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3"/>
  </p:sldMasterIdLst>
  <p:notesMasterIdLst>
    <p:notesMasterId r:id="rId18"/>
  </p:notesMasterIdLst>
  <p:sldIdLst>
    <p:sldId id="256" r:id="rId4"/>
    <p:sldId id="283" r:id="rId5"/>
    <p:sldId id="284" r:id="rId6"/>
    <p:sldId id="285" r:id="rId7"/>
    <p:sldId id="286" r:id="rId8"/>
    <p:sldId id="287" r:id="rId9"/>
    <p:sldId id="294" r:id="rId10"/>
    <p:sldId id="288" r:id="rId11"/>
    <p:sldId id="289" r:id="rId12"/>
    <p:sldId id="293" r:id="rId13"/>
    <p:sldId id="296" r:id="rId14"/>
    <p:sldId id="292" r:id="rId15"/>
    <p:sldId id="295" r:id="rId16"/>
    <p:sldId id="281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NLcEbzfwl+oiGulzxVhhYXnZI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6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9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customschemas.google.com/relationships/presentationmetadata" Target="metadata"/><Relationship Id="rId10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361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806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71600" y="188641"/>
            <a:ext cx="7714859" cy="122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1" dirty="0">
                <a:solidFill>
                  <a:schemeClr val="dk1"/>
                </a:solidFill>
              </a:rPr>
              <a:t>Одеський національний медичний університет</a:t>
            </a:r>
            <a:br>
              <a:rPr lang="uk-UA" sz="2400" b="1" dirty="0">
                <a:solidFill>
                  <a:schemeClr val="dk1"/>
                </a:solidFill>
              </a:rPr>
            </a:br>
            <a:r>
              <a:rPr lang="uk-UA" sz="2400" b="1" dirty="0">
                <a:solidFill>
                  <a:schemeClr val="dk1"/>
                </a:solidFill>
              </a:rPr>
              <a:t>Кафедра </a:t>
            </a:r>
            <a:r>
              <a:rPr lang="uk-UA" sz="2400" b="1" dirty="0" smtClean="0">
                <a:solidFill>
                  <a:schemeClr val="dk1"/>
                </a:solidFill>
              </a:rPr>
              <a:t>організації </a:t>
            </a:r>
            <a:r>
              <a:rPr lang="uk-UA" sz="2400" b="1" dirty="0">
                <a:solidFill>
                  <a:schemeClr val="dk1"/>
                </a:solidFill>
              </a:rPr>
              <a:t>та економіки </a:t>
            </a:r>
            <a:r>
              <a:rPr lang="uk-UA" sz="2400" b="1" dirty="0" smtClean="0">
                <a:solidFill>
                  <a:schemeClr val="dk1"/>
                </a:solidFill>
              </a:rPr>
              <a:t>фармації  з післядипломною підготовкою</a:t>
            </a:r>
            <a:endParaRPr sz="2400" u="sng" dirty="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619672" y="1886947"/>
            <a:ext cx="6573114" cy="2098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b="1" u="sng" dirty="0">
                <a:solidFill>
                  <a:schemeClr val="dk1"/>
                </a:solidFill>
              </a:rPr>
              <a:t>Лекція </a:t>
            </a:r>
            <a:r>
              <a:rPr lang="uk-UA" b="1" u="sng" dirty="0" smtClean="0">
                <a:solidFill>
                  <a:schemeClr val="dk1"/>
                </a:solidFill>
              </a:rPr>
              <a:t> </a:t>
            </a:r>
            <a:r>
              <a:rPr lang="uk-UA" b="1" u="sng" dirty="0" smtClean="0">
                <a:solidFill>
                  <a:schemeClr val="dk1"/>
                </a:solidFill>
              </a:rPr>
              <a:t>12</a:t>
            </a:r>
            <a:endParaRPr b="1" u="sng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uk-UA" dirty="0" smtClean="0">
                <a:solidFill>
                  <a:schemeClr val="dk1"/>
                </a:solidFill>
              </a:rPr>
              <a:t>Маркетингові дослідження та інформація. </a:t>
            </a:r>
            <a:r>
              <a:rPr lang="uk-UA" dirty="0" smtClean="0">
                <a:solidFill>
                  <a:schemeClr val="dk1"/>
                </a:solidFill>
              </a:rPr>
              <a:t>Маркетингова інформаційна система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46773" y="636185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Одеса </a:t>
            </a:r>
            <a:r>
              <a:rPr lang="uk-UA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 rot="-5400000">
            <a:off x="-2959095" y="3127138"/>
            <a:ext cx="6731100" cy="47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Фармацевтичний менеджмент та  маркетинг</a:t>
            </a:r>
            <a:endParaRPr sz="25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51654" y="5575412"/>
            <a:ext cx="2427610" cy="1092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u="sng" dirty="0" smtClean="0"/>
              <a:t>Лектор:</a:t>
            </a:r>
          </a:p>
          <a:p>
            <a:pPr algn="ctr"/>
            <a:r>
              <a:rPr lang="uk-UA" dirty="0" smtClean="0"/>
              <a:t>Ст. викладач</a:t>
            </a:r>
          </a:p>
          <a:p>
            <a:pPr algn="ctr"/>
            <a:r>
              <a:rPr lang="uk-UA" dirty="0" smtClean="0"/>
              <a:t>Ящук Ірина Сергіївна</a:t>
            </a:r>
            <a:endParaRPr lang="ru-RU" dirty="0"/>
          </a:p>
        </p:txBody>
      </p:sp>
      <p:pic>
        <p:nvPicPr>
          <p:cNvPr id="6146" name="Picture 2" descr="Маркетингові дослідження: фундамент бізнес-рішен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90" y="3885481"/>
            <a:ext cx="2875127" cy="203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573" y="94890"/>
            <a:ext cx="8076862" cy="2105049"/>
          </a:xfrm>
          <a:noFill/>
        </p:spPr>
        <p:txBody>
          <a:bodyPr>
            <a:normAutofit/>
          </a:bodyPr>
          <a:lstStyle/>
          <a:p>
            <a:pPr algn="just"/>
            <a:r>
              <a:rPr lang="uk-UA" sz="2400" b="1" u="sng" cap="all" dirty="0">
                <a:ln>
                  <a:solidFill>
                    <a:schemeClr val="tx2">
                      <a:lumMod val="25000"/>
                    </a:schemeClr>
                  </a:solidFill>
                </a:ln>
                <a:effectLst>
                  <a:reflection blurRad="6350" stA="60000" endA="900" endPos="58000" dir="5400000" sy="-100000" algn="bl" rotWithShape="0"/>
                </a:effectLst>
              </a:rPr>
              <a:t>Маркетингові дослідження</a:t>
            </a:r>
            <a:r>
              <a:rPr lang="uk-UA" sz="2400" i="1" u="sng" dirty="0">
                <a:ln>
                  <a:solidFill>
                    <a:schemeClr val="tx2">
                      <a:lumMod val="25000"/>
                    </a:schemeClr>
                  </a:solidFill>
                </a:ln>
                <a:effectLst>
                  <a:reflection blurRad="6350" stA="60000" endA="900" endPos="58000" dir="5400000" sy="-100000" algn="bl" rotWithShape="0"/>
                </a:effectLst>
              </a:rPr>
              <a:t> </a:t>
            </a:r>
            <a:r>
              <a:rPr lang="uk-UA" sz="2400" i="1" dirty="0"/>
              <a:t>– </a:t>
            </a:r>
            <a:r>
              <a:rPr lang="uk-UA" sz="2400" dirty="0"/>
              <a:t>це система збору, обробки та аналізу інформативних даних про ситуацію на ринку з метою </a:t>
            </a:r>
            <a:r>
              <a:rPr lang="uk-UA" sz="2400" u="sng" dirty="0"/>
              <a:t>зменшення ризик</a:t>
            </a:r>
            <a:r>
              <a:rPr lang="uk-UA" sz="2400" dirty="0"/>
              <a:t>у підприємницької діяльності і </a:t>
            </a:r>
            <a:r>
              <a:rPr lang="uk-UA" sz="2400" u="sng" dirty="0"/>
              <a:t>прийняття</a:t>
            </a:r>
            <a:r>
              <a:rPr lang="uk-UA" sz="2400" dirty="0"/>
              <a:t> відповідно </a:t>
            </a:r>
            <a:r>
              <a:rPr lang="uk-UA" sz="2400" dirty="0" smtClean="0"/>
              <a:t>обґрунтованих </a:t>
            </a:r>
            <a:r>
              <a:rPr lang="uk-UA" sz="2400" dirty="0"/>
              <a:t>маркетингових </a:t>
            </a:r>
            <a:r>
              <a:rPr lang="uk-UA" sz="2400" u="sng" dirty="0"/>
              <a:t>рішень</a:t>
            </a:r>
            <a:r>
              <a:rPr lang="uk-UA" sz="2400" dirty="0"/>
              <a:t>.</a:t>
            </a:r>
            <a:endParaRPr lang="ru-RU" sz="2400" dirty="0"/>
          </a:p>
        </p:txBody>
      </p:sp>
      <p:pic>
        <p:nvPicPr>
          <p:cNvPr id="11266" name="Picture 2" descr="Маркетингові дослідження — шлях до ухвалення правильних стратегічних ріше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318" y="3922066"/>
            <a:ext cx="3380857" cy="241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5609" y="2252843"/>
            <a:ext cx="8019825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000" dirty="0"/>
              <a:t>Конкретним результатом маркетингових досліджень є розробки, які мають місце при виборі стратегії та тактики маркетингової діяльності підприємства.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0921" y="3472966"/>
            <a:ext cx="4569869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/>
              <a:t>Маркетингові дослідження зазвичай спрямовані на вивчення </a:t>
            </a:r>
            <a:r>
              <a:rPr lang="uk-UA" sz="1600" b="1" dirty="0"/>
              <a:t>об'єкта дослідження</a:t>
            </a:r>
            <a:r>
              <a:rPr lang="uk-UA" sz="1600" dirty="0"/>
              <a:t>, який є соціальною реальністю або соціальним процесом, а також це конкретні люди, документи тощо, які виступають як одиниці спостереження та аналізу</a:t>
            </a:r>
            <a:r>
              <a:rPr lang="uk-UA" sz="1600" dirty="0" smtClean="0"/>
              <a:t>.</a:t>
            </a:r>
          </a:p>
          <a:p>
            <a:pPr algn="just"/>
            <a:r>
              <a:rPr lang="uk-UA" sz="1600" b="1" dirty="0" smtClean="0"/>
              <a:t>Предмет </a:t>
            </a:r>
            <a:r>
              <a:rPr lang="uk-UA" sz="1600" b="1" dirty="0"/>
              <a:t>дослідження </a:t>
            </a:r>
            <a:r>
              <a:rPr lang="uk-UA" sz="1600" dirty="0"/>
              <a:t>- це найбільш значущі з практичної та теоретичної точки зору сторони об'єкта, які підлягають безпосередньому вивченню у процесі прикладного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226959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маркетингових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1802" y="142735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метою проведення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800" y="320783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напрямом проведення</a:t>
            </a:r>
            <a:endParaRPr lang="ru-RU" b="1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088888" y="1338146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скеровані на вирішення існуючої проблеми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088887" y="1892920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питань прогнозування, планування чи аналізу поточної діяльності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088888" y="24272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ринку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088888" y="2993175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поведінки споживачів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088888" y="3564673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лікарських засобів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088888" y="4200292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стосуються дослідження чинників зовнішнього середовища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1799" y="5267094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суб’єктом проведення</a:t>
            </a:r>
            <a:endParaRPr lang="ru-RU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3088888" y="5052433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проводяться маркетинговою службою фармацевтичного підприємства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088886" y="5732658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проводяться спеціалізованими маркетинговими (консалтинговими) організаціями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>
            <a:stCxn id="3" idx="3"/>
            <a:endCxn id="5" idx="2"/>
          </p:cNvCxnSpPr>
          <p:nvPr/>
        </p:nvCxnSpPr>
        <p:spPr>
          <a:xfrm flipV="1">
            <a:off x="2653987" y="1552807"/>
            <a:ext cx="434901" cy="2146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3" idx="3"/>
            <a:endCxn id="6" idx="2"/>
          </p:cNvCxnSpPr>
          <p:nvPr/>
        </p:nvCxnSpPr>
        <p:spPr>
          <a:xfrm>
            <a:off x="2653987" y="1767469"/>
            <a:ext cx="434900" cy="340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3"/>
            <a:endCxn id="7" idx="2"/>
          </p:cNvCxnSpPr>
          <p:nvPr/>
        </p:nvCxnSpPr>
        <p:spPr>
          <a:xfrm flipV="1">
            <a:off x="2653985" y="2641910"/>
            <a:ext cx="434903" cy="90603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3"/>
            <a:endCxn id="8" idx="2"/>
          </p:cNvCxnSpPr>
          <p:nvPr/>
        </p:nvCxnSpPr>
        <p:spPr>
          <a:xfrm flipV="1">
            <a:off x="2653985" y="3207836"/>
            <a:ext cx="434903" cy="340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3"/>
            <a:endCxn id="9" idx="2"/>
          </p:cNvCxnSpPr>
          <p:nvPr/>
        </p:nvCxnSpPr>
        <p:spPr>
          <a:xfrm>
            <a:off x="2653985" y="3547949"/>
            <a:ext cx="434903" cy="23138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3"/>
            <a:endCxn id="10" idx="2"/>
          </p:cNvCxnSpPr>
          <p:nvPr/>
        </p:nvCxnSpPr>
        <p:spPr>
          <a:xfrm>
            <a:off x="2653985" y="3547949"/>
            <a:ext cx="434903" cy="8670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2" idx="3"/>
            <a:endCxn id="13" idx="2"/>
          </p:cNvCxnSpPr>
          <p:nvPr/>
        </p:nvCxnSpPr>
        <p:spPr>
          <a:xfrm flipV="1">
            <a:off x="2653984" y="5267094"/>
            <a:ext cx="434904" cy="340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2" idx="3"/>
            <a:endCxn id="14" idx="2"/>
          </p:cNvCxnSpPr>
          <p:nvPr/>
        </p:nvCxnSpPr>
        <p:spPr>
          <a:xfrm>
            <a:off x="2653984" y="5607207"/>
            <a:ext cx="434902" cy="340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022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Класифікація маркетингових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1802" y="1427356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предметом дослідження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802" y="2301797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періодичністю проведення</a:t>
            </a:r>
            <a:endParaRPr lang="ru-RU" b="1" dirty="0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088888" y="1382751"/>
            <a:ext cx="5921297" cy="769435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дослідження реклами, ціни, каналів розподілу, іміджу фірми, конкурентів, постачальників, ринкової частки та можливостей, вивчення концепції нового ЛЗ чи </a:t>
            </a:r>
            <a:r>
              <a:rPr lang="uk-UA" b="1" dirty="0" smtClean="0">
                <a:solidFill>
                  <a:schemeClr val="tx1"/>
                </a:solidFill>
              </a:rPr>
              <a:t>МВ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088888" y="24272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одноразове, повторне, багаторазові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088888" y="3256157"/>
            <a:ext cx="5921297" cy="55477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до одного тижня, від одного тижня до одного місяця; один-два місяці; два-шість місяців; понад шість місяців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088888" y="4120374"/>
            <a:ext cx="5921297" cy="59473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пошукове, описове або експериментальне (причинно-наслідкове) дослідження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1802" y="3193432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тривалістю проведення</a:t>
            </a:r>
            <a:endParaRPr lang="ru-RU" b="1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3088888" y="4883307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за застосуванням методичних прийомів з різних галузей знань </a:t>
            </a:r>
            <a:r>
              <a:rPr lang="uk-UA" b="1" dirty="0">
                <a:solidFill>
                  <a:schemeClr val="tx1"/>
                </a:solidFill>
              </a:rPr>
              <a:t>загальнонаукові; аналітичні; соціологічні; психологічні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088888" y="5376749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характером проведення</a:t>
            </a:r>
            <a:r>
              <a:rPr lang="uk-UA" b="1" dirty="0">
                <a:solidFill>
                  <a:schemeClr val="tx1"/>
                </a:solidFill>
              </a:rPr>
              <a:t>: якісні і кількісні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1802" y="4077628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типом дослідження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01801" y="5481755"/>
            <a:ext cx="2152185" cy="680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За методами проведення</a:t>
            </a:r>
            <a:endParaRPr lang="ru-RU" b="1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088888" y="5847888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способом </a:t>
            </a:r>
            <a:r>
              <a:rPr lang="uk-UA" b="1" i="1" dirty="0" smtClean="0">
                <a:solidFill>
                  <a:schemeClr val="tx1"/>
                </a:solidFill>
              </a:rPr>
              <a:t>проведення: тільки людиною, тільки із спеціальними пристроями і </a:t>
            </a:r>
            <a:r>
              <a:rPr lang="uk-UA" b="1" i="1" dirty="0" err="1" smtClean="0">
                <a:solidFill>
                  <a:schemeClr val="tx1"/>
                </a:solidFill>
              </a:rPr>
              <a:t>т.д</a:t>
            </a:r>
            <a:r>
              <a:rPr lang="uk-UA" b="1" i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088888" y="6293937"/>
            <a:ext cx="5921297" cy="429322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chemeClr val="tx1"/>
                </a:solidFill>
              </a:rPr>
              <a:t>за етапами проведення:</a:t>
            </a:r>
            <a:r>
              <a:rPr lang="uk-UA" b="1" dirty="0">
                <a:solidFill>
                  <a:schemeClr val="tx1"/>
                </a:solidFill>
              </a:rPr>
              <a:t> методи збирання даних, методи аналізу отриманої інформації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>
            <a:stCxn id="3" idx="3"/>
            <a:endCxn id="5" idx="2"/>
          </p:cNvCxnSpPr>
          <p:nvPr/>
        </p:nvCxnSpPr>
        <p:spPr>
          <a:xfrm>
            <a:off x="2653987" y="1767469"/>
            <a:ext cx="43490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4" idx="3"/>
            <a:endCxn id="7" idx="2"/>
          </p:cNvCxnSpPr>
          <p:nvPr/>
        </p:nvCxnSpPr>
        <p:spPr>
          <a:xfrm>
            <a:off x="2653987" y="2641910"/>
            <a:ext cx="43490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2" idx="3"/>
            <a:endCxn id="9" idx="2"/>
          </p:cNvCxnSpPr>
          <p:nvPr/>
        </p:nvCxnSpPr>
        <p:spPr>
          <a:xfrm flipV="1">
            <a:off x="2653987" y="3533544"/>
            <a:ext cx="434901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6" idx="3"/>
            <a:endCxn id="10" idx="2"/>
          </p:cNvCxnSpPr>
          <p:nvPr/>
        </p:nvCxnSpPr>
        <p:spPr>
          <a:xfrm flipV="1">
            <a:off x="2653987" y="4417740"/>
            <a:ext cx="434901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8" idx="3"/>
            <a:endCxn id="13" idx="2"/>
          </p:cNvCxnSpPr>
          <p:nvPr/>
        </p:nvCxnSpPr>
        <p:spPr>
          <a:xfrm flipV="1">
            <a:off x="2653986" y="5097968"/>
            <a:ext cx="434902" cy="7239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8" idx="3"/>
            <a:endCxn id="14" idx="2"/>
          </p:cNvCxnSpPr>
          <p:nvPr/>
        </p:nvCxnSpPr>
        <p:spPr>
          <a:xfrm flipV="1">
            <a:off x="2653986" y="5591410"/>
            <a:ext cx="434902" cy="23045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8" idx="3"/>
            <a:endCxn id="19" idx="2"/>
          </p:cNvCxnSpPr>
          <p:nvPr/>
        </p:nvCxnSpPr>
        <p:spPr>
          <a:xfrm>
            <a:off x="2653986" y="5821868"/>
            <a:ext cx="434902" cy="24068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8" idx="3"/>
            <a:endCxn id="20" idx="2"/>
          </p:cNvCxnSpPr>
          <p:nvPr/>
        </p:nvCxnSpPr>
        <p:spPr>
          <a:xfrm>
            <a:off x="2653986" y="5821868"/>
            <a:ext cx="434902" cy="6867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90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12956" y="3122341"/>
            <a:ext cx="2330605" cy="947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Пошукові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445404" y="3122341"/>
            <a:ext cx="2330605" cy="9478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Описові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375210" y="1895707"/>
            <a:ext cx="4644484" cy="1037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Експериментальні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512956" y="4070195"/>
            <a:ext cx="2129883" cy="2709746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/>
              <a:t>повинні </a:t>
            </a:r>
            <a:r>
              <a:rPr lang="uk-UA" sz="1800" dirty="0" smtClean="0"/>
              <a:t>передбачати </a:t>
            </a:r>
            <a:r>
              <a:rPr lang="uk-UA" sz="1800" dirty="0"/>
              <a:t>збирання певних попередніх даних, на підставі яких можна виробити гіпотезу;</a:t>
            </a:r>
            <a:endParaRPr lang="ru-RU" sz="1800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601522" y="4070195"/>
            <a:ext cx="2129883" cy="2709746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 smtClean="0"/>
              <a:t>повинні передбачати опис певної проблеми (явища)</a:t>
            </a:r>
            <a:endParaRPr lang="uk-UA" sz="1800" dirty="0"/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3632510" y="2932771"/>
            <a:ext cx="2129883" cy="3512634"/>
          </a:xfrm>
          <a:prstGeom prst="upArrowCallout">
            <a:avLst>
              <a:gd name="adj1" fmla="val 12268"/>
              <a:gd name="adj2" fmla="val 12268"/>
              <a:gd name="adj3" fmla="val 25000"/>
              <a:gd name="adj4" fmla="val 73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dirty="0" smtClean="0"/>
              <a:t>повинні передбачати перевірку гіпотези про певний причинно-наслідковий зв’язок між досліджуваними явищами</a:t>
            </a:r>
            <a:endParaRPr lang="uk-UA" sz="1800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Цілі маркетингового дослідження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 стрелкой 11"/>
          <p:cNvCxnSpPr>
            <a:stCxn id="10" idx="2"/>
            <a:endCxn id="4" idx="0"/>
          </p:cNvCxnSpPr>
          <p:nvPr/>
        </p:nvCxnSpPr>
        <p:spPr>
          <a:xfrm flipH="1">
            <a:off x="1678259" y="1037063"/>
            <a:ext cx="3044282" cy="2085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0" idx="2"/>
            <a:endCxn id="6" idx="0"/>
          </p:cNvCxnSpPr>
          <p:nvPr/>
        </p:nvCxnSpPr>
        <p:spPr>
          <a:xfrm flipH="1">
            <a:off x="4697452" y="1037063"/>
            <a:ext cx="25089" cy="8586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2"/>
            <a:endCxn id="5" idx="0"/>
          </p:cNvCxnSpPr>
          <p:nvPr/>
        </p:nvCxnSpPr>
        <p:spPr>
          <a:xfrm>
            <a:off x="4722541" y="1037063"/>
            <a:ext cx="2888166" cy="20852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99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процесу маркетингового дослідження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97" y="1131501"/>
            <a:ext cx="7150255" cy="548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Маркетингові дослід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1147596"/>
            <a:ext cx="2164930" cy="121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аркетингові дослідження в Україні і світі: основні тенденції в розвитку  технологій і інструментарію - 4Service Grou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3087548"/>
            <a:ext cx="2164930" cy="114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Маркетингові дослідження - Kleemed Ukra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246" y="5101775"/>
            <a:ext cx="2345754" cy="91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3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0683" cy="7624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Фармацевтична інформація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Маркетингові дослід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1147596"/>
            <a:ext cx="2164930" cy="121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аркетингові дослідження в Україні і світі: основні тенденції в розвитку  технологій і інструментарію - 4Service Gro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95" y="3087548"/>
            <a:ext cx="2164930" cy="114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Маркетингові дослідження - Kleemed Ukra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246" y="5101775"/>
            <a:ext cx="2345754" cy="91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199" y="3079485"/>
            <a:ext cx="6142616" cy="2862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000" dirty="0"/>
              <a:t>Загальними вимогами до інформації, що використовується в процесі управління, </a:t>
            </a:r>
            <a:r>
              <a:rPr lang="uk-UA" sz="2000" dirty="0" smtClean="0"/>
              <a:t>є</a:t>
            </a:r>
          </a:p>
          <a:p>
            <a:r>
              <a:rPr lang="uk-UA" sz="2000" dirty="0" smtClean="0"/>
              <a:t>:• </a:t>
            </a:r>
            <a:r>
              <a:rPr lang="uk-UA" sz="2000" dirty="0"/>
              <a:t>об'єктивність (правдивість, адекватність реальної ситуації у маркетинговому середовищі</a:t>
            </a:r>
            <a:r>
              <a:rPr lang="uk-UA" sz="2000" dirty="0" smtClean="0"/>
              <a:t>);</a:t>
            </a:r>
          </a:p>
          <a:p>
            <a:r>
              <a:rPr lang="uk-UA" sz="2000" dirty="0" smtClean="0"/>
              <a:t>• повнота;</a:t>
            </a:r>
          </a:p>
          <a:p>
            <a:r>
              <a:rPr lang="uk-UA" sz="2000" dirty="0" smtClean="0"/>
              <a:t>• </a:t>
            </a:r>
            <a:r>
              <a:rPr lang="uk-UA" sz="2000" dirty="0"/>
              <a:t>оперативність (своєчасне її подання та відповідна обробка</a:t>
            </a:r>
            <a:r>
              <a:rPr lang="uk-UA" sz="2000" dirty="0" smtClean="0"/>
              <a:t>);</a:t>
            </a:r>
          </a:p>
          <a:p>
            <a:r>
              <a:rPr lang="uk-UA" sz="2000" dirty="0" smtClean="0"/>
              <a:t>• </a:t>
            </a:r>
            <a:r>
              <a:rPr lang="uk-UA" sz="2000" dirty="0"/>
              <a:t>інформація має бути систематизована та зручна для використання керівниками.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199" y="1104166"/>
            <a:ext cx="6228679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/>
              <a:t>«інформація» </a:t>
            </a:r>
            <a:r>
              <a:rPr lang="uk-UA" dirty="0"/>
              <a:t>– це універсальна субстанція, що пронизує всі сфери людської діяльності і слугує провідником знань та думок, інструментом спілкування, взаєморозуміння й співробітництва, утвердження стереотипів мислення й поведінки</a:t>
            </a:r>
          </a:p>
        </p:txBody>
      </p:sp>
    </p:spTree>
    <p:extLst>
      <p:ext uri="{BB962C8B-B14F-4D97-AF65-F5344CB8AC3E}">
        <p14:creationId xmlns:p14="http://schemas.microsoft.com/office/powerpoint/2010/main" val="88040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ПЕРВИННОЇ та ВТОРИННОЇ інформації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853726"/>
              </p:ext>
            </p:extLst>
          </p:nvPr>
        </p:nvGraphicFramePr>
        <p:xfrm>
          <a:off x="367991" y="984402"/>
          <a:ext cx="8564136" cy="5882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663"/>
                <a:gridCol w="3300761"/>
                <a:gridCol w="2854712"/>
              </a:tblGrid>
              <a:tr h="387607">
                <a:tc rowSpan="2">
                  <a:txBody>
                    <a:bodyPr/>
                    <a:lstStyle/>
                    <a:p>
                      <a:r>
                        <a:rPr lang="uk-UA" sz="2000" u="sng" dirty="0" smtClean="0"/>
                        <a:t>Вид</a:t>
                      </a:r>
                      <a:r>
                        <a:rPr lang="uk-UA" sz="2000" dirty="0" smtClean="0"/>
                        <a:t> </a:t>
                      </a:r>
                      <a:r>
                        <a:rPr lang="uk-UA" sz="2000" u="sng" dirty="0" smtClean="0"/>
                        <a:t>інформації</a:t>
                      </a:r>
                      <a:endParaRPr lang="ru-RU" sz="2000" u="sn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u="sng" dirty="0" smtClean="0"/>
                        <a:t>Характеристики інформації</a:t>
                      </a:r>
                      <a:endParaRPr lang="ru-RU" sz="2000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76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Переваги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Недоліки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Kudriashov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9192">
                <a:tc>
                  <a:txBody>
                    <a:bodyPr/>
                    <a:lstStyle/>
                    <a:p>
                      <a:r>
                        <a:rPr lang="uk-UA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Вторинна </a:t>
                      </a:r>
                      <a:r>
                        <a:rPr lang="uk-UA" sz="1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– інформація, що є результатом інших досліджень або зібрана для реалізації якихось інших завдань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низька ціна;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доступність;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оперативність одержання;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можливість зіставити дані з даних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наявність даних, які іноді не можна отримати самостійно.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неповнота даних;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негарантована надійність інформації з деяких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можлива наявність застарілих даних;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можлива суперечливість даних із різних джерел;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методологія збирання і опрацювання даних часто невідома.</a:t>
                      </a:r>
                      <a:endParaRPr lang="ru-RU" sz="1400" dirty="0"/>
                    </a:p>
                  </a:txBody>
                  <a:tcPr/>
                </a:tc>
              </a:tr>
              <a:tr h="2549192">
                <a:tc>
                  <a:txBody>
                    <a:bodyPr/>
                    <a:lstStyle/>
                    <a:p>
                      <a:r>
                        <a:rPr lang="uk-UA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Первинна </a:t>
                      </a:r>
                      <a:r>
                        <a:rPr lang="uk-UA" sz="18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– збирається спеціально для досягнення конкретної мети цього дослідження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збирається для конкретних цілей даного дослідження;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дані не застарілі;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методологію збирання даних контролює фармацевтичне підприємство;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доступ до результатів досліджень для конкурентів обмежений.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збирання даних забирає багато часу;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потребує значних витрат;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всю інформацію можна зібрати в такий спосіб; </a:t>
                      </a:r>
                      <a:endParaRPr lang="ru-RU" sz="14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uk-UA" sz="14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у разі недостатнього рівня кваліфікації дослідників інформація може бути неточна.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182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 проведення «ПОЛЬОВИХ» досліджень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90" y="982142"/>
            <a:ext cx="7130508" cy="575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белые человечки для презентации - Создать мем - Meme-arsenal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867" y="982142"/>
            <a:ext cx="1117844" cy="126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200 белых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07" y="1505426"/>
            <a:ext cx="1210644" cy="145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Человечки клипарт (68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979" y="3922234"/>
            <a:ext cx="2192953" cy="160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Фон человечки - 34 фо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4278928"/>
            <a:ext cx="884207" cy="125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14064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indent="449580" algn="just"/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Опитування </a:t>
            </a:r>
            <a:r>
              <a:rPr lang="uk-UA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є найважливішим методом збирання, групування і розмежування інформативного банку даних. 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6" name="Picture 4" descr="белые человечки для презентации - Создать мем - Meme-arsenal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116" y="1049329"/>
            <a:ext cx="883161" cy="99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Фон человечки - 34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0" y="5343935"/>
            <a:ext cx="884207" cy="125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8108" y="2002076"/>
            <a:ext cx="7998310" cy="32162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1400"/>
              </a:lnSpc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Опитування передбачає з’ясування позицій людей,  їх поглядів на ті чи інші проблеми на підставі їх відповідей на заздалегідь підготовлені запитання.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Різновид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 опитування є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Times New Roman" panose="02020603050405020304" pitchFamily="18" charset="0"/>
              <a:buChar char="-"/>
              <a:tabLst>
                <a:tab pos="685800" algn="l"/>
                <a:tab pos="1040765" algn="l"/>
              </a:tabLst>
            </a:pPr>
            <a:r>
              <a:rPr lang="uk-UA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глибинне інтерв'ю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неформальна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особиста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бесіда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прихованого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істинного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ставлення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респондентів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вибраної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теми (для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реагування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дизайн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рекламу товару через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низку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досліджуваної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теми);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Times New Roman" panose="02020603050405020304" pitchFamily="18" charset="0"/>
              <a:buChar char="-"/>
              <a:tabLst>
                <a:tab pos="685800" algn="l"/>
                <a:tab pos="1040765" algn="l"/>
              </a:tabLs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фокус-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одноразове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Times New Roman" panose="02020603050405020304" pitchFamily="18" charset="0"/>
              <a:buChar char="-"/>
              <a:tabLst>
                <a:tab pos="685800" algn="l"/>
                <a:tab pos="1040765" algn="l"/>
              </a:tabLs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“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Дельфі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групова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ts val="14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Часом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провести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ринку один раз.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/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„Омнібус“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регулярне вивчення думок великої кількості респонден­тів, що проводиться, як звичайно, один раз на місяць (інколи рідше)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ts val="1400"/>
              </a:lnSpc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„Панель“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неодноразове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досліджуваних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проміжки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часу.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Найчастіше викорис­товують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algn="just">
              <a:lnSpc>
                <a:spcPts val="14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торговельну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панель (особливо панель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algn="just">
              <a:lnSpc>
                <a:spcPts val="14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споживчу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панель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організацій-спожи­вачів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8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Дослідження споживчого ринку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131" y="910889"/>
            <a:ext cx="6039663" cy="592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200 белых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492" y="910889"/>
            <a:ext cx="1996923" cy="199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215 человечков для презентац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6359" y="896035"/>
            <a:ext cx="1507354" cy="150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716" y="3471961"/>
            <a:ext cx="2191939" cy="219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9223" y="1393387"/>
            <a:ext cx="4074593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Завдання фармацевтичного маркетингу полягає у вивченні впливу факторів на вузькі сеґменти ринку і створенні найтиповішої картини такого впливу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7306" y="2429153"/>
            <a:ext cx="2663471" cy="38625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14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безпосередня причина, яка спонукає покупця до дії. Мотиви бувають двох типів: раціональні та емоційні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ts val="14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раціональних мотивів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належать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економії (прагнення заощадити гроші при купівлі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якості лікарського засобу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здоров’я, безпеки та захищеності тощо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ts val="14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емоційних мотивів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належать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радості, фантазії, чуттєвості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400"/>
              </a:lnSpc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переваги над іншими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прагнення до індивідуальності та самореалізації тощо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200" dirty="0">
              <a:latin typeface="Kudriashov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00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0" y="78059"/>
            <a:ext cx="8854067" cy="836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 прийняття рішення про купівлю ЛЗ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434897" y="204067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Усвідомлення потреби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386253" y="201465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Пошук інформації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6226097" y="2014653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Оцінювання варіантів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977160" y="3694770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Прийняття рішення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906858" y="3720789"/>
            <a:ext cx="2497873" cy="79173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Реагування на покупку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Выгнутая вверх стрелка 2"/>
          <p:cNvSpPr/>
          <p:nvPr/>
        </p:nvSpPr>
        <p:spPr>
          <a:xfrm>
            <a:off x="2241394" y="1217341"/>
            <a:ext cx="1828800" cy="76943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верх стрелка 10"/>
          <p:cNvSpPr/>
          <p:nvPr/>
        </p:nvSpPr>
        <p:spPr>
          <a:xfrm>
            <a:off x="5114692" y="1221058"/>
            <a:ext cx="1828800" cy="76943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 rot="5400000">
            <a:off x="4229097" y="4097145"/>
            <a:ext cx="1128134" cy="1958896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 rot="2728683">
            <a:off x="7968305" y="3070302"/>
            <a:ext cx="888382" cy="1605776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152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211" y="78059"/>
            <a:ext cx="8715924" cy="8417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indent="449580"/>
            <a:r>
              <a:rPr lang="uk-UA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Маркетингова інформаційна система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Матриця формування конкурентної карти ринк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77"/>
          <a:stretch/>
        </p:blipFill>
        <p:spPr bwMode="auto">
          <a:xfrm>
            <a:off x="596638" y="2783223"/>
            <a:ext cx="8039100" cy="350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2864" y="1192781"/>
            <a:ext cx="8428618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dirty="0"/>
              <a:t>Маркетингова інформаційна система </a:t>
            </a:r>
            <a:r>
              <a:rPr lang="uk-UA" dirty="0"/>
              <a:t>— сукупність заходів, спрямованих на збирання, обробку, аналіз, оцінку та розповсюдження актуальних, точних та своєчасних даних з метою інформаційного забезпечення маркетингових рішень, а також необхідних </a:t>
            </a:r>
            <a:r>
              <a:rPr lang="uk-UA" dirty="0" smtClean="0"/>
              <a:t>для цього процесу людських та матеріальних ресурсів.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9541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11266" name="Picture 2" descr="Белые человечки для презентации на прозрачном фоне - фото и картинки 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168" y="1503782"/>
            <a:ext cx="5855064" cy="504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07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87217A07BDE9C49B14398CE78738845" ma:contentTypeVersion="4" ma:contentTypeDescription="Створення нового документа." ma:contentTypeScope="" ma:versionID="588d8da7d687c11dfb0dbd0ae230d8bb">
  <xsd:schema xmlns:xsd="http://www.w3.org/2001/XMLSchema" xmlns:xs="http://www.w3.org/2001/XMLSchema" xmlns:p="http://schemas.microsoft.com/office/2006/metadata/properties" xmlns:ns2="4fd8737c-7a2e-4f93-84c6-a04237ae57c7" targetNamespace="http://schemas.microsoft.com/office/2006/metadata/properties" ma:root="true" ma:fieldsID="b5d5835278306a85f521940610115e1c" ns2:_="">
    <xsd:import namespace="4fd8737c-7a2e-4f93-84c6-a04237ae5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8737c-7a2e-4f93-84c6-a04237ae5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D02DCE-85AD-413B-91D0-1639ED3913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d8737c-7a2e-4f93-84c6-a04237ae5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5F8A8C-A3ED-4EBC-A00D-D417835277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770</Words>
  <Application>Microsoft Office PowerPoint</Application>
  <PresentationFormat>Экран (4:3)</PresentationFormat>
  <Paragraphs>111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Kudriashov</vt:lpstr>
      <vt:lpstr>Symbol</vt:lpstr>
      <vt:lpstr>Times New Roman</vt:lpstr>
      <vt:lpstr>Wingdings</vt:lpstr>
      <vt:lpstr>Тема Office</vt:lpstr>
      <vt:lpstr>Одеський національний медичний університет Кафедра організації та економіки фармації  з післядипломною підготовкою</vt:lpstr>
      <vt:lpstr>Маркетингові дослідження – це система збору, обробки та аналізу інформативних даних про ситуацію на ринку з метою зменшення ризику підприємницької діяльності і прийняття відповідно обґрунтованих маркетингових рішень.</vt:lpstr>
      <vt:lpstr>Класифікація маркетингових досліджень</vt:lpstr>
      <vt:lpstr>Класифікація маркетингових досліджень</vt:lpstr>
      <vt:lpstr>Цілі маркетингового дослідження</vt:lpstr>
      <vt:lpstr>Модель процесу маркетингового дослідження</vt:lpstr>
      <vt:lpstr>Фармацевтична інформація</vt:lpstr>
      <vt:lpstr>Характеристика ПЕРВИННОЇ та ВТОРИННОЇ інформації</vt:lpstr>
      <vt:lpstr>Методи проведення «ПОЛЬОВИХ» досліджень</vt:lpstr>
      <vt:lpstr>Опитування є найважливішим методом збирання, групування і розмежування інформативного банку даних. </vt:lpstr>
      <vt:lpstr>Дослідження споживчого ринку</vt:lpstr>
      <vt:lpstr>Процес прийняття рішення про купівлю ЛЗ</vt:lpstr>
      <vt:lpstr>Маркетингова інформаційна система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Одеський національний медичний університет Кафедра Організації та економіки фармації</dc:title>
  <dc:creator>Home</dc:creator>
  <cp:lastModifiedBy>Учетная запись Майкрософт</cp:lastModifiedBy>
  <cp:revision>79</cp:revision>
  <dcterms:created xsi:type="dcterms:W3CDTF">2022-09-08T14:07:54Z</dcterms:created>
  <dcterms:modified xsi:type="dcterms:W3CDTF">2025-09-03T11:39:20Z</dcterms:modified>
</cp:coreProperties>
</file>