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21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6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038" y="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09CAC-2809-40EC-9ACA-523B365E4C21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BBD84-4662-486E-B003-94AA29AE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0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BBD84-4662-486E-B003-94AA29AECAD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1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48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938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513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022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864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92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54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818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576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958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44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890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88641"/>
            <a:ext cx="7714859" cy="1224135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uk-UA" sz="2400" b="1" dirty="0" smtClean="0">
                <a:solidFill>
                  <a:schemeClr val="tx1"/>
                </a:solidFill>
              </a:rPr>
              <a:t>Одеський національний медичний університет</a:t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chemeClr val="tx1"/>
                </a:solidFill>
              </a:rPr>
              <a:t>Кафедра </a:t>
            </a:r>
            <a:r>
              <a:rPr lang="uk-UA" sz="2400" b="1" dirty="0" smtClean="0">
                <a:solidFill>
                  <a:schemeClr val="tx1"/>
                </a:solidFill>
              </a:rPr>
              <a:t>організації </a:t>
            </a:r>
            <a:r>
              <a:rPr lang="uk-UA" sz="2400" b="1" dirty="0" smtClean="0">
                <a:solidFill>
                  <a:schemeClr val="tx1"/>
                </a:solidFill>
              </a:rPr>
              <a:t>та економіки фармації</a:t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/>
              <a:t>з післядипломною підготовкою</a:t>
            </a:r>
            <a:endParaRPr lang="ru-RU" sz="2400" u="sng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1886947"/>
            <a:ext cx="6552728" cy="1686069"/>
          </a:xfrm>
        </p:spPr>
        <p:txBody>
          <a:bodyPr>
            <a:normAutofit/>
          </a:bodyPr>
          <a:lstStyle/>
          <a:p>
            <a:pPr algn="ctr"/>
            <a:r>
              <a:rPr lang="uk-UA" b="1" u="sng" dirty="0">
                <a:solidFill>
                  <a:schemeClr val="tx1"/>
                </a:solidFill>
              </a:rPr>
              <a:t>Лекція </a:t>
            </a:r>
            <a:r>
              <a:rPr lang="en-US" b="1" u="sng" dirty="0" smtClean="0">
                <a:solidFill>
                  <a:schemeClr val="tx1"/>
                </a:solidFill>
              </a:rPr>
              <a:t>12</a:t>
            </a:r>
            <a:r>
              <a:rPr lang="uk-UA" b="1" u="sng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</a:rPr>
              <a:t>Товар </a:t>
            </a:r>
            <a:r>
              <a:rPr lang="uk-UA" dirty="0">
                <a:solidFill>
                  <a:schemeClr val="tx1"/>
                </a:solidFill>
              </a:rPr>
              <a:t>у системі </a:t>
            </a:r>
            <a:r>
              <a:rPr lang="uk-UA" dirty="0" smtClean="0">
                <a:solidFill>
                  <a:schemeClr val="tx1"/>
                </a:solidFill>
              </a:rPr>
              <a:t>маркетингу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46773" y="636185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Одеса </a:t>
            </a:r>
            <a:r>
              <a:rPr lang="uk-UA" dirty="0" smtClean="0"/>
              <a:t>2025</a:t>
            </a:r>
            <a:endParaRPr lang="ru-RU" dirty="0"/>
          </a:p>
        </p:txBody>
      </p:sp>
      <p:pic>
        <p:nvPicPr>
          <p:cNvPr id="1026" name="Picture 2" descr="Товары — Mainer sh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19120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7955" y="0"/>
            <a:ext cx="569387" cy="67311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uk-UA" sz="2500" b="1" dirty="0" smtClean="0"/>
              <a:t>Фармацевтичний менеджмент </a:t>
            </a:r>
            <a:r>
              <a:rPr lang="ru-RU" sz="2500" b="1" dirty="0"/>
              <a:t>т</a:t>
            </a:r>
            <a:r>
              <a:rPr lang="uk-UA" sz="2500" b="1" dirty="0" smtClean="0"/>
              <a:t>а  маркетинг</a:t>
            </a:r>
            <a:endParaRPr lang="ru-RU" sz="2500" b="1" dirty="0"/>
          </a:p>
        </p:txBody>
      </p:sp>
    </p:spTree>
    <p:extLst>
      <p:ext uri="{BB962C8B-B14F-4D97-AF65-F5344CB8AC3E}">
        <p14:creationId xmlns:p14="http://schemas.microsoft.com/office/powerpoint/2010/main" val="13763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772816"/>
            <a:ext cx="6400800" cy="3474720"/>
          </a:xfrm>
        </p:spPr>
        <p:txBody>
          <a:bodyPr/>
          <a:lstStyle/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1560" y="332656"/>
            <a:ext cx="8172908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 indent="0" algn="just">
              <a:buNone/>
            </a:pPr>
            <a:r>
              <a:rPr lang="ru-RU" sz="2400" b="1" u="sng" dirty="0"/>
              <a:t>Товар</a:t>
            </a:r>
            <a:r>
              <a:rPr lang="ru-RU" sz="2400" dirty="0"/>
              <a:t> – </a:t>
            </a:r>
            <a:r>
              <a:rPr lang="ru-RU" sz="2400" dirty="0" err="1"/>
              <a:t>це</a:t>
            </a:r>
            <a:r>
              <a:rPr lang="ru-RU" sz="2400" dirty="0"/>
              <a:t> продукт </a:t>
            </a:r>
            <a:r>
              <a:rPr lang="ru-RU" sz="2400" dirty="0" err="1"/>
              <a:t>праці</a:t>
            </a:r>
            <a:r>
              <a:rPr lang="ru-RU" sz="2400" dirty="0"/>
              <a:t>, </a:t>
            </a:r>
            <a:r>
              <a:rPr lang="ru-RU" sz="2400" dirty="0" err="1"/>
              <a:t>виготовлений</a:t>
            </a:r>
            <a:r>
              <a:rPr lang="ru-RU" sz="2400" dirty="0"/>
              <a:t> для </a:t>
            </a:r>
            <a:r>
              <a:rPr lang="ru-RU" sz="2400" dirty="0" err="1"/>
              <a:t>реалізації</a:t>
            </a:r>
            <a:r>
              <a:rPr lang="ru-RU" sz="2400" dirty="0"/>
              <a:t> на ринку, за </a:t>
            </a:r>
            <a:r>
              <a:rPr lang="ru-RU" sz="2400" dirty="0" err="1"/>
              <a:t>допомогою</a:t>
            </a:r>
            <a:r>
              <a:rPr lang="ru-RU" sz="2400" dirty="0"/>
              <a:t> </a:t>
            </a:r>
            <a:r>
              <a:rPr lang="ru-RU" sz="2400" dirty="0" err="1"/>
              <a:t>якого</a:t>
            </a:r>
            <a:r>
              <a:rPr lang="ru-RU" sz="2400" dirty="0"/>
              <a:t>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задовольнити</a:t>
            </a:r>
            <a:r>
              <a:rPr lang="ru-RU" sz="2400" dirty="0"/>
              <a:t> </a:t>
            </a:r>
            <a:r>
              <a:rPr lang="ru-RU" sz="2400" dirty="0" err="1"/>
              <a:t>певну</a:t>
            </a:r>
            <a:r>
              <a:rPr lang="ru-RU" sz="2400" dirty="0"/>
              <a:t> потребу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1988840"/>
            <a:ext cx="8064896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u="sng" dirty="0"/>
              <a:t>Товар</a:t>
            </a:r>
            <a:r>
              <a:rPr lang="ru-RU" sz="2400" dirty="0"/>
              <a:t> - «</a:t>
            </a:r>
            <a:r>
              <a:rPr lang="ru-RU" sz="2400" dirty="0" err="1"/>
              <a:t>засіб</a:t>
            </a:r>
            <a:r>
              <a:rPr lang="ru-RU" sz="2400" dirty="0"/>
              <a:t>» , </a:t>
            </a:r>
            <a:r>
              <a:rPr lang="ru-RU" sz="2400" dirty="0" err="1"/>
              <a:t>сукупність</a:t>
            </a:r>
            <a:r>
              <a:rPr lang="ru-RU" sz="2400" dirty="0"/>
              <a:t> </a:t>
            </a:r>
            <a:r>
              <a:rPr lang="ru-RU" sz="2400" dirty="0" err="1"/>
              <a:t>матеріальних</a:t>
            </a:r>
            <a:r>
              <a:rPr lang="ru-RU" sz="2400" dirty="0"/>
              <a:t> і </a:t>
            </a:r>
            <a:r>
              <a:rPr lang="ru-RU" sz="2400" dirty="0" err="1"/>
              <a:t>нематеріальних</a:t>
            </a:r>
            <a:r>
              <a:rPr lang="ru-RU" sz="2400" dirty="0"/>
              <a:t> характеристик, за </a:t>
            </a:r>
            <a:r>
              <a:rPr lang="ru-RU" sz="2400" dirty="0" err="1"/>
              <a:t>допомогою</a:t>
            </a:r>
            <a:r>
              <a:rPr lang="ru-RU" sz="2400" dirty="0"/>
              <a:t> </a:t>
            </a:r>
            <a:r>
              <a:rPr lang="ru-RU" sz="2400" dirty="0" err="1"/>
              <a:t>якого</a:t>
            </a:r>
            <a:r>
              <a:rPr lang="ru-RU" sz="2400" dirty="0"/>
              <a:t> </a:t>
            </a:r>
            <a:r>
              <a:rPr lang="ru-RU" sz="2400" dirty="0" err="1"/>
              <a:t>можна</a:t>
            </a:r>
            <a:r>
              <a:rPr lang="ru-RU" sz="2400" dirty="0"/>
              <a:t> </a:t>
            </a:r>
            <a:r>
              <a:rPr lang="ru-RU" sz="2400" dirty="0" err="1"/>
              <a:t>задовольнити</a:t>
            </a:r>
            <a:r>
              <a:rPr lang="ru-RU" sz="2400" dirty="0"/>
              <a:t> </a:t>
            </a:r>
            <a:r>
              <a:rPr lang="ru-RU" sz="2400" dirty="0" err="1"/>
              <a:t>певну</a:t>
            </a:r>
            <a:r>
              <a:rPr lang="ru-RU" sz="2400" dirty="0"/>
              <a:t> потребу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1637" y="3645024"/>
            <a:ext cx="8064896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400" b="1" u="sng" dirty="0"/>
              <a:t>Лікарські засоби </a:t>
            </a:r>
            <a:r>
              <a:rPr lang="uk-UA" sz="2400" dirty="0"/>
              <a:t>– це речовини або їх суміші природного, синтетичного або біотехнологічного походження, що їх застосовують для запобігання вагітності, профілактики, діагностики та лікування захворювань людей або зміни стану і функцій організму.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4438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251520" y="260648"/>
            <a:ext cx="8712968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Товарний асортимент або асортимент</a:t>
            </a:r>
            <a:r>
              <a:rPr lang="uk-UA" dirty="0">
                <a:solidFill>
                  <a:schemeClr val="bg1"/>
                </a:solidFill>
              </a:rPr>
              <a:t> </a:t>
            </a:r>
            <a:r>
              <a:rPr lang="uk-UA" b="1" dirty="0">
                <a:solidFill>
                  <a:schemeClr val="bg1"/>
                </a:solidFill>
              </a:rPr>
              <a:t>лікарських засобів</a:t>
            </a:r>
            <a:r>
              <a:rPr lang="uk-UA" dirty="0">
                <a:solidFill>
                  <a:schemeClr val="bg1"/>
                </a:solidFill>
              </a:rPr>
              <a:t> </a:t>
            </a:r>
            <a:r>
              <a:rPr lang="uk-UA" dirty="0">
                <a:solidFill>
                  <a:schemeClr val="bg1"/>
                </a:solidFill>
                <a:sym typeface="Symbol"/>
              </a:rPr>
              <a:t></a:t>
            </a:r>
            <a:r>
              <a:rPr lang="uk-UA" dirty="0">
                <a:solidFill>
                  <a:schemeClr val="bg1"/>
                </a:solidFill>
              </a:rPr>
              <a:t> це сукупність асортиментних груп препаратів та/або виробів медичного призначення, що їх пропонує фармацевтичне підприємство.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45679" y="1988840"/>
            <a:ext cx="1728192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ширина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591780" y="1988840"/>
            <a:ext cx="1800200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глибина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608004" y="1974317"/>
            <a:ext cx="2232248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насиченість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065627" y="1700808"/>
            <a:ext cx="2078373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400" b="1" dirty="0" err="1">
                <a:solidFill>
                  <a:schemeClr val="bg1"/>
                </a:solidFill>
              </a:rPr>
              <a:t>зіставлюваність</a:t>
            </a:r>
            <a:endParaRPr lang="ru-RU" sz="1400" dirty="0">
              <a:solidFill>
                <a:schemeClr val="bg1"/>
              </a:solidFill>
            </a:endParaRPr>
          </a:p>
          <a:p>
            <a:r>
              <a:rPr lang="uk-UA" sz="1400" b="1" dirty="0">
                <a:solidFill>
                  <a:schemeClr val="bg1"/>
                </a:solidFill>
              </a:rPr>
              <a:t>(гармонійність)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45679" y="3429000"/>
            <a:ext cx="1728192" cy="2736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кількість запропонованих асортиментних (фармако</a:t>
            </a:r>
            <a:r>
              <a:rPr lang="uk-UA" dirty="0">
                <a:sym typeface="Symbol"/>
              </a:rPr>
              <a:t></a:t>
            </a:r>
            <a:endParaRPr lang="ru-RU" dirty="0"/>
          </a:p>
          <a:p>
            <a:pPr algn="ctr"/>
            <a:r>
              <a:rPr lang="uk-UA" dirty="0"/>
              <a:t>терапевтичних) груп</a:t>
            </a: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591780" y="3429000"/>
            <a:ext cx="1800200" cy="2736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кількість позицій у кожній </a:t>
            </a:r>
            <a:endParaRPr lang="ru-RU" dirty="0"/>
          </a:p>
          <a:p>
            <a:r>
              <a:rPr lang="uk-UA" dirty="0"/>
              <a:t>асортиментній </a:t>
            </a:r>
            <a:endParaRPr lang="ru-RU" dirty="0"/>
          </a:p>
          <a:p>
            <a:r>
              <a:rPr lang="uk-UA" dirty="0"/>
              <a:t>групі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824028" y="3451258"/>
            <a:ext cx="1800200" cy="2736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загальна кількість пропонованих лікарських засобів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065358" y="3350525"/>
            <a:ext cx="2051720" cy="33123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тіснота  зв’язку між окремими асортиментними групами з огляду на кінцеве споживання, канали розподілу, діапазон цін тощо</a:t>
            </a:r>
            <a:endParaRPr lang="ru-RU" dirty="0"/>
          </a:p>
        </p:txBody>
      </p:sp>
      <p:cxnSp>
        <p:nvCxnSpPr>
          <p:cNvPr id="3" name="Прямая со стрелкой 2"/>
          <p:cNvCxnSpPr>
            <a:stCxn id="11" idx="2"/>
            <a:endCxn id="12" idx="0"/>
          </p:cNvCxnSpPr>
          <p:nvPr/>
        </p:nvCxnSpPr>
        <p:spPr>
          <a:xfrm flipH="1">
            <a:off x="1109775" y="1340768"/>
            <a:ext cx="3498229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>
            <a:stCxn id="11" idx="2"/>
            <a:endCxn id="13" idx="0"/>
          </p:cNvCxnSpPr>
          <p:nvPr/>
        </p:nvCxnSpPr>
        <p:spPr>
          <a:xfrm flipH="1">
            <a:off x="3491880" y="1340768"/>
            <a:ext cx="111612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11" idx="2"/>
            <a:endCxn id="14" idx="0"/>
          </p:cNvCxnSpPr>
          <p:nvPr/>
        </p:nvCxnSpPr>
        <p:spPr>
          <a:xfrm>
            <a:off x="4608004" y="1340768"/>
            <a:ext cx="1116124" cy="6335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11" idx="2"/>
            <a:endCxn id="15" idx="0"/>
          </p:cNvCxnSpPr>
          <p:nvPr/>
        </p:nvCxnSpPr>
        <p:spPr>
          <a:xfrm>
            <a:off x="4608004" y="1340768"/>
            <a:ext cx="349681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12" idx="4"/>
            <a:endCxn id="16" idx="0"/>
          </p:cNvCxnSpPr>
          <p:nvPr/>
        </p:nvCxnSpPr>
        <p:spPr>
          <a:xfrm>
            <a:off x="1109775" y="2852936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3" idx="4"/>
            <a:endCxn id="17" idx="0"/>
          </p:cNvCxnSpPr>
          <p:nvPr/>
        </p:nvCxnSpPr>
        <p:spPr>
          <a:xfrm>
            <a:off x="3491880" y="2852936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4" idx="4"/>
            <a:endCxn id="18" idx="0"/>
          </p:cNvCxnSpPr>
          <p:nvPr/>
        </p:nvCxnSpPr>
        <p:spPr>
          <a:xfrm>
            <a:off x="5724128" y="2838413"/>
            <a:ext cx="0" cy="6128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5" idx="4"/>
            <a:endCxn id="19" idx="0"/>
          </p:cNvCxnSpPr>
          <p:nvPr/>
        </p:nvCxnSpPr>
        <p:spPr>
          <a:xfrm flipH="1">
            <a:off x="8091218" y="3140968"/>
            <a:ext cx="13596" cy="2095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737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37123" y="64811"/>
            <a:ext cx="7704856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Асортиментна група</a:t>
            </a:r>
            <a:r>
              <a:rPr lang="uk-UA" dirty="0"/>
              <a:t> </a:t>
            </a:r>
            <a:r>
              <a:rPr lang="uk-UA" dirty="0">
                <a:sym typeface="Symbol"/>
              </a:rPr>
              <a:t></a:t>
            </a:r>
            <a:r>
              <a:rPr lang="uk-UA" dirty="0"/>
              <a:t> сукупність асортиментних позицій препаратів даного функціонального призначення, тобто </a:t>
            </a:r>
            <a:r>
              <a:rPr lang="uk-UA" dirty="0" err="1"/>
              <a:t>фармакотерапевтична</a:t>
            </a:r>
            <a:r>
              <a:rPr lang="uk-UA" dirty="0"/>
              <a:t> група.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6362" y="1484784"/>
            <a:ext cx="7704856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Розширення асортименту</a:t>
            </a:r>
            <a:r>
              <a:rPr lang="uk-UA" dirty="0"/>
              <a:t> </a:t>
            </a:r>
            <a:r>
              <a:rPr lang="uk-UA" dirty="0">
                <a:sym typeface="Symbol"/>
              </a:rPr>
              <a:t></a:t>
            </a:r>
            <a:r>
              <a:rPr lang="uk-UA" dirty="0"/>
              <a:t> збільшення кількості лікарських засобів у порівнянні з тим, що є на даний час</a:t>
            </a:r>
            <a:endParaRPr lang="ru-RU" dirty="0"/>
          </a:p>
        </p:txBody>
      </p:sp>
      <p:sp>
        <p:nvSpPr>
          <p:cNvPr id="6" name="Стрелка вверх 5"/>
          <p:cNvSpPr/>
          <p:nvPr/>
        </p:nvSpPr>
        <p:spPr>
          <a:xfrm>
            <a:off x="4345479" y="2420888"/>
            <a:ext cx="600952" cy="9361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1331640" y="2508768"/>
            <a:ext cx="576064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Двойная стрелка вверх/вниз 7"/>
          <p:cNvSpPr/>
          <p:nvPr/>
        </p:nvSpPr>
        <p:spPr>
          <a:xfrm>
            <a:off x="7565003" y="2420888"/>
            <a:ext cx="576064" cy="115212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467544" y="3573016"/>
            <a:ext cx="2304256" cy="302433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/>
              <a:t>фармацевтичне підприємство, яке охоплює верхній сегмент ринку і випускає дорогі препарати, потім розповсюджує свою діяльність і в нижній сегмент</a:t>
            </a:r>
            <a:endParaRPr lang="ru-RU" sz="1600" dirty="0"/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493827" y="3429000"/>
            <a:ext cx="2304256" cy="3312368"/>
          </a:xfrm>
          <a:prstGeom prst="round2DiagRect">
            <a:avLst>
              <a:gd name="adj1" fmla="val 16667"/>
              <a:gd name="adj2" fmla="val 53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/>
              <a:t>фармацевтичне підприємство, яке займає нижні сегменти ринку, часто, бажаючи досягнути вищих темпів росту або більш високих прибутків, а також можливості позиціонувати себе як виробника повної товарної лінії, прагнуть прорватися у вищі сегменти</a:t>
            </a:r>
            <a:endParaRPr lang="ru-RU" sz="1400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6660232" y="3645024"/>
            <a:ext cx="2304256" cy="302433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/>
              <a:t>Фармацевтичний виробник, який працює у середньому сегменті ринку, може прийняти рішення про розширення свого товарного асортименту і вверх і вниз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5153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6912768" cy="792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200" b="1" dirty="0" smtClean="0"/>
              <a:t>Шляхи поповнення асортименту ЛЗ</a:t>
            </a:r>
            <a:endParaRPr lang="ru-RU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0"/>
          <a:stretch/>
        </p:blipFill>
        <p:spPr bwMode="auto">
          <a:xfrm>
            <a:off x="827583" y="1052736"/>
            <a:ext cx="7928917" cy="504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10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98" y="116632"/>
            <a:ext cx="9019597" cy="792088"/>
          </a:xfrm>
        </p:spPr>
        <p:txBody>
          <a:bodyPr>
            <a:normAutofit fontScale="90000"/>
          </a:bodyPr>
          <a:lstStyle/>
          <a:p>
            <a:r>
              <a:rPr lang="uk-UA" sz="2800" b="1" u="sng" dirty="0"/>
              <a:t>Інновації у фармації </a:t>
            </a:r>
            <a:r>
              <a:rPr lang="uk-UA" sz="2800" b="1" dirty="0"/>
              <a:t>– </a:t>
            </a:r>
            <a:r>
              <a:rPr lang="uk-UA" sz="2800" i="1" dirty="0"/>
              <a:t>це нові лікарські засоби і нові процеси, а також їх значні технологічні зміни </a:t>
            </a:r>
            <a:endParaRPr lang="ru-RU" sz="2800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3948123"/>
              </p:ext>
            </p:extLst>
          </p:nvPr>
        </p:nvGraphicFramePr>
        <p:xfrm>
          <a:off x="323528" y="1124744"/>
          <a:ext cx="864096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590465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Продуктові,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які передбачають: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Процесні,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які поділяються на: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створення і випуск оригінальних ЛЗ;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освоєння і випуск </a:t>
                      </a:r>
                      <a:r>
                        <a:rPr lang="uk-UA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генеричних</a:t>
                      </a: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препаратів;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впровадження нових форм ЛЗ;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покращення якості ЛЗ, що вже виробляються;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виявлення нових сфер застосування відомих ЛЗ.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lvl="1" indent="-285750">
                        <a:buFont typeface="Wingdings" panose="05000000000000000000" pitchFamily="2" charset="2"/>
                        <a:buChar char="q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технологічні (впровадження нових або удосконалення існуючих технологій);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q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організаційно-управлінські (освоєння нових ринків, використання нових каналів просування лікарських засобів і форм стимулювання збуту, використання нових економічних, управлінських, організаційних механізмів);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q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соціальні (покращення якості ЛЗ, що вже виробляються; покращення умов праці і підвищення кваліфікаційно-професійного рівня персоналу);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q"/>
                      </a:pPr>
                      <a:r>
                        <a:rPr lang="uk-U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інформаційні (впровадження інформаційних технологій в управлінні, раціоналізація інформаційних потоків).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500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" y="116632"/>
            <a:ext cx="8229600" cy="850106"/>
          </a:xfrm>
        </p:spPr>
        <p:txBody>
          <a:bodyPr>
            <a:normAutofit/>
          </a:bodyPr>
          <a:lstStyle/>
          <a:p>
            <a:r>
              <a:rPr lang="uk-UA" sz="2800" b="1" cap="all" dirty="0"/>
              <a:t>Рівні новизни лікарських засобів</a:t>
            </a:r>
            <a:endParaRPr lang="ru-RU" sz="2800" b="1" cap="all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447764" y="774360"/>
            <a:ext cx="1512168" cy="108012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6300192" y="774360"/>
            <a:ext cx="1518009" cy="12768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23528" y="1854480"/>
            <a:ext cx="5184576" cy="337472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b="1" dirty="0"/>
              <a:t>Оригінальний лікарський засіб </a:t>
            </a:r>
            <a:r>
              <a:rPr lang="uk-UA" sz="2000" dirty="0"/>
              <a:t>– це препарат, який є власністю лише компанії, що розробила його, або компанії-власника першої ліцензії на його продаж. Активна речовина ОЛЗ має патент, до закінчення терміну дії якого ніяка інше фармацевтичне підприємство не має права синтезувати і використовувати цю активну речовину для комерційних і некомерційних потреб</a:t>
            </a:r>
            <a:r>
              <a:rPr lang="uk-UA" sz="2000" dirty="0" smtClean="0"/>
              <a:t>.</a:t>
            </a:r>
            <a:endParaRPr lang="ru-RU" sz="2000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6578221" y="2060812"/>
            <a:ext cx="2314259" cy="316838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препарат-</a:t>
            </a:r>
            <a:r>
              <a:rPr lang="uk-UA" sz="2000" b="1" dirty="0" err="1"/>
              <a:t>генерик</a:t>
            </a:r>
            <a:r>
              <a:rPr lang="uk-UA" sz="2000" i="1" dirty="0"/>
              <a:t> </a:t>
            </a:r>
            <a:r>
              <a:rPr lang="uk-UA" sz="2000" dirty="0"/>
              <a:t>–</a:t>
            </a:r>
            <a:r>
              <a:rPr lang="uk-UA" sz="2000" i="1" dirty="0"/>
              <a:t> </a:t>
            </a:r>
            <a:r>
              <a:rPr lang="uk-UA" sz="2000" dirty="0"/>
              <a:t>ЛЗ, термін дійсності патентного захисту якого на активну речовину закінчився.</a:t>
            </a:r>
            <a:endParaRPr lang="ru-RU" sz="2000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115616" y="5229200"/>
            <a:ext cx="0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644008" y="5229200"/>
            <a:ext cx="0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323528" y="5805264"/>
            <a:ext cx="288032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dirty="0"/>
              <a:t>нової </a:t>
            </a:r>
            <a:endParaRPr lang="ru-RU" sz="2000" dirty="0"/>
          </a:p>
          <a:p>
            <a:r>
              <a:rPr lang="uk-UA" sz="2000" dirty="0"/>
              <a:t>фармакологічної групи</a:t>
            </a:r>
            <a:endParaRPr lang="ru-RU" sz="20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63888" y="5857428"/>
            <a:ext cx="2880320" cy="7399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dirty="0"/>
              <a:t>існуючої фармакологічної групи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9370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cap="all" dirty="0"/>
              <a:t>Основні етапи розроблення лікарських </a:t>
            </a:r>
            <a:r>
              <a:rPr lang="uk-UA" b="1" cap="all" dirty="0" smtClean="0"/>
              <a:t>засобів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7172353"/>
              </p:ext>
            </p:extLst>
          </p:nvPr>
        </p:nvGraphicFramePr>
        <p:xfrm>
          <a:off x="457200" y="1600200"/>
          <a:ext cx="8229600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Етап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uk-U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Назва етапу та його актуальність для: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оригінального 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лікарського засобу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генеричного 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лікарського засобу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Наукова ідея та її обґрунтування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Не проводиться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ІІ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Направлений синтез або скринінг біологічно активних речовин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Не проводиться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ІІІ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Розроблення технології та методів контролю; 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біофармацевтичні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доклінічні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та клінічні дослідження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Розроблення технології та методів контролю; біофармацевтичні спрощені доклінічні дослідження та обмежені клінічні дослідження або доведення </a:t>
                      </a:r>
                      <a:r>
                        <a:rPr lang="uk-UA" sz="1600" dirty="0" err="1">
                          <a:effectLst/>
                          <a:latin typeface="Times New Roman"/>
                          <a:ea typeface="Times New Roman"/>
                        </a:rPr>
                        <a:t>біоеквівалентності</a:t>
                      </a: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 лікарських засобів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І</a:t>
                      </a:r>
                      <a:r>
                        <a:rPr lang="en-US" dirty="0" smtClean="0"/>
                        <a:t>V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smtClean="0">
                          <a:effectLst/>
                          <a:latin typeface="Times New Roman"/>
                          <a:ea typeface="Times New Roman"/>
                        </a:rPr>
                        <a:t>Комерційне виробництво, маркетинг і збут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Комерційне виробництво, маркетинг і збут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350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442" y="18864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uk-UA" sz="3200" b="1" cap="all" dirty="0"/>
              <a:t>Етапи життєвого циклу лікарського </a:t>
            </a:r>
            <a:r>
              <a:rPr lang="uk-UA" sz="3200" b="1" cap="all" dirty="0" smtClean="0"/>
              <a:t>засобу</a:t>
            </a:r>
            <a:endParaRPr lang="ru-RU" sz="32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86" y="1052736"/>
            <a:ext cx="8611378" cy="5629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38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Створення і розроблення препарату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583604"/>
            <a:ext cx="4104456" cy="307197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dirty="0" smtClean="0"/>
              <a:t>має затратний характер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 smtClean="0"/>
              <a:t>доклінічні і клінічні дослідження лікарського засобу. </a:t>
            </a:r>
          </a:p>
          <a:p>
            <a:endParaRPr lang="uk-UA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77"/>
          <a:stretch/>
        </p:blipFill>
        <p:spPr bwMode="auto">
          <a:xfrm>
            <a:off x="467544" y="1268759"/>
            <a:ext cx="2880319" cy="42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7220053">
            <a:off x="300814" y="2765260"/>
            <a:ext cx="2798951" cy="36700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31224" cy="635670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/>
              <a:t>Виведення на ринок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92080" y="1429172"/>
            <a:ext cx="3528392" cy="4691063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err="1" smtClean="0"/>
              <a:t>незавантаженість</a:t>
            </a:r>
            <a:r>
              <a:rPr lang="uk-UA" sz="2400" dirty="0" smtClean="0"/>
              <a:t> виробничих </a:t>
            </a:r>
            <a:r>
              <a:rPr lang="uk-UA" sz="2400" dirty="0" err="1" smtClean="0"/>
              <a:t>потужностей</a:t>
            </a:r>
            <a:r>
              <a:rPr lang="uk-UA" sz="2400" dirty="0" smtClean="0"/>
              <a:t>,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прибуток незначний,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високі ціни,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відсутність товарів-конкурентів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високі витрати на маркетинг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 smtClean="0"/>
              <a:t>реклама інформаційна </a:t>
            </a:r>
            <a:endParaRPr lang="uk-UA" sz="24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17"/>
          <a:stretch/>
        </p:blipFill>
        <p:spPr bwMode="auto">
          <a:xfrm>
            <a:off x="611559" y="1454324"/>
            <a:ext cx="3509349" cy="39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7152617">
            <a:off x="820822" y="2190601"/>
            <a:ext cx="3090821" cy="36498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47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31224" cy="635670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/>
              <a:t>Зростання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92080" y="1429172"/>
            <a:ext cx="3008313" cy="4691063"/>
          </a:xfrm>
        </p:spPr>
        <p:txBody>
          <a:bodyPr>
            <a:normAutofit/>
          </a:bodyPr>
          <a:lstStyle/>
          <a:p>
            <a:r>
              <a:rPr lang="ru-RU" sz="2000" dirty="0" err="1"/>
              <a:t>повне</a:t>
            </a:r>
            <a:r>
              <a:rPr lang="ru-RU" sz="2000" dirty="0"/>
              <a:t> </a:t>
            </a:r>
            <a:r>
              <a:rPr lang="ru-RU" sz="2000" dirty="0" err="1"/>
              <a:t>завантаження</a:t>
            </a:r>
            <a:r>
              <a:rPr lang="ru-RU" sz="2000" dirty="0"/>
              <a:t> </a:t>
            </a:r>
            <a:r>
              <a:rPr lang="ru-RU" sz="2000" dirty="0" err="1"/>
              <a:t>виробничих</a:t>
            </a:r>
            <a:r>
              <a:rPr lang="ru-RU" sz="2000" dirty="0"/>
              <a:t> </a:t>
            </a:r>
            <a:r>
              <a:rPr lang="ru-RU" sz="2000" dirty="0" err="1"/>
              <a:t>потужностей</a:t>
            </a:r>
            <a:r>
              <a:rPr lang="ru-RU" sz="2000" dirty="0"/>
              <a:t>, </a:t>
            </a:r>
            <a:r>
              <a:rPr lang="ru-RU" sz="2000" dirty="0" err="1"/>
              <a:t>високі</a:t>
            </a:r>
            <a:r>
              <a:rPr lang="ru-RU" sz="2000" dirty="0"/>
              <a:t> </a:t>
            </a:r>
            <a:r>
              <a:rPr lang="ru-RU" sz="2000" dirty="0" err="1"/>
              <a:t>темпи</a:t>
            </a:r>
            <a:r>
              <a:rPr lang="ru-RU" sz="2000" dirty="0"/>
              <a:t> </a:t>
            </a:r>
            <a:r>
              <a:rPr lang="ru-RU" sz="2000" dirty="0" err="1"/>
              <a:t>зростання</a:t>
            </a:r>
            <a:r>
              <a:rPr lang="ru-RU" sz="2000" dirty="0"/>
              <a:t> </a:t>
            </a:r>
            <a:r>
              <a:rPr lang="ru-RU" sz="2000" dirty="0" err="1"/>
              <a:t>обсягів</a:t>
            </a:r>
            <a:r>
              <a:rPr lang="ru-RU" sz="2000" dirty="0"/>
              <a:t> продажу та </a:t>
            </a:r>
            <a:r>
              <a:rPr lang="ru-RU" sz="2000" dirty="0" err="1"/>
              <a:t>прибутку</a:t>
            </a:r>
            <a:r>
              <a:rPr lang="ru-RU" sz="2000" dirty="0"/>
              <a:t>, </a:t>
            </a:r>
            <a:r>
              <a:rPr lang="ru-RU" sz="2000" dirty="0" err="1"/>
              <a:t>ціни</a:t>
            </a:r>
            <a:r>
              <a:rPr lang="ru-RU" sz="2000" dirty="0"/>
              <a:t> </a:t>
            </a:r>
            <a:r>
              <a:rPr lang="ru-RU" sz="2000" dirty="0" err="1"/>
              <a:t>високі</a:t>
            </a:r>
            <a:r>
              <a:rPr lang="ru-RU" sz="2000" dirty="0"/>
              <a:t>, </a:t>
            </a:r>
            <a:r>
              <a:rPr lang="ru-RU" sz="2000" dirty="0" err="1"/>
              <a:t>високі</a:t>
            </a:r>
            <a:r>
              <a:rPr lang="ru-RU" sz="2000" dirty="0"/>
              <a:t> </a:t>
            </a:r>
            <a:r>
              <a:rPr lang="ru-RU" sz="2000" dirty="0" err="1"/>
              <a:t>витрати</a:t>
            </a:r>
            <a:r>
              <a:rPr lang="ru-RU" sz="2000" dirty="0"/>
              <a:t> на маркетинг, реклама </a:t>
            </a:r>
            <a:r>
              <a:rPr lang="ru-RU" sz="2000" dirty="0" err="1"/>
              <a:t>агресивна</a:t>
            </a:r>
            <a:r>
              <a:rPr lang="ru-RU" sz="2000" dirty="0"/>
              <a:t> </a:t>
            </a:r>
            <a:endParaRPr lang="uk-UA" sz="20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17"/>
          <a:stretch/>
        </p:blipFill>
        <p:spPr bwMode="auto">
          <a:xfrm>
            <a:off x="611559" y="1454324"/>
            <a:ext cx="3509349" cy="39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7664454">
            <a:off x="2255670" y="1854820"/>
            <a:ext cx="2366626" cy="20263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76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31224" cy="635670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/>
              <a:t>Зрілість і насичення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92080" y="1429172"/>
            <a:ext cx="3528392" cy="4952156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u="sng" dirty="0" err="1" smtClean="0"/>
              <a:t>Зрілість</a:t>
            </a:r>
            <a:r>
              <a:rPr lang="ru-RU" sz="2000" b="1" u="sng" dirty="0" smtClean="0"/>
              <a:t>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smtClean="0"/>
              <a:t>товар </a:t>
            </a:r>
            <a:r>
              <a:rPr lang="ru-RU" sz="2000" dirty="0" err="1"/>
              <a:t>виробляється</a:t>
            </a:r>
            <a:r>
              <a:rPr lang="ru-RU" sz="2000" dirty="0"/>
              <a:t> великими </a:t>
            </a:r>
            <a:r>
              <a:rPr lang="ru-RU" sz="2000" dirty="0" err="1" smtClean="0"/>
              <a:t>партіями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/>
              <a:t>конкуренція</a:t>
            </a:r>
            <a:r>
              <a:rPr lang="ru-RU" sz="2000" dirty="0" smtClean="0"/>
              <a:t> </a:t>
            </a:r>
            <a:r>
              <a:rPr lang="ru-RU" sz="2000" dirty="0" err="1" smtClean="0"/>
              <a:t>цін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/>
              <a:t>скорочення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прибутку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/>
              <a:t>модифікація</a:t>
            </a:r>
            <a:r>
              <a:rPr lang="ru-RU" sz="2000" dirty="0" smtClean="0"/>
              <a:t> </a:t>
            </a:r>
            <a:r>
              <a:rPr lang="ru-RU" sz="2000" dirty="0"/>
              <a:t>товару, ринку, </a:t>
            </a:r>
            <a:r>
              <a:rPr lang="ru-RU" sz="2000" dirty="0" smtClean="0"/>
              <a:t>маркетингу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smtClean="0"/>
              <a:t>реклама </a:t>
            </a:r>
            <a:r>
              <a:rPr lang="ru-RU" sz="2000" dirty="0" err="1"/>
              <a:t>нагадувальна</a:t>
            </a:r>
            <a:r>
              <a:rPr lang="ru-RU" sz="2000" dirty="0"/>
              <a:t>, </a:t>
            </a:r>
            <a:r>
              <a:rPr lang="ru-RU" sz="2000" dirty="0" err="1"/>
              <a:t>агресивна</a:t>
            </a:r>
            <a:r>
              <a:rPr lang="ru-RU" sz="2000" dirty="0" smtClean="0"/>
              <a:t>)</a:t>
            </a:r>
          </a:p>
          <a:p>
            <a:r>
              <a:rPr lang="uk-UA" sz="2000" b="1" u="sng" dirty="0" smtClean="0"/>
              <a:t>Насичення: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/>
              <a:t>відсутність</a:t>
            </a:r>
            <a:r>
              <a:rPr lang="ru-RU" sz="2000" dirty="0"/>
              <a:t> </a:t>
            </a:r>
            <a:r>
              <a:rPr lang="ru-RU" sz="2000" dirty="0" err="1"/>
              <a:t>темпів</a:t>
            </a:r>
            <a:r>
              <a:rPr lang="ru-RU" sz="2000" dirty="0"/>
              <a:t> </a:t>
            </a:r>
            <a:r>
              <a:rPr lang="ru-RU" sz="2000" dirty="0" err="1"/>
              <a:t>зростання</a:t>
            </a:r>
            <a:r>
              <a:rPr lang="ru-RU" sz="2000" dirty="0"/>
              <a:t> </a:t>
            </a:r>
            <a:r>
              <a:rPr lang="ru-RU" sz="2000" dirty="0" err="1"/>
              <a:t>обсягів</a:t>
            </a:r>
            <a:r>
              <a:rPr lang="ru-RU" sz="2000" dirty="0"/>
              <a:t> </a:t>
            </a:r>
            <a:r>
              <a:rPr lang="ru-RU" sz="2000" dirty="0" smtClean="0"/>
              <a:t>продажу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smtClean="0"/>
              <a:t>велика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 smtClean="0"/>
              <a:t>конкурентів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/>
              <a:t>ціни</a:t>
            </a:r>
            <a:r>
              <a:rPr lang="ru-RU" sz="2000" dirty="0" smtClean="0"/>
              <a:t> </a:t>
            </a:r>
            <a:r>
              <a:rPr lang="ru-RU" sz="2000" dirty="0" err="1" smtClean="0"/>
              <a:t>нестабільні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smtClean="0"/>
              <a:t>реклама </a:t>
            </a:r>
            <a:r>
              <a:rPr lang="uk-UA" sz="2000" dirty="0" err="1" smtClean="0"/>
              <a:t>нагадувальна</a:t>
            </a:r>
            <a:r>
              <a:rPr lang="uk-UA" sz="2000" dirty="0" smtClean="0"/>
              <a:t>, агресивна</a:t>
            </a:r>
            <a:endParaRPr lang="uk-UA" sz="20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17"/>
          <a:stretch/>
        </p:blipFill>
        <p:spPr bwMode="auto">
          <a:xfrm>
            <a:off x="611559" y="1454324"/>
            <a:ext cx="3509349" cy="39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7664454">
            <a:off x="3759749" y="1069023"/>
            <a:ext cx="1012677" cy="4773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84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31224" cy="635670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/>
              <a:t>Спад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92080" y="1429172"/>
            <a:ext cx="3008313" cy="4691063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/>
              <a:t>поява</a:t>
            </a:r>
            <a:r>
              <a:rPr lang="ru-RU" sz="2400" dirty="0"/>
              <a:t> </a:t>
            </a:r>
            <a:r>
              <a:rPr lang="ru-RU" sz="2400" dirty="0" err="1"/>
              <a:t>більш</a:t>
            </a:r>
            <a:r>
              <a:rPr lang="ru-RU" sz="2400" dirty="0"/>
              <a:t> </a:t>
            </a:r>
            <a:r>
              <a:rPr lang="ru-RU" sz="2400" dirty="0" err="1"/>
              <a:t>ефективних</a:t>
            </a:r>
            <a:r>
              <a:rPr lang="ru-RU" sz="2400" dirty="0"/>
              <a:t> </a:t>
            </a:r>
            <a:r>
              <a:rPr lang="ru-RU" sz="2400" dirty="0" err="1" smtClean="0"/>
              <a:t>товарів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smtClean="0"/>
              <a:t>товар </a:t>
            </a:r>
            <a:r>
              <a:rPr lang="ru-RU" sz="2400" dirty="0" err="1"/>
              <a:t>іде</a:t>
            </a:r>
            <a:r>
              <a:rPr lang="ru-RU" sz="2400" dirty="0"/>
              <a:t> з </a:t>
            </a:r>
            <a:r>
              <a:rPr lang="ru-RU" sz="2400" dirty="0" smtClean="0"/>
              <a:t>ринку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 smtClean="0"/>
              <a:t>надлишок</a:t>
            </a:r>
            <a:r>
              <a:rPr lang="ru-RU" sz="2400" dirty="0" smtClean="0"/>
              <a:t> </a:t>
            </a:r>
            <a:r>
              <a:rPr lang="ru-RU" sz="2400" dirty="0" err="1"/>
              <a:t>виробничих</a:t>
            </a:r>
            <a:r>
              <a:rPr lang="ru-RU" sz="2400" dirty="0"/>
              <a:t> </a:t>
            </a:r>
            <a:r>
              <a:rPr lang="ru-RU" sz="2400" dirty="0" err="1" smtClean="0"/>
              <a:t>потужностей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 smtClean="0"/>
              <a:t>обсяг</a:t>
            </a:r>
            <a:r>
              <a:rPr lang="ru-RU" sz="2400" dirty="0" smtClean="0"/>
              <a:t> </a:t>
            </a:r>
            <a:r>
              <a:rPr lang="ru-RU" sz="2400" dirty="0"/>
              <a:t>продажу </a:t>
            </a:r>
            <a:r>
              <a:rPr lang="ru-RU" sz="2400" dirty="0" err="1" smtClean="0"/>
              <a:t>падає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 smtClean="0"/>
              <a:t>ціни</a:t>
            </a:r>
            <a:r>
              <a:rPr lang="ru-RU" sz="2400" dirty="0" smtClean="0"/>
              <a:t> </a:t>
            </a:r>
            <a:r>
              <a:rPr lang="ru-RU" sz="2400" dirty="0" err="1"/>
              <a:t>низькі</a:t>
            </a:r>
            <a:r>
              <a:rPr lang="ru-RU" sz="2400" dirty="0"/>
              <a:t>, </a:t>
            </a:r>
            <a:r>
              <a:rPr lang="ru-RU" sz="2400" dirty="0" err="1"/>
              <a:t>прибуток</a:t>
            </a:r>
            <a:r>
              <a:rPr lang="ru-RU" sz="2400" dirty="0"/>
              <a:t> </a:t>
            </a:r>
            <a:r>
              <a:rPr lang="ru-RU" sz="2400" dirty="0" err="1" smtClean="0"/>
              <a:t>зменшується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 smtClean="0"/>
              <a:t>незначні</a:t>
            </a:r>
            <a:r>
              <a:rPr lang="ru-RU" sz="2400" dirty="0" smtClean="0"/>
              <a:t> </a:t>
            </a:r>
            <a:r>
              <a:rPr lang="ru-RU" sz="2400" dirty="0" err="1"/>
              <a:t>витрати</a:t>
            </a:r>
            <a:r>
              <a:rPr lang="ru-RU" sz="2400" dirty="0"/>
              <a:t> на маркетинг</a:t>
            </a:r>
            <a:endParaRPr lang="uk-UA" sz="2400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4"/>
          <a:stretch/>
        </p:blipFill>
        <p:spPr bwMode="auto">
          <a:xfrm>
            <a:off x="584551" y="1763407"/>
            <a:ext cx="3693740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 rot="18155761">
            <a:off x="2260738" y="1842114"/>
            <a:ext cx="2737755" cy="28578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27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cap="all" dirty="0"/>
              <a:t>Конкурентоспроможність лікарського засобу</a:t>
            </a:r>
            <a:r>
              <a:rPr lang="uk-UA" b="1" dirty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1"/>
          </a:xfrm>
        </p:spPr>
        <p:txBody>
          <a:bodyPr>
            <a:normAutofit/>
          </a:bodyPr>
          <a:lstStyle/>
          <a:p>
            <a:r>
              <a:rPr lang="uk-UA" sz="2400" dirty="0"/>
              <a:t>це сукупність споживчих властивостей лікарського засобу, наданих під час розробки й виробництва, що сприяє його найшвидшій реалізації на конкретному ринку в певний період часу за умов відмінностей від препаратів-аналогів:</a:t>
            </a:r>
            <a:endParaRPr lang="ru-RU" sz="2400" dirty="0"/>
          </a:p>
          <a:p>
            <a:endParaRPr lang="ru-RU" sz="2400" dirty="0"/>
          </a:p>
        </p:txBody>
      </p:sp>
      <p:cxnSp>
        <p:nvCxnSpPr>
          <p:cNvPr id="5" name="Прямая со стрелкой 4"/>
          <p:cNvCxnSpPr>
            <a:stCxn id="3" idx="2"/>
          </p:cNvCxnSpPr>
          <p:nvPr/>
        </p:nvCxnSpPr>
        <p:spPr>
          <a:xfrm flipH="1">
            <a:off x="2843808" y="3356992"/>
            <a:ext cx="1728192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3" idx="2"/>
          </p:cNvCxnSpPr>
          <p:nvPr/>
        </p:nvCxnSpPr>
        <p:spPr>
          <a:xfrm>
            <a:off x="4572000" y="3356992"/>
            <a:ext cx="1728192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23528" y="4149080"/>
            <a:ext cx="4032448" cy="244827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2000" dirty="0"/>
              <a:t>за ступенем задоволення потреб організації-споживача чи індивідуального споживача та рівнем затрат на його придбання та використання;</a:t>
            </a:r>
            <a:endParaRPr lang="ru-RU" sz="2000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4860032" y="4149080"/>
            <a:ext cx="4032448" cy="244827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2000" dirty="0"/>
              <a:t>за ступенем інформованості, доступності та зручності споживача в здійсненні купівлі та застосування, забезпеченим маркетинговими і логістичними заходами.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7343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cap="all" dirty="0"/>
              <a:t>Конкурентоспроможність лікарського засобу</a:t>
            </a:r>
            <a:r>
              <a:rPr lang="uk-UA" b="1" dirty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1"/>
          </a:xfrm>
        </p:spPr>
        <p:txBody>
          <a:bodyPr>
            <a:normAutofit/>
          </a:bodyPr>
          <a:lstStyle/>
          <a:p>
            <a:r>
              <a:rPr lang="uk-UA" sz="2400" dirty="0"/>
              <a:t>Основою конкурентоспроможності лікарського засобу є його </a:t>
            </a:r>
            <a:r>
              <a:rPr lang="uk-UA" sz="2400" b="1" dirty="0"/>
              <a:t>якість</a:t>
            </a:r>
            <a:r>
              <a:rPr lang="uk-UA" sz="2400" dirty="0"/>
              <a:t>, але ці два поняття не слід ототожнювати.</a:t>
            </a:r>
          </a:p>
          <a:p>
            <a:endParaRPr lang="ru-RU" sz="2400" dirty="0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539552" y="2446740"/>
            <a:ext cx="8064896" cy="16561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/>
              <a:t>Якість лікарського засобу чи </a:t>
            </a:r>
            <a:r>
              <a:rPr lang="uk-UA" sz="2000" b="1" dirty="0" smtClean="0"/>
              <a:t>медичного виробу</a:t>
            </a:r>
            <a:r>
              <a:rPr lang="uk-UA" sz="2000" dirty="0" smtClean="0"/>
              <a:t>– </a:t>
            </a:r>
            <a:r>
              <a:rPr lang="uk-UA" sz="2000" dirty="0"/>
              <a:t>сукупність властивостей, які надають лікарському засобу чи </a:t>
            </a:r>
            <a:r>
              <a:rPr lang="uk-UA" sz="2000" dirty="0" smtClean="0"/>
              <a:t>медичному виробу </a:t>
            </a:r>
            <a:r>
              <a:rPr lang="uk-UA" sz="2000" dirty="0"/>
              <a:t>здатність задовольняти потребу споживачів відповідно до свого призначення і відповідають вимогам, встанов­леним законо­давством.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539552" y="4149080"/>
            <a:ext cx="8147248" cy="244827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dirty="0"/>
              <a:t>Конкурентоспроможність конкретного препарату може бути визначена внаслідок: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порівняння з іншими препаратами-аналогами;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установлення відмінності щодо ступеня задоволення конкретної споживчої потреби;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/>
              <a:t>врахування витрат споживача на придбання й використання лікарського засобу.</a:t>
            </a:r>
          </a:p>
        </p:txBody>
      </p:sp>
    </p:spTree>
    <p:extLst>
      <p:ext uri="{BB962C8B-B14F-4D97-AF65-F5344CB8AC3E}">
        <p14:creationId xmlns:p14="http://schemas.microsoft.com/office/powerpoint/2010/main" val="113024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cap="all" dirty="0"/>
              <a:t>Характеристика методів визначення конкурентоспроможності лікарських засобів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4600722"/>
              </p:ext>
            </p:extLst>
          </p:nvPr>
        </p:nvGraphicFramePr>
        <p:xfrm>
          <a:off x="323528" y="1066086"/>
          <a:ext cx="8155968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1352"/>
                <a:gridCol w="3384376"/>
                <a:gridCol w="2160240"/>
              </a:tblGrid>
              <a:tr h="370840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Назва і математична формалізація методу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Пояснення умовних позначень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Критерії методу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/>
                          <a:ea typeface="Times New Roman"/>
                        </a:rPr>
                        <a:t>Метод оцінки рівня якісно-цінової </a:t>
                      </a:r>
                      <a:r>
                        <a:rPr lang="uk-UA" sz="2000" b="1" dirty="0" smtClean="0">
                          <a:effectLst/>
                          <a:latin typeface="Times New Roman"/>
                          <a:ea typeface="Times New Roman"/>
                        </a:rPr>
                        <a:t>конкуренто</a:t>
                      </a: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</a:rPr>
                        <a:t>с</a:t>
                      </a:r>
                      <a:r>
                        <a:rPr lang="uk-UA" sz="2000" b="1" dirty="0" err="1" smtClean="0">
                          <a:effectLst/>
                          <a:latin typeface="Times New Roman"/>
                          <a:ea typeface="Times New Roman"/>
                        </a:rPr>
                        <a:t>проможності</a:t>
                      </a:r>
                      <a:endParaRPr lang="uk-UA" sz="2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endParaRPr lang="uk-UA" sz="2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effectLst/>
                          <a:latin typeface="Times New Roman"/>
                          <a:ea typeface="Times New Roman"/>
                        </a:rPr>
                        <a:t>Iq</a:t>
                      </a:r>
                      <a:r>
                        <a:rPr lang="uk-UA" sz="1800" i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- груповий показник якісних параметрів (індекс якості);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effectLst/>
                          <a:latin typeface="Times New Roman"/>
                          <a:ea typeface="Times New Roman"/>
                        </a:rPr>
                        <a:t>Ip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  - індекс ціни споживання;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effectLst/>
                          <a:latin typeface="Times New Roman"/>
                          <a:ea typeface="Times New Roman"/>
                        </a:rPr>
                        <a:t>Vi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 - коефіцієнти вагомості (значущості) кожного з якісних (функціональних)  параметрів лікарського засобу;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effectLst/>
                          <a:latin typeface="Times New Roman"/>
                          <a:ea typeface="Times New Roman"/>
                        </a:rPr>
                        <a:t>q</a:t>
                      </a:r>
                      <a:r>
                        <a:rPr lang="uk-UA" sz="1800" i="1" baseline="-25000" dirty="0" err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 - вагомість як відсоткове відношення величини окремого параметра;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Pі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- ціна споживання досліджуваного лікарського засобу;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Pia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- ціна споживання </a:t>
                      </a:r>
                      <a:r>
                        <a:rPr lang="uk-UA" sz="18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препарата</a:t>
                      </a: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-аналога;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uk-UA" sz="1800" i="1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</a:t>
                      </a:r>
                      <a:r>
                        <a:rPr lang="uk-UA" sz="1800" i="1" dirty="0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1800" dirty="0">
                          <a:effectLst/>
                          <a:latin typeface="Times New Roman"/>
                          <a:ea typeface="Times New Roman"/>
                        </a:rPr>
                        <a:t> – коефіцієнт перерахунку при однаковій величині доз, але різної їх кількістю в упаковках порівняних препаратів.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Якщо </a:t>
                      </a:r>
                      <a:r>
                        <a:rPr lang="uk-UA" sz="2000" i="1" dirty="0" err="1">
                          <a:effectLst/>
                          <a:latin typeface="Times New Roman"/>
                          <a:ea typeface="Times New Roman"/>
                        </a:rPr>
                        <a:t>k</a:t>
                      </a:r>
                      <a:r>
                        <a:rPr lang="uk-UA" sz="2000" i="1" baseline="-25000" dirty="0" err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2000" i="1" baseline="-250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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1, то аналізований лікарський засіб поступається перед базовим аналогом конкурентів; якщо </a:t>
                      </a:r>
                      <a:r>
                        <a:rPr lang="uk-UA" sz="2000" i="1" dirty="0">
                          <a:effectLst/>
                          <a:latin typeface="Times New Roman"/>
                          <a:ea typeface="Times New Roman"/>
                        </a:rPr>
                        <a:t>k</a:t>
                      </a:r>
                      <a:r>
                        <a:rPr lang="uk-UA" sz="2000" i="1" baseline="-25000" dirty="0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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1, то аналізований  препарат має вищу конкурентоспроможність, ніж базовий.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05116"/>
            <a:ext cx="2319366" cy="8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88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cap="all" dirty="0"/>
              <a:t>Характеристика методів визначення конкурентоспроможності лікарських засобів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767062"/>
              </p:ext>
            </p:extLst>
          </p:nvPr>
        </p:nvGraphicFramePr>
        <p:xfrm>
          <a:off x="457200" y="1600200"/>
          <a:ext cx="8363271" cy="4205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608"/>
                <a:gridCol w="3188906"/>
                <a:gridCol w="2787757"/>
              </a:tblGrid>
              <a:tr h="1073633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Назва і математична формалізація методу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Пояснення умовних позначень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Критерії методу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131431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uk-UA" sz="2000" b="1" dirty="0">
                          <a:effectLst/>
                          <a:latin typeface="Times New Roman"/>
                          <a:ea typeface="Times New Roman"/>
                        </a:rPr>
                        <a:t>Диференційований </a:t>
                      </a:r>
                      <a:r>
                        <a:rPr lang="uk-UA" sz="2000" b="1" dirty="0" smtClean="0">
                          <a:effectLst/>
                          <a:latin typeface="Times New Roman"/>
                          <a:ea typeface="Times New Roman"/>
                        </a:rPr>
                        <a:t>метод</a:t>
                      </a: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endParaRPr lang="uk-UA" sz="2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Ni</a:t>
                      </a: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– обсяг реалізації оцінюваного лікарського засобу (в </a:t>
                      </a:r>
                      <a:r>
                        <a:rPr lang="uk-UA" sz="20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уп</a:t>
                      </a:r>
                      <a:r>
                        <a:rPr lang="uk-UA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.);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Nia</a:t>
                      </a: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– обсяг реалізації i-го препарату (в </a:t>
                      </a:r>
                      <a:r>
                        <a:rPr lang="uk-UA" sz="20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уп</a:t>
                      </a:r>
                      <a:r>
                        <a:rPr lang="uk-UA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.);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</a:t>
                      </a:r>
                      <a:r>
                        <a:rPr lang="uk-UA" sz="2000" i="1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 </a:t>
                      </a:r>
                      <a:r>
                        <a:rPr lang="uk-UA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коефіцієнт перерахунку кількості доз</a:t>
                      </a:r>
                      <a:r>
                        <a:rPr lang="uk-UA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;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  <a:p>
                      <a:pPr indent="45720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2000" i="1" dirty="0">
                          <a:effectLst/>
                          <a:latin typeface="Times New Roman"/>
                          <a:ea typeface="Times New Roman"/>
                        </a:rPr>
                        <a:t> m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  – кількість позицій препаратів-аналогів.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Якщо </a:t>
                      </a:r>
                      <a:r>
                        <a:rPr lang="uk-UA" sz="2000" i="1" dirty="0">
                          <a:effectLst/>
                          <a:latin typeface="Times New Roman"/>
                          <a:ea typeface="Times New Roman"/>
                        </a:rPr>
                        <a:t>k</a:t>
                      </a:r>
                      <a:r>
                        <a:rPr lang="uk-UA" sz="2000" i="1" baseline="-25000" dirty="0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  <a:sym typeface="Symbol"/>
                        </a:rPr>
                        <a:t></a:t>
                      </a:r>
                      <a:r>
                        <a:rPr lang="uk-UA" sz="2000" dirty="0">
                          <a:effectLst/>
                          <a:latin typeface="Times New Roman"/>
                          <a:ea typeface="Times New Roman"/>
                        </a:rPr>
                        <a:t>1, оцінюваний препарат має стабільний попит.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25" y="3673118"/>
            <a:ext cx="1656184" cy="101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20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cap="all" dirty="0"/>
              <a:t>Характеристика методів визначення конкурентоспроможності лікарських засобів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9715690"/>
              </p:ext>
            </p:extLst>
          </p:nvPr>
        </p:nvGraphicFramePr>
        <p:xfrm>
          <a:off x="107504" y="1412776"/>
          <a:ext cx="5832648" cy="5184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2648"/>
              </a:tblGrid>
              <a:tr h="731434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endParaRPr lang="uk-UA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indent="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cap="all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Графічно-математична методика</a:t>
                      </a:r>
                      <a:endParaRPr lang="ru-RU" sz="1800" b="1" kern="1200" cap="all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453142">
                <a:tc>
                  <a:txBody>
                    <a:bodyPr/>
                    <a:lstStyle/>
                    <a:p>
                      <a:pPr algn="ctr"/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її основу покладена графічна модель багатокутника (циклограми)</a:t>
                      </a:r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 = 0,5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sin(360/n)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+…+ 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/>
                        </a:rPr>
                        <a:t>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uk-UA" sz="2400" b="1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uk-UA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x</a:t>
                      </a:r>
                      <a:r>
                        <a:rPr lang="uk-UA" sz="240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x</a:t>
                      </a:r>
                      <a:r>
                        <a:rPr lang="uk-UA" sz="240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x</a:t>
                      </a:r>
                      <a:r>
                        <a:rPr lang="uk-UA" sz="240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... </a:t>
                      </a:r>
                      <a:r>
                        <a:rPr lang="uk-UA" sz="24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uk-UA" sz="2400" i="1" kern="1200" baseline="-250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довжини радіус-векторів OA, OB, OC ... OF;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n</a:t>
                      </a:r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кількість досліджуваних параметрів.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При цьому чим більше значення </a:t>
                      </a:r>
                      <a:r>
                        <a:rPr lang="uk-UA" sz="2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тим вища конкурентоспроможність оцінюваного лікарського засобу у порівнянні з препаратом-аналогом.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860" y="2117227"/>
            <a:ext cx="3157140" cy="302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102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2201</TotalTime>
  <Words>1128</Words>
  <Application>Microsoft Office PowerPoint</Application>
  <PresentationFormat>Экран (4:3)</PresentationFormat>
  <Paragraphs>149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Kudriashov</vt:lpstr>
      <vt:lpstr>Symbol</vt:lpstr>
      <vt:lpstr>Times New Roman</vt:lpstr>
      <vt:lpstr>Wingdings</vt:lpstr>
      <vt:lpstr>Тема Office</vt:lpstr>
      <vt:lpstr>Одеський національний медичний університет Кафедра організації та економіки фармації з післядипломною підготовкою</vt:lpstr>
      <vt:lpstr>Презентация PowerPoint</vt:lpstr>
      <vt:lpstr>Презентация PowerPoint</vt:lpstr>
      <vt:lpstr>Презентация PowerPoint</vt:lpstr>
      <vt:lpstr>Шляхи поповнення асортименту ЛЗ</vt:lpstr>
      <vt:lpstr>Інновації у фармації – це нові лікарські засоби і нові процеси, а також їх значні технологічні зміни </vt:lpstr>
      <vt:lpstr>Рівні новизни лікарських засобів</vt:lpstr>
      <vt:lpstr>Основні етапи розроблення лікарських засобів</vt:lpstr>
      <vt:lpstr>Етапи життєвого циклу лікарського засобу</vt:lpstr>
      <vt:lpstr>Створення і розроблення препарату</vt:lpstr>
      <vt:lpstr>Виведення на ринок</vt:lpstr>
      <vt:lpstr>Зростання</vt:lpstr>
      <vt:lpstr>Зрілість і насичення</vt:lpstr>
      <vt:lpstr>Спад</vt:lpstr>
      <vt:lpstr>Конкурентоспроможність лікарського засобу </vt:lpstr>
      <vt:lpstr>Конкурентоспроможність лікарського засобу </vt:lpstr>
      <vt:lpstr>Характеристика методів визначення конкурентоспроможності лікарських засобів </vt:lpstr>
      <vt:lpstr>Характеристика методів визначення конкурентоспроможності лікарських засобів </vt:lpstr>
      <vt:lpstr>Характеристика методів визначення конкурентоспроможності лікарських засобів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41</cp:revision>
  <dcterms:created xsi:type="dcterms:W3CDTF">2022-09-08T14:07:54Z</dcterms:created>
  <dcterms:modified xsi:type="dcterms:W3CDTF">2025-09-04T11:41:04Z</dcterms:modified>
</cp:coreProperties>
</file>