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4"/>
  </p:notesMasterIdLst>
  <p:sldIdLst>
    <p:sldId id="256" r:id="rId2"/>
    <p:sldId id="261" r:id="rId3"/>
    <p:sldId id="278" r:id="rId4"/>
    <p:sldId id="279" r:id="rId5"/>
    <p:sldId id="280" r:id="rId6"/>
    <p:sldId id="281" r:id="rId7"/>
    <p:sldId id="282" r:id="rId8"/>
    <p:sldId id="277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5" r:id="rId18"/>
    <p:sldId id="271" r:id="rId19"/>
    <p:sldId id="276" r:id="rId20"/>
    <p:sldId id="272" r:id="rId21"/>
    <p:sldId id="273" r:id="rId22"/>
    <p:sldId id="27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038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845075-B7C4-4C44-BCA7-5C5788EF25D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06679B6-335E-4B24-B8BB-9ED903F211EB}">
      <dgm:prSet phldrT="[Текст]"/>
      <dgm:spPr/>
      <dgm:t>
        <a:bodyPr/>
        <a:lstStyle/>
        <a:p>
          <a:r>
            <a:rPr lang="uk-UA" dirty="0" smtClean="0"/>
            <a:t>1.</a:t>
          </a:r>
          <a:endParaRPr lang="uk-UA" dirty="0"/>
        </a:p>
      </dgm:t>
    </dgm:pt>
    <dgm:pt modelId="{33D7471F-EF96-4BF8-AD36-F10E42A8DA43}" type="parTrans" cxnId="{92F7541C-1361-477F-A674-52150BA5F358}">
      <dgm:prSet/>
      <dgm:spPr/>
      <dgm:t>
        <a:bodyPr/>
        <a:lstStyle/>
        <a:p>
          <a:endParaRPr lang="uk-UA"/>
        </a:p>
      </dgm:t>
    </dgm:pt>
    <dgm:pt modelId="{44A43804-6D54-484C-901A-4BC6DBA6CD85}" type="sibTrans" cxnId="{92F7541C-1361-477F-A674-52150BA5F358}">
      <dgm:prSet/>
      <dgm:spPr/>
      <dgm:t>
        <a:bodyPr/>
        <a:lstStyle/>
        <a:p>
          <a:endParaRPr lang="uk-UA"/>
        </a:p>
      </dgm:t>
    </dgm:pt>
    <dgm:pt modelId="{45009331-2423-4BB5-8F3B-B95C754B5CE0}">
      <dgm:prSet phldrT="[Текст]"/>
      <dgm:spPr/>
      <dgm:t>
        <a:bodyPr/>
        <a:lstStyle/>
        <a:p>
          <a:r>
            <a:rPr lang="uk-UA" noProof="0" dirty="0" smtClean="0"/>
            <a:t>матриця розвитку </a:t>
          </a:r>
          <a:r>
            <a:rPr lang="ru-RU" dirty="0" smtClean="0"/>
            <a:t>товару/ринку (І. </a:t>
          </a:r>
          <a:r>
            <a:rPr lang="ru-RU" dirty="0" err="1" smtClean="0"/>
            <a:t>Ансоффа</a:t>
          </a:r>
          <a:r>
            <a:rPr lang="ru-RU" dirty="0" smtClean="0"/>
            <a:t>)</a:t>
          </a:r>
          <a:endParaRPr lang="uk-UA" dirty="0"/>
        </a:p>
      </dgm:t>
    </dgm:pt>
    <dgm:pt modelId="{34A3E365-A2BD-48C1-8C10-98D9A2D9E954}" type="parTrans" cxnId="{4BBA44B3-468B-4954-BEE4-004E198C91DF}">
      <dgm:prSet/>
      <dgm:spPr/>
      <dgm:t>
        <a:bodyPr/>
        <a:lstStyle/>
        <a:p>
          <a:endParaRPr lang="uk-UA"/>
        </a:p>
      </dgm:t>
    </dgm:pt>
    <dgm:pt modelId="{80E628D1-563E-49D9-82EC-56E896C33883}" type="sibTrans" cxnId="{4BBA44B3-468B-4954-BEE4-004E198C91DF}">
      <dgm:prSet/>
      <dgm:spPr/>
      <dgm:t>
        <a:bodyPr/>
        <a:lstStyle/>
        <a:p>
          <a:endParaRPr lang="uk-UA"/>
        </a:p>
      </dgm:t>
    </dgm:pt>
    <dgm:pt modelId="{FF59A5BA-CE9A-467B-9C01-040EF53E4B5A}">
      <dgm:prSet phldrT="[Текст]"/>
      <dgm:spPr/>
      <dgm:t>
        <a:bodyPr/>
        <a:lstStyle/>
        <a:p>
          <a:r>
            <a:rPr lang="uk-UA" dirty="0" smtClean="0"/>
            <a:t>2.</a:t>
          </a:r>
          <a:endParaRPr lang="uk-UA" dirty="0"/>
        </a:p>
      </dgm:t>
    </dgm:pt>
    <dgm:pt modelId="{C066F2EA-1C3D-4DFB-B6BD-B8747D759BF6}" type="parTrans" cxnId="{1511B920-BCB7-4F88-AF23-BDFA8636F2D0}">
      <dgm:prSet/>
      <dgm:spPr/>
      <dgm:t>
        <a:bodyPr/>
        <a:lstStyle/>
        <a:p>
          <a:endParaRPr lang="uk-UA"/>
        </a:p>
      </dgm:t>
    </dgm:pt>
    <dgm:pt modelId="{D22ACDB7-0FB4-4794-B89B-43447E124ACC}" type="sibTrans" cxnId="{1511B920-BCB7-4F88-AF23-BDFA8636F2D0}">
      <dgm:prSet/>
      <dgm:spPr/>
      <dgm:t>
        <a:bodyPr/>
        <a:lstStyle/>
        <a:p>
          <a:endParaRPr lang="uk-UA"/>
        </a:p>
      </dgm:t>
    </dgm:pt>
    <dgm:pt modelId="{E7FD104F-6B64-4171-954A-8AB58284CDBC}">
      <dgm:prSet phldrT="[Текст]"/>
      <dgm:spPr/>
      <dgm:t>
        <a:bodyPr/>
        <a:lstStyle/>
        <a:p>
          <a:r>
            <a:rPr lang="uk-UA" dirty="0" smtClean="0"/>
            <a:t>матриця конкуренції (М. Портера)</a:t>
          </a:r>
          <a:endParaRPr lang="uk-UA" dirty="0"/>
        </a:p>
      </dgm:t>
    </dgm:pt>
    <dgm:pt modelId="{728D146D-97A6-477D-8D23-FC2327E4514B}" type="parTrans" cxnId="{C77D1759-DB99-4694-B3DF-D905A6F58DEB}">
      <dgm:prSet/>
      <dgm:spPr/>
      <dgm:t>
        <a:bodyPr/>
        <a:lstStyle/>
        <a:p>
          <a:endParaRPr lang="uk-UA"/>
        </a:p>
      </dgm:t>
    </dgm:pt>
    <dgm:pt modelId="{FA2B8B5B-85EF-4AB9-915A-EA47C4B37086}" type="sibTrans" cxnId="{C77D1759-DB99-4694-B3DF-D905A6F58DEB}">
      <dgm:prSet/>
      <dgm:spPr/>
      <dgm:t>
        <a:bodyPr/>
        <a:lstStyle/>
        <a:p>
          <a:endParaRPr lang="uk-UA"/>
        </a:p>
      </dgm:t>
    </dgm:pt>
    <dgm:pt modelId="{BB1D6311-6D24-44D3-BD06-2C2AFB56B146}">
      <dgm:prSet phldrT="[Текст]"/>
      <dgm:spPr/>
      <dgm:t>
        <a:bodyPr/>
        <a:lstStyle/>
        <a:p>
          <a:r>
            <a:rPr lang="uk-UA" dirty="0" smtClean="0"/>
            <a:t>3.</a:t>
          </a:r>
          <a:endParaRPr lang="uk-UA" dirty="0"/>
        </a:p>
      </dgm:t>
    </dgm:pt>
    <dgm:pt modelId="{7050EAA6-E5CF-4369-AD23-BAA7AACEB8FD}" type="parTrans" cxnId="{48CBA41C-07AE-4E7A-A15C-5D5787E0B084}">
      <dgm:prSet/>
      <dgm:spPr/>
      <dgm:t>
        <a:bodyPr/>
        <a:lstStyle/>
        <a:p>
          <a:endParaRPr lang="uk-UA"/>
        </a:p>
      </dgm:t>
    </dgm:pt>
    <dgm:pt modelId="{AC64013E-4785-4222-8545-23FC897688C0}" type="sibTrans" cxnId="{48CBA41C-07AE-4E7A-A15C-5D5787E0B084}">
      <dgm:prSet/>
      <dgm:spPr/>
      <dgm:t>
        <a:bodyPr/>
        <a:lstStyle/>
        <a:p>
          <a:endParaRPr lang="uk-UA"/>
        </a:p>
      </dgm:t>
    </dgm:pt>
    <dgm:pt modelId="{2A9C4A1C-F0DA-430D-AED8-4D6FE8F9B300}">
      <dgm:prSet phldrT="[Текст]"/>
      <dgm:spPr/>
      <dgm:t>
        <a:bodyPr/>
        <a:lstStyle/>
        <a:p>
          <a:r>
            <a:rPr lang="uk-UA" noProof="0" dirty="0" smtClean="0"/>
            <a:t>матриця зростання/частки </a:t>
          </a:r>
          <a:r>
            <a:rPr lang="ru-RU" dirty="0" smtClean="0"/>
            <a:t>ринку (</a:t>
          </a:r>
          <a:r>
            <a:rPr lang="uk-UA" noProof="0" dirty="0" smtClean="0"/>
            <a:t>матриця Бостонської консалтингової групи</a:t>
          </a:r>
          <a:r>
            <a:rPr lang="ru-RU" dirty="0" smtClean="0"/>
            <a:t> – БКГ)</a:t>
          </a:r>
          <a:endParaRPr lang="uk-UA" dirty="0"/>
        </a:p>
      </dgm:t>
    </dgm:pt>
    <dgm:pt modelId="{C7484420-3469-4DBD-A7B6-50533DE59C6D}" type="parTrans" cxnId="{2B89F0B2-6677-4694-9B56-9E10C73BD400}">
      <dgm:prSet/>
      <dgm:spPr/>
      <dgm:t>
        <a:bodyPr/>
        <a:lstStyle/>
        <a:p>
          <a:endParaRPr lang="uk-UA"/>
        </a:p>
      </dgm:t>
    </dgm:pt>
    <dgm:pt modelId="{E114442A-F081-46C0-8DB2-39942E2DC342}" type="sibTrans" cxnId="{2B89F0B2-6677-4694-9B56-9E10C73BD400}">
      <dgm:prSet/>
      <dgm:spPr/>
      <dgm:t>
        <a:bodyPr/>
        <a:lstStyle/>
        <a:p>
          <a:endParaRPr lang="uk-UA"/>
        </a:p>
      </dgm:t>
    </dgm:pt>
    <dgm:pt modelId="{465A0D19-46EF-446A-8BAA-5FCF836244A3}">
      <dgm:prSet phldrT="[Текст]"/>
      <dgm:spPr/>
      <dgm:t>
        <a:bodyPr/>
        <a:lstStyle/>
        <a:p>
          <a:r>
            <a:rPr lang="uk-UA" dirty="0" smtClean="0"/>
            <a:t>4.</a:t>
          </a:r>
          <a:endParaRPr lang="uk-UA" dirty="0"/>
        </a:p>
      </dgm:t>
    </dgm:pt>
    <dgm:pt modelId="{F5B79661-C195-4337-BE1A-C92D5F169E6F}" type="parTrans" cxnId="{C0044872-C968-4C6C-BBEE-A3597AE7E644}">
      <dgm:prSet/>
      <dgm:spPr/>
      <dgm:t>
        <a:bodyPr/>
        <a:lstStyle/>
        <a:p>
          <a:endParaRPr lang="uk-UA"/>
        </a:p>
      </dgm:t>
    </dgm:pt>
    <dgm:pt modelId="{EB1BA115-F2C9-41BB-8AE0-6CF63924853E}" type="sibTrans" cxnId="{C0044872-C968-4C6C-BBEE-A3597AE7E644}">
      <dgm:prSet/>
      <dgm:spPr/>
      <dgm:t>
        <a:bodyPr/>
        <a:lstStyle/>
        <a:p>
          <a:endParaRPr lang="uk-UA"/>
        </a:p>
      </dgm:t>
    </dgm:pt>
    <dgm:pt modelId="{E2DBF097-F004-4115-923A-B4204FB8656F}">
      <dgm:prSet/>
      <dgm:spPr/>
      <dgm:t>
        <a:bodyPr/>
        <a:lstStyle/>
        <a:p>
          <a:r>
            <a:rPr lang="uk-UA" smtClean="0"/>
            <a:t>модель «привабливість-конкурентоспроможність» (матриця МакКінсі)</a:t>
          </a:r>
          <a:endParaRPr lang="uk-UA"/>
        </a:p>
      </dgm:t>
    </dgm:pt>
    <dgm:pt modelId="{85EB1BC3-08C1-4D9C-A9E1-1F3F84DD1FEA}" type="parTrans" cxnId="{A013DADA-9864-4DC6-A2D3-598C71319EBE}">
      <dgm:prSet/>
      <dgm:spPr/>
      <dgm:t>
        <a:bodyPr/>
        <a:lstStyle/>
        <a:p>
          <a:endParaRPr lang="uk-UA"/>
        </a:p>
      </dgm:t>
    </dgm:pt>
    <dgm:pt modelId="{CD1F3C2A-085F-40B2-8C78-F4B63C3F3A24}" type="sibTrans" cxnId="{A013DADA-9864-4DC6-A2D3-598C71319EBE}">
      <dgm:prSet/>
      <dgm:spPr/>
      <dgm:t>
        <a:bodyPr/>
        <a:lstStyle/>
        <a:p>
          <a:endParaRPr lang="uk-UA"/>
        </a:p>
      </dgm:t>
    </dgm:pt>
    <dgm:pt modelId="{5F0E5457-DA5E-4F38-A2B2-94FC92FCFDFD}" type="pres">
      <dgm:prSet presAssocID="{66845075-B7C4-4C44-BCA7-5C5788EF25D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B63A4AD-F435-4D36-8DF7-1C31B583050C}" type="pres">
      <dgm:prSet presAssocID="{006679B6-335E-4B24-B8BB-9ED903F211EB}" presName="composite" presStyleCnt="0"/>
      <dgm:spPr/>
    </dgm:pt>
    <dgm:pt modelId="{D0FE8605-3E20-4801-AF22-EBD75201BD8C}" type="pres">
      <dgm:prSet presAssocID="{006679B6-335E-4B24-B8BB-9ED903F211EB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7CECC9A-9EAF-4724-8299-4B1E6CC55337}" type="pres">
      <dgm:prSet presAssocID="{006679B6-335E-4B24-B8BB-9ED903F211EB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CAA1646-A37D-41BF-82F7-DB48DD4CD607}" type="pres">
      <dgm:prSet presAssocID="{44A43804-6D54-484C-901A-4BC6DBA6CD85}" presName="sp" presStyleCnt="0"/>
      <dgm:spPr/>
    </dgm:pt>
    <dgm:pt modelId="{6BAC836A-20D9-40EB-9A79-60FC5E0CCCE6}" type="pres">
      <dgm:prSet presAssocID="{FF59A5BA-CE9A-467B-9C01-040EF53E4B5A}" presName="composite" presStyleCnt="0"/>
      <dgm:spPr/>
    </dgm:pt>
    <dgm:pt modelId="{8CADAA99-4B2C-4898-A881-9518DCA34BCC}" type="pres">
      <dgm:prSet presAssocID="{FF59A5BA-CE9A-467B-9C01-040EF53E4B5A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8D9A552-0364-4E02-9E4E-E9FCBC249078}" type="pres">
      <dgm:prSet presAssocID="{FF59A5BA-CE9A-467B-9C01-040EF53E4B5A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C92992F-B115-4859-BB7D-280272463F61}" type="pres">
      <dgm:prSet presAssocID="{D22ACDB7-0FB4-4794-B89B-43447E124ACC}" presName="sp" presStyleCnt="0"/>
      <dgm:spPr/>
    </dgm:pt>
    <dgm:pt modelId="{8C15F122-FE5F-4DA9-AD41-C5B0CDD21F75}" type="pres">
      <dgm:prSet presAssocID="{BB1D6311-6D24-44D3-BD06-2C2AFB56B146}" presName="composite" presStyleCnt="0"/>
      <dgm:spPr/>
    </dgm:pt>
    <dgm:pt modelId="{0142B28E-8883-4393-B8ED-72500DBF69D6}" type="pres">
      <dgm:prSet presAssocID="{BB1D6311-6D24-44D3-BD06-2C2AFB56B146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0BB19BC-5BED-43FB-84B2-99BE8FBD0F2E}" type="pres">
      <dgm:prSet presAssocID="{BB1D6311-6D24-44D3-BD06-2C2AFB56B146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F02AE5B-E21E-4AC9-9969-3E687FE55D92}" type="pres">
      <dgm:prSet presAssocID="{AC64013E-4785-4222-8545-23FC897688C0}" presName="sp" presStyleCnt="0"/>
      <dgm:spPr/>
    </dgm:pt>
    <dgm:pt modelId="{76958B0A-215C-4C18-98AE-09E525221726}" type="pres">
      <dgm:prSet presAssocID="{465A0D19-46EF-446A-8BAA-5FCF836244A3}" presName="composite" presStyleCnt="0"/>
      <dgm:spPr/>
    </dgm:pt>
    <dgm:pt modelId="{F75E5BA8-72A5-4FA5-B053-02709C2A19C1}" type="pres">
      <dgm:prSet presAssocID="{465A0D19-46EF-446A-8BAA-5FCF836244A3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E87ED11-B290-4607-9672-9456288895F6}" type="pres">
      <dgm:prSet presAssocID="{465A0D19-46EF-446A-8BAA-5FCF836244A3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18C1EC9-616F-4613-85BD-00A44568A58F}" type="presOf" srcId="{2A9C4A1C-F0DA-430D-AED8-4D6FE8F9B300}" destId="{20BB19BC-5BED-43FB-84B2-99BE8FBD0F2E}" srcOrd="0" destOrd="0" presId="urn:microsoft.com/office/officeart/2005/8/layout/chevron2"/>
    <dgm:cxn modelId="{918DD57D-F957-43EA-AD6E-F6121C7FE301}" type="presOf" srcId="{465A0D19-46EF-446A-8BAA-5FCF836244A3}" destId="{F75E5BA8-72A5-4FA5-B053-02709C2A19C1}" srcOrd="0" destOrd="0" presId="urn:microsoft.com/office/officeart/2005/8/layout/chevron2"/>
    <dgm:cxn modelId="{D3DF9C7E-9B6F-4F96-AAA7-73E14A1DBB7A}" type="presOf" srcId="{E2DBF097-F004-4115-923A-B4204FB8656F}" destId="{3E87ED11-B290-4607-9672-9456288895F6}" srcOrd="0" destOrd="0" presId="urn:microsoft.com/office/officeart/2005/8/layout/chevron2"/>
    <dgm:cxn modelId="{4062D479-FD15-4DCE-A971-3AAC9A5784E3}" type="presOf" srcId="{E7FD104F-6B64-4171-954A-8AB58284CDBC}" destId="{58D9A552-0364-4E02-9E4E-E9FCBC249078}" srcOrd="0" destOrd="0" presId="urn:microsoft.com/office/officeart/2005/8/layout/chevron2"/>
    <dgm:cxn modelId="{37913ACA-CB61-4AA2-92CC-E35F5168D368}" type="presOf" srcId="{45009331-2423-4BB5-8F3B-B95C754B5CE0}" destId="{67CECC9A-9EAF-4724-8299-4B1E6CC55337}" srcOrd="0" destOrd="0" presId="urn:microsoft.com/office/officeart/2005/8/layout/chevron2"/>
    <dgm:cxn modelId="{9FFCA5B0-C2D8-4C07-BF5B-C056A3857056}" type="presOf" srcId="{FF59A5BA-CE9A-467B-9C01-040EF53E4B5A}" destId="{8CADAA99-4B2C-4898-A881-9518DCA34BCC}" srcOrd="0" destOrd="0" presId="urn:microsoft.com/office/officeart/2005/8/layout/chevron2"/>
    <dgm:cxn modelId="{4BBA44B3-468B-4954-BEE4-004E198C91DF}" srcId="{006679B6-335E-4B24-B8BB-9ED903F211EB}" destId="{45009331-2423-4BB5-8F3B-B95C754B5CE0}" srcOrd="0" destOrd="0" parTransId="{34A3E365-A2BD-48C1-8C10-98D9A2D9E954}" sibTransId="{80E628D1-563E-49D9-82EC-56E896C33883}"/>
    <dgm:cxn modelId="{989FC90B-8BA9-48DD-8CBD-30705949012E}" type="presOf" srcId="{BB1D6311-6D24-44D3-BD06-2C2AFB56B146}" destId="{0142B28E-8883-4393-B8ED-72500DBF69D6}" srcOrd="0" destOrd="0" presId="urn:microsoft.com/office/officeart/2005/8/layout/chevron2"/>
    <dgm:cxn modelId="{48CBA41C-07AE-4E7A-A15C-5D5787E0B084}" srcId="{66845075-B7C4-4C44-BCA7-5C5788EF25DB}" destId="{BB1D6311-6D24-44D3-BD06-2C2AFB56B146}" srcOrd="2" destOrd="0" parTransId="{7050EAA6-E5CF-4369-AD23-BAA7AACEB8FD}" sibTransId="{AC64013E-4785-4222-8545-23FC897688C0}"/>
    <dgm:cxn modelId="{92F7541C-1361-477F-A674-52150BA5F358}" srcId="{66845075-B7C4-4C44-BCA7-5C5788EF25DB}" destId="{006679B6-335E-4B24-B8BB-9ED903F211EB}" srcOrd="0" destOrd="0" parTransId="{33D7471F-EF96-4BF8-AD36-F10E42A8DA43}" sibTransId="{44A43804-6D54-484C-901A-4BC6DBA6CD85}"/>
    <dgm:cxn modelId="{C77D1759-DB99-4694-B3DF-D905A6F58DEB}" srcId="{FF59A5BA-CE9A-467B-9C01-040EF53E4B5A}" destId="{E7FD104F-6B64-4171-954A-8AB58284CDBC}" srcOrd="0" destOrd="0" parTransId="{728D146D-97A6-477D-8D23-FC2327E4514B}" sibTransId="{FA2B8B5B-85EF-4AB9-915A-EA47C4B37086}"/>
    <dgm:cxn modelId="{691AA28F-D045-496E-B7F9-B6F51A078725}" type="presOf" srcId="{006679B6-335E-4B24-B8BB-9ED903F211EB}" destId="{D0FE8605-3E20-4801-AF22-EBD75201BD8C}" srcOrd="0" destOrd="0" presId="urn:microsoft.com/office/officeart/2005/8/layout/chevron2"/>
    <dgm:cxn modelId="{0AB51D03-112E-4518-9152-6512D84CC858}" type="presOf" srcId="{66845075-B7C4-4C44-BCA7-5C5788EF25DB}" destId="{5F0E5457-DA5E-4F38-A2B2-94FC92FCFDFD}" srcOrd="0" destOrd="0" presId="urn:microsoft.com/office/officeart/2005/8/layout/chevron2"/>
    <dgm:cxn modelId="{2B89F0B2-6677-4694-9B56-9E10C73BD400}" srcId="{BB1D6311-6D24-44D3-BD06-2C2AFB56B146}" destId="{2A9C4A1C-F0DA-430D-AED8-4D6FE8F9B300}" srcOrd="0" destOrd="0" parTransId="{C7484420-3469-4DBD-A7B6-50533DE59C6D}" sibTransId="{E114442A-F081-46C0-8DB2-39942E2DC342}"/>
    <dgm:cxn modelId="{1511B920-BCB7-4F88-AF23-BDFA8636F2D0}" srcId="{66845075-B7C4-4C44-BCA7-5C5788EF25DB}" destId="{FF59A5BA-CE9A-467B-9C01-040EF53E4B5A}" srcOrd="1" destOrd="0" parTransId="{C066F2EA-1C3D-4DFB-B6BD-B8747D759BF6}" sibTransId="{D22ACDB7-0FB4-4794-B89B-43447E124ACC}"/>
    <dgm:cxn modelId="{A013DADA-9864-4DC6-A2D3-598C71319EBE}" srcId="{465A0D19-46EF-446A-8BAA-5FCF836244A3}" destId="{E2DBF097-F004-4115-923A-B4204FB8656F}" srcOrd="0" destOrd="0" parTransId="{85EB1BC3-08C1-4D9C-A9E1-1F3F84DD1FEA}" sibTransId="{CD1F3C2A-085F-40B2-8C78-F4B63C3F3A24}"/>
    <dgm:cxn modelId="{C0044872-C968-4C6C-BBEE-A3597AE7E644}" srcId="{66845075-B7C4-4C44-BCA7-5C5788EF25DB}" destId="{465A0D19-46EF-446A-8BAA-5FCF836244A3}" srcOrd="3" destOrd="0" parTransId="{F5B79661-C195-4337-BE1A-C92D5F169E6F}" sibTransId="{EB1BA115-F2C9-41BB-8AE0-6CF63924853E}"/>
    <dgm:cxn modelId="{C58AC7EC-476E-4E97-A831-187BC0CA2191}" type="presParOf" srcId="{5F0E5457-DA5E-4F38-A2B2-94FC92FCFDFD}" destId="{7B63A4AD-F435-4D36-8DF7-1C31B583050C}" srcOrd="0" destOrd="0" presId="urn:microsoft.com/office/officeart/2005/8/layout/chevron2"/>
    <dgm:cxn modelId="{DE599F76-661E-46D2-B87B-963ACCB05F87}" type="presParOf" srcId="{7B63A4AD-F435-4D36-8DF7-1C31B583050C}" destId="{D0FE8605-3E20-4801-AF22-EBD75201BD8C}" srcOrd="0" destOrd="0" presId="urn:microsoft.com/office/officeart/2005/8/layout/chevron2"/>
    <dgm:cxn modelId="{C02AD321-4751-42A9-9044-14FF2425EF5F}" type="presParOf" srcId="{7B63A4AD-F435-4D36-8DF7-1C31B583050C}" destId="{67CECC9A-9EAF-4724-8299-4B1E6CC55337}" srcOrd="1" destOrd="0" presId="urn:microsoft.com/office/officeart/2005/8/layout/chevron2"/>
    <dgm:cxn modelId="{D73FEA0D-57A6-447F-96C0-6121480D233F}" type="presParOf" srcId="{5F0E5457-DA5E-4F38-A2B2-94FC92FCFDFD}" destId="{1CAA1646-A37D-41BF-82F7-DB48DD4CD607}" srcOrd="1" destOrd="0" presId="urn:microsoft.com/office/officeart/2005/8/layout/chevron2"/>
    <dgm:cxn modelId="{0B8BE773-E741-47BC-9423-55314072DF5E}" type="presParOf" srcId="{5F0E5457-DA5E-4F38-A2B2-94FC92FCFDFD}" destId="{6BAC836A-20D9-40EB-9A79-60FC5E0CCCE6}" srcOrd="2" destOrd="0" presId="urn:microsoft.com/office/officeart/2005/8/layout/chevron2"/>
    <dgm:cxn modelId="{ACD4D789-736E-4241-ADDE-F706D463F8B6}" type="presParOf" srcId="{6BAC836A-20D9-40EB-9A79-60FC5E0CCCE6}" destId="{8CADAA99-4B2C-4898-A881-9518DCA34BCC}" srcOrd="0" destOrd="0" presId="urn:microsoft.com/office/officeart/2005/8/layout/chevron2"/>
    <dgm:cxn modelId="{DE8B7CBA-8178-46E2-B7E7-19928EA2E6A7}" type="presParOf" srcId="{6BAC836A-20D9-40EB-9A79-60FC5E0CCCE6}" destId="{58D9A552-0364-4E02-9E4E-E9FCBC249078}" srcOrd="1" destOrd="0" presId="urn:microsoft.com/office/officeart/2005/8/layout/chevron2"/>
    <dgm:cxn modelId="{7C5BAB3F-22C3-4514-90EB-F5FD663571F7}" type="presParOf" srcId="{5F0E5457-DA5E-4F38-A2B2-94FC92FCFDFD}" destId="{0C92992F-B115-4859-BB7D-280272463F61}" srcOrd="3" destOrd="0" presId="urn:microsoft.com/office/officeart/2005/8/layout/chevron2"/>
    <dgm:cxn modelId="{BC03CE49-9466-4A1A-BD66-0601236CB3FD}" type="presParOf" srcId="{5F0E5457-DA5E-4F38-A2B2-94FC92FCFDFD}" destId="{8C15F122-FE5F-4DA9-AD41-C5B0CDD21F75}" srcOrd="4" destOrd="0" presId="urn:microsoft.com/office/officeart/2005/8/layout/chevron2"/>
    <dgm:cxn modelId="{12652AD3-F1FC-4AD3-BE5D-DAAF984A60B2}" type="presParOf" srcId="{8C15F122-FE5F-4DA9-AD41-C5B0CDD21F75}" destId="{0142B28E-8883-4393-B8ED-72500DBF69D6}" srcOrd="0" destOrd="0" presId="urn:microsoft.com/office/officeart/2005/8/layout/chevron2"/>
    <dgm:cxn modelId="{AE4A8C66-7B01-469F-8542-11939B1809E6}" type="presParOf" srcId="{8C15F122-FE5F-4DA9-AD41-C5B0CDD21F75}" destId="{20BB19BC-5BED-43FB-84B2-99BE8FBD0F2E}" srcOrd="1" destOrd="0" presId="urn:microsoft.com/office/officeart/2005/8/layout/chevron2"/>
    <dgm:cxn modelId="{0474B724-3D27-42AE-81FB-9D4F9D63AEB1}" type="presParOf" srcId="{5F0E5457-DA5E-4F38-A2B2-94FC92FCFDFD}" destId="{5F02AE5B-E21E-4AC9-9969-3E687FE55D92}" srcOrd="5" destOrd="0" presId="urn:microsoft.com/office/officeart/2005/8/layout/chevron2"/>
    <dgm:cxn modelId="{2D81DBDA-DEF5-4735-95F1-F8A251DA7C71}" type="presParOf" srcId="{5F0E5457-DA5E-4F38-A2B2-94FC92FCFDFD}" destId="{76958B0A-215C-4C18-98AE-09E525221726}" srcOrd="6" destOrd="0" presId="urn:microsoft.com/office/officeart/2005/8/layout/chevron2"/>
    <dgm:cxn modelId="{993DC67E-812A-47DD-A7AF-32D8E894C4FA}" type="presParOf" srcId="{76958B0A-215C-4C18-98AE-09E525221726}" destId="{F75E5BA8-72A5-4FA5-B053-02709C2A19C1}" srcOrd="0" destOrd="0" presId="urn:microsoft.com/office/officeart/2005/8/layout/chevron2"/>
    <dgm:cxn modelId="{BEA06C9F-A4E4-4F6B-AACA-4DEFF1A539D0}" type="presParOf" srcId="{76958B0A-215C-4C18-98AE-09E525221726}" destId="{3E87ED11-B290-4607-9672-9456288895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BA64F7-2F99-4DF2-B5A1-75C979B8E297}" type="doc">
      <dgm:prSet loTypeId="urn:microsoft.com/office/officeart/2005/8/layout/vList5" loCatId="list" qsTypeId="urn:microsoft.com/office/officeart/2005/8/quickstyle/3d2" qsCatId="3D" csTypeId="urn:microsoft.com/office/officeart/2005/8/colors/accent3_4" csCatId="accent3" phldr="1"/>
      <dgm:spPr/>
      <dgm:t>
        <a:bodyPr/>
        <a:lstStyle/>
        <a:p>
          <a:endParaRPr lang="uk-UA"/>
        </a:p>
      </dgm:t>
    </dgm:pt>
    <dgm:pt modelId="{306A0FFE-D0EB-48AB-969B-72DB4ED304AA}">
      <dgm:prSet phldrT="[Текст]"/>
      <dgm:spPr/>
      <dgm:t>
        <a:bodyPr/>
        <a:lstStyle/>
        <a:p>
          <a:r>
            <a:rPr lang="uk-UA" smtClean="0"/>
            <a:t>стратегія глибокого проникнення на ринок</a:t>
          </a:r>
          <a:endParaRPr lang="uk-UA" dirty="0"/>
        </a:p>
      </dgm:t>
    </dgm:pt>
    <dgm:pt modelId="{8B5A9BEC-B5E9-49B4-9BEE-25291624A37D}" type="parTrans" cxnId="{DD8F0A76-8F66-4601-9291-70B63EA46E8C}">
      <dgm:prSet/>
      <dgm:spPr/>
      <dgm:t>
        <a:bodyPr/>
        <a:lstStyle/>
        <a:p>
          <a:endParaRPr lang="uk-UA"/>
        </a:p>
      </dgm:t>
    </dgm:pt>
    <dgm:pt modelId="{131DA38E-2917-4839-AEB3-99A949744436}" type="sibTrans" cxnId="{DD8F0A76-8F66-4601-9291-70B63EA46E8C}">
      <dgm:prSet/>
      <dgm:spPr/>
      <dgm:t>
        <a:bodyPr/>
        <a:lstStyle/>
        <a:p>
          <a:endParaRPr lang="uk-UA"/>
        </a:p>
      </dgm:t>
    </dgm:pt>
    <dgm:pt modelId="{B0BE7B75-1618-477A-83E1-510E56C516FE}">
      <dgm:prSet phldrT="[Текст]"/>
      <dgm:spPr/>
      <dgm:t>
        <a:bodyPr/>
        <a:lstStyle/>
        <a:p>
          <a:r>
            <a:rPr lang="uk-UA" noProof="0" dirty="0" smtClean="0"/>
            <a:t>передбачає збільшення обсягів збуту, ринкової частки і прибутку на </a:t>
          </a:r>
          <a:r>
            <a:rPr lang="uk-UA" b="1" noProof="0" dirty="0" smtClean="0"/>
            <a:t>наявних ринках </a:t>
          </a:r>
          <a:r>
            <a:rPr lang="uk-UA" noProof="0" dirty="0" smtClean="0"/>
            <a:t>з допомогою </a:t>
          </a:r>
          <a:r>
            <a:rPr lang="uk-UA" b="1" noProof="0" dirty="0" smtClean="0"/>
            <a:t>наявних товарів</a:t>
          </a:r>
          <a:r>
            <a:rPr lang="ru-RU" dirty="0" smtClean="0"/>
            <a:t>;</a:t>
          </a:r>
          <a:endParaRPr lang="uk-UA" dirty="0"/>
        </a:p>
      </dgm:t>
    </dgm:pt>
    <dgm:pt modelId="{EC9E36D6-6A08-412C-A2C6-176858348965}" type="parTrans" cxnId="{8B563A82-C451-45E0-B969-F8DF60F3921D}">
      <dgm:prSet/>
      <dgm:spPr/>
      <dgm:t>
        <a:bodyPr/>
        <a:lstStyle/>
        <a:p>
          <a:endParaRPr lang="uk-UA"/>
        </a:p>
      </dgm:t>
    </dgm:pt>
    <dgm:pt modelId="{769C1E21-5F06-47B9-8D75-0A290FD4AEA6}" type="sibTrans" cxnId="{8B563A82-C451-45E0-B969-F8DF60F3921D}">
      <dgm:prSet/>
      <dgm:spPr/>
      <dgm:t>
        <a:bodyPr/>
        <a:lstStyle/>
        <a:p>
          <a:endParaRPr lang="uk-UA"/>
        </a:p>
      </dgm:t>
    </dgm:pt>
    <dgm:pt modelId="{A609F906-D211-46FC-9EDC-250C90055675}">
      <dgm:prSet phldrT="[Текст]"/>
      <dgm:spPr/>
      <dgm:t>
        <a:bodyPr/>
        <a:lstStyle/>
        <a:p>
          <a:r>
            <a:rPr lang="uk-UA" smtClean="0"/>
            <a:t>стратегія розвитку ринку</a:t>
          </a:r>
          <a:endParaRPr lang="uk-UA" dirty="0"/>
        </a:p>
      </dgm:t>
    </dgm:pt>
    <dgm:pt modelId="{C8620B11-CD7C-4BEA-803B-8C8B60B12BE2}" type="parTrans" cxnId="{BEA36517-9ABC-49D6-A914-689621D3FBE4}">
      <dgm:prSet/>
      <dgm:spPr/>
      <dgm:t>
        <a:bodyPr/>
        <a:lstStyle/>
        <a:p>
          <a:endParaRPr lang="uk-UA"/>
        </a:p>
      </dgm:t>
    </dgm:pt>
    <dgm:pt modelId="{94BC7E71-5A94-4DAE-91D1-73915E4F41BD}" type="sibTrans" cxnId="{BEA36517-9ABC-49D6-A914-689621D3FBE4}">
      <dgm:prSet/>
      <dgm:spPr/>
      <dgm:t>
        <a:bodyPr/>
        <a:lstStyle/>
        <a:p>
          <a:endParaRPr lang="uk-UA"/>
        </a:p>
      </dgm:t>
    </dgm:pt>
    <dgm:pt modelId="{90A9E97F-FD79-4BEF-A628-4F52D9554B04}">
      <dgm:prSet phldrT="[Текст]"/>
      <dgm:spPr/>
      <dgm:t>
        <a:bodyPr/>
        <a:lstStyle/>
        <a:p>
          <a:r>
            <a:rPr lang="uk-UA" noProof="0" dirty="0" smtClean="0"/>
            <a:t>забезпечує збільшення обсягів збуту внаслідок виходу на </a:t>
          </a:r>
          <a:r>
            <a:rPr lang="uk-UA" b="1" noProof="0" dirty="0" smtClean="0"/>
            <a:t>новий для підприємства ринок </a:t>
          </a:r>
          <a:r>
            <a:rPr lang="uk-UA" noProof="0" dirty="0" smtClean="0"/>
            <a:t>із </a:t>
          </a:r>
          <a:r>
            <a:rPr lang="uk-UA" b="1" noProof="0" dirty="0" smtClean="0"/>
            <a:t>наявним товаром</a:t>
          </a:r>
          <a:endParaRPr lang="uk-UA" b="1" noProof="0" dirty="0"/>
        </a:p>
      </dgm:t>
    </dgm:pt>
    <dgm:pt modelId="{98B8038C-E8F7-4DCC-912B-FD5AF02B130C}" type="parTrans" cxnId="{BCA32FE4-7CB1-4BAB-AF0A-82164368DD81}">
      <dgm:prSet/>
      <dgm:spPr/>
      <dgm:t>
        <a:bodyPr/>
        <a:lstStyle/>
        <a:p>
          <a:endParaRPr lang="uk-UA"/>
        </a:p>
      </dgm:t>
    </dgm:pt>
    <dgm:pt modelId="{1984E6DD-2120-4B1C-9B6D-2C98F244F29C}" type="sibTrans" cxnId="{BCA32FE4-7CB1-4BAB-AF0A-82164368DD81}">
      <dgm:prSet/>
      <dgm:spPr/>
      <dgm:t>
        <a:bodyPr/>
        <a:lstStyle/>
        <a:p>
          <a:endParaRPr lang="uk-UA"/>
        </a:p>
      </dgm:t>
    </dgm:pt>
    <dgm:pt modelId="{5B3F836E-C83C-4F22-BA9B-2BEBEAACC7DD}">
      <dgm:prSet phldrT="[Текст]"/>
      <dgm:spPr/>
      <dgm:t>
        <a:bodyPr/>
        <a:lstStyle/>
        <a:p>
          <a:r>
            <a:rPr lang="uk-UA" smtClean="0"/>
            <a:t>стратегія розвитку товару</a:t>
          </a:r>
          <a:endParaRPr lang="uk-UA" dirty="0"/>
        </a:p>
      </dgm:t>
    </dgm:pt>
    <dgm:pt modelId="{FB933868-BE68-4D70-BF08-E33290C6AE11}" type="parTrans" cxnId="{6F9432BF-0659-4EFD-B5EB-F39F711D4D83}">
      <dgm:prSet/>
      <dgm:spPr/>
      <dgm:t>
        <a:bodyPr/>
        <a:lstStyle/>
        <a:p>
          <a:endParaRPr lang="uk-UA"/>
        </a:p>
      </dgm:t>
    </dgm:pt>
    <dgm:pt modelId="{29728EEF-B9E7-48DB-9CFA-2CED50F55407}" type="sibTrans" cxnId="{6F9432BF-0659-4EFD-B5EB-F39F711D4D83}">
      <dgm:prSet/>
      <dgm:spPr/>
      <dgm:t>
        <a:bodyPr/>
        <a:lstStyle/>
        <a:p>
          <a:endParaRPr lang="uk-UA"/>
        </a:p>
      </dgm:t>
    </dgm:pt>
    <dgm:pt modelId="{0C7B1F89-3101-4F98-9BE9-EE84DCCFC383}">
      <dgm:prSet phldrT="[Текст]"/>
      <dgm:spPr/>
      <dgm:t>
        <a:bodyPr/>
        <a:lstStyle/>
        <a:p>
          <a:r>
            <a:rPr lang="uk-UA" noProof="0" dirty="0" smtClean="0"/>
            <a:t>заснована на збільшенні обсягів збуту внаслідок </a:t>
          </a:r>
          <a:r>
            <a:rPr lang="uk-UA" b="1" noProof="0" dirty="0" smtClean="0"/>
            <a:t>удосконалення наявних  товарів</a:t>
          </a:r>
          <a:endParaRPr lang="uk-UA" b="1" noProof="0" dirty="0"/>
        </a:p>
      </dgm:t>
    </dgm:pt>
    <dgm:pt modelId="{31A0446E-C986-4D84-952F-1AE30059C488}" type="parTrans" cxnId="{92F267AA-4406-421D-A465-D143B5830E7A}">
      <dgm:prSet/>
      <dgm:spPr/>
      <dgm:t>
        <a:bodyPr/>
        <a:lstStyle/>
        <a:p>
          <a:endParaRPr lang="uk-UA"/>
        </a:p>
      </dgm:t>
    </dgm:pt>
    <dgm:pt modelId="{BFADB0A8-2110-47E4-A0AE-DA6C84B516E9}" type="sibTrans" cxnId="{92F267AA-4406-421D-A465-D143B5830E7A}">
      <dgm:prSet/>
      <dgm:spPr/>
      <dgm:t>
        <a:bodyPr/>
        <a:lstStyle/>
        <a:p>
          <a:endParaRPr lang="uk-UA"/>
        </a:p>
      </dgm:t>
    </dgm:pt>
    <dgm:pt modelId="{F0658ABF-49EC-4AE7-ADC8-60DB4BEB0D82}">
      <dgm:prSet/>
      <dgm:spPr/>
      <dgm:t>
        <a:bodyPr/>
        <a:lstStyle/>
        <a:p>
          <a:r>
            <a:rPr lang="uk-UA" dirty="0" smtClean="0"/>
            <a:t>стратегія диверсифікації</a:t>
          </a:r>
          <a:endParaRPr lang="uk-UA" dirty="0"/>
        </a:p>
      </dgm:t>
    </dgm:pt>
    <dgm:pt modelId="{44B8E05E-B790-4309-BCF1-9EAC45A7F5DD}" type="parTrans" cxnId="{65BB01BF-952C-4934-BEDC-28306DB94FF2}">
      <dgm:prSet/>
      <dgm:spPr/>
      <dgm:t>
        <a:bodyPr/>
        <a:lstStyle/>
        <a:p>
          <a:endParaRPr lang="uk-UA"/>
        </a:p>
      </dgm:t>
    </dgm:pt>
    <dgm:pt modelId="{1843920D-942D-4050-834D-7E491B44EB56}" type="sibTrans" cxnId="{65BB01BF-952C-4934-BEDC-28306DB94FF2}">
      <dgm:prSet/>
      <dgm:spPr/>
      <dgm:t>
        <a:bodyPr/>
        <a:lstStyle/>
        <a:p>
          <a:endParaRPr lang="uk-UA"/>
        </a:p>
      </dgm:t>
    </dgm:pt>
    <dgm:pt modelId="{21CEDD2C-803B-48D7-9901-80FADA826F67}" type="pres">
      <dgm:prSet presAssocID="{F1BA64F7-2F99-4DF2-B5A1-75C979B8E297}" presName="Name0" presStyleCnt="0">
        <dgm:presLayoutVars>
          <dgm:dir/>
          <dgm:animLvl val="lvl"/>
          <dgm:resizeHandles val="exact"/>
        </dgm:presLayoutVars>
      </dgm:prSet>
      <dgm:spPr/>
    </dgm:pt>
    <dgm:pt modelId="{22F6811A-BC77-4664-80F2-28CF8CED25F2}" type="pres">
      <dgm:prSet presAssocID="{306A0FFE-D0EB-48AB-969B-72DB4ED304AA}" presName="linNode" presStyleCnt="0"/>
      <dgm:spPr/>
    </dgm:pt>
    <dgm:pt modelId="{B27CA099-DE07-445B-B96C-34643DB0F5C8}" type="pres">
      <dgm:prSet presAssocID="{306A0FFE-D0EB-48AB-969B-72DB4ED304AA}" presName="parentText" presStyleLbl="node1" presStyleIdx="0" presStyleCnt="4" custLinFactNeighborX="0" custLinFactNeighborY="140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2893D5C-3EB5-45CA-85AD-4E6EF8E5AD89}" type="pres">
      <dgm:prSet presAssocID="{306A0FFE-D0EB-48AB-969B-72DB4ED304AA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E40BD3E-018C-497C-9628-C93EC384938C}" type="pres">
      <dgm:prSet presAssocID="{131DA38E-2917-4839-AEB3-99A949744436}" presName="sp" presStyleCnt="0"/>
      <dgm:spPr/>
    </dgm:pt>
    <dgm:pt modelId="{4D9A04FF-7C41-415A-92C8-4BCE1D2AAC1E}" type="pres">
      <dgm:prSet presAssocID="{A609F906-D211-46FC-9EDC-250C90055675}" presName="linNode" presStyleCnt="0"/>
      <dgm:spPr/>
    </dgm:pt>
    <dgm:pt modelId="{7DF203DB-6D47-4F77-8D8F-A809C5F73B3B}" type="pres">
      <dgm:prSet presAssocID="{A609F906-D211-46FC-9EDC-250C90055675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72645DF-B8AC-41DC-94AB-AB926D9CBBF8}" type="pres">
      <dgm:prSet presAssocID="{A609F906-D211-46FC-9EDC-250C90055675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442268C-79BF-45BB-8AE1-238BFAADBC11}" type="pres">
      <dgm:prSet presAssocID="{94BC7E71-5A94-4DAE-91D1-73915E4F41BD}" presName="sp" presStyleCnt="0"/>
      <dgm:spPr/>
    </dgm:pt>
    <dgm:pt modelId="{074A5CE1-E7FC-46FB-8ACE-EB19CA02A8FC}" type="pres">
      <dgm:prSet presAssocID="{5B3F836E-C83C-4F22-BA9B-2BEBEAACC7DD}" presName="linNode" presStyleCnt="0"/>
      <dgm:spPr/>
    </dgm:pt>
    <dgm:pt modelId="{83E4C94E-FA5F-4185-A710-4EE9E47BB4B3}" type="pres">
      <dgm:prSet presAssocID="{5B3F836E-C83C-4F22-BA9B-2BEBEAACC7DD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AA30B15-AFBB-47D7-9042-573D34CB384F}" type="pres">
      <dgm:prSet presAssocID="{5B3F836E-C83C-4F22-BA9B-2BEBEAACC7DD}" presName="descendantText" presStyleLbl="alignAccFollowNode1" presStyleIdx="2" presStyleCnt="3" custLinFactNeighborX="1055" custLinFactNeighborY="277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3570657-3254-49AB-B570-082CB13DBAF8}" type="pres">
      <dgm:prSet presAssocID="{29728EEF-B9E7-48DB-9CFA-2CED50F55407}" presName="sp" presStyleCnt="0"/>
      <dgm:spPr/>
    </dgm:pt>
    <dgm:pt modelId="{40A2826F-7F50-4846-909B-89F3996E8A1F}" type="pres">
      <dgm:prSet presAssocID="{F0658ABF-49EC-4AE7-ADC8-60DB4BEB0D82}" presName="linNode" presStyleCnt="0"/>
      <dgm:spPr/>
    </dgm:pt>
    <dgm:pt modelId="{786E9CA2-D471-4747-A5A7-E1F5A69FE013}" type="pres">
      <dgm:prSet presAssocID="{F0658ABF-49EC-4AE7-ADC8-60DB4BEB0D82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6F9432BF-0659-4EFD-B5EB-F39F711D4D83}" srcId="{F1BA64F7-2F99-4DF2-B5A1-75C979B8E297}" destId="{5B3F836E-C83C-4F22-BA9B-2BEBEAACC7DD}" srcOrd="2" destOrd="0" parTransId="{FB933868-BE68-4D70-BF08-E33290C6AE11}" sibTransId="{29728EEF-B9E7-48DB-9CFA-2CED50F55407}"/>
    <dgm:cxn modelId="{C384EB5C-F694-46C6-AEF1-ABBE84F00F61}" type="presOf" srcId="{A609F906-D211-46FC-9EDC-250C90055675}" destId="{7DF203DB-6D47-4F77-8D8F-A809C5F73B3B}" srcOrd="0" destOrd="0" presId="urn:microsoft.com/office/officeart/2005/8/layout/vList5"/>
    <dgm:cxn modelId="{8B563A82-C451-45E0-B969-F8DF60F3921D}" srcId="{306A0FFE-D0EB-48AB-969B-72DB4ED304AA}" destId="{B0BE7B75-1618-477A-83E1-510E56C516FE}" srcOrd="0" destOrd="0" parTransId="{EC9E36D6-6A08-412C-A2C6-176858348965}" sibTransId="{769C1E21-5F06-47B9-8D75-0A290FD4AEA6}"/>
    <dgm:cxn modelId="{1A21027E-B13D-45CE-829C-DF1D068F8D83}" type="presOf" srcId="{F0658ABF-49EC-4AE7-ADC8-60DB4BEB0D82}" destId="{786E9CA2-D471-4747-A5A7-E1F5A69FE013}" srcOrd="0" destOrd="0" presId="urn:microsoft.com/office/officeart/2005/8/layout/vList5"/>
    <dgm:cxn modelId="{E1053BBD-794B-4328-9582-B9424421C179}" type="presOf" srcId="{F1BA64F7-2F99-4DF2-B5A1-75C979B8E297}" destId="{21CEDD2C-803B-48D7-9901-80FADA826F67}" srcOrd="0" destOrd="0" presId="urn:microsoft.com/office/officeart/2005/8/layout/vList5"/>
    <dgm:cxn modelId="{053AB19E-F746-4C88-8185-C358D84E5B01}" type="presOf" srcId="{5B3F836E-C83C-4F22-BA9B-2BEBEAACC7DD}" destId="{83E4C94E-FA5F-4185-A710-4EE9E47BB4B3}" srcOrd="0" destOrd="0" presId="urn:microsoft.com/office/officeart/2005/8/layout/vList5"/>
    <dgm:cxn modelId="{5ED4746A-B3AC-4195-84AE-EF1D48EC07FF}" type="presOf" srcId="{B0BE7B75-1618-477A-83E1-510E56C516FE}" destId="{52893D5C-3EB5-45CA-85AD-4E6EF8E5AD89}" srcOrd="0" destOrd="0" presId="urn:microsoft.com/office/officeart/2005/8/layout/vList5"/>
    <dgm:cxn modelId="{BEA36517-9ABC-49D6-A914-689621D3FBE4}" srcId="{F1BA64F7-2F99-4DF2-B5A1-75C979B8E297}" destId="{A609F906-D211-46FC-9EDC-250C90055675}" srcOrd="1" destOrd="0" parTransId="{C8620B11-CD7C-4BEA-803B-8C8B60B12BE2}" sibTransId="{94BC7E71-5A94-4DAE-91D1-73915E4F41BD}"/>
    <dgm:cxn modelId="{92F267AA-4406-421D-A465-D143B5830E7A}" srcId="{5B3F836E-C83C-4F22-BA9B-2BEBEAACC7DD}" destId="{0C7B1F89-3101-4F98-9BE9-EE84DCCFC383}" srcOrd="0" destOrd="0" parTransId="{31A0446E-C986-4D84-952F-1AE30059C488}" sibTransId="{BFADB0A8-2110-47E4-A0AE-DA6C84B516E9}"/>
    <dgm:cxn modelId="{03B0FFAB-2682-4000-9016-6BBF63DD76A4}" type="presOf" srcId="{0C7B1F89-3101-4F98-9BE9-EE84DCCFC383}" destId="{5AA30B15-AFBB-47D7-9042-573D34CB384F}" srcOrd="0" destOrd="0" presId="urn:microsoft.com/office/officeart/2005/8/layout/vList5"/>
    <dgm:cxn modelId="{D42BADD9-BB08-4504-8894-C9826B880231}" type="presOf" srcId="{306A0FFE-D0EB-48AB-969B-72DB4ED304AA}" destId="{B27CA099-DE07-445B-B96C-34643DB0F5C8}" srcOrd="0" destOrd="0" presId="urn:microsoft.com/office/officeart/2005/8/layout/vList5"/>
    <dgm:cxn modelId="{BCA32FE4-7CB1-4BAB-AF0A-82164368DD81}" srcId="{A609F906-D211-46FC-9EDC-250C90055675}" destId="{90A9E97F-FD79-4BEF-A628-4F52D9554B04}" srcOrd="0" destOrd="0" parTransId="{98B8038C-E8F7-4DCC-912B-FD5AF02B130C}" sibTransId="{1984E6DD-2120-4B1C-9B6D-2C98F244F29C}"/>
    <dgm:cxn modelId="{37164B19-4035-4225-9B94-FFB59E3BFEC3}" type="presOf" srcId="{90A9E97F-FD79-4BEF-A628-4F52D9554B04}" destId="{672645DF-B8AC-41DC-94AB-AB926D9CBBF8}" srcOrd="0" destOrd="0" presId="urn:microsoft.com/office/officeart/2005/8/layout/vList5"/>
    <dgm:cxn modelId="{65BB01BF-952C-4934-BEDC-28306DB94FF2}" srcId="{F1BA64F7-2F99-4DF2-B5A1-75C979B8E297}" destId="{F0658ABF-49EC-4AE7-ADC8-60DB4BEB0D82}" srcOrd="3" destOrd="0" parTransId="{44B8E05E-B790-4309-BCF1-9EAC45A7F5DD}" sibTransId="{1843920D-942D-4050-834D-7E491B44EB56}"/>
    <dgm:cxn modelId="{DD8F0A76-8F66-4601-9291-70B63EA46E8C}" srcId="{F1BA64F7-2F99-4DF2-B5A1-75C979B8E297}" destId="{306A0FFE-D0EB-48AB-969B-72DB4ED304AA}" srcOrd="0" destOrd="0" parTransId="{8B5A9BEC-B5E9-49B4-9BEE-25291624A37D}" sibTransId="{131DA38E-2917-4839-AEB3-99A949744436}"/>
    <dgm:cxn modelId="{56E9927E-5F18-4683-A0AF-78B063121D8C}" type="presParOf" srcId="{21CEDD2C-803B-48D7-9901-80FADA826F67}" destId="{22F6811A-BC77-4664-80F2-28CF8CED25F2}" srcOrd="0" destOrd="0" presId="urn:microsoft.com/office/officeart/2005/8/layout/vList5"/>
    <dgm:cxn modelId="{B60BC132-7BD3-4A10-8328-6FF595C3A403}" type="presParOf" srcId="{22F6811A-BC77-4664-80F2-28CF8CED25F2}" destId="{B27CA099-DE07-445B-B96C-34643DB0F5C8}" srcOrd="0" destOrd="0" presId="urn:microsoft.com/office/officeart/2005/8/layout/vList5"/>
    <dgm:cxn modelId="{F38BFEED-347B-49C1-8850-FABF79FB913B}" type="presParOf" srcId="{22F6811A-BC77-4664-80F2-28CF8CED25F2}" destId="{52893D5C-3EB5-45CA-85AD-4E6EF8E5AD89}" srcOrd="1" destOrd="0" presId="urn:microsoft.com/office/officeart/2005/8/layout/vList5"/>
    <dgm:cxn modelId="{8BBA6A58-F037-424F-A125-3FDA55344D56}" type="presParOf" srcId="{21CEDD2C-803B-48D7-9901-80FADA826F67}" destId="{2E40BD3E-018C-497C-9628-C93EC384938C}" srcOrd="1" destOrd="0" presId="urn:microsoft.com/office/officeart/2005/8/layout/vList5"/>
    <dgm:cxn modelId="{CC7C20E9-54FA-4B4A-B2B4-79CDFDCC4D37}" type="presParOf" srcId="{21CEDD2C-803B-48D7-9901-80FADA826F67}" destId="{4D9A04FF-7C41-415A-92C8-4BCE1D2AAC1E}" srcOrd="2" destOrd="0" presId="urn:microsoft.com/office/officeart/2005/8/layout/vList5"/>
    <dgm:cxn modelId="{9E727070-B633-4C88-8FDB-F51C5A5B189A}" type="presParOf" srcId="{4D9A04FF-7C41-415A-92C8-4BCE1D2AAC1E}" destId="{7DF203DB-6D47-4F77-8D8F-A809C5F73B3B}" srcOrd="0" destOrd="0" presId="urn:microsoft.com/office/officeart/2005/8/layout/vList5"/>
    <dgm:cxn modelId="{D7745D41-FB18-4E7B-A6D9-98B89AEF9188}" type="presParOf" srcId="{4D9A04FF-7C41-415A-92C8-4BCE1D2AAC1E}" destId="{672645DF-B8AC-41DC-94AB-AB926D9CBBF8}" srcOrd="1" destOrd="0" presId="urn:microsoft.com/office/officeart/2005/8/layout/vList5"/>
    <dgm:cxn modelId="{99B590DE-A916-48EF-8706-38110F3C4044}" type="presParOf" srcId="{21CEDD2C-803B-48D7-9901-80FADA826F67}" destId="{A442268C-79BF-45BB-8AE1-238BFAADBC11}" srcOrd="3" destOrd="0" presId="urn:microsoft.com/office/officeart/2005/8/layout/vList5"/>
    <dgm:cxn modelId="{574A0DA5-B63D-4CF6-95FA-DC79C3E3D803}" type="presParOf" srcId="{21CEDD2C-803B-48D7-9901-80FADA826F67}" destId="{074A5CE1-E7FC-46FB-8ACE-EB19CA02A8FC}" srcOrd="4" destOrd="0" presId="urn:microsoft.com/office/officeart/2005/8/layout/vList5"/>
    <dgm:cxn modelId="{ED844F0F-8E30-4F09-AA6E-D1C420187368}" type="presParOf" srcId="{074A5CE1-E7FC-46FB-8ACE-EB19CA02A8FC}" destId="{83E4C94E-FA5F-4185-A710-4EE9E47BB4B3}" srcOrd="0" destOrd="0" presId="urn:microsoft.com/office/officeart/2005/8/layout/vList5"/>
    <dgm:cxn modelId="{3953AD46-4C6C-4254-B14A-AD11844FE355}" type="presParOf" srcId="{074A5CE1-E7FC-46FB-8ACE-EB19CA02A8FC}" destId="{5AA30B15-AFBB-47D7-9042-573D34CB384F}" srcOrd="1" destOrd="0" presId="urn:microsoft.com/office/officeart/2005/8/layout/vList5"/>
    <dgm:cxn modelId="{249D26ED-AD3E-4479-B611-F82789ABC5B0}" type="presParOf" srcId="{21CEDD2C-803B-48D7-9901-80FADA826F67}" destId="{93570657-3254-49AB-B570-082CB13DBAF8}" srcOrd="5" destOrd="0" presId="urn:microsoft.com/office/officeart/2005/8/layout/vList5"/>
    <dgm:cxn modelId="{385A46C7-0B35-4687-A947-E43B1E603F3E}" type="presParOf" srcId="{21CEDD2C-803B-48D7-9901-80FADA826F67}" destId="{40A2826F-7F50-4846-909B-89F3996E8A1F}" srcOrd="6" destOrd="0" presId="urn:microsoft.com/office/officeart/2005/8/layout/vList5"/>
    <dgm:cxn modelId="{AF3F4D08-B07E-4904-8B36-C54034490190}" type="presParOf" srcId="{40A2826F-7F50-4846-909B-89F3996E8A1F}" destId="{786E9CA2-D471-4747-A5A7-E1F5A69FE01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FE8605-3E20-4801-AF22-EBD75201BD8C}">
      <dsp:nvSpPr>
        <dsp:cNvPr id="0" name=""/>
        <dsp:cNvSpPr/>
      </dsp:nvSpPr>
      <dsp:spPr>
        <a:xfrm rot="5400000">
          <a:off x="-169068" y="169670"/>
          <a:ext cx="1127124" cy="7889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1.</a:t>
          </a:r>
          <a:endParaRPr lang="uk-UA" sz="2200" kern="1200" dirty="0"/>
        </a:p>
      </dsp:txBody>
      <dsp:txXfrm rot="-5400000">
        <a:off x="1" y="395096"/>
        <a:ext cx="788987" cy="338137"/>
      </dsp:txXfrm>
    </dsp:sp>
    <dsp:sp modelId="{67CECC9A-9EAF-4724-8299-4B1E6CC55337}">
      <dsp:nvSpPr>
        <dsp:cNvPr id="0" name=""/>
        <dsp:cNvSpPr/>
      </dsp:nvSpPr>
      <dsp:spPr>
        <a:xfrm rot="5400000">
          <a:off x="3076178" y="-2286589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noProof="0" dirty="0" smtClean="0"/>
            <a:t>матриця розвитку </a:t>
          </a:r>
          <a:r>
            <a:rPr lang="ru-RU" sz="1900" kern="1200" dirty="0" smtClean="0"/>
            <a:t>товару/ринку (І. </a:t>
          </a:r>
          <a:r>
            <a:rPr lang="ru-RU" sz="1900" kern="1200" dirty="0" err="1" smtClean="0"/>
            <a:t>Ансоффа</a:t>
          </a:r>
          <a:r>
            <a:rPr lang="ru-RU" sz="1900" kern="1200" dirty="0" smtClean="0"/>
            <a:t>)</a:t>
          </a:r>
          <a:endParaRPr lang="uk-UA" sz="1900" kern="1200" dirty="0"/>
        </a:p>
      </dsp:txBody>
      <dsp:txXfrm rot="-5400000">
        <a:off x="788988" y="36365"/>
        <a:ext cx="5271248" cy="661103"/>
      </dsp:txXfrm>
    </dsp:sp>
    <dsp:sp modelId="{8CADAA99-4B2C-4898-A881-9518DCA34BCC}">
      <dsp:nvSpPr>
        <dsp:cNvPr id="0" name=""/>
        <dsp:cNvSpPr/>
      </dsp:nvSpPr>
      <dsp:spPr>
        <a:xfrm rot="5400000">
          <a:off x="-169068" y="1148227"/>
          <a:ext cx="1127124" cy="7889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2.</a:t>
          </a:r>
          <a:endParaRPr lang="uk-UA" sz="2200" kern="1200" dirty="0"/>
        </a:p>
      </dsp:txBody>
      <dsp:txXfrm rot="-5400000">
        <a:off x="1" y="1373653"/>
        <a:ext cx="788987" cy="338137"/>
      </dsp:txXfrm>
    </dsp:sp>
    <dsp:sp modelId="{58D9A552-0364-4E02-9E4E-E9FCBC249078}">
      <dsp:nvSpPr>
        <dsp:cNvPr id="0" name=""/>
        <dsp:cNvSpPr/>
      </dsp:nvSpPr>
      <dsp:spPr>
        <a:xfrm rot="5400000">
          <a:off x="3076178" y="-1308031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матриця конкуренції (М. Портера)</a:t>
          </a:r>
          <a:endParaRPr lang="uk-UA" sz="1900" kern="1200" dirty="0"/>
        </a:p>
      </dsp:txBody>
      <dsp:txXfrm rot="-5400000">
        <a:off x="788988" y="1014923"/>
        <a:ext cx="5271248" cy="661103"/>
      </dsp:txXfrm>
    </dsp:sp>
    <dsp:sp modelId="{0142B28E-8883-4393-B8ED-72500DBF69D6}">
      <dsp:nvSpPr>
        <dsp:cNvPr id="0" name=""/>
        <dsp:cNvSpPr/>
      </dsp:nvSpPr>
      <dsp:spPr>
        <a:xfrm rot="5400000">
          <a:off x="-169068" y="2126784"/>
          <a:ext cx="1127124" cy="7889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3.</a:t>
          </a:r>
          <a:endParaRPr lang="uk-UA" sz="2200" kern="1200" dirty="0"/>
        </a:p>
      </dsp:txBody>
      <dsp:txXfrm rot="-5400000">
        <a:off x="1" y="2352210"/>
        <a:ext cx="788987" cy="338137"/>
      </dsp:txXfrm>
    </dsp:sp>
    <dsp:sp modelId="{20BB19BC-5BED-43FB-84B2-99BE8FBD0F2E}">
      <dsp:nvSpPr>
        <dsp:cNvPr id="0" name=""/>
        <dsp:cNvSpPr/>
      </dsp:nvSpPr>
      <dsp:spPr>
        <a:xfrm rot="5400000">
          <a:off x="3076178" y="-329474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noProof="0" dirty="0" smtClean="0"/>
            <a:t>матриця зростання/частки </a:t>
          </a:r>
          <a:r>
            <a:rPr lang="ru-RU" sz="1900" kern="1200" dirty="0" smtClean="0"/>
            <a:t>ринку (</a:t>
          </a:r>
          <a:r>
            <a:rPr lang="uk-UA" sz="1900" kern="1200" noProof="0" dirty="0" smtClean="0"/>
            <a:t>матриця Бостонської консалтингової групи</a:t>
          </a:r>
          <a:r>
            <a:rPr lang="ru-RU" sz="1900" kern="1200" dirty="0" smtClean="0"/>
            <a:t> – БКГ)</a:t>
          </a:r>
          <a:endParaRPr lang="uk-UA" sz="1900" kern="1200" dirty="0"/>
        </a:p>
      </dsp:txBody>
      <dsp:txXfrm rot="-5400000">
        <a:off x="788988" y="1993480"/>
        <a:ext cx="5271248" cy="661103"/>
      </dsp:txXfrm>
    </dsp:sp>
    <dsp:sp modelId="{F75E5BA8-72A5-4FA5-B053-02709C2A19C1}">
      <dsp:nvSpPr>
        <dsp:cNvPr id="0" name=""/>
        <dsp:cNvSpPr/>
      </dsp:nvSpPr>
      <dsp:spPr>
        <a:xfrm rot="5400000">
          <a:off x="-169068" y="3105342"/>
          <a:ext cx="1127124" cy="7889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4.</a:t>
          </a:r>
          <a:endParaRPr lang="uk-UA" sz="2200" kern="1200" dirty="0"/>
        </a:p>
      </dsp:txBody>
      <dsp:txXfrm rot="-5400000">
        <a:off x="1" y="3330768"/>
        <a:ext cx="788987" cy="338137"/>
      </dsp:txXfrm>
    </dsp:sp>
    <dsp:sp modelId="{3E87ED11-B290-4607-9672-9456288895F6}">
      <dsp:nvSpPr>
        <dsp:cNvPr id="0" name=""/>
        <dsp:cNvSpPr/>
      </dsp:nvSpPr>
      <dsp:spPr>
        <a:xfrm rot="5400000">
          <a:off x="3076178" y="649083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smtClean="0"/>
            <a:t>модель «привабливість-конкурентоспроможність» (матриця МакКінсі)</a:t>
          </a:r>
          <a:endParaRPr lang="uk-UA" sz="1900" kern="1200"/>
        </a:p>
      </dsp:txBody>
      <dsp:txXfrm rot="-5400000">
        <a:off x="788988" y="2972037"/>
        <a:ext cx="5271248" cy="6611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93D5C-3EB5-45CA-85AD-4E6EF8E5AD89}">
      <dsp:nvSpPr>
        <dsp:cNvPr id="0" name=""/>
        <dsp:cNvSpPr/>
      </dsp:nvSpPr>
      <dsp:spPr>
        <a:xfrm rot="5400000">
          <a:off x="4159253" y="-1679847"/>
          <a:ext cx="707225" cy="4247403"/>
        </a:xfrm>
        <a:prstGeom prst="round2Same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noProof="0" dirty="0" smtClean="0"/>
            <a:t>передбачає збільшення обсягів збуту, ринкової частки і прибутку на </a:t>
          </a:r>
          <a:r>
            <a:rPr lang="uk-UA" sz="1300" b="1" kern="1200" noProof="0" dirty="0" smtClean="0"/>
            <a:t>наявних ринках </a:t>
          </a:r>
          <a:r>
            <a:rPr lang="uk-UA" sz="1300" kern="1200" noProof="0" dirty="0" smtClean="0"/>
            <a:t>з допомогою </a:t>
          </a:r>
          <a:r>
            <a:rPr lang="uk-UA" sz="1300" b="1" kern="1200" noProof="0" dirty="0" smtClean="0"/>
            <a:t>наявних товарів</a:t>
          </a:r>
          <a:r>
            <a:rPr lang="ru-RU" sz="1300" kern="1200" dirty="0" smtClean="0"/>
            <a:t>;</a:t>
          </a:r>
          <a:endParaRPr lang="uk-UA" sz="1300" kern="1200" dirty="0"/>
        </a:p>
      </dsp:txBody>
      <dsp:txXfrm rot="-5400000">
        <a:off x="2389164" y="124766"/>
        <a:ext cx="4212879" cy="638177"/>
      </dsp:txXfrm>
    </dsp:sp>
    <dsp:sp modelId="{B27CA099-DE07-445B-B96C-34643DB0F5C8}">
      <dsp:nvSpPr>
        <dsp:cNvPr id="0" name=""/>
        <dsp:cNvSpPr/>
      </dsp:nvSpPr>
      <dsp:spPr>
        <a:xfrm>
          <a:off x="0" y="14258"/>
          <a:ext cx="2389164" cy="884031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smtClean="0"/>
            <a:t>стратегія глибокого проникнення на ринок</a:t>
          </a:r>
          <a:endParaRPr lang="uk-UA" sz="1700" kern="1200" dirty="0"/>
        </a:p>
      </dsp:txBody>
      <dsp:txXfrm>
        <a:off x="43155" y="57413"/>
        <a:ext cx="2302854" cy="797721"/>
      </dsp:txXfrm>
    </dsp:sp>
    <dsp:sp modelId="{672645DF-B8AC-41DC-94AB-AB926D9CBBF8}">
      <dsp:nvSpPr>
        <dsp:cNvPr id="0" name=""/>
        <dsp:cNvSpPr/>
      </dsp:nvSpPr>
      <dsp:spPr>
        <a:xfrm rot="5400000">
          <a:off x="4159253" y="-751614"/>
          <a:ext cx="707225" cy="4247403"/>
        </a:xfrm>
        <a:prstGeom prst="round2Same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noProof="0" dirty="0" smtClean="0"/>
            <a:t>забезпечує збільшення обсягів збуту внаслідок виходу на </a:t>
          </a:r>
          <a:r>
            <a:rPr lang="uk-UA" sz="1300" b="1" kern="1200" noProof="0" dirty="0" smtClean="0"/>
            <a:t>новий для підприємства ринок </a:t>
          </a:r>
          <a:r>
            <a:rPr lang="uk-UA" sz="1300" kern="1200" noProof="0" dirty="0" smtClean="0"/>
            <a:t>із </a:t>
          </a:r>
          <a:r>
            <a:rPr lang="uk-UA" sz="1300" b="1" kern="1200" noProof="0" dirty="0" smtClean="0"/>
            <a:t>наявним товаром</a:t>
          </a:r>
          <a:endParaRPr lang="uk-UA" sz="1300" b="1" kern="1200" noProof="0" dirty="0"/>
        </a:p>
      </dsp:txBody>
      <dsp:txXfrm rot="-5400000">
        <a:off x="2389164" y="1052999"/>
        <a:ext cx="4212879" cy="638177"/>
      </dsp:txXfrm>
    </dsp:sp>
    <dsp:sp modelId="{7DF203DB-6D47-4F77-8D8F-A809C5F73B3B}">
      <dsp:nvSpPr>
        <dsp:cNvPr id="0" name=""/>
        <dsp:cNvSpPr/>
      </dsp:nvSpPr>
      <dsp:spPr>
        <a:xfrm>
          <a:off x="0" y="930071"/>
          <a:ext cx="2389164" cy="884031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238048"/>
                <a:satOff val="-844"/>
                <a:lumOff val="21598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-238048"/>
                <a:satOff val="-844"/>
                <a:lumOff val="21598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-238048"/>
                <a:satOff val="-844"/>
                <a:lumOff val="215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smtClean="0"/>
            <a:t>стратегія розвитку ринку</a:t>
          </a:r>
          <a:endParaRPr lang="uk-UA" sz="1700" kern="1200" dirty="0"/>
        </a:p>
      </dsp:txBody>
      <dsp:txXfrm>
        <a:off x="43155" y="973226"/>
        <a:ext cx="2302854" cy="797721"/>
      </dsp:txXfrm>
    </dsp:sp>
    <dsp:sp modelId="{5AA30B15-AFBB-47D7-9042-573D34CB384F}">
      <dsp:nvSpPr>
        <dsp:cNvPr id="0" name=""/>
        <dsp:cNvSpPr/>
      </dsp:nvSpPr>
      <dsp:spPr>
        <a:xfrm rot="5400000">
          <a:off x="4159253" y="196258"/>
          <a:ext cx="707225" cy="4247403"/>
        </a:xfrm>
        <a:prstGeom prst="round2Same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noProof="0" dirty="0" smtClean="0"/>
            <a:t>заснована на збільшенні обсягів збуту внаслідок </a:t>
          </a:r>
          <a:r>
            <a:rPr lang="uk-UA" sz="1300" b="1" kern="1200" noProof="0" dirty="0" smtClean="0"/>
            <a:t>удосконалення наявних  товарів</a:t>
          </a:r>
          <a:endParaRPr lang="uk-UA" sz="1300" b="1" kern="1200" noProof="0" dirty="0"/>
        </a:p>
      </dsp:txBody>
      <dsp:txXfrm rot="-5400000">
        <a:off x="2389164" y="2000871"/>
        <a:ext cx="4212879" cy="638177"/>
      </dsp:txXfrm>
    </dsp:sp>
    <dsp:sp modelId="{83E4C94E-FA5F-4185-A710-4EE9E47BB4B3}">
      <dsp:nvSpPr>
        <dsp:cNvPr id="0" name=""/>
        <dsp:cNvSpPr/>
      </dsp:nvSpPr>
      <dsp:spPr>
        <a:xfrm>
          <a:off x="0" y="1858304"/>
          <a:ext cx="2389164" cy="884031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476096"/>
                <a:satOff val="-1689"/>
                <a:lumOff val="43196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-476096"/>
                <a:satOff val="-1689"/>
                <a:lumOff val="43196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-476096"/>
                <a:satOff val="-1689"/>
                <a:lumOff val="4319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smtClean="0"/>
            <a:t>стратегія розвитку товару</a:t>
          </a:r>
          <a:endParaRPr lang="uk-UA" sz="1700" kern="1200" dirty="0"/>
        </a:p>
      </dsp:txBody>
      <dsp:txXfrm>
        <a:off x="43155" y="1901459"/>
        <a:ext cx="2302854" cy="797721"/>
      </dsp:txXfrm>
    </dsp:sp>
    <dsp:sp modelId="{786E9CA2-D471-4747-A5A7-E1F5A69FE013}">
      <dsp:nvSpPr>
        <dsp:cNvPr id="0" name=""/>
        <dsp:cNvSpPr/>
      </dsp:nvSpPr>
      <dsp:spPr>
        <a:xfrm>
          <a:off x="0" y="2786538"/>
          <a:ext cx="2389164" cy="884031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238048"/>
                <a:satOff val="-844"/>
                <a:lumOff val="21598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-238048"/>
                <a:satOff val="-844"/>
                <a:lumOff val="21598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-238048"/>
                <a:satOff val="-844"/>
                <a:lumOff val="215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стратегія диверсифікації</a:t>
          </a:r>
          <a:endParaRPr lang="uk-UA" sz="1700" kern="1200" dirty="0"/>
        </a:p>
      </dsp:txBody>
      <dsp:txXfrm>
        <a:off x="43155" y="2829693"/>
        <a:ext cx="2302854" cy="7977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48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38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51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02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64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92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54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818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576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95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44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89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uk-UA" sz="2400" b="1" dirty="0" smtClean="0">
                <a:solidFill>
                  <a:schemeClr val="tx1"/>
                </a:solidFill>
              </a:rPr>
              <a:t>Одеський національний медичний університет</a:t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>Кафедра організації та економіки фармації</a:t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/>
              <a:t>з післядипломною підготовкою</a:t>
            </a:r>
            <a:endParaRPr lang="ru-RU" sz="2400" u="sng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1886947"/>
            <a:ext cx="6573114" cy="2118117"/>
          </a:xfrm>
        </p:spPr>
        <p:txBody>
          <a:bodyPr>
            <a:normAutofit/>
          </a:bodyPr>
          <a:lstStyle/>
          <a:p>
            <a:pPr algn="ctr"/>
            <a:r>
              <a:rPr lang="uk-UA" b="1" u="sng" dirty="0">
                <a:solidFill>
                  <a:schemeClr val="tx1"/>
                </a:solidFill>
              </a:rPr>
              <a:t>Лекція </a:t>
            </a:r>
            <a:r>
              <a:rPr lang="en-US" b="1" u="sng" dirty="0" smtClean="0">
                <a:solidFill>
                  <a:schemeClr val="tx1"/>
                </a:solidFill>
              </a:rPr>
              <a:t>1</a:t>
            </a:r>
            <a:r>
              <a:rPr lang="uk-UA" b="1" u="sng" dirty="0" smtClean="0">
                <a:solidFill>
                  <a:schemeClr val="tx1"/>
                </a:solidFill>
              </a:rPr>
              <a:t>5 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</a:rPr>
              <a:t>Товарна </a:t>
            </a:r>
            <a:r>
              <a:rPr lang="uk-UA" dirty="0">
                <a:solidFill>
                  <a:schemeClr val="tx1"/>
                </a:solidFill>
              </a:rPr>
              <a:t>та інноваційна політика фармацевтичних підприємств.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46773" y="636185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Одеса 2025</a:t>
            </a:r>
            <a:endParaRPr lang="ru-RU" dirty="0"/>
          </a:p>
        </p:txBody>
      </p:sp>
      <p:pic>
        <p:nvPicPr>
          <p:cNvPr id="1026" name="Picture 2" descr="Товары — Mainer 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19120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7955" y="0"/>
            <a:ext cx="56938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менеджмент </a:t>
            </a:r>
            <a:r>
              <a:rPr lang="ru-RU" sz="2500" b="1" dirty="0"/>
              <a:t>т</a:t>
            </a:r>
            <a:r>
              <a:rPr lang="uk-UA" sz="2500" b="1" dirty="0" smtClean="0"/>
              <a:t>а  маркетинг</a:t>
            </a:r>
            <a:endParaRPr lang="ru-RU" sz="2500" b="1" dirty="0"/>
          </a:p>
        </p:txBody>
      </p:sp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20882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uk-UA" sz="2000" b="1" u="sng" dirty="0" smtClean="0"/>
              <a:t>«Маркетингова </a:t>
            </a:r>
            <a:r>
              <a:rPr lang="uk-UA" sz="2000" b="1" u="sng" dirty="0"/>
              <a:t>стратегія» </a:t>
            </a:r>
            <a:r>
              <a:rPr lang="uk-UA" sz="2000" u="sng" dirty="0"/>
              <a:t>(стратегія охоплення ринку): </a:t>
            </a:r>
            <a:r>
              <a:rPr lang="uk-UA" sz="2000" dirty="0"/>
              <a:t>це формування та реалізація цілей і завдань підприємства-виробника та експортера по кожному окремому ринку (сегменту ринку) та кожному товару на певний період часу (довгостроковий, середньостроковий) для здійснення виробничо-комерційної діяльності у повній відповідності ринковій ситуації та можливостей підприємства (фірми).</a:t>
            </a:r>
            <a:endParaRPr lang="ru-RU" sz="2000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5516" y="2492896"/>
            <a:ext cx="8712968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/>
              <a:t>Реалізація маркетингової стратегії здійснюється в умовах швидкозмінного навколишнього середовища фірми, облік яких можливий лише в короткострокових планах, тобто в рамках «маркетингової тактики».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3861048"/>
            <a:ext cx="3874194" cy="257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0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44624"/>
            <a:ext cx="6264696" cy="72008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000" b="1" dirty="0" smtClean="0"/>
              <a:t>ПІДХОДИ ДО ПЛАНУВАННЯ СТРАТЕГІЇ</a:t>
            </a:r>
            <a:endParaRPr lang="ru-RU" sz="2000" i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506262173"/>
              </p:ext>
            </p:extLst>
          </p:nvPr>
        </p:nvGraphicFramePr>
        <p:xfrm>
          <a:off x="1475656" y="213285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55576" y="1079448"/>
            <a:ext cx="6498468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dirty="0"/>
              <a:t>Основні моделі прийняття стратегічних рішень:</a:t>
            </a:r>
          </a:p>
        </p:txBody>
      </p:sp>
      <p:sp>
        <p:nvSpPr>
          <p:cNvPr id="5" name="Выгнутая вверх стрелка 4"/>
          <p:cNvSpPr/>
          <p:nvPr/>
        </p:nvSpPr>
        <p:spPr>
          <a:xfrm rot="3890453">
            <a:off x="7375034" y="1295167"/>
            <a:ext cx="1152128" cy="720080"/>
          </a:xfrm>
          <a:prstGeom prst="curved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98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488832" cy="72008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uk-UA" sz="2000" b="1" dirty="0" smtClean="0"/>
              <a:t>МАТРИЦЯ РОЗВИТКУ </a:t>
            </a:r>
            <a:r>
              <a:rPr lang="ru-RU" sz="2000" b="1" dirty="0" smtClean="0"/>
              <a:t>ТОВАРУ/РИНКУ (І. АНСОФФА)</a:t>
            </a:r>
            <a:endParaRPr lang="uk-UA" sz="2000" b="1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467544" y="1088740"/>
            <a:ext cx="6636568" cy="3672408"/>
            <a:chOff x="1524000" y="1268760"/>
            <a:chExt cx="6792416" cy="4280024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1524000" y="1268760"/>
              <a:ext cx="6792416" cy="4280024"/>
              <a:chOff x="1524000" y="1268760"/>
              <a:chExt cx="6792416" cy="4280024"/>
            </a:xfrm>
          </p:grpSpPr>
          <p:graphicFrame>
            <p:nvGraphicFramePr>
              <p:cNvPr id="6" name="Схема 5"/>
              <p:cNvGraphicFramePr/>
              <p:nvPr>
                <p:extLst>
                  <p:ext uri="{D42A27DB-BD31-4B8C-83A1-F6EECF244321}">
                    <p14:modId xmlns:p14="http://schemas.microsoft.com/office/powerpoint/2010/main" val="810646840"/>
                  </p:ext>
                </p:extLst>
              </p:nvPr>
            </p:nvGraphicFramePr>
            <p:xfrm>
              <a:off x="1524000" y="1268760"/>
              <a:ext cx="6792416" cy="428002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grpSp>
            <p:nvGrpSpPr>
              <p:cNvPr id="7" name="Группа 6"/>
              <p:cNvGrpSpPr/>
              <p:nvPr/>
            </p:nvGrpSpPr>
            <p:grpSpPr>
              <a:xfrm>
                <a:off x="3995936" y="4649280"/>
                <a:ext cx="4239587" cy="782637"/>
                <a:chOff x="2194560" y="99864"/>
                <a:chExt cx="3901440" cy="782637"/>
              </a:xfrm>
            </p:grpSpPr>
            <p:sp>
              <p:nvSpPr>
                <p:cNvPr id="8" name="Прямоугольник с двумя скругленными соседними углами 7"/>
                <p:cNvSpPr/>
                <p:nvPr/>
              </p:nvSpPr>
              <p:spPr>
                <a:xfrm rot="5400000">
                  <a:off x="3753961" y="-1459537"/>
                  <a:ext cx="782637" cy="3901440"/>
                </a:xfrm>
                <a:prstGeom prst="round2Same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</p:sp>
            <p:sp>
              <p:nvSpPr>
                <p:cNvPr id="9" name="Прямоугольник 8"/>
                <p:cNvSpPr/>
                <p:nvPr/>
              </p:nvSpPr>
              <p:spPr>
                <a:xfrm>
                  <a:off x="2194560" y="138069"/>
                  <a:ext cx="3863235" cy="706227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spcFirstLastPara="0" vert="horz" wrap="square" lIns="76200" tIns="38100" rIns="76200" bIns="38100" numCol="1" spcCol="1270" anchor="ctr" anchorCtr="0">
                  <a:noAutofit/>
                </a:bodyPr>
                <a:lstStyle/>
                <a:p>
                  <a:pPr marL="228600" lvl="1" indent="-228600" algn="l" defTabSz="889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endParaRPr lang="uk-UA" sz="2000" kern="1200"/>
                </a:p>
                <a:p>
                  <a:pPr marL="228600" lvl="1" indent="-228600" algn="l" defTabSz="889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•"/>
                  </a:pPr>
                  <a:endParaRPr lang="uk-UA" sz="2000" kern="1200"/>
                </a:p>
              </p:txBody>
            </p:sp>
          </p:grpSp>
        </p:grpSp>
        <p:sp>
          <p:nvSpPr>
            <p:cNvPr id="10" name="Прямоугольник 9"/>
            <p:cNvSpPr/>
            <p:nvPr/>
          </p:nvSpPr>
          <p:spPr>
            <a:xfrm>
              <a:off x="4067944" y="4649279"/>
              <a:ext cx="3672408" cy="64633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uk-UA" dirty="0"/>
                <a:t>розробка нових товарів для нових ринків.</a:t>
              </a:r>
            </a:p>
          </p:txBody>
        </p:sp>
      </p:grpSp>
      <p:pic>
        <p:nvPicPr>
          <p:cNvPr id="1026" name="Picture 2" descr="Стратегічні альтернативи, що базуються на методі &quot;товар — ринок&quot;, Стратегії  за методом &quot;Бостон консалтинг груп*, Стратегічна модель Портера -  Планування туристичної діяльності - Підручники для вузів онлайн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013176"/>
            <a:ext cx="5746958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32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488832" cy="72008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uk-UA" sz="2000" b="1" dirty="0" smtClean="0"/>
              <a:t>СТРАТЕГІЧНА МОДЕЛЬ </a:t>
            </a:r>
            <a:r>
              <a:rPr lang="uk-UA" sz="2000" b="1" dirty="0"/>
              <a:t>П</a:t>
            </a:r>
            <a:r>
              <a:rPr lang="uk-UA" sz="2000" b="1" dirty="0" smtClean="0"/>
              <a:t>ОРТЕРА</a:t>
            </a:r>
            <a:endParaRPr lang="uk-UA" sz="20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470672"/>
              </p:ext>
            </p:extLst>
          </p:nvPr>
        </p:nvGraphicFramePr>
        <p:xfrm>
          <a:off x="647564" y="3284984"/>
          <a:ext cx="8424935" cy="3388611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684987"/>
                <a:gridCol w="1684987"/>
                <a:gridCol w="1684987"/>
                <a:gridCol w="1684987"/>
                <a:gridCol w="1684987"/>
              </a:tblGrid>
              <a:tr h="343944">
                <a:tc>
                  <a:txBody>
                    <a:bodyPr/>
                    <a:lstStyle/>
                    <a:p>
                      <a:pPr algn="ctr"/>
                      <a:r>
                        <a:rPr lang="uk-UA" sz="1100" b="1" dirty="0"/>
                        <a:t>Стратегія</a:t>
                      </a:r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100" b="1" dirty="0"/>
                        <a:t>Сутність</a:t>
                      </a:r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100" b="1" dirty="0"/>
                        <a:t>Переваги</a:t>
                      </a:r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100" b="1" dirty="0"/>
                        <a:t>Недоліки / Ризики</a:t>
                      </a:r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100" b="1" dirty="0"/>
                        <a:t>Приклади застосування</a:t>
                      </a:r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08183">
                <a:tc>
                  <a:txBody>
                    <a:bodyPr/>
                    <a:lstStyle/>
                    <a:p>
                      <a:r>
                        <a:rPr lang="uk-UA" sz="1100" b="1" noProof="0" dirty="0" smtClean="0"/>
                        <a:t>Перевага за витратами (недиференційований маркетинг)</a:t>
                      </a:r>
                      <a:endParaRPr lang="uk-UA" sz="1100" b="1" noProof="0" dirty="0"/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100" noProof="0" dirty="0" smtClean="0"/>
                        <a:t>Масове виробництво та збут одного товару для всього ринку без урахування сегментації.</a:t>
                      </a:r>
                      <a:endParaRPr lang="uk-UA" sz="1100" noProof="0" dirty="0"/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100" noProof="0" dirty="0" smtClean="0"/>
                        <a:t>Низькі витрати на виробництво, збут і дослідження; ефект масштабу.</a:t>
                      </a:r>
                      <a:endParaRPr lang="uk-UA" sz="1100" noProof="0" dirty="0"/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100" noProof="0" dirty="0" smtClean="0"/>
                        <a:t>Ігнорування специфіки сегментів; сильна конкуренція; високий ризик.</a:t>
                      </a:r>
                      <a:endParaRPr lang="uk-UA" sz="1100" noProof="0" dirty="0"/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100" dirty="0" smtClean="0"/>
                        <a:t>Дарниця, Фармак, ФФ «Здоров’я», ВАТ «Лубнифарм»</a:t>
                      </a:r>
                      <a:endParaRPr lang="uk-UA" sz="1100" dirty="0"/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r>
                        <a:rPr lang="uk-UA" sz="1100" b="1" dirty="0"/>
                        <a:t>Диференціація (диференційований маркетинг)</a:t>
                      </a:r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/>
                        <a:t>Випуск</a:t>
                      </a:r>
                      <a:r>
                        <a:rPr lang="ru-RU" sz="1100" dirty="0"/>
                        <a:t> </a:t>
                      </a:r>
                      <a:r>
                        <a:rPr lang="ru-RU" sz="1100" dirty="0" err="1"/>
                        <a:t>стандартизованої</a:t>
                      </a:r>
                      <a:r>
                        <a:rPr lang="ru-RU" sz="1100" dirty="0"/>
                        <a:t> </a:t>
                      </a:r>
                      <a:r>
                        <a:rPr lang="ru-RU" sz="1100" dirty="0" err="1"/>
                        <a:t>продукції</a:t>
                      </a:r>
                      <a:r>
                        <a:rPr lang="ru-RU" sz="1100" dirty="0"/>
                        <a:t> з </a:t>
                      </a:r>
                      <a:r>
                        <a:rPr lang="ru-RU" sz="1100" dirty="0" err="1"/>
                        <a:t>псевдодиференціацією</a:t>
                      </a:r>
                      <a:r>
                        <a:rPr lang="ru-RU" sz="1100" dirty="0"/>
                        <a:t> (марка, дизайн, </a:t>
                      </a:r>
                      <a:r>
                        <a:rPr lang="ru-RU" sz="1100" dirty="0" err="1"/>
                        <a:t>набір</a:t>
                      </a:r>
                      <a:r>
                        <a:rPr lang="ru-RU" sz="1100" dirty="0"/>
                        <a:t> характеристик).</a:t>
                      </a:r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Збільшення збуту, проникнення на кілька сегментів; відносно низькі витрати на одиницю продукції.</a:t>
                      </a:r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100" noProof="0" dirty="0" smtClean="0"/>
                        <a:t>Потреба у додаткових витратах на брендинг та адаптацію; складність координації.</a:t>
                      </a:r>
                      <a:endParaRPr lang="uk-UA" sz="1100" noProof="0" dirty="0"/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КВЗ, Біофарма</a:t>
                      </a:r>
                      <a:endParaRPr lang="ru-RU" sz="1100" dirty="0"/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228372">
                <a:tc>
                  <a:txBody>
                    <a:bodyPr/>
                    <a:lstStyle/>
                    <a:p>
                      <a:r>
                        <a:rPr lang="uk-UA" sz="1100" b="1" dirty="0"/>
                        <a:t>Концентрація (концентрований / цільовий маркетинг)</a:t>
                      </a:r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100" noProof="0" dirty="0" smtClean="0"/>
                        <a:t>Орієнтація на один сегмент ринку, вузька спеціалізація під потреби конкретної групи споживачів.</a:t>
                      </a:r>
                      <a:endParaRPr lang="uk-UA" sz="1100" noProof="0" dirty="0"/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100"/>
                        <a:t>Стійкі ринкові позиції, економія завдяки спеціалізації, висока лояльність споживачів.</a:t>
                      </a:r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Високий ризик у разі падіння попиту на сегменті чи агресивної конкуренції.</a:t>
                      </a:r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«Індар»</a:t>
                      </a:r>
                      <a:endParaRPr lang="ru-RU" sz="1100" dirty="0"/>
                    </a:p>
                  </a:txBody>
                  <a:tcPr marL="53247" marR="53247" marT="26623" marB="26623" anchor="ctr">
                    <a:cell3D prstMaterial="dkEdge">
                      <a:bevel prst="artDeco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778057"/>
              </p:ext>
            </p:extLst>
          </p:nvPr>
        </p:nvGraphicFramePr>
        <p:xfrm>
          <a:off x="1115616" y="1463585"/>
          <a:ext cx="7063986" cy="169072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54662"/>
                <a:gridCol w="2354662"/>
                <a:gridCol w="2354662"/>
              </a:tblGrid>
              <a:tr h="441049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400"/>
                        <a:t>Ціна (</a:t>
                      </a:r>
                      <a:r>
                        <a:rPr lang="en-US" sz="1400"/>
                        <a:t>Cost Leadership)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400"/>
                        <a:t>Унікальність (</a:t>
                      </a:r>
                      <a:r>
                        <a:rPr lang="en-US" sz="1400"/>
                        <a:t>Differentiation)</a:t>
                      </a:r>
                    </a:p>
                  </a:txBody>
                  <a:tcPr anchor="ctr"/>
                </a:tc>
              </a:tr>
              <a:tr h="630070">
                <a:tc>
                  <a:txBody>
                    <a:bodyPr/>
                    <a:lstStyle/>
                    <a:p>
                      <a:r>
                        <a:rPr lang="uk-UA" sz="1400"/>
                        <a:t>Уся галузь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400" noProof="0" dirty="0" smtClean="0"/>
                        <a:t>Перевага за витратами</a:t>
                      </a:r>
                      <a:br>
                        <a:rPr lang="uk-UA" sz="1400" noProof="0" dirty="0" smtClean="0"/>
                      </a:br>
                      <a:r>
                        <a:rPr lang="uk-UA" sz="1400" noProof="0" dirty="0" smtClean="0"/>
                        <a:t>(недиференційований </a:t>
                      </a:r>
                      <a:r>
                        <a:rPr lang="ru-RU" sz="1400" dirty="0" smtClean="0"/>
                        <a:t>маркетинг</a:t>
                      </a:r>
                      <a:r>
                        <a:rPr lang="ru-RU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400" dirty="0"/>
                        <a:t>Диференціація</a:t>
                      </a:r>
                      <a:br>
                        <a:rPr lang="uk-UA" sz="1400" dirty="0"/>
                      </a:br>
                      <a:r>
                        <a:rPr lang="uk-UA" sz="1400" dirty="0"/>
                        <a:t>(диференційований маркетинг)</a:t>
                      </a:r>
                    </a:p>
                  </a:txBody>
                  <a:tcPr anchor="ctr"/>
                </a:tc>
              </a:tr>
              <a:tr h="441049">
                <a:tc>
                  <a:txBody>
                    <a:bodyPr/>
                    <a:lstStyle/>
                    <a:p>
                      <a:r>
                        <a:rPr lang="uk-UA" sz="1400" dirty="0"/>
                        <a:t>Окремий сегмент ринку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400"/>
                        <a:t>Концентрація</a:t>
                      </a:r>
                      <a:br>
                        <a:rPr lang="uk-UA" sz="1400"/>
                      </a:br>
                      <a:r>
                        <a:rPr lang="uk-UA" sz="1400"/>
                        <a:t>(цільовий маркетинг)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400" dirty="0"/>
                        <a:t>Концентрація з унікальною пропозицією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115616" y="916390"/>
            <a:ext cx="5976663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Вибір цільового ринку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⬇️ × </a:t>
            </a: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Стратегічна перевага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➡️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16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488832" cy="72008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uk-UA" sz="2000" b="1" dirty="0" smtClean="0"/>
              <a:t>МАТРИЦЯ БКГ</a:t>
            </a:r>
            <a:endParaRPr lang="uk-UA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052736"/>
            <a:ext cx="8424936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 smtClean="0"/>
              <a:t>Розглядає </a:t>
            </a:r>
            <a:r>
              <a:rPr lang="uk-UA" dirty="0"/>
              <a:t>групи товарів залежно від темпів зростання ринкового попиту на них, співвідношення частки ринку товару цієї фірми до відповідної частки основного конкурента, обсягів інвестицій у виробництво товару, прибутків тощо.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012" y="2192090"/>
            <a:ext cx="60960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9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488832" cy="72008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sz="2000" b="1" dirty="0" smtClean="0"/>
              <a:t>МОДЕЛЬ «ПРИВАБЛИВІСТЬ-КОНКУРЕНТОСПРОМОЖНІСТЬ»</a:t>
            </a:r>
            <a:endParaRPr lang="uk-UA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052736"/>
            <a:ext cx="8424936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 smtClean="0"/>
              <a:t>Матриця БКГ отримала свій подальший розвиток у </a:t>
            </a:r>
            <a:r>
              <a:rPr lang="uk-UA" b="1" dirty="0" smtClean="0"/>
              <a:t>моделі «привабливість-конкурентоспроможність»</a:t>
            </a:r>
            <a:r>
              <a:rPr lang="uk-UA" dirty="0" smtClean="0"/>
              <a:t>, запропонованої консультаційною фірмою «Мак </a:t>
            </a:r>
            <a:r>
              <a:rPr lang="uk-UA" dirty="0" err="1" smtClean="0"/>
              <a:t>Кінсі</a:t>
            </a:r>
            <a:r>
              <a:rPr lang="uk-UA" dirty="0" smtClean="0"/>
              <a:t>». Побудова цієї моделі проводиться за двома основними параметрами: привабливість галузі та конкурентоспроможність або сильні сторони підприємства.</a:t>
            </a:r>
            <a:endParaRPr lang="uk-UA" dirty="0"/>
          </a:p>
        </p:txBody>
      </p:sp>
      <p:pic>
        <p:nvPicPr>
          <p:cNvPr id="4098" name="Picture 2" descr="13.3. Матриця “привабливість-конкурентоспроможність” (“McKinsey” – “General  Electric”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318429"/>
            <a:ext cx="4824536" cy="452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63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98" y="116632"/>
            <a:ext cx="9019597" cy="792088"/>
          </a:xfrm>
        </p:spPr>
        <p:txBody>
          <a:bodyPr>
            <a:normAutofit fontScale="90000"/>
          </a:bodyPr>
          <a:lstStyle/>
          <a:p>
            <a:r>
              <a:rPr lang="uk-UA" sz="2800" b="1" u="sng" dirty="0"/>
              <a:t>Інновації у фармації </a:t>
            </a:r>
            <a:r>
              <a:rPr lang="uk-UA" sz="2800" b="1" dirty="0"/>
              <a:t>– </a:t>
            </a:r>
            <a:r>
              <a:rPr lang="uk-UA" sz="2800" i="1" dirty="0"/>
              <a:t>це нові лікарські засоби і нові процеси, а також їх значні технологічні зміни </a:t>
            </a:r>
            <a:endParaRPr lang="ru-RU" sz="2800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948123"/>
              </p:ext>
            </p:extLst>
          </p:nvPr>
        </p:nvGraphicFramePr>
        <p:xfrm>
          <a:off x="323528" y="1124744"/>
          <a:ext cx="864096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590465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Продуктові,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які передбачають: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Процесні,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які поділяються на: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створення і випуск оригінальних ЛЗ;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освоєння і випуск </a:t>
                      </a:r>
                      <a:r>
                        <a:rPr lang="uk-UA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генеричних</a:t>
                      </a: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препаратів;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впровадження нових форм ЛЗ;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покращення якості ЛЗ, що вже виробляються;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виявлення нових сфер застосування відомих ЛЗ.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технологічні (впровадження нових або удосконалення існуючих технологій);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організаційно-управлінські (освоєння нових ринків, використання нових каналів просування лікарських засобів і форм стимулювання збуту, використання нових економічних, управлінських, організаційних механізмів);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соціальні (покращення якості ЛЗ, що вже виробляються; покращення умов праці і підвищення кваліфікаційно-професійного рівня персоналу);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інформаційні (впровадження інформаційних технологій в управлінні, раціоналізація інформаційних потоків).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986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116632"/>
            <a:ext cx="8229600" cy="850106"/>
          </a:xfrm>
        </p:spPr>
        <p:txBody>
          <a:bodyPr>
            <a:normAutofit/>
          </a:bodyPr>
          <a:lstStyle/>
          <a:p>
            <a:r>
              <a:rPr lang="uk-UA" sz="2800" b="1" cap="all" dirty="0"/>
              <a:t>Рівні новизни лікарських засобів</a:t>
            </a:r>
            <a:endParaRPr lang="ru-RU" sz="2800" b="1" cap="all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447764" y="774360"/>
            <a:ext cx="1512168" cy="108012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300192" y="774360"/>
            <a:ext cx="1518009" cy="12768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23528" y="1854480"/>
            <a:ext cx="5184576" cy="337472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b="1" dirty="0"/>
              <a:t>Оригінальний лікарський засіб </a:t>
            </a:r>
            <a:r>
              <a:rPr lang="uk-UA" sz="2000" dirty="0"/>
              <a:t>– це препарат, який є власністю лише компанії, що розробила його, або компанії-власника першої ліцензії на його продаж. Активна речовина ОЛЗ має патент, до закінчення терміну дії якого ніяка інше фармацевтичне підприємство не має права синтезувати і використовувати цю активну речовину для комерційних і некомерційних потреб</a:t>
            </a:r>
            <a:r>
              <a:rPr lang="uk-UA" sz="2000" dirty="0" smtClean="0"/>
              <a:t>.</a:t>
            </a:r>
            <a:endParaRPr lang="ru-RU" sz="2000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6578221" y="2060812"/>
            <a:ext cx="2314259" cy="316838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препарат-</a:t>
            </a:r>
            <a:r>
              <a:rPr lang="uk-UA" sz="2000" b="1" dirty="0" err="1"/>
              <a:t>генерик</a:t>
            </a:r>
            <a:r>
              <a:rPr lang="uk-UA" sz="2000" i="1" dirty="0"/>
              <a:t> </a:t>
            </a:r>
            <a:r>
              <a:rPr lang="uk-UA" sz="2000" dirty="0"/>
              <a:t>–</a:t>
            </a:r>
            <a:r>
              <a:rPr lang="uk-UA" sz="2000" i="1" dirty="0"/>
              <a:t> </a:t>
            </a:r>
            <a:r>
              <a:rPr lang="uk-UA" sz="2000" dirty="0"/>
              <a:t>ЛЗ, термін дійсності патентного захисту якого на активну речовину закінчився.</a:t>
            </a:r>
            <a:endParaRPr lang="ru-RU" sz="20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115616" y="5229200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644008" y="5229200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323528" y="5805264"/>
            <a:ext cx="288032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dirty="0"/>
              <a:t>нової </a:t>
            </a:r>
            <a:endParaRPr lang="ru-RU" sz="2000" dirty="0"/>
          </a:p>
          <a:p>
            <a:r>
              <a:rPr lang="uk-UA" sz="2000" dirty="0"/>
              <a:t>фармакологічної групи</a:t>
            </a:r>
            <a:endParaRPr lang="ru-RU" sz="20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63888" y="5857428"/>
            <a:ext cx="2880320" cy="739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dirty="0"/>
              <a:t>існуючої фармакологічної групи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9370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Основні етапи розроблення лікарських </a:t>
            </a:r>
            <a:r>
              <a:rPr lang="uk-UA" b="1" cap="all" dirty="0" smtClean="0"/>
              <a:t>засобів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172353"/>
              </p:ext>
            </p:extLst>
          </p:nvPr>
        </p:nvGraphicFramePr>
        <p:xfrm>
          <a:off x="457200" y="1600200"/>
          <a:ext cx="82296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Етап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 етапу та його актуальність для: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оригінального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лікарського засобу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генеричного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лікарського засобу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Наукова ідея та її обґрунтування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 проводиться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Направлений синтез або скринінг біологічно активних речовин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 проводиться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ІІІ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Розроблення технології та методів контролю;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біофармацевтичні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доклінічні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та клінічні дослідження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Розроблення технології та методів контролю; біофармацевтичні спрощені доклінічні дослідження та обмежені клінічні дослідження або доведення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біоеквівалентності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лікарських засобів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</a:t>
                      </a:r>
                      <a:r>
                        <a:rPr lang="en-US" dirty="0" smtClean="0"/>
                        <a:t>V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smtClean="0">
                          <a:effectLst/>
                          <a:latin typeface="Times New Roman"/>
                          <a:ea typeface="Times New Roman"/>
                        </a:rPr>
                        <a:t>Комерційне виробництво, маркетинг і збут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Комерційне виробництво, маркетинг і збут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350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442" y="18864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uk-UA" sz="3200" b="1" cap="all" dirty="0"/>
              <a:t>Етапи життєвого циклу лікарського </a:t>
            </a:r>
            <a:r>
              <a:rPr lang="uk-UA" sz="3200" b="1" cap="all" dirty="0" smtClean="0"/>
              <a:t>засобу</a:t>
            </a:r>
            <a:endParaRPr lang="ru-RU" sz="32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86" y="1052736"/>
            <a:ext cx="8611378" cy="5629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38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Створення і розроблення препарату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583604"/>
            <a:ext cx="4104456" cy="30719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має затратний характер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доклінічні і клінічні дослідження лікарського засобу. </a:t>
            </a:r>
          </a:p>
          <a:p>
            <a:endParaRPr lang="uk-UA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77"/>
          <a:stretch/>
        </p:blipFill>
        <p:spPr bwMode="auto">
          <a:xfrm>
            <a:off x="467544" y="1268759"/>
            <a:ext cx="2880319" cy="42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220053">
            <a:off x="300814" y="2765260"/>
            <a:ext cx="2798951" cy="36700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Виведення на ринок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528392" cy="4691063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err="1" smtClean="0"/>
              <a:t>незавантаженість</a:t>
            </a:r>
            <a:r>
              <a:rPr lang="uk-UA" sz="2400" dirty="0" smtClean="0"/>
              <a:t> виробничих </a:t>
            </a:r>
            <a:r>
              <a:rPr lang="uk-UA" sz="2400" dirty="0" err="1" smtClean="0"/>
              <a:t>потужностей</a:t>
            </a:r>
            <a:r>
              <a:rPr lang="uk-UA" sz="2400" dirty="0" smtClean="0"/>
              <a:t>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прибуток незначний,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високі ціни,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відсутність товарів-конкурентів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високі витрати на маркетинг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реклама інформаційна </a:t>
            </a:r>
            <a:endParaRPr lang="uk-UA" sz="24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17"/>
          <a:stretch/>
        </p:blipFill>
        <p:spPr bwMode="auto">
          <a:xfrm>
            <a:off x="611559" y="1454324"/>
            <a:ext cx="3509349" cy="39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152617">
            <a:off x="820822" y="2190601"/>
            <a:ext cx="3090821" cy="3649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47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Зростання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008313" cy="4691063"/>
          </a:xfrm>
        </p:spPr>
        <p:txBody>
          <a:bodyPr>
            <a:normAutofit/>
          </a:bodyPr>
          <a:lstStyle/>
          <a:p>
            <a:r>
              <a:rPr lang="ru-RU" sz="2000" dirty="0" err="1"/>
              <a:t>повне</a:t>
            </a:r>
            <a:r>
              <a:rPr lang="ru-RU" sz="2000" dirty="0"/>
              <a:t> </a:t>
            </a:r>
            <a:r>
              <a:rPr lang="ru-RU" sz="2000" dirty="0" err="1"/>
              <a:t>завантаження</a:t>
            </a:r>
            <a:r>
              <a:rPr lang="ru-RU" sz="2000" dirty="0"/>
              <a:t> </a:t>
            </a:r>
            <a:r>
              <a:rPr lang="ru-RU" sz="2000" dirty="0" err="1"/>
              <a:t>виробничих</a:t>
            </a:r>
            <a:r>
              <a:rPr lang="ru-RU" sz="2000" dirty="0"/>
              <a:t> </a:t>
            </a:r>
            <a:r>
              <a:rPr lang="ru-RU" sz="2000" dirty="0" err="1"/>
              <a:t>потужностей</a:t>
            </a:r>
            <a:r>
              <a:rPr lang="ru-RU" sz="2000" dirty="0"/>
              <a:t>, </a:t>
            </a:r>
            <a:r>
              <a:rPr lang="ru-RU" sz="2000" dirty="0" err="1"/>
              <a:t>високі</a:t>
            </a:r>
            <a:r>
              <a:rPr lang="ru-RU" sz="2000" dirty="0"/>
              <a:t> </a:t>
            </a:r>
            <a:r>
              <a:rPr lang="ru-RU" sz="2000" dirty="0" err="1"/>
              <a:t>темпи</a:t>
            </a:r>
            <a:r>
              <a:rPr lang="ru-RU" sz="2000" dirty="0"/>
              <a:t> </a:t>
            </a:r>
            <a:r>
              <a:rPr lang="ru-RU" sz="2000" dirty="0" err="1"/>
              <a:t>зростання</a:t>
            </a:r>
            <a:r>
              <a:rPr lang="ru-RU" sz="2000" dirty="0"/>
              <a:t> </a:t>
            </a:r>
            <a:r>
              <a:rPr lang="ru-RU" sz="2000" dirty="0" err="1"/>
              <a:t>обсягів</a:t>
            </a:r>
            <a:r>
              <a:rPr lang="ru-RU" sz="2000" dirty="0"/>
              <a:t> продажу та </a:t>
            </a:r>
            <a:r>
              <a:rPr lang="ru-RU" sz="2000" dirty="0" err="1"/>
              <a:t>прибутку</a:t>
            </a:r>
            <a:r>
              <a:rPr lang="ru-RU" sz="2000" dirty="0"/>
              <a:t>, </a:t>
            </a:r>
            <a:r>
              <a:rPr lang="ru-RU" sz="2000" dirty="0" err="1"/>
              <a:t>ціни</a:t>
            </a:r>
            <a:r>
              <a:rPr lang="ru-RU" sz="2000" dirty="0"/>
              <a:t> </a:t>
            </a:r>
            <a:r>
              <a:rPr lang="ru-RU" sz="2000" dirty="0" err="1"/>
              <a:t>високі</a:t>
            </a:r>
            <a:r>
              <a:rPr lang="ru-RU" sz="2000" dirty="0"/>
              <a:t>, </a:t>
            </a:r>
            <a:r>
              <a:rPr lang="ru-RU" sz="2000" dirty="0" err="1"/>
              <a:t>високі</a:t>
            </a:r>
            <a:r>
              <a:rPr lang="ru-RU" sz="2000" dirty="0"/>
              <a:t> </a:t>
            </a:r>
            <a:r>
              <a:rPr lang="ru-RU" sz="2000" dirty="0" err="1"/>
              <a:t>витрати</a:t>
            </a:r>
            <a:r>
              <a:rPr lang="ru-RU" sz="2000" dirty="0"/>
              <a:t> на маркетинг, реклама </a:t>
            </a:r>
            <a:r>
              <a:rPr lang="ru-RU" sz="2000" dirty="0" err="1"/>
              <a:t>агресивна</a:t>
            </a:r>
            <a:r>
              <a:rPr lang="ru-RU" sz="2000" dirty="0"/>
              <a:t> </a:t>
            </a:r>
            <a:endParaRPr lang="uk-UA" sz="20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17"/>
          <a:stretch/>
        </p:blipFill>
        <p:spPr bwMode="auto">
          <a:xfrm>
            <a:off x="611559" y="1454324"/>
            <a:ext cx="3509349" cy="39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664454">
            <a:off x="2255670" y="1854820"/>
            <a:ext cx="2366626" cy="20263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6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Зрілість і насичення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528392" cy="4952156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u="sng" dirty="0" err="1" smtClean="0"/>
              <a:t>Зрілість</a:t>
            </a:r>
            <a:r>
              <a:rPr lang="ru-RU" sz="2000" b="1" u="sng" dirty="0" smtClean="0"/>
              <a:t>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товар </a:t>
            </a:r>
            <a:r>
              <a:rPr lang="ru-RU" sz="2000" dirty="0" err="1"/>
              <a:t>виробляється</a:t>
            </a:r>
            <a:r>
              <a:rPr lang="ru-RU" sz="2000" dirty="0"/>
              <a:t> великими </a:t>
            </a:r>
            <a:r>
              <a:rPr lang="ru-RU" sz="2000" dirty="0" err="1" smtClean="0"/>
              <a:t>партіями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конкуренція</a:t>
            </a:r>
            <a:r>
              <a:rPr lang="ru-RU" sz="2000" dirty="0" smtClean="0"/>
              <a:t> </a:t>
            </a:r>
            <a:r>
              <a:rPr lang="ru-RU" sz="2000" dirty="0" err="1" smtClean="0"/>
              <a:t>цін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скорочення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прибутку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модифікація</a:t>
            </a:r>
            <a:r>
              <a:rPr lang="ru-RU" sz="2000" dirty="0" smtClean="0"/>
              <a:t> </a:t>
            </a:r>
            <a:r>
              <a:rPr lang="ru-RU" sz="2000" dirty="0"/>
              <a:t>товару, ринку, </a:t>
            </a:r>
            <a:r>
              <a:rPr lang="ru-RU" sz="2000" dirty="0" smtClean="0"/>
              <a:t>маркетингу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реклама </a:t>
            </a:r>
            <a:r>
              <a:rPr lang="ru-RU" sz="2000" dirty="0" err="1"/>
              <a:t>нагадувальна</a:t>
            </a:r>
            <a:r>
              <a:rPr lang="ru-RU" sz="2000" dirty="0"/>
              <a:t>, </a:t>
            </a:r>
            <a:r>
              <a:rPr lang="ru-RU" sz="2000" dirty="0" err="1"/>
              <a:t>агресивна</a:t>
            </a:r>
            <a:r>
              <a:rPr lang="ru-RU" sz="2000" dirty="0" smtClean="0"/>
              <a:t>)</a:t>
            </a:r>
          </a:p>
          <a:p>
            <a:r>
              <a:rPr lang="uk-UA" sz="2000" b="1" u="sng" dirty="0" smtClean="0"/>
              <a:t>Насичення: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/>
              <a:t>відсутність</a:t>
            </a:r>
            <a:r>
              <a:rPr lang="ru-RU" sz="2000" dirty="0"/>
              <a:t> </a:t>
            </a:r>
            <a:r>
              <a:rPr lang="ru-RU" sz="2000" dirty="0" err="1"/>
              <a:t>темпів</a:t>
            </a:r>
            <a:r>
              <a:rPr lang="ru-RU" sz="2000" dirty="0"/>
              <a:t> </a:t>
            </a:r>
            <a:r>
              <a:rPr lang="ru-RU" sz="2000" dirty="0" err="1"/>
              <a:t>зростання</a:t>
            </a:r>
            <a:r>
              <a:rPr lang="ru-RU" sz="2000" dirty="0"/>
              <a:t> </a:t>
            </a:r>
            <a:r>
              <a:rPr lang="ru-RU" sz="2000" dirty="0" err="1"/>
              <a:t>обсягів</a:t>
            </a:r>
            <a:r>
              <a:rPr lang="ru-RU" sz="2000" dirty="0"/>
              <a:t> </a:t>
            </a:r>
            <a:r>
              <a:rPr lang="ru-RU" sz="2000" dirty="0" smtClean="0"/>
              <a:t>продажу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велика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 smtClean="0"/>
              <a:t>конкурентів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ціни</a:t>
            </a:r>
            <a:r>
              <a:rPr lang="ru-RU" sz="2000" dirty="0" smtClean="0"/>
              <a:t> </a:t>
            </a:r>
            <a:r>
              <a:rPr lang="ru-RU" sz="2000" dirty="0" err="1" smtClean="0"/>
              <a:t>нестабільні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реклама </a:t>
            </a:r>
            <a:r>
              <a:rPr lang="uk-UA" sz="2000" dirty="0" err="1" smtClean="0"/>
              <a:t>нагадувальна</a:t>
            </a:r>
            <a:r>
              <a:rPr lang="uk-UA" sz="2000" dirty="0" smtClean="0"/>
              <a:t>, агресивна</a:t>
            </a:r>
            <a:endParaRPr lang="uk-UA" sz="20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17"/>
          <a:stretch/>
        </p:blipFill>
        <p:spPr bwMode="auto">
          <a:xfrm>
            <a:off x="611559" y="1454324"/>
            <a:ext cx="3509349" cy="39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664454">
            <a:off x="3759749" y="1069023"/>
            <a:ext cx="1012677" cy="4773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84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Спад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008313" cy="469106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/>
              <a:t>поява</a:t>
            </a:r>
            <a:r>
              <a:rPr lang="ru-RU" sz="2400" dirty="0"/>
              <a:t> </a:t>
            </a:r>
            <a:r>
              <a:rPr lang="ru-RU" sz="2400" dirty="0" err="1"/>
              <a:t>більш</a:t>
            </a:r>
            <a:r>
              <a:rPr lang="ru-RU" sz="2400" dirty="0"/>
              <a:t> </a:t>
            </a:r>
            <a:r>
              <a:rPr lang="ru-RU" sz="2400" dirty="0" err="1"/>
              <a:t>ефективних</a:t>
            </a:r>
            <a:r>
              <a:rPr lang="ru-RU" sz="2400" dirty="0"/>
              <a:t> </a:t>
            </a:r>
            <a:r>
              <a:rPr lang="ru-RU" sz="2400" dirty="0" err="1" smtClean="0"/>
              <a:t>товарів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smtClean="0"/>
              <a:t>товар </a:t>
            </a:r>
            <a:r>
              <a:rPr lang="ru-RU" sz="2400" dirty="0" err="1"/>
              <a:t>іде</a:t>
            </a:r>
            <a:r>
              <a:rPr lang="ru-RU" sz="2400" dirty="0"/>
              <a:t> з </a:t>
            </a:r>
            <a:r>
              <a:rPr lang="ru-RU" sz="2400" dirty="0" smtClean="0"/>
              <a:t>ринку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надлишок</a:t>
            </a:r>
            <a:r>
              <a:rPr lang="ru-RU" sz="2400" dirty="0" smtClean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 smtClean="0"/>
              <a:t>потужностей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обсяг</a:t>
            </a:r>
            <a:r>
              <a:rPr lang="ru-RU" sz="2400" dirty="0" smtClean="0"/>
              <a:t> </a:t>
            </a:r>
            <a:r>
              <a:rPr lang="ru-RU" sz="2400" dirty="0"/>
              <a:t>продажу </a:t>
            </a:r>
            <a:r>
              <a:rPr lang="ru-RU" sz="2400" dirty="0" err="1" smtClean="0"/>
              <a:t>падає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ціни</a:t>
            </a:r>
            <a:r>
              <a:rPr lang="ru-RU" sz="2400" dirty="0" smtClean="0"/>
              <a:t> </a:t>
            </a:r>
            <a:r>
              <a:rPr lang="ru-RU" sz="2400" dirty="0" err="1"/>
              <a:t>низькі</a:t>
            </a:r>
            <a:r>
              <a:rPr lang="ru-RU" sz="2400" dirty="0"/>
              <a:t>, </a:t>
            </a:r>
            <a:r>
              <a:rPr lang="ru-RU" sz="2400" dirty="0" err="1"/>
              <a:t>прибуток</a:t>
            </a:r>
            <a:r>
              <a:rPr lang="ru-RU" sz="2400" dirty="0"/>
              <a:t> </a:t>
            </a:r>
            <a:r>
              <a:rPr lang="ru-RU" sz="2400" dirty="0" err="1" smtClean="0"/>
              <a:t>зменшується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незначні</a:t>
            </a:r>
            <a:r>
              <a:rPr lang="ru-RU" sz="2400" dirty="0" smtClean="0"/>
              <a:t> </a:t>
            </a:r>
            <a:r>
              <a:rPr lang="ru-RU" sz="2400" dirty="0" err="1"/>
              <a:t>витрати</a:t>
            </a:r>
            <a:r>
              <a:rPr lang="ru-RU" sz="2400" dirty="0"/>
              <a:t> на маркетинг</a:t>
            </a:r>
            <a:endParaRPr lang="uk-UA" sz="2400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4"/>
          <a:stretch/>
        </p:blipFill>
        <p:spPr bwMode="auto">
          <a:xfrm>
            <a:off x="584551" y="1763407"/>
            <a:ext cx="369374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8155761">
            <a:off x="2260738" y="1842114"/>
            <a:ext cx="2737755" cy="28578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27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79512" y="296822"/>
            <a:ext cx="7920880" cy="129614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cap="all" dirty="0"/>
              <a:t>Товарна марка</a:t>
            </a:r>
            <a:r>
              <a:rPr lang="uk-UA" b="1" dirty="0"/>
              <a:t> </a:t>
            </a:r>
            <a:r>
              <a:rPr lang="uk-UA" dirty="0"/>
              <a:t>– це ім’я, назва, символ, малюнок чи їх поєднання, призначені для ідентифікації товарів чи послуг даного продавця і диференціації їх від товарів конкурентів.</a:t>
            </a:r>
            <a:endParaRPr lang="ru-RU" dirty="0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39552" y="1809800"/>
            <a:ext cx="7920880" cy="129614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cap="all" dirty="0"/>
              <a:t>Товарний знак</a:t>
            </a:r>
            <a:r>
              <a:rPr lang="uk-UA" dirty="0"/>
              <a:t> – це товарна марка, що зареєстрована у встанов­леному порядку і має юридичний захист.</a:t>
            </a:r>
            <a:endParaRPr lang="ru-RU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043608" y="3510333"/>
            <a:ext cx="7920880" cy="187220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cap="all" dirty="0"/>
              <a:t> Бренд</a:t>
            </a:r>
            <a:r>
              <a:rPr lang="uk-UA" dirty="0"/>
              <a:t> – це стійке уявлення споживача про товарну марку, її образ у свідомості  споживачів, тобто це відома товарна марка з визначеною, сформованою позицією. Крім товарної марки, охоплює сам лікарський засіб, його характеристики, очікування, асоціації, що сприймаються споживачем, інформацію про споживача та обіцянки певних переваг, які гарантує власник бренду споживачам.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709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Конкурентоспроможність лікарського засобу</a:t>
            </a:r>
            <a:r>
              <a:rPr lang="uk-UA" b="1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1"/>
          </a:xfrm>
        </p:spPr>
        <p:txBody>
          <a:bodyPr>
            <a:normAutofit/>
          </a:bodyPr>
          <a:lstStyle/>
          <a:p>
            <a:r>
              <a:rPr lang="uk-UA" sz="2400" dirty="0"/>
              <a:t>це сукупність споживчих властивостей лікарського засобу, наданих під час розробки й виробництва, що сприяє його найшвидшій реалізації на конкретному ринку в певний період часу за умов відмінностей від препаратів-аналогів:</a:t>
            </a:r>
            <a:endParaRPr lang="ru-RU" sz="2400" dirty="0"/>
          </a:p>
          <a:p>
            <a:endParaRPr lang="ru-RU" sz="2400" dirty="0"/>
          </a:p>
        </p:txBody>
      </p:sp>
      <p:cxnSp>
        <p:nvCxnSpPr>
          <p:cNvPr id="5" name="Прямая со стрелкой 4"/>
          <p:cNvCxnSpPr>
            <a:stCxn id="3" idx="2"/>
          </p:cNvCxnSpPr>
          <p:nvPr/>
        </p:nvCxnSpPr>
        <p:spPr>
          <a:xfrm flipH="1">
            <a:off x="2843808" y="3356992"/>
            <a:ext cx="1728192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3" idx="2"/>
          </p:cNvCxnSpPr>
          <p:nvPr/>
        </p:nvCxnSpPr>
        <p:spPr>
          <a:xfrm>
            <a:off x="4572000" y="3356992"/>
            <a:ext cx="1728192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23528" y="4149080"/>
            <a:ext cx="4032448" cy="244827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000" dirty="0"/>
              <a:t>за ступенем задоволення потреб організації-споживача чи індивідуального споживача та рівнем затрат на його придбання та використання;</a:t>
            </a:r>
            <a:endParaRPr lang="ru-RU" sz="2000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860032" y="4149080"/>
            <a:ext cx="4032448" cy="244827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000" dirty="0"/>
              <a:t>за ступенем інформованості, доступності та зручності споживача в здійсненні купівлі та застосування, забезпеченим маркетинговими і логістичними заходами.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7343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Конкурентоспроможність лікарського засобу</a:t>
            </a:r>
            <a:r>
              <a:rPr lang="uk-UA" b="1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1"/>
          </a:xfrm>
        </p:spPr>
        <p:txBody>
          <a:bodyPr>
            <a:normAutofit/>
          </a:bodyPr>
          <a:lstStyle/>
          <a:p>
            <a:r>
              <a:rPr lang="uk-UA" sz="2400" dirty="0"/>
              <a:t>Основою конкурентоспроможності лікарського засобу є його </a:t>
            </a:r>
            <a:r>
              <a:rPr lang="uk-UA" sz="2400" b="1" dirty="0"/>
              <a:t>якість</a:t>
            </a:r>
            <a:r>
              <a:rPr lang="uk-UA" sz="2400" dirty="0"/>
              <a:t>, але ці два поняття не слід ототожнювати.</a:t>
            </a:r>
          </a:p>
          <a:p>
            <a:endParaRPr lang="ru-RU" sz="2400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39552" y="2446740"/>
            <a:ext cx="8064896" cy="16561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/>
              <a:t>Якість лікарського засобу чи </a:t>
            </a:r>
            <a:r>
              <a:rPr lang="uk-UA" sz="2000" b="1" dirty="0" smtClean="0"/>
              <a:t>медичного виробу</a:t>
            </a:r>
            <a:r>
              <a:rPr lang="uk-UA" sz="2000" dirty="0" smtClean="0"/>
              <a:t>– </a:t>
            </a:r>
            <a:r>
              <a:rPr lang="uk-UA" sz="2000" dirty="0"/>
              <a:t>сукупність властивостей, які надають лікарському засобу чи </a:t>
            </a:r>
            <a:r>
              <a:rPr lang="uk-UA" sz="2000" dirty="0" smtClean="0"/>
              <a:t>медичному виробу </a:t>
            </a:r>
            <a:r>
              <a:rPr lang="uk-UA" sz="2000" dirty="0"/>
              <a:t>здатність задовольняти потребу споживачів відповідно до свого призначення і відповідають вимогам, встанов­леним законо­давством.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539552" y="4149080"/>
            <a:ext cx="8147248" cy="244827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dirty="0"/>
              <a:t>Конкурентоспроможність конкретного препарату може бути визначена внаслідок: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порівняння з іншими препаратами-аналогами;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установлення відмінності щодо ступеня задоволення конкретної споживчої потреби;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врахування витрат споживача на придбання й використання лікарського засобу.</a:t>
            </a:r>
          </a:p>
        </p:txBody>
      </p:sp>
    </p:spTree>
    <p:extLst>
      <p:ext uri="{BB962C8B-B14F-4D97-AF65-F5344CB8AC3E}">
        <p14:creationId xmlns:p14="http://schemas.microsoft.com/office/powerpoint/2010/main" val="113024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cap="all" dirty="0"/>
              <a:t>Характеристика методів визначення конкурентоспроможності лікарських засобів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4600722"/>
              </p:ext>
            </p:extLst>
          </p:nvPr>
        </p:nvGraphicFramePr>
        <p:xfrm>
          <a:off x="323528" y="1066086"/>
          <a:ext cx="8155968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1352"/>
                <a:gridCol w="3384376"/>
                <a:gridCol w="2160240"/>
              </a:tblGrid>
              <a:tr h="370840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Назва і математична формалізація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Пояснення умовних позначень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Критерії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Times New Roman"/>
                        </a:rPr>
                        <a:t>Метод оцінки рівня якісно-цінової </a:t>
                      </a:r>
                      <a:r>
                        <a:rPr lang="uk-UA" sz="2000" b="1" dirty="0" smtClean="0">
                          <a:effectLst/>
                          <a:latin typeface="Times New Roman"/>
                          <a:ea typeface="Times New Roman"/>
                        </a:rPr>
                        <a:t>конкуренто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с</a:t>
                      </a:r>
                      <a:r>
                        <a:rPr lang="uk-UA" sz="2000" b="1" dirty="0" err="1" smtClean="0">
                          <a:effectLst/>
                          <a:latin typeface="Times New Roman"/>
                          <a:ea typeface="Times New Roman"/>
                        </a:rPr>
                        <a:t>проможності</a:t>
                      </a:r>
                      <a:endParaRPr lang="uk-UA" sz="2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uk-UA" sz="2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Iq</a:t>
                      </a:r>
                      <a:r>
                        <a:rPr lang="uk-UA" sz="1800" i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- груповий показник якісних параметрів (індекс якості);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Ip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 - індекс ціни споживання;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Vi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- коефіцієнти вагомості (значущості) кожного з якісних (функціональних)  параметрів лікарського засобу;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q</a:t>
                      </a:r>
                      <a:r>
                        <a:rPr lang="uk-UA" sz="1800" i="1" baseline="-25000" dirty="0" err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- вагомість як відсоткове відношення величини окремого параметра;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Pі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- ціна споживання досліджуваного лікарського засобу;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Pia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- ціна споживання </a:t>
                      </a:r>
                      <a:r>
                        <a:rPr lang="uk-UA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препарата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-аналога;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1800" i="1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</a:t>
                      </a:r>
                      <a:r>
                        <a:rPr lang="uk-UA" sz="1800" i="1" dirty="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– коефіцієнт перерахунку при однаковій величині доз, але різної їх кількістю в упаковках порівняних препаратів.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Якщо </a:t>
                      </a:r>
                      <a:r>
                        <a:rPr lang="uk-UA" sz="2000" i="1" dirty="0" err="1">
                          <a:effectLst/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uk-UA" sz="2000" i="1" baseline="-25000" dirty="0" err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2000" i="1" baseline="-250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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1, то аналізований лікарський засіб поступається перед базовим аналогом конкурентів; якщо </a:t>
                      </a:r>
                      <a:r>
                        <a:rPr lang="uk-UA" sz="2000" i="1" dirty="0">
                          <a:effectLst/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uk-UA" sz="2000" i="1" baseline="-25000" dirty="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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1, то аналізований  препарат має вищу конкурентоспроможність, ніж базовий.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05116"/>
            <a:ext cx="2319366" cy="8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88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cap="all" dirty="0"/>
              <a:t>Характеристика методів визначення конкурентоспроможності лікарських засобів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767062"/>
              </p:ext>
            </p:extLst>
          </p:nvPr>
        </p:nvGraphicFramePr>
        <p:xfrm>
          <a:off x="457200" y="1600200"/>
          <a:ext cx="8363271" cy="4205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608"/>
                <a:gridCol w="3188906"/>
                <a:gridCol w="2787757"/>
              </a:tblGrid>
              <a:tr h="1073633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Назва і математична формалізація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Пояснення умовних позначень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Критерії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31431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Times New Roman"/>
                        </a:rPr>
                        <a:t>Диференційований </a:t>
                      </a:r>
                      <a:r>
                        <a:rPr lang="uk-UA" sz="2000" b="1" dirty="0" smtClean="0">
                          <a:effectLst/>
                          <a:latin typeface="Times New Roman"/>
                          <a:ea typeface="Times New Roman"/>
                        </a:rPr>
                        <a:t>метод</a:t>
                      </a: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uk-UA" sz="2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Ni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– обсяг реалізації оцінюваного лікарського засобу (в </a:t>
                      </a:r>
                      <a:r>
                        <a:rPr lang="uk-UA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</a:t>
                      </a:r>
                      <a:r>
                        <a:rPr lang="uk-UA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.);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Nia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– обсяг реалізації i-го препарату (в </a:t>
                      </a:r>
                      <a:r>
                        <a:rPr lang="uk-UA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</a:t>
                      </a:r>
                      <a:r>
                        <a:rPr lang="uk-UA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.);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</a:t>
                      </a:r>
                      <a:r>
                        <a:rPr lang="uk-UA" sz="2000" i="1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 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коефіцієнт перерахунку кількості доз</a:t>
                      </a:r>
                      <a:r>
                        <a:rPr lang="uk-UA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>
                          <a:effectLst/>
                          <a:latin typeface="Times New Roman"/>
                          <a:ea typeface="Times New Roman"/>
                        </a:rPr>
                        <a:t> m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  – кількість позицій препаратів-аналогів.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Якщо </a:t>
                      </a:r>
                      <a:r>
                        <a:rPr lang="uk-UA" sz="2000" i="1" dirty="0">
                          <a:effectLst/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uk-UA" sz="2000" i="1" baseline="-25000" dirty="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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1, оцінюваний препарат має стабільний попит.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25" y="3673118"/>
            <a:ext cx="1656184" cy="101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20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cap="all" dirty="0"/>
              <a:t>Характеристика методів визначення конкурентоспроможності лікарських засобів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9715690"/>
              </p:ext>
            </p:extLst>
          </p:nvPr>
        </p:nvGraphicFramePr>
        <p:xfrm>
          <a:off x="107504" y="1412776"/>
          <a:ext cx="5832648" cy="5184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2648"/>
              </a:tblGrid>
              <a:tr h="731434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uk-UA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indent="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cap="all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Графічно-математична методика</a:t>
                      </a:r>
                      <a:endParaRPr lang="ru-RU" sz="1800" b="1" kern="1200" cap="all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53142">
                <a:tc>
                  <a:txBody>
                    <a:bodyPr/>
                    <a:lstStyle/>
                    <a:p>
                      <a:pPr algn="ctr"/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її основу покладена графічна модель багатокутника (циклограми)</a:t>
                      </a:r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 = 0,5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sin(360/n)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+…+ 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x</a:t>
                      </a:r>
                      <a:r>
                        <a:rPr lang="uk-UA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x</a:t>
                      </a:r>
                      <a:r>
                        <a:rPr lang="uk-UA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x</a:t>
                      </a:r>
                      <a:r>
                        <a:rPr lang="uk-UA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... </a:t>
                      </a:r>
                      <a:r>
                        <a:rPr lang="uk-UA" sz="24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i="1" kern="1200" baseline="-250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довжини радіус-векторів OA, OB, OC ... OF;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n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кількість досліджуваних параметрів.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При цьому чим більше значення 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тим вища конкурентоспроможність оцінюваного лікарського засобу у порівнянні з препаратом-аналогом.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860" y="2117227"/>
            <a:ext cx="3157140" cy="302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02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2294</TotalTime>
  <Words>1450</Words>
  <Application>Microsoft Office PowerPoint</Application>
  <PresentationFormat>Экран (4:3)</PresentationFormat>
  <Paragraphs>184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Kudriashov</vt:lpstr>
      <vt:lpstr>Symbol</vt:lpstr>
      <vt:lpstr>Times New Roman</vt:lpstr>
      <vt:lpstr>Wingdings</vt:lpstr>
      <vt:lpstr>Тема Office</vt:lpstr>
      <vt:lpstr>Одеський національний медичний університет Кафедра організації та економіки фармації з післядипломною підготовкою</vt:lpstr>
      <vt:lpstr>«Маркетингова стратегія» (стратегія охоплення ринку): це формування та реалізація цілей і завдань підприємства-виробника та експортера по кожному окремому ринку (сегменту ринку) та кожному товару на певний період часу (довгостроковий, середньостроковий) для здійснення виробничо-комерційної діяльності у повній відповідності ринковій ситуації та можливостей підприємства (фірми).</vt:lpstr>
      <vt:lpstr>ПІДХОДИ ДО ПЛАНУВАННЯ СТРАТЕГІЇ</vt:lpstr>
      <vt:lpstr>МАТРИЦЯ РОЗВИТКУ ТОВАРУ/РИНКУ (І. АНСОФФА)</vt:lpstr>
      <vt:lpstr>СТРАТЕГІЧНА МОДЕЛЬ ПОРТЕРА</vt:lpstr>
      <vt:lpstr>МАТРИЦЯ БКГ</vt:lpstr>
      <vt:lpstr>МОДЕЛЬ «ПРИВАБЛИВІСТЬ-КОНКУРЕНТОСПРОМОЖНІСТЬ»</vt:lpstr>
      <vt:lpstr>Інновації у фармації – це нові лікарські засоби і нові процеси, а також їх значні технологічні зміни </vt:lpstr>
      <vt:lpstr>Рівні новизни лікарських засобів</vt:lpstr>
      <vt:lpstr>Основні етапи розроблення лікарських засобів</vt:lpstr>
      <vt:lpstr>Етапи життєвого циклу лікарського засобу</vt:lpstr>
      <vt:lpstr>Створення і розроблення препарату</vt:lpstr>
      <vt:lpstr>Виведення на ринок</vt:lpstr>
      <vt:lpstr>Зростання</vt:lpstr>
      <vt:lpstr>Зрілість і насичення</vt:lpstr>
      <vt:lpstr>Спад</vt:lpstr>
      <vt:lpstr>Презентация PowerPoint</vt:lpstr>
      <vt:lpstr>Конкурентоспроможність лікарського засобу </vt:lpstr>
      <vt:lpstr>Конкурентоспроможність лікарського засобу </vt:lpstr>
      <vt:lpstr>Характеристика методів визначення конкурентоспроможності лікарських засобів </vt:lpstr>
      <vt:lpstr>Характеристика методів визначення конкурентоспроможності лікарських засобів </vt:lpstr>
      <vt:lpstr>Характеристика методів визначення конкурентоспроможності лікарських засобів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64</cp:revision>
  <dcterms:created xsi:type="dcterms:W3CDTF">2022-09-08T14:07:54Z</dcterms:created>
  <dcterms:modified xsi:type="dcterms:W3CDTF">2025-09-05T08:21:02Z</dcterms:modified>
</cp:coreProperties>
</file>