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98" r:id="rId13"/>
    <p:sldId id="267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43" y="5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620688"/>
            <a:ext cx="763061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Фармацевтичний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факультет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Кафедра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фармакології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фармакогнозії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dirty="0">
                <a:latin typeface="Times New Roman" pitchFamily="18" charset="0"/>
                <a:cs typeface="Times New Roman" pitchFamily="18" charset="0"/>
              </a:rPr>
              <a:t>Лікарська токсикологія</a:t>
            </a:r>
          </a:p>
          <a:p>
            <a:pPr algn="ctr"/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Лекція № </a:t>
            </a:r>
            <a:r>
              <a:rPr lang="uk-UA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uk-UA" sz="2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3429000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Механізми токсикологічної дії лікарських засобів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87658" y="260648"/>
            <a:ext cx="8568952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Механізми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токсичної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ліків</a:t>
            </a:r>
            <a:endParaRPr lang="ru-RU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особливості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токсиканта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продуктів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біосубстратами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лежить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розвитку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токсичного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називається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рахунок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комплексу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фізико-хімічних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хімічних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реакцій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508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Найчастіше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лежать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хімічні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реакції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токсиканта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певними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біосубстратами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компонент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біологічної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вступає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хімічну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називається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рецептором"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мішенню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".</a:t>
            </a:r>
          </a:p>
          <a:p>
            <a:pPr lvl="0" indent="4508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токсикології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(як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фармакології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терміном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"рецептор"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позначають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молекулу (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частину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поверхні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мембрани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органели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цитоплазмі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яка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специфічно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реагує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зміною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своєї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просторової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конфігурації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приєднання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молекули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певних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ендогенних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молекул (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медіатори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хімічної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ліків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умови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зв'язування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оборотний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підкоряється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закону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діючих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мас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Як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рецепторами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виступати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молекули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ліпопротеїдів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нуклеїнових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кислот,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полісахаридів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ліпідів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фрагменти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51520" y="634958"/>
            <a:ext cx="8712968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біологічних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систем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найвищу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спорідненість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окремих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спеціальних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біорегуляторів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отримали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назву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селективні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селективними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рецепторами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закону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діючих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мас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називаються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лігандами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Постійні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рецептори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селективні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будова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кодуються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спеціальних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постійних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До числа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постійних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відносяться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нейромедіаторів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здатні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вибірково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взаємодіяти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деякими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ксенобіотиками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ензими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селективно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субстратами,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вони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каталізують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транспортні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протеїни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вибірково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пов'язують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екзо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ендогенні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ліганди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здійснюючи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перенесення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біологічні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бар'єри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Рецептори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зі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змінною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структурою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основному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антитіла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антигензв'язуючих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Т-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лімфоцитів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23528" y="1568450"/>
            <a:ext cx="849694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"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німими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Німий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рецептор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компонент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біологічної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приводить до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формування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реакції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зв'язування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миш'яку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входять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складу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волосся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нігтів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Активний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рецептор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компонент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біологічної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ініціює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79512" y="1268760"/>
            <a:ext cx="8712968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токсикології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характеристики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постулати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токсична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сильніше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(структур-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мішеней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вступило 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вище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менше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зв'язується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"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німими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рецепторами,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ніж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ефективніше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воно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рецептор (структуру-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мішень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рецептор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пошкоджується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біологічна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система для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підтримки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гомеостазу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організму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endParaRPr lang="ru-RU" b="1" i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Мішенями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(рецепторами) для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впливу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токсикантів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елементи</a:t>
            </a:r>
            <a:r>
              <a:rPr lang="ru-RU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міжклітинного</a:t>
            </a:r>
            <a:r>
              <a:rPr lang="ru-RU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простору</a:t>
            </a:r>
            <a:r>
              <a:rPr lang="ru-RU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елементи</a:t>
            </a:r>
            <a:r>
              <a:rPr lang="ru-RU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</a:t>
            </a:r>
            <a:r>
              <a:rPr lang="ru-RU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організму</a:t>
            </a:r>
            <a:r>
              <a:rPr lang="ru-RU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елементи</a:t>
            </a:r>
            <a:r>
              <a:rPr lang="ru-RU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систем </a:t>
            </a:r>
            <a:r>
              <a:rPr lang="ru-RU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регуляції</a:t>
            </a:r>
            <a:r>
              <a:rPr lang="ru-RU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клітинної</a:t>
            </a:r>
            <a:r>
              <a:rPr lang="ru-RU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активності</a:t>
            </a:r>
            <a:r>
              <a:rPr lang="ru-RU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51520" y="836712"/>
            <a:ext cx="871296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токсикантів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елементи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міжклітинноїго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простору</a:t>
            </a: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обумовлені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взаємодією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токсиканта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 компонентами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міжклітинної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рідини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Електролітні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електролітного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складу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спостерігається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здатними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зв'язувати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іони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рН-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Інтоксикація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незважаючи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буферну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ємність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міжклітинної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рідини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супроводжуватися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істотним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кислотно-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середовища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Так,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метанолом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призводить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накопичення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мурашиної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кислоти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викликає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важкий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ацидоз.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Зв'язування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інактивація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елементів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міжклітинної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рідини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плазми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плазмі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містяться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елементи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володіють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високою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біологічною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активністю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здатні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стати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мішенню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згортання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гідролітичні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ферменти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естерази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руйнують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ксенобіотики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т.д.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Істотні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осмотичного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тиску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інтерстиціальної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рідини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інтоксикаціях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 правило,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носять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опосередкований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 (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печінки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нирок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набряк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79512" y="1338490"/>
            <a:ext cx="878497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токсикантів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структурні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елементи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Структурними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елементами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 правило, є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нуклеїнові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кислоти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фосфоліпідні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елементи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биомембран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селективні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ендогенних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біорегуляторів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нейромедіаторів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т.д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.).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uk-UA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Взаємодія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токсикантів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білками</a:t>
            </a:r>
            <a:endParaRPr lang="ru-RU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транспортна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структурна,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ензиматична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розвиватися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Роль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ензимів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забезпеченні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життєдіяльності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величезна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Не дивно,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модулюючі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біологічну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часом є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високотоксичними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63730"/>
              </p:ext>
            </p:extLst>
          </p:nvPr>
        </p:nvGraphicFramePr>
        <p:xfrm>
          <a:off x="251520" y="764704"/>
          <a:ext cx="8280920" cy="2758771"/>
        </p:xfrm>
        <a:graphic>
          <a:graphicData uri="http://schemas.openxmlformats.org/drawingml/2006/table">
            <a:tbl>
              <a:tblPr/>
              <a:tblGrid>
                <a:gridCol w="8280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68835">
                <a:tc>
                  <a:txBody>
                    <a:bodyPr/>
                    <a:lstStyle/>
                    <a:p>
                      <a:pPr marR="36195" indent="450215" algn="just" hangingPunct="0">
                        <a:spcAft>
                          <a:spcPts val="0"/>
                        </a:spcAft>
                      </a:pP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Посилення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каталітичної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активності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ферментів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під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впливом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токсикантів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відбувається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в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результаті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</a:t>
                      </a:r>
                    </a:p>
                    <a:p>
                      <a:pPr marR="36195" indent="450215" algn="just" hangingPunct="0">
                        <a:spcAft>
                          <a:spcPts val="0"/>
                        </a:spcAft>
                      </a:pP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1800" b="0" i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посилення</a:t>
                      </a: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синтезу </a:t>
                      </a:r>
                      <a:r>
                        <a:rPr lang="ru-RU" sz="1800" b="0" i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ензимів</a:t>
                      </a: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</a:p>
                    <a:p>
                      <a:pPr marR="36195" indent="450215" algn="just" hangingPunct="0">
                        <a:spcAft>
                          <a:spcPts val="0"/>
                        </a:spcAft>
                      </a:pP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1800" b="0" i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попередження</a:t>
                      </a: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руйнування</a:t>
                      </a: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ензимів</a:t>
                      </a: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</a:p>
                    <a:p>
                      <a:pPr marR="36195" indent="450215" algn="just" hangingPunct="0">
                        <a:spcAft>
                          <a:spcPts val="0"/>
                        </a:spcAft>
                      </a:pP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1800" b="0" i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активації</a:t>
                      </a: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ензимів</a:t>
                      </a: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  <a:endParaRPr lang="uk-UA" sz="1800" b="0" i="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2851">
                <a:tc>
                  <a:txBody>
                    <a:bodyPr/>
                    <a:lstStyle/>
                    <a:p>
                      <a:pPr marR="36195" indent="450215" hangingPunct="0">
                        <a:spcAft>
                          <a:spcPts val="0"/>
                        </a:spcAft>
                      </a:pP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Пригнічення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каталітичної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активності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ферментів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реалізується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шляхом:</a:t>
                      </a:r>
                    </a:p>
                    <a:p>
                      <a:pPr marR="36195" indent="450215" hangingPunct="0">
                        <a:spcAft>
                          <a:spcPts val="0"/>
                        </a:spcAft>
                      </a:pP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1800" b="0" i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пригнічення</a:t>
                      </a: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синтезу </a:t>
                      </a:r>
                      <a:r>
                        <a:rPr lang="ru-RU" sz="1800" b="0" i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ензимів</a:t>
                      </a: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</a:p>
                    <a:p>
                      <a:pPr marR="36195" indent="450215" hangingPunct="0">
                        <a:spcAft>
                          <a:spcPts val="0"/>
                        </a:spcAft>
                      </a:pP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1800" b="0" i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прискорення</a:t>
                      </a: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руйнування</a:t>
                      </a: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ензимів</a:t>
                      </a: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</a:p>
                    <a:p>
                      <a:pPr marR="36195" indent="450215" hangingPunct="0">
                        <a:spcAft>
                          <a:spcPts val="0"/>
                        </a:spcAft>
                      </a:pP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1800" b="0" i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пригнічення</a:t>
                      </a: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специфічної</a:t>
                      </a: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активності</a:t>
                      </a:r>
                      <a:r>
                        <a:rPr lang="ru-RU" sz="1800" b="0" i="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  <a:endParaRPr lang="uk-UA" sz="1800" b="0" i="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570">
                <a:tc>
                  <a:txBody>
                    <a:bodyPr/>
                    <a:lstStyle/>
                    <a:p>
                      <a:pPr marR="36195" indent="450215" algn="just" hangingPunct="0">
                        <a:spcAft>
                          <a:spcPts val="0"/>
                        </a:spcAft>
                      </a:pP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Зміна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конформації</a:t>
                      </a:r>
                      <a:r>
                        <a:rPr lang="ru-RU" sz="1800" b="1" i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ензимів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79512" y="3898357"/>
            <a:ext cx="85689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Найбільш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часто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інтоксикації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лежить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інгібування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специфічної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активності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ензимів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86409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Патохімічна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класифікація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ферментних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отрут (А.А.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Покровський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1962):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401035"/>
              </p:ext>
            </p:extLst>
          </p:nvPr>
        </p:nvGraphicFramePr>
        <p:xfrm>
          <a:off x="107504" y="548680"/>
          <a:ext cx="8892480" cy="6062001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43412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51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70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Механізм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ензімотоксічності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представник токсікантів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6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Структурні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аналоги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даного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субстрату,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взаємодіють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ним за типом "конкурентного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гальмування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ФОС і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інші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антихолінестеразні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з'єднання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 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циклосерин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, 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галоідпохідні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піримідина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245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Попередники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структурних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анналог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субстрату, з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яких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утворюються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інгібітори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ферментів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"летального синтезу"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Фторацетат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, 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хлорацетат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, 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галоїдовмісні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піримідину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пурину,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метиловий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спирт,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етиленгліколь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16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Структурні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аналоги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коферментів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антивітаміни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 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конкурентне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гальмування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Антивітаміни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РР, В </a:t>
                      </a:r>
                      <a:r>
                        <a:rPr lang="ru-RU" sz="105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6 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204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З'єднання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гальмують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біосинтез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ферментів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 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Конкурентне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гальмування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 в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окремих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випадках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неконкурентн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Структурні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аналоги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природних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амінокислот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 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фторфенілаланін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, 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азатріптофан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і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Пеніцилін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левоміцетин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 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Ауреоміцин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і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204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З'єднання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блокують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функціональні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білка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коферменту. 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Неконкурентне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гальмування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Ціаніди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сірководень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окис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вуглецю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 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метгемоглобіноутворювачі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з'єднання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зв'язують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SH-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З'єднання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порушують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зв'язки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атомів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металів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молекулі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ферменту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Хелатуючі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з'єднання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ЕДТА, ДТПА, 8-оксіхінолідін і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408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З'єднання, що роз'єднують комбіновану діяльність ферментів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’</a:t>
                      </a:r>
                      <a:r>
                        <a:rPr lang="uk-UA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єднувачі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окисного 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фосфорилювання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фториди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наркотики та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16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З'єднання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денатуруючі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білок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грубе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порушення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білкової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молекули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кислоти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луги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важкі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метали,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органічні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розчинники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9664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Біологічні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отрути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містять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ферменти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руйнують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структурні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елементи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тканин,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утворюють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організмі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токсичні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речовини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Отрути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змій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комах,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бактеріальні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токсини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4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аналоги медіаторів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Інгібітори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моноаміноксидази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і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80" marR="3580" marT="7671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51520" y="914237"/>
            <a:ext cx="871296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Наслідки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токсикантів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ензими</a:t>
            </a:r>
            <a:endParaRPr lang="ru-RU" b="1" i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endParaRPr lang="ru-RU" b="1" i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Оскільки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живих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організмах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протікають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ензимів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теоретично будь-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прояви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токсикантами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змінюють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ензимів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endParaRPr lang="ru-RU" b="1" i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Взаємодія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токсикантів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нуклеїновими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кислотами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endParaRPr lang="ru-RU" b="1" i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здатні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вступати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тільки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пуриновими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піримідинових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основ, але і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вуглеводно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-фосфатного основою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молекули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нуклеїнової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кислоти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цьому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денатурація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Вважають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таким чином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взаємодіяти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нуклеїновими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кислотами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формальдегід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Багато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ксенобіотики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утворюють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Нековалентні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зв'язку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ДНК. 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цьому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змінюється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конформація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нуклеїнової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кислоти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Так,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відомо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спорідненість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нуклеїнових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кислот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похідних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акридину,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вбудовуючись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молекулу ДНК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між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сусідніми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парами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підстав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інтеркалація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змінюють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структуру.</a:t>
            </a:r>
            <a:endParaRPr kumimoji="0" lang="uk-UA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79512" y="246221"/>
            <a:ext cx="8784976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lang="ru-RU" sz="1600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Взаємодія</a:t>
            </a:r>
            <a:r>
              <a:rPr lang="ru-RU" sz="16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токсикантів</a:t>
            </a:r>
            <a:r>
              <a:rPr lang="ru-RU" sz="16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sz="1600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ліпідами</a:t>
            </a:r>
            <a:endParaRPr lang="ru-RU" sz="1600" b="1" i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руйнують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змінюють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структуру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ліпідів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порушують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</a:t>
            </a: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під-білкові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взаємини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пошкоджують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біологічні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мембрани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тому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називаються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мембранотоксикантами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числа таких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з'єднань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відносяться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багато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спиртів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граничні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галогеновмісні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вуглеводні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 "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</a:t>
            </a: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електроліти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"),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детергенти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поверхнево-активні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а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отрути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володіють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фосфоліпазною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активністю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отрути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змій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Ряд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токсикантів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надає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опосередковану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мембранотоксичну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дію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підвищуючи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внутрішньоклітинного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Са2 +,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активуючи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ендогенні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фосфоліпази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вільнорадикальні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клітинах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(див.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41).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lang="ru-RU" sz="1600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Взаємодія</a:t>
            </a:r>
            <a:r>
              <a:rPr lang="ru-RU" sz="16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токсикантів</a:t>
            </a:r>
            <a:r>
              <a:rPr lang="ru-RU" sz="16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sz="1600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селективними</a:t>
            </a:r>
            <a:r>
              <a:rPr lang="ru-RU" sz="16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рецепторами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Виділяють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типи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селективних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рецепторів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мембран:</a:t>
            </a: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формують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іонні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канали;</a:t>
            </a: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la-Latn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G-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протеїнами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50850" algn="l"/>
              </a:tabLst>
            </a:pP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володіють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тирозинкіназною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активністю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lang="ru-RU" sz="16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Рецептори</a:t>
            </a:r>
            <a:r>
              <a:rPr lang="ru-RU" sz="1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1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формують</a:t>
            </a:r>
            <a:r>
              <a:rPr lang="ru-RU" sz="1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іонні</a:t>
            </a:r>
            <a:r>
              <a:rPr lang="ru-RU" sz="1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канали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беруть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участь у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передачі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нервових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імпульсів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ЦНС і на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периферії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Першим з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вивчених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каналоутворюючих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рецепторів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був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чуттєвий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нікотину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ацетилхоліну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Цей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рецептор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чотирьох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типів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субодиниць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з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яких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ацетілхолінзв</a:t>
            </a:r>
            <a:r>
              <a:rPr lang="en-US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’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</a:t>
            </a:r>
            <a:r>
              <a:rPr lang="uk-UA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зуюча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l-GR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α-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субодиниця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представлена ​​в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двічі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lang="ru-RU" sz="16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Рецептори</a:t>
            </a:r>
            <a:r>
              <a:rPr lang="ru-RU" sz="1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пов'язані</a:t>
            </a:r>
            <a:r>
              <a:rPr lang="ru-RU" sz="1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la-Latn" sz="1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G-</a:t>
            </a:r>
            <a:r>
              <a:rPr lang="ru-RU" sz="16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протеїнами</a:t>
            </a:r>
            <a:r>
              <a:rPr lang="ru-RU" sz="1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регуляторними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протеїнами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У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цьому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випадку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сигнали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викликані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дією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ліганда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призводять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конформаційних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рецепторного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білка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потім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переносяться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сполучення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свою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чергу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стимулюють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пригнічують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ефекторну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систему в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цілому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До числа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рецепторів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такого типу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відносяться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зокрема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чуттєві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мускаріну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холінергічні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(М-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холінорецептори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el-GR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α- 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</a:t>
            </a:r>
            <a:r>
              <a:rPr lang="el-GR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β-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адренорецептори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т.д.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lang="ru-RU" sz="16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Рецептори</a:t>
            </a:r>
            <a:r>
              <a:rPr lang="ru-RU" sz="1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тірозинкіназно</a:t>
            </a:r>
            <a:r>
              <a:rPr lang="ru-RU" sz="16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</a:t>
            </a:r>
            <a:r>
              <a:rPr lang="ru-RU" sz="16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активністю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зокрема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інсуліну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гормону росту.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рецептори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складаються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однієї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двох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білкових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субодиниць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закріплених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ліпідному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Біслі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пептидного </a:t>
            </a:r>
            <a:r>
              <a:rPr lang="el-GR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α-</a:t>
            </a:r>
            <a:r>
              <a:rPr lang="ru-RU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спіралі</a:t>
            </a: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16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79512" y="1418293"/>
            <a:ext cx="871296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Полірецепторний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профіль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зв'язування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токсикантів</a:t>
            </a:r>
            <a:endParaRPr lang="ru-RU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Селективне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зв'язування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рецепторами одного типу характерно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лише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дуже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невеликого числа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високотоксичних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сполук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деякі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ФОС).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ксенобіотики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дозах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вибірково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взаємодіють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рецепторами одного типу (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нейролептики,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трициклічні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антидепресанти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втручаються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передачу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нервових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імпульсів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дофамінергічних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синапсах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мозку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дозах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поширюється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на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синаптичні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згадані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холіноблокуючу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51520" y="1418294"/>
            <a:ext cx="871296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Механізми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цитотоксичності</a:t>
            </a:r>
            <a:endParaRPr lang="ru-RU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лежить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пошкодження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супроводжується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функціональними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структурно-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функціональними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До числа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найважливіших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цитотоксичних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віднести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наступні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енергетичного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обміну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гомеостазу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внутрішньоклітинного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кальцію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активація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вільнорадикальних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клітці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синтезу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клітинного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ділення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ушкодження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мембран.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179512" y="116893"/>
            <a:ext cx="8712968" cy="6053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Загальні</a:t>
            </a:r>
            <a:r>
              <a:rPr lang="ru-RU" sz="15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принципи</a:t>
            </a:r>
            <a:r>
              <a:rPr lang="ru-RU" sz="15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діагностики</a:t>
            </a:r>
            <a:r>
              <a:rPr lang="ru-RU" sz="15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отруєнь</a:t>
            </a:r>
            <a:endParaRPr lang="ru-RU" sz="15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15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Клінічна</a:t>
            </a:r>
            <a:r>
              <a:rPr lang="ru-RU" sz="15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діагностика</a:t>
            </a:r>
            <a:r>
              <a:rPr lang="ru-RU" sz="15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гострих</a:t>
            </a:r>
            <a:r>
              <a:rPr lang="ru-RU" sz="15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отруєнь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заснована на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даних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анамнезу,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вивчення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клінічної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картини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лабораторних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досліджень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Основними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елементами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діагностики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гострих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отруєнь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є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оперативність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збору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комплексної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порівняльної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оцінки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анамнестичних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даних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клінічних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проявів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інструментального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клінічного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токсикологічного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інструментального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лабораторного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методів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досліджень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Слід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особливо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зазначити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першому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знайомстві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потерпілим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саме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детально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зібраний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епідеміологічний</a:t>
            </a:r>
            <a:r>
              <a:rPr lang="ru-RU" sz="15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sz="15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токсикологічний</a:t>
            </a:r>
            <a:r>
              <a:rPr lang="ru-RU" sz="15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анамнези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уважно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проведений </a:t>
            </a:r>
            <a:r>
              <a:rPr lang="ru-RU" sz="15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огляд</a:t>
            </a:r>
            <a:r>
              <a:rPr lang="ru-RU" sz="15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пацієнта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навіть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</a:t>
            </a:r>
            <a:r>
              <a:rPr lang="ru-RU" sz="15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прийняту</a:t>
            </a:r>
            <a:r>
              <a:rPr lang="ru-RU" sz="15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отруту</a:t>
            </a:r>
            <a:r>
              <a:rPr lang="ru-RU" sz="15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(характеристика,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назва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особливості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токсичної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дозволяє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здійснити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первинну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клінічну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ідентифікацію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хімічної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приналежності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токсиканта</a:t>
            </a:r>
            <a:r>
              <a:rPr lang="ru-RU" sz="15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в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деяких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випадках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визначити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отруту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надати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невідкладну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медичну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т.ч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і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цілеспрямовану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токсикологічну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допомогу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Токсикологічний</a:t>
            </a:r>
            <a:r>
              <a:rPr lang="ru-RU" sz="15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анемнез</a:t>
            </a:r>
            <a:r>
              <a:rPr lang="ru-RU" sz="15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тактиці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збору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токсикологічного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анамнезу, перш за все,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уточнити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специфічні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дозволяють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анамнез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назвати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токсикологічним</a:t>
            </a:r>
            <a:r>
              <a:rPr lang="ru-RU" sz="15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клінічні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прояви у хворого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пов'язати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дією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токсичної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яка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вказує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раптовість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скарг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потерпілого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тлі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початково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задовільного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стану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здоров'я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(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травм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стабільного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соматичного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синдрому (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унаслідок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якого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останнім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часом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проводилося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контакт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потерпілого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хімічною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речовиною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ліками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якого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пацієнта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раптово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з'явилися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скарги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пам'ятати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потерпілого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момент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звернення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клінічні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прояви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інтоксикації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відсутні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латентна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стадія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отруєння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</a:t>
            </a:r>
            <a:r>
              <a:rPr lang="ru-RU" sz="15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раптовість</a:t>
            </a:r>
            <a:r>
              <a:rPr lang="ru-RU" sz="15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скарг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людей,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однотипний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потерпілим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контакт з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потенційно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можливими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носіями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отрути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їжа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напої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вода і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.).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будь-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якої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можливий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контакт з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отрутою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тлі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раптової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появи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скарг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клінічних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проявів</a:t>
            </a:r>
            <a:r>
              <a:rPr lang="ru-RU" sz="15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15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188640"/>
            <a:ext cx="8784976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2860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зборі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анамнезу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важливим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є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уточнити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питання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токсичні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речовини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ліки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були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прийняті</a:t>
            </a:r>
            <a:r>
              <a:rPr lang="ru-RU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lvl="0" indent="228600" algn="just" fontAlgn="base">
              <a:spcBef>
                <a:spcPct val="0"/>
              </a:spcBef>
              <a:spcAft>
                <a:spcPct val="0"/>
              </a:spcAft>
            </a:pPr>
            <a:endParaRPr kumimoji="0" lang="uk-UA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назву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прийнятого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постраждалим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дозволяє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не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тільки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поставити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точний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діагноз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й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визначити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тяжкість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перебігу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токсичного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характер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ускладнень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прогноз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тактику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госпіталізації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хворого і т.д.</a:t>
            </a: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прийому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токсиканта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експозиція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певною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точністю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припустити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фазі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токсикогенній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соматогенній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знаходиться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визначити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прогноз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У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токсикогенній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фазі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тяжкість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стану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обумовлена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​​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токсичним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впливом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орган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систему, а в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соматогенній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характером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патологічних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викликаних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перебуванням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Доза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прийнятого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токсиканта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значній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мірі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визначає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швидкість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розвитку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тяжкість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перебігу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Шлях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надходження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токсиканту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визначає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інтенсивність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наростання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симптомів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Обставини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сприяють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виникненню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отруєння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з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необхідністю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з'ясувати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до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категорії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отруєнь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випадкове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навмисне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відноситься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даний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випадок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836712"/>
            <a:ext cx="81369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Параклінічні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ознаки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отруєння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суб'єктивні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своєю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суттю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прояву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внести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найбільший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вклад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верифікацію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діагнозу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них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велике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запах з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ротової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порожнини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колір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блювотних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мас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колір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сечі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шкіри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нігтів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пальцях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температура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тіла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прояви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анафілаксії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642049"/>
              </p:ext>
            </p:extLst>
          </p:nvPr>
        </p:nvGraphicFramePr>
        <p:xfrm>
          <a:off x="467544" y="836712"/>
          <a:ext cx="8424936" cy="5760720"/>
        </p:xfrm>
        <a:graphic>
          <a:graphicData uri="http://schemas.openxmlformats.org/drawingml/2006/table">
            <a:tbl>
              <a:tblPr/>
              <a:tblGrid>
                <a:gridCol w="5865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9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-58420" algn="ctr" hangingPunct="0">
                        <a:spcAft>
                          <a:spcPts val="0"/>
                        </a:spcAft>
                      </a:pPr>
                      <a:r>
                        <a:rPr lang="ru-RU" b="1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Речовина</a:t>
                      </a:r>
                      <a:r>
                        <a:rPr lang="ru-RU" b="1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b="1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ліки</a:t>
                      </a:r>
                      <a:r>
                        <a:rPr lang="ru-RU" b="1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Запах</a:t>
                      </a:r>
                      <a:endParaRPr lang="ru-RU" b="0" i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Повітря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що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видихається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блювотних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b="0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</a:t>
                      </a: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танол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Алкогол</a:t>
                      </a: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Феноли</a:t>
                      </a: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креозот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Дезінфектанта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Піперидин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Риби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Формалін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Специфічний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Хлороформ, </a:t>
                      </a: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трихлоретилен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хлористий</a:t>
                      </a: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метил, </a:t>
                      </a:r>
                      <a:r>
                        <a:rPr lang="ru-RU" sz="18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</a:t>
                      </a: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зопропанол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амілнітрат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Ацетону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Камфора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Специфічний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Хлоровані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вуглеводні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Специфічний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Фосфорорганічні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сполуки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селен,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талій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миш'як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телур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Гнилого </a:t>
                      </a: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часнику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Синильна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кислота,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ціаніди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Гіркого</a:t>
                      </a: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миндалю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Скипидар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Фіалок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Марихуана, </a:t>
                      </a: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опій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Горілої</a:t>
                      </a:r>
                      <a:r>
                        <a:rPr lang="ru-RU" sz="1800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трави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Сірководень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тетурам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меркаптани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Тухлих</a:t>
                      </a: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яєць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Нікотин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Тютюну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Цикута</a:t>
                      </a:r>
                      <a:endParaRPr lang="uk-UA" sz="18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Моркови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Уремічні</a:t>
                      </a: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токсини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Аміачний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Гіперглікемія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Ацетону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043608" y="332656"/>
            <a:ext cx="69127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Характерний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запах з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ротової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порожнини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859225"/>
              </p:ext>
            </p:extLst>
          </p:nvPr>
        </p:nvGraphicFramePr>
        <p:xfrm>
          <a:off x="539552" y="1700808"/>
          <a:ext cx="8208912" cy="2926080"/>
        </p:xfrm>
        <a:graphic>
          <a:graphicData uri="http://schemas.openxmlformats.org/drawingml/2006/table">
            <a:tbl>
              <a:tblPr/>
              <a:tblGrid>
                <a:gridCol w="5721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7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b="1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Речовина</a:t>
                      </a:r>
                      <a:r>
                        <a:rPr lang="ru-RU" b="1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(</a:t>
                      </a:r>
                      <a:r>
                        <a:rPr lang="ru-RU" b="1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ліки</a:t>
                      </a:r>
                      <a:r>
                        <a:rPr lang="ru-RU" b="1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)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b="1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Колір</a:t>
                      </a:r>
                      <a:r>
                        <a:rPr lang="ru-RU" b="1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b="1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блювотних</a:t>
                      </a:r>
                      <a:r>
                        <a:rPr lang="ru-RU" b="1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b="1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мас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Корозійні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речовини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саліцилати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борна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кислота,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антікогулянтів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імунодепресанти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цитостатичні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препарати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Червоний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бурий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Мідь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солі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міді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Синьо-зелений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блакитний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Перманганат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калію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солі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кобальту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Фіолетовий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Азотна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кислота,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пікринової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кислота,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глікозиди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адренотропні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речовини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Жовтий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Хлористоводнева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кислота (соляна кислота)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Кавовий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коричневий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Препарати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заліза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ксантіни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Чорний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615470" y="880646"/>
            <a:ext cx="39130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Специфічний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колір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блювотних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мас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833760"/>
              </p:ext>
            </p:extLst>
          </p:nvPr>
        </p:nvGraphicFramePr>
        <p:xfrm>
          <a:off x="467544" y="1268760"/>
          <a:ext cx="8352928" cy="2560320"/>
        </p:xfrm>
        <a:graphic>
          <a:graphicData uri="http://schemas.openxmlformats.org/drawingml/2006/table">
            <a:tbl>
              <a:tblPr/>
              <a:tblGrid>
                <a:gridCol w="6130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2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b="1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Речовина</a:t>
                      </a:r>
                      <a:r>
                        <a:rPr lang="ru-RU" b="1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(</a:t>
                      </a:r>
                      <a:r>
                        <a:rPr lang="ru-RU" b="1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ліки</a:t>
                      </a:r>
                      <a:r>
                        <a:rPr lang="ru-RU" b="1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)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indent="46355" hangingPunct="0">
                        <a:spcAft>
                          <a:spcPts val="0"/>
                        </a:spcAft>
                      </a:pPr>
                      <a:r>
                        <a:rPr lang="ru-RU" b="1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Колір</a:t>
                      </a:r>
                      <a:r>
                        <a:rPr lang="ru-RU" b="1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b="1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сечі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3820"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Метиленовий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синій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амітриптилін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триамтерен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6355" marR="36195" hangingPunct="0">
                        <a:spcAft>
                          <a:spcPts val="0"/>
                        </a:spcAft>
                      </a:pPr>
                      <a:r>
                        <a:rPr lang="uk-UA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Блакитний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3820"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Анілін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нітрофурани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феноли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резорцин, тимол,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метакарбамол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метронідазол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альдомет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6355"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Коричневий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червоний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3820"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Амидопирин, </a:t>
                      </a:r>
                      <a:r>
                        <a:rPr lang="ru-RU" sz="18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дифенин</a:t>
                      </a:r>
                      <a:r>
                        <a:rPr lang="ru-RU" sz="18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яды гемолитического действия, фенолы, фенолфталеин, </a:t>
                      </a:r>
                      <a:r>
                        <a:rPr lang="ru-RU" sz="18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ураты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Червоний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червоно-бурий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3820"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Рибофлавін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вітаміни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b="0" i="0" u="sng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групи</a:t>
                      </a:r>
                      <a:r>
                        <a:rPr lang="ru-RU" sz="1800" b="0" i="0" u="sng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Жовтий</a:t>
                      </a:r>
                      <a:r>
                        <a:rPr lang="ru-RU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елений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3820"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Саліцилати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антикоагулянти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солі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вісмуту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6355"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Червоний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,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орний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3820"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Сантонін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рифампіцин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6355"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Жовтий</a:t>
                      </a:r>
                      <a:r>
                        <a:rPr lang="ru-RU" sz="18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червоний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3207203" y="592614"/>
            <a:ext cx="27295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6038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Специфічний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колір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сечі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989214"/>
              </p:ext>
            </p:extLst>
          </p:nvPr>
        </p:nvGraphicFramePr>
        <p:xfrm>
          <a:off x="467544" y="1556792"/>
          <a:ext cx="8424936" cy="2743200"/>
        </p:xfrm>
        <a:graphic>
          <a:graphicData uri="http://schemas.openxmlformats.org/drawingml/2006/table">
            <a:tbl>
              <a:tblPr/>
              <a:tblGrid>
                <a:gridCol w="4212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24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6945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800" b="1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Моноциклічні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800" b="1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Біцикличні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945">
                <a:tc>
                  <a:txBody>
                    <a:bodyPr/>
                    <a:lstStyle/>
                    <a:p>
                      <a:pPr indent="450215" hangingPunct="0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Бензол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hangingPunct="0"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ндан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945">
                <a:tc>
                  <a:txBody>
                    <a:bodyPr/>
                    <a:lstStyle/>
                    <a:p>
                      <a:pPr indent="450215" hangingPunct="0">
                        <a:spcAft>
                          <a:spcPts val="0"/>
                        </a:spcAft>
                      </a:pPr>
                      <a:r>
                        <a:rPr lang="ru-RU" sz="1800" i="1" kern="50" dirty="0" err="1"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r>
                        <a:rPr lang="ru-RU" sz="1800" kern="50" dirty="0" err="1">
                          <a:latin typeface="Times New Roman"/>
                          <a:ea typeface="Times New Roman"/>
                          <a:cs typeface="Times New Roman"/>
                        </a:rPr>
                        <a:t>-Ксилол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hangingPunct="0"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нден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945">
                <a:tc>
                  <a:txBody>
                    <a:bodyPr/>
                    <a:lstStyle/>
                    <a:p>
                      <a:pPr indent="450215" hangingPunct="0">
                        <a:spcAft>
                          <a:spcPts val="0"/>
                        </a:spcAft>
                      </a:pPr>
                      <a:r>
                        <a:rPr lang="ru-RU" sz="1800" i="1" kern="50" dirty="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kern="50" dirty="0" err="1"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тилтолуол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Тетрагідронафтален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Тетралін</a:t>
                      </a: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)*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6945">
                <a:tc>
                  <a:txBody>
                    <a:bodyPr/>
                    <a:lstStyle/>
                    <a:p>
                      <a:pPr indent="450215" hangingPunct="0">
                        <a:spcAft>
                          <a:spcPts val="0"/>
                        </a:spcAft>
                      </a:pPr>
                      <a:r>
                        <a:rPr lang="ru-RU" sz="1800" i="1" kern="50" dirty="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Диетилбензол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Дифеніл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6945">
                <a:tc>
                  <a:txBody>
                    <a:bodyPr/>
                    <a:lstStyle/>
                    <a:p>
                      <a:pPr indent="450215" hangingPunct="0">
                        <a:spcAft>
                          <a:spcPts val="0"/>
                        </a:spcAft>
                      </a:pP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m-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Диетилбензол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Дифенілмезан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6945">
                <a:tc>
                  <a:txBody>
                    <a:bodyPr/>
                    <a:lstStyle/>
                    <a:p>
                      <a:pPr indent="450215" hangingPunct="0">
                        <a:spcAft>
                          <a:spcPts val="0"/>
                        </a:spcAft>
                      </a:pPr>
                      <a:r>
                        <a:rPr lang="ru-RU" sz="1800" i="1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Диізопропілбензол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hangingPunct="0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1-Метилнафтален *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6945">
                <a:tc>
                  <a:txBody>
                    <a:bodyPr/>
                    <a:lstStyle/>
                    <a:p>
                      <a:pPr indent="45021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Триетилбензол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розчин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hangingPunct="0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2-Метилнафтален *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6945">
                <a:tc rowSpan="2">
                  <a:txBody>
                    <a:bodyPr/>
                    <a:lstStyle/>
                    <a:p>
                      <a:pPr indent="45021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Диетилдиізопропілбензол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hangingPunct="0">
                        <a:spcAft>
                          <a:spcPts val="0"/>
                        </a:spcAft>
                      </a:pP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l-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Етилнафтален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694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hangingPunct="0">
                        <a:spcAft>
                          <a:spcPts val="0"/>
                        </a:spcAft>
                      </a:pP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2-Етилнафтален </a:t>
                      </a: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44" marR="61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70725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Перелік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ароматичних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гідрокарбонатів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змінюють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забарвлення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сечі</a:t>
            </a: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algn="ctr"/>
            <a:r>
              <a:rPr lang="ru-RU" dirty="0" err="1">
                <a:solidFill>
                  <a:srgbClr val="000000"/>
                </a:solidFill>
                <a:latin typeface="Times New Roman"/>
              </a:rPr>
              <a:t>Примітка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: * -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речовини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змінюють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забарвлення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сечі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зелений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колір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458348"/>
              </p:ext>
            </p:extLst>
          </p:nvPr>
        </p:nvGraphicFramePr>
        <p:xfrm>
          <a:off x="611560" y="1412776"/>
          <a:ext cx="7992888" cy="3017520"/>
        </p:xfrm>
        <a:graphic>
          <a:graphicData uri="http://schemas.openxmlformats.org/drawingml/2006/table">
            <a:tbl>
              <a:tblPr/>
              <a:tblGrid>
                <a:gridCol w="6418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4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36195" indent="-1905" algn="ctr" hangingPunct="0">
                        <a:spcAft>
                          <a:spcPts val="0"/>
                        </a:spcAft>
                      </a:pPr>
                      <a:r>
                        <a:rPr lang="ru-RU" b="1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Речовина</a:t>
                      </a:r>
                      <a:r>
                        <a:rPr lang="ru-RU" b="1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b="1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ліки</a:t>
                      </a:r>
                      <a:r>
                        <a:rPr lang="ru-RU" b="1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indent="102870" hangingPunct="0">
                        <a:spcAft>
                          <a:spcPts val="0"/>
                        </a:spcAft>
                      </a:pPr>
                      <a:r>
                        <a:rPr lang="uk-UA" sz="1800" b="1" kern="5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Колір</a:t>
                      </a:r>
                      <a:r>
                        <a:rPr lang="uk-UA" sz="1800" b="1" kern="50" baseline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шкіри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Резорцин,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тетрациклін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щавлева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кислота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Темно-</a:t>
                      </a:r>
                      <a:r>
                        <a:rPr lang="uk-UA" sz="1800" kern="5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блакитний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Аміодарон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фенотіазини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хінін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ртуть,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срібло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солі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вісмуту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Сіро-блакитний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миш'як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Бронзовий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Фторурацил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іміпрамін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метилдофа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леводопа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фенацетин,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нітрити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нітрати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хром,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діоксин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Коричневий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сполуки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міді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Зелений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Борна кислота,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рифампіцин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ртуть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uk-UA" sz="1800" kern="5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Червоний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Каротин,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нітразепам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тринітротолуол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азотна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кислота,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солі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азотної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кислоти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Жовтий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3013336" y="952654"/>
            <a:ext cx="31173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103188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Специфічний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колір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шкіри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098026"/>
              </p:ext>
            </p:extLst>
          </p:nvPr>
        </p:nvGraphicFramePr>
        <p:xfrm>
          <a:off x="359024" y="1484784"/>
          <a:ext cx="8605465" cy="4663440"/>
        </p:xfrm>
        <a:graphic>
          <a:graphicData uri="http://schemas.openxmlformats.org/drawingml/2006/table">
            <a:tbl>
              <a:tblPr/>
              <a:tblGrid>
                <a:gridCol w="11801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03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64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800" b="1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Токсикант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Колір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пігментації</a:t>
                      </a:r>
                      <a:endParaRPr lang="ru-RU" sz="18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анатомічної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структури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Анатомічна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структура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Ртуть</a:t>
                      </a:r>
                      <a:endParaRPr lang="uk-UA" sz="18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Сіро-блакитний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Накопичення</a:t>
                      </a:r>
                      <a:r>
                        <a:rPr lang="ru-RU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шкірних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складках (при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місцевому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контакті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 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гіперпігментація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ясен (при системному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контакті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Срібло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Грифельно-сірий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Накопичення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відкритих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ділянках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шкіри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склер,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нігтях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слизистих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оболонках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шкірних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складках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Вісмут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Сіро-блакитний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Дифузне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накопичення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шкірі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кон'юнктиві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слизових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оболонках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ротової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порожнини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сіро-блакитна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канва на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яснах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Миш'як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Бронзовый</a:t>
                      </a:r>
                      <a:endParaRPr lang="uk-UA" sz="18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більшості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на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опуклих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частинах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тулуба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Золото</a:t>
                      </a:r>
                      <a:endParaRPr lang="uk-UA" sz="18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Сіро-блакитний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Накопичення</a:t>
                      </a:r>
                      <a:r>
                        <a:rPr lang="ru-RU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відкритих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ділянках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тіла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особливо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навколо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очей; 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менш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виражено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поразку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шкірних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складках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Свинець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Свинцевий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відтінок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 - мертва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блідість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Дифузне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забарвлення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обідок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яснах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1522703" y="952654"/>
            <a:ext cx="60985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Пігментація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шкіри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при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інтоксикації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важкими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металами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162279"/>
              </p:ext>
            </p:extLst>
          </p:nvPr>
        </p:nvGraphicFramePr>
        <p:xfrm>
          <a:off x="611560" y="1556792"/>
          <a:ext cx="7992887" cy="3291840"/>
        </p:xfrm>
        <a:graphic>
          <a:graphicData uri="http://schemas.openxmlformats.org/drawingml/2006/table">
            <a:tbl>
              <a:tblPr/>
              <a:tblGrid>
                <a:gridCol w="2071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1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800" b="1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Препарати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800" b="1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Клінічні</a:t>
                      </a:r>
                      <a:r>
                        <a:rPr lang="ru-RU" sz="1800" b="1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прояви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Times New Roman"/>
                          <a:cs typeface="Times New Roman"/>
                        </a:rPr>
                        <a:t>Бусульфан</a:t>
                      </a:r>
                      <a:endParaRPr lang="uk-UA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Поширена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коричнева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пігментація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особи,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передпліч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грудей і живота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Блеоміцин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Смужки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гіперпігментації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тулубі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в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місцях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здавлення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кінцівках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445"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Доксорубіцин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Дифузна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чорно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-коричнева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пігментація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долонь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міжфалангових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проміжків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підошов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540" marR="36195" hangingPunct="0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Times New Roman"/>
                          <a:cs typeface="Times New Roman"/>
                        </a:rPr>
                        <a:t>5-Флюороурацил</a:t>
                      </a:r>
                      <a:endParaRPr lang="uk-UA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Рівномірне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збільшення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пігменту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відкритих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ділянках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шкіри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і по ходу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проекції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вен,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які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використовуються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для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інфузії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препарату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Меклоретамін</a:t>
                      </a: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місцево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епідермальний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гіперпігментація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1278052" y="736630"/>
            <a:ext cx="65878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Пігментація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шкіри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при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прийомі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протипухлинних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препаратів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188204"/>
              </p:ext>
            </p:extLst>
          </p:nvPr>
        </p:nvGraphicFramePr>
        <p:xfrm>
          <a:off x="323528" y="822960"/>
          <a:ext cx="8640959" cy="5303520"/>
        </p:xfrm>
        <a:graphic>
          <a:graphicData uri="http://schemas.openxmlformats.org/drawingml/2006/table">
            <a:tbl>
              <a:tblPr/>
              <a:tblGrid>
                <a:gridCol w="2073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6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0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800" b="1" kern="50" dirty="0">
                          <a:latin typeface="Times New Roman"/>
                          <a:ea typeface="Times New Roman"/>
                          <a:cs typeface="Times New Roman"/>
                        </a:rPr>
                        <a:t>Препарат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b="1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Локалізація</a:t>
                      </a:r>
                      <a:r>
                        <a:rPr lang="ru-RU" b="1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b="1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нігтьового</a:t>
                      </a:r>
                      <a:r>
                        <a:rPr lang="ru-RU" b="1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b="1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ураження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800" b="1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Механізм</a:t>
                      </a:r>
                      <a:r>
                        <a:rPr lang="ru-RU" sz="1800" b="1" kern="5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kern="5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ураження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Циклофосфамід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Чорна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пігментація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нігтьового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ложа і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нігтьової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пластинки; 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починається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з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нігтьового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валика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Невідомо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Times New Roman"/>
                          <a:cs typeface="Times New Roman"/>
                        </a:rPr>
                        <a:t>Мелфалан</a:t>
                      </a:r>
                      <a:endParaRPr lang="uk-UA" sz="1800" kern="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l" hangingPunct="0">
                        <a:spcAft>
                          <a:spcPts val="0"/>
                        </a:spcAft>
                      </a:pP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Темна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пігментація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нігтьового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ложа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effectLst/>
                        </a:rPr>
                        <a:t>Кількісне</a:t>
                      </a:r>
                      <a:r>
                        <a:rPr lang="ru-RU" dirty="0" smtClean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підвищення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меланінових</a:t>
                      </a:r>
                      <a:r>
                        <a:rPr lang="ru-RU" dirty="0">
                          <a:effectLst/>
                        </a:rPr>
                        <a:t> гранул, </a:t>
                      </a:r>
                      <a:r>
                        <a:rPr lang="ru-RU" dirty="0" err="1">
                          <a:effectLst/>
                        </a:rPr>
                        <a:t>представлених</a:t>
                      </a:r>
                      <a:r>
                        <a:rPr lang="ru-RU" dirty="0">
                          <a:effectLst/>
                        </a:rPr>
                        <a:t> в базальному </a:t>
                      </a:r>
                      <a:r>
                        <a:rPr lang="ru-RU" dirty="0" err="1">
                          <a:effectLst/>
                        </a:rPr>
                        <a:t>шарі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меланоцитів</a:t>
                      </a:r>
                      <a:r>
                        <a:rPr lang="ru-RU" dirty="0">
                          <a:effectLst/>
                        </a:rPr>
                        <a:t> на </a:t>
                      </a:r>
                      <a:r>
                        <a:rPr lang="ru-RU" dirty="0" err="1">
                          <a:effectLst/>
                        </a:rPr>
                        <a:t>кордоні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нігтьового</a:t>
                      </a:r>
                      <a:r>
                        <a:rPr lang="ru-RU" dirty="0">
                          <a:effectLst/>
                        </a:rPr>
                        <a:t> ложа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Блеоміцин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Пігмент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виявляється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в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нігтьовому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ложі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і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відсутній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в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нігтьовій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платівці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. (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Аналогічно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- у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пацієнтів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при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застосуванні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вінбластина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Невідомо</a:t>
                      </a:r>
                      <a:endParaRPr lang="uk-UA" sz="1800" kern="5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Доксорубіцин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Горизонтальна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пігментна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смужка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сіра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коричнева і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чорна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) на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нігті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(у людей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темної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раси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Невідомо</a:t>
                      </a:r>
                      <a:endParaRPr lang="uk-UA" sz="1800" kern="5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Данорубіцин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Поперечні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чорно-коричневі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смужки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що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поширюються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на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дистальні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ділянки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нігтів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Невідомо</a:t>
                      </a:r>
                      <a:endParaRPr lang="uk-UA" sz="1800" kern="5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2160398" y="260648"/>
            <a:ext cx="48195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solidFill>
                  <a:srgbClr val="000000"/>
                </a:solidFill>
                <a:latin typeface="Times New Roman"/>
              </a:rPr>
              <a:t>Ураження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/>
              </a:rPr>
              <a:t>нігтів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при </a:t>
            </a:r>
            <a:r>
              <a:rPr lang="ru-RU" b="1" dirty="0" err="1" smtClean="0">
                <a:solidFill>
                  <a:srgbClr val="000000"/>
                </a:solidFill>
                <a:latin typeface="Times New Roman"/>
              </a:rPr>
              <a:t>лікарській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/>
              </a:rPr>
              <a:t>хіміотерапії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719496"/>
              </p:ext>
            </p:extLst>
          </p:nvPr>
        </p:nvGraphicFramePr>
        <p:xfrm>
          <a:off x="323528" y="692696"/>
          <a:ext cx="8568953" cy="5852160"/>
        </p:xfrm>
        <a:graphic>
          <a:graphicData uri="http://schemas.openxmlformats.org/drawingml/2006/table">
            <a:tbl>
              <a:tblPr/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84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939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600" b="1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Препарат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600" b="1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Пігмент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600" b="1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Гістопатологія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388">
                <a:tc>
                  <a:txBody>
                    <a:bodyPr/>
                    <a:lstStyle/>
                    <a:p>
                      <a:pPr marL="6985" marR="36195" hangingPunct="0">
                        <a:spcAft>
                          <a:spcPts val="0"/>
                        </a:spcAft>
                        <a:tabLst>
                          <a:tab pos="1069975" algn="l"/>
                        </a:tabLs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Противомалярійні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Жовті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і темно-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коричневі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пігментні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гранули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Гранули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локалізуються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інтра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і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позаклітинно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дермі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особливо в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глибоких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її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шарах; 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гемосидерин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накопичується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навколо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капілярів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; 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меланін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в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глибоких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шарах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дерми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8204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  <a:tabLst>
                          <a:tab pos="1067435" algn="l"/>
                        </a:tabLs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Фенотіазіни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Гранули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набувають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властивостей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меланіну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метаболіти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хлорпромазина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і /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або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полімерів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хлорпромазин-меланіну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Пігмент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дермальних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макрофагах, особливо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навколо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капілярів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поверхневої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дерми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; 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численні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меланосомні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комплекси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з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лізосомами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дермальних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макрофагів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633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Аміодарон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Ліпофусцин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Гістіоцити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часто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накопичуються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навколо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капілярів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і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містять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гранули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жовто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-коричневого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пігменту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755">
                <a:tc rowSpan="2"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Клофазімін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(при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прийомі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всередину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):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Спочатку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-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червоний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Локалізується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жирових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і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ретикулоендотеліальних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клітинах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571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	</a:t>
                      </a:r>
                    </a:p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Пізніше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-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чорно-коричневий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Локалізується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 макрофагах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дерми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і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субкутанних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тканинах,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крайових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жирових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глобулах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макрофагальної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цитоплазми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5878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Оральні</a:t>
                      </a:r>
                      <a:r>
                        <a:rPr lang="ru-RU" sz="1600" kern="5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контрацептиви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Меланін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Епідермально</a:t>
                      </a:r>
                      <a:r>
                        <a:rPr lang="ru-RU" sz="16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kern="50" dirty="0">
                          <a:latin typeface="Times New Roman"/>
                          <a:ea typeface="Times New Roman"/>
                          <a:cs typeface="Times New Roman"/>
                        </a:rPr>
                        <a:t>– </a:t>
                      </a:r>
                      <a:r>
                        <a:rPr lang="ru-RU" sz="1600" kern="50" dirty="0" err="1">
                          <a:latin typeface="Times New Roman"/>
                          <a:ea typeface="Times New Roman"/>
                          <a:cs typeface="Times New Roman"/>
                        </a:rPr>
                        <a:t>дермально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7633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Псоралени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Меланін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Синтез і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перенесення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меланіну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з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базилярних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меланоцитів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епідермальні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кератиноцити</a:t>
                      </a:r>
                      <a:endParaRPr lang="uk-UA" sz="16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0" marR="28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251521" y="81154"/>
            <a:ext cx="86409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1066800" algn="l"/>
              </a:tabLst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пігменту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гістопатологічна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локалізація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010612"/>
              </p:ext>
            </p:extLst>
          </p:nvPr>
        </p:nvGraphicFramePr>
        <p:xfrm>
          <a:off x="323528" y="1124744"/>
          <a:ext cx="8424936" cy="4206240"/>
        </p:xfrm>
        <a:graphic>
          <a:graphicData uri="http://schemas.openxmlformats.org/drawingml/2006/table">
            <a:tbl>
              <a:tblPr/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800" b="1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Препарати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800" b="1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Клінічні</a:t>
                      </a:r>
                      <a:r>
                        <a:rPr lang="ru-RU" sz="1800" b="1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прояви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800" b="1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Гістопатологія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Тетрацикліна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гідрохлорид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Блакитне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забарвлення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шкіри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endParaRPr lang="ru-RU" sz="1800" kern="5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Метациклін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Серочорна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пігментація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відкритих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ділянках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шкіри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 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жовто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-коричнева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пігментація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кон'юнктиви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Гіперпігментація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базального шару (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підвищення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меланіну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 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дегенеративні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зміни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верхніх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середніх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шарів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шкіри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 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дермальні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макрофаги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містять</a:t>
                      </a:r>
                      <a:r>
                        <a:rPr lang="ru-RU" b="0" i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0" i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пігмент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985" marR="36195" algn="just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Міноциклін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Чорно-блакитна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пігментація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місцях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постакнетичних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рубців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Електроннощільні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включення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дермальних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макрофагах; 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тонкі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частинки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50-100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нм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великі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гранули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розміром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до 1.5 мкм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2273742" y="520606"/>
            <a:ext cx="45965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пігменту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тетрацикліну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482112"/>
              </p:ext>
            </p:extLst>
          </p:nvPr>
        </p:nvGraphicFramePr>
        <p:xfrm>
          <a:off x="1835696" y="3501008"/>
          <a:ext cx="5904230" cy="1371600"/>
        </p:xfrm>
        <a:graphic>
          <a:graphicData uri="http://schemas.openxmlformats.org/drawingml/2006/table">
            <a:tbl>
              <a:tblPr/>
              <a:tblGrid>
                <a:gridCol w="2876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Барбітурати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Фенотіазінм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танол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та</a:t>
                      </a:r>
                      <a:r>
                        <a:rPr lang="ru-RU" sz="1800" kern="5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інші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спирти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Снодійні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засоби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Трициклічні</a:t>
                      </a:r>
                      <a:r>
                        <a:rPr lang="ru-RU" sz="1800" kern="5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антидепресанти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Цукрознижувальні</a:t>
                      </a:r>
                      <a:r>
                        <a:rPr lang="ru-RU" sz="18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засоби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Судинорозширювальні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</a:t>
                      </a:r>
                    </a:p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засоби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Опіати</a:t>
                      </a:r>
                      <a:endParaRPr lang="uk-UA" sz="1800" kern="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399147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err="1">
                <a:solidFill>
                  <a:srgbClr val="000000"/>
                </a:solidFill>
                <a:latin typeface="Times New Roman"/>
              </a:rPr>
              <a:t>Гіпотермія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зазвичай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розвивається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при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низькій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температурі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навколишнього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середовища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пацієнтів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порушеними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механізмами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терморегуляції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 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Деякі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лікарські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препарати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токсини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можуть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потенціювати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гіпотермію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викликаючи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вазоділатацію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 При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зниженні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температури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тіла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нижче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32˚С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постраждалих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можуть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не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визначатися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пульс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периферичних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судинах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АТ,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відсутні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рефлекси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 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результаті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зниження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метаболізму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тлі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гіпотермії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зменшується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потреба тканин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кисні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зазвичай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супроводжується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гіпотензією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брадикардією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err="1"/>
              <a:t>Лікарські</a:t>
            </a:r>
            <a:r>
              <a:rPr lang="ru-RU" b="1" dirty="0"/>
              <a:t> </a:t>
            </a:r>
            <a:r>
              <a:rPr lang="ru-RU" b="1" dirty="0" err="1"/>
              <a:t>препарати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викликають</a:t>
            </a:r>
            <a:r>
              <a:rPr lang="ru-RU" b="1" dirty="0"/>
              <a:t> </a:t>
            </a:r>
            <a:r>
              <a:rPr lang="ru-RU" b="1" dirty="0" err="1"/>
              <a:t>гіпотермію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222722"/>
              </p:ext>
            </p:extLst>
          </p:nvPr>
        </p:nvGraphicFramePr>
        <p:xfrm>
          <a:off x="323528" y="2606040"/>
          <a:ext cx="8640960" cy="2560320"/>
        </p:xfrm>
        <a:graphic>
          <a:graphicData uri="http://schemas.openxmlformats.org/drawingml/2006/table">
            <a:tbl>
              <a:tblPr/>
              <a:tblGrid>
                <a:gridCol w="4258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2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36195" algn="l" hangingPunct="0">
                        <a:spcAft>
                          <a:spcPts val="0"/>
                        </a:spcAft>
                      </a:pPr>
                      <a:r>
                        <a:rPr lang="ru-RU" sz="1800" b="1" kern="5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Патогенез </a:t>
                      </a:r>
                      <a:r>
                        <a:rPr lang="ru-RU" sz="1800" b="1" kern="5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виникнення</a:t>
                      </a:r>
                      <a:r>
                        <a:rPr lang="ru-RU" sz="1800" b="1" kern="5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kern="5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гіпертермії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l" hangingPunct="0">
                        <a:spcAft>
                          <a:spcPts val="0"/>
                        </a:spcAft>
                      </a:pPr>
                      <a:r>
                        <a:rPr lang="ru-RU" sz="1800" b="1" kern="5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Вид токсиканта</a:t>
                      </a:r>
                      <a:endParaRPr lang="uk-UA" sz="1800" kern="5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algn="l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Гіпертонус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м'язів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судоми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Амфетаміни</a:t>
                      </a:r>
                      <a:r>
                        <a:rPr lang="ru-RU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їх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кокаїн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літій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ЛСД,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фенциклидин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трициклічніантидепресанти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algn="l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Активація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метаболізму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l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Дінітрофенол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пентахлорфенол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саліцилати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гормони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щитовидної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залози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algn="l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Порушення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тепловіддачі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або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терморегуляції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l" hangingPunct="0"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Амоксапін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холіноблокатори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антигістамінні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нейролептичні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засоби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трициклічні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антидепресанти</a:t>
                      </a:r>
                      <a:endParaRPr lang="uk-UA" sz="18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471780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b="1" i="1" dirty="0" err="1">
                <a:solidFill>
                  <a:srgbClr val="000000"/>
                </a:solidFill>
                <a:latin typeface="Times New Roman"/>
              </a:rPr>
              <a:t>Гіпертермія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підвищення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температури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тіла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більше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40 ˚)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виникати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внаслідок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пролонгованого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судомного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синдрому (токсичного генезу),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активації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метаболізму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зменшення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потовиділення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холіноблокатори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гіпоталамічна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недостатність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).</a:t>
            </a:r>
          </a:p>
          <a:p>
            <a:pPr algn="ctr"/>
            <a:endParaRPr lang="ru-RU" b="1" dirty="0" smtClean="0">
              <a:solidFill>
                <a:srgbClr val="000000"/>
              </a:solidFill>
              <a:latin typeface="Times New Roman"/>
            </a:endParaRPr>
          </a:p>
          <a:p>
            <a:pPr algn="ctr"/>
            <a:r>
              <a:rPr lang="ru-RU" b="1" dirty="0" err="1" smtClean="0">
                <a:solidFill>
                  <a:srgbClr val="000000"/>
                </a:solidFill>
                <a:latin typeface="Times New Roman"/>
              </a:rPr>
              <a:t>Лікарські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препарати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та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токсини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які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викликають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гіпертермію</a:t>
            </a:r>
            <a:endParaRPr lang="ru-RU" b="0" i="0" dirty="0">
              <a:solidFill>
                <a:srgbClr val="000000"/>
              </a:solidFill>
              <a:effectLst/>
              <a:latin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042636"/>
              </p:ext>
            </p:extLst>
          </p:nvPr>
        </p:nvGraphicFramePr>
        <p:xfrm>
          <a:off x="683568" y="5157192"/>
          <a:ext cx="7920880" cy="1371600"/>
        </p:xfrm>
        <a:graphic>
          <a:graphicData uri="http://schemas.openxmlformats.org/drawingml/2006/table">
            <a:tbl>
              <a:tblPr/>
              <a:tblGrid>
                <a:gridCol w="3741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9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36195" indent="24130" algn="ctr" hangingPunct="0">
                        <a:spcAft>
                          <a:spcPts val="0"/>
                        </a:spcAft>
                      </a:pPr>
                      <a:r>
                        <a:rPr lang="ru-RU" sz="1800" b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Анафілактичні</a:t>
                      </a:r>
                      <a:r>
                        <a:rPr lang="ru-RU" sz="1800" b="1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реакції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800" b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Анафилактоїдні</a:t>
                      </a:r>
                      <a:r>
                        <a:rPr lang="ru-RU" sz="1800" b="1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реакції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Антибіотики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Вакцини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Отрути</a:t>
                      </a:r>
                      <a:r>
                        <a:rPr lang="ru-RU" sz="1800" kern="5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комах</a:t>
                      </a:r>
                      <a:endParaRPr lang="uk-UA" sz="18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Ацетилцистеїн</a:t>
                      </a:r>
                      <a:endParaRPr lang="ru-RU" sz="18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Препарати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крові</a:t>
                      </a:r>
                      <a:endParaRPr lang="ru-RU" sz="18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Опіати</a:t>
                      </a:r>
                      <a:endParaRPr lang="ru-RU" sz="18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Саліцилати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0" y="609654"/>
            <a:ext cx="91440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Серотоніновий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синдром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розвивається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пацієнтів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які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приймають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інгібітори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моноамінооксидази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осіб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при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лікуванні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препаратами,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стимулюють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серотонін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меперидин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флуоксетин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.). Для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хворих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серотоніновим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синдромом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крім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гіпертермії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характерним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є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дратівливість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міоклонус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зниження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потовиділення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r>
              <a:rPr lang="ru-RU" b="1" i="1" dirty="0" err="1">
                <a:solidFill>
                  <a:srgbClr val="000000"/>
                </a:solidFill>
                <a:latin typeface="Times New Roman"/>
              </a:rPr>
              <a:t>Анафілактичні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 та </a:t>
            </a:r>
            <a:r>
              <a:rPr lang="ru-RU" b="1" i="1" dirty="0" err="1">
                <a:solidFill>
                  <a:srgbClr val="000000"/>
                </a:solidFill>
                <a:latin typeface="Times New Roman"/>
              </a:rPr>
              <a:t>анафілактоїдні</a:t>
            </a:r>
            <a:r>
              <a:rPr lang="ru-RU" b="1" i="1" dirty="0">
                <a:solidFill>
                  <a:srgbClr val="000000"/>
                </a:solidFill>
                <a:latin typeface="Times New Roman"/>
              </a:rPr>
              <a:t> </a:t>
            </a:r>
            <a:r>
              <a:rPr lang="ru-RU" b="1" i="1" dirty="0" err="1">
                <a:solidFill>
                  <a:srgbClr val="000000"/>
                </a:solidFill>
                <a:latin typeface="Times New Roman"/>
              </a:rPr>
              <a:t>реакції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можуть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виникати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результаті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контакту 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токсикантом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характеризуються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появою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головним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чином,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бронхоспазму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посиленням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судинної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проникності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розвитком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набряку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гортані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алергічних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висипань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шкірі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гіпотензії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r>
              <a:rPr lang="ru-RU" b="1" i="1" dirty="0" err="1">
                <a:solidFill>
                  <a:srgbClr val="000000"/>
                </a:solidFill>
                <a:latin typeface="Times New Roman"/>
              </a:rPr>
              <a:t>Анафілаксія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виникає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результаті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розвитку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реакції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антиген-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антитіло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провокує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накопичення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кров'яному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руслі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постраждалих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біологічно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активних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амінів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гістаміну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la-Latn" dirty="0">
                <a:solidFill>
                  <a:srgbClr val="000000"/>
                </a:solidFill>
                <a:latin typeface="Times New Roman"/>
              </a:rPr>
              <a:t>MDSA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та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інших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вазоактивних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речовин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). 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Анафілактоїдна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реакція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виникає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також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результаті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накопичення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кров'яному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руслі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біологічно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активних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амінів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але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має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менш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виражені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згладжені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клінічні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прояви.</a:t>
            </a:r>
          </a:p>
          <a:p>
            <a:pPr marL="0" marR="0" lvl="0" indent="238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2381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err="1"/>
              <a:t>Лікарські</a:t>
            </a:r>
            <a:r>
              <a:rPr lang="ru-RU" b="1" dirty="0"/>
              <a:t> </a:t>
            </a:r>
            <a:r>
              <a:rPr lang="ru-RU" b="1" dirty="0" err="1"/>
              <a:t>препарати</a:t>
            </a:r>
            <a:r>
              <a:rPr lang="ru-RU" b="1" dirty="0"/>
              <a:t> та </a:t>
            </a:r>
            <a:r>
              <a:rPr lang="ru-RU" b="1" dirty="0" err="1"/>
              <a:t>токсини</a:t>
            </a:r>
            <a:r>
              <a:rPr lang="ru-RU" b="1" dirty="0"/>
              <a:t>, </a:t>
            </a: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викликають</a:t>
            </a:r>
            <a:r>
              <a:rPr lang="ru-RU" b="1" dirty="0"/>
              <a:t> </a:t>
            </a:r>
            <a:r>
              <a:rPr lang="ru-RU" b="1" dirty="0" err="1"/>
              <a:t>анафілактичні</a:t>
            </a:r>
            <a:r>
              <a:rPr lang="ru-RU" b="1" dirty="0"/>
              <a:t> та </a:t>
            </a:r>
            <a:r>
              <a:rPr lang="ru-RU" b="1" dirty="0" err="1"/>
              <a:t>анафілактоїдні</a:t>
            </a:r>
            <a:r>
              <a:rPr lang="ru-RU" b="1" dirty="0"/>
              <a:t> </a:t>
            </a:r>
            <a:r>
              <a:rPr lang="ru-RU" b="1" dirty="0" err="1"/>
              <a:t>реакції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12845"/>
            <a:ext cx="84249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Клінічні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прояви системно-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органної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/>
              </a:rPr>
              <a:t>тропності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токсичної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речовини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є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наслідком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його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резорбтивної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організм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обумовлені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безпосередньо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специфічними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властивостями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токсиканту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 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Виділення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основних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клінічних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синдромів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пацієнта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токсикогенній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стадії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отруєння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дозволяє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судити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про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виборчу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системної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тропності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отрути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про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його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системно-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органні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токсичності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: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дерматотоксичності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нефротоксичності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гематотоксичності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гепатотоксичності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нейротоксичності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та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інші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.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Правильна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систематизація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клінічних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проявів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дозволяє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певною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часткою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ймовірності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вказати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групову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хімічну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приналежність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отрути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має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велике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значення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визначення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тактики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інтенсивної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терапії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0" y="1449405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</a:rPr>
              <a:t>1. </a:t>
            </a:r>
            <a:r>
              <a:rPr lang="ru-RU" b="1" dirty="0" err="1" smtClean="0">
                <a:solidFill>
                  <a:srgbClr val="000000"/>
                </a:solidFill>
                <a:latin typeface="Times New Roman"/>
              </a:rPr>
              <a:t>Дерматотоксичність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виникати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результаті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реалізації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двох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основних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механізмів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: </a:t>
            </a:r>
            <a:r>
              <a:rPr lang="ru-RU" i="1" dirty="0">
                <a:solidFill>
                  <a:srgbClr val="000000"/>
                </a:solidFill>
                <a:latin typeface="Times New Roman"/>
              </a:rPr>
              <a:t>контактного і резорбтивного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. 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Контактний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механізм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пошкодження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виникає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внаслідок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безпосередньої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взаємодії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шкірних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покривів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отрутами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 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Резорбтивний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механізм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дерматотоксичності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обумовлений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проникненням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отрут у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внутрішнє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середовище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організму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розвитком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системних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реакцій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які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надають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як правило,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симетричні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дифузні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прояви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уражень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шкірних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покривів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179512" y="1119227"/>
            <a:ext cx="871296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</a:rPr>
              <a:t>2. </a:t>
            </a:r>
            <a:r>
              <a:rPr lang="ru-RU" b="1" dirty="0" err="1" smtClean="0">
                <a:solidFill>
                  <a:srgbClr val="000000"/>
                </a:solidFill>
                <a:latin typeface="Times New Roman"/>
              </a:rPr>
              <a:t>Пульмонотоксичність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-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це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властивість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токсикантів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ліки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викликати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структурно-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функціональні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порушення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з боку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органів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дихання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проявлятися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як при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місцевій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так і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резорбтивній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його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 При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цьому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не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всі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речовини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які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проникають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організм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інгаляційним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шляхом,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володіють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пульмонотоксичністю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 Для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багатьох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токсикантів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легені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-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лише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вхідні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ворота,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які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вони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проходять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не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викликаючи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ушкоджень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 Разом 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тим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деяких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сполук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проникаючих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організм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іншими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шляхами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наприклад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через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шлунково-кишковий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тракт), тканина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легенів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надзвичайно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чутлива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 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Резорбція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отруйних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речовин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легенями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найчастіше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настає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результаті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нещасних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випадків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інгаляційної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токсикоманії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дітей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підлітків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 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Швидкість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настання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ефектів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при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інгаляційних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отруєннях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прирівнюється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швидкості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розвитку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клінічних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проявів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при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внутрішньовенному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введенні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токсикантів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оскільки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результаті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дифузії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токсичні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речовини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швидко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надходять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безпосередньо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кров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потерпілих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0" y="1557417"/>
            <a:ext cx="896448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</a:rPr>
              <a:t>3. </a:t>
            </a:r>
            <a:r>
              <a:rPr lang="ru-RU" b="1" dirty="0" err="1" smtClean="0">
                <a:solidFill>
                  <a:srgbClr val="000000"/>
                </a:solidFill>
                <a:latin typeface="Times New Roman"/>
              </a:rPr>
              <a:t>Гематотоксичність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-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порушення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функції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структури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клітин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крові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її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клітинного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складу (як в сторону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зменшення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так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збільшення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числа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формених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елементів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). 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Найбільш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поширеними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проявами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гематотропної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речовин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є: </a:t>
            </a:r>
            <a:r>
              <a:rPr lang="ru-RU" i="1" dirty="0" err="1">
                <a:solidFill>
                  <a:srgbClr val="000000"/>
                </a:solidFill>
                <a:latin typeface="Times New Roman"/>
              </a:rPr>
              <a:t>порушення</a:t>
            </a:r>
            <a:r>
              <a:rPr lang="ru-RU" i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Times New Roman"/>
              </a:rPr>
              <a:t>властивостей</a:t>
            </a:r>
            <a:r>
              <a:rPr lang="ru-RU" i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Times New Roman"/>
              </a:rPr>
              <a:t>гемоглобіну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метгемоглобінемія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карбоксігемоглобінемія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), </a:t>
            </a:r>
            <a:r>
              <a:rPr lang="ru-RU" i="1" dirty="0" err="1">
                <a:solidFill>
                  <a:srgbClr val="000000"/>
                </a:solidFill>
                <a:latin typeface="Times New Roman"/>
              </a:rPr>
              <a:t>гемоліз</a:t>
            </a:r>
            <a:r>
              <a:rPr lang="ru-RU" i="1" dirty="0">
                <a:solidFill>
                  <a:srgbClr val="000000"/>
                </a:solidFill>
                <a:latin typeface="Times New Roman"/>
              </a:rPr>
              <a:t>, </a:t>
            </a:r>
            <a:r>
              <a:rPr lang="ru-RU" i="1" dirty="0" err="1">
                <a:solidFill>
                  <a:srgbClr val="000000"/>
                </a:solidFill>
                <a:latin typeface="Times New Roman"/>
              </a:rPr>
              <a:t>анемії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(в тому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числі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гемолітичні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),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</a:t>
            </a:r>
            <a:r>
              <a:rPr lang="ru-RU" i="1" dirty="0" err="1">
                <a:solidFill>
                  <a:srgbClr val="000000"/>
                </a:solidFill>
                <a:latin typeface="Times New Roman"/>
              </a:rPr>
              <a:t>тромбоцитопенії</a:t>
            </a:r>
            <a:r>
              <a:rPr lang="ru-RU" i="1" dirty="0">
                <a:solidFill>
                  <a:srgbClr val="000000"/>
                </a:solidFill>
                <a:latin typeface="Times New Roman"/>
              </a:rPr>
              <a:t>, </a:t>
            </a:r>
            <a:r>
              <a:rPr lang="ru-RU" i="1" dirty="0" err="1">
                <a:solidFill>
                  <a:srgbClr val="000000"/>
                </a:solidFill>
                <a:latin typeface="Times New Roman"/>
              </a:rPr>
              <a:t>лейкопенії</a:t>
            </a:r>
            <a:r>
              <a:rPr lang="ru-RU" i="1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i="1" dirty="0" err="1">
                <a:solidFill>
                  <a:srgbClr val="000000"/>
                </a:solidFill>
                <a:latin typeface="Times New Roman"/>
              </a:rPr>
              <a:t>лейкемії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0" y="553998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/>
              </a:rPr>
              <a:t>4.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Нейротоксичність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розвивається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результаті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безпосереднього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впливу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отрути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нервову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тканину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екзогенний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токсикоз)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результаті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дискоординації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метаболічних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процесів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виникла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тлі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отруєння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яка привела до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накопичення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кров'яному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руслі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ендотоксинів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володіють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системно-органною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тропністю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нервової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тканини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ендогенний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токсикоз).</a:t>
            </a:r>
          </a:p>
          <a:p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Основні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причини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ураження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нервової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системи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/>
              </a:rPr>
              <a:t>токсикантами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:</a:t>
            </a: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>
              <a:buFont typeface="Arial"/>
              <a:buChar char="•"/>
            </a:pPr>
            <a:r>
              <a:rPr lang="ru-RU" dirty="0" err="1">
                <a:solidFill>
                  <a:srgbClr val="000000"/>
                </a:solidFill>
                <a:latin typeface="Times New Roman"/>
              </a:rPr>
              <a:t>легке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проникнення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через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гематоенцефалічний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бар'єр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також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дію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нервові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утворення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не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захищені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гематоенцефалічним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бар'єром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;</a:t>
            </a: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>
              <a:buFont typeface="Arial"/>
              <a:buChar char="•"/>
            </a:pPr>
            <a:r>
              <a:rPr lang="ru-RU" dirty="0" err="1">
                <a:solidFill>
                  <a:srgbClr val="000000"/>
                </a:solidFill>
                <a:latin typeface="Times New Roman"/>
              </a:rPr>
              <a:t>довгі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нервові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відростки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аксони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дендрити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значно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збільшують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площу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контакту нейрона з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навколишнім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середовищем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збільшуючи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вразливість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клітин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для токсичного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пошкодження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;</a:t>
            </a: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для нормального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перебігу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фізіологічних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процесів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ЦНС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необхідна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підтримка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електрохімічного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балансу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елементах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нервової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системи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що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забезпечується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численними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механізмами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які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можуть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впливати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різні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токсиканти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;</a:t>
            </a:r>
          </a:p>
          <a:p>
            <a:pPr>
              <a:buFont typeface="Arial"/>
              <a:buChar char="•"/>
            </a:pPr>
            <a:r>
              <a:rPr lang="ru-RU" dirty="0" err="1">
                <a:solidFill>
                  <a:srgbClr val="000000"/>
                </a:solidFill>
                <a:latin typeface="Times New Roman"/>
              </a:rPr>
              <a:t>нервові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клітини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як правило, не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змозі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регенеруватися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і тому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їх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загибель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призводить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відносно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</a:rPr>
              <a:t>стійких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наслідків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;</a:t>
            </a:r>
          </a:p>
          <a:p>
            <a:pPr>
              <a:buFont typeface="Arial"/>
              <a:buChar char="•"/>
            </a:pP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токсичні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пошкодження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ранньому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віці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можуть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проявлятися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посилюватися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міру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старіння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організму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так як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втрата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нейронів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інші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зміни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нервовій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системі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прогресивно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наростають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у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другій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половині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життя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;</a:t>
            </a:r>
          </a:p>
          <a:p>
            <a:pPr>
              <a:buFont typeface="Arial"/>
              <a:buChar char="•"/>
            </a:pPr>
            <a:r>
              <a:rPr lang="ru-RU" dirty="0" err="1">
                <a:solidFill>
                  <a:srgbClr val="000000"/>
                </a:solidFill>
                <a:latin typeface="Times New Roman"/>
              </a:rPr>
              <a:t>навіть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незначні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порушення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структури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функції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нервової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системи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можуть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мати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згубні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наслідки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функціонування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організму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цілому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які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проявляються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неврологічними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поведінковими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розладами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зміною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функцій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інших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органів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і систем.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251520" y="1604857"/>
            <a:ext cx="846043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b="1" dirty="0"/>
              <a:t>5. </a:t>
            </a:r>
            <a:r>
              <a:rPr lang="ru-RU" b="1" dirty="0" err="1" smtClean="0"/>
              <a:t>Гепатотоксичність</a:t>
            </a:r>
            <a:r>
              <a:rPr lang="ru-RU" dirty="0"/>
              <a:t> 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ліків</a:t>
            </a:r>
            <a:r>
              <a:rPr lang="ru-RU" dirty="0"/>
              <a:t> </a:t>
            </a:r>
            <a:r>
              <a:rPr lang="ru-RU" dirty="0" err="1"/>
              <a:t>викликати</a:t>
            </a:r>
            <a:r>
              <a:rPr lang="ru-RU" dirty="0"/>
              <a:t> структурно-</a:t>
            </a:r>
            <a:r>
              <a:rPr lang="ru-RU" dirty="0" err="1"/>
              <a:t>функціональні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err="1"/>
              <a:t>Гепатотоксичні</a:t>
            </a:r>
            <a:r>
              <a:rPr lang="ru-RU" dirty="0"/>
              <a:t> </a:t>
            </a:r>
            <a:r>
              <a:rPr lang="ru-RU" dirty="0" err="1"/>
              <a:t>ефекти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реалізуються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2-х </a:t>
            </a:r>
            <a:r>
              <a:rPr lang="ru-RU" dirty="0" err="1"/>
              <a:t>патологічних</a:t>
            </a:r>
            <a:r>
              <a:rPr lang="ru-RU" dirty="0"/>
              <a:t> </a:t>
            </a:r>
            <a:r>
              <a:rPr lang="ru-RU" dirty="0" err="1"/>
              <a:t>реакцій</a:t>
            </a:r>
            <a:r>
              <a:rPr lang="ru-RU" dirty="0"/>
              <a:t> - </a:t>
            </a:r>
            <a:r>
              <a:rPr lang="ru-RU" dirty="0" err="1"/>
              <a:t>цитотоксичних</a:t>
            </a:r>
            <a:r>
              <a:rPr lang="ru-RU" dirty="0"/>
              <a:t> і </a:t>
            </a:r>
            <a:r>
              <a:rPr lang="ru-RU" dirty="0" err="1"/>
              <a:t>холестатичних</a:t>
            </a:r>
            <a:r>
              <a:rPr lang="ru-RU" dirty="0"/>
              <a:t>. </a:t>
            </a:r>
            <a:r>
              <a:rPr lang="ru-RU" dirty="0" err="1"/>
              <a:t>Цитотоксичні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</a:t>
            </a:r>
            <a:r>
              <a:rPr lang="ru-RU" dirty="0" err="1"/>
              <a:t>печінки</a:t>
            </a:r>
            <a:r>
              <a:rPr lang="ru-RU" dirty="0"/>
              <a:t> </a:t>
            </a:r>
            <a:r>
              <a:rPr lang="ru-RU" dirty="0" err="1"/>
              <a:t>проявляються</a:t>
            </a:r>
            <a:r>
              <a:rPr lang="ru-RU" dirty="0"/>
              <a:t> </a:t>
            </a:r>
            <a:r>
              <a:rPr lang="ru-RU" i="1" dirty="0"/>
              <a:t>некрозом, </a:t>
            </a:r>
            <a:r>
              <a:rPr lang="ru-RU" i="1" dirty="0" err="1" smtClean="0"/>
              <a:t>стеатозом</a:t>
            </a:r>
            <a:r>
              <a:rPr lang="ru-RU" i="1" dirty="0" smtClean="0"/>
              <a:t> і </a:t>
            </a:r>
            <a:r>
              <a:rPr lang="ru-RU" i="1" dirty="0"/>
              <a:t>канцерогенезом</a:t>
            </a:r>
            <a:r>
              <a:rPr lang="ru-RU" dirty="0"/>
              <a:t> . </a:t>
            </a:r>
            <a:r>
              <a:rPr lang="ru-RU" dirty="0" err="1"/>
              <a:t>Холестатичні</a:t>
            </a:r>
            <a:r>
              <a:rPr lang="ru-RU" dirty="0"/>
              <a:t> </a:t>
            </a:r>
            <a:r>
              <a:rPr lang="ru-RU" dirty="0" err="1"/>
              <a:t>реакції</a:t>
            </a:r>
            <a:r>
              <a:rPr lang="ru-RU" dirty="0"/>
              <a:t> - </a:t>
            </a:r>
            <a:r>
              <a:rPr lang="ru-RU" i="1" dirty="0" err="1"/>
              <a:t>порушенням</a:t>
            </a:r>
            <a:r>
              <a:rPr lang="ru-RU" i="1" dirty="0"/>
              <a:t> </a:t>
            </a:r>
            <a:r>
              <a:rPr lang="ru-RU" i="1" dirty="0" err="1"/>
              <a:t>секреції</a:t>
            </a:r>
            <a:r>
              <a:rPr lang="ru-RU" i="1" dirty="0"/>
              <a:t> </a:t>
            </a:r>
            <a:r>
              <a:rPr lang="ru-RU" i="1" dirty="0" err="1"/>
              <a:t>жовчі</a:t>
            </a:r>
            <a:r>
              <a:rPr lang="ru-RU" dirty="0"/>
              <a:t> , </a:t>
            </a:r>
            <a:r>
              <a:rPr lang="ru-RU" dirty="0" err="1"/>
              <a:t>розвитком</a:t>
            </a:r>
            <a:r>
              <a:rPr lang="ru-RU" dirty="0"/>
              <a:t> </a:t>
            </a:r>
            <a:r>
              <a:rPr lang="ru-RU" i="1" dirty="0" err="1" smtClean="0"/>
              <a:t>гіпербілірубінемії</a:t>
            </a:r>
            <a:r>
              <a:rPr lang="ru-RU" i="1" dirty="0" smtClean="0"/>
              <a:t> </a:t>
            </a:r>
            <a:r>
              <a:rPr lang="ru-RU" i="1" dirty="0"/>
              <a:t>(</a:t>
            </a:r>
            <a:r>
              <a:rPr lang="ru-RU" i="1" dirty="0" err="1"/>
              <a:t>жовтяниці</a:t>
            </a:r>
            <a:r>
              <a:rPr lang="ru-RU" i="1" dirty="0"/>
              <a:t>)</a:t>
            </a:r>
            <a:r>
              <a:rPr lang="ru-RU" dirty="0"/>
              <a:t> 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251520" y="2415996"/>
            <a:ext cx="864096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/>
              <a:t>6. </a:t>
            </a:r>
            <a:r>
              <a:rPr lang="ru-RU" b="1" dirty="0" err="1" smtClean="0"/>
              <a:t>Нефротоксичність</a:t>
            </a:r>
            <a:r>
              <a:rPr lang="ru-RU" dirty="0"/>
              <a:t> 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проявлятися</a:t>
            </a:r>
            <a:r>
              <a:rPr lang="ru-RU" dirty="0"/>
              <a:t> як </a:t>
            </a:r>
            <a:r>
              <a:rPr lang="ru-RU" dirty="0" err="1" smtClean="0"/>
              <a:t>наслідок</a:t>
            </a:r>
            <a:r>
              <a:rPr lang="ru-RU" dirty="0" smtClean="0"/>
              <a:t> </a:t>
            </a:r>
            <a:r>
              <a:rPr lang="ru-RU" dirty="0" err="1" smtClean="0"/>
              <a:t>прямої</a:t>
            </a:r>
            <a:r>
              <a:rPr lang="ru-RU" dirty="0" smtClean="0"/>
              <a:t> </a:t>
            </a:r>
            <a:r>
              <a:rPr lang="ru-RU" dirty="0" err="1"/>
              <a:t>токсичної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токсиканту</a:t>
            </a:r>
            <a:r>
              <a:rPr lang="ru-RU" dirty="0"/>
              <a:t> (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метаболітів</a:t>
            </a:r>
            <a:r>
              <a:rPr lang="ru-RU" dirty="0"/>
              <a:t>, в </a:t>
            </a:r>
            <a:r>
              <a:rPr lang="ru-RU" dirty="0" err="1"/>
              <a:t>т.ч</a:t>
            </a:r>
            <a:r>
              <a:rPr lang="ru-RU" dirty="0"/>
              <a:t>. </a:t>
            </a:r>
            <a:r>
              <a:rPr lang="ru-RU" dirty="0" err="1"/>
              <a:t>продуктів</a:t>
            </a:r>
            <a:r>
              <a:rPr lang="ru-RU" dirty="0"/>
              <a:t> "летального синтезу") на </a:t>
            </a:r>
            <a:r>
              <a:rPr lang="ru-RU" dirty="0" err="1"/>
              <a:t>паренхіму</a:t>
            </a:r>
            <a:r>
              <a:rPr lang="ru-RU" dirty="0"/>
              <a:t> </a:t>
            </a:r>
            <a:r>
              <a:rPr lang="ru-RU" dirty="0" err="1"/>
              <a:t>нирок</a:t>
            </a:r>
            <a:r>
              <a:rPr lang="ru-RU" dirty="0"/>
              <a:t>, так і </a:t>
            </a:r>
            <a:r>
              <a:rPr lang="ru-RU" dirty="0" err="1" smtClean="0"/>
              <a:t>опосередкованої</a:t>
            </a:r>
            <a:r>
              <a:rPr lang="ru-RU" dirty="0" smtClean="0"/>
              <a:t> </a:t>
            </a:r>
            <a:r>
              <a:rPr lang="ru-RU" dirty="0" err="1"/>
              <a:t>дії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викликає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екстраренальних</a:t>
            </a:r>
            <a:r>
              <a:rPr lang="ru-RU" dirty="0"/>
              <a:t>, </a:t>
            </a:r>
            <a:r>
              <a:rPr lang="ru-RU" dirty="0" err="1"/>
              <a:t>ренальних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 smtClean="0"/>
              <a:t>постренальних</a:t>
            </a:r>
            <a:r>
              <a:rPr lang="ru-RU" dirty="0" smtClean="0"/>
              <a:t> </a:t>
            </a:r>
            <a:r>
              <a:rPr lang="ru-RU" dirty="0" err="1"/>
              <a:t>чинників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призвели</a:t>
            </a:r>
            <a:r>
              <a:rPr lang="ru-RU" dirty="0"/>
              <a:t> до </a:t>
            </a:r>
            <a:r>
              <a:rPr lang="ru-RU" dirty="0" err="1"/>
              <a:t>ниркової</a:t>
            </a:r>
            <a:r>
              <a:rPr lang="ru-RU" dirty="0"/>
              <a:t> </a:t>
            </a:r>
            <a:r>
              <a:rPr lang="ru-RU" dirty="0" err="1"/>
              <a:t>недостатності</a:t>
            </a:r>
            <a:r>
              <a:rPr lang="ru-RU" dirty="0"/>
              <a:t> (шок, </a:t>
            </a:r>
            <a:r>
              <a:rPr lang="ru-RU" dirty="0" err="1"/>
              <a:t>гіпотензія</a:t>
            </a:r>
            <a:r>
              <a:rPr lang="ru-RU" dirty="0"/>
              <a:t>, </a:t>
            </a:r>
            <a:r>
              <a:rPr lang="ru-RU" dirty="0" err="1"/>
              <a:t>гемоліз</a:t>
            </a:r>
            <a:r>
              <a:rPr lang="ru-RU" dirty="0"/>
              <a:t>, </a:t>
            </a:r>
            <a:r>
              <a:rPr lang="ru-RU" dirty="0" err="1"/>
              <a:t>рабдоміоліз</a:t>
            </a:r>
            <a:r>
              <a:rPr lang="ru-RU" dirty="0"/>
              <a:t>, </a:t>
            </a:r>
            <a:r>
              <a:rPr lang="ru-RU" dirty="0" err="1"/>
              <a:t>обструктивна</a:t>
            </a:r>
            <a:r>
              <a:rPr lang="ru-RU" dirty="0"/>
              <a:t> </a:t>
            </a:r>
            <a:r>
              <a:rPr lang="ru-RU" dirty="0" err="1"/>
              <a:t>уропатія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2550</Words>
  <Application>Microsoft Office PowerPoint</Application>
  <PresentationFormat>Экран (4:3)</PresentationFormat>
  <Paragraphs>380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Лекарственная токсикология</dc:title>
  <dc:creator>Приступа Богдан Володимирович</dc:creator>
  <cp:lastModifiedBy>Пользователь Windows</cp:lastModifiedBy>
  <cp:revision>22</cp:revision>
  <dcterms:created xsi:type="dcterms:W3CDTF">2020-09-15T18:46:47Z</dcterms:created>
  <dcterms:modified xsi:type="dcterms:W3CDTF">2023-01-02T20:04:21Z</dcterms:modified>
</cp:coreProperties>
</file>