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580" autoAdjust="0"/>
  </p:normalViewPr>
  <p:slideViewPr>
    <p:cSldViewPr snapToGrid="0">
      <p:cViewPr varScale="1">
        <p:scale>
          <a:sx n="45" d="100"/>
          <a:sy n="45" d="100"/>
        </p:scale>
        <p:origin x="43" y="8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60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59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9854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8600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0190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178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4213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350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6144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123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6095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0026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8851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0263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9657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5647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4000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327BA-617C-4FF8-94B1-F1AC3589ADDD}" type="datetimeFigureOut">
              <a:rPr lang="uk-UA" smtClean="0"/>
              <a:t>02.01.2023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D66364-8DE6-42CC-9A35-A684C549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640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2946" y="3327508"/>
            <a:ext cx="104878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400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детоксикації</a:t>
            </a:r>
            <a:r>
              <a:rPr lang="ru-RU" sz="2400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400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отруєннях</a:t>
            </a:r>
            <a:r>
              <a:rPr lang="ru-RU" sz="2400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07127" y="261464"/>
            <a:ext cx="93795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факультет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фармакології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фармакогнозії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Лікарська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токсикологія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Лекція </a:t>
            </a:r>
            <a:r>
              <a:rPr lang="uk-UA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uk-UA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uk-UA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24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7236" y="1609866"/>
            <a:ext cx="94210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Лікування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інтоксикації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проводиться з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урахуванням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шляху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надходження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особливостей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токсикокінетики</a:t>
            </a:r>
            <a:r>
              <a:rPr lang="ru-RU" sz="2000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 </a:t>
            </a:r>
            <a:r>
              <a:rPr lang="ru-RU" sz="2000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токсикодинаміки</a:t>
            </a:r>
            <a:r>
              <a:rPr lang="ru-RU" sz="2000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отрути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стадії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наявності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провідних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патологічних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синдромів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можуть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визначати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найближчий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життєвий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прогноз (кома,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делірій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екзотоксичний</a:t>
            </a:r>
            <a:r>
              <a:rPr lang="ru-RU" sz="2000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шок,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ритму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серця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провідності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гостра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дихальна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недостатність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судомний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синдром), а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характеру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супутньої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патології</a:t>
            </a:r>
            <a:r>
              <a:rPr lang="ru-RU" sz="20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781387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3891" y="973293"/>
            <a:ext cx="1037705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indent="457200" algn="ctr" hangingPunct="0">
              <a:spcAft>
                <a:spcPts val="0"/>
              </a:spcAft>
            </a:pP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детоксикації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endParaRPr lang="ru-RU" b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indent="457200" algn="ctr" hangingPunct="0">
              <a:spcAft>
                <a:spcPts val="0"/>
              </a:spcAft>
            </a:pPr>
            <a:endParaRPr lang="ru-RU" b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indent="457200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індивідуальна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схема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універсальна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ланок:</a:t>
            </a:r>
          </a:p>
          <a:p>
            <a:pPr marL="285750" marR="36195" indent="-285750" hangingPunct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Корекція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загрожуючих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кровообігу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36195" indent="-285750" hangingPunct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Специфічний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антидотний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виду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36195" indent="-285750" hangingPunct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шляхах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36195" indent="-285750" hangingPunct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Нормалізація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гомеостазу, водно-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електролітного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кислотно-основного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газового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гемопоезу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статусу.</a:t>
            </a:r>
          </a:p>
          <a:p>
            <a:pPr marL="285750" marR="36195" indent="-285750" hangingPunct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Патогенетична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симптоматична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нормального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життєво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систем.</a:t>
            </a:r>
          </a:p>
          <a:p>
            <a:pPr marL="285750" marR="36195" indent="-285750" hangingPunct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Профілактика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ускладнень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36195" indent="-285750" hangingPunct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Реабілітація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36195" indent="457200" hangingPunct="0">
              <a:spcAft>
                <a:spcPts val="0"/>
              </a:spcAft>
            </a:pPr>
            <a:endParaRPr lang="ru-RU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indent="457200" hangingPunct="0">
              <a:spcAft>
                <a:spcPts val="0"/>
              </a:spcAf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Лікувальні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заходи,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токсикогенній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штучної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детоксикації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антидотного</a:t>
            </a:r>
            <a:r>
              <a:rPr lang="ru-RU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1815846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9320" y="565696"/>
            <a:ext cx="95000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algn="just" hangingPunct="0">
              <a:spcAft>
                <a:spcPts val="0"/>
              </a:spcAft>
              <a:tabLst>
                <a:tab pos="342900" algn="l"/>
              </a:tabLs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природної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детоксикації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кишечника,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форсований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діурез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лікувальна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гіпервентиляція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36195" algn="just" hangingPunct="0">
              <a:spcAft>
                <a:spcPts val="0"/>
              </a:spcAft>
              <a:tabLst>
                <a:tab pos="342900" algn="l"/>
              </a:tabLs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штучної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детоксикації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endParaRPr lang="uk-UA" sz="1400" kern="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563985"/>
              </p:ext>
            </p:extLst>
          </p:nvPr>
        </p:nvGraphicFramePr>
        <p:xfrm>
          <a:off x="4502728" y="3243352"/>
          <a:ext cx="7384472" cy="344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3114">
                  <a:extLst>
                    <a:ext uri="{9D8B030D-6E8A-4147-A177-3AD203B41FA5}">
                      <a16:colId xmlns:a16="http://schemas.microsoft.com/office/drawing/2014/main" val="2605124439"/>
                    </a:ext>
                  </a:extLst>
                </a:gridCol>
                <a:gridCol w="278131">
                  <a:extLst>
                    <a:ext uri="{9D8B030D-6E8A-4147-A177-3AD203B41FA5}">
                      <a16:colId xmlns:a16="http://schemas.microsoft.com/office/drawing/2014/main" val="564268538"/>
                    </a:ext>
                  </a:extLst>
                </a:gridCol>
                <a:gridCol w="3403227">
                  <a:extLst>
                    <a:ext uri="{9D8B030D-6E8A-4147-A177-3AD203B41FA5}">
                      <a16:colId xmlns:a16="http://schemas.microsoft.com/office/drawing/2014/main" val="3772993250"/>
                    </a:ext>
                  </a:extLst>
                </a:gridCol>
              </a:tblGrid>
              <a:tr h="340669"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Інтрокорпоральні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672662"/>
                  </a:ext>
                </a:extLst>
              </a:tr>
              <a:tr h="340669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Перитоніальний</a:t>
                      </a:r>
                      <a:r>
                        <a:rPr lang="ru-RU" sz="18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діаліз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Кишковий</a:t>
                      </a:r>
                      <a:r>
                        <a:rPr lang="ru-RU" sz="18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діаліз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640729696"/>
                  </a:ext>
                </a:extLst>
              </a:tr>
              <a:tr h="340669"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Гастроінтестинальна</a:t>
                      </a:r>
                      <a:r>
                        <a:rPr lang="ru-RU" sz="18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сорбція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8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118493120"/>
                  </a:ext>
                </a:extLst>
              </a:tr>
              <a:tr h="340669"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Экстракорпаральные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831140"/>
                  </a:ext>
                </a:extLst>
              </a:tr>
              <a:tr h="34066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Гемодіаліз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Гемодіафільтрація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809118070"/>
                  </a:ext>
                </a:extLst>
              </a:tr>
              <a:tr h="34066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Гемофільтрація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Альбуміновий</a:t>
                      </a:r>
                      <a:r>
                        <a:rPr lang="ru-RU" sz="18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гемодиіаліз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952430355"/>
                  </a:ext>
                </a:extLst>
              </a:tr>
              <a:tr h="34066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Мембранна</a:t>
                      </a:r>
                      <a:r>
                        <a:rPr lang="ru-RU" sz="18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оксигенація</a:t>
                      </a:r>
                      <a:r>
                        <a:rPr lang="ru-RU" sz="18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крові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Гемосорбція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846539889"/>
                  </a:ext>
                </a:extLst>
              </a:tr>
              <a:tr h="34066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Плазмосорбція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Лімфорея</a:t>
                      </a:r>
                      <a:r>
                        <a:rPr lang="ru-RU" sz="18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лимфосорбція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252949675"/>
                  </a:ext>
                </a:extLst>
              </a:tr>
              <a:tr h="34066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Заміщення</a:t>
                      </a:r>
                      <a:r>
                        <a:rPr lang="ru-RU" sz="18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крові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</a:t>
                      </a:r>
                      <a:r>
                        <a:rPr lang="uk-UA" sz="18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8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ферез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879807324"/>
                  </a:ext>
                </a:extLst>
              </a:tr>
              <a:tr h="34066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Криоплазмаферез</a:t>
                      </a:r>
                      <a:endParaRPr lang="uk-UA" sz="18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grid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Лейко-, </a:t>
                      </a:r>
                      <a:r>
                        <a:rPr lang="ru-RU" sz="18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тромбоцитоферез</a:t>
                      </a: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uk-UA" sz="18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71698281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092821" y="1489026"/>
            <a:ext cx="86133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marR="36195" hangingPunct="0">
              <a:spcAft>
                <a:spcPts val="0"/>
              </a:spcAft>
              <a:tabLst>
                <a:tab pos="342900" algn="l"/>
              </a:tabLs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антидотної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детоксикації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" marR="36195" hangingPunct="0">
              <a:spcAft>
                <a:spcPts val="0"/>
              </a:spcAft>
              <a:tabLst>
                <a:tab pos="342900" algn="l"/>
              </a:tabLst>
            </a:pP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хімічні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протиотрути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" marR="36195" hangingPunct="0">
              <a:spcAft>
                <a:spcPts val="0"/>
              </a:spcAft>
              <a:tabLst>
                <a:tab pos="342900" algn="l"/>
              </a:tabLs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14300" marR="36195" hangingPunct="0">
              <a:spcAft>
                <a:spcPts val="0"/>
              </a:spcAft>
              <a:tabLst>
                <a:tab pos="342900" algn="l"/>
              </a:tabLs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14300" marR="36195" hangingPunct="0">
              <a:spcAft>
                <a:spcPts val="0"/>
              </a:spcAft>
              <a:tabLst>
                <a:tab pos="342900" algn="l"/>
              </a:tabLst>
            </a:pPr>
            <a:r>
              <a:rPr lang="ru-RU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біохімічні</a:t>
            </a:r>
            <a:r>
              <a:rPr lang="ru-RU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" marR="36195" hangingPunct="0">
              <a:spcAft>
                <a:spcPts val="0"/>
              </a:spcAft>
              <a:tabLst>
                <a:tab pos="342900" algn="l"/>
              </a:tabLs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фармакологічні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антагоністи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65685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65322" y="353765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R="36195" indent="450215" algn="just" hangingPunct="0">
              <a:spcAft>
                <a:spcPts val="0"/>
              </a:spcAft>
            </a:pP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Заходи з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шляхах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endParaRPr lang="ru-RU" b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інгаляційному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надходження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потерпілого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видаляють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забрудненої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атмосфери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протигаз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респіратор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R="36195"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попаданні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ураженого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знімають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обережно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розмазуючи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розтираючи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видаляють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тампонів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обмивають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струменем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гарячою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!) Води з милом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15-30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36195"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попаданні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екстрено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проводиться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зондове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ПШ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адекватних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кімнатної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чистих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промивних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вод.</a:t>
            </a:r>
          </a:p>
          <a:p>
            <a:pPr marR="36195" indent="450215" algn="just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тракту.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гіперосмолярний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(5%)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кишечника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гіперосмолярним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 год.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моменту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госпіталізації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919125"/>
              </p:ext>
            </p:extLst>
          </p:nvPr>
        </p:nvGraphicFramePr>
        <p:xfrm>
          <a:off x="331614" y="1264954"/>
          <a:ext cx="5533707" cy="205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4058">
                  <a:extLst>
                    <a:ext uri="{9D8B030D-6E8A-4147-A177-3AD203B41FA5}">
                      <a16:colId xmlns:a16="http://schemas.microsoft.com/office/drawing/2014/main" val="1684071658"/>
                    </a:ext>
                  </a:extLst>
                </a:gridCol>
                <a:gridCol w="1254296">
                  <a:extLst>
                    <a:ext uri="{9D8B030D-6E8A-4147-A177-3AD203B41FA5}">
                      <a16:colId xmlns:a16="http://schemas.microsoft.com/office/drawing/2014/main" val="1119998727"/>
                    </a:ext>
                  </a:extLst>
                </a:gridCol>
                <a:gridCol w="1585886">
                  <a:extLst>
                    <a:ext uri="{9D8B030D-6E8A-4147-A177-3AD203B41FA5}">
                      <a16:colId xmlns:a16="http://schemas.microsoft.com/office/drawing/2014/main" val="3213347340"/>
                    </a:ext>
                  </a:extLst>
                </a:gridCol>
                <a:gridCol w="1279467">
                  <a:extLst>
                    <a:ext uri="{9D8B030D-6E8A-4147-A177-3AD203B41FA5}">
                      <a16:colId xmlns:a16="http://schemas.microsoft.com/office/drawing/2014/main" val="2266882873"/>
                    </a:ext>
                  </a:extLst>
                </a:gridCol>
              </a:tblGrid>
              <a:tr h="193675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</a:t>
                      </a: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r>
                        <a:rPr lang="en-US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єм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рідини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(мл)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(роки)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r>
                        <a:rPr lang="en-US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єм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рідини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(мл)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3411414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4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Новонароджений</a:t>
                      </a:r>
                      <a:endParaRPr lang="uk-UA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15-20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200-250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412342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4050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300-350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921154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3-4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60-90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6-7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350-400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260826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100-110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8-11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400-450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459952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7-8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110-120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12-15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450-500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123082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9-12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150-200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uk-UA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ідлітків</a:t>
                      </a:r>
                      <a:r>
                        <a:rPr lang="uk-UA" sz="15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</a:t>
                      </a:r>
                      <a:r>
                        <a:rPr lang="uk-UA" sz="15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дорослих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1 000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4205206109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796040"/>
              </p:ext>
            </p:extLst>
          </p:nvPr>
        </p:nvGraphicFramePr>
        <p:xfrm>
          <a:off x="331613" y="4101114"/>
          <a:ext cx="5533707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1899">
                  <a:extLst>
                    <a:ext uri="{9D8B030D-6E8A-4147-A177-3AD203B41FA5}">
                      <a16:colId xmlns:a16="http://schemas.microsoft.com/office/drawing/2014/main" val="1172913145"/>
                    </a:ext>
                  </a:extLst>
                </a:gridCol>
                <a:gridCol w="2002280">
                  <a:extLst>
                    <a:ext uri="{9D8B030D-6E8A-4147-A177-3AD203B41FA5}">
                      <a16:colId xmlns:a16="http://schemas.microsoft.com/office/drawing/2014/main" val="1971586866"/>
                    </a:ext>
                  </a:extLst>
                </a:gridCol>
                <a:gridCol w="2089528">
                  <a:extLst>
                    <a:ext uri="{9D8B030D-6E8A-4147-A177-3AD203B41FA5}">
                      <a16:colId xmlns:a16="http://schemas.microsoft.com/office/drawing/2014/main" val="2903378615"/>
                    </a:ext>
                  </a:extLst>
                </a:gridCol>
              </a:tblGrid>
              <a:tr h="672219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Об'єм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рідини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очисної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клізми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(мл)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0" marR="36195" indent="0" algn="ctr" defTabSz="4572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r>
                        <a:rPr lang="en-US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єм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рідини</a:t>
                      </a:r>
                      <a:endParaRPr lang="uk-UA" sz="1500" kern="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сифонної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клізми</a:t>
                      </a:r>
                      <a:r>
                        <a:rPr lang="ru-RU" sz="15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</a:t>
                      </a: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2506572034"/>
                  </a:ext>
                </a:extLst>
              </a:tr>
              <a:tr h="224073">
                <a:tc>
                  <a:txBody>
                    <a:bodyPr/>
                    <a:lstStyle/>
                    <a:p>
                      <a:pPr marL="83820" marR="36195" algn="just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 мес.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– 40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3968684356"/>
                  </a:ext>
                </a:extLst>
              </a:tr>
              <a:tr h="224073">
                <a:tc>
                  <a:txBody>
                    <a:bodyPr/>
                    <a:lstStyle/>
                    <a:p>
                      <a:pPr marL="83820" marR="36195" algn="just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2-4 мес.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– 1000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3188405388"/>
                  </a:ext>
                </a:extLst>
              </a:tr>
              <a:tr h="224073">
                <a:tc>
                  <a:txBody>
                    <a:bodyPr/>
                    <a:lstStyle/>
                    <a:p>
                      <a:pPr marL="83820" marR="36195" algn="just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6-9 мес.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– 120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– 1500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61658820"/>
                  </a:ext>
                </a:extLst>
              </a:tr>
              <a:tr h="224073">
                <a:tc>
                  <a:txBody>
                    <a:bodyPr/>
                    <a:lstStyle/>
                    <a:p>
                      <a:pPr marL="83820" marR="36195" algn="just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9-12 мес.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– 1500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553858900"/>
                  </a:ext>
                </a:extLst>
              </a:tr>
              <a:tr h="224073">
                <a:tc>
                  <a:txBody>
                    <a:bodyPr/>
                    <a:lstStyle/>
                    <a:p>
                      <a:pPr marL="83820" marR="36195" algn="just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2-5 лет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 – 5000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508949115"/>
                  </a:ext>
                </a:extLst>
              </a:tr>
              <a:tr h="224073">
                <a:tc>
                  <a:txBody>
                    <a:bodyPr/>
                    <a:lstStyle/>
                    <a:p>
                      <a:pPr marL="83820" marR="36195" algn="just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6-10 лет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– 500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 – 8000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3312624893"/>
                  </a:ext>
                </a:extLst>
              </a:tr>
              <a:tr h="224073">
                <a:tc>
                  <a:txBody>
                    <a:bodyPr/>
                    <a:lstStyle/>
                    <a:p>
                      <a:pPr marL="83820" marR="36195" algn="just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10-14 лет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– 1000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 – 10000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9102080"/>
                  </a:ext>
                </a:extLst>
              </a:tr>
              <a:tr h="448146">
                <a:tc>
                  <a:txBody>
                    <a:bodyPr/>
                    <a:lstStyle/>
                    <a:p>
                      <a:pPr marR="36195" algn="l" hangingPunct="0">
                        <a:spcAft>
                          <a:spcPts val="0"/>
                        </a:spcAft>
                      </a:pPr>
                      <a:r>
                        <a:rPr lang="ru-RU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п</a:t>
                      </a:r>
                      <a:r>
                        <a:rPr lang="uk-UA" sz="15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ідлітків</a:t>
                      </a:r>
                      <a:r>
                        <a:rPr lang="uk-UA" sz="15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5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</a:t>
                      </a:r>
                      <a:r>
                        <a:rPr lang="uk-UA" sz="15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дорослих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– 3000</a:t>
                      </a:r>
                      <a:endParaRPr lang="uk-UA" sz="15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5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 – 15000</a:t>
                      </a:r>
                      <a:endParaRPr lang="uk-UA" sz="15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15688076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98212" y="609761"/>
            <a:ext cx="44022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Болюсні</a:t>
            </a:r>
            <a:r>
              <a:rPr lang="ru-RU" sz="1700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обсяги</a:t>
            </a:r>
            <a:r>
              <a:rPr lang="ru-RU" sz="1700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рідини</a:t>
            </a:r>
            <a:r>
              <a:rPr lang="ru-RU" sz="1700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700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1700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застосовуються</a:t>
            </a:r>
            <a:r>
              <a:rPr lang="ru-RU" sz="1700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1700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промивання</a:t>
            </a:r>
            <a:r>
              <a:rPr lang="ru-RU" sz="1700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700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шлунка</a:t>
            </a:r>
            <a:endParaRPr lang="uk-UA" sz="17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1636" y="3454782"/>
            <a:ext cx="53736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Болюсні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обсяги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рідини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застосовуються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санації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кишечника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51522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500" y="1236546"/>
            <a:ext cx="47765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сенсу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 з метою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нейтралізації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лугу (через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неможливість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дозу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пиття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протипоказано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рясне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вуглекислого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газу,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різко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розтягуючи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провокує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больовий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рефлекторну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зупинку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розрив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R="36195" indent="450215" algn="just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контактного антидоту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898441"/>
              </p:ext>
            </p:extLst>
          </p:nvPr>
        </p:nvGraphicFramePr>
        <p:xfrm>
          <a:off x="5095009" y="473809"/>
          <a:ext cx="7000009" cy="62456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5798">
                  <a:extLst>
                    <a:ext uri="{9D8B030D-6E8A-4147-A177-3AD203B41FA5}">
                      <a16:colId xmlns:a16="http://schemas.microsoft.com/office/drawing/2014/main" val="3763717962"/>
                    </a:ext>
                  </a:extLst>
                </a:gridCol>
                <a:gridCol w="3078898">
                  <a:extLst>
                    <a:ext uri="{9D8B030D-6E8A-4147-A177-3AD203B41FA5}">
                      <a16:colId xmlns:a16="http://schemas.microsoft.com/office/drawing/2014/main" val="2969941345"/>
                    </a:ext>
                  </a:extLst>
                </a:gridCol>
                <a:gridCol w="1075313">
                  <a:extLst>
                    <a:ext uri="{9D8B030D-6E8A-4147-A177-3AD203B41FA5}">
                      <a16:colId xmlns:a16="http://schemas.microsoft.com/office/drawing/2014/main" val="2335109975"/>
                    </a:ext>
                  </a:extLst>
                </a:gridCol>
              </a:tblGrid>
              <a:tr h="914893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Токсиканти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 anchor="ctr"/>
                </a:tc>
                <a:tc>
                  <a:txBody>
                    <a:bodyPr/>
                    <a:lstStyle/>
                    <a:p>
                      <a:pPr marR="36195" indent="83820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Антидоти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 anchor="ctr"/>
                </a:tc>
                <a:tc>
                  <a:txBody>
                    <a:bodyPr/>
                    <a:lstStyle/>
                    <a:p>
                      <a:pPr marL="83185"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Доза для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введення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3185"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шлунок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3185"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г)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 anchor="ctr"/>
                </a:tc>
                <a:extLst>
                  <a:ext uri="{0D108BD9-81ED-4DB2-BD59-A6C34878D82A}">
                    <a16:rowId xmlns:a16="http://schemas.microsoft.com/office/drawing/2014/main" val="3189663157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Лікарські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Глина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біла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крохмаль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вугілля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активоване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– 10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3961213471"/>
                  </a:ext>
                </a:extLst>
              </a:tr>
              <a:tr h="511889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Алкалоїди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тяжких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ме­талів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бактериальні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ток­сини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Вугілля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активоване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– 20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2197139008"/>
                  </a:ext>
                </a:extLst>
              </a:tr>
              <a:tr h="285898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Алкалоїди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тяжких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ме­талів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Танин, 0,1% 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перман­ганата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– 10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1702258932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барію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Натрію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сульфат(1% р-р)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– 7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– 15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1485071214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Нітрат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срібла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Натрію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хлорид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– 20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2079805760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Похідні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фосфору і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ціановодень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аконітін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перманганат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1:2000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4191633016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Сполуки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фосфора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uk-UA" sz="1300" kern="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Міді сульфат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0,1 -0,2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2873013205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Ртуть,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миш'як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Унітіол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р-р)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 – 0,3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2316735029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Кислоти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окис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– 2</a:t>
                      </a:r>
                      <a:endParaRPr lang="uk-UA" sz="13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178170580"/>
                  </a:ext>
                </a:extLst>
              </a:tr>
              <a:tr h="52063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Миш'як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ртуть,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свинець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синильна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кислота і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її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йоду і брому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Натрію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тіосульфат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тетацин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кальцію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 – 2 в виде 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10 % р-</a:t>
                      </a:r>
                      <a:r>
                        <a:rPr lang="ru-RU" sz="13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2649725111"/>
                  </a:ext>
                </a:extLst>
              </a:tr>
              <a:tr h="303505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Залізо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Цефуроксамін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0,5% р-р </a:t>
                      </a:r>
                      <a:r>
                        <a:rPr lang="ru-RU" sz="13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десферала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– 5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57724785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щавлева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фториста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кислоти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Кальцію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хлорид, 1% 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кальцію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глюконату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– 5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157238156"/>
                  </a:ext>
                </a:extLst>
              </a:tr>
              <a:tr h="224941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Метали,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рідкоземельні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елементи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Натрію-кальцію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детат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3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тетацин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кальцію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 – 1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3696061922"/>
                  </a:ext>
                </a:extLst>
              </a:tr>
              <a:tr h="47141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Радіоактивні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речовини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цинк,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свинець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Меркaміну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гідрохлорид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мер­кaміну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aскорбінaт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пентацин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0,1-0,2 на год жизни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635711288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Формальдегід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 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аммонію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хлориду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796122532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Калію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перманганат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 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аскорбінової</a:t>
                      </a:r>
                      <a:r>
                        <a:rPr lang="ru-RU" sz="13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кис­лоти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3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2" marR="4392" marT="0" marB="0"/>
                </a:tc>
                <a:extLst>
                  <a:ext uri="{0D108BD9-81ED-4DB2-BD59-A6C34878D82A}">
                    <a16:rowId xmlns:a16="http://schemas.microsoft.com/office/drawing/2014/main" val="425495122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163323" y="104477"/>
            <a:ext cx="5337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контактних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антидотів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30661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4436" y="806808"/>
            <a:ext cx="9240982" cy="502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indent="45021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ПШ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помітно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міру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часу,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пройшов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моменту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15-20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ПШ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надійно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перериває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3-4 ч (час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евакуації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вмісту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затриматися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складках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слизової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сповільнюють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перистальтику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тракту,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антихолінергічними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(метанол,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барбітурати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анілін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амітриптилін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серцеві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глікозиди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опіати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порожнину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ПШ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коррозівного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ушкоджує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місцево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кривавій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блювоті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indent="45021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ПШ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проводиться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ліквідації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загрозливих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кровообігу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купірування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судом, психомоторного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збудження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больового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синдрому,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встановлений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877963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6509" y="197346"/>
            <a:ext cx="10030691" cy="5443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Пацієнтам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глибокій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(атонической)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проводиться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попередньої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інтубації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трахеї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ендотрахеальної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трубкою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манжеткою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роздувається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Спочатку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краще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оральне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назогастральне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зондування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щоб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більш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товстий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зонд.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зонда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шлунок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необхідно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обов'язково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переконатися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зонд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потрапив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трахею (не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почути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дихальні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шуми,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немає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кашлю і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нападу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задухи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ціанозу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шкіри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слизових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оболонок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цією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метою проводиться проба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(вводиться 20 см3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повітря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зонд).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випадках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зонда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нього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виливається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шлунковий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вміст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проводиться за принципом сифона.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Промиваючи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шлунок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слід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завжди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враховувати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виведеної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рідини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щоб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уникнути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розриву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шлунка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гіпергідратації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пацієнта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Щоб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уникнути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аспірації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блювотних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доцільно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пацієнта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лежачи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злегка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нахиленою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вниз головою. При повторному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використовувати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як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оральний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так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назогастральний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зонд. Перед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вводять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0,3-0,5 мл 0,1%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розчину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атропіну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сульфату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усіх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випадках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крім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антихолінергічними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Зонд повинен бути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змазаний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вазеліном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бути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пружним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3210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7855" y="889844"/>
            <a:ext cx="104324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Зондове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ПШ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незрівнянно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ефективніше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отримавшій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широке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 кордоном штучно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спричиненої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блювоти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догоспітальному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етапі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прийомом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сиропу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іпекакуани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1 мл / кг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подальшим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рясним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питтям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стаціонарі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підшкірним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апоморфіну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0,07 мг / кг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поєднанні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возоконстрикторним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лікарським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наприклад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фенілефрину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 / х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0,3-1 мл 1%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розчину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Штучне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блювоти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 показано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випадках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недоцільності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беззондового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ПШ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іпекакуани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підозрюється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коматозного стану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найближчої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півгодини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Неефективні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вони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протиблювотними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наприклад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хлорпромазином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Апоморфін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поєднанні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нейротропними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засобами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викликає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пригнічення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дихального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центру, ЦНС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порушенням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свідомості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гіпотензія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блювоти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нейтралізувати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налоксону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48938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8690" y="168027"/>
            <a:ext cx="10390909" cy="6689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адекватної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(аж до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протезування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ШВЛ)</a:t>
            </a:r>
          </a:p>
          <a:p>
            <a:pPr marR="3619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гострої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дихальної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(центрального,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обструктивно-констриктивного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легеневого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торако-абдомінального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виду)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невідкладної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представлено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алгоритмом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прохідності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дихальних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marR="36195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вільної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прохідності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дихальних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ротової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аспірація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верхніх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дихальних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слизу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блювотних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сторонніх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285750" marR="36195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Інтубація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потерпілих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коматозному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 тому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зануренням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зонда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marR="36195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Повітропровід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ЛПУ;</a:t>
            </a:r>
          </a:p>
          <a:p>
            <a:pPr marL="285750" marR="36195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Конікотомія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трахеотомія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механічної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асфіксії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набряку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гортані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загальноприйнятими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показаннями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marR="36195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Лаваж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трахеобронхіального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дерева (за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загальноприйнятими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показаннями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R="3619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Респіраторна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оксигенотерапія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100% киснем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повинно бути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50%, ШВЛ).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50814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6109" y="723497"/>
            <a:ext cx="1015538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algn="ctr" hangingPunct="0">
              <a:lnSpc>
                <a:spcPct val="150000"/>
              </a:lnSpc>
              <a:spcAft>
                <a:spcPts val="0"/>
              </a:spcAft>
            </a:pP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endParaRPr lang="ru-RU" b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algn="ctr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пневмоніях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marR="36195" indent="-285750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Сукрим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50-100 мг / кг,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ендотрахеально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36195" indent="-285750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a-Latn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лізіна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есцинат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0,2-0,3 мг / кг, в / в,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кап.</a:t>
            </a:r>
          </a:p>
          <a:p>
            <a:pPr marL="285750" marR="36195" indent="-285750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р-н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пентоксифиллина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5 мл, в / в,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кап.</a:t>
            </a:r>
          </a:p>
          <a:p>
            <a:pPr marL="285750" marR="36195" indent="-285750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захищені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Тиментин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макролід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кларитроміцин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дозах.</a:t>
            </a:r>
          </a:p>
          <a:p>
            <a:pPr marL="285750" marR="36195" indent="-285750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0,75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р-н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амброксола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10 мг / кг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3-4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/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</a:p>
          <a:p>
            <a:pPr marL="285750" marR="36195" indent="-285750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Кортикостероїди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2,5% р-н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гідрокортизону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ацетату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4-8 мг / кг, в /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</a:p>
          <a:p>
            <a:pPr marL="285750" marR="36195" indent="-285750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р-н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кальцію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глюконату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 мл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мл, в / в,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36195" indent="-285750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р-н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аскорбінової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0,5-2 мл 2-3 рази на день,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болюсно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kern="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851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0982" y="501825"/>
            <a:ext cx="1029392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бронхоспазмі</a:t>
            </a:r>
            <a:r>
              <a:rPr lang="ru-RU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Епінефрин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0,1-1 мг, п / к.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Альбутерол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2,5-5 мг (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розвести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4 мл 0,9%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NaCl),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інгаляційно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(Макс. До 3 доз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0,15 мг / кг (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2,5 мг;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розвести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4 мл 0,9%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NaCl),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інгаляційно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(Макс. До 3 доз).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Преднізолон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60 мг / </a:t>
            </a:r>
            <a:r>
              <a:rPr lang="ru-RU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1-2 мг / кг /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Солюмедрол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стартова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125 мг в / в; доза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120-180 мг /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3-4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48 год.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стартова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1 мг / кг в / в;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повторні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ін'єкції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 годин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48 годин</a:t>
            </a:r>
            <a:r>
              <a:rPr lang="ru-RU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kern="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370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6508" y="1166705"/>
            <a:ext cx="100861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lnSpc>
                <a:spcPct val="150000"/>
              </a:lnSpc>
              <a:spcAft>
                <a:spcPts val="0"/>
              </a:spcAft>
            </a:pP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серцево-судинної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hangingPunct="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реанімаційні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заходи (за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загальноприйнятими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показаннями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hangingPunct="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адекватного венозного доступу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центральних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hangingPunct="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ОЦК з метою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ліквідації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гіповолемії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hangingPunct="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малого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серцевого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викиду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ліквідації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декомпенсованих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серцевих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аритмій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hangingPunct="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АТ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адекватного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кровообігу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екзотоксичного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шоку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83993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3273" y="252673"/>
            <a:ext cx="104740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marR="36195" algn="ctr" hangingPunct="0">
              <a:lnSpc>
                <a:spcPct val="150000"/>
              </a:lnSpc>
              <a:spcAft>
                <a:spcPts val="0"/>
              </a:spcAft>
            </a:pP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синдромів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гемодинаміки</a:t>
            </a:r>
            <a:endParaRPr lang="ru-RU" b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marR="36195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невідкладної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представлено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алгоритмом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0215" marR="36195" hangingPunct="0">
              <a:lnSpc>
                <a:spcPct val="150000"/>
              </a:lnSpc>
              <a:spcAft>
                <a:spcPts val="0"/>
              </a:spcAf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гіпотонії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35965" marR="36195" indent="-285750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Інфузія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плазмозамінних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гідроксиетилкрохмалю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желатиноля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багатоатомних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спиртів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735965" marR="36195" indent="-285750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0,5% р-н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допаміну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(5-25 мкг / кг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в; дозу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титрують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інотропний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вазоконстрикторний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735965" marR="36195" indent="-285750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0,2% 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р-н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норадреналіну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розрахункову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вікову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норадреналіну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розвести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200 мл 5%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декстроза;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- 40-60 кап. В 1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адекватного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артеріального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підбирають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індивідуально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норадреналіну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- 0,1-0,2 мкг / кг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норадреналіну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5965" marR="36195" indent="-285750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 року - 01-015 мл; 1-3 роки - 0,15-0,3 мл;</a:t>
            </a:r>
          </a:p>
          <a:p>
            <a:pPr marL="735965" marR="36195" indent="-285750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3-7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- 0,4-0,6 мл; 7-14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- 0,7-1 мл.</a:t>
            </a:r>
          </a:p>
          <a:p>
            <a:pPr marL="450215" marR="36195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Кортикостероїди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2-5 мг / кг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розрахункова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по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гідрокортизону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ацетату).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9979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4108" y="585320"/>
            <a:ext cx="10321637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  <a:spcAft>
                <a:spcPts val="0"/>
              </a:spcAf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гіпотензії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Адреналіну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г / х (при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помірній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гіпотензії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- 0,3-0,5 мл 1: 1000, п / 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в / м;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- 0,01 мл / кг, макс. 0,5 мл);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можна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повторити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(за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показаннями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 через 20-30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  <a:endParaRPr lang="en-US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Wingdings" panose="05000000000000000000" pitchFamily="2" charset="2"/>
            </a:endParaRP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Адреналіну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 / х(при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важкої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гіпотензії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</a:t>
            </a:r>
            <a:endParaRPr lang="en-US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Wingdings" panose="05000000000000000000" pitchFamily="2" charset="2"/>
            </a:endParaRP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розведенні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1:10 (0,9% р-ну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NaCl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), 5-10 мл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болюсно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більш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ніж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5-10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 ; </a:t>
            </a:r>
            <a:endParaRPr lang="en-US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Wingdings" panose="05000000000000000000" pitchFamily="2" charset="2"/>
            </a:endParaRP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- 0,1 мл / кг,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титрувати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по 1-2 мл,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болюсно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, за один раз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досягнення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ефекту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  <a:endParaRPr lang="en-US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Wingdings" panose="05000000000000000000" pitchFamily="2" charset="2"/>
            </a:endParaRP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Адреналіну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 / х (при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важкої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гіпотензії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- 1 мг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розведеного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1: 1000 в 250 мл 5%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розчину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глюкози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, в / в, кап.,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швидкістю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1 мкг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досягнення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ефекту.Інфузія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кристалоїдів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- 500-2000 мл, в / в, кап.,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Титрувати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досягнення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ефекту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(при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наявності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показань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- 6-10 л / 24 год.);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- 20 мл / кг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  <a:endParaRPr lang="en-US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Wingdings" panose="05000000000000000000" pitchFamily="2" charset="2"/>
            </a:endParaRP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Добутамін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лінеомат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крапельно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на 5%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розчині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глюкози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</a:t>
            </a:r>
            <a:endParaRPr lang="en-US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Wingdings" panose="05000000000000000000" pitchFamily="2" charset="2"/>
            </a:endParaRPr>
          </a:p>
          <a:p>
            <a:pPr marL="285750" lvl="0" indent="-28575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5-20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мкг / кг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., В / в, максимальна доза - 20 мкг / кг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  <a:endParaRPr lang="en-US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Wingdings" panose="05000000000000000000" pitchFamily="2" charset="2"/>
            </a:endParaRPr>
          </a:p>
          <a:p>
            <a:pPr marL="285750" lvl="0" indent="-28575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0,5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% р-н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допаміну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(5-25 мкг / кг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., В / в. Дозу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титрують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залежно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необхідного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ефекту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інотропний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вазоконстрикторний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85922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52996" y="745755"/>
            <a:ext cx="9775767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г</a:t>
            </a:r>
            <a:r>
              <a:rPr lang="uk-UA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kumimoji="0" lang="ru-RU" altLang="uk-UA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пертензії</a:t>
            </a:r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FontTx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Гліцеріла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тринитрат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0,4-0,5 мг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сублінгвально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спрей)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до початку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артеріального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переходом на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бензодіазепінів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діазепам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 мг в /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 мл 0,9%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NaCl); 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неефективності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повторити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(але не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40-60 мг).</a:t>
            </a:r>
          </a:p>
          <a:p>
            <a:pPr lvl="0" algn="just">
              <a:lnSpc>
                <a:spcPct val="150000"/>
              </a:lnSpc>
              <a:buFontTx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Фентоламин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дроперидол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неефективності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проведеної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0,02-0,01 мг / кг в /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 мл 0,9%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NaCl.</a:t>
            </a:r>
          </a:p>
          <a:p>
            <a:pPr lvl="0" algn="just">
              <a:lnSpc>
                <a:spcPct val="150000"/>
              </a:lnSpc>
            </a:pP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наполегливої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​​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гіпертензії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вираженої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тахікардії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120 уд /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призначають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лабеталол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25-50 мг в / в, кап., На 400 мл 0,9%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NaCl;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нітропрусид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2-10 мкг / кг /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 мг в 300 мл 5%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глюкози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вводити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підвищуючи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систолічного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артеріального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межах 130 мм рт. ст.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701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2654" y="945170"/>
            <a:ext cx="1011381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злоякісній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артеріальній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гіпертонії</a:t>
            </a:r>
            <a:endParaRPr lang="ru-RU" b="1" i="1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hangingPunct="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Нітропруссид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0,1 мкг / 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титрують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бажаного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ефекту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(не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більше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10 мкг / 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Розводять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попередньо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50 мг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амп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.) В 250 мл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глюкози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5%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концентрація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200 мкг / мл); р-р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готувати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24 год .;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час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інфузії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шприц-дозатор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закутати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алюмінієву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фольгу.</a:t>
            </a:r>
          </a:p>
          <a:p>
            <a:pPr marL="285750" indent="-285750" hangingPunct="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Нітрогліцерин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стартовій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внутрішньовенно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10-20 мкг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,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подальшим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збільшенням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на 5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10 мкг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5-10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</a:p>
          <a:p>
            <a:pPr hangingPunct="0">
              <a:lnSpc>
                <a:spcPct val="150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Нітрогліцерин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стартовій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1 мкг / 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20-60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.,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досягнення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бажаного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ефекту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</a:p>
          <a:p>
            <a:pPr marL="285750" indent="-285750" hangingPunct="0">
              <a:lnSpc>
                <a:spcPct val="150000"/>
              </a:lnSpc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630555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Фентоламін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5 мг, в / в,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0,05-0,1 мг / кг,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5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.,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досягнення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бажаного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ефекту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;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подальшому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2-4 год.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8236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19150" y="898329"/>
            <a:ext cx="11172825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8092738" algn="l"/>
                <a:tab pos="18119725" algn="l"/>
                <a:tab pos="18548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синдромів</a:t>
            </a:r>
            <a:r>
              <a:rPr lang="ru-RU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ЦНС</a:t>
            </a:r>
          </a:p>
          <a:p>
            <a:pPr lvl="0"/>
            <a:r>
              <a:rPr lang="ru-RU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токсичної</a:t>
            </a:r>
            <a:r>
              <a:rPr lang="ru-RU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енцефалопатії</a:t>
            </a:r>
            <a:r>
              <a:rPr lang="ru-RU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(кома, </a:t>
            </a:r>
            <a:r>
              <a:rPr lang="ru-RU" alt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судоми</a:t>
            </a:r>
            <a:r>
              <a:rPr lang="ru-RU" alt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/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проявів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токсичної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енцефалопатії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невідкладної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представлено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наступним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алгоритмом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Оксигенотерапія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досягненням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О2&gt; 96%).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глибокій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комі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 шкалою Глазго &lt;8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балів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інтубація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трахеї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ШВЛ.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інфузійна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корекції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водно-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електролітного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дезінтоксикації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парентерального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схемою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гіпераліментація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інфузійної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салуретиків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(2-5 мг / кг в / м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в).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Коферментні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тіаміну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піридоксин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/ в (у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вікових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дозах).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Фенобарбітал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a-Latn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la-Latn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os, 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1-5 мг / кг, в 2-3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Діазепам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0,5% р-р, в / в, в / м,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4-10 мг на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2-3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0,12-0,8 мг / кг на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в, в 2-4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0,3-0,5 мг / кг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в; не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 мг, в / в,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болюсно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Гексобарбітал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10% р-р 0,5 мл / кг, </a:t>
            </a:r>
            <a:r>
              <a:rPr lang="la-Latn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rectum; 5% 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р-р 7-15 мг / кг, в / м.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Тіопентал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1% р-р, 5-7 мг / кг, в / в; 5% р-р, 7-15 мг / кг, в / м, </a:t>
            </a:r>
            <a:r>
              <a:rPr lang="la-Latn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rectum.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оксибутират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20% р-р,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50-100 мг / кг, в / в,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Фенітоїн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a-Latn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os, 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1 року - 0,1-0,2 мг / кг на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2-4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2-10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- 0,5-1 мг на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старше 10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- 10 мг;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вагою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10-20 кг - 10 мг / кг;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вагою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 кг і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- 6 мг / кг.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Міорелаксанти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ШВЛ.</a:t>
            </a:r>
            <a:endParaRPr kumimoji="0" lang="uk-UA" altLang="uk-UA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822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93272" y="401825"/>
            <a:ext cx="1039091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епістатус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 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судомах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uk-UA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купіруються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Мідазолам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стартова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0,2 мг / кг, в / в,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швидкістю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0,75-10 мкг / кг /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Tx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Пропофол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стартова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1-2 мг / кг;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підтримуюча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2-10 мг / кг / год.</a:t>
            </a:r>
          </a:p>
          <a:p>
            <a:pPr lvl="0">
              <a:buFontTx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Фенобарбітал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стартова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10-15 мг / кг (50 мг /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підтримуюча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0,5-1 мг / кг / год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токсин-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індукованій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лікарській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торсіонній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дистонії</a:t>
            </a:r>
            <a:r>
              <a:rPr lang="ru-RU" altLang="uk-UA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Сульфат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магнію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1-2 г (8-16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50-100 мл води для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ін'єкцій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/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.; при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показань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повторне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0,5-1 г (4-8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год.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Сульфат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магнію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25-50 мг / кг (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розвести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 мг / мл), в /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5-15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діазепам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в /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0,2-0,3 мг / кг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0,1 мл на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Діазепам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0,5% р-р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0,12-0,8 мг / кг на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2-4 </a:t>
            </a:r>
            <a:r>
              <a:rPr lang="ru-RU" alt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0,3-0,5 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мг / кг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.; не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 мг, в / в,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болюсно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Ізопреналін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2-10 мкг /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- 0,1-1 мкг / кг /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в / в,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титрувати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бажаного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Ізопреналін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2 мкг / мл (на 500 мл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глюкози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ru-RU" alt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</a:p>
          <a:p>
            <a:pPr lvl="0"/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токсин-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індукованій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лікарській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ru-RU" altLang="uk-UA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акатизії</a:t>
            </a:r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alt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Міртазапін</a:t>
            </a:r>
            <a:r>
              <a:rPr kumimoji="0" lang="ru-RU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kumimoji="0" lang="ru-RU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alt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kumimoji="0" lang="ru-RU" altLang="uk-UA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мг/</a:t>
            </a:r>
            <a:r>
              <a:rPr kumimoji="0" lang="ru-RU" alt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токсин-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індукованій</a:t>
            </a:r>
            <a:r>
              <a:rPr lang="ru-RU" alt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лікарській</a:t>
            </a:r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ru-RU" altLang="uk-UA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приапізмі</a:t>
            </a:r>
            <a:r>
              <a:rPr kumimoji="0" lang="ru-RU" alt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Консультація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уролога.</a:t>
            </a:r>
          </a:p>
          <a:p>
            <a:pPr lvl="0">
              <a:buFontTx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Бензатропін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1-4 мг, в /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м, максимум 6 мг /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Tx/>
              <a:buChar char="•"/>
            </a:pP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Лідокаїн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мг / кг в / в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Повторне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 мг / кг); макс. доза - 3 мг / кг.</a:t>
            </a:r>
            <a:endParaRPr kumimoji="0" lang="uk-UA" alt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656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1" y="657837"/>
            <a:ext cx="1029392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algn="ctr" hangingPunct="0">
              <a:spcAft>
                <a:spcPts val="0"/>
              </a:spcAft>
              <a:tabLst>
                <a:tab pos="630555" algn="l"/>
              </a:tabLst>
            </a:pP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синдромів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токсичної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психопатії</a:t>
            </a:r>
            <a:endParaRPr lang="ru-RU" b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algn="ctr" hangingPunct="0">
              <a:spcAft>
                <a:spcPts val="0"/>
              </a:spcAft>
              <a:tabLst>
                <a:tab pos="630555" algn="l"/>
              </a:tabLst>
            </a:pPr>
            <a:endParaRPr lang="ru-RU" b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hangingPunct="0">
              <a:spcAft>
                <a:spcPts val="0"/>
              </a:spcAft>
              <a:tabLst>
                <a:tab pos="630555" algn="l"/>
              </a:tabLs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хвилюванні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почутті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тривоги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i="1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Діазепам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0,5% р-р, в / в, в / м,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0,12-0,8 мг / кг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2-4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0,3-0,5 мг / кг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в;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 мг,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болюсно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Лоразепам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1-2 мг, в / м (для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альтернатива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диазепамом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Хлордіазепоксид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м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50-100 мг (для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альтернативи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діазепамом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Психологічна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Галоперідол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5-10 мг, в / м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10-20 мг,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os),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щогодини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повторювати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міру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Дроперідол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м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мг (не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Серотоніновий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синдромі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 algn="just" hangingPunct="0">
              <a:spcAft>
                <a:spcPts val="0"/>
              </a:spcAft>
              <a:tabLst>
                <a:tab pos="-18170525" algn="l"/>
                <a:tab pos="457200" algn="l"/>
              </a:tabLs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психозі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ажитації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Галоперідол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5-10 мг, в / м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10-20 мг,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os),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щогодини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повторювати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міру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Діазепам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0,5% р-р, в / в, в / м,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0,12-0,8 мг / кг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2-4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0,3-0,5 мг / кг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в;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 мг,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болюсно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Гексобарбітал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10% р-р, 0,5 мл / кг,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rectum; 5%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р-р, в / м,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7-15 мг / кг.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Тіопентал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1% р-р, 5-7 мг / кг, в / в; 5% р-р, 7-15 мг / кг, в / м,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rectum.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оксибутират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20% р-р,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50-100 мг / кг,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20 мг / кг в ч.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Фенітоїн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1-5 мг / кг.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-18170525" algn="l"/>
                <a:tab pos="457200" algn="l"/>
              </a:tabLst>
            </a:pP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L-5-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гідрокситриптофан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400 мг / день і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карбідопа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мг / день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еозинофілії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міалгії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76773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482437" y="156096"/>
            <a:ext cx="10515600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altLang="uk-UA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alt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altLang="uk-UA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рабдоміолізу</a:t>
            </a:r>
            <a:endParaRPr lang="ru-RU" altLang="uk-UA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altLang="uk-UA" sz="1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Парентеральне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водне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швидкістю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інфузії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15-20 мл / кг / год.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перших 6 год.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форсування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діурезу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Ентеральне</a:t>
            </a:r>
            <a:r>
              <a:rPr lang="ru-RU" alt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зондове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водне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швидкістю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10-15 мл / кг через год.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перших 6 год.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форсування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діурезу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перших 6 ч.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водного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індивідуально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uk-UA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kumimoji="0" lang="ru-RU" altLang="uk-U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altLang="uk-UA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alt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altLang="uk-UA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гострої</a:t>
            </a:r>
            <a:r>
              <a:rPr lang="ru-RU" alt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ниркової</a:t>
            </a:r>
            <a:r>
              <a:rPr lang="ru-RU" alt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endParaRPr lang="ru-RU" altLang="uk-UA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Екстракорпоральні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детоксикації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Безперервна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артеріо-венозна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гемофільтрація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Гемодіаліз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Перитоніальний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діаліз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гемодіафільтрації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 algn="ctr"/>
            <a:r>
              <a:rPr lang="ru-RU" altLang="uk-UA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alt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altLang="uk-UA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гострої</a:t>
            </a:r>
            <a:r>
              <a:rPr lang="ru-RU" alt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печінкової</a:t>
            </a:r>
            <a:r>
              <a:rPr lang="ru-RU" alt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недостатності</a:t>
            </a:r>
            <a:endParaRPr lang="ru-RU" altLang="uk-UA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kumimoji="0" lang="ru-RU" alt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uk-UA" sz="16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Екстракорпоральні</a:t>
            </a:r>
            <a:r>
              <a:rPr lang="ru-RU" altLang="uk-UA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altLang="uk-UA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детоксикації</a:t>
            </a:r>
            <a:r>
              <a:rPr lang="ru-RU" altLang="uk-UA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Гемоперфузія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гемосорбція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Білковий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гемодіаліз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Модульна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екстракорпоральна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kumimoji="0" lang="ru-RU" alt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ru-RU" altLang="uk-UA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Гепатопротекторна</a:t>
            </a:r>
            <a:r>
              <a:rPr kumimoji="0" lang="ru-RU" alt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kumimoji="0" lang="ru-RU" alt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Tx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Аргініну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глутамат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4% 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р-н 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дорослим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по 50 мл 2 рази на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в,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крапельно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150-250 мл 0,9% 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р-</a:t>
            </a:r>
            <a:r>
              <a:rPr lang="ru-RU" alt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NaCl,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макс.доза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4-6 г в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.;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10-15 мл 4%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 рази на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в, кап. на 150-250 мл 0,9% 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р-</a:t>
            </a:r>
            <a:r>
              <a:rPr lang="ru-RU" alt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NaCl.</a:t>
            </a:r>
          </a:p>
          <a:p>
            <a:pPr lvl="0">
              <a:buFontTx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Фенітоїн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мг / кг /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 (в тому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протисудомний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buFontTx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Донатори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SH-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кислота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тіоктова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10-30 мг / кг /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/ в, </a:t>
            </a:r>
            <a:r>
              <a:rPr lang="la-Latn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os.</a:t>
            </a:r>
          </a:p>
          <a:p>
            <a:pPr lvl="0">
              <a:buFontTx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Фосфоліпіди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соматогенной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реабілітації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(10% </a:t>
            </a:r>
            <a:r>
              <a:rPr lang="ru-RU" alt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р-н 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1-10 мл, в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/ в, на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аутокрові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buFontTx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Стимуляція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жовчоутворення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жовчовиділення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Tx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інтестіно-гепатической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рециркуляції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Tx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Ентеросорбція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гострого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захворювання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Tx/>
              <a:buChar char="•"/>
            </a:pP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Повторні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санації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кишечника через </a:t>
            </a:r>
            <a:r>
              <a:rPr lang="ru-RU" alt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alt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 год.</a:t>
            </a:r>
            <a:endParaRPr kumimoji="0" lang="uk-UA" alt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331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0872" y="875851"/>
            <a:ext cx="10529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lnSpc>
                <a:spcPct val="150000"/>
              </a:lnSpc>
              <a:spcAft>
                <a:spcPts val="0"/>
              </a:spcAft>
            </a:pP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токсичної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</a:t>
            </a:r>
          </a:p>
          <a:p>
            <a:pPr hangingPunct="0">
              <a:lnSpc>
                <a:spcPct val="150000"/>
              </a:lnSpc>
              <a:spcAft>
                <a:spcPts val="0"/>
              </a:spcAf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синдромі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коагулопатії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Вітамін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- 10 мг в / 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 / к;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- 1-2 мг / кг, в / 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 / 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4-8 год .;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- 5-10 мг, в / 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 / к;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кращим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 algn="just" hangingPunct="0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При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синдромі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метгемоглобінемії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Метиленовий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синій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: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стартова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доза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- 1-2 мг / 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(0,1-0,2 мл / кг),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більш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5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Змішуючи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кров'ю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, на 30 мл 0,9%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розчину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NaC1,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4 ч.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новонароджених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стартова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доза 0,3-1,0 мл / кг.</a:t>
            </a: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Толуїдиновий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синій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: 2-4 мг / кг,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більш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ніж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за 5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.; через 30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 доза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може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бути повторена.</a:t>
            </a:r>
          </a:p>
          <a:p>
            <a:pPr marL="342900" lvl="0" indent="-342900" algn="just" hangingPunct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Гіпербаричної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оксигенації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</a:t>
            </a:r>
            <a:endParaRPr lang="uk-UA" sz="1400" kern="50" dirty="0">
              <a:effectLst/>
              <a:latin typeface="Symbol" panose="05050102010706020507" pitchFamily="18" charset="2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11794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2415" y="0"/>
            <a:ext cx="10787914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  <a:tabLst>
                <a:tab pos="630555" algn="l"/>
              </a:tabLs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гострої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алергічної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  <a:tab pos="63055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Дексаметазон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режимі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пульс-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терапії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1,5 мг / кг,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30-60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3-х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послідовних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днів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  <a:tab pos="63055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Метилпреднізолон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- 1-2 мг / кг, в / в,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6-8 год;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- 1-2 мг / кг, в / в (макс. 125 мг),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6 ч.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  <a:tab pos="630555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Преднізолон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: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- 40-60 мг /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добу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.;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- 1-2 мг / кг /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добу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розділити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на два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прийоми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  <a:tab pos="630555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Дифенгідрамін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(у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): 25-50 мг, в / в,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протязі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більше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2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 Максимальна доза 100 мг / доза; 400 мг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сут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Font typeface="Wingdings" panose="05000000000000000000" pitchFamily="2" charset="2"/>
              <a:buChar char=""/>
              <a:tabLst>
                <a:tab pos="457200" algn="l"/>
                <a:tab pos="630555" algn="l"/>
              </a:tabLs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Дифенгідрамін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(у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): 1,25 мг / кг / доза (37,5 мг / м2), в / в,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протягом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більше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 2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 Максимальна доза 300 мг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добу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Wingdings" panose="05000000000000000000" pitchFamily="2" charset="2"/>
              </a:rPr>
              <a:t>.</a:t>
            </a:r>
          </a:p>
          <a:p>
            <a:pPr lvl="0" algn="ctr" hangingPunct="0">
              <a:spcAft>
                <a:spcPts val="0"/>
              </a:spcAft>
              <a:tabLst>
                <a:tab pos="457200" algn="l"/>
                <a:tab pos="630555" algn="l"/>
              </a:tabLs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синдрому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анафілаксії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помірних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проявах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анафілаксії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 hangingPunct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OpenSymbol"/>
              </a:rPr>
              <a:t>Антигистаминні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OpenSymbol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OpenSymbol"/>
              </a:rPr>
              <a:t>препарати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OpenSymbol"/>
              </a:rPr>
              <a:t>,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OpenSymbol"/>
              </a:rPr>
              <a:t>в/в, в/м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OpenSymbol"/>
              </a:rPr>
              <a:t>або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OpenSymbol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OpenSymbol"/>
              </a:rPr>
              <a:t>перорально.</a:t>
            </a:r>
            <a:endParaRPr lang="uk-UA" sz="1400" kern="50" dirty="0" smtClean="0">
              <a:effectLst/>
              <a:latin typeface="Symbol" panose="05050102010706020507" pitchFamily="18" charset="2"/>
              <a:ea typeface="Times New Roman" panose="02020603050405020304" pitchFamily="18" charset="0"/>
              <a:cs typeface="OpenSymbol"/>
            </a:endParaRPr>
          </a:p>
          <a:p>
            <a:pPr algn="just" hangingPunct="0">
              <a:spcAft>
                <a:spcPts val="0"/>
              </a:spcAft>
            </a:pP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виникненні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бронхоспазма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Aft>
                <a:spcPts val="0"/>
              </a:spcAft>
              <a:buSzPts val="1000"/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Албутерол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- 5-10 мг в 2-4,5 мл 0,9%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NaC1,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інгаляційно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До 3 доз (за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показаннями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- 0,15 мг / кг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мінімально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2,5 мг),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інгаляційно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 3 доз (за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показаннями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 algn="just" hangingPunct="0">
              <a:spcAft>
                <a:spcPts val="0"/>
              </a:spcAft>
              <a:buSzPts val="1000"/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Метилпреднізолон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- 1-2 мг / кг,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6-8 год;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- 1-2 мг / кг, в / в (макс. 125 мг)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 год.</a:t>
            </a:r>
          </a:p>
          <a:p>
            <a:pPr marL="342900" lvl="0" indent="-342900" algn="just" hangingPunct="0">
              <a:spcAft>
                <a:spcPts val="0"/>
              </a:spcAft>
              <a:buSzPts val="1000"/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Преднізолон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- 40-60 мг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.;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- 1-2 мг / 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розділити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два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hangingPunct="0">
              <a:spcAft>
                <a:spcPts val="0"/>
              </a:spcAft>
              <a:buSzPts val="1000"/>
              <a:buFont typeface="Wingdings" panose="05000000000000000000" pitchFamily="2" charset="2"/>
              <a:buChar char=""/>
              <a:tabLst>
                <a:tab pos="457200" algn="l"/>
              </a:tabLs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Діфенілгідрамін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50 мг,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реr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м,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25-50 мг, перорально,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4-6 год.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24-72 год .;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стартова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доза 1,25 мг / кг,,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/ м;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мг / кг /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реr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24-72 год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4347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0982" y="197346"/>
            <a:ext cx="1057101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Заходи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запобігання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токсичної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дії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всмоктався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отрути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підвищенню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стійкості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організму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специфічний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антидотний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захист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санації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шлунково-кишкового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тракту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ентеросорбцію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водне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навантаження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форсованим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діурезом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лікувальну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гіпервентиляцію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гіпербаричну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оксигенацію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еферентні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методи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детоксикації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операцію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заміщення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застосовують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/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крапельне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0,06%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розчину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гіпохлориду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натрію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обсязі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500 мл (1/10 ОЦК) за один сеанс (30-45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обсягу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перевищує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20% ОЦК,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неприпустимо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так як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розвивається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гемоліз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Непряме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електрохімічне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окислення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плазми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гипохлоридом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натрію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надає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ГЕМОРЕОЛОГІЧНИХ,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коригуючий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гемостаз,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детоксицирующее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імуномодулюючу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супроводжується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зменшенням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кількості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середньомолекулярних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пептидів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ацидозу,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підвищенням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оксигенації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прискоренням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детоксикації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Найбільший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ефект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гіпохлориду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натрію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спостерігається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разі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отруєння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метгемоглобінобразующими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психотропними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отрутами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 тому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числі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алкоголем.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цьому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прискорюється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вихід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 алкогольного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делірію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099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2436" y="944848"/>
            <a:ext cx="1040476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indent="450215" algn="ctr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Антидоти</a:t>
            </a:r>
            <a:endParaRPr lang="ru-RU" b="1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indent="450215" algn="ctr" hangingPunct="0">
              <a:spcAft>
                <a:spcPts val="0"/>
              </a:spcAft>
            </a:pPr>
            <a:endParaRPr lang="ru-RU" sz="1400" b="1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indent="450215" algn="ctr" hangingPunct="0">
              <a:spcAft>
                <a:spcPts val="0"/>
              </a:spcAft>
            </a:pP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Специфічна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антидотна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терапія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можлива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тоді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коли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встановлений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вид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ранній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токсикогенній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фазі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отруєнь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цьому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використовуються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різні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властивості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протиотрут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інактивує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вплив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яєчного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білка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сорбентів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фізико-хімічний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стан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травному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тракті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специфічну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фізико-хімічну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взаємодію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антидотного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засобу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токсикантом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8598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4727" y="474051"/>
            <a:ext cx="1057101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indent="449580" algn="ctr" hangingPunct="0">
              <a:spcAft>
                <a:spcPts val="0"/>
              </a:spcAft>
            </a:pP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4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b="1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- 48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перебіг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- 12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всмоктування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отрут, 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прискорення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елімінації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шлунково-кишкового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тракту,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симптоматичного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- 19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фон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IV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- 23 антидоту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супутніх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застаріли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недостатньою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недоведеною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заснована, в першу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терміновості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негайно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перших 30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 моменту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год.</a:t>
            </a: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 год.</a:t>
            </a:r>
          </a:p>
          <a:p>
            <a:pPr marR="36195" indent="449580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компонентом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інтенсивної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обгрунтовано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токсикогенной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особливо на початковому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екзогенних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інтоксикацій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kern="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6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7964" y="765062"/>
            <a:ext cx="10280072" cy="3787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6195" indent="45021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Антидотом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antidotum, "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знешкодженню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викликається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ним токсичного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Будь-антидот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до, в момент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надходження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коергіст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обов'язковим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властивістю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повинен бути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антагонізм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36195" indent="45021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Коергізм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позначення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будови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виду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піддається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біологічної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Прояви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коергізма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одномоментного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комбінація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так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послідовного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сукцесія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kern="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4281" y="156849"/>
            <a:ext cx="6256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Протиотрути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використовуються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клінічній</a:t>
            </a:r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практиці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594017"/>
              </p:ext>
            </p:extLst>
          </p:nvPr>
        </p:nvGraphicFramePr>
        <p:xfrm>
          <a:off x="803564" y="664726"/>
          <a:ext cx="11222181" cy="61597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7309">
                  <a:extLst>
                    <a:ext uri="{9D8B030D-6E8A-4147-A177-3AD203B41FA5}">
                      <a16:colId xmlns:a16="http://schemas.microsoft.com/office/drawing/2014/main" val="1717785592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724961749"/>
                    </a:ext>
                  </a:extLst>
                </a:gridCol>
                <a:gridCol w="5126182">
                  <a:extLst>
                    <a:ext uri="{9D8B030D-6E8A-4147-A177-3AD203B41FA5}">
                      <a16:colId xmlns:a16="http://schemas.microsoft.com/office/drawing/2014/main" val="2451233805"/>
                    </a:ext>
                  </a:extLst>
                </a:gridCol>
                <a:gridCol w="4710545">
                  <a:extLst>
                    <a:ext uri="{9D8B030D-6E8A-4147-A177-3AD203B41FA5}">
                      <a16:colId xmlns:a16="http://schemas.microsoft.com/office/drawing/2014/main" val="1128511078"/>
                    </a:ext>
                  </a:extLst>
                </a:gridCol>
              </a:tblGrid>
              <a:tr h="263529">
                <a:tc rowSpan="23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антагонізма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 vert="vert270"/>
                </a:tc>
                <a:tc rowSpan="8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Хіиічний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 vert="vert27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Протиотрути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Токсикант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163765172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ДТА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унітіол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Важкі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метали,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серцеві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глікозиди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2643575324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Со-ЕДТА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Ціаніди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сульфіди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766883889"/>
                  </a:ext>
                </a:extLst>
              </a:tr>
              <a:tr h="43180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Азотистокислий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la-Latn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Nf, d-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пеніциламін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тетацин-кальцію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(ДТПА),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дефероксамін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десферал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Важкі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метали та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заліза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2865500395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Амілнітрит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пропілнітрит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антиціан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Ціаніди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2719609308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Діетиламінофенол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3613448810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Антитіла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Серцеві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глікозиди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1296644060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Fав-фрагменти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Токсини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рослинні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600" kern="5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тваринні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2668364971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Біохіиічний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 vert="vert27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Кисень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Чадний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2761709628"/>
                  </a:ext>
                </a:extLst>
              </a:tr>
              <a:tr h="28786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Реактиватори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ХЕ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дипіроксим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пралідоксим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3553643099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Піридоксин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Гідразін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3176587289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Метиленовий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синій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Метгемоглобіноутворювачі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284576876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Фізіологічний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 vert="vert27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Атропіна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карбамати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3825466274"/>
                  </a:ext>
                </a:extLst>
              </a:tr>
              <a:tr h="28786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Аміностигмін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Холіноблокатори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нейролептики,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трициклічні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антидеприсанти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2360002922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Флюмазеніл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Бензодіазепіни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1580223233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Налоксон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Опіати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699444903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Модифікація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метаболізма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 vert="vert27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Тіосульфат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Цианіди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61762005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Ацетилцистеїн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Ацетамінофен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372528807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танол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Метанол,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етиленгліколь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4066689447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Дікоболтова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сіль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ДТА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Цианіди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1753240841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Дімеркапрол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(БАЛ)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Миш'як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свинець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ртуть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1874611860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ацетилпеніциламин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1260611747"/>
                  </a:ext>
                </a:extLst>
              </a:tr>
              <a:tr h="14393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Прусска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синь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8" marR="4998" marT="0" marB="0"/>
                </a:tc>
                <a:extLst>
                  <a:ext uri="{0D108BD9-81ED-4DB2-BD59-A6C34878D82A}">
                    <a16:rowId xmlns:a16="http://schemas.microsoft.com/office/drawing/2014/main" val="3698752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9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6291" y="751344"/>
            <a:ext cx="105017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 hangingPunct="0">
              <a:spcAft>
                <a:spcPts val="0"/>
              </a:spcAft>
            </a:pP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b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endParaRPr lang="uk-UA" sz="1400" kern="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endParaRPr lang="ru-RU" b="1" i="1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Пряма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взаємодія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 hangingPunct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нейтралізація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вільно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циркулює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hangingPunct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малотоксичного комплексу [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отрута-токсикант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];</a:t>
            </a:r>
          </a:p>
          <a:p>
            <a:pPr marL="285750" indent="-285750" algn="just" hangingPunct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вивільнення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біосубстратах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hangingPunct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прискорене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вимивання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з депо.</a:t>
            </a:r>
            <a:endParaRPr lang="ru-RU" b="1" i="1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Хелатуючі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агенти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kern="5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комплексоутворювачі</a:t>
            </a:r>
            <a:endParaRPr lang="ru-RU" b="1" i="1" kern="5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будовою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комплексообразователи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класифікують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чином: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Похідні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поліамінполікарбонових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кислот (ЕДТА,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пентацід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т.д.).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дитіол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(БАЛ,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унітіол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2,3-дімеркаптосукцінат).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Монотіоли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пеніциламін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a-Latn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ацетілпеніціламін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десфероксамін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прусська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синь і т.д.).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328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0253" y="117693"/>
            <a:ext cx="1037705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hangingPunct="0"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Опосередкована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нейтралізація</a:t>
            </a:r>
            <a:endParaRPr lang="ru-RU" b="1" i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розширюють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ареал "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німих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рецепторів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До числа таких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протиотрут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метгемоглобіноутворювачі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ціанідів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сульфідів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азотистокислий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амилнитрит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4-етіламінофенол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антіціан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Як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метгемоглобіноутворювачі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окислюють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двовалентне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залізо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гемоглобіну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тривалентного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стану.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Антитіла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токсикантів</a:t>
            </a:r>
            <a:endParaRPr lang="ru-RU" b="1" i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показана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фосфорорганічних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глікозидів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дігоксин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дінітрофенольних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з'єднань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клінічній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розроблені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принципу,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основному,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токсинами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білкової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бактеріальні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зміїні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т.д.).</a:t>
            </a:r>
          </a:p>
          <a:p>
            <a:pPr indent="450215" algn="just" hangingPunct="0"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біохімічний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антагонізм</a:t>
            </a:r>
            <a:endParaRPr lang="ru-RU" b="1" i="1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hangingPunct="0"/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Токсичний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молекулами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молекулярними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комплексами) -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мішенями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молекул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ними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специфічної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фізіологічної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руйнують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мішень-токсиканти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відновлюють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фізіологічну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біологічно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значимих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молекул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молекулярних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перешкоджають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утворенню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подібного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/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 вид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антагонізму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антидотної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оксидом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вуглецю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Реактіватори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холінестерази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інгібіторів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холінестерази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фосфорорганічними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сполуками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(ФОС),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пиридоксальфосфата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гідразином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похідними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39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5858" y="439947"/>
            <a:ext cx="9975273" cy="5443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Фізіологічні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антидоти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правило,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нормалізують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нервових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імпульсів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синапсах,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піддалися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атаці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токсикантів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 hangingPunct="0">
              <a:lnSpc>
                <a:spcPct val="150000"/>
              </a:lnSpc>
              <a:spcAft>
                <a:spcPts val="0"/>
              </a:spcAft>
            </a:pP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фізіологічних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антидотів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атропіну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сульфат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холіноблокатори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ФОС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сполуками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карбаматами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неостигміну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метілсульфат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галантамин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прірідостігмін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аминостигмин</a:t>
            </a:r>
            <a:r>
              <a:rPr lang="ru-RU" b="1" i="1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оборотні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інгібітори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холінестерази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отруєннях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атропіну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сульфатом,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скополаміном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дітраном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холіноблокуючу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 тому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трициклічнимиантидепресантами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деякими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нейролептиками);</a:t>
            </a:r>
          </a:p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бензодіазепіни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барбітурати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інтоксикаціях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ГАМК-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літики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біціклофосфати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пікротоксінін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флюмазеніл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антагоніст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ГАМКА-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бензодіазепінових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рецепторів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при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інтоксикаціях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бензодіазепінами</a:t>
            </a:r>
            <a:endParaRPr lang="ru-RU" kern="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налоксон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конкурентний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антагоніст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опіоїдних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μ-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рецепторів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 антидот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наркотичних</a:t>
            </a:r>
            <a:r>
              <a:rPr lang="ru-RU" kern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аналгетиків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205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54975" y="193964"/>
            <a:ext cx="75943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Лекарственные формы и схемы применения некоторых противоядий</a:t>
            </a:r>
            <a:endParaRPr lang="uk-UA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673115"/>
              </p:ext>
            </p:extLst>
          </p:nvPr>
        </p:nvGraphicFramePr>
        <p:xfrm>
          <a:off x="1579418" y="307739"/>
          <a:ext cx="10418617" cy="63481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2283">
                  <a:extLst>
                    <a:ext uri="{9D8B030D-6E8A-4147-A177-3AD203B41FA5}">
                      <a16:colId xmlns:a16="http://schemas.microsoft.com/office/drawing/2014/main" val="192809431"/>
                    </a:ext>
                  </a:extLst>
                </a:gridCol>
                <a:gridCol w="2495393">
                  <a:extLst>
                    <a:ext uri="{9D8B030D-6E8A-4147-A177-3AD203B41FA5}">
                      <a16:colId xmlns:a16="http://schemas.microsoft.com/office/drawing/2014/main" val="1036465581"/>
                    </a:ext>
                  </a:extLst>
                </a:gridCol>
                <a:gridCol w="6160941">
                  <a:extLst>
                    <a:ext uri="{9D8B030D-6E8A-4147-A177-3AD203B41FA5}">
                      <a16:colId xmlns:a16="http://schemas.microsoft.com/office/drawing/2014/main" val="4051726724"/>
                    </a:ext>
                  </a:extLst>
                </a:gridCol>
              </a:tblGrid>
              <a:tr h="480247"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600" kern="5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Токсична </a:t>
                      </a:r>
                      <a:endParaRPr lang="ru-RU" sz="1600" kern="5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речовина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Антидоти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Лікарська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форма</a:t>
                      </a:r>
                    </a:p>
                    <a:p>
                      <a:pPr marR="36195" algn="ctr" hangingPunct="0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4171287077"/>
                  </a:ext>
                </a:extLst>
              </a:tr>
              <a:tr h="295536">
                <a:tc rowSpan="4"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Цианіди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Амілнітрит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пропілнітрит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0,5 мл для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інгаляції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3695487988"/>
                  </a:ext>
                </a:extLst>
              </a:tr>
              <a:tr h="25859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Антиціан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1,0 мл 20%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р-ну;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 по 0,75 мл в/м.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3133361699"/>
                  </a:ext>
                </a:extLst>
              </a:tr>
              <a:tr h="32016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Дікобольтова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сіль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ДТА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20 мл 1,5%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р-ну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в/в, </a:t>
                      </a: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капельно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повільно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1781620599"/>
                  </a:ext>
                </a:extLst>
              </a:tr>
              <a:tr h="28322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Натрію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нітрит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10 - 20 мл 2% р-</a:t>
                      </a: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в/в, </a:t>
                      </a: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капельно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2159389891"/>
                  </a:ext>
                </a:extLst>
              </a:tr>
              <a:tr h="689586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Карбамати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Атропіну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1,0 мл 0,1% р-</a:t>
                      </a: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в/в, в/м. При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інтоксикаціях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первинна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доза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2-8 мг,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потім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мг через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кожні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хв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явищ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атропінізації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2656969194"/>
                  </a:ext>
                </a:extLst>
              </a:tr>
              <a:tr h="517189">
                <a:tc rowSpan="2"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</a:t>
                      </a:r>
                      <a:endParaRPr lang="uk-UA" sz="1600" kern="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Дипіроксим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1,0 мл 15%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р-ну,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в/в.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Можна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повторювати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введення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кожні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3 - 4 ч. Або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забезпечити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постійну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/ в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інфузію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250-400 мг / год.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1606263421"/>
                  </a:ext>
                </a:extLst>
              </a:tr>
              <a:tr h="455619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Пралідоксим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Постійна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інфузія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250-400 мг/ч.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1581943687"/>
                  </a:ext>
                </a:extLst>
              </a:tr>
              <a:tr h="1224415">
                <a:tc>
                  <a:txBody>
                    <a:bodyPr/>
                    <a:lstStyle/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Цианіди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Сполуки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ртуті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миш'яку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Метгемоглобіно-утворювачі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Натрію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тіосульфат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10-20 мл 30%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р-ну,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в/в.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3324110084"/>
                  </a:ext>
                </a:extLst>
              </a:tr>
              <a:tr h="1160644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Цианиды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Метгемоглобіно-утворювачі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анілін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нітрити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нітробензол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Метиленовий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синій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20 мл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флакони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50-100 мл 1%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р-ну</a:t>
                      </a:r>
                      <a:r>
                        <a:rPr lang="ru-RU" sz="1600" kern="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25% 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декстрози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("</a:t>
                      </a:r>
                      <a:r>
                        <a:rPr lang="ru-RU" sz="1600" kern="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хромосмон</a:t>
                      </a:r>
                      <a:r>
                        <a:rPr lang="ru-RU" sz="16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").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193215152"/>
                  </a:ext>
                </a:extLst>
              </a:tr>
              <a:tr h="522927"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Дігіталіс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Дигоксин-специфічні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FAB-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антитіла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tc>
                  <a:txBody>
                    <a:bodyPr/>
                    <a:lstStyle/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Порошок у флаконах.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Вміст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одного флакона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пов'язує</a:t>
                      </a:r>
                      <a:endParaRPr lang="ru-RU" sz="1600" kern="5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 algn="just" hangingPunct="0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 мг </a:t>
                      </a:r>
                      <a:r>
                        <a:rPr lang="ru-RU" sz="1600" kern="5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дигоксину</a:t>
                      </a: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6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4" marR="2114" marT="0" marB="0"/>
                </a:tc>
                <a:extLst>
                  <a:ext uri="{0D108BD9-81ED-4DB2-BD59-A6C34878D82A}">
                    <a16:rowId xmlns:a16="http://schemas.microsoft.com/office/drawing/2014/main" val="2973517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11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272</TotalTime>
  <Words>4278</Words>
  <Application>Microsoft Office PowerPoint</Application>
  <PresentationFormat>Широкоэкранный</PresentationFormat>
  <Paragraphs>463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2" baseType="lpstr">
      <vt:lpstr>Arial</vt:lpstr>
      <vt:lpstr>Calibri</vt:lpstr>
      <vt:lpstr>Century Gothic</vt:lpstr>
      <vt:lpstr>Courier New</vt:lpstr>
      <vt:lpstr>OpenSymbol</vt:lpstr>
      <vt:lpstr>Symbol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Приступа Богдан Володимирович</dc:creator>
  <cp:lastModifiedBy>Пользователь Windows</cp:lastModifiedBy>
  <cp:revision>25</cp:revision>
  <dcterms:created xsi:type="dcterms:W3CDTF">2020-10-22T19:52:46Z</dcterms:created>
  <dcterms:modified xsi:type="dcterms:W3CDTF">2023-01-02T20:04:19Z</dcterms:modified>
</cp:coreProperties>
</file>