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8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  <p:sldId id="271" r:id="rId19"/>
    <p:sldId id="273" r:id="rId20"/>
    <p:sldId id="274" r:id="rId21"/>
    <p:sldId id="275" r:id="rId22"/>
    <p:sldId id="276" r:id="rId23"/>
    <p:sldId id="277" r:id="rId24"/>
    <p:sldId id="289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7" r:id="rId34"/>
    <p:sldId id="288" r:id="rId35"/>
    <p:sldId id="290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43" y="5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545EBF-70F0-4F5C-83DE-274E37AE4138}" type="datetimeFigureOut">
              <a:rPr lang="ru-RU" smtClean="0"/>
              <a:pPr/>
              <a:t>02.01.2023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E06DAE-B518-4DE4-9923-D160096795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469336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AF1BBE-89C6-410B-AECA-2B210A464202}" type="datetimeFigureOut">
              <a:rPr lang="ru-RU" smtClean="0"/>
              <a:pPr/>
              <a:t>02.01.2023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8FAEFB-311A-4288-9BEB-2255518829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291440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FAEFB-311A-4288-9BEB-2255518829A0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17736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A3301-9A5D-4283-825E-0AD76BA0A5E0}" type="datetime1">
              <a:rPr lang="ru-RU" smtClean="0"/>
              <a:pPr/>
              <a:t>02.01.2023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25774-43F6-4457-A411-AFA82B9430BF}" type="datetime1">
              <a:rPr lang="ru-RU" smtClean="0"/>
              <a:pPr/>
              <a:t>02.01.2023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79004-BF55-47D6-8C0C-5BEEA65B3D40}" type="datetime1">
              <a:rPr lang="ru-RU" smtClean="0"/>
              <a:pPr/>
              <a:t>02.01.2023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E4129-4776-434E-A93F-6027E192F829}" type="datetime1">
              <a:rPr lang="ru-RU" smtClean="0"/>
              <a:pPr/>
              <a:t>02.01.2023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76A22-209E-4D41-B031-3236972B90F1}" type="datetime1">
              <a:rPr lang="ru-RU" smtClean="0"/>
              <a:pPr/>
              <a:t>02.01.2023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C2831-3BDF-43CC-B12D-4334E3BCD2FC}" type="datetime1">
              <a:rPr lang="ru-RU" smtClean="0"/>
              <a:pPr/>
              <a:t>02.01.2023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FA5DA-FA6B-402A-83D5-3D3E8325BE40}" type="datetime1">
              <a:rPr lang="ru-RU" smtClean="0"/>
              <a:pPr/>
              <a:t>02.01.2023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C46DC-A99A-4CDE-A7ED-AC88144FBE59}" type="datetime1">
              <a:rPr lang="ru-RU" smtClean="0"/>
              <a:pPr/>
              <a:t>02.01.2023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9BAA1-ED7C-40E1-A6B4-5F8BF4E3B7E5}" type="datetime1">
              <a:rPr lang="ru-RU" smtClean="0"/>
              <a:pPr/>
              <a:t>02.01.2023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704C3-07AF-422F-8297-4836E1534C77}" type="datetime1">
              <a:rPr lang="ru-RU" smtClean="0"/>
              <a:pPr/>
              <a:t>02.01.2023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0A2A9-A5AB-4CEC-A78F-E572ADF985BD}" type="datetime1">
              <a:rPr lang="ru-RU" smtClean="0"/>
              <a:pPr/>
              <a:t>02.01.2023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5FED04-5D1E-4EE8-AFCA-23476A1E2EA5}" type="datetime1">
              <a:rPr lang="ru-RU" smtClean="0"/>
              <a:pPr/>
              <a:t>02.01.2023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414" y="3429000"/>
            <a:ext cx="685804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Препарати, </a:t>
            </a:r>
            <a:r>
              <a:rPr lang="ru-RU" sz="2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8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впливають на </a:t>
            </a:r>
            <a:r>
              <a:rPr lang="ru-RU" sz="2800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серцево-судинну</a:t>
            </a:r>
            <a:r>
              <a:rPr lang="ru-RU" sz="28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систему. </a:t>
            </a:r>
            <a:r>
              <a:rPr lang="ru-RU" sz="2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Токсикологічна</a:t>
            </a: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характеристика </a:t>
            </a:r>
            <a:endParaRPr lang="ru-RU" sz="28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71472" y="428604"/>
            <a:ext cx="82868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ОДЕСЬКИЙ НАЦ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ОНАЛЬНИЙ МЕДИЧНИЙ УНІВЕРСИТЕТ </a:t>
            </a:r>
          </a:p>
          <a:p>
            <a:pPr algn="ctr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Фармацевтичний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факультет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Кафедра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фармакології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фармакогнозії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14414" y="2214554"/>
            <a:ext cx="68580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Лекція</a:t>
            </a:r>
            <a:r>
              <a:rPr lang="ru-RU" sz="28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№ 4</a:t>
            </a:r>
            <a:endParaRPr lang="ru-RU" sz="28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14678" y="642918"/>
            <a:ext cx="2724913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СЕРЦЕВІ ГЛИКОЗИДИ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1472" y="1000108"/>
            <a:ext cx="81439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Серцевыі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гликозиди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(СГ)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основними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препаратами для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корекції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серцевої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недостатності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вони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підвищують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працездатність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міокарда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забезпечуючи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економну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але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ефективну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роботу.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5466332"/>
              </p:ext>
            </p:extLst>
          </p:nvPr>
        </p:nvGraphicFramePr>
        <p:xfrm>
          <a:off x="428596" y="2428868"/>
          <a:ext cx="8358246" cy="2643206"/>
        </p:xfrm>
        <a:graphic>
          <a:graphicData uri="http://schemas.openxmlformats.org/drawingml/2006/table">
            <a:tbl>
              <a:tblPr/>
              <a:tblGrid>
                <a:gridCol w="21356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39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686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55202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Препарати </a:t>
                      </a:r>
                      <a:r>
                        <a:rPr lang="ru-RU" sz="1800" b="1" i="1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наперстянки</a:t>
                      </a:r>
                      <a:endParaRPr lang="ru-RU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466" marR="684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Препарати </a:t>
                      </a:r>
                      <a:r>
                        <a:rPr lang="ru-RU" sz="1800" b="1" i="1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строфанта</a:t>
                      </a:r>
                      <a:endParaRPr lang="ru-RU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466" marR="684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Препарати </a:t>
                      </a:r>
                      <a:r>
                        <a:rPr lang="ru-RU" sz="18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конвалії</a:t>
                      </a:r>
                      <a:r>
                        <a:rPr lang="ru-RU" sz="18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</a:t>
                      </a:r>
                      <a:r>
                        <a:rPr lang="ru-RU" sz="18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горицвіту</a:t>
                      </a:r>
                      <a:r>
                        <a:rPr lang="ru-RU" sz="18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*, </a:t>
                      </a:r>
                      <a:r>
                        <a:rPr lang="ru-RU" sz="18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морської</a:t>
                      </a:r>
                      <a:r>
                        <a:rPr lang="ru-RU" sz="18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цибулі</a:t>
                      </a:r>
                      <a:r>
                        <a:rPr lang="ru-RU" sz="18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** </a:t>
                      </a:r>
                      <a:r>
                        <a:rPr lang="ru-RU" sz="1800" b="1" i="1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</a:t>
                      </a:r>
                      <a:r>
                        <a:rPr lang="ru-RU" sz="18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комбіновані</a:t>
                      </a:r>
                      <a:r>
                        <a:rPr lang="ru-RU" sz="18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***</a:t>
                      </a:r>
                      <a:endParaRPr lang="ru-RU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466" marR="684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10403">
                <a:tc>
                  <a:txBody>
                    <a:bodyPr/>
                    <a:lstStyle/>
                    <a:p>
                      <a:pPr indent="180340"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Дігоксин</a:t>
                      </a:r>
                      <a:endParaRPr lang="ru-RU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indent="180340"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Дігітоксин</a:t>
                      </a:r>
                      <a:endParaRPr lang="ru-RU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indent="180340"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Кордігіт</a:t>
                      </a:r>
                      <a:endParaRPr lang="ru-RU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indent="180340"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Ланатозід</a:t>
                      </a:r>
                      <a:endParaRPr lang="ru-RU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466" marR="684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Строфантин</a:t>
                      </a:r>
                      <a:r>
                        <a:rPr lang="ru-RU" sz="18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К</a:t>
                      </a:r>
                    </a:p>
                  </a:txBody>
                  <a:tcPr marL="68466" marR="684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629920"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Коргликон</a:t>
                      </a:r>
                    </a:p>
                    <a:p>
                      <a:pPr indent="629920"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Адонизід</a:t>
                      </a:r>
                      <a:r>
                        <a:rPr lang="ru-RU" sz="18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*</a:t>
                      </a:r>
                    </a:p>
                    <a:p>
                      <a:pPr indent="629920"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Кардиовален</a:t>
                      </a:r>
                      <a:r>
                        <a:rPr lang="ru-RU" sz="18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**</a:t>
                      </a:r>
                    </a:p>
                    <a:p>
                      <a:pPr indent="629920"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Мепросцилларін</a:t>
                      </a:r>
                      <a:r>
                        <a:rPr lang="ru-RU" sz="18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***</a:t>
                      </a:r>
                    </a:p>
                  </a:txBody>
                  <a:tcPr marL="68466" marR="684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7601">
                <a:tc gridSpan="3"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Неглікозидний</a:t>
                      </a:r>
                      <a:r>
                        <a:rPr lang="ru-RU" sz="18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кардіотонік</a:t>
                      </a:r>
                      <a:r>
                        <a:rPr lang="ru-RU" sz="1800" b="1" i="1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: </a:t>
                      </a: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Амрінон</a:t>
                      </a:r>
                      <a:endParaRPr lang="ru-RU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466" marR="68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3214678" y="2000240"/>
            <a:ext cx="25717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630238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Класифікація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7852441"/>
              </p:ext>
            </p:extLst>
          </p:nvPr>
        </p:nvGraphicFramePr>
        <p:xfrm>
          <a:off x="285720" y="428604"/>
          <a:ext cx="8572560" cy="6289888"/>
        </p:xfrm>
        <a:graphic>
          <a:graphicData uri="http://schemas.openxmlformats.org/drawingml/2006/table">
            <a:tbl>
              <a:tblPr/>
              <a:tblGrid>
                <a:gridCol w="12144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977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44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58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1152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Препарати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терапевтичних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i="1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</a:t>
                      </a:r>
                      <a:r>
                        <a:rPr lang="ru-RU" sz="16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оксичних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i="1" kern="5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</a:t>
                      </a:r>
                      <a:r>
                        <a:rPr lang="ru-RU" sz="1600" b="1" i="1" kern="5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етальны</a:t>
                      </a:r>
                      <a:r>
                        <a:rPr lang="uk-UA" sz="1600" b="1" i="1" kern="5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</a:t>
                      </a:r>
                      <a:endParaRPr lang="ru-RU" sz="16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2878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Дігітоксин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0,4-0,5 мг – доза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насищення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; 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0,1-0,3 мг – доза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підтримуюча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; 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0,04 мг/кг 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</a:t>
                      </a:r>
                      <a:r>
                        <a:rPr lang="ru-RU" sz="1600" kern="5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baseline="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добу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– доза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насищення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діти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); </a:t>
                      </a:r>
                    </a:p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0,008 </a:t>
                      </a: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мг/кг 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</a:t>
                      </a:r>
                      <a:r>
                        <a:rPr lang="ru-RU" sz="1600" kern="5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baseline="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добу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– доза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підтримуюча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діти</a:t>
                      </a: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0,5 мг</a:t>
                      </a: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291465" algn="l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3-10 мг</a:t>
                      </a: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5654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Дігоксин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0,4-0,5 мг – доза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насищення</a:t>
                      </a: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;</a:t>
                      </a:r>
                    </a:p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0,1-0,3 мг – доза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підтримуюча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; 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15-25 мкг/кг 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</a:t>
                      </a:r>
                      <a:r>
                        <a:rPr lang="ru-RU" sz="1600" kern="5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baseline="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добу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(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недоношені</a:t>
                      </a:r>
                      <a:r>
                        <a:rPr lang="ru-RU" sz="1600" kern="5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baseline="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новонародженні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);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20-30  мкг/кг 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добу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(у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віці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до </a:t>
                      </a: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міс</a:t>
                      </a: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.); </a:t>
                      </a:r>
                      <a:endParaRPr lang="ru-RU" sz="1600" kern="5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30-50 </a:t>
                      </a: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мкг/кг 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добу</a:t>
                      </a:r>
                      <a:r>
                        <a:rPr lang="ru-RU" sz="1600" kern="5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(1-24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міс</a:t>
                      </a: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.); </a:t>
                      </a:r>
                      <a:endParaRPr lang="ru-RU" sz="1600" kern="5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25-35 </a:t>
                      </a: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мкг/кг 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добу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(2-5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років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); </a:t>
                      </a:r>
                    </a:p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15-30 </a:t>
                      </a: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мкг/кг 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добу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(5-10</a:t>
                      </a:r>
                      <a:r>
                        <a:rPr lang="ru-RU" sz="1600" kern="5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baseline="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років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); </a:t>
                      </a:r>
                    </a:p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8-12 </a:t>
                      </a: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мкг/кг 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добу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(&gt; </a:t>
                      </a: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років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)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2,0-4,0 </a:t>
                      </a:r>
                      <a:r>
                        <a:rPr lang="ru-RU" sz="1600" kern="5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нг</a:t>
                      </a: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/мл; 3 мг; 3-10 мг; 2-4 мг (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діти</a:t>
                      </a: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&gt;10 мг </a:t>
                      </a:r>
                    </a:p>
                    <a:p>
                      <a:pPr algn="l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&gt;4 мг (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діти</a:t>
                      </a: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93894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Амрінон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 мг/кг; 0,75 мг/кг, в/в; 3-4,5 мг/кг, в/в (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стартова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доза,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новорожденні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); </a:t>
                      </a:r>
                    </a:p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3-5 </a:t>
                      </a: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мкг/кг, в/в (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підтримуюча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доза,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новонародженні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); </a:t>
                      </a:r>
                    </a:p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3-4,5 </a:t>
                      </a: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мг/кг, в/в (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стартова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доза,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немовлята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); </a:t>
                      </a:r>
                    </a:p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5-10 </a:t>
                      </a: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мкг/кг, в/в (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подтримуюча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доза,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діти</a:t>
                      </a: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); </a:t>
                      </a:r>
                      <a:endParaRPr lang="ru-RU" sz="1600" kern="5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1,5 </a:t>
                      </a: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мг/кг в/в (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стартова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доза,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діти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старшої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вікової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групи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)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20320" algn="l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450 мг 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добу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</a:t>
                      </a:r>
                      <a:r>
                        <a:rPr lang="en-US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per </a:t>
                      </a:r>
                      <a:r>
                        <a:rPr lang="en-US" sz="1600" kern="5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os</a:t>
                      </a:r>
                      <a:r>
                        <a:rPr lang="en-US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102870"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840 мг в/в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протягом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3 год; </a:t>
                      </a: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90-198 мкг/кг, в/в,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протягом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31 год </a:t>
                      </a: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(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діти</a:t>
                      </a: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3818242" y="0"/>
            <a:ext cx="1469057" cy="369332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Діапазон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доз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428596" y="1087191"/>
            <a:ext cx="8358246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Симптоми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виникають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отруєнні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СГ,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умовно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ділять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кардіальні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позакардіальних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кардіальних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симптомам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симптомів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отруєння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(51-90%)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відносяться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порушення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ритму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серця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провідності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зниження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скорочувальної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здатності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міокарда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частіше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проявляється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брадикардією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екстрасистолією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симптоми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є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домінуючими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спостерігаються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прийомі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надвисоких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доз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серцевих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глікозидів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отруєнні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помірно</a:t>
            </a:r>
            <a:r>
              <a:rPr lang="ru-RU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токсичними</a:t>
            </a:r>
            <a:r>
              <a:rPr lang="ru-RU" b="1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дозами СГ </a:t>
            </a:r>
            <a:r>
              <a:rPr lang="ru-RU" b="1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проявляються</a:t>
            </a:r>
            <a:r>
              <a:rPr lang="ru-RU" b="1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позакардіальних</a:t>
            </a:r>
            <a:r>
              <a:rPr lang="ru-RU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ознаки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інтоксикації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слабкість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нудота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зміна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відчуття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кольору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фарби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Ван Гога),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диплопія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животі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рідкий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стілець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неприємні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відчуття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області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серця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При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огляді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потерпілих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відзначають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помірно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вологу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шкіру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нормального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забарвлення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отруєнні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середньої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ступені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тяжкості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спостерігається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головний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дезорієнтації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просторі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часі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епізодичні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галюцинаційні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порушення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блювота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болі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животі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гіпергідроз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блідість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шкірних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покривів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брадикардія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АТ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знижується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90/40 мм рт. ст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отруєнні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тяжкої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степері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спостерігається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прогресуюча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брадиаритмия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шлуночкова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екстрасистолія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обумовлена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непрямим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вагоміметіческім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дією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призводить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розвитку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кардіогенного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шоку, синдрому малого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серцевого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викиду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гіпотензії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порушення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мозкового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кровообігу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643306" y="428604"/>
            <a:ext cx="1985415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ru-RU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Токсикодінамика</a:t>
            </a:r>
            <a:r>
              <a:rPr lang="ru-RU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2157427"/>
              </p:ext>
            </p:extLst>
          </p:nvPr>
        </p:nvGraphicFramePr>
        <p:xfrm>
          <a:off x="714348" y="714355"/>
          <a:ext cx="7715307" cy="4463922"/>
        </p:xfrm>
        <a:graphic>
          <a:graphicData uri="http://schemas.openxmlformats.org/drawingml/2006/table">
            <a:tbl>
              <a:tblPr/>
              <a:tblGrid>
                <a:gridCol w="1928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88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576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9786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Параметри</a:t>
                      </a:r>
                      <a:endParaRPr lang="ru-RU" sz="16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Гостре</a:t>
                      </a:r>
                      <a:r>
                        <a:rPr lang="ru-RU" sz="1600" b="1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b="1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отруєння</a:t>
                      </a:r>
                      <a:endParaRPr lang="ru-RU" sz="16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Хронічне</a:t>
                      </a:r>
                      <a:r>
                        <a:rPr lang="ru-RU" sz="1600" b="1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b="1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отруєння</a:t>
                      </a:r>
                      <a:endParaRPr lang="ru-RU" sz="16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9358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Наявність</a:t>
                      </a:r>
                      <a:r>
                        <a:rPr lang="ru-RU" sz="1600" kern="5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хвороб</a:t>
                      </a:r>
                      <a:r>
                        <a:rPr lang="ru-RU" sz="16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ru-RU" sz="1600" kern="50" dirty="0">
                          <a:latin typeface="Times New Roman"/>
                          <a:ea typeface="Times New Roman"/>
                          <a:cs typeface="Times New Roman"/>
                        </a:rPr>
                        <a:t>ССС</a:t>
                      </a:r>
                      <a:endParaRPr lang="ru-RU" sz="16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Пацієнти</a:t>
                      </a:r>
                      <a:r>
                        <a:rPr lang="ru-RU" sz="16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здорові</a:t>
                      </a:r>
                      <a:r>
                        <a:rPr lang="ru-RU" sz="16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600" kern="50" dirty="0">
                          <a:latin typeface="Times New Roman"/>
                          <a:ea typeface="Times New Roman"/>
                          <a:cs typeface="Times New Roman"/>
                        </a:rPr>
                        <a:t>без </a:t>
                      </a: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захворювань</a:t>
                      </a:r>
                      <a:r>
                        <a:rPr lang="ru-RU" sz="16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серця</a:t>
                      </a:r>
                      <a:r>
                        <a:rPr lang="ru-RU" sz="16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kern="50" dirty="0">
                          <a:latin typeface="Times New Roman"/>
                          <a:ea typeface="Times New Roman"/>
                          <a:cs typeface="Times New Roman"/>
                        </a:rPr>
                        <a:t>в </a:t>
                      </a: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анамнезі</a:t>
                      </a:r>
                      <a:endParaRPr lang="ru-RU" sz="16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/>
                          <a:ea typeface="Times New Roman"/>
                          <a:cs typeface="Times New Roman"/>
                        </a:rPr>
                        <a:t>В </a:t>
                      </a: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анамнезі</a:t>
                      </a:r>
                      <a:r>
                        <a:rPr lang="ru-RU" sz="16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захворування</a:t>
                      </a:r>
                      <a:r>
                        <a:rPr lang="ru-RU" sz="1600" kern="5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kern="50" baseline="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серця</a:t>
                      </a:r>
                      <a:endParaRPr lang="ru-RU" sz="16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9755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Симптоми</a:t>
                      </a:r>
                      <a:r>
                        <a:rPr lang="ru-RU" sz="16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інтоксикації</a:t>
                      </a:r>
                      <a:endParaRPr lang="ru-RU" sz="16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Нудота</a:t>
                      </a:r>
                      <a:r>
                        <a:rPr lang="ru-RU" sz="16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блювота</a:t>
                      </a:r>
                      <a:r>
                        <a:rPr lang="ru-RU" sz="16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діарея</a:t>
                      </a:r>
                      <a:endParaRPr lang="ru-RU" sz="16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Анорексія</a:t>
                      </a:r>
                      <a:r>
                        <a:rPr lang="ru-RU" sz="1600" kern="50" dirty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блювота</a:t>
                      </a:r>
                      <a:r>
                        <a:rPr lang="ru-RU" sz="16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нудота</a:t>
                      </a:r>
                      <a:r>
                        <a:rPr lang="ru-RU" sz="16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головний</a:t>
                      </a:r>
                      <a:r>
                        <a:rPr lang="ru-RU" sz="16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біль</a:t>
                      </a:r>
                      <a:r>
                        <a:rPr lang="ru-RU" sz="1600" kern="50" dirty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нездужання</a:t>
                      </a:r>
                      <a:r>
                        <a:rPr lang="ru-RU" sz="16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слабкість</a:t>
                      </a:r>
                      <a:r>
                        <a:rPr lang="ru-RU" sz="1600" kern="50" dirty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сонливість</a:t>
                      </a:r>
                      <a:r>
                        <a:rPr lang="ru-RU" sz="1600" kern="50" dirty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парестезії</a:t>
                      </a:r>
                      <a:r>
                        <a:rPr lang="ru-RU" sz="16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невріти</a:t>
                      </a:r>
                      <a:r>
                        <a:rPr lang="ru-RU" sz="16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дезориентація</a:t>
                      </a:r>
                      <a:r>
                        <a:rPr lang="ru-RU" sz="1600" kern="50" dirty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афазія</a:t>
                      </a:r>
                      <a:r>
                        <a:rPr lang="ru-RU" sz="1600" kern="50" dirty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делірій</a:t>
                      </a:r>
                      <a:r>
                        <a:rPr lang="ru-RU" sz="1600" kern="50" dirty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галюцінації</a:t>
                      </a:r>
                      <a:r>
                        <a:rPr lang="ru-RU" sz="16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судоми</a:t>
                      </a:r>
                      <a:r>
                        <a:rPr lang="ru-RU" sz="16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порушення</a:t>
                      </a:r>
                      <a:r>
                        <a:rPr lang="ru-RU" sz="1600" kern="5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kern="50" baseline="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зору</a:t>
                      </a:r>
                      <a:r>
                        <a:rPr lang="ru-RU" sz="16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kern="50" dirty="0">
                          <a:latin typeface="Times New Roman"/>
                          <a:ea typeface="Times New Roman"/>
                          <a:cs typeface="Times New Roman"/>
                        </a:rPr>
                        <a:t>(д</a:t>
                      </a:r>
                      <a:r>
                        <a:rPr lang="uk-UA" sz="1600" kern="50" dirty="0"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плопія</a:t>
                      </a:r>
                      <a:r>
                        <a:rPr lang="ru-RU" sz="1600" kern="50" dirty="0">
                          <a:latin typeface="Times New Roman"/>
                          <a:ea typeface="Times New Roman"/>
                          <a:cs typeface="Times New Roman"/>
                        </a:rPr>
                        <a:t>) </a:t>
                      </a:r>
                      <a:r>
                        <a:rPr lang="ru-RU" sz="16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та </a:t>
                      </a: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кольоровідчуття</a:t>
                      </a:r>
                      <a:r>
                        <a:rPr lang="ru-RU" sz="16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шкірний</a:t>
                      </a:r>
                      <a:r>
                        <a:rPr lang="ru-RU" sz="1600" kern="5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kern="50" baseline="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висип</a:t>
                      </a:r>
                      <a:r>
                        <a:rPr lang="ru-RU" sz="1600" kern="5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6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893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Показники</a:t>
                      </a:r>
                      <a:r>
                        <a:rPr lang="ru-RU" sz="1600" kern="5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ЭКГ</a:t>
                      </a:r>
                      <a:endParaRPr lang="ru-RU" sz="16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Надшлункова</a:t>
                      </a:r>
                      <a:r>
                        <a:rPr lang="ru-RU" sz="16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аритмія</a:t>
                      </a:r>
                      <a:r>
                        <a:rPr lang="ru-RU" sz="16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kern="50" dirty="0">
                          <a:latin typeface="Times New Roman"/>
                          <a:ea typeface="Times New Roman"/>
                          <a:cs typeface="Times New Roman"/>
                        </a:rPr>
                        <a:t>з</a:t>
                      </a:r>
                      <a:r>
                        <a:rPr lang="ru-RU" sz="16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блокадою </a:t>
                      </a: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серця</a:t>
                      </a:r>
                      <a:r>
                        <a:rPr lang="ru-RU" sz="16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брадікардія</a:t>
                      </a:r>
                      <a:endParaRPr lang="ru-RU" sz="16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Всі</a:t>
                      </a:r>
                      <a:r>
                        <a:rPr lang="ru-RU" sz="16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види</a:t>
                      </a:r>
                      <a:r>
                        <a:rPr lang="ru-RU" sz="16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аритмій</a:t>
                      </a:r>
                      <a:r>
                        <a:rPr lang="ru-RU" sz="1600" kern="50" dirty="0">
                          <a:latin typeface="Times New Roman"/>
                          <a:ea typeface="Times New Roman"/>
                          <a:cs typeface="Times New Roman"/>
                        </a:rPr>
                        <a:t>: </a:t>
                      </a: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найбільш</a:t>
                      </a:r>
                      <a:r>
                        <a:rPr lang="ru-RU" sz="1600" kern="5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kern="50" baseline="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типова</a:t>
                      </a:r>
                      <a:r>
                        <a:rPr lang="ru-RU" sz="16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kern="50" dirty="0">
                          <a:latin typeface="Times New Roman"/>
                          <a:ea typeface="Times New Roman"/>
                          <a:cs typeface="Times New Roman"/>
                        </a:rPr>
                        <a:t>– </a:t>
                      </a: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непароксизмальнаа</a:t>
                      </a:r>
                      <a:r>
                        <a:rPr lang="ru-RU" sz="16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вузлова</a:t>
                      </a:r>
                      <a:r>
                        <a:rPr lang="ru-RU" sz="16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тахикардія</a:t>
                      </a:r>
                      <a:r>
                        <a:rPr lang="ru-RU" sz="1600" kern="50" dirty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передсердня</a:t>
                      </a:r>
                      <a:r>
                        <a:rPr lang="ru-RU" sz="16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тахикардія</a:t>
                      </a:r>
                      <a:endParaRPr lang="ru-RU" sz="16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572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Концентрація</a:t>
                      </a:r>
                      <a:r>
                        <a:rPr lang="ru-RU" sz="16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калію</a:t>
                      </a:r>
                      <a:r>
                        <a:rPr lang="ru-RU" sz="16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kern="50" dirty="0">
                          <a:latin typeface="Times New Roman"/>
                          <a:ea typeface="Times New Roman"/>
                          <a:cs typeface="Times New Roman"/>
                        </a:rPr>
                        <a:t>в </a:t>
                      </a: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крові</a:t>
                      </a:r>
                      <a:endParaRPr lang="ru-RU" sz="16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Нормальнаа</a:t>
                      </a:r>
                      <a:r>
                        <a:rPr lang="ru-RU" sz="16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чи</a:t>
                      </a:r>
                      <a:r>
                        <a:rPr lang="ru-RU" sz="16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підвищенна</a:t>
                      </a:r>
                      <a:endParaRPr lang="ru-RU" sz="16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Нормальна</a:t>
                      </a:r>
                      <a:r>
                        <a:rPr lang="ru-RU" sz="1600" kern="5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kern="50" baseline="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чи</a:t>
                      </a:r>
                      <a:r>
                        <a:rPr lang="ru-RU" sz="1600" kern="5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kern="50" baseline="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знижена</a:t>
                      </a:r>
                      <a:endParaRPr lang="ru-RU" sz="16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1663183" y="214290"/>
            <a:ext cx="6058005" cy="369332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Характеристика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гострого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хронічного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отруєння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СГ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5572140"/>
            <a:ext cx="87154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Передозування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амрінону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призводить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гіпотензії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шлуночкових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аритмій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тромбоцитопенії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метаболічного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ацидозу,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зупинці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олігурії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смерті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928670"/>
            <a:ext cx="864399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Механізм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інтоксикацій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серцевими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глікозидами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полягає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тому,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токсичні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концентрації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серцевих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глікозидів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порушують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функцію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калій-натрієвого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насоса,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істотно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знижуючи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активність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мембранної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АТФ-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ази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Інгібування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ферменту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призводить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до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порушення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повернення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іонів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калію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клітину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до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накопичення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ній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іонів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натрію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сприяє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підвищенню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збудливості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клітини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аритмій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б) до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збільшення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входу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порушення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виходу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іонів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кальцію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реалізується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гіподіастолія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веде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зменшення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серцевого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викиду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357158" y="3786190"/>
            <a:ext cx="8286776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Токсичі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концентації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СГ,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інтенсивно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пригнічуючи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Na + / 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 + -АТФ-азу,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знижують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утворення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енергії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необхідної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збереження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медіатора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везикулах. В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результаті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відбувається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звільнення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норадреналіну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порушення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повернення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катехоламінів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пресинаптичні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мембрани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lvl="0"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Підвищений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звільнення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катехоламінів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підсилює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вплив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токсичних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доз СГ на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спонтанну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деполяризацію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сприяючи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виникнення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провідній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системі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серця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призводить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фібриляції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шлуночків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також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катехоламіни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викликають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порушення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кровообігу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868" y="428604"/>
            <a:ext cx="1425903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Механізм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дії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357158" y="1491421"/>
            <a:ext cx="8501122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Токсікокінетіка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СГ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залежить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інтенсивності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поляризації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молекул,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визначає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розчинність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воді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ліпідах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Чим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менше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поляризація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тим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краще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молекула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розчиняється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ліпідах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Всмоктування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жиророзчинних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СГ з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шлунково-кишкового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тракту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відбувається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досить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повно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(на 60-100%) і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порівняно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швидко (максимальна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концентрація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плазмі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крові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виникає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через 45-60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хвилин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Елимінація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жиророзчинних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СГ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здійснюється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печінкою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водорозчинних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нирками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Строфантин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біотрансформеється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печінці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разом з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жовчю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виводиться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кишечник,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виділяючись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фекаліями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З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огляду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високий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обсяг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розподілу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дигоксину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інтенсивне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зв'язування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дигитоксина з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білками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крові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форсування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діурезу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гемодіаліз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гемосорбция не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прискорює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виведення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організму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Період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</a:t>
            </a:r>
            <a:r>
              <a:rPr kumimoji="0" lang="uk-UA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ів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виведення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дігітоксину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середньому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дорівнює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6 днях,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дігоксину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- 35 год,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строфантину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- 20 год.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786182" y="357166"/>
            <a:ext cx="2003049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Токсикокинетика</a:t>
            </a:r>
            <a:endPara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857233"/>
            <a:ext cx="9144000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Всмоктування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препаратів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залежить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порушення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всмоктування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кишечнику, застою в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системі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портальної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вени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застійного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гастриту. До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зниження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абсорбції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призводить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одночасний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прийом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їжі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антацидних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препаратів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синдром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мальабсорбції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зниження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моторики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шлунково-кишкового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тракту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Розподілення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обсяг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розподілу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знижується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захворюванні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нирок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гіпотиреозі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при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терапії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хінідином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також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осіб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похилого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віку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фактори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призводять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надмірно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високих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концентрацій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СГ в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крові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uk-UA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Знижують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абсорбцію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СГ: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активоване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вугілля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антациди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холестирамін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колестипол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циклофосфамід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доксорубіцин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метоклопрамід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неоміцин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сульфасалазин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</a:t>
            </a:r>
            <a:r>
              <a:rPr kumimoji="0" lang="uk-UA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ідвищують</a:t>
            </a:r>
            <a:r>
              <a:rPr kumimoji="0" lang="uk-UA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абсорбцію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СГ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антибіотики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антихолінергічні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засоби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нгибірую</a:t>
            </a:r>
            <a:r>
              <a:rPr lang="uk-UA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зв'язування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СГ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сироватковими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білками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клофибрат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фенобарбітал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фенілбутазон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празозин,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сульфаніламіди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толбутамід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варфарин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uk-UA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Посилюють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печінковий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метаболізм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СГ: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фенобарбітал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фенілбутазон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фенітоїн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рифампіцин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uk-UA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Посилюють печінкову </a:t>
            </a:r>
            <a:r>
              <a:rPr lang="ru-RU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кскрецію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СГ: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гидралазин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леводопа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нітропрусид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Інгібують</a:t>
            </a:r>
            <a:r>
              <a:rPr lang="ru-RU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ниркову</a:t>
            </a:r>
            <a:r>
              <a:rPr lang="ru-RU" b="1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екскрецію</a:t>
            </a:r>
            <a:r>
              <a:rPr lang="ru-RU" b="1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СГ: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хінідин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спіронолактон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триамтерен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триметоприм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верапаміл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uk-UA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Підвищують концентрацію СГ в крові: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амиодарон,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хінідин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спіронолактон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триамтерен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триметоприм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верапаміл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71670" y="214290"/>
            <a:ext cx="5072098" cy="64633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lvl="0" indent="449263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Фактори</a:t>
            </a:r>
            <a:r>
              <a:rPr lang="ru-RU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lang="ru-RU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впливають на </a:t>
            </a:r>
            <a:r>
              <a:rPr lang="ru-RU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токсикокинетику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5569905"/>
              </p:ext>
            </p:extLst>
          </p:nvPr>
        </p:nvGraphicFramePr>
        <p:xfrm>
          <a:off x="285720" y="785794"/>
          <a:ext cx="8572561" cy="5143536"/>
        </p:xfrm>
        <a:graphic>
          <a:graphicData uri="http://schemas.openxmlformats.org/drawingml/2006/table">
            <a:tbl>
              <a:tblPr/>
              <a:tblGrid>
                <a:gridCol w="37147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577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2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Симптоми</a:t>
                      </a:r>
                      <a:endParaRPr lang="ru-RU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Фармакотерапія</a:t>
                      </a:r>
                      <a:endParaRPr lang="ru-RU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7256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Синусова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брадикардія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атріовентрикулярна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блокада II і III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ступеня</a:t>
                      </a:r>
                      <a:endParaRPr lang="ru-RU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Розчин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атропіну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сульфату (0,5 мг в / в), при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необхідності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повторно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вводити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через 10-15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хвилин</a:t>
                      </a:r>
                      <a:endParaRPr lang="ru-RU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3008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Ектопічні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шлуночкові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аритмії</a:t>
                      </a:r>
                      <a:endParaRPr lang="ru-RU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Препарати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калію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калію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хлорид, цитрат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калію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адипинат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калію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) 2-4 г /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добу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всередину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розчин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калієвої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солі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по 40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ммоль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протягом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2-4 ч в / в до 2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разів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на день,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під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контролем ЕКГ</a:t>
                      </a:r>
                      <a:endParaRPr lang="ru-RU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7256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Екстрасистолія</a:t>
                      </a:r>
                      <a:endParaRPr lang="ru-RU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Антиаритмічні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препарати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: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лідокаїн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ксилокаин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(на початку 50-100 мг в / в,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повільно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потім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інфузія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(1-2 мг /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хв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7256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Суправентрикулярна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тахиаритмия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з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атрівентрікулярной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блокадою,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бигеминии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і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шлуночкові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аритмії</a:t>
                      </a:r>
                      <a:endParaRPr lang="ru-RU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Фенітоїн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(50-100 мл в / в,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повільно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, дозу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збільшують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до 1 г /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добу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всередину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підтримуючу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дозу 0,3-0,6 г /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добу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Шлункові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аритмії</a:t>
                      </a:r>
                      <a:endParaRPr lang="ru-RU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Лидокаїн</a:t>
                      </a:r>
                      <a:r>
                        <a:rPr lang="ru-RU" sz="1800" kern="50" dirty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фенитоїн</a:t>
                      </a:r>
                      <a:endParaRPr lang="ru-RU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Нудота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взбудження</a:t>
                      </a:r>
                      <a:endParaRPr lang="ru-RU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err="1">
                          <a:latin typeface="Times New Roman"/>
                          <a:ea typeface="Times New Roman"/>
                          <a:cs typeface="Times New Roman"/>
                        </a:rPr>
                        <a:t>Хлорпромазин</a:t>
                      </a:r>
                      <a:r>
                        <a:rPr lang="ru-RU" sz="1800" kern="50" dirty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800" kern="50" dirty="0" err="1">
                          <a:latin typeface="Times New Roman"/>
                          <a:ea typeface="Times New Roman"/>
                          <a:cs typeface="Times New Roman"/>
                        </a:rPr>
                        <a:t>ондансетрон</a:t>
                      </a:r>
                      <a:r>
                        <a:rPr lang="ru-RU" sz="1800" kern="50" dirty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метоклопрамід</a:t>
                      </a:r>
                      <a:endParaRPr lang="ru-RU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1504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Гипокалиемія</a:t>
                      </a:r>
                      <a:endParaRPr lang="ru-RU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err="1">
                          <a:latin typeface="Times New Roman"/>
                          <a:ea typeface="Times New Roman"/>
                          <a:cs typeface="Times New Roman"/>
                        </a:rPr>
                        <a:t>р-р</a:t>
                      </a:r>
                      <a:r>
                        <a:rPr lang="ru-RU" sz="1800" kern="5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kern="50" dirty="0" err="1">
                          <a:latin typeface="Times New Roman"/>
                          <a:ea typeface="Times New Roman"/>
                          <a:cs typeface="Times New Roman"/>
                        </a:rPr>
                        <a:t>KCl</a:t>
                      </a:r>
                      <a:r>
                        <a:rPr lang="ru-RU" sz="1800" kern="50" dirty="0">
                          <a:latin typeface="Times New Roman"/>
                          <a:ea typeface="Times New Roman"/>
                          <a:cs typeface="Times New Roman"/>
                        </a:rPr>
                        <a:t> 10-15 мл 7,5%; </a:t>
                      </a:r>
                      <a:r>
                        <a:rPr lang="ru-RU" sz="1800" kern="50" dirty="0" err="1">
                          <a:latin typeface="Times New Roman"/>
                          <a:ea typeface="Times New Roman"/>
                          <a:cs typeface="Times New Roman"/>
                        </a:rPr>
                        <a:t>р-р</a:t>
                      </a:r>
                      <a:r>
                        <a:rPr lang="ru-RU" sz="1800" kern="5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kern="50" dirty="0" err="1">
                          <a:latin typeface="Times New Roman"/>
                          <a:ea typeface="Times New Roman"/>
                          <a:cs typeface="Times New Roman"/>
                        </a:rPr>
                        <a:t>MgSO</a:t>
                      </a:r>
                      <a:r>
                        <a:rPr lang="ru-RU" sz="1800" kern="50" baseline="-250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ru-RU" sz="1800" kern="50" dirty="0">
                          <a:latin typeface="Times New Roman"/>
                          <a:ea typeface="Times New Roman"/>
                          <a:cs typeface="Times New Roman"/>
                        </a:rPr>
                        <a:t> 5-10 мл 25%; р-р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аспаркаму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kern="50" dirty="0">
                          <a:latin typeface="Times New Roman"/>
                          <a:ea typeface="Times New Roman"/>
                          <a:cs typeface="Times New Roman"/>
                        </a:rPr>
                        <a:t>10 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мл/год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або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kern="50" dirty="0">
                          <a:latin typeface="Times New Roman"/>
                          <a:ea typeface="Times New Roman"/>
                          <a:cs typeface="Times New Roman"/>
                        </a:rPr>
                        <a:t>20 мл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панангіну</a:t>
                      </a:r>
                      <a:endParaRPr lang="ru-RU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1571604" y="285728"/>
            <a:ext cx="6357950" cy="369332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Тактика </a:t>
            </a:r>
            <a:r>
              <a:rPr lang="uk-UA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отруєння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сердечними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глікозидами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785786" y="1500175"/>
            <a:ext cx="7715272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lang="uk-UA" b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Унітіол</a:t>
            </a:r>
            <a:r>
              <a:rPr lang="uk-UA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uk-UA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uk-UA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Дімавал</a:t>
            </a:r>
            <a:r>
              <a:rPr lang="uk-UA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DPMS)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вводять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/ м з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розрахунку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 мл 5%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розчину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10 кг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маси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хворого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/ в, в / м, п / к,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інгаляційно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дозі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0,3 мл / кг; 0,05 г на 10 кг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маси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Для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промивання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шлунка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15 мл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унітіолу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200 мл води.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Унітіол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донатор </a:t>
            </a:r>
            <a:r>
              <a:rPr lang="en-US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SH-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груп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за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рахунок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пов'язує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серцеві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глікозиди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прискорюючи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виведення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нирками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Натрію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цитрат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вводять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через рот у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вигляді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2%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розчину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 20-50 мл.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Трилон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призначають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/ в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крапельно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дозі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70 мкг / кг в 5%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розчині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глюкози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Трілон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натрію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цитрат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пов'язують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кальцій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знижують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його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вміст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крові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міокарді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71802" y="642918"/>
            <a:ext cx="2568524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ru-RU" b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Специфічні</a:t>
            </a:r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антидоти</a:t>
            </a:r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2928926" y="214290"/>
            <a:ext cx="3286148" cy="369332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33363" algn="l"/>
              </a:tabLst>
            </a:pPr>
            <a:r>
              <a:rPr kumimoji="0" lang="ru-RU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kumimoji="0" lang="ru-RU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гострих</a:t>
            </a:r>
            <a:r>
              <a:rPr kumimoji="0" lang="ru-RU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отруєнь</a:t>
            </a:r>
            <a:endParaRPr kumimoji="0" lang="ru-RU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57554" y="785794"/>
            <a:ext cx="2194832" cy="369332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</p:spPr>
        <p:txBody>
          <a:bodyPr wrap="none">
            <a:spAutoFit/>
          </a:bodyPr>
          <a:lstStyle/>
          <a:p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Антидотна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терапія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285720" y="2024524"/>
            <a:ext cx="8643998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1600" b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Дигоксин</a:t>
            </a:r>
            <a:r>
              <a:rPr lang="uk-UA" sz="16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-специфічні </a:t>
            </a:r>
            <a:r>
              <a:rPr lang="uk-UA" sz="16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антитіла (</a:t>
            </a:r>
            <a:r>
              <a:rPr lang="en-US" sz="16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FAB-</a:t>
            </a:r>
            <a:r>
              <a:rPr lang="uk-UA" sz="16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фрагменти, </a:t>
            </a:r>
            <a:r>
              <a:rPr lang="uk-UA" sz="1600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Дігібайнд</a:t>
            </a:r>
            <a:r>
              <a:rPr lang="uk-UA" sz="16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):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Показання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прояви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високої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токсичності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шлуночкові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аритмії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прогресивні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брадиаритмии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2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3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ступінь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блокади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відсутності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реакції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атропін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стійка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гіпотензія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6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гіперкаліємія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понад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5,0 мг-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екв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/ л) при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гострому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передозуванні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високий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ризик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зупинки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серця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вживання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&gt; 10 мг у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дорослих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,&gt; 4 мг у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дитини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прогресивне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збільшення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калію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резистентність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звичайної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терапії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концентрація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Дигоксину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сироватці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&gt; 10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нг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/ мл, через 6 годин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передозування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навіть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безсимптомних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Дозування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380 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мг (10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флаконів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 38 мг), в / в;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76 мг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дігоксин-специфічних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антитіл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нейтралізують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приблизно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 мг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дигоксину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дигітоксин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 </a:t>
            </a:r>
            <a:r>
              <a:rPr lang="ru-RU" sz="1600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мг </a:t>
            </a:r>
            <a:r>
              <a:rPr lang="ru-RU" sz="1600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дігоксин-специфічних</a:t>
            </a:r>
            <a:r>
              <a:rPr lang="ru-RU" sz="1600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антитіл</a:t>
            </a:r>
            <a:r>
              <a:rPr lang="ru-RU" sz="1600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пов'язує</a:t>
            </a:r>
            <a:r>
              <a:rPr lang="ru-RU" sz="1600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близько</a:t>
            </a:r>
            <a:r>
              <a:rPr lang="ru-RU" sz="1600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12,5 мкг </a:t>
            </a:r>
            <a:r>
              <a:rPr lang="ru-RU" sz="1600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дигоксину</a:t>
            </a:r>
            <a:r>
              <a:rPr lang="ru-RU" sz="1600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57554" y="428604"/>
            <a:ext cx="2025298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Антидотна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терапія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357158" y="1214422"/>
            <a:ext cx="8429652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Атропіну сульфат: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/ в, в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дозі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дорослих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0,04 мг / кг (0,5-1 мг),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повторюють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кожні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п'ять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хвилин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якщо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брадикардія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зберігається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Дози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менше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0,5 мг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можуть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привести до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парадоксальної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брадикардії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дорослих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в / в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дозі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дітей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0,02 мг / кг (макс. - 0,5 мг; у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підлітків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- 1 мг;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- 0,1 мг).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Дози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менше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0,1 мг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можуть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привести до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парадоксальної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брадикардії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дітей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428596" y="3571876"/>
            <a:ext cx="8358246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Аміодарон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Аміодарон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використовується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пацієнтів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стійкістю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аритмії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лідокаїну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фенітоїну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кардіоверсії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у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дорослих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стартовій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дозі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150 мг в / в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протягом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15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.;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підтримуюча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доза - 1 мг /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протягом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перших 6 год,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потім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 0,5 мг /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протягом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наступних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18 год.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43174" y="357166"/>
            <a:ext cx="3861378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Заходи по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видаленню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отрути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ШКТ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1000108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-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Санація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шлунку</a:t>
            </a:r>
            <a:r>
              <a:rPr kumimoji="0" lang="ru-RU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кишечнику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b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Ентеросорбція</a:t>
            </a:r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протягом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усього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гострого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періоду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захворювання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42976" y="2214554"/>
            <a:ext cx="7072362" cy="36933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Заходи  по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видаленню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отрути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яка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всмокталася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кровяне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русло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214282" y="3143248"/>
            <a:ext cx="91440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233363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Консервативні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методи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детоксикації</a:t>
            </a:r>
            <a:endParaRPr lang="ru-RU" b="1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285750" lvl="0" indent="-285750" fontAlgn="base">
              <a:spcBef>
                <a:spcPct val="0"/>
              </a:spcBef>
              <a:spcAft>
                <a:spcPct val="0"/>
              </a:spcAft>
              <a:buFontTx/>
              <a:buChar char="-"/>
              <a:tabLst>
                <a:tab pos="233363" algn="l"/>
              </a:tabLst>
            </a:pPr>
            <a:r>
              <a:rPr lang="ru-RU" b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Екстрапоральні</a:t>
            </a:r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методи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детоксикації</a:t>
            </a:r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marL="285750" lvl="0" indent="-2857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33363" algn="l"/>
              </a:tabLst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гемосорбция 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використанням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іонно-обмінних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смол (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холестираміну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колестипола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</a:p>
          <a:p>
            <a:pPr marL="285750" lvl="0" indent="-2857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33363" algn="l"/>
              </a:tabLst>
            </a:pP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гемодіаліз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(при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гіперкаліємії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33363" algn="l"/>
              </a:tabLst>
            </a:pP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Запобігання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інтестіно-гепатической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рециркуляції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отрути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Ентеросорбція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усього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гострого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періоду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захворювання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2674801" y="142852"/>
            <a:ext cx="3791680" cy="369332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Фактори</a:t>
            </a:r>
            <a:r>
              <a:rPr kumimoji="0" lang="ru-RU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підвищуючі</a:t>
            </a:r>
            <a:r>
              <a:rPr kumimoji="0" lang="ru-RU" b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токсичність</a:t>
            </a:r>
            <a:endParaRPr kumimoji="0" lang="ru-RU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7158" y="785794"/>
            <a:ext cx="8429684" cy="203132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	Неприпустимо поєднувати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сердечні </a:t>
            </a:r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глікозиди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  <a:sym typeface="Symbol"/>
              </a:rPr>
              <a:t>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адреноблокаторами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антиаритмічними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засобами,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симпатолітиками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, барбітуратами, з іншими серцевими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глікозидами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, місцевими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анестетиками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, атропіну сульфатом,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бендазол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, папаверину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гідрохлоридом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платифиллина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Гідротартрат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лобелина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гідрохлоридом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хлорпромазином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, препаратами кальцію, заліза,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адреномиметиками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фуросемідом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спіронолактоном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, антагоністами Са² +,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амфотерицином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В, тому що відбувається утворення осаду і інактивація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глікозиду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28926" y="3143248"/>
            <a:ext cx="6000792" cy="92333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	Алкоголь </a:t>
            </a: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підсилює </a:t>
            </a:r>
            <a:r>
              <a:rPr lang="uk-UA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кардіотоксичність</a:t>
            </a: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серцевих </a:t>
            </a:r>
            <a:r>
              <a:rPr lang="uk-UA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глікозидів</a:t>
            </a: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Хінідин</a:t>
            </a: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витісняє </a:t>
            </a:r>
            <a:r>
              <a:rPr lang="uk-UA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дігоксин</a:t>
            </a: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з місць його зв'язування в міокарді, і рівень </a:t>
            </a:r>
            <a:r>
              <a:rPr lang="uk-UA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дигоксину</a:t>
            </a: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крові зростає.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4643446"/>
            <a:ext cx="6143668" cy="175432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	Строфантин К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несумісний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міорелаксантами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Внутрішньо м'язове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введення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дигоксину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Ланатозід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, строфантину К болісно, можливий розвиток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некрозів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; не створює стабільної концентрації в крові, а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ланатозид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, в порівнянні з строфантином К, викликає більш сильну брадикардію.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90696" y="357166"/>
            <a:ext cx="4183774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algn="ct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Фактори, які понижають токсичність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714348" y="924294"/>
            <a:ext cx="8072494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49263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uk-UA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 </a:t>
            </a:r>
            <a:r>
              <a:rPr kumimoji="0" lang="uk-UA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СГ </a:t>
            </a:r>
            <a:r>
              <a:rPr lang="ru-RU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необхідно</a:t>
            </a:r>
            <a:r>
              <a:rPr lang="ru-RU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проводити</a:t>
            </a:r>
            <a:r>
              <a:rPr lang="ru-RU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</a:t>
            </a:r>
            <a:r>
              <a:rPr lang="ru-RU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строгим контролем </a:t>
            </a:r>
            <a:r>
              <a:rPr lang="ru-RU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лікаря</a:t>
            </a:r>
            <a:r>
              <a:rPr lang="ru-RU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uk-UA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спільному застосуванні серцевих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глікозидів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діуретиками-салуретиками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глюкокортикостероїдами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препаратами літію,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амфотерицином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Б, проносними,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інсулінами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адреналіном можливе посилення їх токсичної дії внаслідок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гіпокаліємії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що вимагає одночасного застосування препаратів калію, контролю електролітного складу крові. Ризик інтоксикації зменшується при використанні дієти, багатої солями калію (курага, фруктові соки). Для профілактики інтоксикації серцевими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глікозидами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застосовуються: препарати калію (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панангін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аспаркам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калію хлорид), поляризаційних суміш,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фенітоїн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унітіол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ЕДТА, цитрат натрію, атропіну сульфат,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рибоксин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42976" y="4500570"/>
            <a:ext cx="69294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Комбіноване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застосування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доксорубіцину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серцевихглікозидів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знижує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ризик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токсичної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кардіоміопатії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новоутвореннями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Одночасне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застосування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амринона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дізопірамідом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призводить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індукування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гіпотензії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2428860" y="285728"/>
            <a:ext cx="4857784" cy="369332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АНТИАРИТМИЧНІ ПРЕПАРАТИ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85786" y="714356"/>
            <a:ext cx="79296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cap="all" dirty="0" smtClean="0"/>
              <a:t>	</a:t>
            </a:r>
            <a:r>
              <a:rPr lang="ru-RU" b="1" i="1" cap="all" dirty="0" err="1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нтиаритмичні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засоби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ліки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застосовуються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усунення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попередження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порушень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ритму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серцевих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скорочень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0397620"/>
              </p:ext>
            </p:extLst>
          </p:nvPr>
        </p:nvGraphicFramePr>
        <p:xfrm>
          <a:off x="214282" y="1765308"/>
          <a:ext cx="8929720" cy="5080112"/>
        </p:xfrm>
        <a:graphic>
          <a:graphicData uri="http://schemas.openxmlformats.org/drawingml/2006/table">
            <a:tbl>
              <a:tblPr/>
              <a:tblGrid>
                <a:gridCol w="18015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55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20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31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21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952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63560">
                <a:tc gridSpan="4">
                  <a:txBody>
                    <a:bodyPr/>
                    <a:lstStyle/>
                    <a:p>
                      <a:pPr marL="3657600" indent="-22860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657600" algn="l"/>
                          <a:tab pos="449580" algn="l"/>
                        </a:tabLst>
                      </a:pPr>
                      <a:r>
                        <a:rPr lang="uk-UA" sz="18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Усуваючі</a:t>
                      </a:r>
                      <a:r>
                        <a:rPr lang="uk-UA" sz="1800" b="1" i="1" kern="5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uk-UA" sz="18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тахіаритмію</a:t>
                      </a:r>
                      <a:endParaRPr lang="ru-RU" sz="1800" i="1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Усуваючі</a:t>
                      </a:r>
                      <a:endParaRPr lang="ru-RU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брадиаритмію</a:t>
                      </a:r>
                      <a:endParaRPr lang="ru-RU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2154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Мембраностабілізуючі</a:t>
                      </a:r>
                      <a:endParaRPr lang="ru-RU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i="1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  <a:sym typeface="Symbol"/>
                        </a:rPr>
                        <a:t></a:t>
                      </a:r>
                      <a:r>
                        <a:rPr lang="ru-RU" sz="1800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r>
                        <a:rPr lang="ru-RU" sz="1800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адреноблокатори</a:t>
                      </a:r>
                      <a:endParaRPr lang="ru-RU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Подовжують</a:t>
                      </a:r>
                      <a:r>
                        <a:rPr lang="ru-RU" sz="1800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реполяризацию</a:t>
                      </a:r>
                      <a:endParaRPr lang="ru-RU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блокатори</a:t>
                      </a:r>
                      <a:endParaRPr lang="ru-RU" sz="1800" i="1" kern="5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Са2 + -</a:t>
                      </a:r>
                      <a:r>
                        <a:rPr lang="ru-RU" sz="1800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каналів</a:t>
                      </a:r>
                      <a:r>
                        <a:rPr lang="ru-RU" sz="1800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</a:t>
                      </a:r>
                    </a:p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препарати</a:t>
                      </a:r>
                      <a:r>
                        <a:rPr lang="ru-RU" sz="1800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калію</a:t>
                      </a:r>
                      <a:r>
                        <a:rPr lang="ru-RU" sz="1800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+ *</a:t>
                      </a:r>
                      <a:endParaRPr lang="ru-RU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М-</a:t>
                      </a:r>
                      <a:r>
                        <a:rPr lang="ru-RU" sz="1800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холіноблокатори</a:t>
                      </a:r>
                      <a:endParaRPr lang="ru-RU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i="1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  <a:sym typeface="Symbol"/>
                        </a:rPr>
                        <a:t></a:t>
                      </a:r>
                      <a:r>
                        <a:rPr lang="ru-RU" sz="1800" i="1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r>
                        <a:rPr lang="ru-RU" sz="1800" i="1" kern="5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адрено-миметики</a:t>
                      </a:r>
                      <a:endParaRPr lang="ru-RU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4847"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Хинидін</a:t>
                      </a:r>
                      <a:endParaRPr lang="ru-RU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Прокаінамід</a:t>
                      </a:r>
                      <a:endParaRPr lang="ru-RU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Праймалін</a:t>
                      </a:r>
                      <a:endParaRPr lang="ru-RU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Морацизін</a:t>
                      </a:r>
                      <a:r>
                        <a:rPr lang="ru-RU" sz="18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г/х </a:t>
                      </a:r>
                    </a:p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Дізопирамід</a:t>
                      </a:r>
                      <a:endParaRPr lang="ru-RU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Лідокаїн</a:t>
                      </a:r>
                      <a:endParaRPr lang="ru-RU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Фенітоїн</a:t>
                      </a:r>
                      <a:r>
                        <a:rPr lang="ru-RU" sz="18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ru-RU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Пропафенон</a:t>
                      </a:r>
                      <a:endParaRPr lang="ru-RU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Етацизін</a:t>
                      </a:r>
                      <a:endParaRPr lang="ru-RU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Пропранолол </a:t>
                      </a:r>
                    </a:p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Метопролол</a:t>
                      </a:r>
                      <a:r>
                        <a:rPr lang="ru-RU" sz="18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</a:p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Соталол</a:t>
                      </a:r>
                      <a:endParaRPr lang="ru-RU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Ацебутолол</a:t>
                      </a:r>
                      <a:r>
                        <a:rPr lang="ru-RU" sz="18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</a:p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800" kern="5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Надолол</a:t>
                      </a:r>
                      <a:endParaRPr lang="ru-RU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Амиодарон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Верапамила</a:t>
                      </a:r>
                      <a:r>
                        <a:rPr lang="ru-RU" sz="18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kern="5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г\х</a:t>
                      </a:r>
                      <a:endParaRPr lang="ru-RU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Калію</a:t>
                      </a:r>
                      <a:r>
                        <a:rPr lang="ru-RU" sz="18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</a:t>
                      </a:r>
                      <a:r>
                        <a:rPr lang="ru-RU" sz="18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магнію</a:t>
                      </a:r>
                      <a:r>
                        <a:rPr lang="ru-RU" sz="1800" kern="5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аспарагінат</a:t>
                      </a:r>
                      <a:r>
                        <a:rPr lang="ru-RU" sz="18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*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Атропіну</a:t>
                      </a:r>
                      <a:r>
                        <a:rPr lang="ru-RU" sz="18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сульфат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Ізопреналін</a:t>
                      </a:r>
                      <a:r>
                        <a:rPr lang="ru-RU" sz="18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ru-RU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Добутамін</a:t>
                      </a:r>
                      <a:endParaRPr lang="ru-RU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3687284" y="1357298"/>
            <a:ext cx="157350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0213" algn="ctr"/>
                <a:tab pos="5940425" algn="r"/>
              </a:tabLst>
            </a:pPr>
            <a:r>
              <a:rPr kumimoji="0" lang="uk-UA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Класифікація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00826" y="6492875"/>
            <a:ext cx="2133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7242229"/>
              </p:ext>
            </p:extLst>
          </p:nvPr>
        </p:nvGraphicFramePr>
        <p:xfrm>
          <a:off x="857224" y="857232"/>
          <a:ext cx="7358115" cy="4101084"/>
        </p:xfrm>
        <a:graphic>
          <a:graphicData uri="http://schemas.openxmlformats.org/drawingml/2006/table">
            <a:tbl>
              <a:tblPr/>
              <a:tblGrid>
                <a:gridCol w="1629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38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47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00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9266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Препарати</a:t>
                      </a:r>
                      <a:endParaRPr lang="ru-RU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терапевтич</a:t>
                      </a:r>
                      <a:r>
                        <a:rPr lang="uk-UA" sz="18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них</a:t>
                      </a:r>
                      <a:endParaRPr lang="ru-RU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токсич</a:t>
                      </a:r>
                      <a:r>
                        <a:rPr lang="uk-UA" sz="18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них</a:t>
                      </a:r>
                      <a:endParaRPr lang="ru-RU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летальни</a:t>
                      </a:r>
                      <a:r>
                        <a:rPr lang="uk-UA" sz="18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 </a:t>
                      </a:r>
                      <a:endParaRPr lang="ru-RU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266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Хінідін</a:t>
                      </a:r>
                      <a:endParaRPr lang="ru-RU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  <a:sym typeface="Symbol"/>
                        </a:rPr>
                        <a:t></a:t>
                      </a:r>
                      <a:r>
                        <a:rPr lang="ru-RU" sz="18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1,0-8,0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40-50 мг/мл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5,0 (</a:t>
                      </a: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діти</a:t>
                      </a:r>
                      <a:r>
                        <a:rPr lang="ru-RU" sz="18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266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Дізопірамід</a:t>
                      </a:r>
                      <a:endParaRPr lang="ru-RU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3,6-16 мкг/мл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49 мкг/мл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266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Морацизін</a:t>
                      </a:r>
                      <a:r>
                        <a:rPr lang="ru-RU" sz="18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г\х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 мг/кг/день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 pitchFamily="18" charset="0"/>
                          <a:ea typeface="Times New Roman"/>
                          <a:cs typeface="Times New Roman" pitchFamily="18" charset="0"/>
                          <a:sym typeface="Symbol"/>
                        </a:rPr>
                        <a:t></a:t>
                      </a:r>
                      <a:r>
                        <a:rPr lang="ru-RU" sz="1800" kern="5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16мг/кг/день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600-900 мг/день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7799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Праймалін</a:t>
                      </a:r>
                      <a:endParaRPr lang="ru-RU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150-400 мг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850-2500 мг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100-500 мг/кг;</a:t>
                      </a:r>
                    </a:p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&gt;2500 мг </a:t>
                      </a:r>
                    </a:p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53 мг/кг (</a:t>
                      </a: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діти</a:t>
                      </a:r>
                      <a:r>
                        <a:rPr lang="ru-RU" sz="18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266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Лідокахїн</a:t>
                      </a:r>
                      <a:endParaRPr lang="ru-RU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6-53 мкг/мл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07799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Пропафенон</a:t>
                      </a:r>
                      <a:endParaRPr lang="ru-RU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4180-9123 </a:t>
                      </a:r>
                      <a:r>
                        <a:rPr lang="ru-RU" sz="1800" kern="5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нг</a:t>
                      </a:r>
                      <a:r>
                        <a:rPr lang="ru-RU" sz="18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/мл; </a:t>
                      </a:r>
                    </a:p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 мкг/мл</a:t>
                      </a:r>
                    </a:p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1,83 мг/л (</a:t>
                      </a: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діти</a:t>
                      </a:r>
                      <a:r>
                        <a:rPr lang="ru-RU" sz="18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8533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Прокаїнамід</a:t>
                      </a:r>
                      <a:endParaRPr lang="ru-RU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7,0-19,0 </a:t>
                      </a:r>
                    </a:p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42 мкг/мл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 pitchFamily="18" charset="0"/>
                          <a:ea typeface="Times New Roman"/>
                          <a:cs typeface="Times New Roman" pitchFamily="18" charset="0"/>
                          <a:sym typeface="Symbol"/>
                        </a:rPr>
                        <a:t></a:t>
                      </a:r>
                      <a:r>
                        <a:rPr lang="ru-RU" sz="1800" kern="5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7,0-19,0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10-42 мкг/мл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3889680" y="285728"/>
            <a:ext cx="1469057" cy="369332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Діапазон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доз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357158" y="709979"/>
            <a:ext cx="8215338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ДІЗОПИРАМІД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Токсикодинаміка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Холіноблокуюча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дія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затримка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сечі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сухість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роті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неясність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зору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Кардіотоксична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дія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серцево-судинна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недостатність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апное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надшлуночкові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шлуночкові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аритмії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блокада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провідності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міокарді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шлуночкова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фібриляція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Негативний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інотропний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ефект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дизопіраміду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введеного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/ в,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проявляється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92%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uk-UA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Механізм токсичної дії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М-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холіноблокуючу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активність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дизопіраміду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причина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сухості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роті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підвищення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ВЧД,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труднощі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сечовипускання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тахікардії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диспепсії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Токсикокінетика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Біодоступність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дізопираміду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становить 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80-90%,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зв'язок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білками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крові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- 5-65%. Препарат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виводиться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 сечею в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незміненому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вигляді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(50%), з калом 10%.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Період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напіввиведення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становить 5-37,1 год.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0860014"/>
              </p:ext>
            </p:extLst>
          </p:nvPr>
        </p:nvGraphicFramePr>
        <p:xfrm>
          <a:off x="214282" y="857232"/>
          <a:ext cx="8644002" cy="4331063"/>
        </p:xfrm>
        <a:graphic>
          <a:graphicData uri="http://schemas.openxmlformats.org/drawingml/2006/table">
            <a:tbl>
              <a:tblPr/>
              <a:tblGrid>
                <a:gridCol w="23574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865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0286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Види</a:t>
                      </a:r>
                      <a:r>
                        <a:rPr lang="ru-RU" sz="1600" b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медичної</a:t>
                      </a:r>
                      <a:r>
                        <a:rPr lang="ru-RU" sz="1600" b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допомоги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7329" marR="473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Заходи </a:t>
                      </a:r>
                      <a:r>
                        <a:rPr lang="ru-RU" sz="1600" b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медичноъ</a:t>
                      </a:r>
                      <a:r>
                        <a:rPr lang="ru-RU" sz="1600" b="1" kern="5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kern="50" baseline="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допомоги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7329" marR="473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5143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Антидотна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терапія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7329" marR="473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Специфічних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антидотов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немає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7329" marR="473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8354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Заходи</a:t>
                      </a:r>
                      <a:r>
                        <a:rPr lang="ru-RU" sz="1600" kern="5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по </a:t>
                      </a:r>
                      <a:r>
                        <a:rPr lang="ru-RU" sz="1600" kern="50" baseline="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видаленню</a:t>
                      </a:r>
                      <a:r>
                        <a:rPr lang="ru-RU" sz="1600" kern="5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baseline="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отрути</a:t>
                      </a:r>
                      <a:r>
                        <a:rPr lang="ru-RU" sz="1600" kern="5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baseline="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із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ШКТ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7329" marR="473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Санація</a:t>
                      </a:r>
                      <a:r>
                        <a:rPr lang="ru-RU" sz="1600" b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шлунка</a:t>
                      </a:r>
                      <a:r>
                        <a:rPr lang="ru-RU" sz="1600" b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і кишечника</a:t>
                      </a:r>
                    </a:p>
                    <a:p>
                      <a:pPr algn="just"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Ентеросорбція</a:t>
                      </a:r>
                      <a:r>
                        <a:rPr lang="ru-RU" sz="1600" b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протягом</a:t>
                      </a:r>
                      <a:r>
                        <a:rPr lang="ru-RU" sz="1600" b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усього</a:t>
                      </a:r>
                      <a:r>
                        <a:rPr lang="ru-RU" sz="1600" b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гострого</a:t>
                      </a:r>
                      <a:r>
                        <a:rPr lang="ru-RU" sz="1600" b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періоду</a:t>
                      </a:r>
                      <a:r>
                        <a:rPr lang="ru-RU" sz="1600" b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захворювання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7329" marR="473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1143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Заходи по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видаленню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отрути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яка</a:t>
                      </a:r>
                      <a:r>
                        <a:rPr lang="ru-RU" sz="1600" kern="5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baseline="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всмокталася</a:t>
                      </a:r>
                      <a:r>
                        <a:rPr lang="ru-RU" sz="1600" kern="5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у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кровяне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русло</a:t>
                      </a:r>
                    </a:p>
                  </a:txBody>
                  <a:tcPr marL="47329" marR="473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5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Консервативні</a:t>
                      </a:r>
                      <a:r>
                        <a:rPr lang="ru-RU" sz="1600" b="1" kern="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kern="5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методи</a:t>
                      </a:r>
                      <a:r>
                        <a:rPr lang="ru-RU" sz="1600" b="1" kern="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kern="5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детоксикації</a:t>
                      </a:r>
                      <a:endParaRPr lang="ru-RU" sz="1600" b="1" kern="5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5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Екстракорпоральних</a:t>
                      </a:r>
                      <a:r>
                        <a:rPr lang="ru-RU" sz="1600" b="1" kern="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kern="5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методів</a:t>
                      </a:r>
                      <a:r>
                        <a:rPr lang="ru-RU" sz="1600" b="1" kern="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kern="5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детоксикації</a:t>
                      </a:r>
                      <a:r>
                        <a:rPr lang="ru-RU" sz="1600" b="1" kern="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гемодіаліз</a:t>
                      </a:r>
                      <a:r>
                        <a:rPr lang="ru-RU" sz="1600" kern="5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</a:t>
                      </a:r>
                    </a:p>
                    <a:p>
                      <a:pPr algn="just"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5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Які</a:t>
                      </a:r>
                      <a:r>
                        <a:rPr lang="ru-RU" sz="1600" b="1" kern="5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kern="50" baseline="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</a:t>
                      </a:r>
                      <a:r>
                        <a:rPr lang="ru-RU" sz="1600" b="1" kern="5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апобігають</a:t>
                      </a:r>
                      <a:r>
                        <a:rPr lang="ru-RU" sz="1600" b="1" kern="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kern="5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інтестіно-гепатической</a:t>
                      </a:r>
                      <a:r>
                        <a:rPr lang="ru-RU" sz="1600" b="1" kern="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kern="5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рециркуляції</a:t>
                      </a:r>
                      <a:r>
                        <a:rPr lang="ru-RU" sz="1600" b="1" kern="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kern="5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отрути</a:t>
                      </a:r>
                      <a:r>
                        <a:rPr lang="ru-RU" sz="1600" b="1" kern="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: </a:t>
                      </a:r>
                      <a:endParaRPr lang="ru-RU" sz="1600" kern="5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342900" lvl="0" indent="-342900" algn="just" fontAlgn="auto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7030A0"/>
                        </a:buClr>
                        <a:buFont typeface="Symbol"/>
                        <a:buChar char=""/>
                      </a:pPr>
                      <a:r>
                        <a:rPr lang="ru-RU" sz="1600" kern="5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Ентеросорбція</a:t>
                      </a:r>
                      <a:r>
                        <a:rPr lang="ru-RU" sz="1600" kern="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протягом</a:t>
                      </a:r>
                      <a:r>
                        <a:rPr lang="ru-RU" sz="1600" kern="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усього</a:t>
                      </a:r>
                      <a:r>
                        <a:rPr lang="ru-RU" sz="1600" kern="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гострого</a:t>
                      </a:r>
                      <a:r>
                        <a:rPr lang="ru-RU" sz="1600" kern="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періоду</a:t>
                      </a:r>
                      <a:r>
                        <a:rPr lang="ru-RU" sz="1600" kern="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захворювання</a:t>
                      </a:r>
                      <a:r>
                        <a:rPr lang="ru-RU" sz="1600" kern="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</a:t>
                      </a:r>
                      <a:endParaRPr lang="ru-RU" sz="1600" kern="5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7329" marR="473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61143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Заходи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синдромальної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ситуаціонної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симптоматичної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корректуючої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терапії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7329" marR="473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 fontAlgn="auto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7030A0"/>
                        </a:buClr>
                        <a:buFont typeface="Symbol"/>
                        <a:buChar char=""/>
                      </a:pPr>
                      <a:r>
                        <a:rPr lang="ru-RU" sz="1600" kern="5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Терапія</a:t>
                      </a:r>
                      <a:r>
                        <a:rPr lang="ru-RU" sz="1600" kern="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синдрому </a:t>
                      </a:r>
                      <a:r>
                        <a:rPr lang="ru-RU" sz="1600" kern="5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токсичної</a:t>
                      </a:r>
                      <a:r>
                        <a:rPr lang="ru-RU" sz="1600" kern="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енцефалопатії</a:t>
                      </a:r>
                      <a:endParaRPr lang="ru-RU" sz="1600" kern="5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342900" lvl="0" indent="-342900" algn="just" fontAlgn="auto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7030A0"/>
                        </a:buClr>
                        <a:buFont typeface="Symbol"/>
                        <a:buChar char=""/>
                      </a:pPr>
                      <a:r>
                        <a:rPr lang="ru-RU" sz="1600" kern="5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терапія</a:t>
                      </a:r>
                      <a:r>
                        <a:rPr lang="ru-RU" sz="1600" kern="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синдрому </a:t>
                      </a:r>
                      <a:r>
                        <a:rPr lang="ru-RU" sz="1600" kern="5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респіраторних</a:t>
                      </a:r>
                      <a:r>
                        <a:rPr lang="ru-RU" sz="1600" kern="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порушень</a:t>
                      </a:r>
                      <a:endParaRPr lang="ru-RU" sz="1600" kern="5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342900" lvl="0" indent="-342900" algn="just" fontAlgn="auto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7030A0"/>
                        </a:buClr>
                        <a:buFont typeface="Symbol"/>
                        <a:buChar char=""/>
                      </a:pPr>
                      <a:r>
                        <a:rPr lang="ru-RU" sz="1600" kern="5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терапія</a:t>
                      </a:r>
                      <a:r>
                        <a:rPr lang="ru-RU" sz="1600" kern="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синдрому </a:t>
                      </a:r>
                      <a:r>
                        <a:rPr lang="ru-RU" sz="1600" kern="5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ексикозу</a:t>
                      </a:r>
                      <a:r>
                        <a:rPr lang="ru-RU" sz="1600" kern="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і водно-</a:t>
                      </a:r>
                      <a:r>
                        <a:rPr lang="ru-RU" sz="1600" kern="5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електролітних</a:t>
                      </a:r>
                      <a:r>
                        <a:rPr lang="ru-RU" sz="1600" kern="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порушень</a:t>
                      </a:r>
                      <a:endParaRPr lang="ru-RU" sz="1600" kern="5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342900" lvl="0" indent="-342900" algn="just" fontAlgn="auto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7030A0"/>
                        </a:buClr>
                        <a:buFont typeface="Symbol"/>
                        <a:buChar char=""/>
                      </a:pPr>
                      <a:r>
                        <a:rPr lang="ru-RU" sz="1600" kern="5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терапія</a:t>
                      </a:r>
                      <a:r>
                        <a:rPr lang="ru-RU" sz="1600" kern="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синдрому токсичного </a:t>
                      </a:r>
                      <a:r>
                        <a:rPr lang="ru-RU" sz="1600" kern="5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психопатії</a:t>
                      </a:r>
                      <a:endParaRPr lang="ru-RU" sz="1600" kern="5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342900" lvl="0" indent="-342900" algn="just" fontAlgn="auto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7030A0"/>
                        </a:buClr>
                        <a:buFont typeface="Symbol"/>
                        <a:buChar char=""/>
                      </a:pPr>
                      <a:r>
                        <a:rPr lang="ru-RU" sz="1600" kern="5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терапія</a:t>
                      </a:r>
                      <a:r>
                        <a:rPr lang="ru-RU" sz="1600" kern="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синдрому </a:t>
                      </a:r>
                      <a:r>
                        <a:rPr lang="ru-RU" sz="1600" kern="5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серцево-судинної</a:t>
                      </a:r>
                      <a:r>
                        <a:rPr lang="ru-RU" sz="1600" kern="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недостатності</a:t>
                      </a:r>
                      <a:endParaRPr lang="ru-RU" sz="1600" kern="5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7329" marR="473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0571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spc="2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Примітки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7329" marR="473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 hangingPunc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37490" algn="l"/>
                        </a:tabLst>
                      </a:pP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Під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час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годування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грудьми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необхідно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спостерігати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за станом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дитини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342900" lvl="0" indent="-342900" algn="just" hangingPunc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37490" algn="l"/>
                        </a:tabLst>
                      </a:pP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Кальцію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хлорид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кожні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5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хвилин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до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досягнення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сумарної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дози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7329" marR="473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2964995" y="428604"/>
            <a:ext cx="3092706" cy="369332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38125" algn="l"/>
              </a:tabLst>
            </a:pPr>
            <a:r>
              <a:rPr kumimoji="0" lang="ru-RU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kumimoji="0" lang="ru-RU" b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</a:t>
            </a:r>
            <a:r>
              <a:rPr kumimoji="0" lang="ru-RU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трых</a:t>
            </a:r>
            <a:r>
              <a:rPr kumimoji="0" lang="ru-RU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отруєнь</a:t>
            </a:r>
            <a:endParaRPr kumimoji="0" lang="ru-RU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642910" y="785794"/>
            <a:ext cx="8072494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Фактори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підвищують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токсичність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Дізопірамід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має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малу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терапевтичну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широту (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може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виникнути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тяжка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інтоксикація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 При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швидкому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/ в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введенні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дизопіраміду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може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відбутися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гноблення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скоротності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міокарда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зниження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серцевого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викиду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15%.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Дизопірамід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може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потенціювати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ефекти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антикоагулянтів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непрямої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збільшувати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токсичність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поєднанні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спарфлоксацину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еритроміцином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підвищувати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концентрацію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дигоксину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2499183" y="357166"/>
            <a:ext cx="4310988" cy="369332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АНТІАНГИНАЛЬНІ ПРЕПАРАТИ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785794"/>
            <a:ext cx="80724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cap="all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i="1" cap="all" dirty="0" err="1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нтіангинальні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препарати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лікарські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засоби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знижують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потребу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міокарда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кисні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підвищують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надходження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оптимізують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енергетичний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обмін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клітинах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міокарда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2942391"/>
              </p:ext>
            </p:extLst>
          </p:nvPr>
        </p:nvGraphicFramePr>
        <p:xfrm>
          <a:off x="214282" y="2000240"/>
          <a:ext cx="8715437" cy="4514856"/>
        </p:xfrm>
        <a:graphic>
          <a:graphicData uri="http://schemas.openxmlformats.org/drawingml/2006/table">
            <a:tbl>
              <a:tblPr/>
              <a:tblGrid>
                <a:gridCol w="2324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1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855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39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99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57256">
                <a:tc gridSpan="2">
                  <a:txBody>
                    <a:bodyPr/>
                    <a:lstStyle/>
                    <a:p>
                      <a:pPr algn="ctr"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Вазодилататори</a:t>
                      </a:r>
                      <a:r>
                        <a:rPr lang="ru-RU" sz="16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: </a:t>
                      </a:r>
                      <a:r>
                        <a:rPr lang="ru-RU" sz="16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органічні</a:t>
                      </a:r>
                      <a:r>
                        <a:rPr lang="ru-RU" sz="16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нітрати</a:t>
                      </a:r>
                      <a:r>
                        <a:rPr lang="ru-RU" sz="16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і </a:t>
                      </a:r>
                      <a:r>
                        <a:rPr lang="ru-RU" sz="16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похідні</a:t>
                      </a:r>
                      <a:r>
                        <a:rPr lang="ru-RU" sz="16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сиднониминов</a:t>
                      </a:r>
                      <a:r>
                        <a:rPr lang="ru-RU" sz="16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*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817" marR="35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68580" algn="ctr"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Блокатори</a:t>
                      </a:r>
                      <a:r>
                        <a:rPr lang="ru-RU" sz="16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повільних</a:t>
                      </a:r>
                      <a:r>
                        <a:rPr lang="ru-RU" sz="16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кальцієвих</a:t>
                      </a:r>
                      <a:r>
                        <a:rPr lang="ru-RU" sz="16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каналів</a:t>
                      </a:r>
                      <a:r>
                        <a:rPr lang="ru-RU" sz="16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: </a:t>
                      </a:r>
                      <a:r>
                        <a:rPr lang="ru-RU" sz="16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фенілалкіламіну</a:t>
                      </a:r>
                      <a:r>
                        <a:rPr lang="ru-RU" sz="16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**, </a:t>
                      </a:r>
                      <a:r>
                        <a:rPr lang="ru-RU" sz="16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бензотіазепіну</a:t>
                      </a:r>
                      <a:r>
                        <a:rPr lang="ru-RU" sz="16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***, </a:t>
                      </a:r>
                      <a:r>
                        <a:rPr lang="ru-RU" sz="16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дигідропіридини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817" marR="35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057400" indent="-228600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057400" algn="l"/>
                          <a:tab pos="449580" algn="l"/>
                        </a:tabLst>
                      </a:pPr>
                      <a:r>
                        <a:rPr lang="uk-UA" sz="16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</a:t>
                      </a:r>
                      <a:endParaRPr lang="ru-RU" sz="1600" b="1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817" marR="35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1017">
                <a:tc gridSpan="2">
                  <a:txBody>
                    <a:bodyPr/>
                    <a:lstStyle/>
                    <a:p>
                      <a:pPr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Гліцеріл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тринітрат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зосорбид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дінітрат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Ізосорбід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мононітрат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Пентаерітрітілу</a:t>
                      </a:r>
                      <a:r>
                        <a:rPr lang="ru-RU" sz="1600" kern="5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тетранутрат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Молсідомін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*</a:t>
                      </a:r>
                    </a:p>
                  </a:txBody>
                  <a:tcPr marL="35817" marR="35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Ніфедипін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*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Амлодипін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*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Ісрадіпін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*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Нікардипін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*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Верапаміл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**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Галлопаміл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**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Дилтиазем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***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817" marR="35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Аміодарон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817" marR="35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676">
                <a:tc gridSpan="3">
                  <a:txBody>
                    <a:bodyPr/>
                    <a:lstStyle/>
                    <a:p>
                      <a:pPr algn="ctr"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Зменшують</a:t>
                      </a:r>
                      <a:r>
                        <a:rPr lang="ru-RU" sz="16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потребу </a:t>
                      </a:r>
                      <a:r>
                        <a:rPr lang="ru-RU" sz="16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міокарда</a:t>
                      </a:r>
                      <a:r>
                        <a:rPr lang="ru-RU" sz="16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в </a:t>
                      </a:r>
                      <a:r>
                        <a:rPr lang="ru-RU" sz="16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кисні</a:t>
                      </a:r>
                      <a:r>
                        <a:rPr lang="ru-RU" sz="16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-</a:t>
                      </a:r>
                      <a:r>
                        <a:rPr lang="ru-RU" sz="16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  <a:sym typeface="Symbol"/>
                        </a:rPr>
                        <a:t></a:t>
                      </a:r>
                      <a:r>
                        <a:rPr lang="ru-RU" sz="16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-</a:t>
                      </a:r>
                      <a:r>
                        <a:rPr lang="ru-RU" sz="16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адреноблокатори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817" marR="35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Збільшують</a:t>
                      </a:r>
                      <a:r>
                        <a:rPr lang="ru-RU" sz="16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надходження</a:t>
                      </a:r>
                      <a:r>
                        <a:rPr lang="ru-RU" sz="16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кисню</a:t>
                      </a:r>
                      <a:r>
                        <a:rPr lang="ru-RU" sz="16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до </a:t>
                      </a:r>
                      <a:r>
                        <a:rPr lang="ru-RU" sz="16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міокарда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817" marR="35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Поліпшують</a:t>
                      </a:r>
                      <a:r>
                        <a:rPr lang="ru-RU" sz="16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метаболізм</a:t>
                      </a:r>
                      <a:r>
                        <a:rPr lang="ru-RU" sz="16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міокарда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817" marR="35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351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селективні</a:t>
                      </a:r>
                      <a:r>
                        <a:rPr lang="ru-RU" sz="1600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і з </a:t>
                      </a:r>
                      <a:r>
                        <a:rPr lang="ru-RU" sz="1600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внутрішньої</a:t>
                      </a:r>
                      <a:r>
                        <a:rPr lang="ru-RU" sz="1600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симпа-томіметіческой</a:t>
                      </a:r>
                      <a:r>
                        <a:rPr lang="ru-RU" sz="1600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активністю</a:t>
                      </a:r>
                      <a:r>
                        <a:rPr lang="ru-RU" sz="1600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*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817" marR="35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неселективні</a:t>
                      </a:r>
                      <a:r>
                        <a:rPr lang="ru-RU" sz="1600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і з </a:t>
                      </a:r>
                      <a:r>
                        <a:rPr lang="ru-RU" sz="1600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внутрішньої</a:t>
                      </a:r>
                      <a:r>
                        <a:rPr lang="ru-RU" sz="1600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активністю</a:t>
                      </a:r>
                      <a:r>
                        <a:rPr lang="ru-RU" sz="1600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*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817" marR="35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5105">
                <a:tc>
                  <a:txBody>
                    <a:bodyPr/>
                    <a:lstStyle/>
                    <a:p>
                      <a:pPr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атенолол</a:t>
                      </a:r>
                      <a:endParaRPr lang="ru-RU" sz="1600" kern="5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метопролол</a:t>
                      </a:r>
                      <a:endParaRPr lang="ru-RU" sz="1600" kern="5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талінолол</a:t>
                      </a:r>
                      <a:endParaRPr lang="ru-RU" sz="1600" kern="5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ацебутолол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*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817" marR="35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пропранолол</a:t>
                      </a:r>
                      <a:endParaRPr lang="ru-RU" sz="1600" kern="5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окспренолол</a:t>
                      </a:r>
                      <a:endParaRPr lang="ru-RU" sz="1600" kern="5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піндолол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*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817" marR="35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Карбокромен</a:t>
                      </a:r>
                    </a:p>
                    <a:p>
                      <a:pPr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дипіридамол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817" marR="35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Триметазидин</a:t>
                      </a:r>
                    </a:p>
                    <a:p>
                      <a:pPr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Інозин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817" marR="358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3857620" y="1643050"/>
            <a:ext cx="15735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Класифікація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72264" y="6492875"/>
            <a:ext cx="2133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21</a:t>
            </a:fld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9819583"/>
              </p:ext>
            </p:extLst>
          </p:nvPr>
        </p:nvGraphicFramePr>
        <p:xfrm>
          <a:off x="428596" y="711327"/>
          <a:ext cx="8501122" cy="5749126"/>
        </p:xfrm>
        <a:graphic>
          <a:graphicData uri="http://schemas.openxmlformats.org/drawingml/2006/table">
            <a:tbl>
              <a:tblPr/>
              <a:tblGrid>
                <a:gridCol w="1987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843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88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71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Препарати</a:t>
                      </a:r>
                      <a:endParaRPr lang="ru-RU" sz="1600" b="1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терапевтичних</a:t>
                      </a:r>
                      <a:endParaRPr lang="ru-RU" sz="1600" b="1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токсичних</a:t>
                      </a:r>
                      <a:endParaRPr lang="ru-RU" sz="1600" b="1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летальних</a:t>
                      </a:r>
                      <a:r>
                        <a:rPr lang="ru-RU" sz="1600" b="1" i="1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*</a:t>
                      </a:r>
                      <a:endParaRPr lang="ru-RU" sz="1600" b="1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858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Гліцеріл</a:t>
                      </a:r>
                      <a:r>
                        <a:rPr lang="ru-RU" sz="1600" b="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тринітрат</a:t>
                      </a:r>
                      <a:endParaRPr lang="ru-RU" sz="1600" b="1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Букального</a:t>
                      </a:r>
                      <a:r>
                        <a:rPr lang="ru-RU" sz="1600" b="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форма - 1 мг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Капсульна</a:t>
                      </a:r>
                      <a:r>
                        <a:rPr lang="ru-RU" sz="1600" b="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форма - 2,5-9 мг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Таблетки 0,15-0,6 мг (</a:t>
                      </a:r>
                      <a:r>
                        <a:rPr lang="ru-RU" sz="1600" b="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разова</a:t>
                      </a:r>
                      <a:r>
                        <a:rPr lang="ru-RU" sz="1600" b="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доза)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Парентеральная форма - 5 мкг / </a:t>
                      </a:r>
                      <a:r>
                        <a:rPr lang="ru-RU" sz="1600" b="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хв</a:t>
                      </a:r>
                      <a:r>
                        <a:rPr lang="ru-RU" sz="1600" b="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., </a:t>
                      </a:r>
                      <a:r>
                        <a:rPr lang="ru-RU" sz="1600" b="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Зі</a:t>
                      </a:r>
                      <a:r>
                        <a:rPr lang="ru-RU" sz="1600" b="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збільшенням</a:t>
                      </a:r>
                      <a:r>
                        <a:rPr lang="ru-RU" sz="1600" b="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дози</a:t>
                      </a:r>
                      <a:r>
                        <a:rPr lang="ru-RU" sz="1600" b="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до 20 мкг / </a:t>
                      </a:r>
                      <a:r>
                        <a:rPr lang="ru-RU" sz="1600" b="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хв</a:t>
                      </a:r>
                      <a:r>
                        <a:rPr lang="ru-RU" sz="1600" b="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.; 1 мкг / кг / </a:t>
                      </a:r>
                      <a:r>
                        <a:rPr lang="ru-RU" sz="1600" b="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хв</a:t>
                      </a:r>
                      <a:r>
                        <a:rPr lang="ru-RU" sz="1600" b="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., </a:t>
                      </a:r>
                      <a:r>
                        <a:rPr lang="ru-RU" sz="1600" b="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Зі</a:t>
                      </a:r>
                      <a:r>
                        <a:rPr lang="ru-RU" sz="1600" b="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збільшенням</a:t>
                      </a:r>
                      <a:r>
                        <a:rPr lang="ru-RU" sz="1600" b="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дози</a:t>
                      </a:r>
                      <a:r>
                        <a:rPr lang="ru-RU" sz="1600" b="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на 1 мкг / кг / </a:t>
                      </a:r>
                      <a:r>
                        <a:rPr lang="ru-RU" sz="1600" b="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хв</a:t>
                      </a:r>
                      <a:r>
                        <a:rPr lang="ru-RU" sz="1600" b="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., </a:t>
                      </a:r>
                      <a:r>
                        <a:rPr lang="ru-RU" sz="1600" b="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Шкірні</a:t>
                      </a:r>
                      <a:r>
                        <a:rPr lang="ru-RU" sz="1600" b="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20-60 </a:t>
                      </a:r>
                      <a:r>
                        <a:rPr lang="ru-RU" sz="1600" b="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хв</a:t>
                      </a:r>
                      <a:r>
                        <a:rPr lang="ru-RU" sz="1600" b="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до макс. </a:t>
                      </a:r>
                      <a:r>
                        <a:rPr lang="ru-RU" sz="1600" b="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дози</a:t>
                      </a:r>
                      <a:r>
                        <a:rPr lang="ru-RU" sz="1600" b="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10 мкг / кг / </a:t>
                      </a:r>
                      <a:r>
                        <a:rPr lang="ru-RU" sz="1600" b="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хв</a:t>
                      </a:r>
                      <a:r>
                        <a:rPr lang="ru-RU" sz="1600" b="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(</a:t>
                      </a:r>
                      <a:r>
                        <a:rPr lang="ru-RU" sz="1600" b="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діти</a:t>
                      </a:r>
                      <a:r>
                        <a:rPr lang="ru-RU" sz="1600" b="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).</a:t>
                      </a:r>
                      <a:endParaRPr lang="ru-RU" sz="1600" b="1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1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Пентаерітріта</a:t>
                      </a:r>
                      <a:r>
                        <a:rPr lang="ru-RU" sz="1600" b="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тетранітрат</a:t>
                      </a:r>
                      <a:endParaRPr lang="ru-RU" sz="1600" b="1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160 мг</a:t>
                      </a:r>
                      <a:endParaRPr lang="ru-RU" sz="1600" b="1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50">
                          <a:latin typeface="Times New Roman" pitchFamily="18" charset="0"/>
                          <a:ea typeface="Times New Roman"/>
                          <a:cs typeface="Times New Roman" pitchFamily="18" charset="0"/>
                          <a:sym typeface="Symbol"/>
                        </a:rPr>
                        <a:t></a:t>
                      </a:r>
                      <a:r>
                        <a:rPr lang="ru-RU" sz="1600" b="0" kern="5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160 мг</a:t>
                      </a:r>
                      <a:endParaRPr lang="ru-RU" sz="1600" b="1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122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Ізосорбід</a:t>
                      </a:r>
                      <a:r>
                        <a:rPr lang="ru-RU" sz="1600" b="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мононитрат</a:t>
                      </a:r>
                      <a:endParaRPr lang="ru-RU" sz="1600" b="1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120 мг</a:t>
                      </a:r>
                      <a:endParaRPr lang="ru-RU" sz="1600" b="1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50">
                          <a:latin typeface="Times New Roman" pitchFamily="18" charset="0"/>
                          <a:ea typeface="Times New Roman"/>
                          <a:cs typeface="Times New Roman" pitchFamily="18" charset="0"/>
                          <a:sym typeface="Symbol"/>
                        </a:rPr>
                        <a:t></a:t>
                      </a:r>
                      <a:r>
                        <a:rPr lang="ru-RU" sz="1600" b="0" kern="5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120</a:t>
                      </a:r>
                      <a:endParaRPr lang="ru-RU" sz="1600" b="1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1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Ізосорбід</a:t>
                      </a:r>
                      <a:r>
                        <a:rPr lang="ru-RU" sz="1600" b="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динітрат</a:t>
                      </a:r>
                      <a:endParaRPr lang="ru-RU" sz="1600" b="1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180 мг</a:t>
                      </a:r>
                      <a:endParaRPr lang="ru-RU" sz="1600" b="1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50">
                          <a:latin typeface="Times New Roman" pitchFamily="18" charset="0"/>
                          <a:ea typeface="Times New Roman"/>
                          <a:cs typeface="Times New Roman" pitchFamily="18" charset="0"/>
                          <a:sym typeface="Symbol"/>
                        </a:rPr>
                        <a:t></a:t>
                      </a:r>
                      <a:r>
                        <a:rPr lang="ru-RU" sz="1600" b="0" kern="5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180</a:t>
                      </a:r>
                      <a:endParaRPr lang="ru-RU" sz="1600" b="1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5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1100мг/кг*</a:t>
                      </a:r>
                      <a:endParaRPr lang="ru-RU" sz="1600" b="1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71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Молсидомін</a:t>
                      </a:r>
                      <a:endParaRPr lang="ru-RU" sz="1600" b="1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2-4 мг (3р/</a:t>
                      </a:r>
                      <a:r>
                        <a:rPr lang="ru-RU" sz="1600" b="0" kern="5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сут</a:t>
                      </a:r>
                      <a:r>
                        <a:rPr lang="ru-RU" sz="1600" b="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.)</a:t>
                      </a:r>
                      <a:endParaRPr lang="ru-RU" sz="1600" b="1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 </a:t>
                      </a:r>
                      <a:r>
                        <a:rPr lang="ru-RU" sz="1600" b="0" kern="5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нг</a:t>
                      </a:r>
                      <a:r>
                        <a:rPr lang="ru-RU" sz="1600" b="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/мл (в </a:t>
                      </a:r>
                      <a:r>
                        <a:rPr lang="ru-RU" sz="1600" b="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плазмі</a:t>
                      </a:r>
                      <a:r>
                        <a:rPr lang="ru-RU" sz="1600" b="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крові</a:t>
                      </a:r>
                      <a:r>
                        <a:rPr lang="ru-RU" sz="1600" b="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)</a:t>
                      </a:r>
                      <a:endParaRPr lang="ru-RU" sz="1600" b="1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  <a:sym typeface="Symbol"/>
                        </a:rPr>
                        <a:t></a:t>
                      </a:r>
                      <a:r>
                        <a:rPr lang="ru-RU" sz="1600" b="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300 </a:t>
                      </a:r>
                      <a:r>
                        <a:rPr lang="ru-RU" sz="1600" b="0" kern="5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нг</a:t>
                      </a:r>
                      <a:r>
                        <a:rPr lang="ru-RU" sz="1600" b="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/мл*</a:t>
                      </a:r>
                      <a:endParaRPr lang="ru-RU" sz="1600" b="1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357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Карбокромен</a:t>
                      </a:r>
                      <a:endParaRPr lang="ru-RU" sz="1600" b="1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470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225-600 мг</a:t>
                      </a:r>
                      <a:endParaRPr lang="ru-RU" sz="1600" b="1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50">
                          <a:latin typeface="Times New Roman" pitchFamily="18" charset="0"/>
                          <a:ea typeface="Times New Roman"/>
                          <a:cs typeface="Times New Roman" pitchFamily="18" charset="0"/>
                          <a:sym typeface="Symbol"/>
                        </a:rPr>
                        <a:t></a:t>
                      </a:r>
                      <a:r>
                        <a:rPr lang="ru-RU" sz="1600" b="0" kern="5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600 мг</a:t>
                      </a:r>
                      <a:endParaRPr lang="ru-RU" sz="1600" b="1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357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Діпирідамол</a:t>
                      </a:r>
                      <a:endParaRPr lang="ru-RU" sz="1600" b="1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47015" indent="-1917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75-100 мг</a:t>
                      </a:r>
                      <a:endParaRPr lang="ru-RU" sz="1600" b="1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50">
                          <a:latin typeface="Times New Roman" pitchFamily="18" charset="0"/>
                          <a:ea typeface="Times New Roman"/>
                          <a:cs typeface="Times New Roman" pitchFamily="18" charset="0"/>
                          <a:sym typeface="Symbol"/>
                        </a:rPr>
                        <a:t></a:t>
                      </a:r>
                      <a:r>
                        <a:rPr lang="ru-RU" sz="1600" b="0" kern="5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200 мг</a:t>
                      </a:r>
                      <a:endParaRPr lang="ru-RU" sz="1600" b="1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357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Триметазидін</a:t>
                      </a:r>
                      <a:endParaRPr lang="ru-RU" sz="1600" b="1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47015" indent="-1917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40-60 мг</a:t>
                      </a:r>
                      <a:endParaRPr lang="ru-RU" sz="1600" b="1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  <a:sym typeface="Symbol"/>
                        </a:rPr>
                        <a:t></a:t>
                      </a:r>
                      <a:r>
                        <a:rPr lang="ru-RU" sz="1600" b="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60 мг</a:t>
                      </a:r>
                      <a:endParaRPr lang="ru-RU" sz="1600" b="1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3749209" y="142852"/>
            <a:ext cx="1491563" cy="369332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Діапазон доз</a:t>
            </a:r>
            <a:endParaRPr kumimoji="0" lang="uk-UA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643702" y="6492875"/>
            <a:ext cx="2133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22</a:t>
            </a:fld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357158" y="1138608"/>
            <a:ext cx="8429684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передозуванні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усіма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антиангінальними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препаратами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наблююдается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нудота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блювота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слабкість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стомлюваність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передозуванні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органічними</a:t>
            </a:r>
            <a:r>
              <a:rPr lang="ru-RU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нітратами</a:t>
            </a:r>
            <a:r>
              <a:rPr lang="ru-RU" b="1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молсидоміном</a:t>
            </a:r>
            <a:r>
              <a:rPr lang="ru-RU" b="1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дипіридамолом</a:t>
            </a:r>
            <a:r>
              <a:rPr lang="ru-RU" b="1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карбокроменом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спостерігаються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головний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запаморочення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Триметазидин,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гліцеролтринітратом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викликають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почервоніння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шкіри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переважно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особи,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верхньої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половини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тулуба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при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передозуванні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органічними</a:t>
            </a:r>
            <a:r>
              <a:rPr lang="ru-RU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нітратами</a:t>
            </a:r>
            <a:r>
              <a:rPr lang="ru-RU" b="1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карбокроменом, </a:t>
            </a:r>
            <a:r>
              <a:rPr lang="ru-RU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триметазидин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відбувається 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різке зниження артеріального тиску (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ортостатичнагіпотензія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аж до колапсу (нижче 90 мм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рт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ст.).</a:t>
            </a: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передозуванні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триметазидин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може призводити до розвитку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екстрапірамідних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симптомів (тремор, ригідність, акінезія, порушення стійкості).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71868" y="428604"/>
            <a:ext cx="2010037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uk-UA" b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Токсикодінамика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714348" y="642918"/>
            <a:ext cx="8001056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Головний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біль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передозуванні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органичнмими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нітратами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возникает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виникає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відповідь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роздратування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структур,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володіють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больовий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чувствіітельностью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артерій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вен,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мозкових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оболонок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краніальних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корінців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нервів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внутрішньомозкових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симпатичних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сплетінь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внаслідок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збільшення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зниження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ВЧД,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розтягування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набряку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запалення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подразнення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мозкових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оболонок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також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результаті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превалювання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припливу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крові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мозку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над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відтоком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веде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збільшення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кровонаповнення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судин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мозку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Маніфестація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метгемоглобінемії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застосуванні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гліцеріла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тринітрату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результат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недостатності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метгемоглобінредуктази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14348" y="3929066"/>
            <a:ext cx="807249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Діпирідамол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пригнічує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транспорт аденозину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акумуляцію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плазмі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веде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розширення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коронарних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судин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), 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пригнічує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циклічний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АМФ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фосфодіестеразу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стимулює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синтез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простацикліну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(простагландину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I2).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469763" y="249162"/>
            <a:ext cx="2561663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uk-UA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Механізм токсичної дії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3643306" y="214290"/>
            <a:ext cx="2045560" cy="369332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Токсикокинетика</a:t>
            </a:r>
            <a:endParaRPr kumimoji="0" lang="uk-UA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42910" y="1285860"/>
            <a:ext cx="814393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b="1" i="1" dirty="0" err="1" smtClean="0">
                <a:latin typeface="Times New Roman" pitchFamily="18" charset="0"/>
                <a:cs typeface="Times New Roman" pitchFamily="18" charset="0"/>
              </a:rPr>
              <a:t>Молсідомін</a:t>
            </a:r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майже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повністю (90%) абсорбується з шлунково-кишкового тракту. Зв'язування з білками плазми - 10%;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метаболізується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в печінці з утворенням активних метаболітів, які потім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инактивируются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Молсидомін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і його метаболіти виводяться переважно з сечею (90%). Період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напіввиведення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збільшується при порушенні функції печінки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14348" y="3143248"/>
            <a:ext cx="77153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Триметазідин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швидко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і практично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повністю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абсорбується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шлунково-кишковому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тракті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Обсяг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розподілу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- 4,8 л / кг, легко проходить через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гематоенцефалічний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бар'єр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Зв'язок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білками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становить 16%.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Період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напіввиведення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- 4,5-5 год. Препарат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виводиться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нирками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незміненому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вигляді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2966950" y="214290"/>
            <a:ext cx="3146503" cy="369332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 </a:t>
            </a:r>
            <a:r>
              <a:rPr kumimoji="0" lang="uk-UA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гострых</a:t>
            </a:r>
            <a:r>
              <a:rPr kumimoji="0" lang="uk-UA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отруень</a:t>
            </a:r>
            <a:r>
              <a:rPr kumimoji="0" lang="uk-UA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uk-UA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1071546"/>
            <a:ext cx="20252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Антидотна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терапія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14876" y="1071546"/>
            <a:ext cx="34068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Специфичних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антидотів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немає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57422" y="1714488"/>
            <a:ext cx="4165307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Заходи по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видаленню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отруєння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 Ж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642910" y="1933178"/>
            <a:ext cx="807249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Санація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шлунка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кишечника (при пероральному шляху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надходження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отрути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);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Ентеросорбція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протягом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усього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гострого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періоду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захворювання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00100" y="3279559"/>
            <a:ext cx="7000924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Заходи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видалення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отрути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всмоктався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кров'яне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русло</a:t>
            </a: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500034" y="4071942"/>
            <a:ext cx="828677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Консервативні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методи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детоксикації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Стимуляція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процесів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біотрансформації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виведення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отрут;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Стимуляція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реакцій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глюкуронізації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гепатопротектори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Запобігання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інтестіно-гепатической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рециркуляції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отрути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2786050" y="1285860"/>
            <a:ext cx="1714512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357158" y="428604"/>
            <a:ext cx="8572528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Фактори, які </a:t>
            </a:r>
            <a:r>
              <a:rPr kumimoji="0" lang="uk-UA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підвищуюьб</a:t>
            </a:r>
            <a:r>
              <a:rPr kumimoji="0" lang="uk-UA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токсичність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Тяжка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гіпотензія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тахікардія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можливі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поєднанні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прийому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препаратів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груп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нітровазоділататорамі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наркотичними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анальгетиками,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леводопою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бромокриптином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нейролептиками,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амантадином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трициклічнимиантидепресантами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прокаїнамідом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хінідину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сульфатом, 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разі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поєднання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 алкоголем.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Комбінація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віагрою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привести до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різкого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падіння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артеріального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тиску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колапсу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інфаркту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міокарда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прийому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дипиридамола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слід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уникати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вживання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чаю,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кави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357158" y="3109505"/>
            <a:ext cx="8501090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Фактори, </a:t>
            </a:r>
            <a:r>
              <a:rPr lang="ru-RU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lang="ru-RU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понижують</a:t>
            </a:r>
            <a:r>
              <a:rPr lang="ru-RU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токсичність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Різке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зниження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артеріального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тиску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ортостатична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гіпотензія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тахікардія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викликані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гліцерілтрінітратом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частіше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виникають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прийому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препарату в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положенні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стоячи.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час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прийому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гліцерілтрінітрата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можна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вживати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алкоголь, тому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може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розвинутися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гостра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серцева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недостатність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колапс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(аж до летального результату).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Головний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послаблюється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поєднанні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нітровазоділататорамі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 препаратами,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містять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ментол (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валідол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.),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Ацетилсаліциловою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кислотою, -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адреноблокаторами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Зниження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артеріального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тиску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тахікардія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менш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виражені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умови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прийому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нітровазоділататорамі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положенні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лежачи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сидячи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піднятими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ногами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2401191" y="214290"/>
            <a:ext cx="4170822" cy="369332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330575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АНТІГІПЕРТЕНЗИВНІ ПРЕПАРАТИ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5720" y="642918"/>
            <a:ext cx="85725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Антігіпертензивні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препарати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лікарські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засоби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знижують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артеріальний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тиск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застосовуються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ГБ.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4665435"/>
              </p:ext>
            </p:extLst>
          </p:nvPr>
        </p:nvGraphicFramePr>
        <p:xfrm>
          <a:off x="214282" y="2214554"/>
          <a:ext cx="8644010" cy="4380992"/>
        </p:xfrm>
        <a:graphic>
          <a:graphicData uri="http://schemas.openxmlformats.org/drawingml/2006/table">
            <a:tbl>
              <a:tblPr/>
              <a:tblGrid>
                <a:gridCol w="24288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17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29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15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430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16000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  <a:sym typeface="Symbol"/>
                        </a:rPr>
                        <a:t></a:t>
                      </a:r>
                      <a:r>
                        <a:rPr lang="ru-RU" sz="1600" b="1" i="1" kern="50" baseline="-25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r>
                        <a:rPr lang="ru-RU" sz="16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-адреноміметики, </a:t>
                      </a:r>
                      <a:r>
                        <a:rPr lang="ru-RU" sz="16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агоніст</a:t>
                      </a:r>
                      <a:r>
                        <a:rPr lang="ru-RU" sz="16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імідазолінових</a:t>
                      </a:r>
                      <a:r>
                        <a:rPr lang="ru-RU" sz="16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рецепторів</a:t>
                      </a:r>
                      <a:r>
                        <a:rPr lang="ru-RU" sz="16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*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947" marR="429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Сімпатолітики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947" marR="429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  <a:sym typeface="Symbol"/>
                        </a:rPr>
                        <a:t></a:t>
                      </a:r>
                      <a:r>
                        <a:rPr lang="ru-RU" sz="1600" b="1" i="1" kern="50" baseline="-25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r>
                        <a:rPr lang="ru-RU" sz="16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-адреноблокатори, </a:t>
                      </a:r>
                      <a:r>
                        <a:rPr lang="ru-RU" sz="1600" b="1" i="1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  <a:sym typeface="Symbol"/>
                        </a:rPr>
                        <a:t></a:t>
                      </a:r>
                      <a:r>
                        <a:rPr lang="ru-RU" sz="1600" b="1" i="1" kern="50" baseline="-25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1+</a:t>
                      </a:r>
                      <a:r>
                        <a:rPr lang="ru-RU" sz="1600" b="1" i="1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  <a:sym typeface="Symbol"/>
                        </a:rPr>
                        <a:t></a:t>
                      </a:r>
                      <a:r>
                        <a:rPr lang="ru-RU" sz="1600" b="1" i="1" kern="50" baseline="-25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r>
                        <a:rPr lang="ru-RU" sz="16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-адрено­блокатори*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947" marR="429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  <a:sym typeface="Symbol"/>
                        </a:rPr>
                        <a:t></a:t>
                      </a:r>
                      <a:r>
                        <a:rPr lang="ru-RU" sz="1600" b="1" i="1" kern="50" baseline="-25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r>
                        <a:rPr lang="ru-RU" sz="16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-адреноблокатори та </a:t>
                      </a:r>
                      <a:r>
                        <a:rPr lang="ru-RU" sz="1600" b="1" i="1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  <a:sym typeface="Symbol"/>
                        </a:rPr>
                        <a:t></a:t>
                      </a:r>
                      <a:r>
                        <a:rPr lang="ru-RU" sz="1600" b="1" i="1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r>
                        <a:rPr lang="ru-RU" sz="1600" b="1" i="1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  <a:sym typeface="Symbol"/>
                        </a:rPr>
                        <a:t></a:t>
                      </a:r>
                      <a:r>
                        <a:rPr lang="ru-RU" sz="1600" b="1" i="1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r>
                        <a:rPr lang="ru-RU" sz="16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адреноблокатори</a:t>
                      </a:r>
                      <a:r>
                        <a:rPr lang="ru-RU" sz="16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*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947" marR="429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Клонидина</a:t>
                      </a: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г/х </a:t>
                      </a:r>
                    </a:p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06195" algn="l"/>
                        </a:tabLst>
                      </a:pPr>
                      <a:r>
                        <a:rPr lang="ru-RU" sz="1600" kern="5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Метилдофа</a:t>
                      </a: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</a:p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Моксонидін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*</a:t>
                      </a:r>
                    </a:p>
                  </a:txBody>
                  <a:tcPr marL="42947" marR="429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Резерпін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947" marR="429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Пропранолол*</a:t>
                      </a:r>
                    </a:p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Атенолол  </a:t>
                      </a:r>
                    </a:p>
                  </a:txBody>
                  <a:tcPr marL="42947" marR="429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Празозин </a:t>
                      </a:r>
                    </a:p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Теразозин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947" marR="429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Доксазозин </a:t>
                      </a:r>
                    </a:p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Лабеталол*</a:t>
                      </a:r>
                    </a:p>
                  </a:txBody>
                  <a:tcPr marL="42947" marR="429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6000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Периферичні</a:t>
                      </a:r>
                      <a:r>
                        <a:rPr lang="ru-RU" sz="16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вазодилататори</a:t>
                      </a:r>
                      <a:r>
                        <a:rPr lang="ru-RU" sz="16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</a:t>
                      </a:r>
                      <a:r>
                        <a:rPr lang="ru-RU" sz="16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активатори</a:t>
                      </a:r>
                      <a:r>
                        <a:rPr lang="ru-RU" sz="16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калієвих</a:t>
                      </a:r>
                      <a:r>
                        <a:rPr lang="ru-RU" sz="16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каналів</a:t>
                      </a:r>
                      <a:r>
                        <a:rPr lang="ru-RU" sz="16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*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947" marR="429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Інгібітори</a:t>
                      </a:r>
                      <a:r>
                        <a:rPr lang="ru-RU" sz="16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АПФ і </a:t>
                      </a:r>
                      <a:r>
                        <a:rPr lang="ru-RU" sz="16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блокатори</a:t>
                      </a:r>
                      <a:r>
                        <a:rPr lang="ru-RU" sz="16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рецепторів</a:t>
                      </a:r>
                      <a:r>
                        <a:rPr lang="ru-RU" sz="16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ангіотензину</a:t>
                      </a:r>
                      <a:r>
                        <a:rPr lang="ru-RU" sz="16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16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II *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947" marR="429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Блокатори</a:t>
                      </a:r>
                      <a:r>
                        <a:rPr lang="ru-RU" sz="16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кальцієвих</a:t>
                      </a:r>
                      <a:r>
                        <a:rPr lang="ru-RU" sz="16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каналів</a:t>
                      </a:r>
                      <a:r>
                        <a:rPr lang="ru-RU" sz="16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(БКК), </a:t>
                      </a:r>
                      <a:r>
                        <a:rPr lang="ru-RU" sz="16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спазмолітичні</a:t>
                      </a:r>
                      <a:r>
                        <a:rPr lang="ru-RU" sz="16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засоби</a:t>
                      </a:r>
                      <a:r>
                        <a:rPr lang="ru-RU" sz="16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*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947" marR="429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16000"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Гідралазіну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г/х </a:t>
                      </a:r>
                    </a:p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Діазоксид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Міноксиділ</a:t>
                      </a: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*</a:t>
                      </a:r>
                    </a:p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Нітропруссид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натрію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947" marR="429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Эналаприл</a:t>
                      </a: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</a:p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Каптоприл</a:t>
                      </a: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</a:p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Лизиноприл</a:t>
                      </a: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</a:p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Лозартан</a:t>
                      </a: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калію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*</a:t>
                      </a:r>
                    </a:p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Валзартан</a:t>
                      </a: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*</a:t>
                      </a:r>
                    </a:p>
                  </a:txBody>
                  <a:tcPr marL="42947" marR="429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Ніфедіпин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Амлодіпин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Ісрадіпин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Верапамілу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г/х</a:t>
                      </a:r>
                    </a:p>
                  </a:txBody>
                  <a:tcPr marL="42947" marR="429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Ділтіазєм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Папаверіна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г/х *</a:t>
                      </a:r>
                    </a:p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Бендазол</a:t>
                      </a: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*</a:t>
                      </a:r>
                    </a:p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Магній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сульфат*</a:t>
                      </a:r>
                    </a:p>
                  </a:txBody>
                  <a:tcPr marL="42947" marR="429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3428992" y="1285860"/>
            <a:ext cx="15735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Класифікація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1785926"/>
            <a:ext cx="80010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kern="50" dirty="0">
                <a:latin typeface="Times New Roman" pitchFamily="18" charset="0"/>
                <a:ea typeface="Times New Roman"/>
                <a:cs typeface="Times New Roman" pitchFamily="18" charset="0"/>
              </a:rPr>
              <a:t>Препарати, что </a:t>
            </a:r>
            <a:r>
              <a:rPr lang="ru-RU" kern="50" dirty="0" err="1">
                <a:latin typeface="Times New Roman" pitchFamily="18" charset="0"/>
                <a:ea typeface="Times New Roman"/>
                <a:cs typeface="Times New Roman" pitchFamily="18" charset="0"/>
              </a:rPr>
              <a:t>зменшуються</a:t>
            </a:r>
            <a:r>
              <a:rPr lang="ru-RU" kern="50" dirty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kern="50" dirty="0" err="1">
                <a:latin typeface="Times New Roman" pitchFamily="18" charset="0"/>
                <a:ea typeface="Times New Roman"/>
                <a:cs typeface="Times New Roman" pitchFamily="18" charset="0"/>
              </a:rPr>
              <a:t>Активність</a:t>
            </a:r>
            <a:r>
              <a:rPr lang="ru-RU" kern="50" dirty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kern="50" dirty="0" err="1">
                <a:latin typeface="Times New Roman" pitchFamily="18" charset="0"/>
                <a:ea typeface="Times New Roman"/>
                <a:cs typeface="Times New Roman" pitchFamily="18" charset="0"/>
              </a:rPr>
              <a:t>сімпатічної</a:t>
            </a:r>
            <a:r>
              <a:rPr lang="ru-RU" kern="50" dirty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kern="50" dirty="0" err="1">
                <a:latin typeface="Times New Roman" pitchFamily="18" charset="0"/>
                <a:ea typeface="Times New Roman"/>
                <a:cs typeface="Times New Roman" pitchFamily="18" charset="0"/>
              </a:rPr>
              <a:t>нервової</a:t>
            </a:r>
            <a:r>
              <a:rPr lang="ru-RU" kern="50" dirty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kern="50" dirty="0" err="1">
                <a:latin typeface="Times New Roman" pitchFamily="18" charset="0"/>
                <a:ea typeface="Times New Roman"/>
                <a:cs typeface="Times New Roman" pitchFamily="18" charset="0"/>
              </a:rPr>
              <a:t>системи</a:t>
            </a:r>
            <a:endParaRPr lang="ru-RU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72264" y="6492875"/>
            <a:ext cx="2133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28</a:t>
            </a:fld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3736877"/>
              </p:ext>
            </p:extLst>
          </p:nvPr>
        </p:nvGraphicFramePr>
        <p:xfrm>
          <a:off x="357159" y="785794"/>
          <a:ext cx="8572559" cy="5652529"/>
        </p:xfrm>
        <a:graphic>
          <a:graphicData uri="http://schemas.openxmlformats.org/drawingml/2006/table">
            <a:tbl>
              <a:tblPr/>
              <a:tblGrid>
                <a:gridCol w="1774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041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93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628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kern="50" dirty="0" smtClean="0">
                          <a:latin typeface="Times New Roman"/>
                          <a:ea typeface="MS Mincho"/>
                          <a:cs typeface="Times New Roman"/>
                        </a:rPr>
                        <a:t>Препарати</a:t>
                      </a:r>
                      <a:endParaRPr lang="ru-RU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kern="50" dirty="0" err="1" smtClean="0">
                          <a:latin typeface="Times New Roman"/>
                          <a:ea typeface="MS Mincho"/>
                          <a:cs typeface="Times New Roman"/>
                        </a:rPr>
                        <a:t>терапевтичних</a:t>
                      </a:r>
                      <a:endParaRPr lang="ru-RU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kern="50" dirty="0" err="1" smtClean="0">
                          <a:latin typeface="Times New Roman"/>
                          <a:ea typeface="MS Mincho"/>
                          <a:cs typeface="Times New Roman"/>
                        </a:rPr>
                        <a:t>токсичних</a:t>
                      </a:r>
                      <a:endParaRPr lang="ru-RU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826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/>
                          <a:ea typeface="MS Mincho"/>
                          <a:cs typeface="Times New Roman"/>
                        </a:rPr>
                        <a:t>Моксонідин</a:t>
                      </a:r>
                      <a:endParaRPr lang="ru-RU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721995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MS Mincho"/>
                          <a:cs typeface="Times New Roman"/>
                        </a:rPr>
                        <a:t>400-600 </a:t>
                      </a:r>
                      <a:r>
                        <a:rPr lang="ru-RU" sz="1800" kern="50" dirty="0" smtClean="0">
                          <a:latin typeface="Times New Roman"/>
                          <a:ea typeface="MS Mincho"/>
                          <a:cs typeface="Times New Roman"/>
                        </a:rPr>
                        <a:t>мкг/доб.</a:t>
                      </a:r>
                      <a:endParaRPr lang="ru-RU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687070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MS Mincho"/>
                          <a:cs typeface="Times New Roman"/>
                          <a:sym typeface="Symbol"/>
                        </a:rPr>
                        <a:t></a:t>
                      </a:r>
                      <a:r>
                        <a:rPr lang="ru-RU" sz="1800" kern="50" dirty="0">
                          <a:latin typeface="Times New Roman"/>
                          <a:ea typeface="MS Mincho"/>
                          <a:cs typeface="Times New Roman"/>
                        </a:rPr>
                        <a:t> 400-600 </a:t>
                      </a:r>
                      <a:r>
                        <a:rPr lang="ru-RU" sz="1800" kern="50" dirty="0" smtClean="0">
                          <a:latin typeface="Times New Roman"/>
                          <a:ea typeface="MS Mincho"/>
                          <a:cs typeface="Times New Roman"/>
                        </a:rPr>
                        <a:t>мкг/доб.</a:t>
                      </a:r>
                      <a:endParaRPr lang="ru-RU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826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/>
                          <a:ea typeface="MS Mincho"/>
                          <a:cs typeface="Times New Roman"/>
                        </a:rPr>
                        <a:t>Гідралазина</a:t>
                      </a:r>
                      <a:r>
                        <a:rPr lang="ru-RU" sz="1800" kern="50" dirty="0" smtClean="0">
                          <a:latin typeface="Times New Roman"/>
                          <a:ea typeface="MS Mincho"/>
                          <a:cs typeface="Times New Roman"/>
                        </a:rPr>
                        <a:t> </a:t>
                      </a:r>
                      <a:r>
                        <a:rPr lang="ru-RU" sz="1800" kern="50" dirty="0">
                          <a:latin typeface="Times New Roman"/>
                          <a:ea typeface="MS Mincho"/>
                          <a:cs typeface="Times New Roman"/>
                        </a:rPr>
                        <a:t>г/х</a:t>
                      </a:r>
                      <a:endParaRPr lang="ru-RU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721995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MS Mincho"/>
                          <a:cs typeface="Times New Roman"/>
                        </a:rPr>
                        <a:t>300 мг</a:t>
                      </a:r>
                      <a:endParaRPr lang="ru-RU" sz="1800" kern="5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687070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MS Mincho"/>
                          <a:cs typeface="Times New Roman"/>
                          <a:sym typeface="Symbol"/>
                        </a:rPr>
                        <a:t></a:t>
                      </a:r>
                      <a:r>
                        <a:rPr lang="ru-RU" sz="1800" kern="50">
                          <a:latin typeface="Times New Roman"/>
                          <a:ea typeface="MS Mincho"/>
                          <a:cs typeface="Times New Roman"/>
                        </a:rPr>
                        <a:t>300 мг</a:t>
                      </a:r>
                      <a:endParaRPr lang="ru-RU" sz="1800" kern="5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826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/>
                          <a:ea typeface="MS Mincho"/>
                          <a:cs typeface="Times New Roman"/>
                        </a:rPr>
                        <a:t>Діазоксид</a:t>
                      </a:r>
                      <a:endParaRPr lang="ru-RU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721995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MS Mincho"/>
                          <a:cs typeface="Times New Roman"/>
                        </a:rPr>
                        <a:t>150 мг (в/в)</a:t>
                      </a:r>
                      <a:endParaRPr lang="ru-RU" sz="1800" kern="5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687070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MS Mincho"/>
                          <a:cs typeface="Times New Roman"/>
                          <a:sym typeface="Symbol"/>
                        </a:rPr>
                        <a:t></a:t>
                      </a:r>
                      <a:r>
                        <a:rPr lang="ru-RU" sz="1800" kern="50">
                          <a:latin typeface="Times New Roman"/>
                          <a:ea typeface="MS Mincho"/>
                          <a:cs typeface="Times New Roman"/>
                        </a:rPr>
                        <a:t>150 мг</a:t>
                      </a:r>
                      <a:endParaRPr lang="ru-RU" sz="1800" kern="5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826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/>
                          <a:ea typeface="MS Mincho"/>
                          <a:cs typeface="Times New Roman"/>
                        </a:rPr>
                        <a:t>Міноксиділ</a:t>
                      </a:r>
                      <a:endParaRPr lang="ru-RU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721995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MS Mincho"/>
                          <a:cs typeface="Times New Roman"/>
                        </a:rPr>
                        <a:t>100 </a:t>
                      </a:r>
                      <a:r>
                        <a:rPr lang="ru-RU" sz="1800" kern="50" dirty="0" smtClean="0">
                          <a:latin typeface="Times New Roman"/>
                          <a:ea typeface="MS Mincho"/>
                          <a:cs typeface="Times New Roman"/>
                        </a:rPr>
                        <a:t>(</a:t>
                      </a:r>
                      <a:r>
                        <a:rPr lang="ru-RU" sz="1800" kern="50" dirty="0" err="1" smtClean="0">
                          <a:latin typeface="Times New Roman"/>
                          <a:ea typeface="MS Mincho"/>
                          <a:cs typeface="Times New Roman"/>
                        </a:rPr>
                        <a:t>всередину</a:t>
                      </a:r>
                      <a:r>
                        <a:rPr lang="ru-RU" sz="1800" kern="50" dirty="0" smtClean="0">
                          <a:latin typeface="Times New Roman"/>
                          <a:ea typeface="MS Mincho"/>
                          <a:cs typeface="Times New Roman"/>
                        </a:rPr>
                        <a:t>)</a:t>
                      </a:r>
                      <a:endParaRPr lang="ru-RU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687070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MS Mincho"/>
                          <a:cs typeface="Times New Roman"/>
                          <a:sym typeface="Symbol"/>
                        </a:rPr>
                        <a:t></a:t>
                      </a:r>
                      <a:r>
                        <a:rPr lang="ru-RU" sz="1800" kern="50" dirty="0">
                          <a:latin typeface="Times New Roman"/>
                          <a:ea typeface="MS Mincho"/>
                          <a:cs typeface="Times New Roman"/>
                        </a:rPr>
                        <a:t>150 </a:t>
                      </a:r>
                      <a:r>
                        <a:rPr lang="ru-RU" sz="1800" kern="50" dirty="0" smtClean="0">
                          <a:latin typeface="Times New Roman"/>
                          <a:ea typeface="MS Mincho"/>
                          <a:cs typeface="Times New Roman"/>
                        </a:rPr>
                        <a:t>мг/доб.</a:t>
                      </a:r>
                      <a:endParaRPr lang="ru-RU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44781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/>
                          <a:ea typeface="MS Mincho"/>
                          <a:cs typeface="Times New Roman"/>
                        </a:rPr>
                        <a:t>Нітропруісид</a:t>
                      </a:r>
                      <a:r>
                        <a:rPr lang="ru-RU" sz="1800" kern="50" dirty="0" smtClean="0">
                          <a:latin typeface="Times New Roman"/>
                          <a:ea typeface="MS Mincho"/>
                          <a:cs typeface="Times New Roman"/>
                        </a:rPr>
                        <a:t> </a:t>
                      </a:r>
                      <a:r>
                        <a:rPr lang="ru-RU" sz="1800" kern="50" dirty="0" err="1" smtClean="0">
                          <a:latin typeface="Times New Roman"/>
                          <a:ea typeface="MS Mincho"/>
                          <a:cs typeface="Times New Roman"/>
                        </a:rPr>
                        <a:t>натрія</a:t>
                      </a:r>
                      <a:endParaRPr lang="ru-RU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smtClean="0">
                          <a:latin typeface="Times New Roman"/>
                          <a:ea typeface="MS Mincho"/>
                          <a:cs typeface="Times New Roman"/>
                        </a:rPr>
                        <a:t>10 мкг / кг / </a:t>
                      </a:r>
                      <a:r>
                        <a:rPr lang="ru-RU" sz="1800" kern="50" dirty="0" err="1" smtClean="0">
                          <a:latin typeface="Times New Roman"/>
                          <a:ea typeface="MS Mincho"/>
                          <a:cs typeface="Times New Roman"/>
                        </a:rPr>
                        <a:t>хв</a:t>
                      </a:r>
                      <a:r>
                        <a:rPr lang="ru-RU" sz="1800" kern="50" dirty="0" smtClean="0">
                          <a:latin typeface="Times New Roman"/>
                          <a:ea typeface="MS Mincho"/>
                          <a:cs typeface="Times New Roman"/>
                        </a:rPr>
                        <a:t> (не </a:t>
                      </a:r>
                      <a:r>
                        <a:rPr lang="ru-RU" sz="1800" kern="50" dirty="0" err="1" smtClean="0">
                          <a:latin typeface="Times New Roman"/>
                          <a:ea typeface="MS Mincho"/>
                          <a:cs typeface="Times New Roman"/>
                        </a:rPr>
                        <a:t>більше</a:t>
                      </a:r>
                      <a:r>
                        <a:rPr lang="ru-RU" sz="1800" kern="50" dirty="0" smtClean="0">
                          <a:latin typeface="Times New Roman"/>
                          <a:ea typeface="MS Mincho"/>
                          <a:cs typeface="Times New Roman"/>
                        </a:rPr>
                        <a:t> 10 </a:t>
                      </a:r>
                      <a:r>
                        <a:rPr lang="ru-RU" sz="1800" kern="50" dirty="0" err="1" smtClean="0">
                          <a:latin typeface="Times New Roman"/>
                          <a:ea typeface="MS Mincho"/>
                          <a:cs typeface="Times New Roman"/>
                        </a:rPr>
                        <a:t>хв</a:t>
                      </a:r>
                      <a:r>
                        <a:rPr lang="ru-RU" sz="1800" kern="50" dirty="0" smtClean="0">
                          <a:latin typeface="Times New Roman"/>
                          <a:ea typeface="MS Mincho"/>
                          <a:cs typeface="Times New Roman"/>
                        </a:rPr>
                        <a:t>) </a:t>
                      </a:r>
                      <a:r>
                        <a:rPr lang="ru-RU" sz="1800" kern="50" dirty="0" err="1" smtClean="0">
                          <a:latin typeface="Times New Roman"/>
                          <a:ea typeface="MS Mincho"/>
                          <a:cs typeface="Times New Roman"/>
                        </a:rPr>
                        <a:t>або</a:t>
                      </a:r>
                      <a:r>
                        <a:rPr lang="ru-RU" sz="1800" kern="50" dirty="0" smtClean="0">
                          <a:latin typeface="Times New Roman"/>
                          <a:ea typeface="MS Mincho"/>
                          <a:cs typeface="Times New Roman"/>
                        </a:rPr>
                        <a:t> 500 мкг / кг (при </a:t>
                      </a:r>
                      <a:r>
                        <a:rPr lang="ru-RU" sz="1800" kern="50" dirty="0" err="1" smtClean="0">
                          <a:latin typeface="Times New Roman"/>
                          <a:ea typeface="MS Mincho"/>
                          <a:cs typeface="Times New Roman"/>
                        </a:rPr>
                        <a:t>короткочасної</a:t>
                      </a:r>
                      <a:r>
                        <a:rPr lang="ru-RU" sz="1800" kern="50" dirty="0" smtClean="0">
                          <a:latin typeface="Times New Roman"/>
                          <a:ea typeface="MS Mincho"/>
                          <a:cs typeface="Times New Roman"/>
                        </a:rPr>
                        <a:t> </a:t>
                      </a:r>
                      <a:r>
                        <a:rPr lang="ru-RU" sz="1800" kern="50" dirty="0" err="1" smtClean="0">
                          <a:latin typeface="Times New Roman"/>
                          <a:ea typeface="MS Mincho"/>
                          <a:cs typeface="Times New Roman"/>
                        </a:rPr>
                        <a:t>інфузії</a:t>
                      </a:r>
                      <a:r>
                        <a:rPr lang="ru-RU" sz="1800" kern="50" dirty="0" smtClean="0">
                          <a:latin typeface="Times New Roman"/>
                          <a:ea typeface="MS Mincho"/>
                          <a:cs typeface="Times New Roman"/>
                        </a:rPr>
                        <a:t>)</a:t>
                      </a:r>
                      <a:endParaRPr lang="ru-RU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MS Mincho"/>
                          <a:cs typeface="Times New Roman"/>
                          <a:sym typeface="Symbol"/>
                        </a:rPr>
                        <a:t></a:t>
                      </a:r>
                      <a:r>
                        <a:rPr lang="ru-RU" sz="1800" kern="50" dirty="0">
                          <a:latin typeface="Times New Roman"/>
                          <a:ea typeface="MS Mincho"/>
                          <a:cs typeface="Times New Roman"/>
                        </a:rPr>
                        <a:t> </a:t>
                      </a:r>
                      <a:r>
                        <a:rPr lang="ru-RU" sz="1800" kern="50" dirty="0" smtClean="0">
                          <a:latin typeface="Times New Roman"/>
                          <a:ea typeface="MS Mincho"/>
                          <a:cs typeface="Times New Roman"/>
                        </a:rPr>
                        <a:t>10 мкг / кг / </a:t>
                      </a:r>
                      <a:r>
                        <a:rPr lang="ru-RU" sz="1800" kern="50" dirty="0" err="1" smtClean="0">
                          <a:latin typeface="Times New Roman"/>
                          <a:ea typeface="MS Mincho"/>
                          <a:cs typeface="Times New Roman"/>
                        </a:rPr>
                        <a:t>хв</a:t>
                      </a:r>
                      <a:r>
                        <a:rPr lang="ru-RU" sz="1800" kern="50" dirty="0" smtClean="0">
                          <a:latin typeface="Times New Roman"/>
                          <a:ea typeface="MS Mincho"/>
                          <a:cs typeface="Times New Roman"/>
                        </a:rPr>
                        <a:t> (не </a:t>
                      </a:r>
                      <a:r>
                        <a:rPr lang="ru-RU" sz="1800" kern="50" dirty="0" err="1" smtClean="0">
                          <a:latin typeface="Times New Roman"/>
                          <a:ea typeface="MS Mincho"/>
                          <a:cs typeface="Times New Roman"/>
                        </a:rPr>
                        <a:t>більше</a:t>
                      </a:r>
                      <a:r>
                        <a:rPr lang="ru-RU" sz="1800" kern="50" dirty="0" smtClean="0">
                          <a:latin typeface="Times New Roman"/>
                          <a:ea typeface="MS Mincho"/>
                          <a:cs typeface="Times New Roman"/>
                        </a:rPr>
                        <a:t> 10 </a:t>
                      </a:r>
                      <a:r>
                        <a:rPr lang="ru-RU" sz="1800" kern="50" dirty="0" err="1" smtClean="0">
                          <a:latin typeface="Times New Roman"/>
                          <a:ea typeface="MS Mincho"/>
                          <a:cs typeface="Times New Roman"/>
                        </a:rPr>
                        <a:t>хв</a:t>
                      </a:r>
                      <a:r>
                        <a:rPr lang="ru-RU" sz="1800" kern="50" dirty="0" smtClean="0">
                          <a:latin typeface="Times New Roman"/>
                          <a:ea typeface="MS Mincho"/>
                          <a:cs typeface="Times New Roman"/>
                        </a:rPr>
                        <a:t>) </a:t>
                      </a:r>
                      <a:r>
                        <a:rPr lang="ru-RU" sz="1800" kern="50" dirty="0" err="1" smtClean="0">
                          <a:latin typeface="Times New Roman"/>
                          <a:ea typeface="MS Mincho"/>
                          <a:cs typeface="Times New Roman"/>
                        </a:rPr>
                        <a:t>або</a:t>
                      </a:r>
                      <a:r>
                        <a:rPr lang="ru-RU" sz="1800" kern="50" dirty="0" smtClean="0">
                          <a:latin typeface="Times New Roman"/>
                          <a:ea typeface="MS Mincho"/>
                          <a:cs typeface="Times New Roman"/>
                        </a:rPr>
                        <a:t> 500 мкг / кг (при </a:t>
                      </a:r>
                      <a:r>
                        <a:rPr lang="ru-RU" sz="1800" kern="50" dirty="0" err="1" smtClean="0">
                          <a:latin typeface="Times New Roman"/>
                          <a:ea typeface="MS Mincho"/>
                          <a:cs typeface="Times New Roman"/>
                        </a:rPr>
                        <a:t>короткочасної</a:t>
                      </a:r>
                      <a:r>
                        <a:rPr lang="ru-RU" sz="1800" kern="50" dirty="0" smtClean="0">
                          <a:latin typeface="Times New Roman"/>
                          <a:ea typeface="MS Mincho"/>
                          <a:cs typeface="Times New Roman"/>
                        </a:rPr>
                        <a:t> </a:t>
                      </a:r>
                      <a:r>
                        <a:rPr lang="ru-RU" sz="1800" kern="50" dirty="0" err="1" smtClean="0">
                          <a:latin typeface="Times New Roman"/>
                          <a:ea typeface="MS Mincho"/>
                          <a:cs typeface="Times New Roman"/>
                        </a:rPr>
                        <a:t>інфузії</a:t>
                      </a:r>
                      <a:r>
                        <a:rPr lang="ru-RU" sz="1800" kern="50" dirty="0" smtClean="0">
                          <a:latin typeface="Times New Roman"/>
                          <a:ea typeface="MS Mincho"/>
                          <a:cs typeface="Times New Roman"/>
                        </a:rPr>
                        <a:t>)</a:t>
                      </a:r>
                      <a:endParaRPr lang="ru-RU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826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err="1">
                          <a:latin typeface="Times New Roman"/>
                          <a:ea typeface="MS Mincho"/>
                          <a:cs typeface="Times New Roman"/>
                        </a:rPr>
                        <a:t>Е</a:t>
                      </a:r>
                      <a:r>
                        <a:rPr lang="ru-RU" sz="1800" kern="50" dirty="0" err="1" smtClean="0">
                          <a:latin typeface="Times New Roman"/>
                          <a:ea typeface="MS Mincho"/>
                          <a:cs typeface="Times New Roman"/>
                        </a:rPr>
                        <a:t>налаприл</a:t>
                      </a:r>
                      <a:endParaRPr lang="ru-RU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721995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MS Mincho"/>
                          <a:cs typeface="Times New Roman"/>
                        </a:rPr>
                        <a:t>80</a:t>
                      </a:r>
                      <a:endParaRPr lang="ru-RU" sz="1800" kern="5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687070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MS Mincho"/>
                          <a:cs typeface="Times New Roman"/>
                          <a:sym typeface="Symbol"/>
                        </a:rPr>
                        <a:t></a:t>
                      </a:r>
                      <a:r>
                        <a:rPr lang="ru-RU" sz="1800" kern="50">
                          <a:latin typeface="Times New Roman"/>
                          <a:ea typeface="MS Mincho"/>
                          <a:cs typeface="Times New Roman"/>
                        </a:rPr>
                        <a:t> 80</a:t>
                      </a:r>
                      <a:endParaRPr lang="ru-RU" sz="1800" kern="5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826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err="1">
                          <a:latin typeface="Times New Roman"/>
                          <a:ea typeface="MS Mincho"/>
                          <a:cs typeface="Times New Roman"/>
                        </a:rPr>
                        <a:t>Каптоприл</a:t>
                      </a:r>
                      <a:endParaRPr lang="ru-RU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721995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MS Mincho"/>
                          <a:cs typeface="Times New Roman"/>
                        </a:rPr>
                        <a:t>150</a:t>
                      </a:r>
                      <a:endParaRPr lang="ru-RU" sz="1800" kern="5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687070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MS Mincho"/>
                          <a:cs typeface="Times New Roman"/>
                          <a:sym typeface="Symbol"/>
                        </a:rPr>
                        <a:t></a:t>
                      </a:r>
                      <a:r>
                        <a:rPr lang="ru-RU" sz="1800" kern="50">
                          <a:latin typeface="Times New Roman"/>
                          <a:ea typeface="MS Mincho"/>
                          <a:cs typeface="Times New Roman"/>
                        </a:rPr>
                        <a:t> 150</a:t>
                      </a:r>
                      <a:endParaRPr lang="ru-RU" sz="1800" kern="5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826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/>
                          <a:ea typeface="MS Mincho"/>
                          <a:cs typeface="Times New Roman"/>
                        </a:rPr>
                        <a:t>Лізиноприл</a:t>
                      </a:r>
                      <a:endParaRPr lang="ru-RU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721995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MS Mincho"/>
                          <a:cs typeface="Times New Roman"/>
                        </a:rPr>
                        <a:t>40</a:t>
                      </a:r>
                      <a:endParaRPr lang="ru-RU" sz="1800" kern="5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687070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MS Mincho"/>
                          <a:cs typeface="Times New Roman"/>
                          <a:sym typeface="Symbol"/>
                        </a:rPr>
                        <a:t></a:t>
                      </a:r>
                      <a:r>
                        <a:rPr lang="ru-RU" sz="1800" kern="50">
                          <a:latin typeface="Times New Roman"/>
                          <a:ea typeface="MS Mincho"/>
                          <a:cs typeface="Times New Roman"/>
                        </a:rPr>
                        <a:t> 40</a:t>
                      </a:r>
                      <a:endParaRPr lang="ru-RU" sz="1800" kern="5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826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err="1">
                          <a:latin typeface="Times New Roman"/>
                          <a:ea typeface="MS Mincho"/>
                          <a:cs typeface="Times New Roman"/>
                        </a:rPr>
                        <a:t>Лозартан</a:t>
                      </a:r>
                      <a:r>
                        <a:rPr lang="ru-RU" sz="1800" kern="50" dirty="0">
                          <a:latin typeface="Times New Roman"/>
                          <a:ea typeface="MS Mincho"/>
                          <a:cs typeface="Times New Roman"/>
                        </a:rPr>
                        <a:t> </a:t>
                      </a:r>
                      <a:r>
                        <a:rPr lang="ru-RU" sz="1800" kern="50" dirty="0" err="1" smtClean="0">
                          <a:latin typeface="Times New Roman"/>
                          <a:ea typeface="MS Mincho"/>
                          <a:cs typeface="Times New Roman"/>
                        </a:rPr>
                        <a:t>калія</a:t>
                      </a:r>
                      <a:endParaRPr lang="ru-RU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721995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MS Mincho"/>
                          <a:cs typeface="Times New Roman"/>
                        </a:rPr>
                        <a:t>100</a:t>
                      </a:r>
                      <a:endParaRPr lang="ru-RU" sz="1800" kern="5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687070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MS Mincho"/>
                          <a:cs typeface="Times New Roman"/>
                          <a:sym typeface="Symbol"/>
                        </a:rPr>
                        <a:t></a:t>
                      </a:r>
                      <a:r>
                        <a:rPr lang="ru-RU" sz="1800" kern="50">
                          <a:latin typeface="Times New Roman"/>
                          <a:ea typeface="MS Mincho"/>
                          <a:cs typeface="Times New Roman"/>
                        </a:rPr>
                        <a:t> 100</a:t>
                      </a:r>
                      <a:endParaRPr lang="ru-RU" sz="1800" kern="5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826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err="1">
                          <a:latin typeface="Times New Roman"/>
                          <a:ea typeface="MS Mincho"/>
                          <a:cs typeface="Times New Roman"/>
                        </a:rPr>
                        <a:t>Валзартан</a:t>
                      </a:r>
                      <a:endParaRPr lang="ru-RU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721995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MS Mincho"/>
                          <a:cs typeface="Times New Roman"/>
                        </a:rPr>
                        <a:t>320</a:t>
                      </a:r>
                      <a:endParaRPr lang="ru-RU" sz="1800" kern="5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687070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MS Mincho"/>
                          <a:cs typeface="Times New Roman"/>
                          <a:sym typeface="Symbol"/>
                        </a:rPr>
                        <a:t></a:t>
                      </a:r>
                      <a:r>
                        <a:rPr lang="ru-RU" sz="1800" kern="50">
                          <a:latin typeface="Times New Roman"/>
                          <a:ea typeface="MS Mincho"/>
                          <a:cs typeface="Times New Roman"/>
                        </a:rPr>
                        <a:t> 320</a:t>
                      </a:r>
                      <a:endParaRPr lang="ru-RU" sz="1800" kern="5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826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MS Mincho"/>
                          <a:cs typeface="Times New Roman"/>
                        </a:rPr>
                        <a:t>Папаверина г/х</a:t>
                      </a:r>
                      <a:endParaRPr lang="ru-RU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721995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MS Mincho"/>
                          <a:cs typeface="Times New Roman"/>
                        </a:rPr>
                        <a:t>200-600</a:t>
                      </a:r>
                      <a:endParaRPr lang="ru-RU" sz="1800" kern="5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687070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MS Mincho"/>
                          <a:cs typeface="Times New Roman"/>
                          <a:sym typeface="Symbol"/>
                        </a:rPr>
                        <a:t></a:t>
                      </a:r>
                      <a:r>
                        <a:rPr lang="ru-RU" sz="1800" kern="50">
                          <a:latin typeface="Times New Roman"/>
                          <a:ea typeface="MS Mincho"/>
                          <a:cs typeface="Times New Roman"/>
                        </a:rPr>
                        <a:t> 200-600</a:t>
                      </a:r>
                      <a:endParaRPr lang="ru-RU" sz="1800" kern="5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826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err="1">
                          <a:latin typeface="Times New Roman"/>
                          <a:ea typeface="MS Mincho"/>
                          <a:cs typeface="Times New Roman"/>
                        </a:rPr>
                        <a:t>Бендазол</a:t>
                      </a:r>
                      <a:endParaRPr lang="ru-RU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721995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MS Mincho"/>
                          <a:cs typeface="Times New Roman"/>
                        </a:rPr>
                        <a:t>60-150</a:t>
                      </a:r>
                      <a:endParaRPr lang="ru-RU" sz="1800" kern="5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687070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MS Mincho"/>
                          <a:cs typeface="Times New Roman"/>
                          <a:sym typeface="Symbol"/>
                        </a:rPr>
                        <a:t></a:t>
                      </a:r>
                      <a:r>
                        <a:rPr lang="ru-RU" sz="1800" kern="50">
                          <a:latin typeface="Times New Roman"/>
                          <a:ea typeface="MS Mincho"/>
                          <a:cs typeface="Times New Roman"/>
                        </a:rPr>
                        <a:t> 60-150</a:t>
                      </a:r>
                      <a:endParaRPr lang="ru-RU" sz="1800" kern="5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826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/>
                          <a:ea typeface="MS Mincho"/>
                          <a:cs typeface="Times New Roman"/>
                        </a:rPr>
                        <a:t>Магній</a:t>
                      </a:r>
                      <a:r>
                        <a:rPr lang="ru-RU" sz="1800" kern="50" dirty="0" smtClean="0">
                          <a:latin typeface="Times New Roman"/>
                          <a:ea typeface="MS Mincho"/>
                          <a:cs typeface="Times New Roman"/>
                        </a:rPr>
                        <a:t> </a:t>
                      </a:r>
                      <a:r>
                        <a:rPr lang="ru-RU" sz="1800" kern="50" dirty="0">
                          <a:latin typeface="Times New Roman"/>
                          <a:ea typeface="MS Mincho"/>
                          <a:cs typeface="Times New Roman"/>
                        </a:rPr>
                        <a:t>сульфат</a:t>
                      </a:r>
                      <a:endParaRPr lang="ru-RU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721995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smtClean="0">
                          <a:latin typeface="Times New Roman"/>
                          <a:ea typeface="MS Mincho"/>
                          <a:cs typeface="Times New Roman"/>
                        </a:rPr>
                        <a:t>40,0/доб.</a:t>
                      </a:r>
                      <a:endParaRPr lang="ru-RU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687070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MS Mincho"/>
                          <a:cs typeface="Times New Roman"/>
                          <a:sym typeface="Symbol"/>
                        </a:rPr>
                        <a:t></a:t>
                      </a:r>
                      <a:r>
                        <a:rPr lang="ru-RU" sz="1800" kern="50" dirty="0">
                          <a:latin typeface="Times New Roman"/>
                          <a:ea typeface="MS Mincho"/>
                          <a:cs typeface="Times New Roman"/>
                        </a:rPr>
                        <a:t> </a:t>
                      </a:r>
                      <a:r>
                        <a:rPr lang="ru-RU" sz="1800" kern="50" dirty="0" smtClean="0">
                          <a:latin typeface="Times New Roman"/>
                          <a:ea typeface="MS Mincho"/>
                          <a:cs typeface="Times New Roman"/>
                        </a:rPr>
                        <a:t>40,0/доб.</a:t>
                      </a:r>
                      <a:endParaRPr lang="ru-RU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571868" y="285728"/>
            <a:ext cx="2333075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uk-UA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Діапазон доз (мг/</a:t>
            </a:r>
            <a:r>
              <a:rPr lang="uk-UA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доб</a:t>
            </a:r>
            <a:r>
              <a:rPr lang="uk-UA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72264" y="6492875"/>
            <a:ext cx="2133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29</a:t>
            </a:fld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285720" y="571480"/>
            <a:ext cx="8358214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Серед </a:t>
            </a:r>
            <a:r>
              <a:rPr kumimoji="0" lang="uk-UA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периферичних </a:t>
            </a:r>
            <a:r>
              <a:rPr kumimoji="0" lang="uk-UA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вазодлататорів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я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кості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коротко чинного парентерального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антигіпертензивного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препарату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нітропрусид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натрію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Отруєння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цим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препаратом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найчастіше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виникають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передозуванні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внаслідок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болюсноговведення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частіше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догоспітальному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етапі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тривалого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інфузійного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введення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при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якому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доза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нитропруссида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натрію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перевищує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10-15 мкг / кг /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1 год.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2394409"/>
              </p:ext>
            </p:extLst>
          </p:nvPr>
        </p:nvGraphicFramePr>
        <p:xfrm>
          <a:off x="0" y="2426575"/>
          <a:ext cx="9144004" cy="4453904"/>
        </p:xfrm>
        <a:graphic>
          <a:graphicData uri="http://schemas.openxmlformats.org/drawingml/2006/table">
            <a:tbl>
              <a:tblPr/>
              <a:tblGrid>
                <a:gridCol w="14599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14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85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31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1454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09091">
                <a:tc rowSpan="2"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50" dirty="0" smtClean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Препарати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817" marR="358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5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Симптомы передозировки</a:t>
                      </a:r>
                      <a:endParaRPr lang="ru-RU" sz="16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817" marR="358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0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5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ССС</a:t>
                      </a:r>
                      <a:endParaRPr lang="ru-RU" sz="16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817" marR="358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50" dirty="0" err="1" smtClean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Нирки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817" marR="358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5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ЦНС</a:t>
                      </a:r>
                      <a:endParaRPr lang="ru-RU" sz="16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817" marR="358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5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ЖКТ</a:t>
                      </a:r>
                      <a:endParaRPr lang="ru-RU" sz="16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817" marR="358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50" dirty="0" err="1" smtClean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Інші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817" marR="358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6404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Натрія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Ітропрусид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817" marR="358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Ортостатичнагіпотензія</a:t>
                      </a:r>
                      <a:endParaRPr lang="ru-RU" sz="1600" kern="50" dirty="0" smtClean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smtClean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рефлекторна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тахікардія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817" marR="358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Метаболічний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dirty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ацидоз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817" marR="358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Головний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біль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817" marR="358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–</a:t>
                      </a:r>
                      <a:endParaRPr lang="ru-RU" sz="16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817" marR="358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–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817" marR="358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4532">
                <a:tc rowSpan="2"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Діазоксид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817" marR="358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Гіперурикемія</a:t>
                      </a:r>
                      <a:r>
                        <a:rPr lang="ru-RU" sz="1600" kern="50" dirty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,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набряки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817" marR="358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Головний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біль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817" marR="358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smtClean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Запори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817" marR="358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Гіпергликемія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817" marR="358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91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Анурія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817" marR="358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Головниц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біль</a:t>
                      </a:r>
                      <a:r>
                        <a:rPr lang="ru-RU" sz="1600" kern="50" dirty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,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запаморочення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,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колапс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817" marR="358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Нудота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817" marR="358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Гіпертермія</a:t>
                      </a:r>
                      <a:r>
                        <a:rPr lang="ru-RU" sz="1600" kern="50" dirty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, «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вовчаночний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 синдром</a:t>
                      </a:r>
                      <a:r>
                        <a:rPr lang="ru-RU" sz="1600" kern="50" dirty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»,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алергічні</a:t>
                      </a:r>
                      <a:r>
                        <a:rPr lang="ru-RU" sz="1600" kern="50" baseline="0" dirty="0" smtClean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baseline="0" dirty="0" err="1" smtClean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реакції</a:t>
                      </a:r>
                      <a:r>
                        <a:rPr lang="ru-RU" sz="1600" kern="50" baseline="0" dirty="0" smtClean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(набряк</a:t>
                      </a:r>
                      <a:r>
                        <a:rPr lang="ru-RU" sz="1600" kern="50" baseline="0" dirty="0" smtClean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baseline="0" dirty="0" err="1" smtClean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нудомів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,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еритематозні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висипи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50" dirty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на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шкірі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),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анемія</a:t>
                      </a:r>
                      <a:r>
                        <a:rPr lang="ru-RU" sz="1600" kern="50" dirty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,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лейкопенія</a:t>
                      </a:r>
                      <a:r>
                        <a:rPr lang="ru-RU" sz="1600" kern="50" dirty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,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парестезії</a:t>
                      </a:r>
                      <a:r>
                        <a:rPr lang="ru-RU" sz="1600" kern="50" dirty="0" smtClean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, </a:t>
                      </a:r>
                      <a:r>
                        <a:rPr lang="ru-RU" sz="1600" kern="50" dirty="0" err="1" smtClean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полиневрити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817" marR="358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82223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Гідралазин</a:t>
                      </a: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817" marR="358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817" marR="358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817" marR="358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817" marR="358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5817" marR="358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428992" y="214290"/>
            <a:ext cx="2010037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uk-UA" b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Токсикодинаміка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858016" y="6492875"/>
            <a:ext cx="2133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30</a:t>
            </a:fld>
            <a:endParaRPr lang="ru-RU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14282" y="714356"/>
            <a:ext cx="8572528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Головний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слабкість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запаморочення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втрата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свідомості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пов'язані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тим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прийомі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великих доз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периферичних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вазодил</a:t>
            </a:r>
            <a:r>
              <a:rPr kumimoji="0" lang="uk-UA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таторів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відбувається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перерозподіл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за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рахунок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вираженого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зменшення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тонусу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судин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великого кола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кровообігу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збільшується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кровотік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внутрішніх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органах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нирках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легенях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серці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одночасно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знижується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ВЧД,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призводить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іноді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короткочасної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втрати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свідомості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колапсу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214282" y="2995995"/>
            <a:ext cx="850109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Токсичність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нитропрусиду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натрія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пов'язана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його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метаболізмом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утворенням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вільного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ціаніду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концентрація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якого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вище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120 мг / л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плазми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крові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вважається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токсичною.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Ціанід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мітохондріях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печінки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швидко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трансформується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ферментом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роданезой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тіоціанат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Концентрації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ціаніду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тиоцианата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повинні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перевищувати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500 мкг / л і 100 мг / л,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відповідно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Тіоціанат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виводиться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нирками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4572008"/>
            <a:ext cx="835824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Верапаміл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швидко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всмоктується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но при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Першому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проходженні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через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печінку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інактивується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При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прійомі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звичайна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доз его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біодоступність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ставити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Всього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25% -30%.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плазмі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крови препарат на 90%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пов'язані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білкамі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Похідні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дігідропірідіну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амлодіпін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ісрадіпін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всмоктуються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шлунково-кишкового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тракту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повільно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декількох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годин,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зв'язуються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білками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плазми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середньому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 70-90%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характеризуються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надзвичайно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розмитим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періодом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напіввиведення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(от1,3 до 60 год.).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155141" y="289963"/>
            <a:ext cx="2619371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uk-UA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Механізм токсичної дії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500430" y="2500306"/>
            <a:ext cx="2045560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Токсикокинетика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31</a:t>
            </a:fld>
            <a:endParaRPr lang="ru-RU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852364" y="214290"/>
            <a:ext cx="3263266" cy="369332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kumimoji="0" lang="ru-RU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гострого</a:t>
            </a:r>
            <a:r>
              <a:rPr kumimoji="0" lang="ru-RU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отруєння</a:t>
            </a:r>
            <a:endParaRPr kumimoji="0" lang="ru-RU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785794"/>
            <a:ext cx="20252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Антидотна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терапія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00628" y="785794"/>
            <a:ext cx="34068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Специфичних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антидотів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немає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43174" y="1357298"/>
            <a:ext cx="30775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Заходи по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видаленню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ЖКТ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571472" y="1785926"/>
            <a:ext cx="72866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Санація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шлунку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кишечника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b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нтеросорбція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протягом</a:t>
            </a:r>
            <a:r>
              <a:rPr kumimoji="0" lang="ru-RU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усього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гострого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періоду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захворювання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14414" y="2786058"/>
            <a:ext cx="70009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Заходи по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видаленню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отрути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яка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всмокталася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кровяне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русло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357158" y="3214686"/>
            <a:ext cx="8429684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33363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b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Консервативні</a:t>
            </a:r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методи</a:t>
            </a:r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детоксикації</a:t>
            </a:r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33363" algn="l"/>
              </a:tabLst>
            </a:pPr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Екстракорпоральні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методи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детоксикації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233363" algn="l"/>
              </a:tabLst>
            </a:pP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гемосорбция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233363" algn="l"/>
              </a:tabLst>
            </a:pP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обмінний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плазмаферез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233363" algn="l"/>
              </a:tabLst>
            </a:pP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плазмасорбция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33363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b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Стимуляція</a:t>
            </a:r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процесів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біотрансформації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виведення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отрут: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233363" algn="l"/>
              </a:tabLst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донатори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SH-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груп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кислота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тіоктова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дозі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10-30 мг/кг/доб., в/в, p/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os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33363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Стимуляция реакций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глюкуронизации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33363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Гепатопротектори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33363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b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Запобігання</a:t>
            </a:r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інтестіно-гепатической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рециркуляції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отрути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Ентеросорбція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усього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гострого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періоду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захворювання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2857488" y="1000108"/>
            <a:ext cx="1928826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32</a:t>
            </a:fld>
            <a:endParaRPr lang="ru-RU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357166"/>
            <a:ext cx="8429684" cy="36933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Заходи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синдромальної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ситуаційної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симптоматичої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коректуючої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терапії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642910" y="1643050"/>
            <a:ext cx="785818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відновна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терапія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функцій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ЦНС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порушення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свідомості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зниження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тонусу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м'язів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сонливість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терапія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синдрому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респіраторної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недостатності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пригнічення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дихання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терапія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синдрому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токсичної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енцефалопатії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терапія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метаболічного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ацидозу;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терапія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синдрому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гіперглікемії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терапія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синдрому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серцево-судинної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недостатності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гіпотензія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тахікардія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аритмія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колапс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зупинка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серця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33</a:t>
            </a:fld>
            <a:endParaRPr lang="ru-RU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/>
          <p:cNvSpPr>
            <a:spLocks noChangeArrowheads="1"/>
          </p:cNvSpPr>
          <p:nvPr/>
        </p:nvSpPr>
        <p:spPr bwMode="auto">
          <a:xfrm>
            <a:off x="428596" y="857232"/>
            <a:ext cx="8429652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Використання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діазоксиду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комбінації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гідралазином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потенційно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небезпечно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внаслідок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ймовірності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різкого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падіння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артеріального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тиску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Його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слід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поєднувати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діуретиками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так як вони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викликають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більш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виражену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гиперурикемию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гіперглікемію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У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страждають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епілепсію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приймають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фенітоїн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при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використанні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диазоксида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можуть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знову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з'явитися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судоми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Інтоксикація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нітропрусидом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натрієм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виникає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частіше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недостатністю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функції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нирок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гіпотрофією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500034" y="3429000"/>
            <a:ext cx="828680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Вовчаковий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синдром»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вимагає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негайної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гідралазину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призначення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глюкокортикоїдів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Хворим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порушенням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функції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печінки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нирок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через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ризик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кумуляції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гидралазина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 / г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слід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приймати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інтервалом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16 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год.</a:t>
            </a:r>
            <a:endParaRPr lang="ru-RU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АПФ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необхідно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починати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малих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доз. Для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профілактики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різкого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зниження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артеріального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тиску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низьким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вмістом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натрію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хлориду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рідини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організмі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блювота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пронос,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прийомі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діуретиків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перед початком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слід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провести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корекцію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порушень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водно-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електролітного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обміну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шляхом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збільшення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об'єму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циркулюючої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00298" y="357166"/>
            <a:ext cx="4094006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ru-RU" b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Фактори</a:t>
            </a:r>
            <a:r>
              <a:rPr lang="ru-RU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підищують</a:t>
            </a:r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токсичність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00298" y="3000372"/>
            <a:ext cx="3976986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ru-RU" b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Фактори</a:t>
            </a:r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знижують</a:t>
            </a:r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токсичність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34</a:t>
            </a:fld>
            <a:endParaRPr lang="ru-RU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5984" y="2928934"/>
            <a:ext cx="45625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ДЯКУЮ ЗА УВАГУ!</a:t>
            </a:r>
            <a:endParaRPr lang="ru-RU" sz="36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417</TotalTime>
  <Words>3277</Words>
  <Application>Microsoft Office PowerPoint</Application>
  <PresentationFormat>Экран (4:3)</PresentationFormat>
  <Paragraphs>527</Paragraphs>
  <Slides>35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1" baseType="lpstr">
      <vt:lpstr>Arial</vt:lpstr>
      <vt:lpstr>Calibri</vt:lpstr>
      <vt:lpstr>MS Mincho</vt:lpstr>
      <vt:lpstr>Symbol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Администратор</dc:creator>
  <cp:lastModifiedBy>Пользователь Windows</cp:lastModifiedBy>
  <cp:revision>52</cp:revision>
  <dcterms:created xsi:type="dcterms:W3CDTF">2019-09-30T16:46:18Z</dcterms:created>
  <dcterms:modified xsi:type="dcterms:W3CDTF">2023-01-02T20:04:17Z</dcterms:modified>
</cp:coreProperties>
</file>