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43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574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4082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543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214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829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138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468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70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4601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05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476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469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0210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06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051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972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49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2FF4158-E7EF-4D1D-8702-0C5652D630B7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44CF779-089F-4CE1-8F40-A1D36CCD289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836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4728" y="760182"/>
            <a:ext cx="942108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ОДЕСЬКИЙ НАЦІОНАЛЬНЫЙ МЕДИЧНИЙ УНІВЕРСИТЕТ 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армацевтичний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факультет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Кафедра фармакології та фармакогнозії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dirty="0">
                <a:latin typeface="Times New Roman" pitchFamily="18" charset="0"/>
                <a:cs typeface="Times New Roman" pitchFamily="18" charset="0"/>
              </a:rPr>
              <a:t>Лікарська токсикологія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Лекція № 5</a:t>
            </a:r>
            <a:endParaRPr lang="uk-UA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3835" y="3646162"/>
            <a:ext cx="98228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Хіміотерапевтичні лікарські засоби, токсичний вплив 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організм людини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891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9440" y="717362"/>
            <a:ext cx="6096000" cy="8027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hangingPunct="0">
              <a:spcBef>
                <a:spcPts val="500"/>
              </a:spcBef>
              <a:spcAft>
                <a:spcPts val="0"/>
              </a:spcAft>
            </a:pPr>
            <a:r>
              <a:rPr lang="ru-RU" b="1" kern="5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ru-RU" b="1" kern="5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kern="50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ЛАКТАМНІ АНТИБІОТИКИ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>
              <a:spcBef>
                <a:spcPts val="500"/>
              </a:spcBef>
              <a:spcAft>
                <a:spcPts val="0"/>
              </a:spcAft>
            </a:pPr>
            <a:r>
              <a:rPr lang="ru-RU" sz="600" b="1" i="1" kern="5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Класифікация</a:t>
            </a:r>
            <a:endParaRPr lang="uk-UA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285591"/>
              </p:ext>
            </p:extLst>
          </p:nvPr>
        </p:nvGraphicFramePr>
        <p:xfrm>
          <a:off x="1082040" y="1774681"/>
          <a:ext cx="10210800" cy="400761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08299">
                  <a:extLst>
                    <a:ext uri="{9D8B030D-6E8A-4147-A177-3AD203B41FA5}">
                      <a16:colId xmlns:a16="http://schemas.microsoft.com/office/drawing/2014/main" val="1604004020"/>
                    </a:ext>
                  </a:extLst>
                </a:gridCol>
                <a:gridCol w="6902501">
                  <a:extLst>
                    <a:ext uri="{9D8B030D-6E8A-4147-A177-3AD203B41FA5}">
                      <a16:colId xmlns:a16="http://schemas.microsoft.com/office/drawing/2014/main" val="461167236"/>
                    </a:ext>
                  </a:extLst>
                </a:gridCol>
              </a:tblGrid>
              <a:tr h="19024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Група</a:t>
                      </a:r>
                      <a:r>
                        <a:rPr lang="ru-RU" sz="1400" kern="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Препарат</a:t>
                      </a: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1285194"/>
                  </a:ext>
                </a:extLst>
              </a:tr>
              <a:tr h="190249"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Пенициліни</a:t>
                      </a:r>
                      <a:r>
                        <a:rPr lang="en-US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970551"/>
                  </a:ext>
                </a:extLst>
              </a:tr>
              <a:tr h="38049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Природні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  <a:tabLst>
                          <a:tab pos="5303520" algn="l"/>
                        </a:tabLst>
                      </a:pP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Бензилпенициллин і його солі, Феноксиметилпеніцилін, Бензилпенициллина прокаїн, Бензатин бензилпеніциліну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166731"/>
                  </a:ext>
                </a:extLst>
              </a:tr>
              <a:tr h="57074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Напівсинтетичні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Оксациллин, Ампіцилін, Амоксицилін,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Карбеніцилін, Тикарцилін, Азлоцилін,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піперацилін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034404"/>
                  </a:ext>
                </a:extLst>
              </a:tr>
              <a:tr h="38049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Інгібіторзащищені та комбіновані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Аугментин, Амоксиклав, Тиментин, Уназин, Тазоцін, Ампіокс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339900"/>
                  </a:ext>
                </a:extLst>
              </a:tr>
              <a:tr h="190249"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Цефалоспорини</a:t>
                      </a:r>
                      <a:r>
                        <a:rPr lang="en-US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60908"/>
                  </a:ext>
                </a:extLst>
              </a:tr>
              <a:tr h="19024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400" kern="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Цефазолін, Цефалотин, Цефалексин, Цефадроксил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755099"/>
                  </a:ext>
                </a:extLst>
              </a:tr>
              <a:tr h="38049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1400" kern="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</a:t>
                      </a:r>
                      <a:r>
                        <a:rPr lang="ru-RU" sz="1400" kern="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Цефуроксим,</a:t>
                      </a:r>
                      <a:r>
                        <a:rPr lang="uk-UA" sz="1400" kern="5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Цефуроксим,</a:t>
                      </a:r>
                      <a:r>
                        <a:rPr lang="uk-UA" sz="1400" kern="5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ксетил, Цефаклор, Цефамандол, Цефокситин, </a:t>
                      </a: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цефотетан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цефметазол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6884562"/>
                  </a:ext>
                </a:extLst>
              </a:tr>
              <a:tr h="38049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1400" kern="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Цефотаксим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Цефтриаксон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Цефтазидим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Цефоперазон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Цефоперазон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сульбактам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Цефиксим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Цефтибутен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234733"/>
                  </a:ext>
                </a:extLst>
              </a:tr>
              <a:tr h="19024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r>
                        <a:rPr lang="ru-RU" sz="1400" kern="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покоління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Цефпім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Цефпіром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074613"/>
                  </a:ext>
                </a:extLst>
              </a:tr>
              <a:tr h="190249"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Карбапенеми та </a:t>
                      </a:r>
                      <a:r>
                        <a:rPr lang="ru-RU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монобактами</a:t>
                      </a:r>
                      <a:r>
                        <a:rPr lang="en-US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596264"/>
                  </a:ext>
                </a:extLst>
              </a:tr>
              <a:tr h="19024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Карбапенеми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Имипенем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</a:t>
                      </a: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ціластатін</a:t>
                      </a:r>
                      <a:r>
                        <a:rPr lang="uk-UA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Меропенем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392796"/>
                  </a:ext>
                </a:extLst>
              </a:tr>
              <a:tr h="19024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Монобактами 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1400" kern="5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Азтреонам</a:t>
                      </a:r>
                      <a:endParaRPr lang="uk-UA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484" marR="654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2009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271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92705" y="729734"/>
            <a:ext cx="1685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kern="5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Діапазон 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доз</a:t>
            </a:r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434419"/>
              </p:ext>
            </p:extLst>
          </p:nvPr>
        </p:nvGraphicFramePr>
        <p:xfrm>
          <a:off x="1219200" y="1233054"/>
          <a:ext cx="9601200" cy="4030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2840">
                  <a:extLst>
                    <a:ext uri="{9D8B030D-6E8A-4147-A177-3AD203B41FA5}">
                      <a16:colId xmlns:a16="http://schemas.microsoft.com/office/drawing/2014/main" val="3686311592"/>
                    </a:ext>
                  </a:extLst>
                </a:gridCol>
                <a:gridCol w="5903633">
                  <a:extLst>
                    <a:ext uri="{9D8B030D-6E8A-4147-A177-3AD203B41FA5}">
                      <a16:colId xmlns:a16="http://schemas.microsoft.com/office/drawing/2014/main" val="428438665"/>
                    </a:ext>
                  </a:extLst>
                </a:gridCol>
                <a:gridCol w="1454727">
                  <a:extLst>
                    <a:ext uri="{9D8B030D-6E8A-4147-A177-3AD203B41FA5}">
                      <a16:colId xmlns:a16="http://schemas.microsoft.com/office/drawing/2014/main" val="791903450"/>
                    </a:ext>
                  </a:extLst>
                </a:gridCol>
              </a:tblGrid>
              <a:tr h="107488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Препарати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uk-UA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ерапевтичні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токсичні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6883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бензилпени­циліну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4млн – 30 млн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.; 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30 млн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814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Феноксиметилпени­цилін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всередину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1000-2000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.;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30-40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.;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95620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Бензилпеницилін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прокаін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в/м: 600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тис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.-1,2 млн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.;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50-100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тис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.;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9285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Бензатин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бензилпеницилін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в/м: 1,2-2,4 млн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одно­кратно;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1,2 млн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однократно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8219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Оксацилін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всередину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дорослі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старше 6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років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1000-8000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40-1500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парентерально: 4000-12000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200-300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4180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Ампицилін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всередину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2000-3000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30-50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Парентерально в/м: 750 мг-12000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в/в 2000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.;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100-200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343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Амоксицилін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середину: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 мг-6000 мг/</a:t>
                      </a: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</a:t>
                      </a:r>
                      <a:r>
                        <a:rPr lang="uk-UA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30-60 мг/кг/</a:t>
                      </a: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</a:t>
                      </a:r>
                      <a:r>
                        <a:rPr lang="uk-UA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6000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9615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Кабеницилін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в/в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дорослі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мг-600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38827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Тикарцилін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в/в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в/м 18000-20000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&gt;20000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33762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Азлоцилін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в/в: 200-350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200-300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8201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Пиперацилін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в/в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дорослі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200-300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150-300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&gt;300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90424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Аугментин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Амоксиклав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всередину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1125 мг – 2000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в/в 3600-9600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діти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всередину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в/в 20-45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мг/кг/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амокси­циліну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610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960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8660" y="511671"/>
            <a:ext cx="106756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228600" algn="ctr" hangingPunct="0">
              <a:spcAft>
                <a:spcPts val="0"/>
              </a:spcAft>
              <a:tabLst>
                <a:tab pos="914400" algn="l"/>
                <a:tab pos="449580" algn="l"/>
              </a:tabLst>
            </a:pPr>
            <a:r>
              <a:rPr lang="x-none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Токсикодинамика</a:t>
            </a:r>
            <a:endParaRPr lang="ru-RU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Бета-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лактамні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антибіотики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мінімальну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збудження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ЦНС,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нсомнією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запамороченням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нервово-м'язової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збудливості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епілептиформними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судомами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азтреонам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іміпенем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інгібіторзащіщенние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цефалоспорини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В основному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передозування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лактамних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тяжкості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побічних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Так,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передозування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шлунково-кишкового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тракту, таких як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нудота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блювота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діарея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водного та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електролітного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балансу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гіпернатріємії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карбоксіпеніцілліни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уреїдопеніциліни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геморагічного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синдрому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цефалоспорини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II-III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покоління,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N-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метил-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тіотетразольное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кільце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цефамандол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цефотетан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цефметазол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цефоперазон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антісінегнойнимі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карбенициллин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тикарциллин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азлоцилін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піперацилін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гемолітичних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цефалоспорини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карбапенеми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монобактами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ниркової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цефалоспорини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особливо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цефалоридин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Нейтропения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аж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агранулоцитозу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зустрічатися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антисинегнойную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Передозування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цефалоспоринів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проявлятися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креатиніну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сечовини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печінкових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ферментів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білірубіну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позитивною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реакцією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Кумбса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амоксициліну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дозах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ускладнюється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гепатотоксическим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нефротоксичну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Цефалоспорини 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II-III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метілтіотетразольное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кільце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викликають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алкоголю,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дісульфірамподобнимі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реакціями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вживанні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алкоголю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нудота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блювота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запаморочення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тремор,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гіпотензія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пітливість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559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4380" y="755452"/>
            <a:ext cx="106527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3895" indent="-228600" algn="ctr" hangingPunct="0">
              <a:spcAft>
                <a:spcPts val="0"/>
              </a:spcAft>
              <a:tabLst>
                <a:tab pos="914400" algn="l"/>
                <a:tab pos="449580" algn="l"/>
              </a:tabLst>
            </a:pPr>
            <a:r>
              <a:rPr lang="x-none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</a:t>
            </a:r>
            <a:r>
              <a:rPr lang="uk-UA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x-none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 токсич</a:t>
            </a:r>
            <a:r>
              <a:rPr lang="uk-UA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ної</a:t>
            </a:r>
            <a:r>
              <a:rPr lang="x-none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uk-UA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ії</a:t>
            </a:r>
            <a:endParaRPr lang="uk-UA" b="1" i="1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Взбуження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ЦНС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лактамами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пов'язано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антагонізмом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відношенню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ГАМК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медіатора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відповідального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гальмування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ЦНС).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цефалоспоринів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проявляє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нефротоксичність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дозах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дозозалежний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цефалоспорини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цефалоридин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вражають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проксимальних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ворсинки,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везикули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круглі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мітохондрії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пов'язують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повільним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виведенням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цефалоридин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цефалотин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накопиченням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них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перекисного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окислення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ліпідів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Причиною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геморагічного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синдрому є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мембран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антісінегнойнимі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пенициллинами,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викликається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цефалоспоринами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тромбоцитопенія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карбапенемами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монобактамами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вітамінзалежного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синтезу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протромбіну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VII, IX, X).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знижує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VIII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викликаючи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кровотечі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Причиною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кровоточивості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карбенициллина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функціональні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коагуляційного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потенціалу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фібриногену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фібрин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Гіпернатріємія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розвиватися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ін'єкційні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карбоксіпеніціллінов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уреїдопеніцилінів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Причиною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гемолізу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лактамів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є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аутоімунні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бензилпеницил-лина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міокард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пригнічення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тканинного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49580" algn="just" hangingPunct="0">
              <a:spcAft>
                <a:spcPts val="0"/>
              </a:spcAft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302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8981" y="889844"/>
            <a:ext cx="1054330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Токсикокінетика</a:t>
            </a:r>
            <a:endParaRPr lang="uk-UA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Пенициліни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Бензилпеницилін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карбоксіпеніціліни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уреїдопеніциліни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руйнуються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соляною кислотою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шлункового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соку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парентерально.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Феноксиметилпеніцилін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оксацилін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ампіцилін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амоксицилін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кислотостійких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призначатися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Найкращим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всмоктуванням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ШКТ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амоксицилін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(75%)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флемоксин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солютаб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- 93%).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Всмоктування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феноксиметилпенициліну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становить 40-60%,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ампіциліну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35-40%,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оксациліну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- 25-30%,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їжа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зменшує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біодоступність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Біодоступність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амоксициліну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Бензилпеницилін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прокаїн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бензатин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бензилпеніцилін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вводяться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/ м,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пролонговану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об'єднуються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«депо-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Терапевтичні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бензилпеницилін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прокаїну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18-24 год, 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бензатин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бензилпеніциліну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до 2-4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тижнів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52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7260" y="1434465"/>
            <a:ext cx="103784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Цефалоспорини.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Пероральні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цефалоспорини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добре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всмоктуються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шлунково-кишковому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тракті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Біодоступність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варіює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40-50%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цефіксим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до 95%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цефалексин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цефадроксил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цефаклор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Парентеральні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цефалоспорини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добре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всмоктуються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 в / 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Високі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створюються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легенях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нирках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м'язах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печінці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кістках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шкірі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м'яких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тканинах, 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перикардіальної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плевральної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синовіальної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перитонеальній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внутрішньоочної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цефуроксим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цефтазидим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рідинах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жовчі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(особливо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цефтриаксон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цефоперазон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 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II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поколінь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практично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проходять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гематоенцефалічний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бар'єр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цефуроксим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помірно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проходить 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гематоенцефалічний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бар'єр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менінгіті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лікворі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створюють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III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цефотаксим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цефтриаксон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цефтазидим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і 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IV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поколінь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цефепім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Більшість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цефалоспоринів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метаболізується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виділяються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переважно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нирками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створюючи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сечі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високі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Цефтриаксон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цефоперазон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виводяться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нирками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печінкою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Період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напіввиведення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становить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1-2рік.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Виняток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становлять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цефіксим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цефтибутен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T1 / 2 </a:t>
            </a:r>
            <a:r>
              <a:rPr lang="en-US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3-4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год),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цефтриаксон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половина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виводитися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8,5год. 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09394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5820" y="1824425"/>
            <a:ext cx="10515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 hangingPunct="0">
              <a:spcAft>
                <a:spcPts val="0"/>
              </a:spcAft>
            </a:pP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Карбапенеми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парентерально,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тканинах і секретах. 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гематоенцефалічний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бар'єр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проникають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запаленні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менінгеальних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оболонок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Имипенем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метаболізується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меропенем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піддається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незначній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біотрансформації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утворенням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неактивного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метаболіту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Виводяться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незміненому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меропенем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70%).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Елімінація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сповільнюється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ниркової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гемодіалізу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карбапенеми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видаляються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Монобактами. Азтреонам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парентерально.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Розподіляється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тканинах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середовищах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проникає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гематоенцефалічний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бар'єр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менінгіті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плаценту,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надходить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грудне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молоко. Практично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метаболізується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печінці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виводиться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60-75%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незміненому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T1 / 2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1,5-2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год,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2,5-3,5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цирозі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до 6-8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нирковій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гемодіалізу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азтреонаму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25-60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01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521283"/>
              </p:ext>
            </p:extLst>
          </p:nvPr>
        </p:nvGraphicFramePr>
        <p:xfrm>
          <a:off x="810491" y="1237612"/>
          <a:ext cx="10605654" cy="4482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99093">
                  <a:extLst>
                    <a:ext uri="{9D8B030D-6E8A-4147-A177-3AD203B41FA5}">
                      <a16:colId xmlns:a16="http://schemas.microsoft.com/office/drawing/2014/main" val="625404436"/>
                    </a:ext>
                  </a:extLst>
                </a:gridCol>
                <a:gridCol w="7406561">
                  <a:extLst>
                    <a:ext uri="{9D8B030D-6E8A-4147-A177-3AD203B41FA5}">
                      <a16:colId xmlns:a16="http://schemas.microsoft.com/office/drawing/2014/main" val="2836652121"/>
                    </a:ext>
                  </a:extLst>
                </a:gridCol>
              </a:tblGrid>
              <a:tr h="21496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медичної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допомоги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03" marR="37703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Заходи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медично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ї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допомоги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03" marR="37703" marT="0" marB="0"/>
                </a:tc>
                <a:extLst>
                  <a:ext uri="{0D108BD9-81ED-4DB2-BD59-A6C34878D82A}">
                    <a16:rowId xmlns:a16="http://schemas.microsoft.com/office/drawing/2014/main" val="4212301801"/>
                  </a:ext>
                </a:extLst>
              </a:tr>
              <a:tr h="1074799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Антидотна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терапія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03" marR="37703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Пеніциліназа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володіє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специфічною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особливістю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инактивировать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бензилпеніциліну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інші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чутливі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пеніциліни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Ефект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зберігається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Введення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/ м в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дозі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1000000 ОД один раз в день, але не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більше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ін'єкцій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через 2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дні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(особливо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бициллин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інактивації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отрути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шлунку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варіанти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вибору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/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поєднання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): Танин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(0,1-0,2%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розчин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):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Магнію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цитрат 5-10%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розчин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Магнію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сульфат 10%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розчин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03" marR="37703" marT="0" marB="0"/>
                </a:tc>
                <a:extLst>
                  <a:ext uri="{0D108BD9-81ED-4DB2-BD59-A6C34878D82A}">
                    <a16:rowId xmlns:a16="http://schemas.microsoft.com/office/drawing/2014/main" val="892721103"/>
                  </a:ext>
                </a:extLst>
              </a:tr>
              <a:tr h="429919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Заходи з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видалення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отрути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шлунково-кишкового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тракту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03" marR="37703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Санація </a:t>
                      </a:r>
                      <a:r>
                        <a:rPr lang="uk-UA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шлунка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і кишечника: см. «</a:t>
                      </a:r>
                      <a:r>
                        <a:rPr lang="uk-UA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Антипсихотические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кошти»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Ентеросорбція протягом усього гострого періоду захворювання (варіанти вибору): см. «</a:t>
                      </a:r>
                      <a:r>
                        <a:rPr lang="uk-UA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Опіоїдні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анальгетики»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03" marR="37703" marT="0" marB="0"/>
                </a:tc>
                <a:extLst>
                  <a:ext uri="{0D108BD9-81ED-4DB2-BD59-A6C34878D82A}">
                    <a16:rowId xmlns:a16="http://schemas.microsoft.com/office/drawing/2014/main" val="522961900"/>
                  </a:ext>
                </a:extLst>
              </a:tr>
              <a:tr h="1722023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Заходи з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видалення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отрути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який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всмоктався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кров'яне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русло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03" marR="37703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детоксикації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см. «Антипсихотические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кошти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Екстракорпоральних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методів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детоксикації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uk-UA" sz="1400" kern="5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33045" algn="l"/>
                        </a:tabLs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гемосорбція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33045" algn="l"/>
                        </a:tabLs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обмінний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плазмаферез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33045" algn="l"/>
                        </a:tabLs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плазмасорбція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Стимуляція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процесів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біотрансформації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виведення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отрут: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донатори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SH-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кислота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тіоктова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дозі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10-30 мг / кг / доб., в / в, </a:t>
                      </a:r>
                      <a:r>
                        <a:rPr lang="en-US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/ </a:t>
                      </a:r>
                      <a:r>
                        <a:rPr lang="en-US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</a:t>
                      </a:r>
                      <a:r>
                        <a:rPr lang="en-US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Стимуляція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реакцій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глюкуронізації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см. «Антипсихотические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кошти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Гепатопротектори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см. «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Опіоїдні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анальгетики»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Запобігання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інтестіно-гепатической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рециркуляції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отрути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Clr>
                          <a:srgbClr val="7030A0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Ентеросорбція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протягом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усього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гострого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періоду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захворювання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03" marR="37703" marT="0" marB="0"/>
                </a:tc>
                <a:extLst>
                  <a:ext uri="{0D108BD9-81ED-4DB2-BD59-A6C34878D82A}">
                    <a16:rowId xmlns:a16="http://schemas.microsoft.com/office/drawing/2014/main" val="55378147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371977" y="729734"/>
            <a:ext cx="375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Лікування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гострого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отруєння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6522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9709" y="638373"/>
            <a:ext cx="10594571" cy="3544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Bef>
                <a:spcPts val="500"/>
              </a:spcBef>
              <a:spcAft>
                <a:spcPts val="0"/>
              </a:spcAft>
            </a:pP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підвищують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endParaRPr lang="uk-UA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 hangingPunct="0">
              <a:spcBef>
                <a:spcPts val="500"/>
              </a:spcBef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Ннефротоксичность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цефалоспоринів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зростає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дефіциті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вітаміну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і селену. Нефротоксичность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цефалоспоринів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бета-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лактамів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посилитися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аміноглікозидами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амфотерицином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поліміксинами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НПЗЗ,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ацикловіром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алкоголем і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тлі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ниркової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петльових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діуретиків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фуросемід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етакринова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кислота.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Викликаючи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дегідратацію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тканин, вони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самим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них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антибіотика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геморагічного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похилий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злоякісні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новоутворення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цироз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гіпоальбумінемія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indent="449580" algn="just" hangingPunct="0">
              <a:spcBef>
                <a:spcPts val="500"/>
              </a:spcBef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Пенициліни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несумісні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макролідами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глобуліном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глюкозою,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йодидом,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вітамінами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С, Р, В1, В12.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метотрексатом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останнього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антикоагулянтами,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тромболіческімі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НПЗЗ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розитку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кровотечі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(особливо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дозами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карбенициллина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уреїдопеніцилінів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9708" y="4672811"/>
            <a:ext cx="105945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Поєднання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пеніциліну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хлорамфеніколом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закінчитися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летальним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результатом.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Одночасне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бензилпеніциліну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калієвої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неоміцину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тромбофлебіту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стрептоміцином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скорочувальної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міокарда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Бензилпенициллина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калиевую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сіль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вводити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вену (через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кардиотоксичности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ендолюмбально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нейротоксичности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400" kern="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341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8680" y="666601"/>
            <a:ext cx="104013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Bef>
                <a:spcPts val="500"/>
              </a:spcBef>
              <a:spcAft>
                <a:spcPts val="0"/>
              </a:spcAft>
            </a:pP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понижають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endParaRPr lang="uk-UA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Знизити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нефротоксичності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лактамів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пролонгованої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(6-годинний)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безперервної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(24-годинний)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інфузії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 як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пікових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интермиттирующем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доза.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монотерапії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самим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виключається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потенціювати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нефротоксичність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коригувати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 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Лактамних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профілактики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дисульфирамоподібній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цефалоспоринів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виключати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алкоголь.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8680" y="3386405"/>
            <a:ext cx="104013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hangingPunct="0">
              <a:spcAft>
                <a:spcPts val="0"/>
              </a:spcAft>
            </a:pPr>
            <a:r>
              <a:rPr lang="x-none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Бицил</a:t>
            </a:r>
            <a:r>
              <a:rPr lang="uk-UA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x-none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н-І</a:t>
            </a:r>
            <a:r>
              <a:rPr lang="x-none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бицил</a:t>
            </a:r>
            <a:r>
              <a:rPr lang="uk-UA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x-none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н-5</a:t>
            </a:r>
            <a:r>
              <a:rPr lang="x-none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вводити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внутрішньом'язово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шоку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попереджає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глюкокортикостероїдів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інфузійно-дезінтоксикаційну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адреналіну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протигістамінні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пеніцилінази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бажано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допускати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них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Бензилпенициллина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натрієву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сіль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вводити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/ м, в / в, в / а і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хворого, вона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токсична при в / 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457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99460" y="68267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b="1" kern="50" cap="all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ТетрациклІнИ</a:t>
            </a:r>
            <a:r>
              <a:rPr lang="ru-RU" b="1" kern="50" cap="all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kern="50" cap="all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endParaRPr lang="uk-UA" sz="1400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159514"/>
              </p:ext>
            </p:extLst>
          </p:nvPr>
        </p:nvGraphicFramePr>
        <p:xfrm>
          <a:off x="1318260" y="1329006"/>
          <a:ext cx="9601200" cy="2346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val="2811849794"/>
                    </a:ext>
                  </a:extLst>
                </a:gridCol>
                <a:gridCol w="2113361">
                  <a:extLst>
                    <a:ext uri="{9D8B030D-6E8A-4147-A177-3AD203B41FA5}">
                      <a16:colId xmlns:a16="http://schemas.microsoft.com/office/drawing/2014/main" val="1439341638"/>
                    </a:ext>
                  </a:extLst>
                </a:gridCol>
                <a:gridCol w="1653327">
                  <a:extLst>
                    <a:ext uri="{9D8B030D-6E8A-4147-A177-3AD203B41FA5}">
                      <a16:colId xmlns:a16="http://schemas.microsoft.com/office/drawing/2014/main" val="4010434687"/>
                    </a:ext>
                  </a:extLst>
                </a:gridCol>
                <a:gridCol w="2495567">
                  <a:extLst>
                    <a:ext uri="{9D8B030D-6E8A-4147-A177-3AD203B41FA5}">
                      <a16:colId xmlns:a16="http://schemas.microsoft.com/office/drawing/2014/main" val="3047365421"/>
                    </a:ext>
                  </a:extLst>
                </a:gridCol>
                <a:gridCol w="1761605">
                  <a:extLst>
                    <a:ext uri="{9D8B030D-6E8A-4147-A177-3AD203B41FA5}">
                      <a16:colId xmlns:a16="http://schemas.microsoft.com/office/drawing/2014/main" val="47654986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18288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28800" algn="l"/>
                          <a:tab pos="449580" algn="l"/>
                        </a:tabLst>
                      </a:pPr>
                      <a:r>
                        <a:rPr lang="uk-UA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uk-UA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рацикліни</a:t>
                      </a:r>
                      <a:endParaRPr lang="uk-UA" sz="1400" b="1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Макроліди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азаліди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672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риродні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напів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синтетичні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природні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напівсинтетичні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комбинації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тетрациклинів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макролидів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578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Тетрациклін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Окситетрациклін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Метациклін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Рондомицин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Миноциклін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Миноцин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Доксициклін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Вибрамицин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Юнидокс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Солютаб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Эритромицин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Олеандомицин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Джозамицин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Мидекамицин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Макропен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Рокситромицин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Рулид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Реницин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Спирамицин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Ровамицин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Кларитромицин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Клацид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Азитромицин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 (</a:t>
                      </a: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Сумамед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Диритромицин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Олететрин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Эрициклин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60006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472765" y="3675966"/>
            <a:ext cx="1672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Діапазон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b="1" i="1" kern="50" dirty="0">
                <a:latin typeface="Arial" panose="020B0604020202020204" pitchFamily="34" charset="0"/>
                <a:ea typeface="Times New Roman" panose="02020603050405020304" pitchFamily="18" charset="0"/>
              </a:rPr>
              <a:t>доз</a:t>
            </a:r>
            <a:endParaRPr lang="uk-UA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575941"/>
              </p:ext>
            </p:extLst>
          </p:nvPr>
        </p:nvGraphicFramePr>
        <p:xfrm>
          <a:off x="1318260" y="4045298"/>
          <a:ext cx="96012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5159">
                  <a:extLst>
                    <a:ext uri="{9D8B030D-6E8A-4147-A177-3AD203B41FA5}">
                      <a16:colId xmlns:a16="http://schemas.microsoft.com/office/drawing/2014/main" val="3366515728"/>
                    </a:ext>
                  </a:extLst>
                </a:gridCol>
                <a:gridCol w="2550079">
                  <a:extLst>
                    <a:ext uri="{9D8B030D-6E8A-4147-A177-3AD203B41FA5}">
                      <a16:colId xmlns:a16="http://schemas.microsoft.com/office/drawing/2014/main" val="1104900528"/>
                    </a:ext>
                  </a:extLst>
                </a:gridCol>
                <a:gridCol w="4815962">
                  <a:extLst>
                    <a:ext uri="{9D8B030D-6E8A-4147-A177-3AD203B41FA5}">
                      <a16:colId xmlns:a16="http://schemas.microsoft.com/office/drawing/2014/main" val="23068556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Препарати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Терапевтичних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Токсичних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737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Тетрацикліни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макроліди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500 мг на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прийом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добу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 мг на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прийом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 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0,6 г для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доксицикліну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г для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тетрацикліну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1,2 г для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азитромицину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1,6 г для </a:t>
                      </a: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мидекамицина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г для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джомицину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спироміцину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049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743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2980" y="763489"/>
            <a:ext cx="102412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 hangingPunct="0">
              <a:spcAft>
                <a:spcPts val="0"/>
              </a:spcAft>
            </a:pP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Токсикодинаміка</a:t>
            </a:r>
            <a:endParaRPr lang="uk-UA" sz="1400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найменш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вираженими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антибіотиками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макролідів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оборотні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купіруються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припинення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препарату.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макролідами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проявлятися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400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0215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кардіовазотоксіческій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АД-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гіпотонія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тромбофлебіт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шлуночкові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аритмії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еритроміцину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lvl="0" indent="-342900" algn="just" hangingPunct="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0215" algn="l"/>
              </a:tabLs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нейротоксический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міастенія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 hangingPunct="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0215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гастроінтестінотоксіческій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нудота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блювота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животі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діарея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панкреатит,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пілоростеноз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динамічна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кишкова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непрохідність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коліт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 hangingPunct="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0215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гепатотоксический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холестаз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холестатичний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гепатит;</a:t>
            </a:r>
          </a:p>
          <a:p>
            <a:pPr marL="342900" lvl="0" indent="-342900" algn="just" hangingPunct="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0215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нефротоксичний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інтерстиціальний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нефрит,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гломерулонефрит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 hangingPunct="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0215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гематотоксичних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агранулоцитоз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тромбоцитопенія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гемолітична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анемія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 hangingPunct="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0215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дерматотоксіческій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пустульозний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дерматит,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епідермальнийнекроліз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 hangingPunct="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0215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ототоксичний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слуху;</a:t>
            </a:r>
          </a:p>
          <a:p>
            <a:pPr marL="342900" lvl="0" indent="-342900" algn="just" hangingPunct="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0215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психотоксичних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дійсності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кошмари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hangingPunct="0">
              <a:spcAft>
                <a:spcPts val="0"/>
              </a:spcAft>
              <a:tabLst>
                <a:tab pos="450215" algn="l"/>
              </a:tabLst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в/в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тетрациклінів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дозах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тромбофлебіти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місцево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114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99173" y="661512"/>
            <a:ext cx="4647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kern="5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Токсична </a:t>
            </a:r>
            <a:r>
              <a:rPr lang="ru-RU" b="1" i="1" kern="5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b="1" i="1" kern="5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макролидів</a:t>
            </a:r>
            <a:r>
              <a:rPr lang="ru-RU" b="1" i="1" kern="5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i="1" kern="5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тетрациклінів</a:t>
            </a:r>
            <a:endParaRPr lang="uk-UA" dirty="0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801814" y="1206501"/>
            <a:ext cx="8689983" cy="4745037"/>
            <a:chOff x="1135" y="760"/>
            <a:chExt cx="5474" cy="2989"/>
          </a:xfrm>
        </p:grpSpPr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1135" y="760"/>
              <a:ext cx="5473" cy="2007"/>
              <a:chOff x="1135" y="760"/>
              <a:chExt cx="5473" cy="2007"/>
            </a:xfrm>
          </p:grpSpPr>
          <p:sp>
            <p:nvSpPr>
              <p:cNvPr id="131" name="Rectangle 5"/>
              <p:cNvSpPr>
                <a:spLocks noChangeArrowheads="1"/>
              </p:cNvSpPr>
              <p:nvPr/>
            </p:nvSpPr>
            <p:spPr bwMode="auto">
              <a:xfrm>
                <a:off x="1257" y="766"/>
                <a:ext cx="361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Органи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2" name="Rectangle 6"/>
              <p:cNvSpPr>
                <a:spLocks noChangeArrowheads="1"/>
              </p:cNvSpPr>
              <p:nvPr/>
            </p:nvSpPr>
            <p:spPr bwMode="auto">
              <a:xfrm>
                <a:off x="1765" y="766"/>
                <a:ext cx="10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3" name="Rectangle 7"/>
              <p:cNvSpPr>
                <a:spLocks noChangeArrowheads="1"/>
              </p:cNvSpPr>
              <p:nvPr/>
            </p:nvSpPr>
            <p:spPr bwMode="auto">
              <a:xfrm>
                <a:off x="1686" y="76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uk-UA" altLang="ru-RU" sz="1300" b="1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та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" name="Rectangle 8"/>
              <p:cNvSpPr>
                <a:spLocks noChangeArrowheads="1"/>
              </p:cNvSpPr>
              <p:nvPr/>
            </p:nvSpPr>
            <p:spPr bwMode="auto">
              <a:xfrm>
                <a:off x="1881" y="766"/>
                <a:ext cx="10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5" name="Rectangle 9"/>
              <p:cNvSpPr>
                <a:spLocks noChangeArrowheads="1"/>
              </p:cNvSpPr>
              <p:nvPr/>
            </p:nvSpPr>
            <p:spPr bwMode="auto">
              <a:xfrm>
                <a:off x="1368" y="887"/>
                <a:ext cx="34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сист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6" name="Rectangle 10"/>
              <p:cNvSpPr>
                <a:spLocks noChangeArrowheads="1"/>
              </p:cNvSpPr>
              <p:nvPr/>
            </p:nvSpPr>
            <p:spPr bwMode="auto">
              <a:xfrm>
                <a:off x="1573" y="888"/>
                <a:ext cx="12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е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" name="Rectangle 11"/>
              <p:cNvSpPr>
                <a:spLocks noChangeArrowheads="1"/>
              </p:cNvSpPr>
              <p:nvPr/>
            </p:nvSpPr>
            <p:spPr bwMode="auto">
              <a:xfrm>
                <a:off x="1623" y="889"/>
                <a:ext cx="132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ми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" name="Rectangle 12"/>
              <p:cNvSpPr>
                <a:spLocks noChangeArrowheads="1"/>
              </p:cNvSpPr>
              <p:nvPr/>
            </p:nvSpPr>
            <p:spPr bwMode="auto">
              <a:xfrm>
                <a:off x="1838" y="888"/>
                <a:ext cx="10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" name="Rectangle 13"/>
              <p:cNvSpPr>
                <a:spLocks noChangeArrowheads="1"/>
              </p:cNvSpPr>
              <p:nvPr/>
            </p:nvSpPr>
            <p:spPr bwMode="auto">
              <a:xfrm>
                <a:off x="2579" y="820"/>
                <a:ext cx="45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Токсична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0" name="Rectangle 14"/>
              <p:cNvSpPr>
                <a:spLocks noChangeArrowheads="1"/>
              </p:cNvSpPr>
              <p:nvPr/>
            </p:nvSpPr>
            <p:spPr bwMode="auto">
              <a:xfrm>
                <a:off x="3217" y="766"/>
                <a:ext cx="10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" name="Rectangle 15"/>
              <p:cNvSpPr>
                <a:spLocks noChangeArrowheads="1"/>
              </p:cNvSpPr>
              <p:nvPr/>
            </p:nvSpPr>
            <p:spPr bwMode="auto">
              <a:xfrm>
                <a:off x="3104" y="821"/>
                <a:ext cx="139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дія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" name="Rectangle 16"/>
              <p:cNvSpPr>
                <a:spLocks noChangeArrowheads="1"/>
              </p:cNvSpPr>
              <p:nvPr/>
            </p:nvSpPr>
            <p:spPr bwMode="auto">
              <a:xfrm>
                <a:off x="3812" y="766"/>
                <a:ext cx="10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" name="Rectangle 17"/>
              <p:cNvSpPr>
                <a:spLocks noChangeArrowheads="1"/>
              </p:cNvSpPr>
              <p:nvPr/>
            </p:nvSpPr>
            <p:spPr bwMode="auto">
              <a:xfrm>
                <a:off x="5031" y="795"/>
                <a:ext cx="758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Клінічні</a:t>
                </a:r>
                <a:r>
                  <a:rPr kumimoji="0" lang="ru-RU" altLang="ru-RU" sz="1300" b="1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r>
                  <a:rPr kumimoji="0" lang="ru-RU" altLang="ru-RU" sz="1300" b="1" i="0" u="none" strike="noStrike" cap="none" normalizeH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ознаки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" name="Rectangle 18"/>
              <p:cNvSpPr>
                <a:spLocks noChangeArrowheads="1"/>
              </p:cNvSpPr>
              <p:nvPr/>
            </p:nvSpPr>
            <p:spPr bwMode="auto">
              <a:xfrm>
                <a:off x="5510" y="766"/>
                <a:ext cx="10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6" name="Rectangle 20"/>
              <p:cNvSpPr>
                <a:spLocks noChangeArrowheads="1"/>
              </p:cNvSpPr>
              <p:nvPr/>
            </p:nvSpPr>
            <p:spPr bwMode="auto">
              <a:xfrm>
                <a:off x="6150" y="766"/>
                <a:ext cx="10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7" name="Rectangle 21"/>
              <p:cNvSpPr>
                <a:spLocks noChangeArrowheads="1"/>
              </p:cNvSpPr>
              <p:nvPr/>
            </p:nvSpPr>
            <p:spPr bwMode="auto">
              <a:xfrm>
                <a:off x="1135" y="761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" name="Rectangle 22"/>
              <p:cNvSpPr>
                <a:spLocks noChangeArrowheads="1"/>
              </p:cNvSpPr>
              <p:nvPr/>
            </p:nvSpPr>
            <p:spPr bwMode="auto">
              <a:xfrm>
                <a:off x="1135" y="761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" name="Rectangle 23"/>
              <p:cNvSpPr>
                <a:spLocks noChangeArrowheads="1"/>
              </p:cNvSpPr>
              <p:nvPr/>
            </p:nvSpPr>
            <p:spPr bwMode="auto">
              <a:xfrm>
                <a:off x="1141" y="761"/>
                <a:ext cx="85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" name="Rectangle 24"/>
              <p:cNvSpPr>
                <a:spLocks noChangeArrowheads="1"/>
              </p:cNvSpPr>
              <p:nvPr/>
            </p:nvSpPr>
            <p:spPr bwMode="auto">
              <a:xfrm>
                <a:off x="1999" y="761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" name="Rectangle 25"/>
              <p:cNvSpPr>
                <a:spLocks noChangeArrowheads="1"/>
              </p:cNvSpPr>
              <p:nvPr/>
            </p:nvSpPr>
            <p:spPr bwMode="auto">
              <a:xfrm>
                <a:off x="2005" y="761"/>
                <a:ext cx="223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" name="Rectangle 26"/>
              <p:cNvSpPr>
                <a:spLocks noChangeArrowheads="1"/>
              </p:cNvSpPr>
              <p:nvPr/>
            </p:nvSpPr>
            <p:spPr bwMode="auto">
              <a:xfrm>
                <a:off x="4239" y="761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" name="Rectangle 27"/>
              <p:cNvSpPr>
                <a:spLocks noChangeArrowheads="1"/>
              </p:cNvSpPr>
              <p:nvPr/>
            </p:nvSpPr>
            <p:spPr bwMode="auto">
              <a:xfrm>
                <a:off x="4245" y="761"/>
                <a:ext cx="232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" name="Rectangle 28"/>
              <p:cNvSpPr>
                <a:spLocks noChangeArrowheads="1"/>
              </p:cNvSpPr>
              <p:nvPr/>
            </p:nvSpPr>
            <p:spPr bwMode="auto">
              <a:xfrm>
                <a:off x="6573" y="761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" name="Rectangle 29"/>
              <p:cNvSpPr>
                <a:spLocks noChangeArrowheads="1"/>
              </p:cNvSpPr>
              <p:nvPr/>
            </p:nvSpPr>
            <p:spPr bwMode="auto">
              <a:xfrm>
                <a:off x="6573" y="761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" name="Rectangle 30"/>
              <p:cNvSpPr>
                <a:spLocks noChangeArrowheads="1"/>
              </p:cNvSpPr>
              <p:nvPr/>
            </p:nvSpPr>
            <p:spPr bwMode="auto">
              <a:xfrm>
                <a:off x="1135" y="765"/>
                <a:ext cx="6" cy="24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" name="Rectangle 31"/>
              <p:cNvSpPr>
                <a:spLocks noChangeArrowheads="1"/>
              </p:cNvSpPr>
              <p:nvPr/>
            </p:nvSpPr>
            <p:spPr bwMode="auto">
              <a:xfrm>
                <a:off x="1999" y="765"/>
                <a:ext cx="6" cy="24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" name="Rectangle 32"/>
              <p:cNvSpPr>
                <a:spLocks noChangeArrowheads="1"/>
              </p:cNvSpPr>
              <p:nvPr/>
            </p:nvSpPr>
            <p:spPr bwMode="auto">
              <a:xfrm>
                <a:off x="4239" y="765"/>
                <a:ext cx="6" cy="24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" name="Rectangle 33"/>
              <p:cNvSpPr>
                <a:spLocks noChangeArrowheads="1"/>
              </p:cNvSpPr>
              <p:nvPr/>
            </p:nvSpPr>
            <p:spPr bwMode="auto">
              <a:xfrm>
                <a:off x="6573" y="765"/>
                <a:ext cx="6" cy="24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" name="Rectangle 34"/>
              <p:cNvSpPr>
                <a:spLocks noChangeArrowheads="1"/>
              </p:cNvSpPr>
              <p:nvPr/>
            </p:nvSpPr>
            <p:spPr bwMode="auto">
              <a:xfrm>
                <a:off x="1200" y="1015"/>
                <a:ext cx="378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ЖКТ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" name="Rectangle 35"/>
              <p:cNvSpPr>
                <a:spLocks noChangeArrowheads="1"/>
              </p:cNvSpPr>
              <p:nvPr/>
            </p:nvSpPr>
            <p:spPr bwMode="auto">
              <a:xfrm>
                <a:off x="1502" y="1015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2" name="Rectangle 36"/>
              <p:cNvSpPr>
                <a:spLocks noChangeArrowheads="1"/>
              </p:cNvSpPr>
              <p:nvPr/>
            </p:nvSpPr>
            <p:spPr bwMode="auto">
              <a:xfrm>
                <a:off x="2069" y="1026"/>
                <a:ext cx="2101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Підвищують</a:t>
                </a: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моторику,</a:t>
                </a:r>
                <a:r>
                  <a:rPr kumimoji="0" lang="ru-RU" altLang="ru-RU" sz="13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r>
                  <a:rPr kumimoji="0" lang="ru-RU" altLang="ru-RU" sz="1300" b="0" i="0" u="none" strike="noStrike" cap="none" normalizeH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подразнюють</a:t>
                </a:r>
                <a:r>
                  <a:rPr kumimoji="0" lang="ru-RU" altLang="ru-RU" sz="13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r>
                  <a:rPr kumimoji="0" lang="ru-RU" altLang="ru-RU" sz="1300" b="0" i="0" u="none" strike="noStrike" cap="none" normalizeH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слизисту</a:t>
                </a:r>
                <a:r>
                  <a:rPr kumimoji="0" lang="ru-RU" altLang="ru-RU" sz="13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r>
                  <a:rPr kumimoji="0" lang="ru-RU" altLang="ru-RU" sz="1300" b="0" i="0" u="none" strike="noStrike" cap="none" normalizeH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оболонку</a:t>
                </a:r>
                <a:r>
                  <a:rPr kumimoji="0" lang="ru-RU" altLang="ru-RU" sz="13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ЖКТ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" name="Rectangle 37"/>
              <p:cNvSpPr>
                <a:spLocks noChangeArrowheads="1"/>
              </p:cNvSpPr>
              <p:nvPr/>
            </p:nvSpPr>
            <p:spPr bwMode="auto">
              <a:xfrm>
                <a:off x="2724" y="1015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4" name="Rectangle 38"/>
              <p:cNvSpPr>
                <a:spLocks noChangeArrowheads="1"/>
              </p:cNvSpPr>
              <p:nvPr/>
            </p:nvSpPr>
            <p:spPr bwMode="auto">
              <a:xfrm>
                <a:off x="2798" y="101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" name="Rectangle 39"/>
              <p:cNvSpPr>
                <a:spLocks noChangeArrowheads="1"/>
              </p:cNvSpPr>
              <p:nvPr/>
            </p:nvSpPr>
            <p:spPr bwMode="auto">
              <a:xfrm>
                <a:off x="3361" y="1015"/>
                <a:ext cx="26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" name="Rectangle 40"/>
              <p:cNvSpPr>
                <a:spLocks noChangeArrowheads="1"/>
              </p:cNvSpPr>
              <p:nvPr/>
            </p:nvSpPr>
            <p:spPr bwMode="auto">
              <a:xfrm>
                <a:off x="3478" y="1027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7" name="Rectangle 41"/>
              <p:cNvSpPr>
                <a:spLocks noChangeArrowheads="1"/>
              </p:cNvSpPr>
              <p:nvPr/>
            </p:nvSpPr>
            <p:spPr bwMode="auto">
              <a:xfrm>
                <a:off x="3857" y="101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" name="Rectangle 42"/>
              <p:cNvSpPr>
                <a:spLocks noChangeArrowheads="1"/>
              </p:cNvSpPr>
              <p:nvPr/>
            </p:nvSpPr>
            <p:spPr bwMode="auto">
              <a:xfrm>
                <a:off x="3953" y="101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" name="Rectangle 43"/>
              <p:cNvSpPr>
                <a:spLocks noChangeArrowheads="1"/>
              </p:cNvSpPr>
              <p:nvPr/>
            </p:nvSpPr>
            <p:spPr bwMode="auto">
              <a:xfrm>
                <a:off x="4014" y="101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" name="Rectangle 44"/>
              <p:cNvSpPr>
                <a:spLocks noChangeArrowheads="1"/>
              </p:cNvSpPr>
              <p:nvPr/>
            </p:nvSpPr>
            <p:spPr bwMode="auto">
              <a:xfrm>
                <a:off x="4178" y="1015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1" name="Rectangle 45"/>
              <p:cNvSpPr>
                <a:spLocks noChangeArrowheads="1"/>
              </p:cNvSpPr>
              <p:nvPr/>
            </p:nvSpPr>
            <p:spPr bwMode="auto">
              <a:xfrm>
                <a:off x="2063" y="1137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" name="Rectangle 46"/>
              <p:cNvSpPr>
                <a:spLocks noChangeArrowheads="1"/>
              </p:cNvSpPr>
              <p:nvPr/>
            </p:nvSpPr>
            <p:spPr bwMode="auto">
              <a:xfrm>
                <a:off x="2692" y="1137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" name="Rectangle 47"/>
              <p:cNvSpPr>
                <a:spLocks noChangeArrowheads="1"/>
              </p:cNvSpPr>
              <p:nvPr/>
            </p:nvSpPr>
            <p:spPr bwMode="auto">
              <a:xfrm>
                <a:off x="2727" y="1137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" name="Rectangle 48"/>
              <p:cNvSpPr>
                <a:spLocks noChangeArrowheads="1"/>
              </p:cNvSpPr>
              <p:nvPr/>
            </p:nvSpPr>
            <p:spPr bwMode="auto">
              <a:xfrm>
                <a:off x="3275" y="1137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5" name="Rectangle 49"/>
              <p:cNvSpPr>
                <a:spLocks noChangeArrowheads="1"/>
              </p:cNvSpPr>
              <p:nvPr/>
            </p:nvSpPr>
            <p:spPr bwMode="auto">
              <a:xfrm>
                <a:off x="3310" y="1137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6" name="Rectangle 50"/>
              <p:cNvSpPr>
                <a:spLocks noChangeArrowheads="1"/>
              </p:cNvSpPr>
              <p:nvPr/>
            </p:nvSpPr>
            <p:spPr bwMode="auto">
              <a:xfrm>
                <a:off x="3613" y="1137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7" name="Rectangle 51"/>
              <p:cNvSpPr>
                <a:spLocks noChangeArrowheads="1"/>
              </p:cNvSpPr>
              <p:nvPr/>
            </p:nvSpPr>
            <p:spPr bwMode="auto">
              <a:xfrm>
                <a:off x="3648" y="1137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8" name="Rectangle 52"/>
              <p:cNvSpPr>
                <a:spLocks noChangeArrowheads="1"/>
              </p:cNvSpPr>
              <p:nvPr/>
            </p:nvSpPr>
            <p:spPr bwMode="auto">
              <a:xfrm>
                <a:off x="4292" y="1019"/>
                <a:ext cx="220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uk-UA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Нудота, блювота, болі в животі, діарея, печія, метеоризм, аж </a:t>
                </a:r>
                <a:r>
                  <a:rPr lang="uk-UA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ло</a:t>
                </a:r>
                <a:r>
                  <a:rPr lang="uk-UA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uk-UA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псевдомембранозного</a:t>
                </a:r>
                <a:r>
                  <a:rPr lang="uk-UA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коліту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Rectangle 58"/>
              <p:cNvSpPr>
                <a:spLocks noChangeArrowheads="1"/>
              </p:cNvSpPr>
              <p:nvPr/>
            </p:nvSpPr>
            <p:spPr bwMode="auto">
              <a:xfrm>
                <a:off x="5593" y="1015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6" name="Rectangle 60"/>
              <p:cNvSpPr>
                <a:spLocks noChangeArrowheads="1"/>
              </p:cNvSpPr>
              <p:nvPr/>
            </p:nvSpPr>
            <p:spPr bwMode="auto">
              <a:xfrm>
                <a:off x="5705" y="1015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4" name="Rectangle 68"/>
              <p:cNvSpPr>
                <a:spLocks noChangeArrowheads="1"/>
              </p:cNvSpPr>
              <p:nvPr/>
            </p:nvSpPr>
            <p:spPr bwMode="auto">
              <a:xfrm>
                <a:off x="6512" y="1137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7" name="Rectangle 71"/>
              <p:cNvSpPr>
                <a:spLocks noChangeArrowheads="1"/>
              </p:cNvSpPr>
              <p:nvPr/>
            </p:nvSpPr>
            <p:spPr bwMode="auto">
              <a:xfrm>
                <a:off x="5610" y="1258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0" name="Rectangle 74"/>
              <p:cNvSpPr>
                <a:spLocks noChangeArrowheads="1"/>
              </p:cNvSpPr>
              <p:nvPr/>
            </p:nvSpPr>
            <p:spPr bwMode="auto">
              <a:xfrm>
                <a:off x="6075" y="1258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1" name="Rectangle 75"/>
              <p:cNvSpPr>
                <a:spLocks noChangeArrowheads="1"/>
              </p:cNvSpPr>
              <p:nvPr/>
            </p:nvSpPr>
            <p:spPr bwMode="auto">
              <a:xfrm>
                <a:off x="1135" y="1010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" name="Rectangle 76"/>
              <p:cNvSpPr>
                <a:spLocks noChangeArrowheads="1"/>
              </p:cNvSpPr>
              <p:nvPr/>
            </p:nvSpPr>
            <p:spPr bwMode="auto">
              <a:xfrm>
                <a:off x="1141" y="1010"/>
                <a:ext cx="85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" name="Rectangle 77"/>
              <p:cNvSpPr>
                <a:spLocks noChangeArrowheads="1"/>
              </p:cNvSpPr>
              <p:nvPr/>
            </p:nvSpPr>
            <p:spPr bwMode="auto">
              <a:xfrm>
                <a:off x="1999" y="1010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" name="Rectangle 78"/>
              <p:cNvSpPr>
                <a:spLocks noChangeArrowheads="1"/>
              </p:cNvSpPr>
              <p:nvPr/>
            </p:nvSpPr>
            <p:spPr bwMode="auto">
              <a:xfrm>
                <a:off x="2005" y="1010"/>
                <a:ext cx="223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" name="Rectangle 79"/>
              <p:cNvSpPr>
                <a:spLocks noChangeArrowheads="1"/>
              </p:cNvSpPr>
              <p:nvPr/>
            </p:nvSpPr>
            <p:spPr bwMode="auto">
              <a:xfrm>
                <a:off x="4239" y="1010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" name="Rectangle 80"/>
              <p:cNvSpPr>
                <a:spLocks noChangeArrowheads="1"/>
              </p:cNvSpPr>
              <p:nvPr/>
            </p:nvSpPr>
            <p:spPr bwMode="auto">
              <a:xfrm>
                <a:off x="4245" y="1010"/>
                <a:ext cx="232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" name="Rectangle 81"/>
              <p:cNvSpPr>
                <a:spLocks noChangeArrowheads="1"/>
              </p:cNvSpPr>
              <p:nvPr/>
            </p:nvSpPr>
            <p:spPr bwMode="auto">
              <a:xfrm>
                <a:off x="6573" y="1010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" name="Rectangle 82"/>
              <p:cNvSpPr>
                <a:spLocks noChangeArrowheads="1"/>
              </p:cNvSpPr>
              <p:nvPr/>
            </p:nvSpPr>
            <p:spPr bwMode="auto">
              <a:xfrm>
                <a:off x="1135" y="1014"/>
                <a:ext cx="6" cy="36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" name="Rectangle 83"/>
              <p:cNvSpPr>
                <a:spLocks noChangeArrowheads="1"/>
              </p:cNvSpPr>
              <p:nvPr/>
            </p:nvSpPr>
            <p:spPr bwMode="auto">
              <a:xfrm>
                <a:off x="1999" y="1014"/>
                <a:ext cx="6" cy="36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" name="Rectangle 84"/>
              <p:cNvSpPr>
                <a:spLocks noChangeArrowheads="1"/>
              </p:cNvSpPr>
              <p:nvPr/>
            </p:nvSpPr>
            <p:spPr bwMode="auto">
              <a:xfrm>
                <a:off x="4239" y="1014"/>
                <a:ext cx="6" cy="36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" name="Rectangle 85"/>
              <p:cNvSpPr>
                <a:spLocks noChangeArrowheads="1"/>
              </p:cNvSpPr>
              <p:nvPr/>
            </p:nvSpPr>
            <p:spPr bwMode="auto">
              <a:xfrm>
                <a:off x="6573" y="1014"/>
                <a:ext cx="6" cy="36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" name="Rectangle 86"/>
              <p:cNvSpPr>
                <a:spLocks noChangeArrowheads="1"/>
              </p:cNvSpPr>
              <p:nvPr/>
            </p:nvSpPr>
            <p:spPr bwMode="auto">
              <a:xfrm>
                <a:off x="1200" y="1385"/>
                <a:ext cx="354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Печінка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3" name="Rectangle 87"/>
              <p:cNvSpPr>
                <a:spLocks noChangeArrowheads="1"/>
              </p:cNvSpPr>
              <p:nvPr/>
            </p:nvSpPr>
            <p:spPr bwMode="auto">
              <a:xfrm>
                <a:off x="1629" y="1385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4" name="Rectangle 88"/>
              <p:cNvSpPr>
                <a:spLocks noChangeArrowheads="1"/>
              </p:cNvSpPr>
              <p:nvPr/>
            </p:nvSpPr>
            <p:spPr bwMode="auto">
              <a:xfrm>
                <a:off x="2073" y="1438"/>
                <a:ext cx="2089" cy="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Холестаз</a:t>
                </a: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, </a:t>
                </a: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зниження</a:t>
                </a: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активності</a:t>
                </a: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біотрансформації</a:t>
                </a:r>
                <a:r>
                  <a:rPr lang="ru-RU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, яка переходить </a:t>
                </a:r>
                <a:r>
                  <a:rPr lang="ru-RU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підвищення</a:t>
                </a:r>
                <a:r>
                  <a:rPr lang="ru-RU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ru-RU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активності</a:t>
                </a:r>
                <a:r>
                  <a:rPr lang="ru-RU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ru-RU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печінкових</a:t>
                </a:r>
                <a:r>
                  <a:rPr lang="ru-RU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ru-RU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трансаминаз</a:t>
                </a:r>
                <a:r>
                  <a:rPr lang="ru-RU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, </a:t>
                </a:r>
                <a:r>
                  <a:rPr lang="ru-RU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лужної</a:t>
                </a:r>
                <a:r>
                  <a:rPr lang="ru-RU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ru-RU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фосфази</a:t>
                </a:r>
                <a:r>
                  <a:rPr lang="ru-RU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, </a:t>
                </a:r>
                <a:r>
                  <a:rPr lang="ru-RU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білірубіну</a:t>
                </a:r>
                <a:r>
                  <a:rPr lang="ru-RU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, остаточного азоту.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7" name="Rectangle 91"/>
              <p:cNvSpPr>
                <a:spLocks noChangeArrowheads="1"/>
              </p:cNvSpPr>
              <p:nvPr/>
            </p:nvSpPr>
            <p:spPr bwMode="auto">
              <a:xfrm>
                <a:off x="3359" y="1385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9" name="Rectangle 93"/>
              <p:cNvSpPr>
                <a:spLocks noChangeArrowheads="1"/>
              </p:cNvSpPr>
              <p:nvPr/>
            </p:nvSpPr>
            <p:spPr bwMode="auto">
              <a:xfrm>
                <a:off x="4178" y="1385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3" name="Rectangle 97"/>
              <p:cNvSpPr>
                <a:spLocks noChangeArrowheads="1"/>
              </p:cNvSpPr>
              <p:nvPr/>
            </p:nvSpPr>
            <p:spPr bwMode="auto">
              <a:xfrm>
                <a:off x="3245" y="1506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5" name="Rectangle 99"/>
              <p:cNvSpPr>
                <a:spLocks noChangeArrowheads="1"/>
              </p:cNvSpPr>
              <p:nvPr/>
            </p:nvSpPr>
            <p:spPr bwMode="auto">
              <a:xfrm>
                <a:off x="4178" y="1506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6" name="Rectangle 100"/>
              <p:cNvSpPr>
                <a:spLocks noChangeArrowheads="1"/>
              </p:cNvSpPr>
              <p:nvPr/>
            </p:nvSpPr>
            <p:spPr bwMode="auto">
              <a:xfrm>
                <a:off x="2063" y="1628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7" name="Rectangle 101"/>
              <p:cNvSpPr>
                <a:spLocks noChangeArrowheads="1"/>
              </p:cNvSpPr>
              <p:nvPr/>
            </p:nvSpPr>
            <p:spPr bwMode="auto">
              <a:xfrm>
                <a:off x="2208" y="1628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9" name="Rectangle 103"/>
              <p:cNvSpPr>
                <a:spLocks noChangeArrowheads="1"/>
              </p:cNvSpPr>
              <p:nvPr/>
            </p:nvSpPr>
            <p:spPr bwMode="auto">
              <a:xfrm>
                <a:off x="2746" y="1628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1" name="Rectangle 105"/>
              <p:cNvSpPr>
                <a:spLocks noChangeArrowheads="1"/>
              </p:cNvSpPr>
              <p:nvPr/>
            </p:nvSpPr>
            <p:spPr bwMode="auto">
              <a:xfrm>
                <a:off x="3644" y="1628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" name="Rectangle 107"/>
              <p:cNvSpPr>
                <a:spLocks noChangeArrowheads="1"/>
              </p:cNvSpPr>
              <p:nvPr/>
            </p:nvSpPr>
            <p:spPr bwMode="auto">
              <a:xfrm>
                <a:off x="4132" y="1628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4" name="Rectangle 108"/>
              <p:cNvSpPr>
                <a:spLocks noChangeArrowheads="1"/>
              </p:cNvSpPr>
              <p:nvPr/>
            </p:nvSpPr>
            <p:spPr bwMode="auto">
              <a:xfrm>
                <a:off x="2063" y="1750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5" name="Rectangle 109"/>
              <p:cNvSpPr>
                <a:spLocks noChangeArrowheads="1"/>
              </p:cNvSpPr>
              <p:nvPr/>
            </p:nvSpPr>
            <p:spPr bwMode="auto">
              <a:xfrm>
                <a:off x="2513" y="1750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7" name="Rectangle 121"/>
              <p:cNvSpPr>
                <a:spLocks noChangeArrowheads="1"/>
              </p:cNvSpPr>
              <p:nvPr/>
            </p:nvSpPr>
            <p:spPr bwMode="auto">
              <a:xfrm>
                <a:off x="2657" y="1994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8" name="Rectangle 122"/>
              <p:cNvSpPr>
                <a:spLocks noChangeArrowheads="1"/>
              </p:cNvSpPr>
              <p:nvPr/>
            </p:nvSpPr>
            <p:spPr bwMode="auto">
              <a:xfrm>
                <a:off x="2781" y="1994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9" name="Rectangle 123"/>
              <p:cNvSpPr>
                <a:spLocks noChangeArrowheads="1"/>
              </p:cNvSpPr>
              <p:nvPr/>
            </p:nvSpPr>
            <p:spPr bwMode="auto">
              <a:xfrm>
                <a:off x="2816" y="1994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0" name="Rectangle 124"/>
              <p:cNvSpPr>
                <a:spLocks noChangeArrowheads="1"/>
              </p:cNvSpPr>
              <p:nvPr/>
            </p:nvSpPr>
            <p:spPr bwMode="auto">
              <a:xfrm>
                <a:off x="2931" y="1994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1" name="Rectangle 125"/>
              <p:cNvSpPr>
                <a:spLocks noChangeArrowheads="1"/>
              </p:cNvSpPr>
              <p:nvPr/>
            </p:nvSpPr>
            <p:spPr bwMode="auto">
              <a:xfrm>
                <a:off x="3123" y="1994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2" name="Rectangle 126"/>
              <p:cNvSpPr>
                <a:spLocks noChangeArrowheads="1"/>
              </p:cNvSpPr>
              <p:nvPr/>
            </p:nvSpPr>
            <p:spPr bwMode="auto">
              <a:xfrm>
                <a:off x="3158" y="1994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3" name="Rectangle 127"/>
              <p:cNvSpPr>
                <a:spLocks noChangeArrowheads="1"/>
              </p:cNvSpPr>
              <p:nvPr/>
            </p:nvSpPr>
            <p:spPr bwMode="auto">
              <a:xfrm>
                <a:off x="4309" y="1426"/>
                <a:ext cx="214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uk-UA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Жовтяниця, лихоманка, </a:t>
                </a:r>
                <a:r>
                  <a:rPr lang="uk-UA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гепатомегалія</a:t>
                </a:r>
                <a:r>
                  <a:rPr lang="uk-UA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, </a:t>
                </a:r>
                <a:r>
                  <a:rPr lang="uk-UA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спленомегалия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2" name="Rectangle 136"/>
              <p:cNvSpPr>
                <a:spLocks noChangeArrowheads="1"/>
              </p:cNvSpPr>
              <p:nvPr/>
            </p:nvSpPr>
            <p:spPr bwMode="auto">
              <a:xfrm>
                <a:off x="5225" y="1506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3" name="Rectangle 137"/>
              <p:cNvSpPr>
                <a:spLocks noChangeArrowheads="1"/>
              </p:cNvSpPr>
              <p:nvPr/>
            </p:nvSpPr>
            <p:spPr bwMode="auto">
              <a:xfrm>
                <a:off x="1135" y="1380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4" name="Rectangle 138"/>
              <p:cNvSpPr>
                <a:spLocks noChangeArrowheads="1"/>
              </p:cNvSpPr>
              <p:nvPr/>
            </p:nvSpPr>
            <p:spPr bwMode="auto">
              <a:xfrm>
                <a:off x="1141" y="1380"/>
                <a:ext cx="85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5" name="Rectangle 139"/>
              <p:cNvSpPr>
                <a:spLocks noChangeArrowheads="1"/>
              </p:cNvSpPr>
              <p:nvPr/>
            </p:nvSpPr>
            <p:spPr bwMode="auto">
              <a:xfrm>
                <a:off x="1999" y="1380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6" name="Rectangle 140"/>
              <p:cNvSpPr>
                <a:spLocks noChangeArrowheads="1"/>
              </p:cNvSpPr>
              <p:nvPr/>
            </p:nvSpPr>
            <p:spPr bwMode="auto">
              <a:xfrm>
                <a:off x="2005" y="1380"/>
                <a:ext cx="223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7" name="Rectangle 141"/>
              <p:cNvSpPr>
                <a:spLocks noChangeArrowheads="1"/>
              </p:cNvSpPr>
              <p:nvPr/>
            </p:nvSpPr>
            <p:spPr bwMode="auto">
              <a:xfrm>
                <a:off x="4239" y="1380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8" name="Rectangle 142"/>
              <p:cNvSpPr>
                <a:spLocks noChangeArrowheads="1"/>
              </p:cNvSpPr>
              <p:nvPr/>
            </p:nvSpPr>
            <p:spPr bwMode="auto">
              <a:xfrm>
                <a:off x="4245" y="1380"/>
                <a:ext cx="232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9" name="Rectangle 143"/>
              <p:cNvSpPr>
                <a:spLocks noChangeArrowheads="1"/>
              </p:cNvSpPr>
              <p:nvPr/>
            </p:nvSpPr>
            <p:spPr bwMode="auto">
              <a:xfrm>
                <a:off x="6573" y="1380"/>
                <a:ext cx="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0" name="Rectangle 144"/>
              <p:cNvSpPr>
                <a:spLocks noChangeArrowheads="1"/>
              </p:cNvSpPr>
              <p:nvPr/>
            </p:nvSpPr>
            <p:spPr bwMode="auto">
              <a:xfrm>
                <a:off x="1135" y="1384"/>
                <a:ext cx="6" cy="73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1" name="Rectangle 145"/>
              <p:cNvSpPr>
                <a:spLocks noChangeArrowheads="1"/>
              </p:cNvSpPr>
              <p:nvPr/>
            </p:nvSpPr>
            <p:spPr bwMode="auto">
              <a:xfrm>
                <a:off x="1999" y="1384"/>
                <a:ext cx="6" cy="73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2" name="Rectangle 146"/>
              <p:cNvSpPr>
                <a:spLocks noChangeArrowheads="1"/>
              </p:cNvSpPr>
              <p:nvPr/>
            </p:nvSpPr>
            <p:spPr bwMode="auto">
              <a:xfrm>
                <a:off x="4239" y="1384"/>
                <a:ext cx="6" cy="73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3" name="Rectangle 147"/>
              <p:cNvSpPr>
                <a:spLocks noChangeArrowheads="1"/>
              </p:cNvSpPr>
              <p:nvPr/>
            </p:nvSpPr>
            <p:spPr bwMode="auto">
              <a:xfrm>
                <a:off x="6573" y="1384"/>
                <a:ext cx="6" cy="73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4" name="Rectangle 148"/>
              <p:cNvSpPr>
                <a:spLocks noChangeArrowheads="1"/>
              </p:cNvSpPr>
              <p:nvPr/>
            </p:nvSpPr>
            <p:spPr bwMode="auto">
              <a:xfrm>
                <a:off x="1200" y="2120"/>
                <a:ext cx="29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uk-UA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Нирки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5" name="Rectangle 149"/>
              <p:cNvSpPr>
                <a:spLocks noChangeArrowheads="1"/>
              </p:cNvSpPr>
              <p:nvPr/>
            </p:nvSpPr>
            <p:spPr bwMode="auto">
              <a:xfrm>
                <a:off x="1579" y="2120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6" name="Rectangle 150"/>
              <p:cNvSpPr>
                <a:spLocks noChangeArrowheads="1"/>
              </p:cNvSpPr>
              <p:nvPr/>
            </p:nvSpPr>
            <p:spPr bwMode="auto">
              <a:xfrm>
                <a:off x="2069" y="2105"/>
                <a:ext cx="202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Тетрацикліни</a:t>
                </a: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в </a:t>
                </a: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високих</a:t>
                </a: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дозах </a:t>
                </a: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вражають</a:t>
                </a: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інтерстицій</a:t>
                </a: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і </a:t>
                </a: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канальці</a:t>
                </a: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нирок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7" name="Rectangle 151"/>
              <p:cNvSpPr>
                <a:spLocks noChangeArrowheads="1"/>
              </p:cNvSpPr>
              <p:nvPr/>
            </p:nvSpPr>
            <p:spPr bwMode="auto">
              <a:xfrm>
                <a:off x="3112" y="2120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9" name="Rectangle 153"/>
              <p:cNvSpPr>
                <a:spLocks noChangeArrowheads="1"/>
              </p:cNvSpPr>
              <p:nvPr/>
            </p:nvSpPr>
            <p:spPr bwMode="auto">
              <a:xfrm>
                <a:off x="3734" y="2120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3" name="Rectangle 157"/>
              <p:cNvSpPr>
                <a:spLocks noChangeArrowheads="1"/>
              </p:cNvSpPr>
              <p:nvPr/>
            </p:nvSpPr>
            <p:spPr bwMode="auto">
              <a:xfrm>
                <a:off x="2660" y="2242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7" name="Rectangle 161"/>
              <p:cNvSpPr>
                <a:spLocks noChangeArrowheads="1"/>
              </p:cNvSpPr>
              <p:nvPr/>
            </p:nvSpPr>
            <p:spPr bwMode="auto">
              <a:xfrm>
                <a:off x="3574" y="2242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1" name="Rectangle 165"/>
              <p:cNvSpPr>
                <a:spLocks noChangeArrowheads="1"/>
              </p:cNvSpPr>
              <p:nvPr/>
            </p:nvSpPr>
            <p:spPr bwMode="auto">
              <a:xfrm>
                <a:off x="4178" y="2242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4" name="Rectangle 168"/>
              <p:cNvSpPr>
                <a:spLocks noChangeArrowheads="1"/>
              </p:cNvSpPr>
              <p:nvPr/>
            </p:nvSpPr>
            <p:spPr bwMode="auto">
              <a:xfrm>
                <a:off x="2437" y="2364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5" name="Rectangle 169"/>
              <p:cNvSpPr>
                <a:spLocks noChangeArrowheads="1"/>
              </p:cNvSpPr>
              <p:nvPr/>
            </p:nvSpPr>
            <p:spPr bwMode="auto">
              <a:xfrm>
                <a:off x="4362" y="2120"/>
                <a:ext cx="209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Тубулярний</a:t>
                </a: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некроз</a:t>
                </a:r>
                <a:r>
                  <a:rPr kumimoji="0" lang="ru-RU" altLang="ru-RU" sz="13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з </a:t>
                </a:r>
                <a:r>
                  <a:rPr kumimoji="0" lang="ru-RU" altLang="ru-RU" sz="1300" b="0" i="0" u="none" strike="noStrike" cap="none" normalizeH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клініко</a:t>
                </a:r>
                <a:r>
                  <a:rPr kumimoji="0" lang="ru-RU" altLang="ru-RU" sz="13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. ОПН (</a:t>
                </a:r>
                <a:r>
                  <a:rPr kumimoji="0" lang="ru-RU" altLang="ru-RU" sz="1300" b="0" i="0" u="none" strike="noStrike" cap="none" normalizeH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азотемія</a:t>
                </a:r>
                <a:r>
                  <a:rPr kumimoji="0" lang="ru-RU" altLang="ru-RU" sz="13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, </a:t>
                </a:r>
                <a:r>
                  <a:rPr kumimoji="0" lang="ru-RU" altLang="ru-RU" sz="1300" b="0" i="0" u="none" strike="noStrike" cap="none" normalizeH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уремія</a:t>
                </a:r>
                <a:r>
                  <a:rPr kumimoji="0" lang="ru-RU" altLang="ru-RU" sz="13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)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6" name="Rectangle 170"/>
              <p:cNvSpPr>
                <a:spLocks noChangeArrowheads="1"/>
              </p:cNvSpPr>
              <p:nvPr/>
            </p:nvSpPr>
            <p:spPr bwMode="auto">
              <a:xfrm>
                <a:off x="5023" y="2120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2" name="Rectangle 176"/>
              <p:cNvSpPr>
                <a:spLocks noChangeArrowheads="1"/>
              </p:cNvSpPr>
              <p:nvPr/>
            </p:nvSpPr>
            <p:spPr bwMode="auto">
              <a:xfrm>
                <a:off x="6171" y="2120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9" name="Rectangle 183"/>
              <p:cNvSpPr>
                <a:spLocks noChangeArrowheads="1"/>
              </p:cNvSpPr>
              <p:nvPr/>
            </p:nvSpPr>
            <p:spPr bwMode="auto">
              <a:xfrm>
                <a:off x="1135" y="2115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0" name="Rectangle 184"/>
              <p:cNvSpPr>
                <a:spLocks noChangeArrowheads="1"/>
              </p:cNvSpPr>
              <p:nvPr/>
            </p:nvSpPr>
            <p:spPr bwMode="auto">
              <a:xfrm>
                <a:off x="1141" y="2115"/>
                <a:ext cx="858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1" name="Rectangle 185"/>
              <p:cNvSpPr>
                <a:spLocks noChangeArrowheads="1"/>
              </p:cNvSpPr>
              <p:nvPr/>
            </p:nvSpPr>
            <p:spPr bwMode="auto">
              <a:xfrm>
                <a:off x="1999" y="2115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2" name="Rectangle 186"/>
              <p:cNvSpPr>
                <a:spLocks noChangeArrowheads="1"/>
              </p:cNvSpPr>
              <p:nvPr/>
            </p:nvSpPr>
            <p:spPr bwMode="auto">
              <a:xfrm>
                <a:off x="2005" y="2115"/>
                <a:ext cx="2234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3" name="Rectangle 187"/>
              <p:cNvSpPr>
                <a:spLocks noChangeArrowheads="1"/>
              </p:cNvSpPr>
              <p:nvPr/>
            </p:nvSpPr>
            <p:spPr bwMode="auto">
              <a:xfrm>
                <a:off x="4239" y="2115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4" name="Rectangle 188"/>
              <p:cNvSpPr>
                <a:spLocks noChangeArrowheads="1"/>
              </p:cNvSpPr>
              <p:nvPr/>
            </p:nvSpPr>
            <p:spPr bwMode="auto">
              <a:xfrm>
                <a:off x="4245" y="2115"/>
                <a:ext cx="2328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5" name="Rectangle 189"/>
              <p:cNvSpPr>
                <a:spLocks noChangeArrowheads="1"/>
              </p:cNvSpPr>
              <p:nvPr/>
            </p:nvSpPr>
            <p:spPr bwMode="auto">
              <a:xfrm>
                <a:off x="6573" y="2115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6" name="Rectangle 190"/>
              <p:cNvSpPr>
                <a:spLocks noChangeArrowheads="1"/>
              </p:cNvSpPr>
              <p:nvPr/>
            </p:nvSpPr>
            <p:spPr bwMode="auto">
              <a:xfrm>
                <a:off x="1135" y="2120"/>
                <a:ext cx="6" cy="36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7" name="Rectangle 191"/>
              <p:cNvSpPr>
                <a:spLocks noChangeArrowheads="1"/>
              </p:cNvSpPr>
              <p:nvPr/>
            </p:nvSpPr>
            <p:spPr bwMode="auto">
              <a:xfrm>
                <a:off x="1999" y="2120"/>
                <a:ext cx="6" cy="36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8" name="Rectangle 192"/>
              <p:cNvSpPr>
                <a:spLocks noChangeArrowheads="1"/>
              </p:cNvSpPr>
              <p:nvPr/>
            </p:nvSpPr>
            <p:spPr bwMode="auto">
              <a:xfrm>
                <a:off x="4239" y="2120"/>
                <a:ext cx="6" cy="36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9" name="Rectangle 193"/>
              <p:cNvSpPr>
                <a:spLocks noChangeArrowheads="1"/>
              </p:cNvSpPr>
              <p:nvPr/>
            </p:nvSpPr>
            <p:spPr bwMode="auto">
              <a:xfrm>
                <a:off x="6573" y="2120"/>
                <a:ext cx="6" cy="36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0" name="Rectangle 194"/>
              <p:cNvSpPr>
                <a:spLocks noChangeArrowheads="1"/>
              </p:cNvSpPr>
              <p:nvPr/>
            </p:nvSpPr>
            <p:spPr bwMode="auto">
              <a:xfrm>
                <a:off x="1200" y="2490"/>
                <a:ext cx="352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ССС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1" name="Rectangle 195"/>
              <p:cNvSpPr>
                <a:spLocks noChangeArrowheads="1"/>
              </p:cNvSpPr>
              <p:nvPr/>
            </p:nvSpPr>
            <p:spPr bwMode="auto">
              <a:xfrm>
                <a:off x="1479" y="2490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" name="Rectangle 196"/>
              <p:cNvSpPr>
                <a:spLocks noChangeArrowheads="1"/>
              </p:cNvSpPr>
              <p:nvPr/>
            </p:nvSpPr>
            <p:spPr bwMode="auto">
              <a:xfrm>
                <a:off x="2072" y="2504"/>
                <a:ext cx="205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Аритмії</a:t>
                </a: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r>
                  <a:rPr lang="ru-RU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та </a:t>
                </a:r>
                <a:r>
                  <a:rPr lang="ru-RU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подовження</a:t>
                </a:r>
                <a:r>
                  <a:rPr lang="ru-RU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ru-RU" altLang="ru-RU" sz="1300" dirty="0" err="1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інтервалу</a:t>
                </a:r>
                <a:r>
                  <a:rPr lang="ru-RU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Q-T</a:t>
                </a:r>
                <a:r>
                  <a:rPr lang="ru-RU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на</a:t>
                </a:r>
                <a:r>
                  <a:rPr lang="en-US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uk-UA" altLang="ru-RU" sz="13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ЕКТ.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3" name="Rectangle 197"/>
              <p:cNvSpPr>
                <a:spLocks noChangeArrowheads="1"/>
              </p:cNvSpPr>
              <p:nvPr/>
            </p:nvSpPr>
            <p:spPr bwMode="auto">
              <a:xfrm>
                <a:off x="3368" y="2490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5" name="Rectangle 199"/>
              <p:cNvSpPr>
                <a:spLocks noChangeArrowheads="1"/>
              </p:cNvSpPr>
              <p:nvPr/>
            </p:nvSpPr>
            <p:spPr bwMode="auto">
              <a:xfrm>
                <a:off x="3999" y="2490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0" name="Rectangle 204"/>
              <p:cNvSpPr>
                <a:spLocks noChangeArrowheads="1"/>
              </p:cNvSpPr>
              <p:nvPr/>
            </p:nvSpPr>
            <p:spPr bwMode="auto">
              <a:xfrm>
                <a:off x="2316" y="2612"/>
                <a:ext cx="9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8" name="Rectangle 207"/>
            <p:cNvSpPr>
              <a:spLocks noChangeArrowheads="1"/>
            </p:cNvSpPr>
            <p:nvPr/>
          </p:nvSpPr>
          <p:spPr bwMode="auto">
            <a:xfrm>
              <a:off x="2635" y="2612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208"/>
            <p:cNvSpPr>
              <a:spLocks noChangeArrowheads="1"/>
            </p:cNvSpPr>
            <p:nvPr/>
          </p:nvSpPr>
          <p:spPr bwMode="auto">
            <a:xfrm>
              <a:off x="4286" y="2486"/>
              <a:ext cx="2323" cy="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uk-UA" altLang="ru-RU" sz="1300" dirty="0" err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Зостосування</a:t>
              </a:r>
              <a:r>
                <a:rPr lang="uk-UA" altLang="ru-RU" sz="13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r>
                <a:rPr lang="uk-UA" altLang="ru-RU" sz="1300" dirty="0" err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макролидів</a:t>
              </a:r>
              <a:r>
                <a:rPr lang="uk-UA" altLang="ru-RU" sz="13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 може проявлятися </a:t>
              </a:r>
              <a:r>
                <a:rPr lang="uk-UA" altLang="ru-RU" sz="1300" dirty="0" err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брадікадією</a:t>
              </a:r>
              <a:r>
                <a:rPr lang="uk-UA" altLang="ru-RU" sz="13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 ( аж до зупинки </a:t>
              </a:r>
              <a:r>
                <a:rPr lang="uk-UA" altLang="ru-RU" sz="1300" dirty="0" err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серся</a:t>
              </a:r>
              <a:r>
                <a:rPr lang="uk-UA" altLang="ru-RU" sz="13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), </a:t>
              </a:r>
              <a:r>
                <a:rPr lang="uk-UA" altLang="ru-RU" sz="1300" dirty="0" err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гіпотензією</a:t>
              </a:r>
              <a:r>
                <a:rPr lang="uk-UA" altLang="ru-RU" sz="13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, а також </a:t>
              </a:r>
              <a:r>
                <a:rPr lang="uk-UA" altLang="ru-RU" sz="1300" dirty="0" err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параксимами</a:t>
              </a:r>
              <a:r>
                <a:rPr lang="uk-UA" altLang="ru-RU" sz="13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 поліморфної шлункової </a:t>
              </a:r>
              <a:r>
                <a:rPr lang="uk-UA" altLang="ru-RU" sz="1300" dirty="0" err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тахикарднією</a:t>
              </a:r>
              <a:r>
                <a:rPr lang="uk-UA" altLang="ru-RU" sz="13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.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209"/>
            <p:cNvSpPr>
              <a:spLocks noChangeArrowheads="1"/>
            </p:cNvSpPr>
            <p:nvPr/>
          </p:nvSpPr>
          <p:spPr bwMode="auto">
            <a:xfrm>
              <a:off x="5045" y="2490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212"/>
            <p:cNvSpPr>
              <a:spLocks noChangeArrowheads="1"/>
            </p:cNvSpPr>
            <p:nvPr/>
          </p:nvSpPr>
          <p:spPr bwMode="auto">
            <a:xfrm>
              <a:off x="6512" y="2490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214"/>
            <p:cNvSpPr>
              <a:spLocks noChangeArrowheads="1"/>
            </p:cNvSpPr>
            <p:nvPr/>
          </p:nvSpPr>
          <p:spPr bwMode="auto">
            <a:xfrm>
              <a:off x="5027" y="2612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216"/>
            <p:cNvSpPr>
              <a:spLocks noChangeArrowheads="1"/>
            </p:cNvSpPr>
            <p:nvPr/>
          </p:nvSpPr>
          <p:spPr bwMode="auto">
            <a:xfrm>
              <a:off x="5958" y="2612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217"/>
            <p:cNvSpPr>
              <a:spLocks noChangeArrowheads="1"/>
            </p:cNvSpPr>
            <p:nvPr/>
          </p:nvSpPr>
          <p:spPr bwMode="auto">
            <a:xfrm>
              <a:off x="6065" y="261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219"/>
            <p:cNvSpPr>
              <a:spLocks noChangeArrowheads="1"/>
            </p:cNvSpPr>
            <p:nvPr/>
          </p:nvSpPr>
          <p:spPr bwMode="auto">
            <a:xfrm>
              <a:off x="6512" y="2612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21"/>
            <p:cNvSpPr>
              <a:spLocks noChangeArrowheads="1"/>
            </p:cNvSpPr>
            <p:nvPr/>
          </p:nvSpPr>
          <p:spPr bwMode="auto">
            <a:xfrm>
              <a:off x="4444" y="2734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3"/>
            <p:cNvSpPr>
              <a:spLocks noChangeArrowheads="1"/>
            </p:cNvSpPr>
            <p:nvPr/>
          </p:nvSpPr>
          <p:spPr bwMode="auto">
            <a:xfrm>
              <a:off x="5091" y="2734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30"/>
            <p:cNvSpPr>
              <a:spLocks noChangeArrowheads="1"/>
            </p:cNvSpPr>
            <p:nvPr/>
          </p:nvSpPr>
          <p:spPr bwMode="auto">
            <a:xfrm>
              <a:off x="6512" y="2734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32"/>
            <p:cNvSpPr>
              <a:spLocks noChangeArrowheads="1"/>
            </p:cNvSpPr>
            <p:nvPr/>
          </p:nvSpPr>
          <p:spPr bwMode="auto">
            <a:xfrm>
              <a:off x="4651" y="2856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234"/>
            <p:cNvSpPr>
              <a:spLocks noChangeArrowheads="1"/>
            </p:cNvSpPr>
            <p:nvPr/>
          </p:nvSpPr>
          <p:spPr bwMode="auto">
            <a:xfrm>
              <a:off x="5591" y="2856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236"/>
            <p:cNvSpPr>
              <a:spLocks noChangeArrowheads="1"/>
            </p:cNvSpPr>
            <p:nvPr/>
          </p:nvSpPr>
          <p:spPr bwMode="auto">
            <a:xfrm>
              <a:off x="6512" y="2856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238"/>
            <p:cNvSpPr>
              <a:spLocks noChangeArrowheads="1"/>
            </p:cNvSpPr>
            <p:nvPr/>
          </p:nvSpPr>
          <p:spPr bwMode="auto">
            <a:xfrm>
              <a:off x="5134" y="2977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242"/>
            <p:cNvSpPr>
              <a:spLocks noChangeArrowheads="1"/>
            </p:cNvSpPr>
            <p:nvPr/>
          </p:nvSpPr>
          <p:spPr bwMode="auto">
            <a:xfrm>
              <a:off x="5916" y="297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243"/>
            <p:cNvSpPr>
              <a:spLocks noChangeArrowheads="1"/>
            </p:cNvSpPr>
            <p:nvPr/>
          </p:nvSpPr>
          <p:spPr bwMode="auto">
            <a:xfrm>
              <a:off x="5950" y="2977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244"/>
            <p:cNvSpPr>
              <a:spLocks noChangeArrowheads="1"/>
            </p:cNvSpPr>
            <p:nvPr/>
          </p:nvSpPr>
          <p:spPr bwMode="auto">
            <a:xfrm>
              <a:off x="1135" y="2485"/>
              <a:ext cx="6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Rectangle 245"/>
            <p:cNvSpPr>
              <a:spLocks noChangeArrowheads="1"/>
            </p:cNvSpPr>
            <p:nvPr/>
          </p:nvSpPr>
          <p:spPr bwMode="auto">
            <a:xfrm>
              <a:off x="1141" y="2485"/>
              <a:ext cx="85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Rectangle 246"/>
            <p:cNvSpPr>
              <a:spLocks noChangeArrowheads="1"/>
            </p:cNvSpPr>
            <p:nvPr/>
          </p:nvSpPr>
          <p:spPr bwMode="auto">
            <a:xfrm>
              <a:off x="1999" y="2485"/>
              <a:ext cx="6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Rectangle 247"/>
            <p:cNvSpPr>
              <a:spLocks noChangeArrowheads="1"/>
            </p:cNvSpPr>
            <p:nvPr/>
          </p:nvSpPr>
          <p:spPr bwMode="auto">
            <a:xfrm>
              <a:off x="2005" y="2485"/>
              <a:ext cx="223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Rectangle 248"/>
            <p:cNvSpPr>
              <a:spLocks noChangeArrowheads="1"/>
            </p:cNvSpPr>
            <p:nvPr/>
          </p:nvSpPr>
          <p:spPr bwMode="auto">
            <a:xfrm>
              <a:off x="4239" y="2485"/>
              <a:ext cx="6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Rectangle 249"/>
            <p:cNvSpPr>
              <a:spLocks noChangeArrowheads="1"/>
            </p:cNvSpPr>
            <p:nvPr/>
          </p:nvSpPr>
          <p:spPr bwMode="auto">
            <a:xfrm>
              <a:off x="4245" y="2485"/>
              <a:ext cx="232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Rectangle 250"/>
            <p:cNvSpPr>
              <a:spLocks noChangeArrowheads="1"/>
            </p:cNvSpPr>
            <p:nvPr/>
          </p:nvSpPr>
          <p:spPr bwMode="auto">
            <a:xfrm>
              <a:off x="6573" y="2485"/>
              <a:ext cx="6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Rectangle 251"/>
            <p:cNvSpPr>
              <a:spLocks noChangeArrowheads="1"/>
            </p:cNvSpPr>
            <p:nvPr/>
          </p:nvSpPr>
          <p:spPr bwMode="auto">
            <a:xfrm>
              <a:off x="1135" y="2490"/>
              <a:ext cx="6" cy="60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Rectangle 252"/>
            <p:cNvSpPr>
              <a:spLocks noChangeArrowheads="1"/>
            </p:cNvSpPr>
            <p:nvPr/>
          </p:nvSpPr>
          <p:spPr bwMode="auto">
            <a:xfrm>
              <a:off x="1999" y="2490"/>
              <a:ext cx="6" cy="60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Rectangle 253"/>
            <p:cNvSpPr>
              <a:spLocks noChangeArrowheads="1"/>
            </p:cNvSpPr>
            <p:nvPr/>
          </p:nvSpPr>
          <p:spPr bwMode="auto">
            <a:xfrm>
              <a:off x="4239" y="2490"/>
              <a:ext cx="6" cy="60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Rectangle 254"/>
            <p:cNvSpPr>
              <a:spLocks noChangeArrowheads="1"/>
            </p:cNvSpPr>
            <p:nvPr/>
          </p:nvSpPr>
          <p:spPr bwMode="auto">
            <a:xfrm>
              <a:off x="6573" y="2490"/>
              <a:ext cx="6" cy="60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Rectangle 255"/>
            <p:cNvSpPr>
              <a:spLocks noChangeArrowheads="1"/>
            </p:cNvSpPr>
            <p:nvPr/>
          </p:nvSpPr>
          <p:spPr bwMode="auto">
            <a:xfrm>
              <a:off x="1200" y="3104"/>
              <a:ext cx="36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ЦНС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256"/>
            <p:cNvSpPr>
              <a:spLocks noChangeArrowheads="1"/>
            </p:cNvSpPr>
            <p:nvPr/>
          </p:nvSpPr>
          <p:spPr bwMode="auto">
            <a:xfrm>
              <a:off x="1494" y="3104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257"/>
            <p:cNvSpPr>
              <a:spLocks noChangeArrowheads="1"/>
            </p:cNvSpPr>
            <p:nvPr/>
          </p:nvSpPr>
          <p:spPr bwMode="auto">
            <a:xfrm>
              <a:off x="2063" y="3116"/>
              <a:ext cx="2083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uk-UA" altLang="ru-RU" sz="1300" dirty="0" err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Порушенняслуху</a:t>
              </a:r>
              <a:r>
                <a:rPr lang="uk-UA" altLang="ru-RU" sz="13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 при передозуванні </a:t>
              </a:r>
              <a:r>
                <a:rPr lang="uk-UA" altLang="ru-RU" sz="1300" dirty="0" err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какролидами</a:t>
              </a:r>
              <a:r>
                <a:rPr lang="uk-UA" altLang="ru-RU" sz="13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. Набряк сосочка, зорового нерву при передозуванні тетрацикліну.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258"/>
            <p:cNvSpPr>
              <a:spLocks noChangeArrowheads="1"/>
            </p:cNvSpPr>
            <p:nvPr/>
          </p:nvSpPr>
          <p:spPr bwMode="auto">
            <a:xfrm>
              <a:off x="2745" y="3104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260"/>
            <p:cNvSpPr>
              <a:spLocks noChangeArrowheads="1"/>
            </p:cNvSpPr>
            <p:nvPr/>
          </p:nvSpPr>
          <p:spPr bwMode="auto">
            <a:xfrm>
              <a:off x="3218" y="3104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262"/>
            <p:cNvSpPr>
              <a:spLocks noChangeArrowheads="1"/>
            </p:cNvSpPr>
            <p:nvPr/>
          </p:nvSpPr>
          <p:spPr bwMode="auto">
            <a:xfrm>
              <a:off x="3583" y="3104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266"/>
            <p:cNvSpPr>
              <a:spLocks noChangeArrowheads="1"/>
            </p:cNvSpPr>
            <p:nvPr/>
          </p:nvSpPr>
          <p:spPr bwMode="auto">
            <a:xfrm>
              <a:off x="2524" y="3225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269"/>
            <p:cNvSpPr>
              <a:spLocks noChangeArrowheads="1"/>
            </p:cNvSpPr>
            <p:nvPr/>
          </p:nvSpPr>
          <p:spPr bwMode="auto">
            <a:xfrm>
              <a:off x="3378" y="3219"/>
              <a:ext cx="107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271"/>
            <p:cNvSpPr>
              <a:spLocks noChangeArrowheads="1"/>
            </p:cNvSpPr>
            <p:nvPr/>
          </p:nvSpPr>
          <p:spPr bwMode="auto">
            <a:xfrm>
              <a:off x="3693" y="3225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273"/>
            <p:cNvSpPr>
              <a:spLocks noChangeArrowheads="1"/>
            </p:cNvSpPr>
            <p:nvPr/>
          </p:nvSpPr>
          <p:spPr bwMode="auto">
            <a:xfrm>
              <a:off x="4178" y="3225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275"/>
            <p:cNvSpPr>
              <a:spLocks noChangeArrowheads="1"/>
            </p:cNvSpPr>
            <p:nvPr/>
          </p:nvSpPr>
          <p:spPr bwMode="auto">
            <a:xfrm>
              <a:off x="2785" y="3347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277"/>
            <p:cNvSpPr>
              <a:spLocks noChangeArrowheads="1"/>
            </p:cNvSpPr>
            <p:nvPr/>
          </p:nvSpPr>
          <p:spPr bwMode="auto">
            <a:xfrm>
              <a:off x="3247" y="3347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279"/>
            <p:cNvSpPr>
              <a:spLocks noChangeArrowheads="1"/>
            </p:cNvSpPr>
            <p:nvPr/>
          </p:nvSpPr>
          <p:spPr bwMode="auto">
            <a:xfrm>
              <a:off x="3597" y="3347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285"/>
            <p:cNvSpPr>
              <a:spLocks noChangeArrowheads="1"/>
            </p:cNvSpPr>
            <p:nvPr/>
          </p:nvSpPr>
          <p:spPr bwMode="auto">
            <a:xfrm>
              <a:off x="3480" y="3469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286"/>
            <p:cNvSpPr>
              <a:spLocks noChangeArrowheads="1"/>
            </p:cNvSpPr>
            <p:nvPr/>
          </p:nvSpPr>
          <p:spPr bwMode="auto">
            <a:xfrm>
              <a:off x="4303" y="310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287"/>
            <p:cNvSpPr>
              <a:spLocks noChangeArrowheads="1"/>
            </p:cNvSpPr>
            <p:nvPr/>
          </p:nvSpPr>
          <p:spPr bwMode="auto">
            <a:xfrm>
              <a:off x="4337" y="3139"/>
              <a:ext cx="217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uk-UA" altLang="ru-RU" sz="13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Глухота, </a:t>
              </a:r>
              <a:r>
                <a:rPr lang="uk-UA" altLang="ru-RU" sz="1300" dirty="0" err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звон</a:t>
              </a:r>
              <a:r>
                <a:rPr lang="uk-UA" altLang="ru-RU" sz="13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 в вухах. Запаморочення. Порушення зору, головний біль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290"/>
            <p:cNvSpPr>
              <a:spLocks noChangeArrowheads="1"/>
            </p:cNvSpPr>
            <p:nvPr/>
          </p:nvSpPr>
          <p:spPr bwMode="auto">
            <a:xfrm>
              <a:off x="5101" y="3104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294"/>
            <p:cNvSpPr>
              <a:spLocks noChangeArrowheads="1"/>
            </p:cNvSpPr>
            <p:nvPr/>
          </p:nvSpPr>
          <p:spPr bwMode="auto">
            <a:xfrm>
              <a:off x="5581" y="3104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299"/>
            <p:cNvSpPr>
              <a:spLocks noChangeArrowheads="1"/>
            </p:cNvSpPr>
            <p:nvPr/>
          </p:nvSpPr>
          <p:spPr bwMode="auto">
            <a:xfrm>
              <a:off x="4983" y="3347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305"/>
            <p:cNvSpPr>
              <a:spLocks noChangeArrowheads="1"/>
            </p:cNvSpPr>
            <p:nvPr/>
          </p:nvSpPr>
          <p:spPr bwMode="auto">
            <a:xfrm>
              <a:off x="6012" y="3347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308"/>
            <p:cNvSpPr>
              <a:spLocks noChangeArrowheads="1"/>
            </p:cNvSpPr>
            <p:nvPr/>
          </p:nvSpPr>
          <p:spPr bwMode="auto">
            <a:xfrm>
              <a:off x="6353" y="3347"/>
              <a:ext cx="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309"/>
            <p:cNvSpPr>
              <a:spLocks noChangeArrowheads="1"/>
            </p:cNvSpPr>
            <p:nvPr/>
          </p:nvSpPr>
          <p:spPr bwMode="auto">
            <a:xfrm>
              <a:off x="1135" y="3099"/>
              <a:ext cx="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Rectangle 310"/>
            <p:cNvSpPr>
              <a:spLocks noChangeArrowheads="1"/>
            </p:cNvSpPr>
            <p:nvPr/>
          </p:nvSpPr>
          <p:spPr bwMode="auto">
            <a:xfrm>
              <a:off x="1141" y="3099"/>
              <a:ext cx="858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Rectangle 311"/>
            <p:cNvSpPr>
              <a:spLocks noChangeArrowheads="1"/>
            </p:cNvSpPr>
            <p:nvPr/>
          </p:nvSpPr>
          <p:spPr bwMode="auto">
            <a:xfrm>
              <a:off x="1999" y="3099"/>
              <a:ext cx="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Rectangle 312"/>
            <p:cNvSpPr>
              <a:spLocks noChangeArrowheads="1"/>
            </p:cNvSpPr>
            <p:nvPr/>
          </p:nvSpPr>
          <p:spPr bwMode="auto">
            <a:xfrm>
              <a:off x="2005" y="3099"/>
              <a:ext cx="223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Rectangle 313"/>
            <p:cNvSpPr>
              <a:spLocks noChangeArrowheads="1"/>
            </p:cNvSpPr>
            <p:nvPr/>
          </p:nvSpPr>
          <p:spPr bwMode="auto">
            <a:xfrm>
              <a:off x="4239" y="3099"/>
              <a:ext cx="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Rectangle 314"/>
            <p:cNvSpPr>
              <a:spLocks noChangeArrowheads="1"/>
            </p:cNvSpPr>
            <p:nvPr/>
          </p:nvSpPr>
          <p:spPr bwMode="auto">
            <a:xfrm>
              <a:off x="4245" y="3099"/>
              <a:ext cx="2328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Rectangle 315"/>
            <p:cNvSpPr>
              <a:spLocks noChangeArrowheads="1"/>
            </p:cNvSpPr>
            <p:nvPr/>
          </p:nvSpPr>
          <p:spPr bwMode="auto">
            <a:xfrm>
              <a:off x="6573" y="3099"/>
              <a:ext cx="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Rectangle 316"/>
            <p:cNvSpPr>
              <a:spLocks noChangeArrowheads="1"/>
            </p:cNvSpPr>
            <p:nvPr/>
          </p:nvSpPr>
          <p:spPr bwMode="auto">
            <a:xfrm>
              <a:off x="1135" y="3103"/>
              <a:ext cx="6" cy="4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8" name="Rectangle 317"/>
            <p:cNvSpPr>
              <a:spLocks noChangeArrowheads="1"/>
            </p:cNvSpPr>
            <p:nvPr/>
          </p:nvSpPr>
          <p:spPr bwMode="auto">
            <a:xfrm>
              <a:off x="1135" y="3591"/>
              <a:ext cx="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" name="Rectangle 318"/>
            <p:cNvSpPr>
              <a:spLocks noChangeArrowheads="1"/>
            </p:cNvSpPr>
            <p:nvPr/>
          </p:nvSpPr>
          <p:spPr bwMode="auto">
            <a:xfrm>
              <a:off x="1135" y="3591"/>
              <a:ext cx="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" name="Rectangle 319"/>
            <p:cNvSpPr>
              <a:spLocks noChangeArrowheads="1"/>
            </p:cNvSpPr>
            <p:nvPr/>
          </p:nvSpPr>
          <p:spPr bwMode="auto">
            <a:xfrm>
              <a:off x="1141" y="3591"/>
              <a:ext cx="858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" name="Rectangle 320"/>
            <p:cNvSpPr>
              <a:spLocks noChangeArrowheads="1"/>
            </p:cNvSpPr>
            <p:nvPr/>
          </p:nvSpPr>
          <p:spPr bwMode="auto">
            <a:xfrm>
              <a:off x="1999" y="3103"/>
              <a:ext cx="6" cy="4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" name="Rectangle 321"/>
            <p:cNvSpPr>
              <a:spLocks noChangeArrowheads="1"/>
            </p:cNvSpPr>
            <p:nvPr/>
          </p:nvSpPr>
          <p:spPr bwMode="auto">
            <a:xfrm>
              <a:off x="1999" y="3591"/>
              <a:ext cx="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" name="Rectangle 322"/>
            <p:cNvSpPr>
              <a:spLocks noChangeArrowheads="1"/>
            </p:cNvSpPr>
            <p:nvPr/>
          </p:nvSpPr>
          <p:spPr bwMode="auto">
            <a:xfrm>
              <a:off x="2005" y="3591"/>
              <a:ext cx="223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" name="Rectangle 323"/>
            <p:cNvSpPr>
              <a:spLocks noChangeArrowheads="1"/>
            </p:cNvSpPr>
            <p:nvPr/>
          </p:nvSpPr>
          <p:spPr bwMode="auto">
            <a:xfrm>
              <a:off x="4239" y="3103"/>
              <a:ext cx="6" cy="4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" name="Rectangle 324"/>
            <p:cNvSpPr>
              <a:spLocks noChangeArrowheads="1"/>
            </p:cNvSpPr>
            <p:nvPr/>
          </p:nvSpPr>
          <p:spPr bwMode="auto">
            <a:xfrm>
              <a:off x="4239" y="3591"/>
              <a:ext cx="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" name="Rectangle 325"/>
            <p:cNvSpPr>
              <a:spLocks noChangeArrowheads="1"/>
            </p:cNvSpPr>
            <p:nvPr/>
          </p:nvSpPr>
          <p:spPr bwMode="auto">
            <a:xfrm>
              <a:off x="4245" y="3591"/>
              <a:ext cx="2328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" name="Rectangle 326"/>
            <p:cNvSpPr>
              <a:spLocks noChangeArrowheads="1"/>
            </p:cNvSpPr>
            <p:nvPr/>
          </p:nvSpPr>
          <p:spPr bwMode="auto">
            <a:xfrm>
              <a:off x="6573" y="3103"/>
              <a:ext cx="6" cy="4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" name="Rectangle 327"/>
            <p:cNvSpPr>
              <a:spLocks noChangeArrowheads="1"/>
            </p:cNvSpPr>
            <p:nvPr/>
          </p:nvSpPr>
          <p:spPr bwMode="auto">
            <a:xfrm>
              <a:off x="6573" y="3591"/>
              <a:ext cx="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" name="Rectangle 328"/>
            <p:cNvSpPr>
              <a:spLocks noChangeArrowheads="1"/>
            </p:cNvSpPr>
            <p:nvPr/>
          </p:nvSpPr>
          <p:spPr bwMode="auto">
            <a:xfrm>
              <a:off x="6573" y="3591"/>
              <a:ext cx="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" name="Rectangle 329"/>
            <p:cNvSpPr>
              <a:spLocks noChangeArrowheads="1"/>
            </p:cNvSpPr>
            <p:nvPr/>
          </p:nvSpPr>
          <p:spPr bwMode="auto">
            <a:xfrm>
              <a:off x="1135" y="3593"/>
              <a:ext cx="99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204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3385" y="928520"/>
            <a:ext cx="10607040" cy="4716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0" indent="-228600">
              <a:spcBef>
                <a:spcPts val="500"/>
              </a:spcBef>
              <a:tabLst>
                <a:tab pos="3200400" algn="l"/>
                <a:tab pos="449580" algn="l"/>
              </a:tabLst>
            </a:pPr>
            <a:r>
              <a:rPr lang="uk-UA" sz="1600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x-none" sz="1600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</a:t>
            </a:r>
            <a:r>
              <a:rPr lang="uk-UA" sz="1600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x-none" sz="1600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 д</a:t>
            </a:r>
            <a:r>
              <a:rPr lang="uk-UA" sz="1600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ії</a:t>
            </a:r>
            <a:endParaRPr lang="uk-UA" sz="1600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Bef>
                <a:spcPts val="500"/>
              </a:spcBef>
              <a:spcAft>
                <a:spcPts val="0"/>
              </a:spcAft>
            </a:pPr>
            <a:r>
              <a:rPr lang="ru-RU" sz="1600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Диспепичні</a:t>
            </a:r>
            <a:r>
              <a:rPr lang="ru-RU" sz="1600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розлади</a:t>
            </a:r>
            <a:r>
              <a:rPr lang="ru-RU" sz="1600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обумовлені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стимулюючим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макролидів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моторику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шлунково-кишкового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тракту: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агоністи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рецепторів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чутливих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ендогенного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стимулятора моторики. В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аритмогенного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макролідів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блокувати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калієві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канали.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ототоксического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з'ясований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пов'язаний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центральні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слухові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шляху.</a:t>
            </a:r>
          </a:p>
          <a:p>
            <a:pPr indent="450215" algn="just" hangingPunct="0">
              <a:spcBef>
                <a:spcPts val="500"/>
              </a:spcBef>
              <a:spcAft>
                <a:spcPts val="0"/>
              </a:spcAft>
            </a:pP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Гепатотоксична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макролідів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пов'язують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гнітючою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систему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ферментів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сильними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інгібіторами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цитохрому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Р-450 </a:t>
            </a:r>
            <a:r>
              <a:rPr lang="ru-RU" sz="1600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1600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еритроміцин</a:t>
            </a:r>
            <a:r>
              <a:rPr lang="ru-RU" sz="1600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олеандоміцин</a:t>
            </a:r>
            <a:r>
              <a:rPr lang="ru-RU" sz="1600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рокситроміцин</a:t>
            </a:r>
            <a:r>
              <a:rPr lang="ru-RU" sz="1600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кларитроміцин</a:t>
            </a:r>
            <a:r>
              <a:rPr lang="ru-RU" sz="1600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диритромицин</a:t>
            </a:r>
            <a:r>
              <a:rPr lang="ru-RU" sz="1600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біотрансформації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перетворюватися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нітрозоалкановие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Останні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початкової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індукції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цитохрому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міцно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зв'язуються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ним,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утворюючи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стабільні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неактивні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сповільнюється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метаболізм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токсичними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метаболітами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Азитроміцин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джозамицин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спіраміцин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мидекамицин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нижчою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здатністю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нітрозоалканових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з'єднань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і,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ферментів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малоймовірна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вираженості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інгібування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цитохрому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Р-450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розташувати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наступному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порядку: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кларитроміцин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еритроміцин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рокситромицин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азитроміцин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спіраміцин</a:t>
            </a:r>
            <a:r>
              <a:rPr lang="ru-RU" sz="1600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 hangingPunct="0">
              <a:spcBef>
                <a:spcPts val="500"/>
              </a:spcBef>
              <a:spcAft>
                <a:spcPts val="0"/>
              </a:spcAft>
            </a:pPr>
            <a:r>
              <a:rPr lang="ru-RU" sz="1600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Тетрацикліни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інгібують</a:t>
            </a:r>
            <a:r>
              <a:rPr lang="ru-RU" sz="1600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синтезу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білка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макроорганізму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надаючи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катаболічну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особливо у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хірургічних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урологічних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травмами, поганим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харчуванням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літніх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гіперазотемію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ацидозу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розпаду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молекул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амінокислот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самим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провокується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погіршення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наявною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нирковою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недостатністю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імітуються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ниркової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здорових</a:t>
            </a:r>
            <a:r>
              <a:rPr lang="ru-RU" sz="1600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людей.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529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5820" y="762325"/>
            <a:ext cx="10401300" cy="3544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 hangingPunct="0">
              <a:spcBef>
                <a:spcPts val="500"/>
              </a:spcBef>
              <a:spcAft>
                <a:spcPts val="0"/>
              </a:spcAft>
            </a:pPr>
            <a:r>
              <a:rPr lang="ru-RU" b="1" i="1" kern="5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Токсикокинетика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Bef>
                <a:spcPts val="500"/>
              </a:spcBef>
              <a:spcAft>
                <a:spcPts val="0"/>
              </a:spcAf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Екскреція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макролидів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билиарную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систему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сироваткові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відзначаються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рокситромицина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,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пов'язувати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низьким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тканинним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аффинитетом.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Найнижчі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азитроміцину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чином, з </a:t>
            </a:r>
            <a:r>
              <a:rPr lang="el-GR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α1-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гликопротеидами.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зв'язуванням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рокситромицин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(92-96%),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найменшим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спіраміцин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(10-18%).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Метаболіти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виділяються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жовчю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калом.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екскреція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незмінених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незначна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становить 5-10%.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Макроліди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проникають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плаценту і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грудне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молоко.</a:t>
            </a:r>
          </a:p>
          <a:p>
            <a:pPr indent="450215" algn="just" hangingPunct="0">
              <a:spcBef>
                <a:spcPts val="500"/>
              </a:spcBef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напіввиведення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відрізняється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макролидів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залежить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період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напіввиведення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азитроміцин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диритроміцин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до 65 год,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найменьшим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володіє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еритроміцин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джозаміцин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близько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1,5 год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45820" y="4448505"/>
            <a:ext cx="10401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Доксициклін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миноциклін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майже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повністю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всмоктуються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кишечнику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виводяться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повільно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створюючи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стійкі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сироватці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Доксициклін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виводиться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нирками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тому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істотно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акумулюється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нирковій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8039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09582" y="752594"/>
            <a:ext cx="3482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Лікування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гострих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отруєнь</a:t>
            </a:r>
            <a:endParaRPr lang="uk-UA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233475"/>
              </p:ext>
            </p:extLst>
          </p:nvPr>
        </p:nvGraphicFramePr>
        <p:xfrm>
          <a:off x="942109" y="1368743"/>
          <a:ext cx="10293927" cy="41226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05388">
                  <a:extLst>
                    <a:ext uri="{9D8B030D-6E8A-4147-A177-3AD203B41FA5}">
                      <a16:colId xmlns:a16="http://schemas.microsoft.com/office/drawing/2014/main" val="663373425"/>
                    </a:ext>
                  </a:extLst>
                </a:gridCol>
                <a:gridCol w="7188539">
                  <a:extLst>
                    <a:ext uri="{9D8B030D-6E8A-4147-A177-3AD203B41FA5}">
                      <a16:colId xmlns:a16="http://schemas.microsoft.com/office/drawing/2014/main" val="3529601553"/>
                    </a:ext>
                  </a:extLst>
                </a:gridCol>
              </a:tblGrid>
              <a:tr h="282179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медичної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допомоги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42" marR="5184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4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медицинской помощи</a:t>
                      </a:r>
                      <a:endParaRPr lang="uk-UA" sz="14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42" marR="51842" marT="0" marB="0"/>
                </a:tc>
                <a:extLst>
                  <a:ext uri="{0D108BD9-81ED-4DB2-BD59-A6C34878D82A}">
                    <a16:rowId xmlns:a16="http://schemas.microsoft.com/office/drawing/2014/main" val="4183730504"/>
                  </a:ext>
                </a:extLst>
              </a:tr>
              <a:tr h="141089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Антидотна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терапія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42" marR="51842" marT="0" marB="0"/>
                </a:tc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Специфічних антидотів немає.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42" marR="51842" marT="0" marB="0"/>
                </a:tc>
                <a:extLst>
                  <a:ext uri="{0D108BD9-81ED-4DB2-BD59-A6C34878D82A}">
                    <a16:rowId xmlns:a16="http://schemas.microsoft.com/office/drawing/2014/main" val="1032231851"/>
                  </a:ext>
                </a:extLst>
              </a:tr>
              <a:tr h="564356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Заходи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видаленню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отрути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ЖКТ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42" marR="5184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Санація </a:t>
                      </a:r>
                      <a:r>
                        <a:rPr lang="uk-UA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шлунка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і кишечника: см. «</a:t>
                      </a:r>
                      <a:r>
                        <a:rPr lang="uk-UA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Антипсихотические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кошти»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Ентеросорбція протягом усього гострого періоду захворювання (варіанти вибору): см. «</a:t>
                      </a:r>
                      <a:r>
                        <a:rPr lang="uk-UA" sz="1400" kern="5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Опіоїдні</a:t>
                      </a:r>
                      <a:r>
                        <a:rPr lang="uk-UA" sz="14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анальгетики»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42" marR="51842" marT="0" marB="0"/>
                </a:tc>
                <a:extLst>
                  <a:ext uri="{0D108BD9-81ED-4DB2-BD59-A6C34878D82A}">
                    <a16:rowId xmlns:a16="http://schemas.microsoft.com/office/drawing/2014/main" val="2704661307"/>
                  </a:ext>
                </a:extLst>
              </a:tr>
              <a:tr h="2398513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Заходи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видаленню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отрути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яка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всмоктався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кровяте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русло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42" marR="5184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Консервативні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детоксикації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см. «Антипсихотические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кошти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Екстракорпоральних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методів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детоксикації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гемосорбция;</a:t>
                      </a:r>
                      <a:endParaRPr lang="uk-UA" sz="1400" kern="5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33045" algn="l"/>
                        </a:tabLst>
                      </a:pP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гемосорбция;</a:t>
                      </a: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33045" algn="l"/>
                        </a:tabLs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обмінний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плазмаферез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33045" algn="l"/>
                        </a:tabLst>
                      </a:pP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плазмасорбция.</a:t>
                      </a: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33045" algn="l"/>
                        </a:tabLs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Стимуляція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процесів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біотрансформації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виведення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отрут:</a:t>
                      </a: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33045" algn="l"/>
                        </a:tabLs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донатори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SH-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кислота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тіоктова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дозі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10-30 мг / кг /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., в / в, </a:t>
                      </a:r>
                      <a:r>
                        <a:rPr lang="en-US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/ </a:t>
                      </a:r>
                      <a:r>
                        <a:rPr lang="en-US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</a:t>
                      </a:r>
                      <a:r>
                        <a:rPr lang="en-US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33045" algn="l"/>
                        </a:tabLs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Стимуляція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реакцій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глюкуронізації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33045" algn="l"/>
                        </a:tabLst>
                      </a:pP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см. «Антипсихотические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кошти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33045" algn="l"/>
                        </a:tabLs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Гепатопротектори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см. «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Опіоїдні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анальгетики»</a:t>
                      </a: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33045" algn="l"/>
                        </a:tabLs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Запобігання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інтестіно-гепатической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рециркуляції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отрути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342900" lvl="0" indent="-342900" algn="just" fontAlgn="auto" hangingPunct="1">
                        <a:spcAft>
                          <a:spcPts val="0"/>
                        </a:spcAft>
                        <a:buClr>
                          <a:srgbClr val="7030A0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Ентеросорбція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протягом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усього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гострого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періоду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захворювання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42" marR="51842" marT="0" marB="0"/>
                </a:tc>
                <a:extLst>
                  <a:ext uri="{0D108BD9-81ED-4DB2-BD59-A6C34878D82A}">
                    <a16:rowId xmlns:a16="http://schemas.microsoft.com/office/drawing/2014/main" val="4275026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544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1272" y="571005"/>
            <a:ext cx="104601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 hangingPunct="0">
              <a:spcAft>
                <a:spcPts val="0"/>
              </a:spcAft>
            </a:pP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чкі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підвищують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</a:p>
          <a:p>
            <a:pPr algn="just"/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Розвитку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гепатотоксичності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тетрациклінів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сприяє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високих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доз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препаратів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 / в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порушення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функції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печінки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нирок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тривалі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курси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лікування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Гепатотоксичность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тетрацикліну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частіше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спостерігається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жінок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період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вагітності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в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ранньому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післяпологовому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періоді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дітей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особливо в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препубертатний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період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Зниження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екскреторної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функції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нирок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сприяє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підвищенню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ризику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гепатотоксичних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реакцій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Нейротоксичеськоє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дію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виникає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внаслідок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прийому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великих доз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тетрацикліну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b="1" i="1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Еритроміцин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b="1" i="1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олеандоміцин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відрізняються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низькою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токсичністю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застосовуватися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хворими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хронічною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печінковою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недостатністю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1272" y="3433327"/>
            <a:ext cx="10210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 hangingPunct="0">
              <a:spcAft>
                <a:spcPts val="0"/>
              </a:spcAft>
            </a:pP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понижають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токмичність</a:t>
            </a:r>
          </a:p>
          <a:p>
            <a:pPr indent="444500" algn="just" hangingPunct="0">
              <a:spcAft>
                <a:spcPts val="0"/>
              </a:spcAft>
            </a:pP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профілактики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виразок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подразнення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слизової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шлунково-кишкового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тракту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пероральні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тетрацикліну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приймати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стоячи і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запивати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великою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44500" algn="just" hangingPunct="0">
              <a:spcAft>
                <a:spcPts val="0"/>
              </a:spcAft>
            </a:pP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дерматотоксічності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тетрацикліну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потраплянню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прямих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сонячних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променів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опромінення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джерелами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УФО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тому для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фотосенсибілізації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уникати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прямого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опромінення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сонячними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УФ-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променями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83350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3839" y="750436"/>
            <a:ext cx="6096000" cy="8156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b="1" kern="50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СУЛЬФАНИЛАМІДНІ ПРЕПАРАТИ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>
              <a:spcAft>
                <a:spcPts val="0"/>
              </a:spcAft>
            </a:pPr>
            <a:r>
              <a:rPr lang="ru-RU" sz="1100" b="1" i="1" kern="5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Класификація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318837"/>
              </p:ext>
            </p:extLst>
          </p:nvPr>
        </p:nvGraphicFramePr>
        <p:xfrm>
          <a:off x="1885950" y="1857375"/>
          <a:ext cx="8429625" cy="360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Документ" r:id="rId3" imgW="5911471" imgH="2526914" progId="Word.Document.12">
                  <p:embed/>
                </p:oleObj>
              </mc:Choice>
              <mc:Fallback>
                <p:oleObj name="Документ" r:id="rId3" imgW="5911471" imgH="25269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85950" y="1857375"/>
                        <a:ext cx="8429625" cy="360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092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82005" y="821174"/>
            <a:ext cx="2013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Діапазон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b="1" i="1" kern="50" dirty="0">
                <a:latin typeface="Arial" panose="020B0604020202020204" pitchFamily="34" charset="0"/>
                <a:ea typeface="Times New Roman" panose="02020603050405020304" pitchFamily="18" charset="0"/>
              </a:rPr>
              <a:t>доз (г)</a:t>
            </a:r>
            <a:endParaRPr lang="uk-UA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909693"/>
              </p:ext>
            </p:extLst>
          </p:nvPr>
        </p:nvGraphicFramePr>
        <p:xfrm>
          <a:off x="1386839" y="1370676"/>
          <a:ext cx="9601201" cy="1950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045">
                  <a:extLst>
                    <a:ext uri="{9D8B030D-6E8A-4147-A177-3AD203B41FA5}">
                      <a16:colId xmlns:a16="http://schemas.microsoft.com/office/drawing/2014/main" val="2317860420"/>
                    </a:ext>
                  </a:extLst>
                </a:gridCol>
                <a:gridCol w="3455203">
                  <a:extLst>
                    <a:ext uri="{9D8B030D-6E8A-4147-A177-3AD203B41FA5}">
                      <a16:colId xmlns:a16="http://schemas.microsoft.com/office/drawing/2014/main" val="441853951"/>
                    </a:ext>
                  </a:extLst>
                </a:gridCol>
                <a:gridCol w="2807953">
                  <a:extLst>
                    <a:ext uri="{9D8B030D-6E8A-4147-A177-3AD203B41FA5}">
                      <a16:colId xmlns:a16="http://schemas.microsoft.com/office/drawing/2014/main" val="2461064781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Препарати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Терапевтичних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Токсичних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63483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Стрептоцид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2,0-7,0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&gt;7,0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204762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Сульфатиазол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2,0-7,0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&gt;7,0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663316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Сульфадимидін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2,0-7,0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&gt;7,0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20928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Сульфаэтидол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2,0-7,0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&gt;7,0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48349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Сульфакарбамід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2,0-7,0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&gt;7,0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93247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Сульфадиазол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1,0-4,0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&gt;4,0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40461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Сульфаметоксипиридазин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0,5-2,0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&gt;2,0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203031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86839" y="3879103"/>
            <a:ext cx="96012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Поява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реакцій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більшості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випадків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пов'язані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гіперчутливістю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препарату,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чіткої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залежності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використовуваної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але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несприятливих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ефектів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збільшується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збільшенням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8214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5820" y="854929"/>
            <a:ext cx="103784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Токсикодинаміка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 hangingPunct="0">
              <a:spcAft>
                <a:spcPts val="0"/>
              </a:spcAf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Передозування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ЦНС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: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головний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біль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запаморочення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сонливість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порфірія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всі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препарати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). Стрептоцид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викликає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атаксія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Летаргія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виникає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передозуванні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сульфамонометаксіна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.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ССС 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і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крові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: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порушення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картини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всі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препарати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).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різного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ступеня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вираженості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все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системні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сульфаніламіди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сприяють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розвитку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серцевої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недостатності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Великі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фталілсульфапірідазіна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викликають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інтерстиціальний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міокардит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тахікардію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Сульфатіазол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викликає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сульфгемоглобінемії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. Стрептоцид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інтоксикації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викликає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облітеруючий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ендартеріїт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.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ЖКТ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печінки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та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нирок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: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диспепсія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дисбіоз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панкреатит,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дифузний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некроз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печінки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розвиток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персистирующего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гепатиту,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ерозивні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гастрити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крововиливами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порфіринурія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гіперкальціурія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кристалурія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гострий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нефрит,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обструктивна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нефропатія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ядерна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жовтяниця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.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Дихальнаї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системи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: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альвеоліт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ексудативний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плеврит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викликає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сульфадимезин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.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Велике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клінічне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значення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отруєнні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сульфаніламідними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препаратами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має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розвиток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алергічних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реакцій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анафілактичний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шок,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лікарська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лихоманка,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шкірні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алергічні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реакції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фотосенсибілізація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42455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202" y="677602"/>
            <a:ext cx="961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характерні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токсичні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ефекти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сульфаниламидних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препаратів</a:t>
            </a:r>
            <a:endParaRPr lang="uk-UA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895955"/>
              </p:ext>
            </p:extLst>
          </p:nvPr>
        </p:nvGraphicFramePr>
        <p:xfrm>
          <a:off x="1021080" y="1046934"/>
          <a:ext cx="10311938" cy="106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4629">
                  <a:extLst>
                    <a:ext uri="{9D8B030D-6E8A-4147-A177-3AD203B41FA5}">
                      <a16:colId xmlns:a16="http://schemas.microsoft.com/office/drawing/2014/main" val="1146024716"/>
                    </a:ext>
                  </a:extLst>
                </a:gridCol>
                <a:gridCol w="8257309">
                  <a:extLst>
                    <a:ext uri="{9D8B030D-6E8A-4147-A177-3AD203B41FA5}">
                      <a16:colId xmlns:a16="http://schemas.microsoft.com/office/drawing/2014/main" val="21677660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Препарати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токсичні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ефекти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37353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Сульфатиазол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Лікарська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лихоманка,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ркіні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висипи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запаморочення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гематурія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17964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Фталилсульфатиазол</a:t>
                      </a:r>
                      <a:endParaRPr lang="uk-UA" sz="14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Алергія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порушення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ЖКТ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9461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Сульфадиазин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Алергія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анемія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лейкопенія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порушення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функції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ЖКТ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5087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Стрептоцид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Алергія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головний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біль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нудота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цианоз,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анемія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агра­нулоцитоз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порушення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функції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печінки</a:t>
                      </a:r>
                      <a:r>
                        <a:rPr lang="ru-RU" sz="14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4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нирок</a:t>
                      </a:r>
                      <a:r>
                        <a:rPr lang="ru-RU" sz="14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6358318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80456" y="2113734"/>
            <a:ext cx="1045256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 hangingPunct="0">
              <a:spcAft>
                <a:spcPts val="0"/>
              </a:spcAf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Характерними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препаратами,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триметоприм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Pyrimethamine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Trimpex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(R),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Proloprim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(R), Co-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trimoxazole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блювота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висип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депресія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тахікардія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респіраторних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жовтяниця.Передозировка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триметоприма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может проявляться следующими токсическими эффектами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buFont typeface="Wingdings" panose="05000000000000000000" pitchFamily="2" charset="2"/>
              <a:buChar char=""/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кардіовазотоксіческій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тахікардія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buFont typeface="Wingdings" panose="05000000000000000000" pitchFamily="2" charset="2"/>
              <a:buChar char="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пульмонотоксіческій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задишка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buFont typeface="Wingdings" panose="05000000000000000000" pitchFamily="2" charset="2"/>
              <a:buChar char=""/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нейротоксический -Кому,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гиперпирексия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buFont typeface="Wingdings" panose="05000000000000000000" pitchFamily="2" charset="2"/>
              <a:buChar char="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гастроінтестінотоксіческій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нудота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блювота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анорексія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глосит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buFont typeface="Wingdings" panose="05000000000000000000" pitchFamily="2" charset="2"/>
              <a:buChar char="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гепатотоксический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жовтяниця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buFont typeface="Wingdings" panose="05000000000000000000" pitchFamily="2" charset="2"/>
              <a:buChar char="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нефротоксичний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азотемія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buFont typeface="Wingdings" panose="05000000000000000000" pitchFamily="2" charset="2"/>
              <a:buChar char="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гематотоксичних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супресія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кісткового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нейтропенія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тромбоцитопенія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мегалобластна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анемія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buFont typeface="Wingdings" panose="05000000000000000000" pitchFamily="2" charset="2"/>
              <a:buChar char="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дерматотоксіческій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свербіж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buFont typeface="Wingdings" panose="05000000000000000000" pitchFamily="2" charset="2"/>
              <a:buChar char="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офтальмотоксіческій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тимчасова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втрата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kern="50" dirty="0" smtClean="0">
              <a:effectLst/>
              <a:latin typeface="Symbol" panose="05050102010706020507" pitchFamily="18" charset="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744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1540" y="549712"/>
            <a:ext cx="10515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токсичної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endParaRPr lang="uk-UA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Кристалурія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ацетильних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похідних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кислому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ниркових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Метгемоглобинемія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–результат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дефіциту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ферменту глюкозо-6-фосфатдегідрогенази (Г-6-ФДГ)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спадкова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ферментопатия),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гемолизу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Алергичні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негайного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уповільненого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типу - результат того,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гаптенами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перетворюються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антигени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антитіл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Анафілактичні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кропив'янка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бронхоспазм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висип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продукцією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імуноглобулінів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типу Е,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виділенню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стовбурових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гістаміну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серотоніну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медіаторів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алергії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Агранулоцитоз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наслідок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аутоантитіл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антигенні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Ядерна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жовтянка</a:t>
            </a:r>
            <a:r>
              <a:rPr lang="ru-RU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пов'язана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витісненням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білірубіну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комплексу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альбумінами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білірубіну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етапах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дитячому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фермент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глюкуронилтрансфераза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витрачається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глюкуронидов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білірубіну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глюкуроновою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кислотою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 кров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потрапляє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білірубін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білірубін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потрапляє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ЦНС,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органічні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ушкодження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нервових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ядерну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жовтяницю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Порфирія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результат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вмісту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печінці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амінолевуленовой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порфіріногена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синтезу Д-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амінолевуленовой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509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2535" y="1070045"/>
            <a:ext cx="104927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Токсикокинетика</a:t>
            </a:r>
            <a:endParaRPr lang="uk-UA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Aft>
                <a:spcPts val="0"/>
              </a:spcAft>
            </a:pP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Сульфаметоксазол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входить до составу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уо-тримоксазола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біодоступність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100%,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62%,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становить 0,21 л / кг, а T1 / 2 =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9-12год.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виводиться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сечею на 43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Салазосульфапиридін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зв'язується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95%,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1л / кг, 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T1 / 2 = </a:t>
            </a:r>
            <a:r>
              <a:rPr lang="en-US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год.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Стрептоцид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всмоктується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Найвища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препарату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створюється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1,5 год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спинномозковій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рідині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стрептоцид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4 ч, 95% препарату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виводиться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Сульфатиазол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легко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всмоктується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шлунково-кишкового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тракту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виводиться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сечею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вільному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Неацетильований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Сульфадізін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виводиться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тканинах і органах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Сульфадимедін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всмоктується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шлунково-кишкового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тракту.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Виводиться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сечею,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ацетилюється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терапевтичних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дозах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кристалів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757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6512" y="760718"/>
            <a:ext cx="10515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підвищують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hangingPunct="0">
              <a:spcAft>
                <a:spcPts val="0"/>
              </a:spcAft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метою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пам'ятати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серцево-судинної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перших 2-х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місяців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протипоказані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щитовидної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порфірії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алергії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другому триместрах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вагітності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hangingPunct="0"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пам'ятати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дефіциту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ферменту Г-6-ФДГ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внутрішньосудинного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гемолізу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hangingPunct="0">
              <a:spcAft>
                <a:spcPts val="0"/>
              </a:spcAft>
            </a:pP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Метотрексат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комбінуванні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препаратами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порушує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кальцію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уповільнення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росту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Комбінування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похідними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ПАБК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хворого. Так,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літніх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ферментних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метаболізмі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всмоктування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hangingPunct="0"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щитовидної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Так,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гіперфункція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щитовидної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прискорює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гіпофункція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супроводжується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непереносимістю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проявитися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лихоманки.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116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1540" y="1023807"/>
            <a:ext cx="104470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Фактори,які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знижують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hangingPunct="0">
              <a:spcAft>
                <a:spcPts val="0"/>
              </a:spcAft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Рясне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слаболужние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питво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зменшує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кристалурії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зменшити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припинити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препарату,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вітаміни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В, С,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фолієву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кислоту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сульфа­сала­зином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обов'язковий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гематологічний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усього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>
              <a:spcAft>
                <a:spcPts val="0"/>
              </a:spcAft>
            </a:pPr>
            <a:r>
              <a:rPr lang="ru-RU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токсичності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сульфаніламідних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поєднювати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препаратами,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пригнічують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кровотворення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метамізол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хлорамфенікол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фенілбутазон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міорелаксантами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саліцилатами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фенітіон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метіоніном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пероральними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цукрознижувальними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похідними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сульфонілсечовини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l-GR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α-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l-GR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адреноміметиками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ПАСК,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фолієвою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кислотою,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діуретиками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дифеніном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метотрексатом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hangingPunct="0">
              <a:spcAft>
                <a:spcPts val="0"/>
              </a:spcAft>
            </a:pPr>
            <a:r>
              <a:rPr lang="ru-RU" b="1" i="1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тримоксазол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добре 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переноситься,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при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хронічній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нирковій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I-II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hangingPunct="0">
              <a:spcAft>
                <a:spcPts val="0"/>
              </a:spcAft>
            </a:pP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небезпечно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невисоких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сульфаніламідів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продовженого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короткодіючих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зниженою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активністю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Г-6-ФД.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640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0580" y="791171"/>
            <a:ext cx="1066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 hangingPunct="0">
              <a:spcAft>
                <a:spcPts val="0"/>
              </a:spcAft>
            </a:pPr>
            <a:r>
              <a:rPr lang="ru-RU" b="1" kern="50" dirty="0" smtClean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ФТОРХИНОЛОНИ </a:t>
            </a:r>
            <a:r>
              <a:rPr lang="ru-RU" b="1" kern="50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(ФХ)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ФХ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альтернативою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широкого спектру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високоефективні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інфекціях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викликаних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резистентними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антибіотиків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штамами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мікроорганізмів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Класификація</a:t>
            </a:r>
            <a:endParaRPr lang="uk-UA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734520"/>
              </p:ext>
            </p:extLst>
          </p:nvPr>
        </p:nvGraphicFramePr>
        <p:xfrm>
          <a:off x="1089659" y="2360831"/>
          <a:ext cx="10271067" cy="1219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6017">
                  <a:extLst>
                    <a:ext uri="{9D8B030D-6E8A-4147-A177-3AD203B41FA5}">
                      <a16:colId xmlns:a16="http://schemas.microsoft.com/office/drawing/2014/main" val="3226068106"/>
                    </a:ext>
                  </a:extLst>
                </a:gridCol>
                <a:gridCol w="2789622">
                  <a:extLst>
                    <a:ext uri="{9D8B030D-6E8A-4147-A177-3AD203B41FA5}">
                      <a16:colId xmlns:a16="http://schemas.microsoft.com/office/drawing/2014/main" val="2392425532"/>
                    </a:ext>
                  </a:extLst>
                </a:gridCol>
                <a:gridCol w="3085428">
                  <a:extLst>
                    <a:ext uri="{9D8B030D-6E8A-4147-A177-3AD203B41FA5}">
                      <a16:colId xmlns:a16="http://schemas.microsoft.com/office/drawing/2014/main" val="9751234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Монофторхинолони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Дифторхинолони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Трифторхинолони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2379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Ципрофлоксацин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Офлоксацин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Пефлоксацин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Норфлоксацин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Левофлоксацин 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Спарфлоксацин 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Моксифлоксацин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422416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970681" y="3669268"/>
            <a:ext cx="1672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kern="5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Діапазон</a:t>
            </a:r>
            <a:r>
              <a:rPr lang="ru-RU" b="1" i="1" kern="5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доз</a:t>
            </a:r>
            <a:endParaRPr lang="uk-UA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637559"/>
              </p:ext>
            </p:extLst>
          </p:nvPr>
        </p:nvGraphicFramePr>
        <p:xfrm>
          <a:off x="1089660" y="4127837"/>
          <a:ext cx="10271066" cy="19507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61440">
                  <a:extLst>
                    <a:ext uri="{9D8B030D-6E8A-4147-A177-3AD203B41FA5}">
                      <a16:colId xmlns:a16="http://schemas.microsoft.com/office/drawing/2014/main" val="198928302"/>
                    </a:ext>
                  </a:extLst>
                </a:gridCol>
                <a:gridCol w="5473518">
                  <a:extLst>
                    <a:ext uri="{9D8B030D-6E8A-4147-A177-3AD203B41FA5}">
                      <a16:colId xmlns:a16="http://schemas.microsoft.com/office/drawing/2014/main" val="15631016"/>
                    </a:ext>
                  </a:extLst>
                </a:gridCol>
                <a:gridCol w="2336108">
                  <a:extLst>
                    <a:ext uri="{9D8B030D-6E8A-4147-A177-3AD203B41FA5}">
                      <a16:colId xmlns:a16="http://schemas.microsoft.com/office/drawing/2014/main" val="33935520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uk-UA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Препарати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uk-UA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терапевтичних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uk-UA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токсичних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9336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Ципрофлоксацин 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0185" indent="-210185" hangingPunct="0">
                        <a:spcAft>
                          <a:spcPts val="0"/>
                        </a:spcAft>
                      </a:pPr>
                      <a:r>
                        <a:rPr lang="uk-UA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250-750 мг, 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рази</a:t>
                      </a:r>
                      <a:r>
                        <a:rPr lang="ru-RU" sz="16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6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добу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7,5-10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г/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64168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uk-UA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Офлоксацин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200-400 мг, 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рази</a:t>
                      </a:r>
                      <a:r>
                        <a:rPr lang="ru-RU" sz="16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 </a:t>
                      </a:r>
                      <a:r>
                        <a:rPr lang="ru-RU" sz="16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добу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81264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Пефлоксацин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0185" indent="-210185" hangingPunct="0">
                        <a:spcAft>
                          <a:spcPts val="0"/>
                        </a:spcAft>
                      </a:pPr>
                      <a:r>
                        <a:rPr lang="uk-UA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мг, 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рази</a:t>
                      </a:r>
                      <a:r>
                        <a:rPr lang="ru-RU" sz="16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6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добу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6344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Норфлоксацин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400-800 мг, 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рази</a:t>
                      </a:r>
                      <a:r>
                        <a:rPr lang="ru-RU" sz="16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6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добу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3405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Левофлоксацин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250–750 </a:t>
                      </a:r>
                      <a:r>
                        <a:rPr lang="uk-UA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uk-UA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57233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Спарфлоксацин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200-400 </a:t>
                      </a:r>
                      <a:r>
                        <a:rPr lang="uk-UA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uk-UA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4744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Моксифлоксацин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0185" indent="-210185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мг/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</a:t>
                      </a:r>
                      <a:r>
                        <a:rPr lang="uk-UA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в/в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2,8 г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2175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738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7260" y="889844"/>
            <a:ext cx="104241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ctr" hangingPunct="0">
              <a:spcAft>
                <a:spcPts val="0"/>
              </a:spcAft>
            </a:pP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Токсикодинаміка</a:t>
            </a:r>
            <a:endParaRPr lang="uk-UA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спостерігається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нудота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блювота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діарея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сонливість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запаморочення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дезорієнтація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ерозивних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уражень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слизових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оболонок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кристалурії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псевдомембранознийколіт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ипрофлоксацин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норфлоксацин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токсично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важких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тремор,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галюцинації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психоз,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втрата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свідомості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ЦНС ФГ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займають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друге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частоті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(1-2%).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перевищенні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терапевтичних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 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лево</a:t>
            </a:r>
            <a:r>
              <a:rPr lang="uk-UA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­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флок</a:t>
            </a:r>
            <a:r>
              <a:rPr lang="uk-UA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­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сацину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спарфлоксацину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подовження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інтервалу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QT на ЕКГ,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тахіаритмія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предозуванні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монофторхинолонами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ломефоксацином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можливий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пароксизмальної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тахіаритмії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передозуванні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ципрофлоксацином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офлоксацином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ломефлоксацином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бронхоспазм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9301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1520" y="784920"/>
            <a:ext cx="106299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b="1" i="1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b="1" i="1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токсичної</a:t>
            </a:r>
            <a:r>
              <a:rPr lang="ru-RU" b="1" i="1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endParaRPr lang="uk-UA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 hangingPunct="0">
              <a:spcAft>
                <a:spcPts val="0"/>
              </a:spcAft>
            </a:pP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Судомний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синдром,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сплутаність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свідомості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сонливість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зниженням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зв'язування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ГАМК з ГАМК-рецепторами.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Подовження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інтервалу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Q-T - 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уповільнення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спар</a:t>
            </a:r>
            <a:r>
              <a:rPr lang="uk-UA" b="1" i="1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­</a:t>
            </a:r>
            <a:r>
              <a:rPr lang="ru-RU" b="1" i="1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флок</a:t>
            </a:r>
            <a:r>
              <a:rPr lang="uk-UA" b="1" i="1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­</a:t>
            </a:r>
            <a:r>
              <a:rPr lang="ru-RU" b="1" i="1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сацину</a:t>
            </a:r>
            <a:r>
              <a:rPr lang="ru-RU" b="1" i="1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левофлоксацину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швидкості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активації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К</a:t>
            </a:r>
            <a:r>
              <a:rPr lang="ru-RU" kern="50" spc="1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каналів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 hangingPunct="0">
              <a:spcAft>
                <a:spcPts val="0"/>
              </a:spcAft>
            </a:pPr>
            <a:r>
              <a:rPr lang="uk-UA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Токсикокинетика</a:t>
            </a:r>
            <a:endParaRPr lang="uk-UA" kern="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Нефротоксичність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результат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накопичення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фторхінолонів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нирках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винятком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пефлоксацина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30%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виводиться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жовчю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 сечею 60%)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407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6245" y="481500"/>
            <a:ext cx="106299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b="1" i="1" kern="50" spc="-1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b="1" i="1" kern="50" spc="-1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kern="50" spc="-1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i="1" kern="50" spc="-1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spc="-1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підвищують</a:t>
            </a:r>
            <a:r>
              <a:rPr lang="ru-RU" b="1" i="1" kern="50" spc="-1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spc="-1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вагітність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годування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груддю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дитячий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18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епілепсія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паркінсонізм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черепно-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мозкова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травма,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інсульт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менінгіт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мозкового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кровообігу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порфірія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ЦНС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зниженням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порога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судомної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гіперчутливість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похідних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хінолону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дефіцит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глюкозо-6 -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фосфатдегідрогенази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церебральний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атеросклероз;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псевдомембранознийколіт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Станами,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призводять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судом при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призначенні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фторхінолонів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є ЧМТ,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інсульт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епілепсія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менінгіт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судом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спровоковано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одночасним</a:t>
            </a:r>
            <a:r>
              <a:rPr lang="ru-RU" kern="5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призначенням</a:t>
            </a:r>
            <a:r>
              <a:rPr lang="ru-RU" kern="50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kern="50" spc="-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фторхинолонів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НПВС,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фенітоїном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похідними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нітроімідазолу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теофіліну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Фторхінолони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викликають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запаморочення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безсоння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літніх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молодих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Кардіотоксичність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характерна для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фторхінолонів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III-IV 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покоління.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тахікардії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інтервалу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Q-T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фторхінолонів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дозах,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важка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серцево-судинна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патологія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спільне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хінідином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соталолом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аміодароном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флуоксетином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макролідами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ко-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тримоксазол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імідазолу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протималярійними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Кристалурія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спостерігається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спільному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призначенні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фторхінолонів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препаратами,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олужнюють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сечу (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інгібітори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карбоангідрази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цитрати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бікарбонат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Фторхінолони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несумісні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залізовмісних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препаратами,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ранітидином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Пірензепін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антацидними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препаратами. При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одночасному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застосуванні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фторхінолонів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пероральних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протидіабетичних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інсуліну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підвищується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гіпо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гіперглікемії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kern="50" spc="-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Спарфлоксацин</a:t>
            </a:r>
            <a:r>
              <a:rPr lang="ru-RU" b="1" i="1" kern="5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 </a:t>
            </a:r>
            <a:r>
              <a:rPr lang="ru-RU" kern="50" spc="-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слід</a:t>
            </a:r>
            <a:r>
              <a:rPr lang="ru-RU" kern="5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застосовувати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спільно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цизапридом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астемізолом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трициклічнимиантидепресантами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фенотіазином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антиаритмічними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препаратами,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еритроміцином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терфенадином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підвищується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ризик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розвитку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аритмії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658987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8660" y="923509"/>
            <a:ext cx="107213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b="1" i="1" kern="50" spc="-1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b="1" i="1" kern="50" spc="-1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kern="50" spc="-1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чкі</a:t>
            </a:r>
            <a:r>
              <a:rPr lang="ru-RU" b="1" i="1" kern="50" spc="-1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spc="-1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знищують</a:t>
            </a:r>
            <a:r>
              <a:rPr lang="ru-RU" b="1" i="1" kern="50" spc="-1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spc="-1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 hangingPunct="0">
              <a:spcAft>
                <a:spcPts val="0"/>
              </a:spcAft>
            </a:pPr>
            <a:r>
              <a:rPr lang="ru-RU" kern="50" spc="2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тяжкій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нирковій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зменшувати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kern="50" spc="-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фтор­хинолонів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spc="2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фторхінолонами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3-х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виключають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контакт з УФ-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опроміненням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тривалим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сонячного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Фторхінолони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приймати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2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4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антацидних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залізо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цинк,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магній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кальцій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сукральфат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порушують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адсорбцію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фторхінолони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призначаються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строго за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клінічними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показаннями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49580" algn="just" hangingPunct="0">
              <a:spcAft>
                <a:spcPts val="0"/>
              </a:spcAft>
            </a:pP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фторхінолонами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хворі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крісталллуріі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контролем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діурезу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kern="50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kern="5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spc="-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ципрофлоксацину</a:t>
            </a:r>
            <a:r>
              <a:rPr lang="ru-RU" b="1" kern="50" spc="-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в / в </a:t>
            </a:r>
            <a:r>
              <a:rPr lang="ru-RU" kern="50" spc="-1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kern="50" spc="-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змішувати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розчинами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рН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7. З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обережністю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ципрофлоксацин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1" kern="50" spc="-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офлоксацин</a:t>
            </a:r>
            <a:r>
              <a:rPr lang="ru-RU" i="1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пацієнтам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пов'язана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необхідністю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високої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швидкої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kern="5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Пефлоксацин</a:t>
            </a:r>
            <a:r>
              <a:rPr lang="ru-RU" kern="5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не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можна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змішувати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розчинами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містять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іони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хлору,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щоб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уникнути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випадання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осаду.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Розвиток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психозів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як правило,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вказує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нейротоксическое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дію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норфлоксацину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вимагає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скасування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стаціонарного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лікування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розвинувся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ускладнення</a:t>
            </a:r>
            <a:r>
              <a:rPr lang="ru-RU" kern="5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204320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328</TotalTime>
  <Words>3746</Words>
  <Application>Microsoft Office PowerPoint</Application>
  <PresentationFormat>Широкоэкранный</PresentationFormat>
  <Paragraphs>450</Paragraphs>
  <Slides>31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Arial</vt:lpstr>
      <vt:lpstr>Arial Black</vt:lpstr>
      <vt:lpstr>Calibri</vt:lpstr>
      <vt:lpstr>Garamond</vt:lpstr>
      <vt:lpstr>Symbol</vt:lpstr>
      <vt:lpstr>Times New Roman</vt:lpstr>
      <vt:lpstr>Wingdings</vt:lpstr>
      <vt:lpstr>Натуральные материалы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Приступа Богдан Володимирович</dc:creator>
  <cp:lastModifiedBy>Пользователь Windows</cp:lastModifiedBy>
  <cp:revision>40</cp:revision>
  <dcterms:created xsi:type="dcterms:W3CDTF">2020-10-22T21:00:58Z</dcterms:created>
  <dcterms:modified xsi:type="dcterms:W3CDTF">2023-01-02T20:04:15Z</dcterms:modified>
</cp:coreProperties>
</file>