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6" r:id="rId5"/>
    <p:sldId id="260" r:id="rId6"/>
    <p:sldId id="261" r:id="rId7"/>
    <p:sldId id="262" r:id="rId8"/>
    <p:sldId id="263" r:id="rId9"/>
    <p:sldId id="264" r:id="rId10"/>
    <p:sldId id="265" r:id="rId11"/>
    <p:sldId id="272" r:id="rId12"/>
    <p:sldId id="273" r:id="rId13"/>
    <p:sldId id="274" r:id="rId14"/>
    <p:sldId id="275" r:id="rId15"/>
    <p:sldId id="276" r:id="rId16"/>
    <p:sldId id="277" r:id="rId17"/>
    <p:sldId id="268" r:id="rId18"/>
    <p:sldId id="271" r:id="rId19"/>
    <p:sldId id="269" r:id="rId20"/>
    <p:sldId id="270" r:id="rId21"/>
    <p:sldId id="258" r:id="rId22"/>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8" autoAdjust="0"/>
    <p:restoredTop sz="94624" autoAdjust="0"/>
  </p:normalViewPr>
  <p:slideViewPr>
    <p:cSldViewPr>
      <p:cViewPr>
        <p:scale>
          <a:sx n="73" d="100"/>
          <a:sy n="73" d="100"/>
        </p:scale>
        <p:origin x="-193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8" name="Нижний колонтитул 7"/>
          <p:cNvSpPr>
            <a:spLocks noGrp="1"/>
          </p:cNvSpPr>
          <p:nvPr>
            <p:ph type="ftr" sz="quarter" idx="11"/>
          </p:nvPr>
        </p:nvSpPr>
        <p:spPr/>
        <p:txBody>
          <a:bodyPr/>
          <a:lstStyle/>
          <a:p>
            <a:endParaRPr lang="uk-UA" dirty="0"/>
          </a:p>
        </p:txBody>
      </p:sp>
      <p:sp>
        <p:nvSpPr>
          <p:cNvPr id="9" name="Номер слайда 8"/>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AE5EC25A-482C-4E5F-BF20-04B51B84C4DE}" type="datetimeFigureOut">
              <a:rPr lang="uk-UA" smtClean="0"/>
              <a:pPr/>
              <a:t>09.02.2026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69D4360B-DF6E-4DF7-BC9A-3F8018C550BE}" type="slidenum">
              <a:rPr lang="uk-UA" smtClean="0"/>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5EC25A-482C-4E5F-BF20-04B51B84C4DE}" type="datetimeFigureOut">
              <a:rPr lang="uk-UA" smtClean="0"/>
              <a:pPr/>
              <a:t>09.02.2026</a:t>
            </a:fld>
            <a:endParaRPr lang="uk-UA"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D4360B-DF6E-4DF7-BC9A-3F8018C550BE}" type="slidenum">
              <a:rPr lang="uk-UA" smtClean="0"/>
              <a:pPr/>
              <a:t>‹#›</a:t>
            </a:fld>
            <a:endParaRPr lang="uk-U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zakon.rada.gov.ua/laws/show/z0347-1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ogle.com/search?q=%D0%95%D0%BA%D1%81%D1%82%D1%80%D0%B5%D0%BD%D0%B0+%D0%B4%D0%BE%D0%BF%D0%BE%D0%BC%D0%BE%D0%B3%D0%B0&amp;rlz=1C1CHZN_ruUA979UA979&amp;oq=%D0%A2%D0%B0%D1%80%D0%B8%D1%84%D0%B8+%D0%BC%D0%B5%D0%B4%D0%B8%D1%87%D0%BD%D0%BE%D1%97+%D0%B4%D0%BE%D0%BF%D0%BE%D0%BC%D0%BE%D0%B3%D0%B8+%D1%83&amp;gs_lcrp=EgZjaHJvbWUqBwgCECEYoAEyBggAEEUYOTIHCAEQIRigATIHCAIQIRigATIHCAMQIRigATIHCAQQIRigAdIBCTUzNTFqMGoxNagCALACAA&amp;sourceid=chrome&amp;ie=UTF-8&amp;ved=2ahUKEwiwsfPY8MuSAxUZ3QIHHcybF9AQgK4QegQIAxAD" TargetMode="External"/><Relationship Id="rId2" Type="http://schemas.openxmlformats.org/officeDocument/2006/relationships/hyperlink" Target="https://www.google.com/search?q=%D0%9F%D0%B5%D1%80%D0%B2%D0%B8%D0%BD%D0%BD%D0%B0+%D0%B4%D0%BE%D0%BF%D0%BE%D0%BC%D0%BE%D0%B3%D0%B0&amp;rlz=1C1CHZN_ruUA979UA979&amp;oq=%D0%A2%D0%B0%D1%80%D0%B8%D1%84%D0%B8+%D0%BC%D0%B5%D0%B4%D0%B8%D1%87%D0%BD%D0%BE%D1%97+%D0%B4%D0%BE%D0%BF%D0%BE%D0%BC%D0%BE%D0%B3%D0%B8+%D1%83&amp;gs_lcrp=EgZjaHJvbWUqBwgCECEYoAEyBggAEEUYOTIHCAEQIRigATIHCAIQIRigATIHCAMQIRigATIHCAQQIRigAdIBCTUzNTFqMGoxNagCALACAA&amp;sourceid=chrome&amp;ie=UTF-8&amp;ved=2ahUKEwiwsfPY8MuSAxUZ3QIHHcybF9AQgK4QegQIAxAB" TargetMode="External"/><Relationship Id="rId1" Type="http://schemas.openxmlformats.org/officeDocument/2006/relationships/slideLayout" Target="../slideLayouts/slideLayout2.xml"/><Relationship Id="rId4" Type="http://schemas.openxmlformats.org/officeDocument/2006/relationships/hyperlink" Target="https://www.google.com/search?q=%D0%A1%D0%BF%D0%B5%D1%86%D1%96%D0%B0%D0%BB%D1%96%D0%B7%D0%BE%D0%B2%D0%B0%D0%BD%D0%B0+%D0%B4%D0%BE%D0%BF%D0%BE%D0%BC%D0%BE%D0%B3%D0%B0+(%D1%81%D1%82%D0%B0%D1%86%D1%96%D0%BE%D0%BD%D0%B0%D1%80)&amp;rlz=1C1CHZN_ruUA979UA979&amp;oq=%D0%A2%D0%B0%D1%80%D0%B8%D1%84%D0%B8+%D0%BC%D0%B5%D0%B4%D0%B8%D1%87%D0%BD%D0%BE%D1%97+%D0%B4%D0%BE%D0%BF%D0%BE%D0%BC%D0%BE%D0%B3%D0%B8+%D1%83&amp;gs_lcrp=EgZjaHJvbWUqBwgCECEYoAEyBggAEEUYOTIHCAEQIRigATIHCAIQIRigATIHCAMQIRigATIHCAQQIRigAdIBCTUzNTFqMGoxNagCALACAA&amp;sourceid=chrome&amp;ie=UTF-8&amp;ved=2ahUKEwiwsfPY8MuSAxUZ3QIHHcybF9AQgK4QegQIAxA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470025"/>
          </a:xfrm>
        </p:spPr>
        <p:txBody>
          <a:bodyPr>
            <a:noAutofit/>
          </a:bodyPr>
          <a:lstStyle/>
          <a:p>
            <a:r>
              <a:rPr lang="ru-RU" sz="2400" b="1" dirty="0" err="1" smtClean="0">
                <a:solidFill>
                  <a:srgbClr val="002060"/>
                </a:solidFill>
                <a:latin typeface="Bookman Old Style" pitchFamily="18" charset="0"/>
              </a:rPr>
              <a:t>Одеський</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національний</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медичний</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університет</a:t>
            </a:r>
            <a:r>
              <a:rPr lang="ru-RU" sz="2400" b="1" dirty="0" smtClean="0">
                <a:solidFill>
                  <a:srgbClr val="002060"/>
                </a:solidFill>
                <a:latin typeface="Bookman Old Style" pitchFamily="18" charset="0"/>
              </a:rPr>
              <a:t> </a:t>
            </a:r>
            <a:br>
              <a:rPr lang="ru-RU" sz="2400" b="1" dirty="0" smtClean="0">
                <a:solidFill>
                  <a:srgbClr val="002060"/>
                </a:solidFill>
                <a:latin typeface="Bookman Old Style" pitchFamily="18" charset="0"/>
              </a:rPr>
            </a:br>
            <a:r>
              <a:rPr lang="ru-RU" sz="2400" b="1" dirty="0" err="1" smtClean="0">
                <a:solidFill>
                  <a:srgbClr val="002060"/>
                </a:solidFill>
                <a:latin typeface="Bookman Old Style" pitchFamily="18" charset="0"/>
              </a:rPr>
              <a:t>Фармацевтичний</a:t>
            </a:r>
            <a:r>
              <a:rPr lang="ru-RU" sz="2400" b="1" dirty="0" smtClean="0">
                <a:solidFill>
                  <a:srgbClr val="002060"/>
                </a:solidFill>
                <a:latin typeface="Bookman Old Style" pitchFamily="18" charset="0"/>
              </a:rPr>
              <a:t> факультет </a:t>
            </a:r>
            <a:br>
              <a:rPr lang="ru-RU" sz="2400" b="1" dirty="0" smtClean="0">
                <a:solidFill>
                  <a:srgbClr val="002060"/>
                </a:solidFill>
                <a:latin typeface="Bookman Old Style" pitchFamily="18" charset="0"/>
              </a:rPr>
            </a:br>
            <a:r>
              <a:rPr lang="ru-RU" sz="2400" b="1" dirty="0" smtClean="0">
                <a:solidFill>
                  <a:srgbClr val="002060"/>
                </a:solidFill>
                <a:latin typeface="Bookman Old Style" pitchFamily="18" charset="0"/>
              </a:rPr>
              <a:t>Кафедра </a:t>
            </a:r>
            <a:r>
              <a:rPr lang="ru-RU" sz="2400" b="1" dirty="0" err="1" smtClean="0">
                <a:solidFill>
                  <a:srgbClr val="002060"/>
                </a:solidFill>
                <a:latin typeface="Bookman Old Style" pitchFamily="18" charset="0"/>
              </a:rPr>
              <a:t>організації</a:t>
            </a:r>
            <a:r>
              <a:rPr lang="ru-RU" sz="2400" b="1" dirty="0" smtClean="0">
                <a:solidFill>
                  <a:srgbClr val="002060"/>
                </a:solidFill>
                <a:latin typeface="Bookman Old Style" pitchFamily="18" charset="0"/>
              </a:rPr>
              <a:t> та </a:t>
            </a:r>
            <a:r>
              <a:rPr lang="ru-RU" sz="2400" b="1" dirty="0" err="1" smtClean="0">
                <a:solidFill>
                  <a:srgbClr val="002060"/>
                </a:solidFill>
                <a:latin typeface="Bookman Old Style" pitchFamily="18" charset="0"/>
              </a:rPr>
              <a:t>економіки</a:t>
            </a:r>
            <a:r>
              <a:rPr lang="ru-RU" sz="2400" b="1" dirty="0" smtClean="0">
                <a:solidFill>
                  <a:srgbClr val="002060"/>
                </a:solidFill>
                <a:latin typeface="Bookman Old Style" pitchFamily="18" charset="0"/>
              </a:rPr>
              <a:t> </a:t>
            </a:r>
            <a:r>
              <a:rPr lang="ru-RU" sz="2400" b="1" dirty="0" err="1" smtClean="0">
                <a:solidFill>
                  <a:srgbClr val="002060"/>
                </a:solidFill>
                <a:latin typeface="Bookman Old Style" pitchFamily="18" charset="0"/>
              </a:rPr>
              <a:t>фармації</a:t>
            </a:r>
            <a:endParaRPr lang="uk-UA" sz="2400" dirty="0"/>
          </a:p>
        </p:txBody>
      </p:sp>
      <p:sp>
        <p:nvSpPr>
          <p:cNvPr id="4" name="Прямоугольник 3"/>
          <p:cNvSpPr/>
          <p:nvPr/>
        </p:nvSpPr>
        <p:spPr>
          <a:xfrm>
            <a:off x="827584" y="1628800"/>
            <a:ext cx="7776864" cy="3847207"/>
          </a:xfrm>
          <a:prstGeom prst="rect">
            <a:avLst/>
          </a:prstGeom>
          <a:solidFill>
            <a:schemeClr val="bg2"/>
          </a:solidFill>
        </p:spPr>
        <p:txBody>
          <a:bodyPr wrap="square">
            <a:spAutoFit/>
          </a:bodyPr>
          <a:lstStyle/>
          <a:p>
            <a:pPr algn="ctr">
              <a:buNone/>
            </a:pPr>
            <a:endParaRPr lang="en-US"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endParaRPr lang="en-US"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uk-UA" altLang="ru-RU" sz="2800" b="1" i="1" dirty="0" smtClean="0">
                <a:solidFill>
                  <a:srgbClr val="002060"/>
                </a:solidFill>
                <a:latin typeface="Times New Roman" panose="02020603050405020304" pitchFamily="18" charset="0"/>
                <a:cs typeface="Times New Roman" panose="02020603050405020304" pitchFamily="18" charset="0"/>
              </a:rPr>
              <a:t>Лекція  № </a:t>
            </a:r>
            <a:r>
              <a:rPr lang="ru-RU" altLang="ru-RU" sz="2800" b="1" i="1" dirty="0" smtClean="0">
                <a:solidFill>
                  <a:srgbClr val="002060"/>
                </a:solidFill>
                <a:latin typeface="Times New Roman" panose="02020603050405020304" pitchFamily="18" charset="0"/>
                <a:cs typeface="Times New Roman" panose="02020603050405020304" pitchFamily="18" charset="0"/>
              </a:rPr>
              <a:t>3</a:t>
            </a:r>
            <a:endParaRPr lang="uk-UA" altLang="ru-RU" sz="2800" b="1" i="1" dirty="0" smtClean="0">
              <a:solidFill>
                <a:srgbClr val="002060"/>
              </a:solidFill>
              <a:latin typeface="Times New Roman" panose="02020603050405020304" pitchFamily="18" charset="0"/>
              <a:cs typeface="Times New Roman" panose="02020603050405020304" pitchFamily="18" charset="0"/>
            </a:endParaRPr>
          </a:p>
          <a:p>
            <a:pPr algn="ctr">
              <a:buNone/>
            </a:pPr>
            <a:r>
              <a:rPr lang="en-US" b="1" dirty="0" smtClean="0">
                <a:solidFill>
                  <a:srgbClr val="002060"/>
                </a:solidFill>
                <a:latin typeface="Book Antiqua" pitchFamily="18" charset="0"/>
              </a:rPr>
              <a:t> </a:t>
            </a:r>
            <a:endParaRPr lang="uk-UA" altLang="ru-RU" b="1" i="1" dirty="0" smtClean="0">
              <a:solidFill>
                <a:srgbClr val="002060"/>
              </a:solidFill>
              <a:latin typeface="Book Antiqua" pitchFamily="18" charset="0"/>
              <a:cs typeface="Times New Roman" panose="02020603050405020304" pitchFamily="18" charset="0"/>
            </a:endParaRPr>
          </a:p>
          <a:p>
            <a:pPr algn="ctr"/>
            <a:r>
              <a:rPr lang="uk-UA" sz="2400" b="1" dirty="0" smtClean="0">
                <a:solidFill>
                  <a:schemeClr val="tx2">
                    <a:lumMod val="50000"/>
                  </a:schemeClr>
                </a:solidFill>
                <a:latin typeface="Book Antiqua" pitchFamily="18" charset="0"/>
              </a:rPr>
              <a:t>«Медичне страхування як механізм державного регулювання, що забезпечує доступність фармацевтичної допомоги населенню»</a:t>
            </a:r>
          </a:p>
          <a:p>
            <a:pPr algn="ctr">
              <a:buNone/>
            </a:pPr>
            <a:endParaRPr lang="en-US"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endParaRPr lang="en-US"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endParaRPr lang="en-US"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endParaRPr lang="en-US" altLang="ru-RU" b="1" i="1" dirty="0" smtClean="0">
              <a:solidFill>
                <a:srgbClr val="002060"/>
              </a:solidFill>
              <a:latin typeface="Times New Roman" panose="02020603050405020304" pitchFamily="18" charset="0"/>
              <a:cs typeface="Times New Roman" panose="02020603050405020304" pitchFamily="18" charset="0"/>
            </a:endParaRPr>
          </a:p>
          <a:p>
            <a:pPr algn="ctr">
              <a:buNone/>
            </a:pPr>
            <a:endParaRPr lang="uk-UA" altLang="ru-RU" b="1" i="1" dirty="0" smtClean="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4704"/>
          </a:xfrm>
          <a:solidFill>
            <a:schemeClr val="tx2">
              <a:lumMod val="20000"/>
              <a:lumOff val="80000"/>
            </a:schemeClr>
          </a:solidFill>
        </p:spPr>
        <p:txBody>
          <a:bodyPr>
            <a:normAutofit fontScale="90000"/>
          </a:bodyPr>
          <a:lstStyle/>
          <a:p>
            <a:r>
              <a:rPr lang="uk-UA" sz="3100" dirty="0" smtClean="0">
                <a:latin typeface="Book Antiqua" pitchFamily="18" charset="0"/>
              </a:rPr>
              <a:t/>
            </a:r>
            <a:br>
              <a:rPr lang="uk-UA" sz="3100" dirty="0" smtClean="0">
                <a:latin typeface="Book Antiqua" pitchFamily="18" charset="0"/>
              </a:rPr>
            </a:br>
            <a:r>
              <a:rPr lang="uk-UA" sz="3100" dirty="0" smtClean="0">
                <a:latin typeface="Book Antiqua" pitchFamily="18" charset="0"/>
              </a:rPr>
              <a:t>М</a:t>
            </a:r>
            <a:r>
              <a:rPr lang="ru-RU" sz="3100" dirty="0" err="1" smtClean="0">
                <a:latin typeface="Book Antiqua" pitchFamily="18" charset="0"/>
              </a:rPr>
              <a:t>оделі</a:t>
            </a:r>
            <a:r>
              <a:rPr lang="ru-RU" sz="3100" dirty="0" smtClean="0">
                <a:latin typeface="Book Antiqua" pitchFamily="18" charset="0"/>
              </a:rPr>
              <a:t> систем </a:t>
            </a:r>
            <a:r>
              <a:rPr lang="ru-RU" sz="3100" dirty="0" err="1" smtClean="0">
                <a:latin typeface="Book Antiqua" pitchFamily="18" charset="0"/>
              </a:rPr>
              <a:t>фінансування</a:t>
            </a:r>
            <a:r>
              <a:rPr lang="ru-RU" sz="3100" dirty="0" smtClean="0">
                <a:latin typeface="Book Antiqua" pitchFamily="18" charset="0"/>
              </a:rPr>
              <a:t> </a:t>
            </a:r>
            <a:r>
              <a:rPr lang="ru-RU" sz="3100" dirty="0" err="1" smtClean="0">
                <a:latin typeface="Book Antiqua" pitchFamily="18" charset="0"/>
              </a:rPr>
              <a:t>охорони</a:t>
            </a:r>
            <a:r>
              <a:rPr lang="ru-RU" sz="3100" dirty="0" smtClean="0">
                <a:latin typeface="Book Antiqua" pitchFamily="18" charset="0"/>
              </a:rPr>
              <a:t> </a:t>
            </a:r>
            <a:r>
              <a:rPr lang="ru-RU" sz="3100" dirty="0" err="1" smtClean="0">
                <a:latin typeface="Book Antiqua" pitchFamily="18" charset="0"/>
              </a:rPr>
              <a:t>здоров’я</a:t>
            </a:r>
            <a:r>
              <a:rPr lang="ru-RU" sz="3100" dirty="0" smtClean="0">
                <a:latin typeface="Book Antiqua" pitchFamily="18" charset="0"/>
              </a:rPr>
              <a:t> </a:t>
            </a:r>
            <a:r>
              <a:rPr lang="uk-UA" dirty="0" smtClean="0">
                <a:latin typeface="Book Antiqua" pitchFamily="18" charset="0"/>
              </a:rPr>
              <a:t/>
            </a:r>
            <a:br>
              <a:rPr lang="uk-UA" dirty="0" smtClean="0">
                <a:latin typeface="Book Antiqua" pitchFamily="18" charset="0"/>
              </a:rPr>
            </a:br>
            <a:endParaRPr lang="uk-UA" dirty="0">
              <a:latin typeface="Book Antiqua" pitchFamily="18" charset="0"/>
            </a:endParaRPr>
          </a:p>
        </p:txBody>
      </p:sp>
      <p:sp>
        <p:nvSpPr>
          <p:cNvPr id="3" name="Содержимое 2"/>
          <p:cNvSpPr>
            <a:spLocks noGrp="1"/>
          </p:cNvSpPr>
          <p:nvPr>
            <p:ph idx="1"/>
          </p:nvPr>
        </p:nvSpPr>
        <p:spPr>
          <a:xfrm>
            <a:off x="0" y="1052736"/>
            <a:ext cx="9144000" cy="5805264"/>
          </a:xfrm>
        </p:spPr>
        <p:txBody>
          <a:bodyPr>
            <a:noAutofit/>
          </a:bodyPr>
          <a:lstStyle/>
          <a:p>
            <a:pPr marL="0" indent="0">
              <a:buAutoNum type="arabicPeriod"/>
            </a:pPr>
            <a:r>
              <a:rPr lang="uk-UA" sz="1600" dirty="0" smtClean="0">
                <a:latin typeface="Book Antiqua" pitchFamily="18" charset="0"/>
              </a:rPr>
              <a:t>Модель Бісмарка</a:t>
            </a:r>
          </a:p>
          <a:p>
            <a:pPr marL="0" indent="0">
              <a:buNone/>
            </a:pPr>
            <a:r>
              <a:rPr lang="uk-UA" sz="1600" dirty="0" smtClean="0">
                <a:latin typeface="Book Antiqua" pitchFamily="18" charset="0"/>
              </a:rPr>
              <a:t>Діє у Німеччині, Франції, Бельгії, Нідерландах, Японії, Швейцарії та</a:t>
            </a:r>
            <a:r>
              <a:rPr lang="ru-RU" sz="1600" dirty="0" smtClean="0">
                <a:latin typeface="Book Antiqua" pitchFamily="18" charset="0"/>
              </a:rPr>
              <a:t> </a:t>
            </a:r>
            <a:r>
              <a:rPr lang="uk-UA" sz="1600" dirty="0" smtClean="0">
                <a:latin typeface="Book Antiqua" pitchFamily="18" charset="0"/>
              </a:rPr>
              <a:t>деяких країнах Латинської Америки, так звана модель Бісмарка. </a:t>
            </a:r>
            <a:r>
              <a:rPr lang="ru-RU" sz="1600" dirty="0" smtClean="0">
                <a:latin typeface="Book Antiqua" pitchFamily="18" charset="0"/>
              </a:rPr>
              <a:t>Особливості моделі: більшість медичних закладів приватна, оплата медичних послуг здійснюється фондом страхування працівників, який фінансуються спільно роботодавцями та працівниками шляхом вирахувань з заробітної плати</a:t>
            </a:r>
            <a:endParaRPr lang="uk-UA" sz="1600" dirty="0" smtClean="0">
              <a:latin typeface="Book Antiqua" pitchFamily="18" charset="0"/>
            </a:endParaRPr>
          </a:p>
          <a:p>
            <a:pPr marL="0" indent="0">
              <a:buNone/>
            </a:pPr>
            <a:r>
              <a:rPr lang="uk-UA" sz="1600" dirty="0" smtClean="0">
                <a:latin typeface="Book Antiqua" pitchFamily="18" charset="0"/>
              </a:rPr>
              <a:t>2. Модель Беверіджа</a:t>
            </a:r>
          </a:p>
          <a:p>
            <a:pPr marL="0" indent="0">
              <a:buNone/>
            </a:pPr>
            <a:r>
              <a:rPr lang="uk-UA" sz="1600" dirty="0" smtClean="0">
                <a:latin typeface="Book Antiqua" pitchFamily="18" charset="0"/>
              </a:rPr>
              <a:t>Діє у</a:t>
            </a:r>
            <a:r>
              <a:rPr lang="ru-RU" sz="1600" dirty="0" smtClean="0">
                <a:latin typeface="Book Antiqua" pitchFamily="18" charset="0"/>
              </a:rPr>
              <a:t> </a:t>
            </a:r>
            <a:r>
              <a:rPr lang="uk-UA" sz="1600" dirty="0" smtClean="0">
                <a:latin typeface="Book Antiqua" pitchFamily="18" charset="0"/>
              </a:rPr>
              <a:t>Великобританії, Іспанії, більшій частині Скандинавії та</a:t>
            </a:r>
            <a:r>
              <a:rPr lang="ru-RU" sz="1600" dirty="0" smtClean="0">
                <a:latin typeface="Book Antiqua" pitchFamily="18" charset="0"/>
              </a:rPr>
              <a:t> </a:t>
            </a:r>
            <a:r>
              <a:rPr lang="uk-UA" sz="1600" dirty="0" smtClean="0">
                <a:latin typeface="Book Antiqua" pitchFamily="18" charset="0"/>
              </a:rPr>
              <a:t>Новій Зеландії - модель Беверіджа. </a:t>
            </a:r>
            <a:r>
              <a:rPr lang="ru-RU" sz="1600" dirty="0" smtClean="0">
                <a:latin typeface="Book Antiqua" pitchFamily="18" charset="0"/>
              </a:rPr>
              <a:t>Особливості моделі: більшість </a:t>
            </a:r>
            <a:r>
              <a:rPr lang="ru-RU" sz="1600" dirty="0" err="1" smtClean="0">
                <a:latin typeface="Book Antiqua" pitchFamily="18" charset="0"/>
              </a:rPr>
              <a:t>медичних</a:t>
            </a:r>
            <a:r>
              <a:rPr lang="ru-RU" sz="1600" dirty="0" smtClean="0">
                <a:latin typeface="Book Antiqua" pitchFamily="18" charset="0"/>
              </a:rPr>
              <a:t> </a:t>
            </a:r>
            <a:r>
              <a:rPr lang="ru-RU" sz="1600" dirty="0" err="1" smtClean="0">
                <a:latin typeface="Book Antiqua" pitchFamily="18" charset="0"/>
              </a:rPr>
              <a:t>закладів</a:t>
            </a:r>
            <a:r>
              <a:rPr lang="ru-RU" sz="1600" dirty="0" smtClean="0">
                <a:latin typeface="Book Antiqua" pitchFamily="18" charset="0"/>
              </a:rPr>
              <a:t> </a:t>
            </a:r>
            <a:r>
              <a:rPr lang="ru-RU" sz="1600" dirty="0" err="1" smtClean="0">
                <a:latin typeface="Book Antiqua" pitchFamily="18" charset="0"/>
              </a:rPr>
              <a:t>державні</a:t>
            </a:r>
            <a:r>
              <a:rPr lang="ru-RU" sz="1600" dirty="0" smtClean="0">
                <a:latin typeface="Book Antiqua" pitchFamily="18" charset="0"/>
              </a:rPr>
              <a:t>, </a:t>
            </a:r>
            <a:r>
              <a:rPr lang="ru-RU" sz="1600" dirty="0" err="1" smtClean="0">
                <a:latin typeface="Book Antiqua" pitchFamily="18" charset="0"/>
              </a:rPr>
              <a:t>медичне</a:t>
            </a:r>
            <a:r>
              <a:rPr lang="ru-RU" sz="1600" dirty="0" smtClean="0">
                <a:latin typeface="Book Antiqua" pitchFamily="18" charset="0"/>
              </a:rPr>
              <a:t> </a:t>
            </a:r>
            <a:r>
              <a:rPr lang="ru-RU" sz="1600" dirty="0" err="1" smtClean="0">
                <a:latin typeface="Book Antiqua" pitchFamily="18" charset="0"/>
              </a:rPr>
              <a:t>обслуговування</a:t>
            </a:r>
            <a:r>
              <a:rPr lang="ru-RU" sz="1600" dirty="0" smtClean="0">
                <a:latin typeface="Book Antiqua" pitchFamily="18" charset="0"/>
              </a:rPr>
              <a:t> </a:t>
            </a:r>
            <a:r>
              <a:rPr lang="ru-RU" sz="1600" dirty="0" err="1" smtClean="0">
                <a:latin typeface="Book Antiqua" pitchFamily="18" charset="0"/>
              </a:rPr>
              <a:t>надається</a:t>
            </a:r>
            <a:r>
              <a:rPr lang="ru-RU" sz="1600" dirty="0" smtClean="0">
                <a:latin typeface="Book Antiqua" pitchFamily="18" charset="0"/>
              </a:rPr>
              <a:t> та </a:t>
            </a:r>
            <a:r>
              <a:rPr lang="ru-RU" sz="1600" dirty="0" err="1" smtClean="0">
                <a:latin typeface="Book Antiqua" pitchFamily="18" charset="0"/>
              </a:rPr>
              <a:t>фінансується</a:t>
            </a:r>
            <a:r>
              <a:rPr lang="ru-RU" sz="1600" dirty="0" smtClean="0">
                <a:latin typeface="Book Antiqua" pitchFamily="18" charset="0"/>
              </a:rPr>
              <a:t> урядом за </a:t>
            </a:r>
            <a:r>
              <a:rPr lang="ru-RU" sz="1600" dirty="0" err="1" smtClean="0">
                <a:latin typeface="Book Antiqua" pitchFamily="18" charset="0"/>
              </a:rPr>
              <a:t>допомогою</a:t>
            </a:r>
            <a:r>
              <a:rPr lang="ru-RU" sz="1600" dirty="0" smtClean="0">
                <a:latin typeface="Book Antiqua" pitchFamily="18" charset="0"/>
              </a:rPr>
              <a:t> </a:t>
            </a:r>
            <a:r>
              <a:rPr lang="ru-RU" sz="1600" dirty="0" err="1" smtClean="0">
                <a:latin typeface="Book Antiqua" pitchFamily="18" charset="0"/>
              </a:rPr>
              <a:t>податків</a:t>
            </a:r>
            <a:r>
              <a:rPr lang="ru-RU" sz="1600" dirty="0" smtClean="0">
                <a:latin typeface="Book Antiqua" pitchFamily="18" charset="0"/>
              </a:rPr>
              <a:t>, </a:t>
            </a:r>
            <a:r>
              <a:rPr lang="ru-RU" sz="1600" dirty="0" err="1" smtClean="0">
                <a:latin typeface="Book Antiqua" pitchFamily="18" charset="0"/>
              </a:rPr>
              <a:t>пацієнт</a:t>
            </a:r>
            <a:r>
              <a:rPr lang="ru-RU" sz="1600" dirty="0" smtClean="0">
                <a:latin typeface="Book Antiqua" pitchFamily="18" charset="0"/>
              </a:rPr>
              <a:t> не платить за </a:t>
            </a:r>
            <a:r>
              <a:rPr lang="ru-RU" sz="1600" dirty="0" err="1" smtClean="0">
                <a:latin typeface="Book Antiqua" pitchFamily="18" charset="0"/>
              </a:rPr>
              <a:t>медичні</a:t>
            </a:r>
            <a:r>
              <a:rPr lang="ru-RU" sz="1600" dirty="0" smtClean="0">
                <a:latin typeface="Book Antiqua" pitchFamily="18" charset="0"/>
              </a:rPr>
              <a:t> </a:t>
            </a:r>
            <a:r>
              <a:rPr lang="ru-RU" sz="1600" dirty="0" err="1" smtClean="0">
                <a:latin typeface="Book Antiqua" pitchFamily="18" charset="0"/>
              </a:rPr>
              <a:t>послуги</a:t>
            </a:r>
            <a:endParaRPr lang="uk-UA" sz="1600" dirty="0" smtClean="0">
              <a:latin typeface="Book Antiqua" pitchFamily="18" charset="0"/>
            </a:endParaRPr>
          </a:p>
          <a:p>
            <a:pPr marL="0" indent="0">
              <a:buNone/>
            </a:pPr>
            <a:r>
              <a:rPr lang="ru-RU" sz="1600" dirty="0" smtClean="0">
                <a:latin typeface="Book Antiqua" pitchFamily="18" charset="0"/>
              </a:rPr>
              <a:t>3. Модель, </a:t>
            </a:r>
            <a:r>
              <a:rPr lang="ru-RU" sz="1600" dirty="0" err="1" smtClean="0">
                <a:latin typeface="Book Antiqua" pitchFamily="18" charset="0"/>
              </a:rPr>
              <a:t>що</a:t>
            </a:r>
            <a:r>
              <a:rPr lang="ru-RU" sz="1600" dirty="0" smtClean="0">
                <a:latin typeface="Book Antiqua" pitchFamily="18" charset="0"/>
              </a:rPr>
              <a:t> </a:t>
            </a:r>
            <a:r>
              <a:rPr lang="ru-RU" sz="1600" dirty="0" err="1" smtClean="0">
                <a:latin typeface="Book Antiqua" pitchFamily="18" charset="0"/>
              </a:rPr>
              <a:t>діє</a:t>
            </a:r>
            <a:r>
              <a:rPr lang="ru-RU" sz="1600" dirty="0" smtClean="0">
                <a:latin typeface="Book Antiqua" pitchFamily="18" charset="0"/>
              </a:rPr>
              <a:t> у </a:t>
            </a:r>
            <a:r>
              <a:rPr lang="ru-RU" sz="1600" dirty="0" err="1" smtClean="0">
                <a:latin typeface="Book Antiqua" pitchFamily="18" charset="0"/>
              </a:rPr>
              <a:t>Канаді</a:t>
            </a:r>
            <a:r>
              <a:rPr lang="ru-RU" sz="1600" dirty="0" smtClean="0">
                <a:latin typeface="Book Antiqua" pitchFamily="18" charset="0"/>
              </a:rPr>
              <a:t>, </a:t>
            </a:r>
            <a:r>
              <a:rPr lang="ru-RU" sz="1600" dirty="0" err="1" smtClean="0">
                <a:latin typeface="Book Antiqua" pitchFamily="18" charset="0"/>
              </a:rPr>
              <a:t>Тайвані</a:t>
            </a:r>
            <a:r>
              <a:rPr lang="ru-RU" sz="1600" dirty="0" smtClean="0">
                <a:latin typeface="Book Antiqua" pitchFamily="18" charset="0"/>
              </a:rPr>
              <a:t> та </a:t>
            </a:r>
            <a:r>
              <a:rPr lang="ru-RU" sz="1600" dirty="0" err="1" smtClean="0">
                <a:latin typeface="Book Antiqua" pitchFamily="18" charset="0"/>
              </a:rPr>
              <a:t>Південній</a:t>
            </a:r>
            <a:r>
              <a:rPr lang="ru-RU" sz="1600" dirty="0" smtClean="0">
                <a:latin typeface="Book Antiqua" pitchFamily="18" charset="0"/>
              </a:rPr>
              <a:t> </a:t>
            </a:r>
            <a:r>
              <a:rPr lang="ru-RU" sz="1600" dirty="0" err="1" smtClean="0">
                <a:latin typeface="Book Antiqua" pitchFamily="18" charset="0"/>
              </a:rPr>
              <a:t>Кореї</a:t>
            </a:r>
            <a:r>
              <a:rPr lang="ru-RU" sz="1600" dirty="0" smtClean="0">
                <a:latin typeface="Book Antiqua" pitchFamily="18" charset="0"/>
              </a:rPr>
              <a:t>. </a:t>
            </a:r>
            <a:r>
              <a:rPr lang="ru-RU" sz="1600" dirty="0" err="1" smtClean="0">
                <a:latin typeface="Book Antiqua" pitchFamily="18" charset="0"/>
              </a:rPr>
              <a:t>Ця</a:t>
            </a:r>
            <a:r>
              <a:rPr lang="ru-RU" sz="1600" dirty="0" smtClean="0">
                <a:latin typeface="Book Antiqua" pitchFamily="18" charset="0"/>
              </a:rPr>
              <a:t> система </a:t>
            </a:r>
            <a:r>
              <a:rPr lang="ru-RU" sz="1600" dirty="0" err="1" smtClean="0">
                <a:latin typeface="Book Antiqua" pitchFamily="18" charset="0"/>
              </a:rPr>
              <a:t>має</a:t>
            </a:r>
            <a:r>
              <a:rPr lang="ru-RU" sz="1600" dirty="0" smtClean="0">
                <a:latin typeface="Book Antiqua" pitchFamily="18" charset="0"/>
              </a:rPr>
              <a:t> </a:t>
            </a:r>
            <a:r>
              <a:rPr lang="ru-RU" sz="1600" dirty="0" err="1" smtClean="0">
                <a:latin typeface="Book Antiqua" pitchFamily="18" charset="0"/>
              </a:rPr>
              <a:t>елементи</a:t>
            </a:r>
            <a:r>
              <a:rPr lang="ru-RU" sz="1600" dirty="0" smtClean="0">
                <a:latin typeface="Book Antiqua" pitchFamily="18" charset="0"/>
              </a:rPr>
              <a:t> </a:t>
            </a:r>
            <a:r>
              <a:rPr lang="ru-RU" sz="1600" dirty="0" err="1" smtClean="0">
                <a:latin typeface="Book Antiqua" pitchFamily="18" charset="0"/>
              </a:rPr>
              <a:t>двох</a:t>
            </a:r>
            <a:r>
              <a:rPr lang="ru-RU" sz="1600" dirty="0" smtClean="0">
                <a:latin typeface="Book Antiqua" pitchFamily="18" charset="0"/>
              </a:rPr>
              <a:t> </a:t>
            </a:r>
            <a:r>
              <a:rPr lang="ru-RU" sz="1600" dirty="0" err="1" smtClean="0">
                <a:latin typeface="Book Antiqua" pitchFamily="18" charset="0"/>
              </a:rPr>
              <a:t>попередніх</a:t>
            </a:r>
            <a:r>
              <a:rPr lang="ru-RU" sz="1600" dirty="0" smtClean="0">
                <a:latin typeface="Book Antiqua" pitchFamily="18" charset="0"/>
              </a:rPr>
              <a:t> моделей. В </a:t>
            </a:r>
            <a:r>
              <a:rPr lang="ru-RU" sz="1600" dirty="0" err="1" smtClean="0">
                <a:latin typeface="Book Antiqua" pitchFamily="18" charset="0"/>
              </a:rPr>
              <a:t>ній</a:t>
            </a:r>
            <a:r>
              <a:rPr lang="ru-RU" sz="1600" dirty="0" smtClean="0">
                <a:latin typeface="Book Antiqua" pitchFamily="18" charset="0"/>
              </a:rPr>
              <a:t> </a:t>
            </a:r>
            <a:r>
              <a:rPr lang="ru-RU" sz="1600" dirty="0" err="1" smtClean="0">
                <a:latin typeface="Book Antiqua" pitchFamily="18" charset="0"/>
              </a:rPr>
              <a:t>медичні</a:t>
            </a:r>
            <a:r>
              <a:rPr lang="ru-RU" sz="1600" dirty="0" smtClean="0">
                <a:latin typeface="Book Antiqua" pitchFamily="18" charset="0"/>
              </a:rPr>
              <a:t> </a:t>
            </a:r>
            <a:r>
              <a:rPr lang="ru-RU" sz="1600" dirty="0" err="1" smtClean="0">
                <a:latin typeface="Book Antiqua" pitchFamily="18" charset="0"/>
              </a:rPr>
              <a:t>послуги</a:t>
            </a:r>
            <a:r>
              <a:rPr lang="ru-RU" sz="1600" dirty="0" smtClean="0">
                <a:latin typeface="Book Antiqua" pitchFamily="18" charset="0"/>
              </a:rPr>
              <a:t> </a:t>
            </a:r>
            <a:r>
              <a:rPr lang="ru-RU" sz="1600" dirty="0" err="1" smtClean="0">
                <a:latin typeface="Book Antiqua" pitchFamily="18" charset="0"/>
              </a:rPr>
              <a:t>надаються</a:t>
            </a:r>
            <a:r>
              <a:rPr lang="ru-RU" sz="1600" dirty="0" smtClean="0">
                <a:latin typeface="Book Antiqua" pitchFamily="18" charset="0"/>
              </a:rPr>
              <a:t> </a:t>
            </a:r>
            <a:r>
              <a:rPr lang="ru-RU" sz="1600" dirty="0" err="1" smtClean="0">
                <a:latin typeface="Book Antiqua" pitchFamily="18" charset="0"/>
              </a:rPr>
              <a:t>приватними</a:t>
            </a:r>
            <a:r>
              <a:rPr lang="ru-RU" sz="1600" dirty="0" smtClean="0">
                <a:latin typeface="Book Antiqua" pitchFamily="18" charset="0"/>
              </a:rPr>
              <a:t> </a:t>
            </a:r>
            <a:r>
              <a:rPr lang="ru-RU" sz="1600" dirty="0" err="1" smtClean="0">
                <a:latin typeface="Book Antiqua" pitchFamily="18" charset="0"/>
              </a:rPr>
              <a:t>постачальниками</a:t>
            </a:r>
            <a:r>
              <a:rPr lang="ru-RU" sz="1600" dirty="0" smtClean="0">
                <a:latin typeface="Book Antiqua" pitchFamily="18" charset="0"/>
              </a:rPr>
              <a:t>, </a:t>
            </a:r>
            <a:r>
              <a:rPr lang="ru-RU" sz="1600" dirty="0" err="1" smtClean="0">
                <a:latin typeface="Book Antiqua" pitchFamily="18" charset="0"/>
              </a:rPr>
              <a:t>але</a:t>
            </a:r>
            <a:r>
              <a:rPr lang="ru-RU" sz="1600" dirty="0" smtClean="0">
                <a:latin typeface="Book Antiqua" pitchFamily="18" charset="0"/>
              </a:rPr>
              <a:t> оплата </a:t>
            </a:r>
            <a:r>
              <a:rPr lang="ru-RU" sz="1600" dirty="0" err="1" smtClean="0">
                <a:latin typeface="Book Antiqua" pitchFamily="18" charset="0"/>
              </a:rPr>
              <a:t>відбувається</a:t>
            </a:r>
            <a:r>
              <a:rPr lang="ru-RU" sz="1600" dirty="0" smtClean="0">
                <a:latin typeface="Book Antiqua" pitchFamily="18" charset="0"/>
              </a:rPr>
              <a:t> за </a:t>
            </a:r>
            <a:r>
              <a:rPr lang="ru-RU" sz="1600" dirty="0" err="1" smtClean="0">
                <a:latin typeface="Book Antiqua" pitchFamily="18" charset="0"/>
              </a:rPr>
              <a:t>рахунок</a:t>
            </a:r>
            <a:r>
              <a:rPr lang="ru-RU" sz="1600" dirty="0" smtClean="0">
                <a:latin typeface="Book Antiqua" pitchFamily="18" charset="0"/>
              </a:rPr>
              <a:t> </a:t>
            </a:r>
            <a:r>
              <a:rPr lang="ru-RU" sz="1600" dirty="0" err="1" smtClean="0">
                <a:latin typeface="Book Antiqua" pitchFamily="18" charset="0"/>
              </a:rPr>
              <a:t>державної</a:t>
            </a:r>
            <a:r>
              <a:rPr lang="ru-RU" sz="1600" dirty="0" smtClean="0">
                <a:latin typeface="Book Antiqua" pitchFamily="18" charset="0"/>
              </a:rPr>
              <a:t> </a:t>
            </a:r>
            <a:r>
              <a:rPr lang="ru-RU" sz="1600" dirty="0" err="1" smtClean="0">
                <a:latin typeface="Book Antiqua" pitchFamily="18" charset="0"/>
              </a:rPr>
              <a:t>програми</a:t>
            </a:r>
            <a:r>
              <a:rPr lang="ru-RU" sz="1600" dirty="0" smtClean="0">
                <a:latin typeface="Book Antiqua" pitchFamily="18" charset="0"/>
              </a:rPr>
              <a:t> </a:t>
            </a:r>
            <a:r>
              <a:rPr lang="ru-RU" sz="1600" dirty="0" err="1" smtClean="0">
                <a:latin typeface="Book Antiqua" pitchFamily="18" charset="0"/>
              </a:rPr>
              <a:t>страхування</a:t>
            </a:r>
            <a:r>
              <a:rPr lang="ru-RU" sz="1600" dirty="0" smtClean="0">
                <a:latin typeface="Book Antiqua" pitchFamily="18" charset="0"/>
              </a:rPr>
              <a:t>, яку </a:t>
            </a:r>
            <a:r>
              <a:rPr lang="ru-RU" sz="1600" dirty="0" err="1" smtClean="0">
                <a:latin typeface="Book Antiqua" pitchFamily="18" charset="0"/>
              </a:rPr>
              <a:t>сплачує</a:t>
            </a:r>
            <a:r>
              <a:rPr lang="ru-RU" sz="1600" dirty="0" smtClean="0">
                <a:latin typeface="Book Antiqua" pitchFamily="18" charset="0"/>
              </a:rPr>
              <a:t> </a:t>
            </a:r>
            <a:r>
              <a:rPr lang="ru-RU" sz="1600" dirty="0" err="1" smtClean="0">
                <a:latin typeface="Book Antiqua" pitchFamily="18" charset="0"/>
              </a:rPr>
              <a:t>кожен</a:t>
            </a:r>
            <a:r>
              <a:rPr lang="ru-RU" sz="1600" dirty="0" smtClean="0">
                <a:latin typeface="Book Antiqua" pitchFamily="18" charset="0"/>
              </a:rPr>
              <a:t> </a:t>
            </a:r>
            <a:r>
              <a:rPr lang="ru-RU" sz="1600" dirty="0" err="1" smtClean="0">
                <a:latin typeface="Book Antiqua" pitchFamily="18" charset="0"/>
              </a:rPr>
              <a:t>громадянин</a:t>
            </a:r>
            <a:r>
              <a:rPr lang="ru-RU" sz="1600" dirty="0" smtClean="0">
                <a:latin typeface="Book Antiqua" pitchFamily="18" charset="0"/>
              </a:rPr>
              <a:t>. </a:t>
            </a:r>
            <a:r>
              <a:rPr lang="ru-RU" sz="1600" dirty="0" err="1" smtClean="0">
                <a:latin typeface="Book Antiqua" pitchFamily="18" charset="0"/>
              </a:rPr>
              <a:t>Національні</a:t>
            </a:r>
            <a:r>
              <a:rPr lang="ru-RU" sz="1600" dirty="0" smtClean="0">
                <a:latin typeface="Book Antiqua" pitchFamily="18" charset="0"/>
              </a:rPr>
              <a:t> </a:t>
            </a:r>
            <a:r>
              <a:rPr lang="ru-RU" sz="1600" dirty="0" err="1" smtClean="0">
                <a:latin typeface="Book Antiqua" pitchFamily="18" charset="0"/>
              </a:rPr>
              <a:t>плани</a:t>
            </a:r>
            <a:r>
              <a:rPr lang="ru-RU" sz="1600" dirty="0" smtClean="0">
                <a:latin typeface="Book Antiqua" pitchFamily="18" charset="0"/>
              </a:rPr>
              <a:t> </a:t>
            </a:r>
            <a:r>
              <a:rPr lang="ru-RU" sz="1600" dirty="0" err="1" smtClean="0">
                <a:latin typeface="Book Antiqua" pitchFamily="18" charset="0"/>
              </a:rPr>
              <a:t>медичного</a:t>
            </a:r>
            <a:r>
              <a:rPr lang="ru-RU" sz="1600" dirty="0" smtClean="0">
                <a:latin typeface="Book Antiqua" pitchFamily="18" charset="0"/>
              </a:rPr>
              <a:t> </a:t>
            </a:r>
            <a:r>
              <a:rPr lang="ru-RU" sz="1600" dirty="0" err="1" smtClean="0">
                <a:latin typeface="Book Antiqua" pitchFamily="18" charset="0"/>
              </a:rPr>
              <a:t>страхування</a:t>
            </a:r>
            <a:r>
              <a:rPr lang="ru-RU" sz="1600" dirty="0" smtClean="0">
                <a:latin typeface="Book Antiqua" pitchFamily="18" charset="0"/>
              </a:rPr>
              <a:t> </a:t>
            </a:r>
            <a:r>
              <a:rPr lang="ru-RU" sz="1600" dirty="0" err="1" smtClean="0">
                <a:latin typeface="Book Antiqua" pitchFamily="18" charset="0"/>
              </a:rPr>
              <a:t>також</a:t>
            </a:r>
            <a:r>
              <a:rPr lang="ru-RU" sz="1600" dirty="0" smtClean="0">
                <a:latin typeface="Book Antiqua" pitchFamily="18" charset="0"/>
              </a:rPr>
              <a:t> </a:t>
            </a:r>
            <a:r>
              <a:rPr lang="ru-RU" sz="1600" dirty="0" err="1" smtClean="0">
                <a:latin typeface="Book Antiqua" pitchFamily="18" charset="0"/>
              </a:rPr>
              <a:t>контролюють</a:t>
            </a:r>
            <a:r>
              <a:rPr lang="ru-RU" sz="1600" dirty="0" smtClean="0">
                <a:latin typeface="Book Antiqua" pitchFamily="18" charset="0"/>
              </a:rPr>
              <a:t> </a:t>
            </a:r>
            <a:r>
              <a:rPr lang="ru-RU" sz="1600" dirty="0" err="1" smtClean="0">
                <a:latin typeface="Book Antiqua" pitchFamily="18" charset="0"/>
              </a:rPr>
              <a:t>витрати</a:t>
            </a:r>
            <a:r>
              <a:rPr lang="ru-RU" sz="1600" dirty="0" smtClean="0">
                <a:latin typeface="Book Antiqua" pitchFamily="18" charset="0"/>
              </a:rPr>
              <a:t>, </a:t>
            </a:r>
            <a:r>
              <a:rPr lang="ru-RU" sz="1600" dirty="0" err="1" smtClean="0">
                <a:latin typeface="Book Antiqua" pitchFamily="18" charset="0"/>
              </a:rPr>
              <a:t>обмежуючи</a:t>
            </a:r>
            <a:r>
              <a:rPr lang="ru-RU" sz="1600" dirty="0" smtClean="0">
                <a:latin typeface="Book Antiqua" pitchFamily="18" charset="0"/>
              </a:rPr>
              <a:t> </a:t>
            </a:r>
            <a:r>
              <a:rPr lang="ru-RU" sz="1600" dirty="0" err="1" smtClean="0">
                <a:latin typeface="Book Antiqua" pitchFamily="18" charset="0"/>
              </a:rPr>
              <a:t>відшкодування</a:t>
            </a:r>
            <a:r>
              <a:rPr lang="ru-RU" sz="1600" dirty="0" smtClean="0">
                <a:latin typeface="Book Antiqua" pitchFamily="18" charset="0"/>
              </a:rPr>
              <a:t> за </a:t>
            </a:r>
            <a:r>
              <a:rPr lang="ru-RU" sz="1600" dirty="0" err="1" smtClean="0">
                <a:latin typeface="Book Antiqua" pitchFamily="18" charset="0"/>
              </a:rPr>
              <a:t>певні</a:t>
            </a:r>
            <a:r>
              <a:rPr lang="ru-RU" sz="1600" dirty="0" smtClean="0">
                <a:latin typeface="Book Antiqua" pitchFamily="18" charset="0"/>
              </a:rPr>
              <a:t> </a:t>
            </a:r>
            <a:r>
              <a:rPr lang="ru-RU" sz="1600" dirty="0" err="1" smtClean="0">
                <a:latin typeface="Book Antiqua" pitchFamily="18" charset="0"/>
              </a:rPr>
              <a:t>медичні</a:t>
            </a:r>
            <a:r>
              <a:rPr lang="ru-RU" sz="1600" dirty="0" smtClean="0">
                <a:latin typeface="Book Antiqua" pitchFamily="18" charset="0"/>
              </a:rPr>
              <a:t> </a:t>
            </a:r>
            <a:r>
              <a:rPr lang="ru-RU" sz="1600" dirty="0" err="1" smtClean="0">
                <a:latin typeface="Book Antiqua" pitchFamily="18" charset="0"/>
              </a:rPr>
              <a:t>послуги</a:t>
            </a:r>
            <a:r>
              <a:rPr lang="ru-RU" sz="1600" dirty="0" smtClean="0">
                <a:latin typeface="Book Antiqua" pitchFamily="18" charset="0"/>
              </a:rPr>
              <a:t>, </a:t>
            </a:r>
            <a:r>
              <a:rPr lang="ru-RU" sz="1600" dirty="0" err="1" smtClean="0">
                <a:latin typeface="Book Antiqua" pitchFamily="18" charset="0"/>
              </a:rPr>
              <a:t>або</a:t>
            </a:r>
            <a:r>
              <a:rPr lang="ru-RU" sz="1600" dirty="0" smtClean="0">
                <a:latin typeface="Book Antiqua" pitchFamily="18" charset="0"/>
              </a:rPr>
              <a:t> </a:t>
            </a:r>
            <a:r>
              <a:rPr lang="ru-RU" sz="1600" dirty="0" err="1" smtClean="0">
                <a:latin typeface="Book Antiqua" pitchFamily="18" charset="0"/>
              </a:rPr>
              <a:t>змушуючи</a:t>
            </a:r>
            <a:r>
              <a:rPr lang="ru-RU" sz="1600" dirty="0" smtClean="0">
                <a:latin typeface="Book Antiqua" pitchFamily="18" charset="0"/>
              </a:rPr>
              <a:t> </a:t>
            </a:r>
            <a:r>
              <a:rPr lang="ru-RU" sz="1600" dirty="0" err="1" smtClean="0">
                <a:latin typeface="Book Antiqua" pitchFamily="18" charset="0"/>
              </a:rPr>
              <a:t>пацієнтів</a:t>
            </a:r>
            <a:r>
              <a:rPr lang="ru-RU" sz="1600" dirty="0" smtClean="0">
                <a:latin typeface="Book Antiqua" pitchFamily="18" charset="0"/>
              </a:rPr>
              <a:t> </a:t>
            </a:r>
            <a:r>
              <a:rPr lang="ru-RU" sz="1600" dirty="0" err="1" smtClean="0">
                <a:latin typeface="Book Antiqua" pitchFamily="18" charset="0"/>
              </a:rPr>
              <a:t>чекати</a:t>
            </a:r>
            <a:r>
              <a:rPr lang="ru-RU" sz="1600" dirty="0" smtClean="0">
                <a:latin typeface="Book Antiqua" pitchFamily="18" charset="0"/>
              </a:rPr>
              <a:t> </a:t>
            </a:r>
            <a:r>
              <a:rPr lang="ru-RU" sz="1600" dirty="0" err="1" smtClean="0">
                <a:latin typeface="Book Antiqua" pitchFamily="18" charset="0"/>
              </a:rPr>
              <a:t>лікування</a:t>
            </a:r>
            <a:endParaRPr lang="uk-UA" sz="1600" dirty="0" smtClean="0">
              <a:latin typeface="Book Antiqua" pitchFamily="18" charset="0"/>
            </a:endParaRPr>
          </a:p>
          <a:p>
            <a:pPr marL="0" indent="0">
              <a:buNone/>
            </a:pPr>
            <a:r>
              <a:rPr lang="ru-RU" sz="1600" dirty="0" smtClean="0">
                <a:latin typeface="Book Antiqua" pitchFamily="18" charset="0"/>
              </a:rPr>
              <a:t>4. Модель </a:t>
            </a:r>
            <a:r>
              <a:rPr lang="ru-RU" sz="1600" dirty="0" err="1" smtClean="0">
                <a:latin typeface="Book Antiqua" pitchFamily="18" charset="0"/>
              </a:rPr>
              <a:t>прямої</a:t>
            </a:r>
            <a:r>
              <a:rPr lang="ru-RU" sz="1600" dirty="0" smtClean="0">
                <a:latin typeface="Book Antiqua" pitchFamily="18" charset="0"/>
              </a:rPr>
              <a:t> оплати, </a:t>
            </a:r>
            <a:r>
              <a:rPr lang="ru-RU" sz="1600" dirty="0" err="1" smtClean="0">
                <a:latin typeface="Book Antiqua" pitchFamily="18" charset="0"/>
              </a:rPr>
              <a:t>що</a:t>
            </a:r>
            <a:r>
              <a:rPr lang="ru-RU" sz="1600" dirty="0" smtClean="0">
                <a:latin typeface="Book Antiqua" pitchFamily="18" charset="0"/>
              </a:rPr>
              <a:t> </a:t>
            </a:r>
            <a:r>
              <a:rPr lang="ru-RU" sz="1600" dirty="0" err="1" smtClean="0">
                <a:latin typeface="Book Antiqua" pitchFamily="18" charset="0"/>
              </a:rPr>
              <a:t>застосовується</a:t>
            </a:r>
            <a:r>
              <a:rPr lang="ru-RU" sz="1600" dirty="0" smtClean="0">
                <a:latin typeface="Book Antiqua" pitchFamily="18" charset="0"/>
              </a:rPr>
              <a:t> у </a:t>
            </a:r>
            <a:r>
              <a:rPr lang="ru-RU" sz="1600" dirty="0" err="1" smtClean="0">
                <a:latin typeface="Book Antiqua" pitchFamily="18" charset="0"/>
              </a:rPr>
              <a:t>багатьох</a:t>
            </a:r>
            <a:r>
              <a:rPr lang="ru-RU" sz="1600" dirty="0" smtClean="0">
                <a:latin typeface="Book Antiqua" pitchFamily="18" charset="0"/>
              </a:rPr>
              <a:t> </a:t>
            </a:r>
            <a:r>
              <a:rPr lang="ru-RU" sz="1600" dirty="0" err="1" smtClean="0">
                <a:latin typeface="Book Antiqua" pitchFamily="18" charset="0"/>
              </a:rPr>
              <a:t>розвинених</a:t>
            </a:r>
            <a:r>
              <a:rPr lang="ru-RU" sz="1600" dirty="0" smtClean="0">
                <a:latin typeface="Book Antiqua" pitchFamily="18" charset="0"/>
              </a:rPr>
              <a:t> </a:t>
            </a:r>
            <a:r>
              <a:rPr lang="ru-RU" sz="1600" dirty="0" err="1" smtClean="0">
                <a:latin typeface="Book Antiqua" pitchFamily="18" charset="0"/>
              </a:rPr>
              <a:t>країнах</a:t>
            </a:r>
            <a:r>
              <a:rPr lang="ru-RU" sz="1600" dirty="0" smtClean="0">
                <a:latin typeface="Book Antiqua" pitchFamily="18" charset="0"/>
              </a:rPr>
              <a:t> для </a:t>
            </a:r>
            <a:r>
              <a:rPr lang="ru-RU" sz="1600" dirty="0" err="1" smtClean="0">
                <a:latin typeface="Book Antiqua" pitchFamily="18" charset="0"/>
              </a:rPr>
              <a:t>певних</a:t>
            </a:r>
            <a:r>
              <a:rPr lang="ru-RU" sz="1600" dirty="0" smtClean="0">
                <a:latin typeface="Book Antiqua" pitchFamily="18" charset="0"/>
              </a:rPr>
              <a:t> </a:t>
            </a:r>
            <a:r>
              <a:rPr lang="ru-RU" sz="1600" dirty="0" err="1" smtClean="0">
                <a:latin typeface="Book Antiqua" pitchFamily="18" charset="0"/>
              </a:rPr>
              <a:t>послуг</a:t>
            </a:r>
            <a:r>
              <a:rPr lang="ru-RU" sz="1600" dirty="0" smtClean="0">
                <a:latin typeface="Book Antiqua" pitchFamily="18" charset="0"/>
              </a:rPr>
              <a:t>, а </a:t>
            </a:r>
            <a:r>
              <a:rPr lang="ru-RU" sz="1600" dirty="0" err="1" smtClean="0">
                <a:latin typeface="Book Antiqua" pitchFamily="18" charset="0"/>
              </a:rPr>
              <a:t>також</a:t>
            </a:r>
            <a:r>
              <a:rPr lang="ru-RU" sz="1600" dirty="0" smtClean="0">
                <a:latin typeface="Book Antiqua" pitchFamily="18" charset="0"/>
              </a:rPr>
              <a:t> </a:t>
            </a:r>
            <a:r>
              <a:rPr lang="ru-RU" sz="1600" dirty="0" err="1" smtClean="0">
                <a:latin typeface="Book Antiqua" pitchFamily="18" charset="0"/>
              </a:rPr>
              <a:t>усіма</a:t>
            </a:r>
            <a:r>
              <a:rPr lang="ru-RU" sz="1600" dirty="0" smtClean="0">
                <a:latin typeface="Book Antiqua" pitchFamily="18" charset="0"/>
              </a:rPr>
              <a:t> </a:t>
            </a:r>
            <a:r>
              <a:rPr lang="ru-RU" sz="1600" dirty="0" err="1" smtClean="0">
                <a:latin typeface="Book Antiqua" pitchFamily="18" charset="0"/>
              </a:rPr>
              <a:t>країнами</a:t>
            </a:r>
            <a:r>
              <a:rPr lang="ru-RU" sz="1600" dirty="0" smtClean="0">
                <a:latin typeface="Book Antiqua" pitchFamily="18" charset="0"/>
              </a:rPr>
              <a:t> для </a:t>
            </a:r>
            <a:r>
              <a:rPr lang="ru-RU" sz="1600" dirty="0" err="1" smtClean="0">
                <a:latin typeface="Book Antiqua" pitchFamily="18" charset="0"/>
              </a:rPr>
              <a:t>придбання</a:t>
            </a:r>
            <a:r>
              <a:rPr lang="ru-RU" sz="1600" dirty="0" smtClean="0">
                <a:latin typeface="Book Antiqua" pitchFamily="18" charset="0"/>
              </a:rPr>
              <a:t> </a:t>
            </a:r>
            <a:r>
              <a:rPr lang="ru-RU" sz="1600" dirty="0" err="1" smtClean="0">
                <a:latin typeface="Book Antiqua" pitchFamily="18" charset="0"/>
              </a:rPr>
              <a:t>лікарських</a:t>
            </a:r>
            <a:r>
              <a:rPr lang="ru-RU" sz="1600" dirty="0" smtClean="0">
                <a:latin typeface="Book Antiqua" pitchFamily="18" charset="0"/>
              </a:rPr>
              <a:t> </a:t>
            </a:r>
            <a:r>
              <a:rPr lang="ru-RU" sz="1600" dirty="0" err="1" smtClean="0">
                <a:latin typeface="Book Antiqua" pitchFamily="18" charset="0"/>
              </a:rPr>
              <a:t>засобів</a:t>
            </a:r>
            <a:r>
              <a:rPr lang="ru-RU" sz="1600" dirty="0" smtClean="0">
                <a:latin typeface="Book Antiqua" pitchFamily="18" charset="0"/>
              </a:rPr>
              <a:t>, </a:t>
            </a:r>
            <a:r>
              <a:rPr lang="ru-RU" sz="1600" dirty="0" err="1" smtClean="0">
                <a:latin typeface="Book Antiqua" pitchFamily="18" charset="0"/>
              </a:rPr>
              <a:t>що</a:t>
            </a:r>
            <a:r>
              <a:rPr lang="ru-RU" sz="1600" dirty="0" smtClean="0">
                <a:latin typeface="Book Antiqua" pitchFamily="18" charset="0"/>
              </a:rPr>
              <a:t> </a:t>
            </a:r>
            <a:r>
              <a:rPr lang="ru-RU" sz="1600" dirty="0" err="1" smtClean="0">
                <a:latin typeface="Book Antiqua" pitchFamily="18" charset="0"/>
              </a:rPr>
              <a:t>відпускаються</a:t>
            </a:r>
            <a:r>
              <a:rPr lang="ru-RU" sz="1600" dirty="0" smtClean="0">
                <a:latin typeface="Book Antiqua" pitchFamily="18" charset="0"/>
              </a:rPr>
              <a:t> без рецепта. </a:t>
            </a:r>
            <a:r>
              <a:rPr lang="ru-RU" sz="1600" dirty="0" err="1" smtClean="0">
                <a:latin typeface="Book Antiqua" pitchFamily="18" charset="0"/>
              </a:rPr>
              <a:t>Медична</a:t>
            </a:r>
            <a:r>
              <a:rPr lang="ru-RU" sz="1600" dirty="0" smtClean="0">
                <a:latin typeface="Book Antiqua" pitchFamily="18" charset="0"/>
              </a:rPr>
              <a:t> </a:t>
            </a:r>
            <a:r>
              <a:rPr lang="ru-RU" sz="1600" dirty="0" err="1" smtClean="0">
                <a:latin typeface="Book Antiqua" pitchFamily="18" charset="0"/>
              </a:rPr>
              <a:t>допомога</a:t>
            </a:r>
            <a:r>
              <a:rPr lang="ru-RU" sz="1600" dirty="0" smtClean="0">
                <a:latin typeface="Book Antiqua" pitchFamily="18" charset="0"/>
              </a:rPr>
              <a:t> </a:t>
            </a:r>
            <a:r>
              <a:rPr lang="ru-RU" sz="1600" dirty="0" err="1" smtClean="0">
                <a:latin typeface="Book Antiqua" pitchFamily="18" charset="0"/>
              </a:rPr>
              <a:t>оплачується</a:t>
            </a:r>
            <a:r>
              <a:rPr lang="ru-RU" sz="1600" dirty="0" smtClean="0">
                <a:latin typeface="Book Antiqua" pitchFamily="18" charset="0"/>
              </a:rPr>
              <a:t> </a:t>
            </a:r>
            <a:r>
              <a:rPr lang="ru-RU" sz="1600" dirty="0" err="1" smtClean="0">
                <a:latin typeface="Book Antiqua" pitchFamily="18" charset="0"/>
              </a:rPr>
              <a:t>споживачами</a:t>
            </a:r>
            <a:r>
              <a:rPr lang="ru-RU" sz="1600" dirty="0" smtClean="0">
                <a:latin typeface="Book Antiqua" pitchFamily="18" charset="0"/>
              </a:rPr>
              <a:t> </a:t>
            </a:r>
            <a:r>
              <a:rPr lang="ru-RU" sz="1600" dirty="0" err="1" smtClean="0">
                <a:latin typeface="Book Antiqua" pitchFamily="18" charset="0"/>
              </a:rPr>
              <a:t>напряму</a:t>
            </a:r>
            <a:r>
              <a:rPr lang="ru-RU" sz="1600" dirty="0" smtClean="0">
                <a:latin typeface="Book Antiqua" pitchFamily="18" charset="0"/>
              </a:rPr>
              <a:t> </a:t>
            </a:r>
            <a:r>
              <a:rPr lang="ru-RU" sz="1600" dirty="0" err="1" smtClean="0">
                <a:latin typeface="Book Antiqua" pitchFamily="18" charset="0"/>
              </a:rPr>
              <a:t>постачальникам</a:t>
            </a:r>
            <a:r>
              <a:rPr lang="ru-RU" sz="1600" dirty="0" smtClean="0">
                <a:latin typeface="Book Antiqua" pitchFamily="18" charset="0"/>
              </a:rPr>
              <a:t> </a:t>
            </a:r>
            <a:r>
              <a:rPr lang="ru-RU" sz="1600" dirty="0" err="1" smtClean="0">
                <a:latin typeface="Book Antiqua" pitchFamily="18" charset="0"/>
              </a:rPr>
              <a:t>медичних</a:t>
            </a:r>
            <a:r>
              <a:rPr lang="ru-RU" sz="1600" dirty="0" smtClean="0">
                <a:latin typeface="Book Antiqua" pitchFamily="18" charset="0"/>
              </a:rPr>
              <a:t> </a:t>
            </a:r>
            <a:r>
              <a:rPr lang="ru-RU" sz="1600" dirty="0" err="1" smtClean="0">
                <a:latin typeface="Book Antiqua" pitchFamily="18" charset="0"/>
              </a:rPr>
              <a:t>послуг</a:t>
            </a:r>
            <a:endParaRPr lang="uk-UA" sz="1600" dirty="0" smtClean="0">
              <a:latin typeface="Book Antiqua" pitchFamily="18" charset="0"/>
            </a:endParaRPr>
          </a:p>
          <a:p>
            <a:pPr marL="0" indent="0">
              <a:buNone/>
            </a:pPr>
            <a:endParaRPr lang="uk-UA" sz="1600" dirty="0">
              <a:latin typeface="Book Antiqu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a:solidFill>
            <a:schemeClr val="tx2">
              <a:lumMod val="20000"/>
              <a:lumOff val="80000"/>
            </a:schemeClr>
          </a:solidFill>
        </p:spPr>
        <p:txBody>
          <a:bodyPr>
            <a:normAutofit fontScale="90000"/>
          </a:bodyPr>
          <a:lstStyle/>
          <a:p>
            <a:r>
              <a:rPr lang="ru-RU" sz="3100" dirty="0" smtClean="0">
                <a:latin typeface="Book Antiqua" pitchFamily="18" charset="0"/>
              </a:rPr>
              <a:t/>
            </a:r>
            <a:br>
              <a:rPr lang="ru-RU" sz="3100" dirty="0" smtClean="0">
                <a:latin typeface="Book Antiqua" pitchFamily="18" charset="0"/>
              </a:rPr>
            </a:br>
            <a:r>
              <a:rPr lang="ru-RU" sz="3100" dirty="0" err="1" smtClean="0">
                <a:latin typeface="Book Antiqua" pitchFamily="18" charset="0"/>
              </a:rPr>
              <a:t>Етапи</a:t>
            </a:r>
            <a:r>
              <a:rPr lang="ru-RU" sz="3100" dirty="0" smtClean="0">
                <a:latin typeface="Book Antiqua" pitchFamily="18" charset="0"/>
              </a:rPr>
              <a:t> </a:t>
            </a:r>
            <a:r>
              <a:rPr lang="ru-RU" sz="3100" dirty="0" err="1" smtClean="0">
                <a:latin typeface="Book Antiqua" pitchFamily="18" charset="0"/>
              </a:rPr>
              <a:t>становлення</a:t>
            </a:r>
            <a:r>
              <a:rPr lang="ru-RU" sz="3100" dirty="0" smtClean="0">
                <a:latin typeface="Book Antiqua" pitchFamily="18" charset="0"/>
              </a:rPr>
              <a:t> </a:t>
            </a:r>
            <a:r>
              <a:rPr lang="ru-RU" sz="3100" dirty="0" err="1" smtClean="0">
                <a:latin typeface="Book Antiqua" pitchFamily="18" charset="0"/>
              </a:rPr>
              <a:t>страхової</a:t>
            </a:r>
            <a:r>
              <a:rPr lang="ru-RU" sz="3100" dirty="0" smtClean="0">
                <a:latin typeface="Book Antiqua" pitchFamily="18" charset="0"/>
              </a:rPr>
              <a:t> </a:t>
            </a:r>
            <a:r>
              <a:rPr lang="ru-RU" sz="3100" dirty="0" err="1" smtClean="0">
                <a:latin typeface="Book Antiqua" pitchFamily="18" charset="0"/>
              </a:rPr>
              <a:t>медицини</a:t>
            </a:r>
            <a:r>
              <a:rPr lang="ru-RU" sz="3100" dirty="0" smtClean="0">
                <a:latin typeface="Book Antiqua" pitchFamily="18" charset="0"/>
              </a:rPr>
              <a:t>  </a:t>
            </a:r>
            <a:r>
              <a:rPr lang="uk-UA" dirty="0" smtClean="0"/>
              <a:t/>
            </a:r>
            <a:br>
              <a:rPr lang="uk-UA" dirty="0" smtClean="0"/>
            </a:br>
            <a:endParaRPr lang="uk-UA" dirty="0"/>
          </a:p>
        </p:txBody>
      </p:sp>
      <p:sp>
        <p:nvSpPr>
          <p:cNvPr id="3" name="Содержимое 2"/>
          <p:cNvSpPr>
            <a:spLocks noGrp="1"/>
          </p:cNvSpPr>
          <p:nvPr>
            <p:ph idx="1"/>
          </p:nvPr>
        </p:nvSpPr>
        <p:spPr>
          <a:xfrm>
            <a:off x="107504" y="908720"/>
            <a:ext cx="9036496" cy="5949280"/>
          </a:xfrm>
        </p:spPr>
        <p:txBody>
          <a:bodyPr>
            <a:noAutofit/>
          </a:bodyPr>
          <a:lstStyle/>
          <a:p>
            <a:pPr marL="0" indent="0" algn="just">
              <a:buNone/>
            </a:pPr>
            <a:r>
              <a:rPr lang="ru-RU" sz="2000" i="1" dirty="0" err="1" smtClean="0">
                <a:latin typeface="Book Antiqua" pitchFamily="18" charset="0"/>
              </a:rPr>
              <a:t>Етап</a:t>
            </a:r>
            <a:r>
              <a:rPr lang="ru-RU" sz="2000" i="1" dirty="0" smtClean="0">
                <a:latin typeface="Book Antiqua" pitchFamily="18" charset="0"/>
              </a:rPr>
              <a:t> 1.</a:t>
            </a:r>
            <a:r>
              <a:rPr lang="ru-RU" sz="2000" dirty="0" smtClean="0">
                <a:latin typeface="Book Antiqua" pitchFamily="18" charset="0"/>
              </a:rPr>
              <a:t> У </a:t>
            </a:r>
            <a:r>
              <a:rPr lang="ru-RU" sz="2000" dirty="0" err="1" smtClean="0">
                <a:latin typeface="Book Antiqua" pitchFamily="18" charset="0"/>
              </a:rPr>
              <a:t>грудні</a:t>
            </a:r>
            <a:r>
              <a:rPr lang="ru-RU" sz="2000" dirty="0" smtClean="0">
                <a:latin typeface="Book Antiqua" pitchFamily="18" charset="0"/>
              </a:rPr>
              <a:t> 2017 року створено </a:t>
            </a:r>
            <a:r>
              <a:rPr lang="ru-RU" sz="2000" dirty="0" err="1" smtClean="0">
                <a:latin typeface="Book Antiqua" pitchFamily="18" charset="0"/>
              </a:rPr>
              <a:t>Національну</a:t>
            </a:r>
            <a:r>
              <a:rPr lang="ru-RU" sz="2000" dirty="0" smtClean="0">
                <a:latin typeface="Book Antiqua" pitchFamily="18" charset="0"/>
              </a:rPr>
              <a:t> Службу </a:t>
            </a:r>
            <a:r>
              <a:rPr lang="ru-RU" sz="2000" dirty="0" err="1" smtClean="0">
                <a:latin typeface="Book Antiqua" pitchFamily="18" charset="0"/>
              </a:rPr>
              <a:t>Здоров’я</a:t>
            </a:r>
            <a:r>
              <a:rPr lang="ru-RU" sz="2000" dirty="0" smtClean="0">
                <a:latin typeface="Book Antiqua" pitchFamily="18" charset="0"/>
              </a:rPr>
              <a:t> </a:t>
            </a:r>
            <a:r>
              <a:rPr lang="ru-RU" sz="2000" dirty="0" err="1" smtClean="0">
                <a:latin typeface="Book Antiqua" pitchFamily="18" charset="0"/>
              </a:rPr>
              <a:t>України</a:t>
            </a:r>
            <a:r>
              <a:rPr lang="ru-RU" sz="2000" dirty="0" smtClean="0">
                <a:latin typeface="Book Antiqua" pitchFamily="18" charset="0"/>
              </a:rPr>
              <a:t> (НСЗУ), яка </a:t>
            </a:r>
            <a:r>
              <a:rPr lang="ru-RU" sz="2000" dirty="0" err="1" smtClean="0">
                <a:latin typeface="Book Antiqua" pitchFamily="18" charset="0"/>
              </a:rPr>
              <a:t>є</a:t>
            </a:r>
            <a:r>
              <a:rPr lang="ru-RU" sz="2000" dirty="0" smtClean="0">
                <a:latin typeface="Book Antiqua" pitchFamily="18" charset="0"/>
              </a:rPr>
              <a:t> </a:t>
            </a:r>
            <a:r>
              <a:rPr lang="ru-RU" sz="2000" dirty="0" err="1" smtClean="0">
                <a:latin typeface="Book Antiqua" pitchFamily="18" charset="0"/>
              </a:rPr>
              <a:t>попередником</a:t>
            </a:r>
            <a:r>
              <a:rPr lang="ru-RU" sz="2000" dirty="0" smtClean="0">
                <a:latin typeface="Book Antiqua" pitchFamily="18" charset="0"/>
              </a:rPr>
              <a:t> державного </a:t>
            </a:r>
            <a:r>
              <a:rPr lang="ru-RU" sz="2000" dirty="0" err="1" smtClean="0">
                <a:latin typeface="Book Antiqua" pitchFamily="18" charset="0"/>
              </a:rPr>
              <a:t>страхувальника</a:t>
            </a:r>
            <a:r>
              <a:rPr lang="ru-RU" sz="2000" dirty="0" smtClean="0">
                <a:latin typeface="Book Antiqua" pitchFamily="18" charset="0"/>
              </a:rPr>
              <a:t>. </a:t>
            </a:r>
          </a:p>
          <a:p>
            <a:pPr marL="0" indent="0" algn="just">
              <a:buNone/>
            </a:pPr>
            <a:endParaRPr lang="uk-UA" sz="2000" dirty="0" smtClean="0">
              <a:latin typeface="Book Antiqua" pitchFamily="18" charset="0"/>
            </a:endParaRPr>
          </a:p>
          <a:p>
            <a:pPr marL="0" indent="0" algn="just">
              <a:buNone/>
            </a:pPr>
            <a:r>
              <a:rPr lang="ru-RU" sz="2000" i="1" dirty="0" err="1" smtClean="0">
                <a:latin typeface="Book Antiqua" pitchFamily="18" charset="0"/>
              </a:rPr>
              <a:t>Етап</a:t>
            </a:r>
            <a:r>
              <a:rPr lang="ru-RU" sz="2000" i="1" dirty="0" smtClean="0">
                <a:latin typeface="Book Antiqua" pitchFamily="18" charset="0"/>
              </a:rPr>
              <a:t> 2.</a:t>
            </a:r>
            <a:r>
              <a:rPr lang="ru-RU" sz="2000" dirty="0" smtClean="0">
                <a:latin typeface="Book Antiqua" pitchFamily="18" charset="0"/>
              </a:rPr>
              <a:t> </a:t>
            </a:r>
            <a:r>
              <a:rPr lang="ru-RU" sz="2000" dirty="0" err="1" smtClean="0">
                <a:latin typeface="Book Antiqua" pitchFamily="18" charset="0"/>
              </a:rPr>
              <a:t>Адаптація</a:t>
            </a:r>
            <a:r>
              <a:rPr lang="ru-RU" sz="2000" dirty="0" smtClean="0">
                <a:latin typeface="Book Antiqua" pitchFamily="18" charset="0"/>
              </a:rPr>
              <a:t> </a:t>
            </a:r>
            <a:r>
              <a:rPr lang="ru-RU" sz="2000" dirty="0" err="1" smtClean="0">
                <a:latin typeface="Book Antiqua" pitchFamily="18" charset="0"/>
              </a:rPr>
              <a:t>закладів</a:t>
            </a:r>
            <a:r>
              <a:rPr lang="ru-RU" sz="2000" dirty="0" smtClean="0">
                <a:latin typeface="Book Antiqua" pitchFamily="18" charset="0"/>
              </a:rPr>
              <a:t> </a:t>
            </a:r>
            <a:r>
              <a:rPr lang="ru-RU" sz="2000" dirty="0" err="1" smtClean="0">
                <a:latin typeface="Book Antiqua" pitchFamily="18" charset="0"/>
              </a:rPr>
              <a:t>охорони</a:t>
            </a:r>
            <a:r>
              <a:rPr lang="ru-RU" sz="2000" dirty="0" smtClean="0">
                <a:latin typeface="Book Antiqua" pitchFamily="18" charset="0"/>
              </a:rPr>
              <a:t> </a:t>
            </a:r>
            <a:r>
              <a:rPr lang="ru-RU" sz="2000" dirty="0" err="1" smtClean="0">
                <a:latin typeface="Book Antiqua" pitchFamily="18" charset="0"/>
              </a:rPr>
              <a:t>здоров’я</a:t>
            </a:r>
            <a:r>
              <a:rPr lang="ru-RU" sz="2000" dirty="0" smtClean="0">
                <a:latin typeface="Book Antiqua" pitchFamily="18" charset="0"/>
              </a:rPr>
              <a:t> до </a:t>
            </a:r>
            <a:r>
              <a:rPr lang="ru-RU" sz="2000" dirty="0" err="1" smtClean="0">
                <a:latin typeface="Book Antiqua" pitchFamily="18" charset="0"/>
              </a:rPr>
              <a:t>нових</a:t>
            </a:r>
            <a:r>
              <a:rPr lang="ru-RU" sz="2000" dirty="0" smtClean="0">
                <a:latin typeface="Book Antiqua" pitchFamily="18" charset="0"/>
              </a:rPr>
              <a:t> моделей </a:t>
            </a:r>
            <a:r>
              <a:rPr lang="ru-RU" sz="2000" dirty="0" err="1" smtClean="0">
                <a:latin typeface="Book Antiqua" pitchFamily="18" charset="0"/>
              </a:rPr>
              <a:t>підпорядкування</a:t>
            </a:r>
            <a:r>
              <a:rPr lang="ru-RU" sz="2000" dirty="0" smtClean="0">
                <a:latin typeface="Book Antiqua" pitchFamily="18" charset="0"/>
              </a:rPr>
              <a:t>, </a:t>
            </a:r>
            <a:r>
              <a:rPr lang="ru-RU" sz="2000" dirty="0" err="1" smtClean="0">
                <a:latin typeface="Book Antiqua" pitchFamily="18" charset="0"/>
              </a:rPr>
              <a:t>функціонування</a:t>
            </a:r>
            <a:r>
              <a:rPr lang="ru-RU" sz="2000" dirty="0" smtClean="0">
                <a:latin typeface="Book Antiqua" pitchFamily="18" charset="0"/>
              </a:rPr>
              <a:t> та </a:t>
            </a:r>
            <a:r>
              <a:rPr lang="ru-RU" sz="2000" dirty="0" err="1" smtClean="0">
                <a:latin typeface="Book Antiqua" pitchFamily="18" charset="0"/>
              </a:rPr>
              <a:t>фінансування</a:t>
            </a:r>
            <a:r>
              <a:rPr lang="ru-RU" sz="2000" dirty="0" smtClean="0">
                <a:latin typeface="Book Antiqua" pitchFamily="18" charset="0"/>
              </a:rPr>
              <a:t>. Система, </a:t>
            </a:r>
            <a:r>
              <a:rPr lang="ru-RU" sz="2000" dirty="0" err="1" smtClean="0">
                <a:latin typeface="Book Antiqua" pitchFamily="18" charset="0"/>
              </a:rPr>
              <a:t>що</a:t>
            </a:r>
            <a:r>
              <a:rPr lang="ru-RU" sz="2000" dirty="0" smtClean="0">
                <a:latin typeface="Book Antiqua" pitchFamily="18" charset="0"/>
              </a:rPr>
              <a:t> </a:t>
            </a:r>
            <a:r>
              <a:rPr lang="ru-RU" sz="2000" dirty="0" err="1" smtClean="0">
                <a:latin typeface="Book Antiqua" pitchFamily="18" charset="0"/>
              </a:rPr>
              <a:t>впроваджується</a:t>
            </a:r>
            <a:r>
              <a:rPr lang="ru-RU" sz="2000" dirty="0" smtClean="0">
                <a:latin typeface="Book Antiqua" pitchFamily="18" charset="0"/>
              </a:rPr>
              <a:t>, </a:t>
            </a:r>
            <a:r>
              <a:rPr lang="ru-RU" sz="2000" dirty="0" err="1" smtClean="0">
                <a:latin typeface="Book Antiqua" pitchFamily="18" charset="0"/>
              </a:rPr>
              <a:t>надасть</a:t>
            </a:r>
            <a:r>
              <a:rPr lang="ru-RU" sz="2000" dirty="0" smtClean="0">
                <a:latin typeface="Book Antiqua" pitchFamily="18" charset="0"/>
              </a:rPr>
              <a:t> </a:t>
            </a:r>
            <a:r>
              <a:rPr lang="ru-RU" sz="2000" dirty="0" err="1" smtClean="0">
                <a:latin typeface="Book Antiqua" pitchFamily="18" charset="0"/>
              </a:rPr>
              <a:t>можливість</a:t>
            </a:r>
            <a:r>
              <a:rPr lang="ru-RU" sz="2000" dirty="0" smtClean="0">
                <a:latin typeface="Book Antiqua" pitchFamily="18" charset="0"/>
              </a:rPr>
              <a:t> </a:t>
            </a:r>
            <a:r>
              <a:rPr lang="ru-RU" sz="2000" dirty="0" err="1" smtClean="0">
                <a:latin typeface="Book Antiqua" pitchFamily="18" charset="0"/>
              </a:rPr>
              <a:t>пацієнту</a:t>
            </a:r>
            <a:r>
              <a:rPr lang="ru-RU" sz="2000" dirty="0" smtClean="0">
                <a:latin typeface="Book Antiqua" pitchFamily="18" charset="0"/>
              </a:rPr>
              <a:t> </a:t>
            </a:r>
            <a:r>
              <a:rPr lang="ru-RU" sz="2000" dirty="0" err="1" smtClean="0">
                <a:latin typeface="Book Antiqua" pitchFamily="18" charset="0"/>
              </a:rPr>
              <a:t>самостійно</a:t>
            </a:r>
            <a:r>
              <a:rPr lang="ru-RU" sz="2000" dirty="0" smtClean="0">
                <a:latin typeface="Book Antiqua" pitchFamily="18" charset="0"/>
              </a:rPr>
              <a:t> </a:t>
            </a:r>
            <a:r>
              <a:rPr lang="ru-RU" sz="2000" dirty="0" err="1" smtClean="0">
                <a:latin typeface="Book Antiqua" pitchFamily="18" charset="0"/>
              </a:rPr>
              <a:t>обирати</a:t>
            </a:r>
            <a:r>
              <a:rPr lang="ru-RU" sz="2000" dirty="0" smtClean="0">
                <a:latin typeface="Book Antiqua" pitchFamily="18" charset="0"/>
              </a:rPr>
              <a:t> заклад </a:t>
            </a:r>
            <a:r>
              <a:rPr lang="ru-RU" sz="2000" dirty="0" err="1" smtClean="0">
                <a:latin typeface="Book Antiqua" pitchFamily="18" charset="0"/>
              </a:rPr>
              <a:t>охорони</a:t>
            </a:r>
            <a:r>
              <a:rPr lang="ru-RU" sz="2000" dirty="0" smtClean="0">
                <a:latin typeface="Book Antiqua" pitchFamily="18" charset="0"/>
              </a:rPr>
              <a:t> </a:t>
            </a:r>
            <a:r>
              <a:rPr lang="ru-RU" sz="2000" dirty="0" err="1" smtClean="0">
                <a:latin typeface="Book Antiqua" pitchFamily="18" charset="0"/>
              </a:rPr>
              <a:t>здоров’я</a:t>
            </a:r>
            <a:r>
              <a:rPr lang="ru-RU" sz="2000" dirty="0" smtClean="0">
                <a:latin typeface="Book Antiqua" pitchFamily="18" charset="0"/>
              </a:rPr>
              <a:t> для </a:t>
            </a:r>
            <a:r>
              <a:rPr lang="ru-RU" sz="2000" dirty="0" err="1" smtClean="0">
                <a:latin typeface="Book Antiqua" pitchFamily="18" charset="0"/>
              </a:rPr>
              <a:t>отримання</a:t>
            </a:r>
            <a:r>
              <a:rPr lang="ru-RU" sz="2000" dirty="0" smtClean="0">
                <a:latin typeface="Book Antiqua" pitchFamily="18" charset="0"/>
              </a:rPr>
              <a:t> </a:t>
            </a:r>
            <a:r>
              <a:rPr lang="ru-RU" sz="2000" dirty="0" err="1" smtClean="0">
                <a:latin typeface="Book Antiqua" pitchFamily="18" charset="0"/>
              </a:rPr>
              <a:t>медичної</a:t>
            </a:r>
            <a:r>
              <a:rPr lang="ru-RU" sz="2000" dirty="0" smtClean="0">
                <a:latin typeface="Book Antiqua" pitchFamily="18" charset="0"/>
              </a:rPr>
              <a:t> </a:t>
            </a:r>
            <a:r>
              <a:rPr lang="ru-RU" sz="2000" dirty="0" err="1" smtClean="0">
                <a:latin typeface="Book Antiqua" pitchFamily="18" charset="0"/>
              </a:rPr>
              <a:t>допомоги</a:t>
            </a:r>
            <a:r>
              <a:rPr lang="ru-RU" sz="2000" dirty="0" smtClean="0">
                <a:latin typeface="Book Antiqua" pitchFamily="18" charset="0"/>
              </a:rPr>
              <a:t>, </a:t>
            </a:r>
            <a:r>
              <a:rPr lang="ru-RU" sz="2000" dirty="0" err="1" smtClean="0">
                <a:latin typeface="Book Antiqua" pitchFamily="18" charset="0"/>
              </a:rPr>
              <a:t>що</a:t>
            </a:r>
            <a:r>
              <a:rPr lang="ru-RU" sz="2000" dirty="0" smtClean="0">
                <a:latin typeface="Book Antiqua" pitchFamily="18" charset="0"/>
              </a:rPr>
              <a:t> в свою </a:t>
            </a:r>
            <a:r>
              <a:rPr lang="ru-RU" sz="2000" dirty="0" err="1" smtClean="0">
                <a:latin typeface="Book Antiqua" pitchFamily="18" charset="0"/>
              </a:rPr>
              <a:t>чергу</a:t>
            </a:r>
            <a:r>
              <a:rPr lang="ru-RU" sz="2000" dirty="0" smtClean="0">
                <a:latin typeface="Book Antiqua" pitchFamily="18" charset="0"/>
              </a:rPr>
              <a:t> </a:t>
            </a:r>
            <a:r>
              <a:rPr lang="ru-RU" sz="2000" dirty="0" err="1" smtClean="0">
                <a:latin typeface="Book Antiqua" pitchFamily="18" charset="0"/>
              </a:rPr>
              <a:t>призведе</a:t>
            </a:r>
            <a:r>
              <a:rPr lang="ru-RU" sz="2000" dirty="0" smtClean="0">
                <a:latin typeface="Book Antiqua" pitchFamily="18" charset="0"/>
              </a:rPr>
              <a:t> до </a:t>
            </a:r>
            <a:r>
              <a:rPr lang="ru-RU" sz="2000" dirty="0" err="1" smtClean="0">
                <a:latin typeface="Book Antiqua" pitchFamily="18" charset="0"/>
              </a:rPr>
              <a:t>жорсткої</a:t>
            </a:r>
            <a:r>
              <a:rPr lang="ru-RU" sz="2000" dirty="0" smtClean="0">
                <a:latin typeface="Book Antiqua" pitchFamily="18" charset="0"/>
              </a:rPr>
              <a:t> </a:t>
            </a:r>
            <a:r>
              <a:rPr lang="ru-RU" sz="2000" dirty="0" err="1" smtClean="0">
                <a:latin typeface="Book Antiqua" pitchFamily="18" charset="0"/>
              </a:rPr>
              <a:t>конкуренції</a:t>
            </a:r>
            <a:r>
              <a:rPr lang="ru-RU" sz="2000" dirty="0" smtClean="0">
                <a:latin typeface="Book Antiqua" pitchFamily="18" charset="0"/>
              </a:rPr>
              <a:t> на ринку </a:t>
            </a:r>
            <a:r>
              <a:rPr lang="ru-RU" sz="2000" dirty="0" err="1" smtClean="0">
                <a:latin typeface="Book Antiqua" pitchFamily="18" charset="0"/>
              </a:rPr>
              <a:t>медичних</a:t>
            </a:r>
            <a:r>
              <a:rPr lang="ru-RU" sz="2000" dirty="0" smtClean="0">
                <a:latin typeface="Book Antiqua" pitchFamily="18" charset="0"/>
              </a:rPr>
              <a:t> </a:t>
            </a:r>
            <a:r>
              <a:rPr lang="ru-RU" sz="2000" dirty="0" err="1" smtClean="0">
                <a:latin typeface="Book Antiqua" pitchFamily="18" charset="0"/>
              </a:rPr>
              <a:t>послуг</a:t>
            </a:r>
            <a:r>
              <a:rPr lang="ru-RU" sz="2000" dirty="0" smtClean="0">
                <a:latin typeface="Book Antiqua" pitchFamily="18" charset="0"/>
              </a:rPr>
              <a:t>. </a:t>
            </a:r>
            <a:r>
              <a:rPr lang="ru-RU" sz="2000" dirty="0" err="1" smtClean="0">
                <a:latin typeface="Book Antiqua" pitchFamily="18" charset="0"/>
              </a:rPr>
              <a:t>Це</a:t>
            </a:r>
            <a:r>
              <a:rPr lang="ru-RU" sz="2000" dirty="0" smtClean="0">
                <a:latin typeface="Book Antiqua" pitchFamily="18" charset="0"/>
              </a:rPr>
              <a:t> </a:t>
            </a:r>
            <a:r>
              <a:rPr lang="ru-RU" sz="2000" dirty="0" err="1" smtClean="0">
                <a:latin typeface="Book Antiqua" pitchFamily="18" charset="0"/>
              </a:rPr>
              <a:t>змусить</a:t>
            </a:r>
            <a:r>
              <a:rPr lang="ru-RU" sz="2000" dirty="0" smtClean="0">
                <a:latin typeface="Book Antiqua" pitchFamily="18" charset="0"/>
              </a:rPr>
              <a:t> </a:t>
            </a:r>
            <a:r>
              <a:rPr lang="ru-RU" sz="2000" dirty="0" err="1" smtClean="0">
                <a:latin typeface="Book Antiqua" pitchFamily="18" charset="0"/>
              </a:rPr>
              <a:t>неефективних</a:t>
            </a:r>
            <a:r>
              <a:rPr lang="ru-RU" sz="2000" dirty="0" smtClean="0">
                <a:latin typeface="Book Antiqua" pitchFamily="18" charset="0"/>
              </a:rPr>
              <a:t> </a:t>
            </a:r>
            <a:r>
              <a:rPr lang="ru-RU" sz="2000" dirty="0" err="1" smtClean="0">
                <a:latin typeface="Book Antiqua" pitchFamily="18" charset="0"/>
              </a:rPr>
              <a:t>менеджерів</a:t>
            </a:r>
            <a:r>
              <a:rPr lang="ru-RU" sz="2000" dirty="0" smtClean="0">
                <a:latin typeface="Book Antiqua" pitchFamily="18" charset="0"/>
              </a:rPr>
              <a:t> </a:t>
            </a:r>
            <a:r>
              <a:rPr lang="ru-RU" sz="2000" dirty="0" err="1" smtClean="0">
                <a:latin typeface="Book Antiqua" pitchFamily="18" charset="0"/>
              </a:rPr>
              <a:t>закладів</a:t>
            </a:r>
            <a:r>
              <a:rPr lang="ru-RU" sz="2000" dirty="0" smtClean="0">
                <a:latin typeface="Book Antiqua" pitchFamily="18" charset="0"/>
              </a:rPr>
              <a:t> </a:t>
            </a:r>
            <a:r>
              <a:rPr lang="ru-RU" sz="2000" dirty="0" err="1" smtClean="0">
                <a:latin typeface="Book Antiqua" pitchFamily="18" charset="0"/>
              </a:rPr>
              <a:t>охорони</a:t>
            </a:r>
            <a:r>
              <a:rPr lang="ru-RU" sz="2000" dirty="0" smtClean="0">
                <a:latin typeface="Book Antiqua" pitchFamily="18" charset="0"/>
              </a:rPr>
              <a:t> </a:t>
            </a:r>
            <a:r>
              <a:rPr lang="ru-RU" sz="2000" dirty="0" err="1" smtClean="0">
                <a:latin typeface="Book Antiqua" pitchFamily="18" charset="0"/>
              </a:rPr>
              <a:t>здоров’я</a:t>
            </a:r>
            <a:r>
              <a:rPr lang="ru-RU" sz="2000" dirty="0" smtClean="0">
                <a:latin typeface="Book Antiqua" pitchFamily="18" charset="0"/>
              </a:rPr>
              <a:t> стати </a:t>
            </a:r>
            <a:r>
              <a:rPr lang="ru-RU" sz="2000" dirty="0" err="1" smtClean="0">
                <a:latin typeface="Book Antiqua" pitchFamily="18" charset="0"/>
              </a:rPr>
              <a:t>ефективними</a:t>
            </a:r>
            <a:r>
              <a:rPr lang="ru-RU" sz="2000" dirty="0" smtClean="0">
                <a:latin typeface="Book Antiqua" pitchFamily="18" charset="0"/>
              </a:rPr>
              <a:t> </a:t>
            </a:r>
            <a:r>
              <a:rPr lang="ru-RU" sz="2000" dirty="0" err="1" smtClean="0">
                <a:latin typeface="Book Antiqua" pitchFamily="18" charset="0"/>
              </a:rPr>
              <a:t>або</a:t>
            </a:r>
            <a:r>
              <a:rPr lang="ru-RU" sz="2000" dirty="0" smtClean="0">
                <a:latin typeface="Book Antiqua" pitchFamily="18" charset="0"/>
              </a:rPr>
              <a:t> </a:t>
            </a:r>
            <a:r>
              <a:rPr lang="ru-RU" sz="2000" dirty="0" err="1" smtClean="0">
                <a:latin typeface="Book Antiqua" pitchFamily="18" charset="0"/>
              </a:rPr>
              <a:t>піти</a:t>
            </a:r>
            <a:endParaRPr lang="ru-RU" sz="2000" dirty="0" smtClean="0">
              <a:latin typeface="Book Antiqua" pitchFamily="18" charset="0"/>
            </a:endParaRPr>
          </a:p>
          <a:p>
            <a:pPr marL="0" indent="0" algn="just">
              <a:buNone/>
            </a:pPr>
            <a:endParaRPr lang="uk-UA" sz="2000" dirty="0" smtClean="0">
              <a:latin typeface="Book Antiqua" pitchFamily="18" charset="0"/>
            </a:endParaRPr>
          </a:p>
          <a:p>
            <a:pPr marL="0" indent="0" algn="just">
              <a:buNone/>
            </a:pPr>
            <a:r>
              <a:rPr lang="ru-RU" sz="2000" i="1" dirty="0" err="1" smtClean="0">
                <a:latin typeface="Book Antiqua" pitchFamily="18" charset="0"/>
              </a:rPr>
              <a:t>Етап</a:t>
            </a:r>
            <a:r>
              <a:rPr lang="ru-RU" sz="2000" i="1" dirty="0" smtClean="0">
                <a:latin typeface="Book Antiqua" pitchFamily="18" charset="0"/>
              </a:rPr>
              <a:t> 3.</a:t>
            </a:r>
            <a:r>
              <a:rPr lang="ru-RU" sz="2000" dirty="0" smtClean="0">
                <a:latin typeface="Book Antiqua" pitchFamily="18" charset="0"/>
              </a:rPr>
              <a:t> </a:t>
            </a:r>
            <a:r>
              <a:rPr lang="ru-RU" sz="2000" dirty="0" err="1" smtClean="0">
                <a:latin typeface="Book Antiqua" pitchFamily="18" charset="0"/>
              </a:rPr>
              <a:t>Розробка</a:t>
            </a:r>
            <a:r>
              <a:rPr lang="ru-RU" sz="2000" dirty="0" smtClean="0">
                <a:latin typeface="Book Antiqua" pitchFamily="18" charset="0"/>
              </a:rPr>
              <a:t> та </a:t>
            </a:r>
            <a:r>
              <a:rPr lang="ru-RU" sz="2000" dirty="0" err="1" smtClean="0">
                <a:latin typeface="Book Antiqua" pitchFamily="18" charset="0"/>
              </a:rPr>
              <a:t>прийняття</a:t>
            </a:r>
            <a:r>
              <a:rPr lang="ru-RU" sz="2000" dirty="0" smtClean="0">
                <a:latin typeface="Book Antiqua" pitchFamily="18" charset="0"/>
              </a:rPr>
              <a:t> закону про </a:t>
            </a:r>
            <a:r>
              <a:rPr lang="ru-RU" sz="2000" dirty="0" err="1" smtClean="0">
                <a:latin typeface="Book Antiqua" pitchFamily="18" charset="0"/>
              </a:rPr>
              <a:t>загальнодержавне</a:t>
            </a:r>
            <a:r>
              <a:rPr lang="ru-RU" sz="2000" dirty="0" smtClean="0">
                <a:latin typeface="Book Antiqua" pitchFamily="18" charset="0"/>
              </a:rPr>
              <a:t> </a:t>
            </a:r>
            <a:r>
              <a:rPr lang="ru-RU" sz="2000" dirty="0" err="1" smtClean="0">
                <a:latin typeface="Book Antiqua" pitchFamily="18" charset="0"/>
              </a:rPr>
              <a:t>добровільне</a:t>
            </a:r>
            <a:r>
              <a:rPr lang="ru-RU" sz="2000" dirty="0" smtClean="0">
                <a:latin typeface="Book Antiqua" pitchFamily="18" charset="0"/>
              </a:rPr>
              <a:t> </a:t>
            </a:r>
            <a:r>
              <a:rPr lang="ru-RU" sz="2000" dirty="0" err="1" smtClean="0">
                <a:latin typeface="Book Antiqua" pitchFamily="18" charset="0"/>
              </a:rPr>
              <a:t>медичне</a:t>
            </a:r>
            <a:r>
              <a:rPr lang="ru-RU" sz="2000" dirty="0" smtClean="0">
                <a:latin typeface="Book Antiqua" pitchFamily="18" charset="0"/>
              </a:rPr>
              <a:t> </a:t>
            </a:r>
            <a:r>
              <a:rPr lang="ru-RU" sz="2000" dirty="0" err="1" smtClean="0">
                <a:latin typeface="Book Antiqua" pitchFamily="18" charset="0"/>
              </a:rPr>
              <a:t>страхування</a:t>
            </a:r>
            <a:r>
              <a:rPr lang="ru-RU" sz="2000" dirty="0" smtClean="0">
                <a:latin typeface="Book Antiqua" pitchFamily="18" charset="0"/>
              </a:rPr>
              <a:t>. </a:t>
            </a:r>
            <a:r>
              <a:rPr lang="ru-RU" sz="2000" dirty="0" err="1" smtClean="0">
                <a:latin typeface="Book Antiqua" pitchFamily="18" charset="0"/>
              </a:rPr>
              <a:t>Державний</a:t>
            </a:r>
            <a:r>
              <a:rPr lang="ru-RU" sz="2000" dirty="0" smtClean="0">
                <a:latin typeface="Book Antiqua" pitchFamily="18" charset="0"/>
              </a:rPr>
              <a:t> </a:t>
            </a:r>
            <a:r>
              <a:rPr lang="ru-RU" sz="2000" dirty="0" err="1" smtClean="0">
                <a:latin typeface="Book Antiqua" pitchFamily="18" charset="0"/>
              </a:rPr>
              <a:t>страхувальник</a:t>
            </a:r>
            <a:r>
              <a:rPr lang="ru-RU" sz="2000" dirty="0" smtClean="0">
                <a:latin typeface="Book Antiqua" pitchFamily="18" charset="0"/>
              </a:rPr>
              <a:t> повинен </a:t>
            </a:r>
            <a:r>
              <a:rPr lang="ru-RU" sz="2000" dirty="0" err="1" smtClean="0">
                <a:latin typeface="Book Antiqua" pitchFamily="18" charset="0"/>
              </a:rPr>
              <a:t>забезпечувати</a:t>
            </a:r>
            <a:r>
              <a:rPr lang="ru-RU" sz="2000" dirty="0" smtClean="0">
                <a:latin typeface="Book Antiqua" pitchFamily="18" charset="0"/>
              </a:rPr>
              <a:t> </a:t>
            </a:r>
            <a:r>
              <a:rPr lang="ru-RU" sz="2000" dirty="0" err="1" smtClean="0">
                <a:latin typeface="Book Antiqua" pitchFamily="18" charset="0"/>
              </a:rPr>
              <a:t>мінімальний</a:t>
            </a:r>
            <a:r>
              <a:rPr lang="ru-RU" sz="2000" dirty="0" smtClean="0">
                <a:latin typeface="Book Antiqua" pitchFamily="18" charset="0"/>
              </a:rPr>
              <a:t> </a:t>
            </a:r>
            <a:r>
              <a:rPr lang="ru-RU" sz="2000" dirty="0" err="1" smtClean="0">
                <a:latin typeface="Book Antiqua" pitchFamily="18" charset="0"/>
              </a:rPr>
              <a:t>набір</a:t>
            </a:r>
            <a:r>
              <a:rPr lang="ru-RU" sz="2000" dirty="0" smtClean="0">
                <a:latin typeface="Book Antiqua" pitchFamily="18" charset="0"/>
              </a:rPr>
              <a:t> </a:t>
            </a:r>
            <a:r>
              <a:rPr lang="ru-RU" sz="2000" dirty="0" err="1" smtClean="0">
                <a:latin typeface="Book Antiqua" pitchFamily="18" charset="0"/>
              </a:rPr>
              <a:t>медичних</a:t>
            </a:r>
            <a:r>
              <a:rPr lang="ru-RU" sz="2000" dirty="0" smtClean="0">
                <a:latin typeface="Book Antiqua" pitchFamily="18" charset="0"/>
              </a:rPr>
              <a:t> </a:t>
            </a:r>
            <a:r>
              <a:rPr lang="ru-RU" sz="2000" dirty="0" err="1" smtClean="0">
                <a:latin typeface="Book Antiqua" pitchFamily="18" charset="0"/>
              </a:rPr>
              <a:t>послуг</a:t>
            </a:r>
            <a:r>
              <a:rPr lang="ru-RU" sz="2000" dirty="0" smtClean="0">
                <a:latin typeface="Book Antiqua" pitchFamily="18" charset="0"/>
              </a:rPr>
              <a:t> </a:t>
            </a:r>
            <a:r>
              <a:rPr lang="ru-RU" sz="2000" dirty="0" err="1" smtClean="0">
                <a:latin typeface="Book Antiqua" pitchFamily="18" charset="0"/>
              </a:rPr>
              <a:t>з</a:t>
            </a:r>
            <a:r>
              <a:rPr lang="ru-RU" sz="2000" dirty="0" smtClean="0">
                <a:latin typeface="Book Antiqua" pitchFamily="18" charset="0"/>
              </a:rPr>
              <a:t> </a:t>
            </a:r>
            <a:r>
              <a:rPr lang="ru-RU" sz="2000" dirty="0" err="1" smtClean="0">
                <a:latin typeface="Book Antiqua" pitchFamily="18" charset="0"/>
              </a:rPr>
              <a:t>врахуванням</a:t>
            </a:r>
            <a:r>
              <a:rPr lang="ru-RU" sz="2000" dirty="0" smtClean="0">
                <a:latin typeface="Book Antiqua" pitchFamily="18" charset="0"/>
              </a:rPr>
              <a:t> </a:t>
            </a:r>
            <a:r>
              <a:rPr lang="ru-RU" sz="2000" dirty="0" err="1" smtClean="0">
                <a:latin typeface="Book Antiqua" pitchFamily="18" charset="0"/>
              </a:rPr>
              <a:t>пріоритезації</a:t>
            </a:r>
            <a:r>
              <a:rPr lang="ru-RU" sz="2000" dirty="0" smtClean="0">
                <a:latin typeface="Book Antiqua" pitchFamily="18" charset="0"/>
              </a:rPr>
              <a:t>, а </a:t>
            </a:r>
            <a:r>
              <a:rPr lang="ru-RU" sz="2000" dirty="0" err="1" smtClean="0">
                <a:latin typeface="Book Antiqua" pitchFamily="18" charset="0"/>
              </a:rPr>
              <a:t>приватні</a:t>
            </a:r>
            <a:r>
              <a:rPr lang="ru-RU" sz="2000" dirty="0" smtClean="0">
                <a:latin typeface="Book Antiqua" pitchFamily="18" charset="0"/>
              </a:rPr>
              <a:t> </a:t>
            </a:r>
            <a:r>
              <a:rPr lang="ru-RU" sz="2000" dirty="0" err="1" smtClean="0">
                <a:latin typeface="Book Antiqua" pitchFamily="18" charset="0"/>
              </a:rPr>
              <a:t>страхові</a:t>
            </a:r>
            <a:r>
              <a:rPr lang="ru-RU" sz="2000" dirty="0" smtClean="0">
                <a:latin typeface="Book Antiqua" pitchFamily="18" charset="0"/>
              </a:rPr>
              <a:t> </a:t>
            </a:r>
            <a:r>
              <a:rPr lang="ru-RU" sz="2000" dirty="0" err="1" smtClean="0">
                <a:latin typeface="Book Antiqua" pitchFamily="18" charset="0"/>
              </a:rPr>
              <a:t>компанії</a:t>
            </a:r>
            <a:r>
              <a:rPr lang="ru-RU" sz="2000" dirty="0" smtClean="0">
                <a:latin typeface="Book Antiqua" pitchFamily="18" charset="0"/>
              </a:rPr>
              <a:t> в </a:t>
            </a:r>
            <a:r>
              <a:rPr lang="ru-RU" sz="2000" dirty="0" err="1" smtClean="0">
                <a:latin typeface="Book Antiqua" pitchFamily="18" charset="0"/>
              </a:rPr>
              <a:t>змозі</a:t>
            </a:r>
            <a:r>
              <a:rPr lang="ru-RU" sz="2000" dirty="0" smtClean="0">
                <a:latin typeface="Book Antiqua" pitchFamily="18" charset="0"/>
              </a:rPr>
              <a:t> </a:t>
            </a:r>
            <a:r>
              <a:rPr lang="ru-RU" sz="2000" dirty="0" err="1" smtClean="0">
                <a:latin typeface="Book Antiqua" pitchFamily="18" charset="0"/>
              </a:rPr>
              <a:t>забезпечити</a:t>
            </a:r>
            <a:r>
              <a:rPr lang="ru-RU" sz="2000" dirty="0" smtClean="0">
                <a:latin typeface="Book Antiqua" pitchFamily="18" charset="0"/>
              </a:rPr>
              <a:t> </a:t>
            </a:r>
            <a:r>
              <a:rPr lang="ru-RU" sz="2000" dirty="0" err="1" smtClean="0">
                <a:latin typeface="Book Antiqua" pitchFamily="18" charset="0"/>
              </a:rPr>
              <a:t>додаткові</a:t>
            </a:r>
            <a:r>
              <a:rPr lang="ru-RU" sz="2000" dirty="0" smtClean="0">
                <a:latin typeface="Book Antiqua" pitchFamily="18" charset="0"/>
              </a:rPr>
              <a:t> </a:t>
            </a:r>
            <a:r>
              <a:rPr lang="ru-RU" sz="2000" dirty="0" err="1" smtClean="0">
                <a:latin typeface="Book Antiqua" pitchFamily="18" charset="0"/>
              </a:rPr>
              <a:t>страхові</a:t>
            </a:r>
            <a:r>
              <a:rPr lang="ru-RU" sz="2000" dirty="0" smtClean="0">
                <a:latin typeface="Book Antiqua" pitchFamily="18" charset="0"/>
              </a:rPr>
              <a:t> </a:t>
            </a:r>
            <a:r>
              <a:rPr lang="ru-RU" sz="2000" dirty="0" err="1" smtClean="0">
                <a:latin typeface="Book Antiqua" pitchFamily="18" charset="0"/>
              </a:rPr>
              <a:t>програми</a:t>
            </a:r>
            <a:r>
              <a:rPr lang="ru-RU" sz="2000" dirty="0" smtClean="0">
                <a:latin typeface="Book Antiqua" pitchFamily="18" charset="0"/>
              </a:rPr>
              <a:t> на </a:t>
            </a:r>
            <a:r>
              <a:rPr lang="ru-RU" sz="2000" dirty="0" err="1" smtClean="0">
                <a:latin typeface="Book Antiqua" pitchFamily="18" charset="0"/>
              </a:rPr>
              <a:t>більш</a:t>
            </a:r>
            <a:r>
              <a:rPr lang="ru-RU" sz="2000" dirty="0" smtClean="0">
                <a:latin typeface="Book Antiqua" pitchFamily="18" charset="0"/>
              </a:rPr>
              <a:t> широкий спектр </a:t>
            </a:r>
            <a:r>
              <a:rPr lang="ru-RU" sz="2000" dirty="0" err="1" smtClean="0">
                <a:latin typeface="Book Antiqua" pitchFamily="18" charset="0"/>
              </a:rPr>
              <a:t>медичних</a:t>
            </a:r>
            <a:r>
              <a:rPr lang="ru-RU" sz="2000" dirty="0" smtClean="0">
                <a:latin typeface="Book Antiqua" pitchFamily="18" charset="0"/>
              </a:rPr>
              <a:t> </a:t>
            </a:r>
            <a:r>
              <a:rPr lang="ru-RU" sz="2000" dirty="0" err="1" smtClean="0">
                <a:latin typeface="Book Antiqua" pitchFamily="18" charset="0"/>
              </a:rPr>
              <a:t>послуг</a:t>
            </a:r>
            <a:r>
              <a:rPr lang="ru-RU" sz="2000" dirty="0" smtClean="0">
                <a:latin typeface="Book Antiqua" pitchFamily="18" charset="0"/>
              </a:rPr>
              <a:t> та для </a:t>
            </a:r>
            <a:r>
              <a:rPr lang="ru-RU" sz="2000" dirty="0" err="1" smtClean="0">
                <a:latin typeface="Book Antiqua" pitchFamily="18" charset="0"/>
              </a:rPr>
              <a:t>окремих</a:t>
            </a:r>
            <a:r>
              <a:rPr lang="ru-RU" sz="2000" dirty="0" smtClean="0">
                <a:latin typeface="Book Antiqua" pitchFamily="18" charset="0"/>
              </a:rPr>
              <a:t> </a:t>
            </a:r>
            <a:r>
              <a:rPr lang="ru-RU" sz="2000" dirty="0" err="1" smtClean="0">
                <a:latin typeface="Book Antiqua" pitchFamily="18" charset="0"/>
              </a:rPr>
              <a:t>популяцій</a:t>
            </a:r>
            <a:r>
              <a:rPr lang="ru-RU" sz="2000" dirty="0" smtClean="0">
                <a:latin typeface="Book Antiqua" pitchFamily="18" charset="0"/>
              </a:rPr>
              <a:t> </a:t>
            </a:r>
            <a:r>
              <a:rPr lang="ru-RU" sz="2000" dirty="0" err="1" smtClean="0">
                <a:latin typeface="Book Antiqua" pitchFamily="18" charset="0"/>
              </a:rPr>
              <a:t>населення</a:t>
            </a:r>
            <a:r>
              <a:rPr lang="ru-RU" sz="2000" dirty="0" smtClean="0">
                <a:latin typeface="Book Antiqua" pitchFamily="18" charset="0"/>
              </a:rPr>
              <a:t>, </a:t>
            </a:r>
            <a:r>
              <a:rPr lang="ru-RU" sz="2000" dirty="0" err="1" smtClean="0">
                <a:latin typeface="Book Antiqua" pitchFamily="18" charset="0"/>
              </a:rPr>
              <a:t>наприклад</a:t>
            </a:r>
            <a:r>
              <a:rPr lang="ru-RU" sz="2000" dirty="0" smtClean="0">
                <a:latin typeface="Book Antiqua" pitchFamily="18" charset="0"/>
              </a:rPr>
              <a:t>, </a:t>
            </a:r>
            <a:r>
              <a:rPr lang="ru-RU" sz="2000" dirty="0" err="1" smtClean="0">
                <a:latin typeface="Book Antiqua" pitchFamily="18" charset="0"/>
              </a:rPr>
              <a:t>для</a:t>
            </a:r>
            <a:r>
              <a:rPr lang="ru-RU" sz="2000" dirty="0" smtClean="0">
                <a:latin typeface="Book Antiqua" pitchFamily="18" charset="0"/>
              </a:rPr>
              <a:t> </a:t>
            </a:r>
            <a:r>
              <a:rPr lang="ru-RU" sz="2000" dirty="0" err="1" smtClean="0">
                <a:latin typeface="Book Antiqua" pitchFamily="18" charset="0"/>
              </a:rPr>
              <a:t>працюючих</a:t>
            </a:r>
            <a:r>
              <a:rPr lang="ru-RU" sz="2000" dirty="0" smtClean="0">
                <a:latin typeface="Book Antiqua" pitchFamily="18" charset="0"/>
              </a:rPr>
              <a:t> </a:t>
            </a:r>
            <a:r>
              <a:rPr lang="ru-RU" sz="2000" dirty="0" err="1" smtClean="0">
                <a:latin typeface="Book Antiqua" pitchFamily="18" charset="0"/>
              </a:rPr>
              <a:t>осіб</a:t>
            </a:r>
            <a:r>
              <a:rPr lang="ru-RU" sz="2000" dirty="0" smtClean="0">
                <a:latin typeface="Book Antiqua" pitchFamily="18" charset="0"/>
              </a:rPr>
              <a:t>.</a:t>
            </a:r>
            <a:endParaRPr lang="uk-UA" sz="2000" dirty="0" smtClean="0">
              <a:latin typeface="Book Antiqua" pitchFamily="18" charset="0"/>
            </a:endParaRPr>
          </a:p>
          <a:p>
            <a:pPr marL="0" indent="0"/>
            <a:endParaRPr lang="uk-U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pPr algn="just"/>
            <a:r>
              <a:rPr lang="uk-UA" sz="2800" dirty="0" smtClean="0">
                <a:latin typeface="Book Antiqua" pitchFamily="18" charset="0"/>
              </a:rPr>
              <a:t>Національна служба здоров'я України (НСЗУ) </a:t>
            </a:r>
            <a:endParaRPr lang="uk-UA" sz="2800" dirty="0"/>
          </a:p>
        </p:txBody>
      </p:sp>
      <p:sp>
        <p:nvSpPr>
          <p:cNvPr id="3" name="Содержимое 2"/>
          <p:cNvSpPr>
            <a:spLocks noGrp="1"/>
          </p:cNvSpPr>
          <p:nvPr>
            <p:ph idx="1"/>
          </p:nvPr>
        </p:nvSpPr>
        <p:spPr>
          <a:xfrm>
            <a:off x="0" y="1196752"/>
            <a:ext cx="9144000" cy="5661248"/>
          </a:xfrm>
          <a:solidFill>
            <a:schemeClr val="bg2"/>
          </a:solidFill>
        </p:spPr>
        <p:txBody>
          <a:bodyPr>
            <a:normAutofit lnSpcReduction="10000"/>
          </a:bodyPr>
          <a:lstStyle/>
          <a:p>
            <a:pPr marL="0" indent="0" algn="just">
              <a:buNone/>
            </a:pPr>
            <a:r>
              <a:rPr lang="uk-UA" dirty="0" smtClean="0">
                <a:latin typeface="Book Antiqua" pitchFamily="18" charset="0"/>
              </a:rPr>
              <a:t>Є центральним органом виконавчої влади, який реалізує державну політику у сфері державних фінансових гарантій медичного обслуговування населення. </a:t>
            </a:r>
          </a:p>
          <a:p>
            <a:pPr marL="0" indent="0">
              <a:buNone/>
            </a:pPr>
            <a:endParaRPr lang="uk-UA" dirty="0" smtClean="0">
              <a:latin typeface="Book Antiqua" pitchFamily="18" charset="0"/>
            </a:endParaRPr>
          </a:p>
          <a:p>
            <a:pPr marL="0" indent="0">
              <a:buNone/>
            </a:pPr>
            <a:r>
              <a:rPr lang="uk-UA" dirty="0" smtClean="0">
                <a:latin typeface="Book Antiqua" pitchFamily="18" charset="0"/>
              </a:rPr>
              <a:t>Діяльність НСЗУ спрямовується і координується Кабінетом Міністрів України</a:t>
            </a:r>
          </a:p>
          <a:p>
            <a:pPr marL="0" indent="0">
              <a:buNone/>
            </a:pPr>
            <a:r>
              <a:rPr lang="uk-UA" dirty="0" smtClean="0">
                <a:latin typeface="Book Antiqua" pitchFamily="18" charset="0"/>
              </a:rPr>
              <a:t>через Міністра охорони здоров'я.</a:t>
            </a:r>
            <a:r>
              <a:rPr lang="en-US" dirty="0" smtClean="0">
                <a:latin typeface="Book Antiqua" pitchFamily="18" charset="0"/>
              </a:rPr>
              <a:t> </a:t>
            </a:r>
            <a:endParaRPr lang="uk-UA" dirty="0" smtClean="0">
              <a:latin typeface="Book Antiqua" pitchFamily="18" charset="0"/>
            </a:endParaRPr>
          </a:p>
          <a:p>
            <a:pPr marL="0" indent="0">
              <a:buNone/>
            </a:pPr>
            <a:endParaRPr lang="uk-UA" sz="2600" i="1" dirty="0" smtClean="0">
              <a:latin typeface="Book Antiqua" pitchFamily="18" charset="0"/>
            </a:endParaRPr>
          </a:p>
          <a:p>
            <a:pPr marL="0" indent="0">
              <a:buNone/>
            </a:pPr>
            <a:endParaRPr lang="uk-UA" sz="2600" i="1" dirty="0" smtClean="0">
              <a:latin typeface="Book Antiqua" pitchFamily="18" charset="0"/>
            </a:endParaRPr>
          </a:p>
          <a:p>
            <a:pPr marL="0" indent="0">
              <a:buNone/>
            </a:pPr>
            <a:r>
              <a:rPr lang="uk-UA" sz="2600" i="1" dirty="0" smtClean="0">
                <a:latin typeface="Book Antiqua" pitchFamily="18" charset="0"/>
              </a:rPr>
              <a:t>Офіційний сайт </a:t>
            </a:r>
            <a:r>
              <a:rPr lang="en-US" sz="2600" i="1" dirty="0" smtClean="0">
                <a:latin typeface="Book Antiqua" pitchFamily="18" charset="0"/>
              </a:rPr>
              <a:t>https://nszu.gov.ua/pro-nszu</a:t>
            </a:r>
            <a:endParaRPr lang="uk-UA" sz="2600" i="1" dirty="0">
              <a:latin typeface="Book Antiqua" pitchFamily="18" charset="0"/>
            </a:endParaRPr>
          </a:p>
        </p:txBody>
      </p:sp>
      <p:pic>
        <p:nvPicPr>
          <p:cNvPr id="3075" name="Picture 3"/>
          <p:cNvPicPr>
            <a:picLocks noChangeAspect="1" noChangeArrowheads="1"/>
          </p:cNvPicPr>
          <p:nvPr/>
        </p:nvPicPr>
        <p:blipFill>
          <a:blip r:embed="rId2" cstate="print"/>
          <a:srcRect/>
          <a:stretch>
            <a:fillRect/>
          </a:stretch>
        </p:blipFill>
        <p:spPr bwMode="auto">
          <a:xfrm>
            <a:off x="7812360" y="0"/>
            <a:ext cx="1331640" cy="1124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916832"/>
          </a:xfrm>
          <a:solidFill>
            <a:schemeClr val="tx2">
              <a:lumMod val="20000"/>
              <a:lumOff val="80000"/>
            </a:schemeClr>
          </a:solidFill>
        </p:spPr>
        <p:txBody>
          <a:bodyPr>
            <a:normAutofit fontScale="90000"/>
          </a:bodyPr>
          <a:lstStyle/>
          <a:p>
            <a:pPr fontAlgn="t"/>
            <a:r>
              <a:rPr lang="ru-RU" sz="2700" b="1" i="1" dirty="0" smtClean="0"/>
              <a:t/>
            </a:r>
            <a:br>
              <a:rPr lang="ru-RU" sz="2700" b="1" i="1" dirty="0" smtClean="0"/>
            </a:br>
            <a:r>
              <a:rPr lang="ru-RU" sz="2700" b="1" i="1" dirty="0" smtClean="0">
                <a:latin typeface="Book Antiqua" pitchFamily="18" charset="0"/>
              </a:rPr>
              <a:t>ЗАКОН УКРАЇНИ</a:t>
            </a:r>
            <a:r>
              <a:rPr lang="ru-RU" sz="2700" dirty="0" smtClean="0">
                <a:latin typeface="Book Antiqua" pitchFamily="18" charset="0"/>
              </a:rPr>
              <a:t/>
            </a:r>
            <a:br>
              <a:rPr lang="ru-RU" sz="2700" dirty="0" smtClean="0">
                <a:latin typeface="Book Antiqua" pitchFamily="18" charset="0"/>
              </a:rPr>
            </a:br>
            <a:r>
              <a:rPr lang="ru-RU" sz="2700" b="1" dirty="0" smtClean="0">
                <a:latin typeface="Book Antiqua" pitchFamily="18" charset="0"/>
              </a:rPr>
              <a:t>Про </a:t>
            </a:r>
            <a:r>
              <a:rPr lang="ru-RU" sz="2700" b="1" dirty="0" err="1" smtClean="0">
                <a:latin typeface="Book Antiqua" pitchFamily="18" charset="0"/>
              </a:rPr>
              <a:t>державні</a:t>
            </a:r>
            <a:r>
              <a:rPr lang="ru-RU" sz="2700" b="1" dirty="0" smtClean="0">
                <a:latin typeface="Book Antiqua" pitchFamily="18" charset="0"/>
              </a:rPr>
              <a:t> </a:t>
            </a:r>
            <a:r>
              <a:rPr lang="ru-RU" sz="2700" b="1" dirty="0" err="1" smtClean="0">
                <a:latin typeface="Book Antiqua" pitchFamily="18" charset="0"/>
              </a:rPr>
              <a:t>фінансові</a:t>
            </a:r>
            <a:r>
              <a:rPr lang="ru-RU" sz="2700" b="1" dirty="0" smtClean="0">
                <a:latin typeface="Book Antiqua" pitchFamily="18" charset="0"/>
              </a:rPr>
              <a:t> </a:t>
            </a:r>
            <a:r>
              <a:rPr lang="ru-RU" sz="2700" b="1" dirty="0" err="1" smtClean="0">
                <a:latin typeface="Book Antiqua" pitchFamily="18" charset="0"/>
              </a:rPr>
              <a:t>гарантії</a:t>
            </a:r>
            <a:r>
              <a:rPr lang="ru-RU" sz="2700" b="1" dirty="0" smtClean="0">
                <a:latin typeface="Book Antiqua" pitchFamily="18" charset="0"/>
              </a:rPr>
              <a:t> </a:t>
            </a:r>
            <a:r>
              <a:rPr lang="ru-RU" sz="2700" b="1" dirty="0" err="1" smtClean="0">
                <a:latin typeface="Book Antiqua" pitchFamily="18" charset="0"/>
              </a:rPr>
              <a:t>медичного</a:t>
            </a:r>
            <a:r>
              <a:rPr lang="ru-RU" sz="2700" b="1" dirty="0" smtClean="0">
                <a:latin typeface="Book Antiqua" pitchFamily="18" charset="0"/>
              </a:rPr>
              <a:t> </a:t>
            </a:r>
            <a:r>
              <a:rPr lang="ru-RU" sz="2700" b="1" dirty="0" err="1" smtClean="0">
                <a:latin typeface="Book Antiqua" pitchFamily="18" charset="0"/>
              </a:rPr>
              <a:t>обслуговування</a:t>
            </a:r>
            <a:r>
              <a:rPr lang="ru-RU" sz="2700" b="1" dirty="0" smtClean="0">
                <a:latin typeface="Book Antiqua" pitchFamily="18" charset="0"/>
              </a:rPr>
              <a:t> </a:t>
            </a:r>
            <a:r>
              <a:rPr lang="ru-RU" sz="2700" b="1" dirty="0" err="1" smtClean="0">
                <a:latin typeface="Book Antiqua" pitchFamily="18" charset="0"/>
              </a:rPr>
              <a:t>населення</a:t>
            </a:r>
            <a:r>
              <a:rPr lang="ru-RU" dirty="0" smtClean="0"/>
              <a:t/>
            </a:r>
            <a:br>
              <a:rPr lang="ru-RU" dirty="0" smtClean="0"/>
            </a:br>
            <a:r>
              <a:rPr lang="ru-RU" sz="2700" b="1" dirty="0" smtClean="0">
                <a:latin typeface="Book Antiqua" pitchFamily="18" charset="0"/>
              </a:rPr>
              <a:t>(</a:t>
            </a:r>
            <a:r>
              <a:rPr lang="ru-RU" sz="2700" b="1" dirty="0" err="1" smtClean="0">
                <a:latin typeface="Book Antiqua" pitchFamily="18" charset="0"/>
              </a:rPr>
              <a:t>з</a:t>
            </a:r>
            <a:r>
              <a:rPr lang="ru-RU" sz="2700" b="1" dirty="0" smtClean="0">
                <a:latin typeface="Book Antiqua" pitchFamily="18" charset="0"/>
              </a:rPr>
              <a:t> 2018 року)</a:t>
            </a:r>
            <a:endParaRPr lang="uk-UA" sz="2700" b="1" dirty="0" smtClean="0">
              <a:latin typeface="Book Antiqua" pitchFamily="18" charset="0"/>
            </a:endParaRPr>
          </a:p>
        </p:txBody>
      </p:sp>
      <p:sp>
        <p:nvSpPr>
          <p:cNvPr id="3" name="Содержимое 2"/>
          <p:cNvSpPr>
            <a:spLocks noGrp="1"/>
          </p:cNvSpPr>
          <p:nvPr>
            <p:ph idx="1"/>
          </p:nvPr>
        </p:nvSpPr>
        <p:spPr>
          <a:xfrm>
            <a:off x="0" y="2504653"/>
            <a:ext cx="9144000" cy="4353347"/>
          </a:xfrm>
          <a:solidFill>
            <a:schemeClr val="bg2"/>
          </a:solidFill>
        </p:spPr>
        <p:txBody>
          <a:bodyPr>
            <a:normAutofit/>
          </a:bodyPr>
          <a:lstStyle/>
          <a:p>
            <a:pPr algn="just">
              <a:buNone/>
            </a:pPr>
            <a:r>
              <a:rPr lang="uk-UA" dirty="0" smtClean="0">
                <a:latin typeface="Book Antiqua" pitchFamily="18" charset="0"/>
              </a:rPr>
              <a:t>Закон визначає:</a:t>
            </a:r>
          </a:p>
          <a:p>
            <a:pPr algn="just">
              <a:buFontTx/>
              <a:buChar char="-"/>
            </a:pPr>
            <a:r>
              <a:rPr lang="uk-UA" dirty="0" smtClean="0">
                <a:latin typeface="Book Antiqua" pitchFamily="18" charset="0"/>
              </a:rPr>
              <a:t>державні фінансові гарантії надання необхідних пацієнтам послуг з медичного обслуговування (медичних послуг) </a:t>
            </a:r>
          </a:p>
          <a:p>
            <a:pPr algn="just">
              <a:buFontTx/>
              <a:buChar char="-"/>
            </a:pPr>
            <a:r>
              <a:rPr lang="uk-UA" dirty="0" smtClean="0">
                <a:latin typeface="Book Antiqua" pitchFamily="18" charset="0"/>
              </a:rPr>
              <a:t> надання необхідних лікарських засобів належної якості за рахунок коштів Державного бюджету України за програмою медичних гарантій</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tx2">
              <a:lumMod val="20000"/>
              <a:lumOff val="80000"/>
            </a:schemeClr>
          </a:solidFill>
        </p:spPr>
        <p:txBody>
          <a:bodyPr>
            <a:normAutofit/>
          </a:bodyPr>
          <a:lstStyle/>
          <a:p>
            <a:r>
              <a:rPr lang="uk-UA" sz="2800" dirty="0" smtClean="0">
                <a:latin typeface="Book Antiqua" pitchFamily="18" charset="0"/>
              </a:rPr>
              <a:t>Основні терміни Закону</a:t>
            </a:r>
            <a:endParaRPr lang="uk-UA" sz="2800" dirty="0">
              <a:latin typeface="Book Antiqua" pitchFamily="18" charset="0"/>
            </a:endParaRPr>
          </a:p>
        </p:txBody>
      </p:sp>
      <p:sp>
        <p:nvSpPr>
          <p:cNvPr id="3" name="Содержимое 2"/>
          <p:cNvSpPr>
            <a:spLocks noGrp="1"/>
          </p:cNvSpPr>
          <p:nvPr>
            <p:ph idx="1"/>
          </p:nvPr>
        </p:nvSpPr>
        <p:spPr>
          <a:xfrm>
            <a:off x="0" y="980728"/>
            <a:ext cx="9144000" cy="5877272"/>
          </a:xfrm>
          <a:solidFill>
            <a:schemeClr val="bg2"/>
          </a:solidFill>
        </p:spPr>
        <p:txBody>
          <a:bodyPr>
            <a:normAutofit fontScale="55000" lnSpcReduction="20000"/>
          </a:bodyPr>
          <a:lstStyle/>
          <a:p>
            <a:r>
              <a:rPr lang="uk-UA" i="1" dirty="0" smtClean="0">
                <a:latin typeface="Book Antiqua" pitchFamily="18" charset="0"/>
              </a:rPr>
              <a:t>програма державних гарантій медичного обслуговування населення </a:t>
            </a:r>
            <a:r>
              <a:rPr lang="uk-UA" dirty="0" smtClean="0">
                <a:latin typeface="Book Antiqua" pitchFamily="18" charset="0"/>
              </a:rPr>
              <a:t>(програма медичних гарантій) - програма, що визначає перелік та обсяг медичних послуг (включаючи медичні вироби) та лікарських засобів, повну оплату надання яких пацієнтам держава гарантує за рахунок коштів Державного бюджету України згідно з тарифом, для профілактики, діагностики, лікування та реабілітації у зв’язку з хворобами, травмами, отруєннями і патологічними станами, а також у зв’язку з вагітністю та пологами</a:t>
            </a:r>
          </a:p>
          <a:p>
            <a:pPr>
              <a:buNone/>
            </a:pPr>
            <a:endParaRPr lang="uk-UA" dirty="0" smtClean="0">
              <a:latin typeface="Book Antiqua" pitchFamily="18" charset="0"/>
            </a:endParaRPr>
          </a:p>
          <a:p>
            <a:r>
              <a:rPr lang="uk-UA" i="1" dirty="0" smtClean="0">
                <a:latin typeface="Book Antiqua" pitchFamily="18" charset="0"/>
              </a:rPr>
              <a:t>електронна система охорони здоров’я</a:t>
            </a:r>
            <a:r>
              <a:rPr lang="uk-UA" dirty="0" smtClean="0">
                <a:latin typeface="Book Antiqua" pitchFamily="18" charset="0"/>
              </a:rPr>
              <a:t> - інформаційно-телекомунікаційна система, що забезпечує автоматизацію ведення обліку медичних послуг та управління медичною інформацією шляхом створення, розміщення, оприлюднення та обміну інформацією, даними і документами в електронному вигляді, до складу якої входять центральна база даних та електронні медичні інформаційні системи, між якими забезпечено автоматичний обмін інформацією, даними та документами через відкритий програмний інтерфейс (АР</a:t>
            </a:r>
            <a:r>
              <a:rPr lang="en-US" dirty="0" smtClean="0">
                <a:latin typeface="Book Antiqua" pitchFamily="18" charset="0"/>
              </a:rPr>
              <a:t>I)</a:t>
            </a:r>
            <a:endParaRPr lang="uk-UA" dirty="0" smtClean="0">
              <a:latin typeface="Book Antiqua" pitchFamily="18" charset="0"/>
            </a:endParaRPr>
          </a:p>
          <a:p>
            <a:pPr>
              <a:buNone/>
            </a:pPr>
            <a:endParaRPr lang="en-US" dirty="0" smtClean="0">
              <a:latin typeface="Book Antiqua" pitchFamily="18" charset="0"/>
            </a:endParaRPr>
          </a:p>
          <a:p>
            <a:r>
              <a:rPr lang="uk-UA" i="1" dirty="0" smtClean="0">
                <a:latin typeface="Book Antiqua" pitchFamily="18" charset="0"/>
              </a:rPr>
              <a:t>реімбурсація</a:t>
            </a:r>
            <a:r>
              <a:rPr lang="uk-UA" dirty="0" smtClean="0">
                <a:latin typeface="Book Antiqua" pitchFamily="18" charset="0"/>
              </a:rPr>
              <a:t> - механізм повного або часткового відшкодування суб’єктам господарювання, які здійснюють діяльність з роздрібної торгівлі лікарськими засобами, вартості лікарських засобів, що були відпущені пацієнту на підставі рецепта, за рахунок коштів Державного бюджету України</a:t>
            </a:r>
          </a:p>
          <a:p>
            <a:pPr>
              <a:buNone/>
            </a:pPr>
            <a:endParaRPr lang="uk-UA" dirty="0" smtClean="0">
              <a:latin typeface="Book Antiqua" pitchFamily="18" charset="0"/>
            </a:endParaRPr>
          </a:p>
          <a:p>
            <a:r>
              <a:rPr lang="uk-UA" i="1" dirty="0" smtClean="0">
                <a:latin typeface="Book Antiqua" pitchFamily="18" charset="0"/>
              </a:rPr>
              <a:t>тариф</a:t>
            </a:r>
            <a:r>
              <a:rPr lang="uk-UA" dirty="0" smtClean="0">
                <a:latin typeface="Book Antiqua" pitchFamily="18" charset="0"/>
              </a:rPr>
              <a:t> - ставка, що визначає розмір повної оплати за передбачені програмою медичних гарантій медичні послуги та лікарські засоби</a:t>
            </a:r>
          </a:p>
          <a:p>
            <a:endParaRPr lang="uk-U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uk-UA" sz="2800" dirty="0" smtClean="0">
                <a:latin typeface="Book Antiqua" pitchFamily="18" charset="0"/>
              </a:rPr>
              <a:t>Програма медичних гарантій</a:t>
            </a:r>
            <a:endParaRPr lang="uk-UA" sz="2800" dirty="0">
              <a:latin typeface="Book Antiqua" pitchFamily="18" charset="0"/>
            </a:endParaRPr>
          </a:p>
        </p:txBody>
      </p:sp>
      <p:sp>
        <p:nvSpPr>
          <p:cNvPr id="3" name="Содержимое 2"/>
          <p:cNvSpPr>
            <a:spLocks noGrp="1"/>
          </p:cNvSpPr>
          <p:nvPr>
            <p:ph idx="1"/>
          </p:nvPr>
        </p:nvSpPr>
        <p:spPr>
          <a:xfrm>
            <a:off x="0" y="1340768"/>
            <a:ext cx="9144000" cy="5517232"/>
          </a:xfrm>
          <a:solidFill>
            <a:schemeClr val="bg2"/>
          </a:solidFill>
        </p:spPr>
        <p:txBody>
          <a:bodyPr>
            <a:normAutofit fontScale="92500"/>
          </a:bodyPr>
          <a:lstStyle/>
          <a:p>
            <a:pPr marL="0" indent="0" algn="just">
              <a:buNone/>
            </a:pPr>
            <a:r>
              <a:rPr lang="uk-UA" sz="2400" dirty="0" smtClean="0">
                <a:latin typeface="Book Antiqua" pitchFamily="18" charset="0"/>
              </a:rPr>
              <a:t>Держава гарантує громадянам, іноземцям, особам без громадянства, які постійно проживають на території України, та особам, яких визнано біженцями або особами, які потребують додаткового захисту, повну оплату за рахунок коштів Державного бюджету України необхідних їм медичних послуг та лікарських засобів, пов’язаних з наданням:</a:t>
            </a:r>
          </a:p>
          <a:p>
            <a:pPr marL="800100" lvl="2" indent="0" algn="just">
              <a:buNone/>
            </a:pPr>
            <a:r>
              <a:rPr lang="uk-UA" dirty="0" smtClean="0">
                <a:latin typeface="Book Antiqua" pitchFamily="18" charset="0"/>
              </a:rPr>
              <a:t>1) екстреної медичної допомоги;</a:t>
            </a:r>
          </a:p>
          <a:p>
            <a:pPr marL="800100" lvl="2" indent="0" algn="just">
              <a:buNone/>
            </a:pPr>
            <a:r>
              <a:rPr lang="uk-UA" dirty="0" smtClean="0">
                <a:latin typeface="Book Antiqua" pitchFamily="18" charset="0"/>
              </a:rPr>
              <a:t>2) первинної медичної допомоги;</a:t>
            </a:r>
          </a:p>
          <a:p>
            <a:pPr marL="800100" lvl="2" indent="0" algn="just">
              <a:buNone/>
            </a:pPr>
            <a:r>
              <a:rPr lang="uk-UA" dirty="0" smtClean="0">
                <a:latin typeface="Book Antiqua" pitchFamily="18" charset="0"/>
              </a:rPr>
              <a:t>3) вторинної (спеціалізованої) медичної допомоги;</a:t>
            </a:r>
          </a:p>
          <a:p>
            <a:pPr marL="800100" lvl="2" indent="0" algn="just">
              <a:buNone/>
            </a:pPr>
            <a:r>
              <a:rPr lang="uk-UA" dirty="0" smtClean="0">
                <a:latin typeface="Book Antiqua" pitchFamily="18" charset="0"/>
              </a:rPr>
              <a:t>4) третинної (високоспеціалізованої) медичної допомоги;</a:t>
            </a:r>
          </a:p>
          <a:p>
            <a:pPr marL="800100" lvl="2" indent="0" algn="just">
              <a:buNone/>
            </a:pPr>
            <a:r>
              <a:rPr lang="uk-UA" dirty="0" smtClean="0">
                <a:latin typeface="Book Antiqua" pitchFamily="18" charset="0"/>
              </a:rPr>
              <a:t>5) паліативної медичної допомоги;</a:t>
            </a:r>
          </a:p>
          <a:p>
            <a:pPr marL="800100" lvl="2" indent="0" algn="just">
              <a:buNone/>
            </a:pPr>
            <a:r>
              <a:rPr lang="uk-UA" dirty="0" smtClean="0">
                <a:latin typeface="Book Antiqua" pitchFamily="18" charset="0"/>
              </a:rPr>
              <a:t>6) медичної реабілітації;</a:t>
            </a:r>
          </a:p>
          <a:p>
            <a:pPr marL="800100" lvl="2" indent="0" algn="just">
              <a:buNone/>
            </a:pPr>
            <a:r>
              <a:rPr lang="uk-UA" dirty="0" smtClean="0">
                <a:latin typeface="Book Antiqua" pitchFamily="18" charset="0"/>
              </a:rPr>
              <a:t>7) медичної допомоги дітям до 16 років;</a:t>
            </a:r>
          </a:p>
          <a:p>
            <a:pPr marL="800100" lvl="2" indent="0" algn="just">
              <a:buNone/>
            </a:pPr>
            <a:r>
              <a:rPr lang="uk-UA" dirty="0" smtClean="0">
                <a:latin typeface="Book Antiqua" pitchFamily="18" charset="0"/>
              </a:rPr>
              <a:t>8) медичної допомоги у зв’язку з вагітністю та пологами.</a:t>
            </a:r>
          </a:p>
          <a:p>
            <a:endParaRPr lang="uk-U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a:solidFill>
            <a:schemeClr val="tx2">
              <a:lumMod val="20000"/>
              <a:lumOff val="80000"/>
            </a:schemeClr>
          </a:solidFill>
        </p:spPr>
        <p:txBody>
          <a:bodyPr>
            <a:normAutofit/>
          </a:bodyPr>
          <a:lstStyle/>
          <a:p>
            <a:r>
              <a:rPr lang="uk-UA" sz="2800" b="1" dirty="0" smtClean="0">
                <a:latin typeface="Book Antiqua" pitchFamily="18" charset="0"/>
              </a:rPr>
              <a:t>Ресурси забезпечення програми медичних гарантій</a:t>
            </a:r>
            <a:endParaRPr lang="uk-UA" sz="2800" b="1" dirty="0">
              <a:latin typeface="Book Antiqua" pitchFamily="18" charset="0"/>
            </a:endParaRPr>
          </a:p>
        </p:txBody>
      </p:sp>
      <p:sp>
        <p:nvSpPr>
          <p:cNvPr id="3" name="Содержимое 2"/>
          <p:cNvSpPr>
            <a:spLocks noGrp="1"/>
          </p:cNvSpPr>
          <p:nvPr>
            <p:ph idx="1"/>
          </p:nvPr>
        </p:nvSpPr>
        <p:spPr>
          <a:xfrm>
            <a:off x="0" y="1600200"/>
            <a:ext cx="9144000" cy="4525963"/>
          </a:xfrm>
          <a:solidFill>
            <a:schemeClr val="bg2"/>
          </a:solidFill>
        </p:spPr>
        <p:txBody>
          <a:bodyPr/>
          <a:lstStyle/>
          <a:p>
            <a:pPr algn="ctr">
              <a:buNone/>
            </a:pPr>
            <a:r>
              <a:rPr lang="ru-RU" dirty="0" err="1" smtClean="0">
                <a:latin typeface="Book Antiqua" pitchFamily="18" charset="0"/>
              </a:rPr>
              <a:t>Обсяг</a:t>
            </a:r>
            <a:r>
              <a:rPr lang="ru-RU" dirty="0" smtClean="0">
                <a:latin typeface="Book Antiqua" pitchFamily="18" charset="0"/>
              </a:rPr>
              <a:t> </a:t>
            </a:r>
            <a:r>
              <a:rPr lang="ru-RU" dirty="0" err="1" smtClean="0">
                <a:latin typeface="Book Antiqua" pitchFamily="18" charset="0"/>
              </a:rPr>
              <a:t>коштів</a:t>
            </a:r>
            <a:r>
              <a:rPr lang="ru-RU" dirty="0" smtClean="0">
                <a:latin typeface="Book Antiqua" pitchFamily="18" charset="0"/>
              </a:rPr>
              <a:t> Державного бюджету </a:t>
            </a:r>
            <a:r>
              <a:rPr lang="ru-RU" dirty="0" err="1" smtClean="0">
                <a:latin typeface="Book Antiqua" pitchFamily="18" charset="0"/>
              </a:rPr>
              <a:t>України</a:t>
            </a:r>
            <a:r>
              <a:rPr lang="ru-RU" dirty="0" smtClean="0">
                <a:latin typeface="Book Antiqua" pitchFamily="18" charset="0"/>
              </a:rPr>
              <a:t>, </a:t>
            </a:r>
            <a:r>
              <a:rPr lang="ru-RU" dirty="0" err="1" smtClean="0">
                <a:latin typeface="Book Antiqua" pitchFamily="18" charset="0"/>
              </a:rPr>
              <a:t>що</a:t>
            </a:r>
            <a:r>
              <a:rPr lang="ru-RU" dirty="0" smtClean="0">
                <a:latin typeface="Book Antiqua" pitchFamily="18" charset="0"/>
              </a:rPr>
              <a:t> </a:t>
            </a:r>
            <a:r>
              <a:rPr lang="ru-RU" dirty="0" err="1" smtClean="0">
                <a:latin typeface="Book Antiqua" pitchFamily="18" charset="0"/>
              </a:rPr>
              <a:t>спрямовуються</a:t>
            </a:r>
            <a:r>
              <a:rPr lang="ru-RU" dirty="0" smtClean="0">
                <a:latin typeface="Book Antiqua" pitchFamily="18" charset="0"/>
              </a:rPr>
              <a:t> на </a:t>
            </a:r>
            <a:r>
              <a:rPr lang="ru-RU" dirty="0" err="1" smtClean="0">
                <a:latin typeface="Book Antiqua" pitchFamily="18" charset="0"/>
              </a:rPr>
              <a:t>реалізацію</a:t>
            </a:r>
            <a:r>
              <a:rPr lang="ru-RU" dirty="0" smtClean="0">
                <a:latin typeface="Book Antiqua" pitchFamily="18" charset="0"/>
              </a:rPr>
              <a:t> </a:t>
            </a:r>
            <a:r>
              <a:rPr lang="ru-RU" dirty="0" err="1" smtClean="0">
                <a:latin typeface="Book Antiqua" pitchFamily="18" charset="0"/>
              </a:rPr>
              <a:t>програми</a:t>
            </a:r>
            <a:r>
              <a:rPr lang="ru-RU" dirty="0" smtClean="0">
                <a:latin typeface="Book Antiqua" pitchFamily="18" charset="0"/>
              </a:rPr>
              <a:t> </a:t>
            </a:r>
            <a:r>
              <a:rPr lang="ru-RU" dirty="0" err="1" smtClean="0">
                <a:latin typeface="Book Antiqua" pitchFamily="18" charset="0"/>
              </a:rPr>
              <a:t>медичних</a:t>
            </a:r>
            <a:r>
              <a:rPr lang="ru-RU" dirty="0" smtClean="0">
                <a:latin typeface="Book Antiqua" pitchFamily="18" charset="0"/>
              </a:rPr>
              <a:t> </a:t>
            </a:r>
            <a:r>
              <a:rPr lang="ru-RU" dirty="0" err="1" smtClean="0">
                <a:latin typeface="Book Antiqua" pitchFamily="18" charset="0"/>
              </a:rPr>
              <a:t>гарантій</a:t>
            </a:r>
            <a:r>
              <a:rPr lang="ru-RU" dirty="0" smtClean="0">
                <a:latin typeface="Book Antiqua" pitchFamily="18" charset="0"/>
              </a:rPr>
              <a:t>, </a:t>
            </a:r>
            <a:r>
              <a:rPr lang="ru-RU" dirty="0" err="1" smtClean="0">
                <a:latin typeface="Book Antiqua" pitchFamily="18" charset="0"/>
              </a:rPr>
              <a:t>щорічно</a:t>
            </a:r>
            <a:r>
              <a:rPr lang="ru-RU" dirty="0" smtClean="0">
                <a:latin typeface="Book Antiqua" pitchFamily="18" charset="0"/>
              </a:rPr>
              <a:t> </a:t>
            </a:r>
            <a:r>
              <a:rPr lang="ru-RU" dirty="0" err="1" smtClean="0">
                <a:latin typeface="Book Antiqua" pitchFamily="18" charset="0"/>
              </a:rPr>
              <a:t>визначається</a:t>
            </a:r>
            <a:r>
              <a:rPr lang="ru-RU" dirty="0" smtClean="0">
                <a:latin typeface="Book Antiqua" pitchFamily="18" charset="0"/>
              </a:rPr>
              <a:t> в </a:t>
            </a:r>
            <a:r>
              <a:rPr lang="ru-RU" dirty="0" err="1" smtClean="0">
                <a:latin typeface="Book Antiqua" pitchFamily="18" charset="0"/>
              </a:rPr>
              <a:t>Законі</a:t>
            </a:r>
            <a:r>
              <a:rPr lang="ru-RU" dirty="0" smtClean="0">
                <a:latin typeface="Book Antiqua" pitchFamily="18" charset="0"/>
              </a:rPr>
              <a:t> </a:t>
            </a:r>
            <a:r>
              <a:rPr lang="ru-RU" dirty="0" err="1" smtClean="0">
                <a:latin typeface="Book Antiqua" pitchFamily="18" charset="0"/>
              </a:rPr>
              <a:t>України</a:t>
            </a:r>
            <a:r>
              <a:rPr lang="ru-RU" dirty="0" smtClean="0">
                <a:latin typeface="Book Antiqua" pitchFamily="18" charset="0"/>
              </a:rPr>
              <a:t> про </a:t>
            </a:r>
            <a:r>
              <a:rPr lang="ru-RU" dirty="0" err="1" smtClean="0">
                <a:latin typeface="Book Antiqua" pitchFamily="18" charset="0"/>
              </a:rPr>
              <a:t>Державний</a:t>
            </a:r>
            <a:r>
              <a:rPr lang="ru-RU" dirty="0" smtClean="0">
                <a:latin typeface="Book Antiqua" pitchFamily="18" charset="0"/>
              </a:rPr>
              <a:t> бюджет </a:t>
            </a:r>
            <a:r>
              <a:rPr lang="ru-RU" dirty="0" err="1" smtClean="0">
                <a:latin typeface="Book Antiqua" pitchFamily="18" charset="0"/>
              </a:rPr>
              <a:t>України</a:t>
            </a:r>
            <a:r>
              <a:rPr lang="ru-RU" dirty="0" smtClean="0">
                <a:latin typeface="Book Antiqua" pitchFamily="18" charset="0"/>
              </a:rPr>
              <a:t> як </a:t>
            </a:r>
            <a:r>
              <a:rPr lang="ru-RU" dirty="0" err="1" smtClean="0">
                <a:latin typeface="Book Antiqua" pitchFamily="18" charset="0"/>
              </a:rPr>
              <a:t>частка</a:t>
            </a:r>
            <a:r>
              <a:rPr lang="ru-RU" dirty="0" smtClean="0">
                <a:latin typeface="Book Antiqua" pitchFamily="18" charset="0"/>
              </a:rPr>
              <a:t> валового </a:t>
            </a:r>
            <a:r>
              <a:rPr lang="ru-RU" dirty="0" err="1" smtClean="0">
                <a:latin typeface="Book Antiqua" pitchFamily="18" charset="0"/>
              </a:rPr>
              <a:t>внутрішнього</a:t>
            </a:r>
            <a:r>
              <a:rPr lang="ru-RU" dirty="0" smtClean="0">
                <a:latin typeface="Book Antiqua" pitchFamily="18" charset="0"/>
              </a:rPr>
              <a:t> продукту (у </a:t>
            </a:r>
            <a:r>
              <a:rPr lang="ru-RU" dirty="0" err="1" smtClean="0">
                <a:latin typeface="Book Antiqua" pitchFamily="18" charset="0"/>
              </a:rPr>
              <a:t>відсотках</a:t>
            </a:r>
            <a:r>
              <a:rPr lang="ru-RU" dirty="0" smtClean="0">
                <a:latin typeface="Book Antiqua" pitchFamily="18" charset="0"/>
              </a:rPr>
              <a:t>) </a:t>
            </a:r>
            <a:r>
              <a:rPr lang="ru-RU" dirty="0" err="1" smtClean="0">
                <a:latin typeface="Book Antiqua" pitchFamily="18" charset="0"/>
              </a:rPr>
              <a:t>у</a:t>
            </a:r>
            <a:r>
              <a:rPr lang="ru-RU" dirty="0" smtClean="0">
                <a:latin typeface="Book Antiqua" pitchFamily="18" charset="0"/>
              </a:rPr>
              <a:t> </a:t>
            </a:r>
            <a:r>
              <a:rPr lang="ru-RU" dirty="0" err="1" smtClean="0">
                <a:latin typeface="Book Antiqua" pitchFamily="18" charset="0"/>
              </a:rPr>
              <a:t>розмірі</a:t>
            </a:r>
            <a:r>
              <a:rPr lang="ru-RU" dirty="0" smtClean="0">
                <a:latin typeface="Book Antiqua" pitchFamily="18" charset="0"/>
              </a:rPr>
              <a:t> </a:t>
            </a:r>
          </a:p>
          <a:p>
            <a:pPr algn="ctr">
              <a:buNone/>
            </a:pPr>
            <a:r>
              <a:rPr lang="ru-RU" u="sng" dirty="0" smtClean="0">
                <a:latin typeface="Book Antiqua" pitchFamily="18" charset="0"/>
              </a:rPr>
              <a:t>не </a:t>
            </a:r>
            <a:r>
              <a:rPr lang="ru-RU" u="sng" dirty="0" err="1" smtClean="0">
                <a:latin typeface="Book Antiqua" pitchFamily="18" charset="0"/>
              </a:rPr>
              <a:t>менше</a:t>
            </a:r>
            <a:r>
              <a:rPr lang="ru-RU" u="sng" dirty="0" smtClean="0">
                <a:latin typeface="Book Antiqua" pitchFamily="18" charset="0"/>
              </a:rPr>
              <a:t> 5 </a:t>
            </a:r>
            <a:r>
              <a:rPr lang="ru-RU" u="sng" dirty="0" err="1" smtClean="0">
                <a:latin typeface="Book Antiqua" pitchFamily="18" charset="0"/>
              </a:rPr>
              <a:t>відсотків</a:t>
            </a:r>
            <a:r>
              <a:rPr lang="ru-RU" u="sng" dirty="0" smtClean="0">
                <a:latin typeface="Book Antiqua" pitchFamily="18" charset="0"/>
              </a:rPr>
              <a:t> </a:t>
            </a:r>
          </a:p>
          <a:p>
            <a:pPr algn="ctr">
              <a:buNone/>
            </a:pPr>
            <a:r>
              <a:rPr lang="ru-RU" u="sng" dirty="0" smtClean="0">
                <a:latin typeface="Book Antiqua" pitchFamily="18" charset="0"/>
              </a:rPr>
              <a:t>валового </a:t>
            </a:r>
            <a:r>
              <a:rPr lang="ru-RU" u="sng" dirty="0" err="1" smtClean="0">
                <a:latin typeface="Book Antiqua" pitchFamily="18" charset="0"/>
              </a:rPr>
              <a:t>внутрішнього</a:t>
            </a:r>
            <a:r>
              <a:rPr lang="ru-RU" u="sng" dirty="0" smtClean="0">
                <a:latin typeface="Book Antiqua" pitchFamily="18" charset="0"/>
              </a:rPr>
              <a:t> продукту </a:t>
            </a:r>
            <a:r>
              <a:rPr lang="ru-RU" u="sng" dirty="0" err="1" smtClean="0">
                <a:latin typeface="Book Antiqua" pitchFamily="18" charset="0"/>
              </a:rPr>
              <a:t>України</a:t>
            </a:r>
            <a:endParaRPr lang="uk-UA" dirty="0">
              <a:latin typeface="Book Antiqu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tx2">
              <a:lumMod val="20000"/>
              <a:lumOff val="80000"/>
            </a:schemeClr>
          </a:solidFill>
        </p:spPr>
        <p:txBody>
          <a:bodyPr>
            <a:normAutofit fontScale="90000"/>
          </a:bodyPr>
          <a:lstStyle/>
          <a:p>
            <a:r>
              <a:rPr lang="ru-RU" sz="3100" dirty="0" smtClean="0"/>
              <a:t/>
            </a:r>
            <a:br>
              <a:rPr lang="ru-RU" sz="3100" dirty="0" smtClean="0"/>
            </a:br>
            <a:r>
              <a:rPr lang="ru-RU" sz="3100" dirty="0" smtClean="0"/>
              <a:t/>
            </a:r>
            <a:br>
              <a:rPr lang="ru-RU" sz="3100" dirty="0" smtClean="0"/>
            </a:br>
            <a:r>
              <a:rPr lang="ru-RU" sz="2700" b="1" dirty="0" smtClean="0">
                <a:latin typeface="Book Antiqua" pitchFamily="18" charset="0"/>
              </a:rPr>
              <a:t>Права та </a:t>
            </a:r>
            <a:r>
              <a:rPr lang="ru-RU" sz="2700" b="1" dirty="0" err="1" smtClean="0">
                <a:latin typeface="Book Antiqua" pitchFamily="18" charset="0"/>
              </a:rPr>
              <a:t>обов’язки</a:t>
            </a:r>
            <a:r>
              <a:rPr lang="ru-RU" sz="2700" b="1" dirty="0" smtClean="0">
                <a:latin typeface="Book Antiqua" pitchFamily="18" charset="0"/>
              </a:rPr>
              <a:t> </a:t>
            </a:r>
            <a:r>
              <a:rPr lang="ru-RU" sz="2700" b="1" dirty="0" err="1" smtClean="0">
                <a:latin typeface="Book Antiqua" pitchFamily="18" charset="0"/>
              </a:rPr>
              <a:t>пацієнтів</a:t>
            </a:r>
            <a:r>
              <a:rPr lang="ru-RU" sz="2700" b="1" dirty="0" smtClean="0">
                <a:latin typeface="Book Antiqua" pitchFamily="18" charset="0"/>
              </a:rPr>
              <a:t> у </a:t>
            </a:r>
            <a:r>
              <a:rPr lang="ru-RU" sz="2700" b="1" dirty="0" err="1" smtClean="0">
                <a:latin typeface="Book Antiqua" pitchFamily="18" charset="0"/>
              </a:rPr>
              <a:t>сфері</a:t>
            </a:r>
            <a:r>
              <a:rPr lang="ru-RU" sz="2700" b="1" dirty="0" smtClean="0">
                <a:latin typeface="Book Antiqua" pitchFamily="18" charset="0"/>
              </a:rPr>
              <a:t> </a:t>
            </a:r>
            <a:r>
              <a:rPr lang="ru-RU" sz="2700" b="1" dirty="0" err="1" smtClean="0">
                <a:latin typeface="Book Antiqua" pitchFamily="18" charset="0"/>
              </a:rPr>
              <a:t>державних</a:t>
            </a:r>
            <a:r>
              <a:rPr lang="ru-RU" sz="2700" b="1" dirty="0" smtClean="0">
                <a:latin typeface="Book Antiqua" pitchFamily="18" charset="0"/>
              </a:rPr>
              <a:t> </a:t>
            </a:r>
            <a:r>
              <a:rPr lang="ru-RU" sz="2700" b="1" dirty="0" err="1" smtClean="0">
                <a:latin typeface="Book Antiqua" pitchFamily="18" charset="0"/>
              </a:rPr>
              <a:t>фінансових</a:t>
            </a:r>
            <a:r>
              <a:rPr lang="ru-RU" sz="2700" b="1" dirty="0" smtClean="0">
                <a:latin typeface="Book Antiqua" pitchFamily="18" charset="0"/>
              </a:rPr>
              <a:t> </a:t>
            </a:r>
            <a:r>
              <a:rPr lang="ru-RU" sz="2700" b="1" dirty="0" err="1" smtClean="0">
                <a:latin typeface="Book Antiqua" pitchFamily="18" charset="0"/>
              </a:rPr>
              <a:t>гарантій</a:t>
            </a:r>
            <a:r>
              <a:rPr lang="ru-RU" dirty="0" smtClean="0"/>
              <a:t/>
            </a:r>
            <a:br>
              <a:rPr lang="ru-RU" dirty="0" smtClean="0"/>
            </a:br>
            <a:endParaRPr lang="uk-UA" dirty="0"/>
          </a:p>
        </p:txBody>
      </p:sp>
      <p:sp>
        <p:nvSpPr>
          <p:cNvPr id="3" name="Содержимое 2"/>
          <p:cNvSpPr>
            <a:spLocks noGrp="1"/>
          </p:cNvSpPr>
          <p:nvPr>
            <p:ph idx="1"/>
          </p:nvPr>
        </p:nvSpPr>
        <p:spPr>
          <a:xfrm>
            <a:off x="0" y="1124744"/>
            <a:ext cx="9144000" cy="5733256"/>
          </a:xfrm>
          <a:solidFill>
            <a:schemeClr val="bg2"/>
          </a:solidFill>
        </p:spPr>
        <p:txBody>
          <a:bodyPr>
            <a:noAutofit/>
          </a:bodyPr>
          <a:lstStyle/>
          <a:p>
            <a:pPr marL="0" indent="0" algn="ctr">
              <a:lnSpc>
                <a:spcPct val="120000"/>
              </a:lnSpc>
              <a:spcBef>
                <a:spcPts val="0"/>
              </a:spcBef>
              <a:buNone/>
            </a:pPr>
            <a:r>
              <a:rPr lang="ru-RU" sz="1800" b="1" dirty="0" err="1" smtClean="0">
                <a:latin typeface="Book Antiqua" pitchFamily="18" charset="0"/>
              </a:rPr>
              <a:t>Пацієнти</a:t>
            </a:r>
            <a:r>
              <a:rPr lang="ru-RU" sz="1800" b="1" dirty="0" smtClean="0">
                <a:latin typeface="Book Antiqua" pitchFamily="18" charset="0"/>
              </a:rPr>
              <a:t> </a:t>
            </a:r>
            <a:r>
              <a:rPr lang="ru-RU" sz="1800" b="1" dirty="0" err="1" smtClean="0">
                <a:latin typeface="Book Antiqua" pitchFamily="18" charset="0"/>
              </a:rPr>
              <a:t>мають</a:t>
            </a:r>
            <a:r>
              <a:rPr lang="ru-RU" sz="1800" b="1" dirty="0" smtClean="0">
                <a:latin typeface="Book Antiqua" pitchFamily="18" charset="0"/>
              </a:rPr>
              <a:t> право на:</a:t>
            </a:r>
          </a:p>
          <a:p>
            <a:pPr marL="0" indent="0">
              <a:lnSpc>
                <a:spcPct val="120000"/>
              </a:lnSpc>
              <a:spcBef>
                <a:spcPts val="0"/>
              </a:spcBef>
              <a:buNone/>
            </a:pPr>
            <a:r>
              <a:rPr lang="ru-RU" sz="1800" dirty="0" smtClean="0">
                <a:latin typeface="Book Antiqua" pitchFamily="18" charset="0"/>
              </a:rPr>
              <a:t>1) </a:t>
            </a:r>
            <a:r>
              <a:rPr lang="ru-RU" sz="1800" dirty="0" err="1" smtClean="0">
                <a:latin typeface="Book Antiqua" pitchFamily="18" charset="0"/>
              </a:rPr>
              <a:t>отримання</a:t>
            </a:r>
            <a:r>
              <a:rPr lang="ru-RU" sz="1800" dirty="0" smtClean="0">
                <a:latin typeface="Book Antiqua" pitchFamily="18" charset="0"/>
              </a:rPr>
              <a:t> </a:t>
            </a:r>
            <a:r>
              <a:rPr lang="ru-RU" sz="1800" dirty="0" err="1" smtClean="0">
                <a:latin typeface="Book Antiqua" pitchFamily="18" charset="0"/>
              </a:rPr>
              <a:t>необхідних</a:t>
            </a:r>
            <a:r>
              <a:rPr lang="ru-RU" sz="1800" dirty="0" smtClean="0">
                <a:latin typeface="Book Antiqua" pitchFamily="18" charset="0"/>
              </a:rPr>
              <a:t> </a:t>
            </a:r>
            <a:r>
              <a:rPr lang="ru-RU" sz="1800" dirty="0" err="1" smtClean="0">
                <a:latin typeface="Book Antiqua" pitchFamily="18" charset="0"/>
              </a:rPr>
              <a:t>їм</a:t>
            </a:r>
            <a:r>
              <a:rPr lang="ru-RU" sz="1800" dirty="0" smtClean="0">
                <a:latin typeface="Book Antiqua" pitchFamily="18" charset="0"/>
              </a:rPr>
              <a:t> </a:t>
            </a:r>
            <a:r>
              <a:rPr lang="ru-RU" sz="1800" dirty="0" err="1" smtClean="0">
                <a:latin typeface="Book Antiqua" pitchFamily="18" charset="0"/>
              </a:rPr>
              <a:t>медичних</a:t>
            </a:r>
            <a:r>
              <a:rPr lang="ru-RU" sz="1800" dirty="0" smtClean="0">
                <a:latin typeface="Book Antiqua" pitchFamily="18" charset="0"/>
              </a:rPr>
              <a:t> </a:t>
            </a:r>
            <a:r>
              <a:rPr lang="ru-RU" sz="1800" dirty="0" err="1" smtClean="0">
                <a:latin typeface="Book Antiqua" pitchFamily="18" charset="0"/>
              </a:rPr>
              <a:t>послуг</a:t>
            </a:r>
            <a:r>
              <a:rPr lang="ru-RU" sz="1800" dirty="0" smtClean="0">
                <a:latin typeface="Book Antiqua" pitchFamily="18" charset="0"/>
              </a:rPr>
              <a:t> та </a:t>
            </a:r>
            <a:r>
              <a:rPr lang="ru-RU" sz="1800" dirty="0" err="1" smtClean="0">
                <a:latin typeface="Book Antiqua" pitchFamily="18" charset="0"/>
              </a:rPr>
              <a:t>лікарських</a:t>
            </a:r>
            <a:r>
              <a:rPr lang="ru-RU" sz="1800" dirty="0" smtClean="0">
                <a:latin typeface="Book Antiqua" pitchFamily="18" charset="0"/>
              </a:rPr>
              <a:t> </a:t>
            </a:r>
            <a:r>
              <a:rPr lang="ru-RU" sz="1800" dirty="0" err="1" smtClean="0">
                <a:latin typeface="Book Antiqua" pitchFamily="18" charset="0"/>
              </a:rPr>
              <a:t>засобів</a:t>
            </a:r>
            <a:r>
              <a:rPr lang="ru-RU" sz="1800" dirty="0" smtClean="0">
                <a:latin typeface="Book Antiqua" pitchFamily="18" charset="0"/>
              </a:rPr>
              <a:t> </a:t>
            </a:r>
            <a:r>
              <a:rPr lang="ru-RU" sz="1800" dirty="0" err="1" smtClean="0">
                <a:latin typeface="Book Antiqua" pitchFamily="18" charset="0"/>
              </a:rPr>
              <a:t>належної</a:t>
            </a:r>
            <a:r>
              <a:rPr lang="ru-RU" sz="1800" dirty="0" smtClean="0">
                <a:latin typeface="Book Antiqua" pitchFamily="18" charset="0"/>
              </a:rPr>
              <a:t> </a:t>
            </a:r>
            <a:r>
              <a:rPr lang="ru-RU" sz="1800" dirty="0" err="1" smtClean="0">
                <a:latin typeface="Book Antiqua" pitchFamily="18" charset="0"/>
              </a:rPr>
              <a:t>якості</a:t>
            </a:r>
            <a:r>
              <a:rPr lang="ru-RU" sz="1800" dirty="0" smtClean="0">
                <a:latin typeface="Book Antiqua" pitchFamily="18" charset="0"/>
              </a:rPr>
              <a:t> за </a:t>
            </a:r>
            <a:r>
              <a:rPr lang="ru-RU" sz="1800" dirty="0" err="1" smtClean="0">
                <a:latin typeface="Book Antiqua" pitchFamily="18" charset="0"/>
              </a:rPr>
              <a:t>рахунок</a:t>
            </a:r>
            <a:r>
              <a:rPr lang="ru-RU" sz="1800" dirty="0" smtClean="0">
                <a:latin typeface="Book Antiqua" pitchFamily="18" charset="0"/>
              </a:rPr>
              <a:t> </a:t>
            </a:r>
            <a:r>
              <a:rPr lang="ru-RU" sz="1800" dirty="0" err="1" smtClean="0">
                <a:latin typeface="Book Antiqua" pitchFamily="18" charset="0"/>
              </a:rPr>
              <a:t>коштів</a:t>
            </a:r>
            <a:r>
              <a:rPr lang="ru-RU" sz="1800" dirty="0" smtClean="0">
                <a:latin typeface="Book Antiqua" pitchFamily="18" charset="0"/>
              </a:rPr>
              <a:t> Державного бюджету </a:t>
            </a:r>
            <a:r>
              <a:rPr lang="ru-RU" sz="1800" dirty="0" err="1" smtClean="0">
                <a:latin typeface="Book Antiqua" pitchFamily="18" charset="0"/>
              </a:rPr>
              <a:t>України</a:t>
            </a:r>
            <a:r>
              <a:rPr lang="ru-RU" sz="1800" dirty="0" smtClean="0">
                <a:latin typeface="Book Antiqua" pitchFamily="18" charset="0"/>
              </a:rPr>
              <a:t>  </a:t>
            </a:r>
          </a:p>
          <a:p>
            <a:pPr marL="0" indent="0">
              <a:lnSpc>
                <a:spcPct val="120000"/>
              </a:lnSpc>
              <a:spcBef>
                <a:spcPts val="0"/>
              </a:spcBef>
              <a:buNone/>
            </a:pPr>
            <a:r>
              <a:rPr lang="ru-RU" sz="1800" dirty="0" smtClean="0">
                <a:latin typeface="Book Antiqua" pitchFamily="18" charset="0"/>
              </a:rPr>
              <a:t>2) </a:t>
            </a:r>
            <a:r>
              <a:rPr lang="ru-RU" sz="1800" dirty="0" err="1" smtClean="0">
                <a:latin typeface="Book Antiqua" pitchFamily="18" charset="0"/>
              </a:rPr>
              <a:t>безоплатне</a:t>
            </a:r>
            <a:r>
              <a:rPr lang="ru-RU" sz="1800" dirty="0" smtClean="0">
                <a:latin typeface="Book Antiqua" pitchFamily="18" charset="0"/>
              </a:rPr>
              <a:t> </a:t>
            </a:r>
            <a:r>
              <a:rPr lang="ru-RU" sz="1800" dirty="0" err="1" smtClean="0">
                <a:latin typeface="Book Antiqua" pitchFamily="18" charset="0"/>
              </a:rPr>
              <a:t>отримання</a:t>
            </a:r>
            <a:r>
              <a:rPr lang="ru-RU" sz="1800" dirty="0" smtClean="0">
                <a:latin typeface="Book Antiqua" pitchFamily="18" charset="0"/>
              </a:rPr>
              <a:t> </a:t>
            </a:r>
            <a:r>
              <a:rPr lang="ru-RU" sz="1800" dirty="0" err="1" smtClean="0">
                <a:latin typeface="Book Antiqua" pitchFamily="18" charset="0"/>
              </a:rPr>
              <a:t>інформації</a:t>
            </a:r>
            <a:r>
              <a:rPr lang="ru-RU" sz="1800" dirty="0" smtClean="0">
                <a:latin typeface="Book Antiqua" pitchFamily="18" charset="0"/>
              </a:rPr>
              <a:t> </a:t>
            </a:r>
            <a:r>
              <a:rPr lang="ru-RU" sz="1800" dirty="0" err="1" smtClean="0">
                <a:latin typeface="Book Antiqua" pitchFamily="18" charset="0"/>
              </a:rPr>
              <a:t>від</a:t>
            </a:r>
            <a:r>
              <a:rPr lang="ru-RU" sz="1800" dirty="0" smtClean="0">
                <a:latin typeface="Book Antiqua" pitchFamily="18" charset="0"/>
              </a:rPr>
              <a:t> </a:t>
            </a:r>
            <a:r>
              <a:rPr lang="ru-RU" sz="1800" dirty="0" err="1" smtClean="0">
                <a:latin typeface="Book Antiqua" pitchFamily="18" charset="0"/>
              </a:rPr>
              <a:t>Уповноваженого</a:t>
            </a:r>
            <a:r>
              <a:rPr lang="ru-RU" sz="1800" dirty="0" smtClean="0">
                <a:latin typeface="Book Antiqua" pitchFamily="18" charset="0"/>
              </a:rPr>
              <a:t> органу </a:t>
            </a:r>
            <a:r>
              <a:rPr lang="ru-RU" sz="1800" dirty="0" err="1" smtClean="0">
                <a:latin typeface="Book Antiqua" pitchFamily="18" charset="0"/>
              </a:rPr>
              <a:t>або</a:t>
            </a:r>
            <a:r>
              <a:rPr lang="ru-RU" sz="1800" dirty="0" smtClean="0">
                <a:latin typeface="Book Antiqua" pitchFamily="18" charset="0"/>
              </a:rPr>
              <a:t> </a:t>
            </a:r>
            <a:r>
              <a:rPr lang="ru-RU" sz="1800" dirty="0" err="1" smtClean="0">
                <a:latin typeface="Book Antiqua" pitchFamily="18" charset="0"/>
              </a:rPr>
              <a:t>надавачів</a:t>
            </a:r>
            <a:r>
              <a:rPr lang="ru-RU" sz="1800" dirty="0" smtClean="0">
                <a:latin typeface="Book Antiqua" pitchFamily="18" charset="0"/>
              </a:rPr>
              <a:t> </a:t>
            </a:r>
            <a:r>
              <a:rPr lang="ru-RU" sz="1800" dirty="0" err="1" smtClean="0">
                <a:latin typeface="Book Antiqua" pitchFamily="18" charset="0"/>
              </a:rPr>
              <a:t>медичних</a:t>
            </a:r>
            <a:r>
              <a:rPr lang="ru-RU" sz="1800" dirty="0" smtClean="0">
                <a:latin typeface="Book Antiqua" pitchFamily="18" charset="0"/>
              </a:rPr>
              <a:t> </a:t>
            </a:r>
            <a:r>
              <a:rPr lang="ru-RU" sz="1800" dirty="0" err="1" smtClean="0">
                <a:latin typeface="Book Antiqua" pitchFamily="18" charset="0"/>
              </a:rPr>
              <a:t>послуг</a:t>
            </a:r>
            <a:r>
              <a:rPr lang="ru-RU" sz="1800" dirty="0" smtClean="0">
                <a:latin typeface="Book Antiqua" pitchFamily="18" charset="0"/>
              </a:rPr>
              <a:t> про </a:t>
            </a:r>
            <a:r>
              <a:rPr lang="ru-RU" sz="1800" dirty="0" err="1" smtClean="0">
                <a:latin typeface="Book Antiqua" pitchFamily="18" charset="0"/>
              </a:rPr>
              <a:t>програму</a:t>
            </a:r>
            <a:r>
              <a:rPr lang="ru-RU" sz="1800" dirty="0" smtClean="0">
                <a:latin typeface="Book Antiqua" pitchFamily="18" charset="0"/>
              </a:rPr>
              <a:t> </a:t>
            </a:r>
            <a:r>
              <a:rPr lang="ru-RU" sz="1800" dirty="0" err="1" smtClean="0">
                <a:latin typeface="Book Antiqua" pitchFamily="18" charset="0"/>
              </a:rPr>
              <a:t>медичних</a:t>
            </a:r>
            <a:r>
              <a:rPr lang="ru-RU" sz="1800" dirty="0" smtClean="0">
                <a:latin typeface="Book Antiqua" pitchFamily="18" charset="0"/>
              </a:rPr>
              <a:t> </a:t>
            </a:r>
            <a:r>
              <a:rPr lang="ru-RU" sz="1800" dirty="0" err="1" smtClean="0">
                <a:latin typeface="Book Antiqua" pitchFamily="18" charset="0"/>
              </a:rPr>
              <a:t>гарантій</a:t>
            </a:r>
            <a:r>
              <a:rPr lang="ru-RU" sz="1800" dirty="0" smtClean="0">
                <a:latin typeface="Book Antiqua" pitchFamily="18" charset="0"/>
              </a:rPr>
              <a:t> та </a:t>
            </a:r>
            <a:r>
              <a:rPr lang="ru-RU" sz="1800" dirty="0" err="1" smtClean="0">
                <a:latin typeface="Book Antiqua" pitchFamily="18" charset="0"/>
              </a:rPr>
              <a:t>надавачів</a:t>
            </a:r>
            <a:r>
              <a:rPr lang="ru-RU" sz="1800" dirty="0" smtClean="0">
                <a:latin typeface="Book Antiqua" pitchFamily="18" charset="0"/>
              </a:rPr>
              <a:t> </a:t>
            </a:r>
            <a:r>
              <a:rPr lang="ru-RU" sz="1800" dirty="0" err="1" smtClean="0">
                <a:latin typeface="Book Antiqua" pitchFamily="18" charset="0"/>
              </a:rPr>
              <a:t>медичних</a:t>
            </a:r>
            <a:r>
              <a:rPr lang="ru-RU" sz="1800" dirty="0" smtClean="0">
                <a:latin typeface="Book Antiqua" pitchFamily="18" charset="0"/>
              </a:rPr>
              <a:t> </a:t>
            </a:r>
            <a:r>
              <a:rPr lang="ru-RU" sz="1800" dirty="0" err="1" smtClean="0">
                <a:latin typeface="Book Antiqua" pitchFamily="18" charset="0"/>
              </a:rPr>
              <a:t>послуг</a:t>
            </a:r>
            <a:r>
              <a:rPr lang="ru-RU" sz="1800" dirty="0" smtClean="0">
                <a:latin typeface="Book Antiqua" pitchFamily="18" charset="0"/>
              </a:rPr>
              <a:t> за </a:t>
            </a:r>
            <a:r>
              <a:rPr lang="ru-RU" sz="1800" dirty="0" err="1" smtClean="0">
                <a:latin typeface="Book Antiqua" pitchFamily="18" charset="0"/>
              </a:rPr>
              <a:t>цією</a:t>
            </a:r>
            <a:r>
              <a:rPr lang="ru-RU" sz="1800" dirty="0" smtClean="0">
                <a:latin typeface="Book Antiqua" pitchFamily="18" charset="0"/>
              </a:rPr>
              <a:t> </a:t>
            </a:r>
            <a:r>
              <a:rPr lang="ru-RU" sz="1800" dirty="0" err="1" smtClean="0">
                <a:latin typeface="Book Antiqua" pitchFamily="18" charset="0"/>
              </a:rPr>
              <a:t>програмою</a:t>
            </a:r>
            <a:r>
              <a:rPr lang="ru-RU" sz="1800" dirty="0" smtClean="0">
                <a:latin typeface="Book Antiqua" pitchFamily="18" charset="0"/>
              </a:rPr>
              <a:t>, </a:t>
            </a:r>
            <a:r>
              <a:rPr lang="ru-RU" sz="1800" dirty="0" err="1" smtClean="0">
                <a:latin typeface="Book Antiqua" pitchFamily="18" charset="0"/>
              </a:rPr>
              <a:t>які</a:t>
            </a:r>
            <a:r>
              <a:rPr lang="ru-RU" sz="1800" dirty="0" smtClean="0">
                <a:latin typeface="Book Antiqua" pitchFamily="18" charset="0"/>
              </a:rPr>
              <a:t> </a:t>
            </a:r>
            <a:r>
              <a:rPr lang="ru-RU" sz="1800" dirty="0" err="1" smtClean="0">
                <a:latin typeface="Book Antiqua" pitchFamily="18" charset="0"/>
              </a:rPr>
              <a:t>можуть</a:t>
            </a:r>
            <a:r>
              <a:rPr lang="ru-RU" sz="1800" dirty="0" smtClean="0">
                <a:latin typeface="Book Antiqua" pitchFamily="18" charset="0"/>
              </a:rPr>
              <a:t> </a:t>
            </a:r>
            <a:r>
              <a:rPr lang="ru-RU" sz="1800" dirty="0" err="1" smtClean="0">
                <a:latin typeface="Book Antiqua" pitchFamily="18" charset="0"/>
              </a:rPr>
              <a:t>надати</a:t>
            </a:r>
            <a:r>
              <a:rPr lang="ru-RU" sz="1800" dirty="0" smtClean="0">
                <a:latin typeface="Book Antiqua" pitchFamily="18" charset="0"/>
              </a:rPr>
              <a:t> </a:t>
            </a:r>
            <a:r>
              <a:rPr lang="ru-RU" sz="1800" dirty="0" err="1" smtClean="0">
                <a:latin typeface="Book Antiqua" pitchFamily="18" charset="0"/>
              </a:rPr>
              <a:t>необхідну</a:t>
            </a:r>
            <a:r>
              <a:rPr lang="ru-RU" sz="1800" dirty="0" smtClean="0">
                <a:latin typeface="Book Antiqua" pitchFamily="18" charset="0"/>
              </a:rPr>
              <a:t> </a:t>
            </a:r>
            <a:r>
              <a:rPr lang="ru-RU" sz="1800" dirty="0" err="1" smtClean="0">
                <a:latin typeface="Book Antiqua" pitchFamily="18" charset="0"/>
              </a:rPr>
              <a:t>пацієнту</a:t>
            </a:r>
            <a:r>
              <a:rPr lang="ru-RU" sz="1800" dirty="0" smtClean="0">
                <a:latin typeface="Book Antiqua" pitchFamily="18" charset="0"/>
              </a:rPr>
              <a:t> </a:t>
            </a:r>
            <a:r>
              <a:rPr lang="ru-RU" sz="1800" dirty="0" err="1" smtClean="0">
                <a:latin typeface="Book Antiqua" pitchFamily="18" charset="0"/>
              </a:rPr>
              <a:t>медичну</a:t>
            </a:r>
            <a:r>
              <a:rPr lang="ru-RU" sz="1800" dirty="0" smtClean="0">
                <a:latin typeface="Book Antiqua" pitchFamily="18" charset="0"/>
              </a:rPr>
              <a:t> </a:t>
            </a:r>
            <a:r>
              <a:rPr lang="ru-RU" sz="1800" dirty="0" err="1" smtClean="0">
                <a:latin typeface="Book Antiqua" pitchFamily="18" charset="0"/>
              </a:rPr>
              <a:t>послугу</a:t>
            </a:r>
            <a:r>
              <a:rPr lang="ru-RU" sz="1800" dirty="0" smtClean="0">
                <a:latin typeface="Book Antiqua" pitchFamily="18" charset="0"/>
              </a:rPr>
              <a:t>;</a:t>
            </a:r>
          </a:p>
          <a:p>
            <a:pPr marL="0" indent="0">
              <a:lnSpc>
                <a:spcPct val="120000"/>
              </a:lnSpc>
              <a:spcBef>
                <a:spcPts val="0"/>
              </a:spcBef>
              <a:buNone/>
            </a:pPr>
            <a:r>
              <a:rPr lang="ru-RU" sz="1800" dirty="0" smtClean="0">
                <a:latin typeface="Book Antiqua" pitchFamily="18" charset="0"/>
              </a:rPr>
              <a:t>3) </a:t>
            </a:r>
            <a:r>
              <a:rPr lang="ru-RU" sz="1800" dirty="0" err="1" smtClean="0">
                <a:latin typeface="Book Antiqua" pitchFamily="18" charset="0"/>
              </a:rPr>
              <a:t>можливість</a:t>
            </a:r>
            <a:r>
              <a:rPr lang="ru-RU" sz="1800" dirty="0" smtClean="0">
                <a:latin typeface="Book Antiqua" pitchFamily="18" charset="0"/>
              </a:rPr>
              <a:t> </a:t>
            </a:r>
            <a:r>
              <a:rPr lang="ru-RU" sz="1800" dirty="0" err="1" smtClean="0">
                <a:latin typeface="Book Antiqua" pitchFamily="18" charset="0"/>
              </a:rPr>
              <a:t>вибору</a:t>
            </a:r>
            <a:r>
              <a:rPr lang="ru-RU" sz="1800" dirty="0" smtClean="0">
                <a:latin typeface="Book Antiqua" pitchFamily="18" charset="0"/>
              </a:rPr>
              <a:t> </a:t>
            </a:r>
            <a:r>
              <a:rPr lang="ru-RU" sz="1800" dirty="0" err="1" smtClean="0">
                <a:latin typeface="Book Antiqua" pitchFamily="18" charset="0"/>
              </a:rPr>
              <a:t>лікаря</a:t>
            </a:r>
            <a:r>
              <a:rPr lang="ru-RU" sz="1800" dirty="0" smtClean="0">
                <a:latin typeface="Book Antiqua" pitchFamily="18" charset="0"/>
              </a:rPr>
              <a:t> у порядку, </a:t>
            </a:r>
            <a:r>
              <a:rPr lang="ru-RU" sz="1800" dirty="0" err="1" smtClean="0">
                <a:latin typeface="Book Antiqua" pitchFamily="18" charset="0"/>
              </a:rPr>
              <a:t>встановленому</a:t>
            </a:r>
            <a:r>
              <a:rPr lang="ru-RU" sz="1800" dirty="0" smtClean="0">
                <a:latin typeface="Book Antiqua" pitchFamily="18" charset="0"/>
              </a:rPr>
              <a:t> </a:t>
            </a:r>
            <a:r>
              <a:rPr lang="ru-RU" sz="1800" dirty="0" err="1" smtClean="0">
                <a:latin typeface="Book Antiqua" pitchFamily="18" charset="0"/>
              </a:rPr>
              <a:t>законодавством</a:t>
            </a:r>
            <a:r>
              <a:rPr lang="ru-RU" sz="1800" dirty="0" smtClean="0">
                <a:latin typeface="Book Antiqua" pitchFamily="18" charset="0"/>
              </a:rPr>
              <a:t>;</a:t>
            </a:r>
          </a:p>
          <a:p>
            <a:pPr marL="0" indent="0">
              <a:lnSpc>
                <a:spcPct val="120000"/>
              </a:lnSpc>
              <a:spcBef>
                <a:spcPts val="0"/>
              </a:spcBef>
              <a:buNone/>
            </a:pPr>
            <a:r>
              <a:rPr lang="ru-RU" sz="1800" dirty="0" smtClean="0">
                <a:latin typeface="Book Antiqua" pitchFamily="18" charset="0"/>
              </a:rPr>
              <a:t>4) </a:t>
            </a:r>
            <a:r>
              <a:rPr lang="ru-RU" sz="1800" dirty="0" err="1" smtClean="0">
                <a:latin typeface="Book Antiqua" pitchFamily="18" charset="0"/>
              </a:rPr>
              <a:t>надання</a:t>
            </a:r>
            <a:r>
              <a:rPr lang="ru-RU" sz="1800" dirty="0" smtClean="0">
                <a:latin typeface="Book Antiqua" pitchFamily="18" charset="0"/>
              </a:rPr>
              <a:t> </a:t>
            </a:r>
            <a:r>
              <a:rPr lang="ru-RU" sz="1800" dirty="0" err="1" smtClean="0">
                <a:latin typeface="Book Antiqua" pitchFamily="18" charset="0"/>
              </a:rPr>
              <a:t>лікарям</a:t>
            </a:r>
            <a:r>
              <a:rPr lang="ru-RU" sz="1800" dirty="0" smtClean="0">
                <a:latin typeface="Book Antiqua" pitchFamily="18" charset="0"/>
              </a:rPr>
              <a:t>, </a:t>
            </a:r>
            <a:r>
              <a:rPr lang="ru-RU" sz="1800" dirty="0" err="1" smtClean="0">
                <a:latin typeface="Book Antiqua" pitchFamily="18" charset="0"/>
              </a:rPr>
              <a:t>третім</a:t>
            </a:r>
            <a:r>
              <a:rPr lang="ru-RU" sz="1800" dirty="0" smtClean="0">
                <a:latin typeface="Book Antiqua" pitchFamily="18" charset="0"/>
              </a:rPr>
              <a:t> особам права доступу до </a:t>
            </a:r>
            <a:r>
              <a:rPr lang="ru-RU" sz="1800" dirty="0" err="1" smtClean="0">
                <a:latin typeface="Book Antiqua" pitchFamily="18" charset="0"/>
              </a:rPr>
              <a:t>персональних</a:t>
            </a:r>
            <a:r>
              <a:rPr lang="ru-RU" sz="1800" dirty="0" smtClean="0">
                <a:latin typeface="Book Antiqua" pitchFamily="18" charset="0"/>
              </a:rPr>
              <a:t> </a:t>
            </a:r>
            <a:r>
              <a:rPr lang="ru-RU" sz="1800" dirty="0" err="1" smtClean="0">
                <a:latin typeface="Book Antiqua" pitchFamily="18" charset="0"/>
              </a:rPr>
              <a:t>даних</a:t>
            </a:r>
            <a:r>
              <a:rPr lang="ru-RU" sz="1800" dirty="0" smtClean="0">
                <a:latin typeface="Book Antiqua" pitchFamily="18" charset="0"/>
              </a:rPr>
              <a:t> та </a:t>
            </a:r>
            <a:r>
              <a:rPr lang="ru-RU" sz="1800" dirty="0" err="1" smtClean="0">
                <a:latin typeface="Book Antiqua" pitchFamily="18" charset="0"/>
              </a:rPr>
              <a:t>іншої</a:t>
            </a:r>
            <a:r>
              <a:rPr lang="ru-RU" sz="1800" dirty="0" smtClean="0">
                <a:latin typeface="Book Antiqua" pitchFamily="18" charset="0"/>
              </a:rPr>
              <a:t> </a:t>
            </a:r>
            <a:r>
              <a:rPr lang="ru-RU" sz="1800" dirty="0" err="1" smtClean="0">
                <a:latin typeface="Book Antiqua" pitchFamily="18" charset="0"/>
              </a:rPr>
              <a:t>інформації</a:t>
            </a:r>
            <a:r>
              <a:rPr lang="ru-RU" sz="1800" dirty="0" smtClean="0">
                <a:latin typeface="Book Antiqua" pitchFamily="18" charset="0"/>
              </a:rPr>
              <a:t>, </a:t>
            </a:r>
            <a:r>
              <a:rPr lang="ru-RU" sz="1800" dirty="0" err="1" smtClean="0">
                <a:latin typeface="Book Antiqua" pitchFamily="18" charset="0"/>
              </a:rPr>
              <a:t>що</a:t>
            </a:r>
            <a:r>
              <a:rPr lang="ru-RU" sz="1800" dirty="0" smtClean="0">
                <a:latin typeface="Book Antiqua" pitchFamily="18" charset="0"/>
              </a:rPr>
              <a:t> </a:t>
            </a:r>
            <a:r>
              <a:rPr lang="ru-RU" sz="1800" dirty="0" err="1" smtClean="0">
                <a:latin typeface="Book Antiqua" pitchFamily="18" charset="0"/>
              </a:rPr>
              <a:t>міститься</a:t>
            </a:r>
            <a:r>
              <a:rPr lang="ru-RU" sz="1800" dirty="0" smtClean="0">
                <a:latin typeface="Book Antiqua" pitchFamily="18" charset="0"/>
              </a:rPr>
              <a:t> в </a:t>
            </a:r>
            <a:r>
              <a:rPr lang="ru-RU" sz="1800" dirty="0" err="1" smtClean="0">
                <a:latin typeface="Book Antiqua" pitchFamily="18" charset="0"/>
              </a:rPr>
              <a:t>електронній</a:t>
            </a:r>
            <a:r>
              <a:rPr lang="ru-RU" sz="1800" dirty="0" smtClean="0">
                <a:latin typeface="Book Antiqua" pitchFamily="18" charset="0"/>
              </a:rPr>
              <a:t> </a:t>
            </a:r>
            <a:r>
              <a:rPr lang="ru-RU" sz="1800" dirty="0" err="1" smtClean="0">
                <a:latin typeface="Book Antiqua" pitchFamily="18" charset="0"/>
              </a:rPr>
              <a:t>системі</a:t>
            </a:r>
            <a:r>
              <a:rPr lang="ru-RU" sz="1800" dirty="0" smtClean="0">
                <a:latin typeface="Book Antiqua" pitchFamily="18" charset="0"/>
              </a:rPr>
              <a:t> </a:t>
            </a:r>
            <a:r>
              <a:rPr lang="ru-RU" sz="1800" dirty="0" err="1" smtClean="0">
                <a:latin typeface="Book Antiqua" pitchFamily="18" charset="0"/>
              </a:rPr>
              <a:t>охорони</a:t>
            </a:r>
            <a:r>
              <a:rPr lang="ru-RU" sz="1800" dirty="0" smtClean="0">
                <a:latin typeface="Book Antiqua" pitchFamily="18" charset="0"/>
              </a:rPr>
              <a:t> </a:t>
            </a:r>
            <a:r>
              <a:rPr lang="ru-RU" sz="1800" dirty="0" err="1" smtClean="0">
                <a:latin typeface="Book Antiqua" pitchFamily="18" charset="0"/>
              </a:rPr>
              <a:t>здоров’я</a:t>
            </a:r>
            <a:r>
              <a:rPr lang="ru-RU" sz="1800" dirty="0" smtClean="0">
                <a:latin typeface="Book Antiqua" pitchFamily="18" charset="0"/>
              </a:rPr>
              <a:t>,  </a:t>
            </a:r>
          </a:p>
          <a:p>
            <a:pPr marL="0" indent="0">
              <a:lnSpc>
                <a:spcPct val="120000"/>
              </a:lnSpc>
              <a:spcBef>
                <a:spcPts val="0"/>
              </a:spcBef>
              <a:buNone/>
            </a:pPr>
            <a:r>
              <a:rPr lang="ru-RU" sz="1800" dirty="0" smtClean="0">
                <a:latin typeface="Book Antiqua" pitchFamily="18" charset="0"/>
              </a:rPr>
              <a:t>5) </a:t>
            </a:r>
            <a:r>
              <a:rPr lang="ru-RU" sz="1800" dirty="0" err="1" smtClean="0">
                <a:latin typeface="Book Antiqua" pitchFamily="18" charset="0"/>
              </a:rPr>
              <a:t>отримання</a:t>
            </a:r>
            <a:r>
              <a:rPr lang="ru-RU" sz="1800" dirty="0" smtClean="0">
                <a:latin typeface="Book Antiqua" pitchFamily="18" charset="0"/>
              </a:rPr>
              <a:t> </a:t>
            </a:r>
            <a:r>
              <a:rPr lang="ru-RU" sz="1800" dirty="0" err="1" smtClean="0">
                <a:latin typeface="Book Antiqua" pitchFamily="18" charset="0"/>
              </a:rPr>
              <a:t>від</a:t>
            </a:r>
            <a:r>
              <a:rPr lang="ru-RU" sz="1800" dirty="0" smtClean="0">
                <a:latin typeface="Book Antiqua" pitchFamily="18" charset="0"/>
              </a:rPr>
              <a:t> </a:t>
            </a:r>
            <a:r>
              <a:rPr lang="ru-RU" sz="1800" dirty="0" err="1" smtClean="0">
                <a:latin typeface="Book Antiqua" pitchFamily="18" charset="0"/>
              </a:rPr>
              <a:t>Уповноваженого</a:t>
            </a:r>
            <a:r>
              <a:rPr lang="ru-RU" sz="1800" dirty="0" smtClean="0">
                <a:latin typeface="Book Antiqua" pitchFamily="18" charset="0"/>
              </a:rPr>
              <a:t> органу </a:t>
            </a:r>
            <a:r>
              <a:rPr lang="ru-RU" sz="1800" dirty="0" err="1" smtClean="0">
                <a:latin typeface="Book Antiqua" pitchFamily="18" charset="0"/>
              </a:rPr>
              <a:t>інформації</a:t>
            </a:r>
            <a:r>
              <a:rPr lang="ru-RU" sz="1800" dirty="0" smtClean="0">
                <a:latin typeface="Book Antiqua" pitchFamily="18" charset="0"/>
              </a:rPr>
              <a:t> про </a:t>
            </a:r>
            <a:r>
              <a:rPr lang="ru-RU" sz="1800" dirty="0" err="1" smtClean="0">
                <a:latin typeface="Book Antiqua" pitchFamily="18" charset="0"/>
              </a:rPr>
              <a:t>осіб</a:t>
            </a:r>
            <a:r>
              <a:rPr lang="ru-RU" sz="1800" dirty="0" smtClean="0">
                <a:latin typeface="Book Antiqua" pitchFamily="18" charset="0"/>
              </a:rPr>
              <a:t>, </a:t>
            </a:r>
            <a:r>
              <a:rPr lang="ru-RU" sz="1800" dirty="0" err="1" smtClean="0">
                <a:latin typeface="Book Antiqua" pitchFamily="18" charset="0"/>
              </a:rPr>
              <a:t>які</a:t>
            </a:r>
            <a:r>
              <a:rPr lang="ru-RU" sz="1800" dirty="0" smtClean="0">
                <a:latin typeface="Book Antiqua" pitchFamily="18" charset="0"/>
              </a:rPr>
              <a:t> подавали </a:t>
            </a:r>
            <a:r>
              <a:rPr lang="ru-RU" sz="1800" dirty="0" err="1" smtClean="0">
                <a:latin typeface="Book Antiqua" pitchFamily="18" charset="0"/>
              </a:rPr>
              <a:t>запити</a:t>
            </a:r>
            <a:r>
              <a:rPr lang="ru-RU" sz="1800" dirty="0" smtClean="0">
                <a:latin typeface="Book Antiqua" pitchFamily="18" charset="0"/>
              </a:rPr>
              <a:t> </a:t>
            </a:r>
            <a:r>
              <a:rPr lang="ru-RU" sz="1800" dirty="0" err="1" smtClean="0">
                <a:latin typeface="Book Antiqua" pitchFamily="18" charset="0"/>
              </a:rPr>
              <a:t>щодо</a:t>
            </a:r>
            <a:r>
              <a:rPr lang="ru-RU" sz="1800" dirty="0" smtClean="0">
                <a:latin typeface="Book Antiqua" pitchFamily="18" charset="0"/>
              </a:rPr>
              <a:t> </a:t>
            </a:r>
            <a:r>
              <a:rPr lang="ru-RU" sz="1800" dirty="0" err="1" smtClean="0">
                <a:latin typeface="Book Antiqua" pitchFamily="18" charset="0"/>
              </a:rPr>
              <a:t>надання</a:t>
            </a:r>
            <a:r>
              <a:rPr lang="ru-RU" sz="1800" dirty="0" smtClean="0">
                <a:latin typeface="Book Antiqua" pitchFamily="18" charset="0"/>
              </a:rPr>
              <a:t> </a:t>
            </a:r>
            <a:r>
              <a:rPr lang="ru-RU" sz="1800" dirty="0" err="1" smtClean="0">
                <a:latin typeface="Book Antiqua" pitchFamily="18" charset="0"/>
              </a:rPr>
              <a:t>інформації</a:t>
            </a:r>
            <a:r>
              <a:rPr lang="ru-RU" sz="1800" dirty="0" smtClean="0">
                <a:latin typeface="Book Antiqua" pitchFamily="18" charset="0"/>
              </a:rPr>
              <a:t>, </a:t>
            </a:r>
            <a:r>
              <a:rPr lang="ru-RU" sz="1800" dirty="0" err="1" smtClean="0">
                <a:latin typeface="Book Antiqua" pitchFamily="18" charset="0"/>
              </a:rPr>
              <a:t>що</a:t>
            </a:r>
            <a:r>
              <a:rPr lang="ru-RU" sz="1800" dirty="0" smtClean="0">
                <a:latin typeface="Book Antiqua" pitchFamily="18" charset="0"/>
              </a:rPr>
              <a:t> </a:t>
            </a:r>
            <a:r>
              <a:rPr lang="ru-RU" sz="1800" dirty="0" err="1" smtClean="0">
                <a:latin typeface="Book Antiqua" pitchFamily="18" charset="0"/>
              </a:rPr>
              <a:t>міститься</a:t>
            </a:r>
            <a:r>
              <a:rPr lang="ru-RU" sz="1800" dirty="0" smtClean="0">
                <a:latin typeface="Book Antiqua" pitchFamily="18" charset="0"/>
              </a:rPr>
              <a:t> в </a:t>
            </a:r>
            <a:r>
              <a:rPr lang="ru-RU" sz="1800" dirty="0" err="1" smtClean="0">
                <a:latin typeface="Book Antiqua" pitchFamily="18" charset="0"/>
              </a:rPr>
              <a:t>електронній</a:t>
            </a:r>
            <a:r>
              <a:rPr lang="ru-RU" sz="1800" dirty="0" smtClean="0">
                <a:latin typeface="Book Antiqua" pitchFamily="18" charset="0"/>
              </a:rPr>
              <a:t> </a:t>
            </a:r>
            <a:r>
              <a:rPr lang="ru-RU" sz="1800" dirty="0" err="1" smtClean="0">
                <a:latin typeface="Book Antiqua" pitchFamily="18" charset="0"/>
              </a:rPr>
              <a:t>системі</a:t>
            </a:r>
            <a:r>
              <a:rPr lang="ru-RU" sz="1800" dirty="0" smtClean="0">
                <a:latin typeface="Book Antiqua" pitchFamily="18" charset="0"/>
              </a:rPr>
              <a:t> </a:t>
            </a:r>
            <a:r>
              <a:rPr lang="ru-RU" sz="1800" dirty="0" err="1" smtClean="0">
                <a:latin typeface="Book Antiqua" pitchFamily="18" charset="0"/>
              </a:rPr>
              <a:t>охорони</a:t>
            </a:r>
            <a:r>
              <a:rPr lang="ru-RU" sz="1800" dirty="0" smtClean="0">
                <a:latin typeface="Book Antiqua" pitchFamily="18" charset="0"/>
              </a:rPr>
              <a:t> </a:t>
            </a:r>
            <a:r>
              <a:rPr lang="ru-RU" sz="1800" dirty="0" err="1" smtClean="0">
                <a:latin typeface="Book Antiqua" pitchFamily="18" charset="0"/>
              </a:rPr>
              <a:t>здоров’я</a:t>
            </a:r>
            <a:r>
              <a:rPr lang="ru-RU" sz="1800" dirty="0" smtClean="0">
                <a:latin typeface="Book Antiqua" pitchFamily="18" charset="0"/>
              </a:rPr>
              <a:t>, про такого </a:t>
            </a:r>
            <a:r>
              <a:rPr lang="ru-RU" sz="1800" dirty="0" err="1" smtClean="0">
                <a:latin typeface="Book Antiqua" pitchFamily="18" charset="0"/>
              </a:rPr>
              <a:t>пацієнта</a:t>
            </a:r>
            <a:r>
              <a:rPr lang="ru-RU" sz="1800" dirty="0" smtClean="0">
                <a:latin typeface="Book Antiqua" pitchFamily="18" charset="0"/>
              </a:rPr>
              <a:t>;</a:t>
            </a:r>
          </a:p>
          <a:p>
            <a:pPr marL="0" indent="0">
              <a:lnSpc>
                <a:spcPct val="120000"/>
              </a:lnSpc>
              <a:spcBef>
                <a:spcPts val="0"/>
              </a:spcBef>
              <a:buNone/>
            </a:pPr>
            <a:r>
              <a:rPr lang="ru-RU" sz="1800" dirty="0" smtClean="0">
                <a:latin typeface="Book Antiqua" pitchFamily="18" charset="0"/>
              </a:rPr>
              <a:t>6) </a:t>
            </a:r>
            <a:r>
              <a:rPr lang="ru-RU" sz="1800" dirty="0" err="1" smtClean="0">
                <a:latin typeface="Book Antiqua" pitchFamily="18" charset="0"/>
              </a:rPr>
              <a:t>оскарження</a:t>
            </a:r>
            <a:r>
              <a:rPr lang="ru-RU" sz="1800" dirty="0" smtClean="0">
                <a:latin typeface="Book Antiqua" pitchFamily="18" charset="0"/>
              </a:rPr>
              <a:t> </a:t>
            </a:r>
            <a:r>
              <a:rPr lang="ru-RU" sz="1800" dirty="0" err="1" smtClean="0">
                <a:latin typeface="Book Antiqua" pitchFamily="18" charset="0"/>
              </a:rPr>
              <a:t>рішень</a:t>
            </a:r>
            <a:r>
              <a:rPr lang="ru-RU" sz="1800" dirty="0" smtClean="0">
                <a:latin typeface="Book Antiqua" pitchFamily="18" charset="0"/>
              </a:rPr>
              <a:t>, </a:t>
            </a:r>
            <a:r>
              <a:rPr lang="ru-RU" sz="1800" dirty="0" err="1" smtClean="0">
                <a:latin typeface="Book Antiqua" pitchFamily="18" charset="0"/>
              </a:rPr>
              <a:t>дій</a:t>
            </a:r>
            <a:r>
              <a:rPr lang="ru-RU" sz="1800" dirty="0" smtClean="0">
                <a:latin typeface="Book Antiqua" pitchFamily="18" charset="0"/>
              </a:rPr>
              <a:t> </a:t>
            </a:r>
            <a:r>
              <a:rPr lang="ru-RU" sz="1800" dirty="0" err="1" smtClean="0">
                <a:latin typeface="Book Antiqua" pitchFamily="18" charset="0"/>
              </a:rPr>
              <a:t>чи</a:t>
            </a:r>
            <a:r>
              <a:rPr lang="ru-RU" sz="1800" dirty="0" smtClean="0">
                <a:latin typeface="Book Antiqua" pitchFamily="18" charset="0"/>
              </a:rPr>
              <a:t> </a:t>
            </a:r>
            <a:r>
              <a:rPr lang="ru-RU" sz="1800" dirty="0" err="1" smtClean="0">
                <a:latin typeface="Book Antiqua" pitchFamily="18" charset="0"/>
              </a:rPr>
              <a:t>бездіяльності</a:t>
            </a:r>
            <a:r>
              <a:rPr lang="ru-RU" sz="1800" dirty="0" smtClean="0">
                <a:latin typeface="Book Antiqua" pitchFamily="18" charset="0"/>
              </a:rPr>
              <a:t> </a:t>
            </a:r>
            <a:r>
              <a:rPr lang="ru-RU" sz="1800" dirty="0" err="1" smtClean="0">
                <a:latin typeface="Book Antiqua" pitchFamily="18" charset="0"/>
              </a:rPr>
              <a:t>надавачів</a:t>
            </a:r>
            <a:r>
              <a:rPr lang="ru-RU" sz="1800" dirty="0" smtClean="0">
                <a:latin typeface="Book Antiqua" pitchFamily="18" charset="0"/>
              </a:rPr>
              <a:t> </a:t>
            </a:r>
            <a:r>
              <a:rPr lang="ru-RU" sz="1800" dirty="0" err="1" smtClean="0">
                <a:latin typeface="Book Antiqua" pitchFamily="18" charset="0"/>
              </a:rPr>
              <a:t>медичних</a:t>
            </a:r>
            <a:r>
              <a:rPr lang="ru-RU" sz="1800" dirty="0" smtClean="0">
                <a:latin typeface="Book Antiqua" pitchFamily="18" charset="0"/>
              </a:rPr>
              <a:t> </a:t>
            </a:r>
            <a:r>
              <a:rPr lang="ru-RU" sz="1800" dirty="0" err="1" smtClean="0">
                <a:latin typeface="Book Antiqua" pitchFamily="18" charset="0"/>
              </a:rPr>
              <a:t>послуг</a:t>
            </a:r>
            <a:r>
              <a:rPr lang="ru-RU" sz="1800" dirty="0" smtClean="0">
                <a:latin typeface="Book Antiqua" pitchFamily="18" charset="0"/>
              </a:rPr>
              <a:t> </a:t>
            </a:r>
            <a:r>
              <a:rPr lang="ru-RU" sz="1800" dirty="0" err="1" smtClean="0">
                <a:latin typeface="Book Antiqua" pitchFamily="18" charset="0"/>
              </a:rPr>
              <a:t>або</a:t>
            </a:r>
            <a:r>
              <a:rPr lang="ru-RU" sz="1800" dirty="0" smtClean="0">
                <a:latin typeface="Book Antiqua" pitchFamily="18" charset="0"/>
              </a:rPr>
              <a:t> </a:t>
            </a:r>
            <a:r>
              <a:rPr lang="ru-RU" sz="1800" dirty="0" err="1" smtClean="0">
                <a:latin typeface="Book Antiqua" pitchFamily="18" charset="0"/>
              </a:rPr>
              <a:t>Уповноваженого</a:t>
            </a:r>
            <a:r>
              <a:rPr lang="ru-RU" sz="1800" dirty="0" smtClean="0">
                <a:latin typeface="Book Antiqua" pitchFamily="18" charset="0"/>
              </a:rPr>
              <a:t> органу та </a:t>
            </a:r>
            <a:r>
              <a:rPr lang="ru-RU" sz="1800" dirty="0" err="1" smtClean="0">
                <a:latin typeface="Book Antiqua" pitchFamily="18" charset="0"/>
              </a:rPr>
              <a:t>його</a:t>
            </a:r>
            <a:r>
              <a:rPr lang="ru-RU" sz="1800" dirty="0" smtClean="0">
                <a:latin typeface="Book Antiqua" pitchFamily="18" charset="0"/>
              </a:rPr>
              <a:t> </a:t>
            </a:r>
            <a:r>
              <a:rPr lang="ru-RU" sz="1800" dirty="0" err="1" smtClean="0">
                <a:latin typeface="Book Antiqua" pitchFamily="18" charset="0"/>
              </a:rPr>
              <a:t>територіальних</a:t>
            </a:r>
            <a:r>
              <a:rPr lang="ru-RU" sz="1800" dirty="0" smtClean="0">
                <a:latin typeface="Book Antiqua" pitchFamily="18" charset="0"/>
              </a:rPr>
              <a:t> </a:t>
            </a:r>
            <a:r>
              <a:rPr lang="ru-RU" sz="1800" dirty="0" err="1" smtClean="0">
                <a:latin typeface="Book Antiqua" pitchFamily="18" charset="0"/>
              </a:rPr>
              <a:t>органів</a:t>
            </a:r>
            <a:r>
              <a:rPr lang="ru-RU" sz="1800" dirty="0" smtClean="0">
                <a:latin typeface="Book Antiqua" pitchFamily="18" charset="0"/>
              </a:rPr>
              <a:t>  </a:t>
            </a:r>
          </a:p>
          <a:p>
            <a:pPr marL="0" indent="0">
              <a:lnSpc>
                <a:spcPct val="120000"/>
              </a:lnSpc>
              <a:spcBef>
                <a:spcPts val="0"/>
              </a:spcBef>
              <a:buNone/>
            </a:pPr>
            <a:r>
              <a:rPr lang="ru-RU" sz="1800" dirty="0" smtClean="0">
                <a:latin typeface="Book Antiqua" pitchFamily="18" charset="0"/>
              </a:rPr>
              <a:t>7) </a:t>
            </a:r>
            <a:r>
              <a:rPr lang="ru-RU" sz="1800" dirty="0" err="1" smtClean="0">
                <a:latin typeface="Book Antiqua" pitchFamily="18" charset="0"/>
              </a:rPr>
              <a:t>судовий</a:t>
            </a:r>
            <a:r>
              <a:rPr lang="ru-RU" sz="1800" dirty="0" smtClean="0">
                <a:latin typeface="Book Antiqua" pitchFamily="18" charset="0"/>
              </a:rPr>
              <a:t> </a:t>
            </a:r>
            <a:r>
              <a:rPr lang="ru-RU" sz="1800" dirty="0" err="1" smtClean="0">
                <a:latin typeface="Book Antiqua" pitchFamily="18" charset="0"/>
              </a:rPr>
              <a:t>захист</a:t>
            </a:r>
            <a:r>
              <a:rPr lang="ru-RU" sz="1800" dirty="0" smtClean="0">
                <a:latin typeface="Book Antiqua" pitchFamily="18" charset="0"/>
              </a:rPr>
              <a:t> </a:t>
            </a:r>
            <a:r>
              <a:rPr lang="ru-RU" sz="1800" dirty="0" err="1" smtClean="0">
                <a:latin typeface="Book Antiqua" pitchFamily="18" charset="0"/>
              </a:rPr>
              <a:t>своїх</a:t>
            </a:r>
            <a:r>
              <a:rPr lang="ru-RU" sz="1800" dirty="0" smtClean="0">
                <a:latin typeface="Book Antiqua" pitchFamily="18" charset="0"/>
              </a:rPr>
              <a:t> прав;</a:t>
            </a:r>
          </a:p>
          <a:p>
            <a:pPr marL="0" indent="0">
              <a:lnSpc>
                <a:spcPct val="120000"/>
              </a:lnSpc>
              <a:spcBef>
                <a:spcPts val="0"/>
              </a:spcBef>
              <a:buNone/>
            </a:pPr>
            <a:r>
              <a:rPr lang="ru-RU" sz="1800" dirty="0" smtClean="0">
                <a:latin typeface="Book Antiqua" pitchFamily="18" charset="0"/>
              </a:rPr>
              <a:t>8) </a:t>
            </a:r>
            <a:r>
              <a:rPr lang="ru-RU" sz="1800" dirty="0" err="1" smtClean="0">
                <a:latin typeface="Book Antiqua" pitchFamily="18" charset="0"/>
              </a:rPr>
              <a:t>звернення</a:t>
            </a:r>
            <a:r>
              <a:rPr lang="ru-RU" sz="1800" dirty="0" smtClean="0">
                <a:latin typeface="Book Antiqua" pitchFamily="18" charset="0"/>
              </a:rPr>
              <a:t> до Ради </a:t>
            </a:r>
            <a:r>
              <a:rPr lang="ru-RU" sz="1800" dirty="0" err="1" smtClean="0">
                <a:latin typeface="Book Antiqua" pitchFamily="18" charset="0"/>
              </a:rPr>
              <a:t>громадського</a:t>
            </a:r>
            <a:r>
              <a:rPr lang="ru-RU" sz="1800" dirty="0" smtClean="0">
                <a:latin typeface="Book Antiqua" pitchFamily="18" charset="0"/>
              </a:rPr>
              <a:t> контролю </a:t>
            </a:r>
            <a:r>
              <a:rPr lang="ru-RU" sz="1800" dirty="0" err="1" smtClean="0">
                <a:latin typeface="Book Antiqua" pitchFamily="18" charset="0"/>
              </a:rPr>
              <a:t>щодо</a:t>
            </a:r>
            <a:r>
              <a:rPr lang="ru-RU" sz="1800" dirty="0" smtClean="0">
                <a:latin typeface="Book Antiqua" pitchFamily="18" charset="0"/>
              </a:rPr>
              <a:t> </a:t>
            </a:r>
            <a:r>
              <a:rPr lang="ru-RU" sz="1800" dirty="0" err="1" smtClean="0">
                <a:latin typeface="Book Antiqua" pitchFamily="18" charset="0"/>
              </a:rPr>
              <a:t>дій</a:t>
            </a:r>
            <a:r>
              <a:rPr lang="ru-RU" sz="1800" dirty="0" smtClean="0">
                <a:latin typeface="Book Antiqua" pitchFamily="18" charset="0"/>
              </a:rPr>
              <a:t> </a:t>
            </a:r>
            <a:r>
              <a:rPr lang="ru-RU" sz="1800" dirty="0" err="1" smtClean="0">
                <a:latin typeface="Book Antiqua" pitchFamily="18" charset="0"/>
              </a:rPr>
              <a:t>чи</a:t>
            </a:r>
            <a:r>
              <a:rPr lang="ru-RU" sz="1800" dirty="0" smtClean="0">
                <a:latin typeface="Book Antiqua" pitchFamily="18" charset="0"/>
              </a:rPr>
              <a:t> </a:t>
            </a:r>
            <a:r>
              <a:rPr lang="ru-RU" sz="1800" dirty="0" err="1" smtClean="0">
                <a:latin typeface="Book Antiqua" pitchFamily="18" charset="0"/>
              </a:rPr>
              <a:t>бездіяльності</a:t>
            </a:r>
            <a:r>
              <a:rPr lang="ru-RU" sz="1800" dirty="0" smtClean="0">
                <a:latin typeface="Book Antiqua" pitchFamily="18" charset="0"/>
              </a:rPr>
              <a:t> </a:t>
            </a:r>
            <a:r>
              <a:rPr lang="ru-RU" sz="1800" dirty="0" err="1" smtClean="0">
                <a:latin typeface="Book Antiqua" pitchFamily="18" charset="0"/>
              </a:rPr>
              <a:t>Уповноваженого</a:t>
            </a:r>
            <a:r>
              <a:rPr lang="ru-RU" sz="1800" dirty="0" smtClean="0">
                <a:latin typeface="Book Antiqua" pitchFamily="18" charset="0"/>
              </a:rPr>
              <a:t> органу та </a:t>
            </a:r>
            <a:r>
              <a:rPr lang="ru-RU" sz="1800" dirty="0" err="1" smtClean="0">
                <a:latin typeface="Book Antiqua" pitchFamily="18" charset="0"/>
              </a:rPr>
              <a:t>ін</a:t>
            </a:r>
            <a:r>
              <a:rPr lang="ru-RU" sz="1800" dirty="0" smtClean="0">
                <a:latin typeface="Book Antiqua" pitchFamily="18" charset="0"/>
              </a:rPr>
              <a:t>.</a:t>
            </a:r>
          </a:p>
          <a:p>
            <a:pPr>
              <a:lnSpc>
                <a:spcPct val="120000"/>
              </a:lnSpc>
              <a:spcBef>
                <a:spcPts val="0"/>
              </a:spcBef>
            </a:pPr>
            <a:endParaRPr lang="uk-UA"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a:solidFill>
            <a:schemeClr val="tx2">
              <a:lumMod val="20000"/>
              <a:lumOff val="80000"/>
            </a:schemeClr>
          </a:solidFill>
        </p:spPr>
        <p:txBody>
          <a:bodyPr>
            <a:normAutofit fontScale="90000"/>
          </a:bodyPr>
          <a:lstStyle/>
          <a:p>
            <a:r>
              <a:rPr lang="ru-RU" sz="2200" b="1" dirty="0" smtClean="0">
                <a:latin typeface="Book Antiqua" pitchFamily="18" charset="0"/>
              </a:rPr>
              <a:t/>
            </a:r>
            <a:br>
              <a:rPr lang="ru-RU" sz="2200" b="1" dirty="0" smtClean="0">
                <a:latin typeface="Book Antiqua" pitchFamily="18" charset="0"/>
              </a:rPr>
            </a:br>
            <a:r>
              <a:rPr lang="ru-RU" sz="2200" b="1" dirty="0" smtClean="0">
                <a:latin typeface="Book Antiqua" pitchFamily="18" charset="0"/>
              </a:rPr>
              <a:t>Порядок </a:t>
            </a:r>
            <a:r>
              <a:rPr lang="ru-RU" sz="2200" b="1" dirty="0" err="1" smtClean="0">
                <a:latin typeface="Book Antiqua" pitchFamily="18" charset="0"/>
              </a:rPr>
              <a:t>отримання</a:t>
            </a:r>
            <a:r>
              <a:rPr lang="ru-RU" sz="2200" b="1" dirty="0" smtClean="0">
                <a:latin typeface="Book Antiqua" pitchFamily="18" charset="0"/>
              </a:rPr>
              <a:t> </a:t>
            </a:r>
            <a:r>
              <a:rPr lang="ru-RU" sz="2200" b="1" dirty="0" err="1" smtClean="0">
                <a:latin typeface="Book Antiqua" pitchFamily="18" charset="0"/>
              </a:rPr>
              <a:t>медичних</a:t>
            </a:r>
            <a:r>
              <a:rPr lang="ru-RU" sz="2200" b="1" dirty="0" smtClean="0">
                <a:latin typeface="Book Antiqua" pitchFamily="18" charset="0"/>
              </a:rPr>
              <a:t> </a:t>
            </a:r>
            <a:r>
              <a:rPr lang="ru-RU" sz="2200" b="1" dirty="0" err="1" smtClean="0">
                <a:latin typeface="Book Antiqua" pitchFamily="18" charset="0"/>
              </a:rPr>
              <a:t>послуг</a:t>
            </a:r>
            <a:r>
              <a:rPr lang="ru-RU" sz="2200" b="1" dirty="0" smtClean="0">
                <a:latin typeface="Book Antiqua" pitchFamily="18" charset="0"/>
              </a:rPr>
              <a:t> та </a:t>
            </a:r>
            <a:r>
              <a:rPr lang="ru-RU" sz="2200" b="1" dirty="0" err="1" smtClean="0">
                <a:latin typeface="Book Antiqua" pitchFamily="18" charset="0"/>
              </a:rPr>
              <a:t>лікарських</a:t>
            </a:r>
            <a:r>
              <a:rPr lang="ru-RU" sz="2200" b="1" dirty="0" smtClean="0">
                <a:latin typeface="Book Antiqua" pitchFamily="18" charset="0"/>
              </a:rPr>
              <a:t> </a:t>
            </a:r>
            <a:r>
              <a:rPr lang="ru-RU" sz="2200" b="1" dirty="0" err="1" smtClean="0">
                <a:latin typeface="Book Antiqua" pitchFamily="18" charset="0"/>
              </a:rPr>
              <a:t>засобів</a:t>
            </a:r>
            <a:r>
              <a:rPr lang="ru-RU" sz="2200" b="1" dirty="0" smtClean="0">
                <a:latin typeface="Book Antiqua" pitchFamily="18" charset="0"/>
              </a:rPr>
              <a:t> за </a:t>
            </a:r>
            <a:r>
              <a:rPr lang="ru-RU" sz="2200" b="1" dirty="0" err="1" smtClean="0">
                <a:latin typeface="Book Antiqua" pitchFamily="18" charset="0"/>
              </a:rPr>
              <a:t>програмою</a:t>
            </a:r>
            <a:r>
              <a:rPr lang="ru-RU" sz="2200" b="1" dirty="0" smtClean="0">
                <a:latin typeface="Book Antiqua" pitchFamily="18" charset="0"/>
              </a:rPr>
              <a:t> </a:t>
            </a:r>
            <a:r>
              <a:rPr lang="ru-RU" sz="2200" b="1" dirty="0" err="1" smtClean="0">
                <a:latin typeface="Book Antiqua" pitchFamily="18" charset="0"/>
              </a:rPr>
              <a:t>медичних</a:t>
            </a:r>
            <a:r>
              <a:rPr lang="ru-RU" sz="2200" b="1" dirty="0" smtClean="0">
                <a:latin typeface="Book Antiqua" pitchFamily="18" charset="0"/>
              </a:rPr>
              <a:t> </a:t>
            </a:r>
            <a:r>
              <a:rPr lang="ru-RU" sz="2200" b="1" dirty="0" err="1" smtClean="0">
                <a:latin typeface="Book Antiqua" pitchFamily="18" charset="0"/>
              </a:rPr>
              <a:t>гарантій</a:t>
            </a:r>
            <a:r>
              <a:rPr lang="ru-RU" sz="2800" dirty="0" smtClean="0"/>
              <a:t/>
            </a:r>
            <a:br>
              <a:rPr lang="ru-RU" sz="2800" dirty="0" smtClean="0"/>
            </a:br>
            <a:endParaRPr lang="uk-UA" sz="2800" dirty="0"/>
          </a:p>
        </p:txBody>
      </p:sp>
      <p:sp>
        <p:nvSpPr>
          <p:cNvPr id="3" name="Содержимое 2"/>
          <p:cNvSpPr>
            <a:spLocks noGrp="1"/>
          </p:cNvSpPr>
          <p:nvPr>
            <p:ph idx="1"/>
          </p:nvPr>
        </p:nvSpPr>
        <p:spPr>
          <a:xfrm>
            <a:off x="0" y="764704"/>
            <a:ext cx="9144000" cy="5877272"/>
          </a:xfrm>
          <a:solidFill>
            <a:schemeClr val="bg2"/>
          </a:solidFill>
        </p:spPr>
        <p:txBody>
          <a:bodyPr>
            <a:normAutofit fontScale="25000" lnSpcReduction="20000"/>
          </a:bodyPr>
          <a:lstStyle/>
          <a:p>
            <a:pPr marL="0" indent="0" algn="just">
              <a:lnSpc>
                <a:spcPct val="120000"/>
              </a:lnSpc>
              <a:spcBef>
                <a:spcPts val="0"/>
              </a:spcBef>
              <a:buNone/>
            </a:pPr>
            <a:r>
              <a:rPr lang="ru-RU" sz="8000" dirty="0" smtClean="0">
                <a:latin typeface="Book Antiqua" pitchFamily="18" charset="0"/>
              </a:rPr>
              <a:t>1. </a:t>
            </a:r>
            <a:r>
              <a:rPr lang="ru-RU" sz="8000" dirty="0" err="1" smtClean="0">
                <a:latin typeface="Book Antiqua" pitchFamily="18" charset="0"/>
              </a:rPr>
              <a:t>Пацієнт</a:t>
            </a:r>
            <a:r>
              <a:rPr lang="ru-RU" sz="8000" dirty="0" smtClean="0">
                <a:latin typeface="Book Antiqua" pitchFamily="18" charset="0"/>
              </a:rPr>
              <a:t> </a:t>
            </a:r>
            <a:r>
              <a:rPr lang="ru-RU" sz="8000" dirty="0" err="1" smtClean="0">
                <a:latin typeface="Book Antiqua" pitchFamily="18" charset="0"/>
              </a:rPr>
              <a:t>реалізує</a:t>
            </a:r>
            <a:r>
              <a:rPr lang="ru-RU" sz="8000" dirty="0" smtClean="0">
                <a:latin typeface="Book Antiqua" pitchFamily="18" charset="0"/>
              </a:rPr>
              <a:t> </a:t>
            </a:r>
            <a:r>
              <a:rPr lang="ru-RU" sz="8000" dirty="0" err="1" smtClean="0">
                <a:latin typeface="Book Antiqua" pitchFamily="18" charset="0"/>
              </a:rPr>
              <a:t>своє</a:t>
            </a:r>
            <a:r>
              <a:rPr lang="ru-RU" sz="8000" dirty="0" smtClean="0">
                <a:latin typeface="Book Antiqua" pitchFamily="18" charset="0"/>
              </a:rPr>
              <a:t> право на </a:t>
            </a:r>
            <a:r>
              <a:rPr lang="ru-RU" sz="8000" dirty="0" err="1" smtClean="0">
                <a:latin typeface="Book Antiqua" pitchFamily="18" charset="0"/>
              </a:rPr>
              <a:t>вибір</a:t>
            </a:r>
            <a:r>
              <a:rPr lang="ru-RU" sz="8000" dirty="0" smtClean="0">
                <a:latin typeface="Book Antiqua" pitchFamily="18" charset="0"/>
              </a:rPr>
              <a:t> </a:t>
            </a:r>
            <a:r>
              <a:rPr lang="ru-RU" sz="8000" dirty="0" err="1" smtClean="0">
                <a:latin typeface="Book Antiqua" pitchFamily="18" charset="0"/>
              </a:rPr>
              <a:t>лікаря</a:t>
            </a:r>
            <a:r>
              <a:rPr lang="ru-RU" sz="8000" dirty="0" smtClean="0">
                <a:latin typeface="Book Antiqua" pitchFamily="18" charset="0"/>
              </a:rPr>
              <a:t> шляхом </a:t>
            </a:r>
            <a:r>
              <a:rPr lang="ru-RU" sz="8000" dirty="0" err="1" smtClean="0">
                <a:latin typeface="Book Antiqua" pitchFamily="18" charset="0"/>
              </a:rPr>
              <a:t>подання</a:t>
            </a:r>
            <a:r>
              <a:rPr lang="ru-RU" sz="8000" dirty="0" smtClean="0">
                <a:latin typeface="Book Antiqua" pitchFamily="18" charset="0"/>
              </a:rPr>
              <a:t> </a:t>
            </a:r>
            <a:r>
              <a:rPr lang="ru-RU" sz="8000" dirty="0" err="1" smtClean="0">
                <a:latin typeface="Book Antiqua" pitchFamily="18" charset="0"/>
              </a:rPr>
              <a:t>надавачу</a:t>
            </a:r>
            <a:r>
              <a:rPr lang="ru-RU" sz="8000" dirty="0" smtClean="0">
                <a:latin typeface="Book Antiqua" pitchFamily="18" charset="0"/>
              </a:rPr>
              <a:t> </a:t>
            </a:r>
            <a:r>
              <a:rPr lang="ru-RU" sz="8000" dirty="0" err="1" smtClean="0">
                <a:latin typeface="Book Antiqua" pitchFamily="18" charset="0"/>
              </a:rPr>
              <a:t>медичних</a:t>
            </a:r>
            <a:r>
              <a:rPr lang="ru-RU" sz="8000" dirty="0" smtClean="0">
                <a:latin typeface="Book Antiqua" pitchFamily="18" charset="0"/>
              </a:rPr>
              <a:t> </a:t>
            </a:r>
            <a:r>
              <a:rPr lang="ru-RU" sz="8000" dirty="0" err="1" smtClean="0">
                <a:latin typeface="Book Antiqua" pitchFamily="18" charset="0"/>
              </a:rPr>
              <a:t>послуг</a:t>
            </a:r>
            <a:r>
              <a:rPr lang="ru-RU" sz="8000" dirty="0" smtClean="0">
                <a:latin typeface="Book Antiqua" pitchFamily="18" charset="0"/>
              </a:rPr>
              <a:t> </a:t>
            </a:r>
            <a:r>
              <a:rPr lang="ru-RU" sz="8000" dirty="0" err="1" smtClean="0">
                <a:latin typeface="Book Antiqua" pitchFamily="18" charset="0"/>
              </a:rPr>
              <a:t>декларації</a:t>
            </a:r>
            <a:r>
              <a:rPr lang="ru-RU" sz="8000" dirty="0" smtClean="0">
                <a:latin typeface="Book Antiqua" pitchFamily="18" charset="0"/>
              </a:rPr>
              <a:t> про </a:t>
            </a:r>
            <a:r>
              <a:rPr lang="ru-RU" sz="8000" dirty="0" err="1" smtClean="0">
                <a:latin typeface="Book Antiqua" pitchFamily="18" charset="0"/>
              </a:rPr>
              <a:t>вибір</a:t>
            </a:r>
            <a:r>
              <a:rPr lang="ru-RU" sz="8000" dirty="0" smtClean="0">
                <a:latin typeface="Book Antiqua" pitchFamily="18" charset="0"/>
              </a:rPr>
              <a:t> </a:t>
            </a:r>
            <a:r>
              <a:rPr lang="ru-RU" sz="8000" dirty="0" err="1" smtClean="0">
                <a:latin typeface="Book Antiqua" pitchFamily="18" charset="0"/>
              </a:rPr>
              <a:t>лікаря</a:t>
            </a:r>
            <a:r>
              <a:rPr lang="ru-RU" sz="8000" dirty="0" smtClean="0">
                <a:latin typeface="Book Antiqua" pitchFamily="18" charset="0"/>
              </a:rPr>
              <a:t>, </a:t>
            </a:r>
            <a:r>
              <a:rPr lang="ru-RU" sz="8000" dirty="0" err="1" smtClean="0">
                <a:latin typeface="Book Antiqua" pitchFamily="18" charset="0"/>
              </a:rPr>
              <a:t>який</a:t>
            </a:r>
            <a:r>
              <a:rPr lang="ru-RU" sz="8000" dirty="0" smtClean="0">
                <a:latin typeface="Book Antiqua" pitchFamily="18" charset="0"/>
              </a:rPr>
              <a:t> </a:t>
            </a:r>
            <a:r>
              <a:rPr lang="ru-RU" sz="8000" dirty="0" err="1" smtClean="0">
                <a:latin typeface="Book Antiqua" pitchFamily="18" charset="0"/>
              </a:rPr>
              <a:t>надає</a:t>
            </a:r>
            <a:r>
              <a:rPr lang="ru-RU" sz="8000" dirty="0" smtClean="0">
                <a:latin typeface="Book Antiqua" pitchFamily="18" charset="0"/>
              </a:rPr>
              <a:t> </a:t>
            </a:r>
            <a:r>
              <a:rPr lang="ru-RU" sz="8000" dirty="0" err="1" smtClean="0">
                <a:latin typeface="Book Antiqua" pitchFamily="18" charset="0"/>
              </a:rPr>
              <a:t>первинну</a:t>
            </a:r>
            <a:r>
              <a:rPr lang="ru-RU" sz="8000" dirty="0" smtClean="0">
                <a:latin typeface="Book Antiqua" pitchFamily="18" charset="0"/>
              </a:rPr>
              <a:t> </a:t>
            </a:r>
            <a:r>
              <a:rPr lang="ru-RU" sz="8000" dirty="0" err="1" smtClean="0">
                <a:latin typeface="Book Antiqua" pitchFamily="18" charset="0"/>
              </a:rPr>
              <a:t>медичну</a:t>
            </a:r>
            <a:r>
              <a:rPr lang="ru-RU" sz="8000" dirty="0" smtClean="0">
                <a:latin typeface="Book Antiqua" pitchFamily="18" charset="0"/>
              </a:rPr>
              <a:t> </a:t>
            </a:r>
            <a:r>
              <a:rPr lang="ru-RU" sz="8000" dirty="0" err="1" smtClean="0">
                <a:latin typeface="Book Antiqua" pitchFamily="18" charset="0"/>
              </a:rPr>
              <a:t>допомогу</a:t>
            </a:r>
            <a:r>
              <a:rPr lang="ru-RU" sz="8000" dirty="0" smtClean="0">
                <a:latin typeface="Book Antiqua" pitchFamily="18" charset="0"/>
              </a:rPr>
              <a:t>. </a:t>
            </a:r>
            <a:r>
              <a:rPr lang="ru-RU" sz="8000" dirty="0" err="1" smtClean="0">
                <a:latin typeface="Book Antiqua" pitchFamily="18" charset="0"/>
              </a:rPr>
              <a:t>Надавачам</a:t>
            </a:r>
            <a:r>
              <a:rPr lang="ru-RU" sz="8000" dirty="0" smtClean="0">
                <a:latin typeface="Book Antiqua" pitchFamily="18" charset="0"/>
              </a:rPr>
              <a:t> </a:t>
            </a:r>
            <a:r>
              <a:rPr lang="ru-RU" sz="8000" dirty="0" err="1" smtClean="0">
                <a:latin typeface="Book Antiqua" pitchFamily="18" charset="0"/>
              </a:rPr>
              <a:t>медичних</a:t>
            </a:r>
            <a:r>
              <a:rPr lang="ru-RU" sz="8000" dirty="0" smtClean="0">
                <a:latin typeface="Book Antiqua" pitchFamily="18" charset="0"/>
              </a:rPr>
              <a:t> </a:t>
            </a:r>
            <a:r>
              <a:rPr lang="ru-RU" sz="8000" dirty="0" err="1" smtClean="0">
                <a:latin typeface="Book Antiqua" pitchFamily="18" charset="0"/>
              </a:rPr>
              <a:t>послуг</a:t>
            </a:r>
            <a:r>
              <a:rPr lang="ru-RU" sz="8000" dirty="0" smtClean="0">
                <a:latin typeface="Book Antiqua" pitchFamily="18" charset="0"/>
              </a:rPr>
              <a:t> </a:t>
            </a:r>
            <a:r>
              <a:rPr lang="ru-RU" sz="8000" dirty="0" err="1" smtClean="0">
                <a:latin typeface="Book Antiqua" pitchFamily="18" charset="0"/>
              </a:rPr>
              <a:t>забороняється</a:t>
            </a:r>
            <a:r>
              <a:rPr lang="ru-RU" sz="8000" dirty="0" smtClean="0">
                <a:latin typeface="Book Antiqua" pitchFamily="18" charset="0"/>
              </a:rPr>
              <a:t> </a:t>
            </a:r>
            <a:r>
              <a:rPr lang="ru-RU" sz="8000" dirty="0" err="1" smtClean="0">
                <a:latin typeface="Book Antiqua" pitchFamily="18" charset="0"/>
              </a:rPr>
              <a:t>відмовляти</a:t>
            </a:r>
            <a:r>
              <a:rPr lang="ru-RU" sz="8000" dirty="0" smtClean="0">
                <a:latin typeface="Book Antiqua" pitchFamily="18" charset="0"/>
              </a:rPr>
              <a:t> у </a:t>
            </a:r>
            <a:r>
              <a:rPr lang="ru-RU" sz="8000" dirty="0" err="1" smtClean="0">
                <a:latin typeface="Book Antiqua" pitchFamily="18" charset="0"/>
              </a:rPr>
              <a:t>прийнятті</a:t>
            </a:r>
            <a:r>
              <a:rPr lang="ru-RU" sz="8000" dirty="0" smtClean="0">
                <a:latin typeface="Book Antiqua" pitchFamily="18" charset="0"/>
              </a:rPr>
              <a:t> </a:t>
            </a:r>
            <a:r>
              <a:rPr lang="ru-RU" sz="8000" dirty="0" err="1" smtClean="0">
                <a:latin typeface="Book Antiqua" pitchFamily="18" charset="0"/>
              </a:rPr>
              <a:t>декларації</a:t>
            </a:r>
            <a:r>
              <a:rPr lang="ru-RU" sz="8000" dirty="0" smtClean="0">
                <a:latin typeface="Book Antiqua" pitchFamily="18" charset="0"/>
              </a:rPr>
              <a:t> про </a:t>
            </a:r>
            <a:r>
              <a:rPr lang="ru-RU" sz="8000" dirty="0" err="1" smtClean="0">
                <a:latin typeface="Book Antiqua" pitchFamily="18" charset="0"/>
              </a:rPr>
              <a:t>вибір</a:t>
            </a:r>
            <a:r>
              <a:rPr lang="ru-RU" sz="8000" dirty="0" smtClean="0">
                <a:latin typeface="Book Antiqua" pitchFamily="18" charset="0"/>
              </a:rPr>
              <a:t> </a:t>
            </a:r>
            <a:r>
              <a:rPr lang="ru-RU" sz="8000" dirty="0" err="1" smtClean="0">
                <a:latin typeface="Book Antiqua" pitchFamily="18" charset="0"/>
              </a:rPr>
              <a:t>лікаря</a:t>
            </a:r>
            <a:r>
              <a:rPr lang="ru-RU" sz="8000" dirty="0" smtClean="0">
                <a:latin typeface="Book Antiqua" pitchFamily="18" charset="0"/>
              </a:rPr>
              <a:t> на </a:t>
            </a:r>
            <a:r>
              <a:rPr lang="ru-RU" sz="8000" dirty="0" err="1" smtClean="0">
                <a:latin typeface="Book Antiqua" pitchFamily="18" charset="0"/>
              </a:rPr>
              <a:t>підставі</a:t>
            </a:r>
            <a:r>
              <a:rPr lang="ru-RU" sz="8000" dirty="0" smtClean="0">
                <a:latin typeface="Book Antiqua" pitchFamily="18" charset="0"/>
              </a:rPr>
              <a:t> </a:t>
            </a:r>
            <a:r>
              <a:rPr lang="ru-RU" sz="8000" dirty="0" err="1" smtClean="0">
                <a:latin typeface="Book Antiqua" pitchFamily="18" charset="0"/>
              </a:rPr>
              <a:t>наявності</a:t>
            </a:r>
            <a:r>
              <a:rPr lang="ru-RU" sz="8000" dirty="0" smtClean="0">
                <a:latin typeface="Book Antiqua" pitchFamily="18" charset="0"/>
              </a:rPr>
              <a:t> у </a:t>
            </a:r>
            <a:r>
              <a:rPr lang="ru-RU" sz="8000" dirty="0" err="1" smtClean="0">
                <a:latin typeface="Book Antiqua" pitchFamily="18" charset="0"/>
              </a:rPr>
              <a:t>пацієнта</a:t>
            </a:r>
            <a:r>
              <a:rPr lang="ru-RU" sz="8000" dirty="0" smtClean="0">
                <a:latin typeface="Book Antiqua" pitchFamily="18" charset="0"/>
              </a:rPr>
              <a:t> </a:t>
            </a:r>
            <a:r>
              <a:rPr lang="ru-RU" sz="8000" dirty="0" err="1" smtClean="0">
                <a:latin typeface="Book Antiqua" pitchFamily="18" charset="0"/>
              </a:rPr>
              <a:t>хронічного</a:t>
            </a:r>
            <a:r>
              <a:rPr lang="ru-RU" sz="8000" dirty="0" smtClean="0">
                <a:latin typeface="Book Antiqua" pitchFamily="18" charset="0"/>
              </a:rPr>
              <a:t> </a:t>
            </a:r>
            <a:r>
              <a:rPr lang="ru-RU" sz="8000" dirty="0" err="1" smtClean="0">
                <a:latin typeface="Book Antiqua" pitchFamily="18" charset="0"/>
              </a:rPr>
              <a:t>захворювання</a:t>
            </a:r>
            <a:r>
              <a:rPr lang="ru-RU" sz="8000" dirty="0" smtClean="0">
                <a:latin typeface="Book Antiqua" pitchFamily="18" charset="0"/>
              </a:rPr>
              <a:t>, </a:t>
            </a:r>
            <a:r>
              <a:rPr lang="ru-RU" sz="8000" dirty="0" err="1" smtClean="0">
                <a:latin typeface="Book Antiqua" pitchFamily="18" charset="0"/>
              </a:rPr>
              <a:t>його</a:t>
            </a:r>
            <a:r>
              <a:rPr lang="ru-RU" sz="8000" dirty="0" smtClean="0">
                <a:latin typeface="Book Antiqua" pitchFamily="18" charset="0"/>
              </a:rPr>
              <a:t> </a:t>
            </a:r>
            <a:r>
              <a:rPr lang="ru-RU" sz="8000" dirty="0" err="1" smtClean="0">
                <a:latin typeface="Book Antiqua" pitchFamily="18" charset="0"/>
              </a:rPr>
              <a:t>віку</a:t>
            </a:r>
            <a:r>
              <a:rPr lang="ru-RU" sz="8000" dirty="0" smtClean="0">
                <a:latin typeface="Book Antiqua" pitchFamily="18" charset="0"/>
              </a:rPr>
              <a:t>, </a:t>
            </a:r>
            <a:r>
              <a:rPr lang="ru-RU" sz="8000" dirty="0" err="1" smtClean="0">
                <a:latin typeface="Book Antiqua" pitchFamily="18" charset="0"/>
              </a:rPr>
              <a:t>статі</a:t>
            </a:r>
            <a:r>
              <a:rPr lang="ru-RU" sz="8000" dirty="0" smtClean="0">
                <a:latin typeface="Book Antiqua" pitchFamily="18" charset="0"/>
              </a:rPr>
              <a:t>, </a:t>
            </a:r>
            <a:r>
              <a:rPr lang="ru-RU" sz="8000" dirty="0" err="1" smtClean="0">
                <a:latin typeface="Book Antiqua" pitchFamily="18" charset="0"/>
              </a:rPr>
              <a:t>соціального</a:t>
            </a:r>
            <a:r>
              <a:rPr lang="ru-RU" sz="8000" dirty="0" smtClean="0">
                <a:latin typeface="Book Antiqua" pitchFamily="18" charset="0"/>
              </a:rPr>
              <a:t> статусу, </a:t>
            </a:r>
            <a:r>
              <a:rPr lang="ru-RU" sz="8000" dirty="0" err="1" smtClean="0">
                <a:latin typeface="Book Antiqua" pitchFamily="18" charset="0"/>
              </a:rPr>
              <a:t>матеріального</a:t>
            </a:r>
            <a:r>
              <a:rPr lang="ru-RU" sz="8000" dirty="0" smtClean="0">
                <a:latin typeface="Book Antiqua" pitchFamily="18" charset="0"/>
              </a:rPr>
              <a:t> становища, </a:t>
            </a:r>
            <a:r>
              <a:rPr lang="ru-RU" sz="8000" dirty="0" err="1" smtClean="0">
                <a:latin typeface="Book Antiqua" pitchFamily="18" charset="0"/>
              </a:rPr>
              <a:t>зареєстрованого</a:t>
            </a:r>
            <a:r>
              <a:rPr lang="ru-RU" sz="8000" dirty="0" smtClean="0">
                <a:latin typeface="Book Antiqua" pitchFamily="18" charset="0"/>
              </a:rPr>
              <a:t> </a:t>
            </a:r>
            <a:r>
              <a:rPr lang="ru-RU" sz="8000" dirty="0" err="1" smtClean="0">
                <a:latin typeface="Book Antiqua" pitchFamily="18" charset="0"/>
              </a:rPr>
              <a:t>місця</a:t>
            </a:r>
            <a:r>
              <a:rPr lang="ru-RU" sz="8000" dirty="0" smtClean="0">
                <a:latin typeface="Book Antiqua" pitchFamily="18" charset="0"/>
              </a:rPr>
              <a:t> </a:t>
            </a:r>
            <a:r>
              <a:rPr lang="ru-RU" sz="8000" dirty="0" err="1" smtClean="0">
                <a:latin typeface="Book Antiqua" pitchFamily="18" charset="0"/>
              </a:rPr>
              <a:t>проживання</a:t>
            </a:r>
            <a:r>
              <a:rPr lang="ru-RU" sz="8000" dirty="0" smtClean="0">
                <a:latin typeface="Book Antiqua" pitchFamily="18" charset="0"/>
              </a:rPr>
              <a:t> </a:t>
            </a:r>
            <a:r>
              <a:rPr lang="ru-RU" sz="8000" dirty="0" err="1" smtClean="0">
                <a:latin typeface="Book Antiqua" pitchFamily="18" charset="0"/>
              </a:rPr>
              <a:t>тощо</a:t>
            </a:r>
            <a:r>
              <a:rPr lang="ru-RU" sz="8000" dirty="0" smtClean="0">
                <a:latin typeface="Book Antiqua" pitchFamily="18" charset="0"/>
              </a:rPr>
              <a:t>.</a:t>
            </a:r>
          </a:p>
          <a:p>
            <a:pPr marL="0" indent="0" algn="just">
              <a:lnSpc>
                <a:spcPct val="120000"/>
              </a:lnSpc>
              <a:spcBef>
                <a:spcPts val="0"/>
              </a:spcBef>
              <a:buNone/>
            </a:pPr>
            <a:r>
              <a:rPr lang="ru-RU" sz="8000" dirty="0" smtClean="0">
                <a:latin typeface="Book Antiqua" pitchFamily="18" charset="0"/>
              </a:rPr>
              <a:t>2. </a:t>
            </a:r>
            <a:r>
              <a:rPr lang="ru-RU" sz="8000" u="sng" dirty="0" smtClean="0">
                <a:latin typeface="Book Antiqua" pitchFamily="18" charset="0"/>
                <a:hlinkClick r:id="rId2"/>
              </a:rPr>
              <a:t>Форма </a:t>
            </a:r>
            <a:r>
              <a:rPr lang="ru-RU" sz="8000" u="sng" dirty="0" err="1" smtClean="0">
                <a:latin typeface="Book Antiqua" pitchFamily="18" charset="0"/>
                <a:hlinkClick r:id="rId2"/>
              </a:rPr>
              <a:t>декларації</a:t>
            </a:r>
            <a:r>
              <a:rPr lang="ru-RU" sz="8000" dirty="0" smtClean="0">
                <a:latin typeface="Book Antiqua" pitchFamily="18" charset="0"/>
              </a:rPr>
              <a:t> та </a:t>
            </a:r>
            <a:r>
              <a:rPr lang="ru-RU" sz="8000" u="sng" dirty="0" smtClean="0">
                <a:latin typeface="Book Antiqua" pitchFamily="18" charset="0"/>
                <a:hlinkClick r:id="rId2"/>
              </a:rPr>
              <a:t>порядок </a:t>
            </a:r>
            <a:r>
              <a:rPr lang="ru-RU" sz="8000" u="sng" dirty="0" err="1" smtClean="0">
                <a:latin typeface="Book Antiqua" pitchFamily="18" charset="0"/>
                <a:hlinkClick r:id="rId2"/>
              </a:rPr>
              <a:t>вибору</a:t>
            </a:r>
            <a:r>
              <a:rPr lang="ru-RU" sz="8000" u="sng" dirty="0" smtClean="0">
                <a:latin typeface="Book Antiqua" pitchFamily="18" charset="0"/>
                <a:hlinkClick r:id="rId2"/>
              </a:rPr>
              <a:t> </a:t>
            </a:r>
            <a:r>
              <a:rPr lang="ru-RU" sz="8000" u="sng" dirty="0" err="1" smtClean="0">
                <a:latin typeface="Book Antiqua" pitchFamily="18" charset="0"/>
                <a:hlinkClick r:id="rId2"/>
              </a:rPr>
              <a:t>лікаря</a:t>
            </a:r>
            <a:r>
              <a:rPr lang="ru-RU" sz="8000" u="sng" dirty="0" smtClean="0">
                <a:latin typeface="Book Antiqua" pitchFamily="18" charset="0"/>
                <a:hlinkClick r:id="rId2"/>
              </a:rPr>
              <a:t>, </a:t>
            </a:r>
            <a:r>
              <a:rPr lang="ru-RU" sz="8000" u="sng" dirty="0" err="1" smtClean="0">
                <a:latin typeface="Book Antiqua" pitchFamily="18" charset="0"/>
                <a:hlinkClick r:id="rId2"/>
              </a:rPr>
              <a:t>який</a:t>
            </a:r>
            <a:r>
              <a:rPr lang="ru-RU" sz="8000" u="sng" dirty="0" smtClean="0">
                <a:latin typeface="Book Antiqua" pitchFamily="18" charset="0"/>
                <a:hlinkClick r:id="rId2"/>
              </a:rPr>
              <a:t> </a:t>
            </a:r>
            <a:r>
              <a:rPr lang="ru-RU" sz="8000" u="sng" dirty="0" err="1" smtClean="0">
                <a:latin typeface="Book Antiqua" pitchFamily="18" charset="0"/>
                <a:hlinkClick r:id="rId2"/>
              </a:rPr>
              <a:t>надає</a:t>
            </a:r>
            <a:r>
              <a:rPr lang="ru-RU" sz="8000" u="sng" dirty="0" smtClean="0">
                <a:latin typeface="Book Antiqua" pitchFamily="18" charset="0"/>
                <a:hlinkClick r:id="rId2"/>
              </a:rPr>
              <a:t> </a:t>
            </a:r>
            <a:r>
              <a:rPr lang="ru-RU" sz="8000" u="sng" dirty="0" err="1" smtClean="0">
                <a:latin typeface="Book Antiqua" pitchFamily="18" charset="0"/>
                <a:hlinkClick r:id="rId2"/>
              </a:rPr>
              <a:t>первинну</a:t>
            </a:r>
            <a:r>
              <a:rPr lang="ru-RU" sz="8000" u="sng" dirty="0" smtClean="0">
                <a:latin typeface="Book Antiqua" pitchFamily="18" charset="0"/>
                <a:hlinkClick r:id="rId2"/>
              </a:rPr>
              <a:t> </a:t>
            </a:r>
            <a:r>
              <a:rPr lang="ru-RU" sz="8000" u="sng" dirty="0" err="1" smtClean="0">
                <a:latin typeface="Book Antiqua" pitchFamily="18" charset="0"/>
                <a:hlinkClick r:id="rId2"/>
              </a:rPr>
              <a:t>медичну</a:t>
            </a:r>
            <a:r>
              <a:rPr lang="ru-RU" sz="8000" u="sng" dirty="0" smtClean="0">
                <a:latin typeface="Book Antiqua" pitchFamily="18" charset="0"/>
                <a:hlinkClick r:id="rId2"/>
              </a:rPr>
              <a:t> </a:t>
            </a:r>
            <a:r>
              <a:rPr lang="ru-RU" sz="8000" u="sng" dirty="0" err="1" smtClean="0">
                <a:latin typeface="Book Antiqua" pitchFamily="18" charset="0"/>
                <a:hlinkClick r:id="rId2"/>
              </a:rPr>
              <a:t>допомогу</a:t>
            </a:r>
            <a:r>
              <a:rPr lang="ru-RU" sz="8000" dirty="0" smtClean="0">
                <a:latin typeface="Book Antiqua" pitchFamily="18" charset="0"/>
              </a:rPr>
              <a:t>, </a:t>
            </a:r>
            <a:r>
              <a:rPr lang="ru-RU" sz="8000" dirty="0" err="1" smtClean="0">
                <a:latin typeface="Book Antiqua" pitchFamily="18" charset="0"/>
              </a:rPr>
              <a:t>затверджуються</a:t>
            </a:r>
            <a:r>
              <a:rPr lang="ru-RU" sz="8000" dirty="0" smtClean="0">
                <a:latin typeface="Book Antiqua" pitchFamily="18" charset="0"/>
              </a:rPr>
              <a:t> </a:t>
            </a:r>
            <a:r>
              <a:rPr lang="ru-RU" sz="8000" dirty="0" err="1" smtClean="0">
                <a:latin typeface="Book Antiqua" pitchFamily="18" charset="0"/>
              </a:rPr>
              <a:t>центральним</a:t>
            </a:r>
            <a:r>
              <a:rPr lang="ru-RU" sz="8000" dirty="0" smtClean="0">
                <a:latin typeface="Book Antiqua" pitchFamily="18" charset="0"/>
              </a:rPr>
              <a:t> органом </a:t>
            </a:r>
            <a:r>
              <a:rPr lang="ru-RU" sz="8000" dirty="0" err="1" smtClean="0">
                <a:latin typeface="Book Antiqua" pitchFamily="18" charset="0"/>
              </a:rPr>
              <a:t>виконавчої</a:t>
            </a:r>
            <a:r>
              <a:rPr lang="ru-RU" sz="8000" dirty="0" smtClean="0">
                <a:latin typeface="Book Antiqua" pitchFamily="18" charset="0"/>
              </a:rPr>
              <a:t> </a:t>
            </a:r>
            <a:r>
              <a:rPr lang="ru-RU" sz="8000" dirty="0" err="1" smtClean="0">
                <a:latin typeface="Book Antiqua" pitchFamily="18" charset="0"/>
              </a:rPr>
              <a:t>влади</a:t>
            </a:r>
            <a:r>
              <a:rPr lang="ru-RU" sz="8000" dirty="0" smtClean="0">
                <a:latin typeface="Book Antiqua" pitchFamily="18" charset="0"/>
              </a:rPr>
              <a:t> у </a:t>
            </a:r>
            <a:r>
              <a:rPr lang="ru-RU" sz="8000" dirty="0" err="1" smtClean="0">
                <a:latin typeface="Book Antiqua" pitchFamily="18" charset="0"/>
              </a:rPr>
              <a:t>сфері</a:t>
            </a:r>
            <a:r>
              <a:rPr lang="ru-RU" sz="8000" dirty="0" smtClean="0">
                <a:latin typeface="Book Antiqua" pitchFamily="18" charset="0"/>
              </a:rPr>
              <a:t> </a:t>
            </a:r>
            <a:r>
              <a:rPr lang="ru-RU" sz="8000" dirty="0" err="1" smtClean="0">
                <a:latin typeface="Book Antiqua" pitchFamily="18" charset="0"/>
              </a:rPr>
              <a:t>охорони</a:t>
            </a:r>
            <a:r>
              <a:rPr lang="ru-RU" sz="8000" dirty="0" smtClean="0">
                <a:latin typeface="Book Antiqua" pitchFamily="18" charset="0"/>
              </a:rPr>
              <a:t> </a:t>
            </a:r>
            <a:r>
              <a:rPr lang="ru-RU" sz="8000" dirty="0" err="1" smtClean="0">
                <a:latin typeface="Book Antiqua" pitchFamily="18" charset="0"/>
              </a:rPr>
              <a:t>здоров’я</a:t>
            </a:r>
            <a:r>
              <a:rPr lang="ru-RU" sz="8000" dirty="0" smtClean="0">
                <a:latin typeface="Book Antiqua" pitchFamily="18" charset="0"/>
              </a:rPr>
              <a:t>.</a:t>
            </a:r>
          </a:p>
          <a:p>
            <a:pPr marL="0" indent="0" algn="just">
              <a:lnSpc>
                <a:spcPct val="120000"/>
              </a:lnSpc>
              <a:spcBef>
                <a:spcPts val="0"/>
              </a:spcBef>
              <a:buNone/>
            </a:pPr>
            <a:r>
              <a:rPr lang="ru-RU" sz="8000" dirty="0" smtClean="0">
                <a:latin typeface="Book Antiqua" pitchFamily="18" charset="0"/>
              </a:rPr>
              <a:t>3. </a:t>
            </a:r>
            <a:r>
              <a:rPr lang="ru-RU" sz="8000" dirty="0" err="1" smtClean="0">
                <a:latin typeface="Book Antiqua" pitchFamily="18" charset="0"/>
              </a:rPr>
              <a:t>Надання</a:t>
            </a:r>
            <a:r>
              <a:rPr lang="ru-RU" sz="8000" dirty="0" smtClean="0">
                <a:latin typeface="Book Antiqua" pitchFamily="18" charset="0"/>
              </a:rPr>
              <a:t> </a:t>
            </a:r>
            <a:r>
              <a:rPr lang="ru-RU" sz="8000" dirty="0" err="1" smtClean="0">
                <a:latin typeface="Book Antiqua" pitchFamily="18" charset="0"/>
              </a:rPr>
              <a:t>медичних</a:t>
            </a:r>
            <a:r>
              <a:rPr lang="ru-RU" sz="8000" dirty="0" smtClean="0">
                <a:latin typeface="Book Antiqua" pitchFamily="18" charset="0"/>
              </a:rPr>
              <a:t> </a:t>
            </a:r>
            <a:r>
              <a:rPr lang="ru-RU" sz="8000" dirty="0" err="1" smtClean="0">
                <a:latin typeface="Book Antiqua" pitchFamily="18" charset="0"/>
              </a:rPr>
              <a:t>послуг</a:t>
            </a:r>
            <a:r>
              <a:rPr lang="ru-RU" sz="8000" dirty="0" smtClean="0">
                <a:latin typeface="Book Antiqua" pitchFamily="18" charset="0"/>
              </a:rPr>
              <a:t> та ЛЗ за </a:t>
            </a:r>
            <a:r>
              <a:rPr lang="ru-RU" sz="8000" dirty="0" err="1" smtClean="0">
                <a:latin typeface="Book Antiqua" pitchFamily="18" charset="0"/>
              </a:rPr>
              <a:t>програмою</a:t>
            </a:r>
            <a:r>
              <a:rPr lang="ru-RU" sz="8000" dirty="0" smtClean="0">
                <a:latin typeface="Book Antiqua" pitchFamily="18" charset="0"/>
              </a:rPr>
              <a:t> </a:t>
            </a:r>
            <a:r>
              <a:rPr lang="ru-RU" sz="8000" dirty="0" err="1" smtClean="0">
                <a:latin typeface="Book Antiqua" pitchFamily="18" charset="0"/>
              </a:rPr>
              <a:t>медичних</a:t>
            </a:r>
            <a:r>
              <a:rPr lang="ru-RU" sz="8000" dirty="0" smtClean="0">
                <a:latin typeface="Book Antiqua" pitchFamily="18" charset="0"/>
              </a:rPr>
              <a:t> </a:t>
            </a:r>
            <a:r>
              <a:rPr lang="ru-RU" sz="8000" dirty="0" err="1" smtClean="0">
                <a:latin typeface="Book Antiqua" pitchFamily="18" charset="0"/>
              </a:rPr>
              <a:t>гарантій</a:t>
            </a:r>
            <a:r>
              <a:rPr lang="ru-RU" sz="8000" dirty="0" smtClean="0">
                <a:latin typeface="Book Antiqua" pitchFamily="18" charset="0"/>
              </a:rPr>
              <a:t>, </a:t>
            </a:r>
            <a:r>
              <a:rPr lang="ru-RU" sz="8000" dirty="0" err="1" smtClean="0">
                <a:latin typeface="Book Antiqua" pitchFamily="18" charset="0"/>
              </a:rPr>
              <a:t>пов’язаних</a:t>
            </a:r>
            <a:r>
              <a:rPr lang="ru-RU" sz="8000" dirty="0" smtClean="0">
                <a:latin typeface="Book Antiqua" pitchFamily="18" charset="0"/>
              </a:rPr>
              <a:t> </a:t>
            </a:r>
            <a:r>
              <a:rPr lang="ru-RU" sz="8000" dirty="0" err="1" smtClean="0">
                <a:latin typeface="Book Antiqua" pitchFamily="18" charset="0"/>
              </a:rPr>
              <a:t>з</a:t>
            </a:r>
            <a:r>
              <a:rPr lang="ru-RU" sz="8000" dirty="0" smtClean="0">
                <a:latin typeface="Book Antiqua" pitchFamily="18" charset="0"/>
              </a:rPr>
              <a:t> </a:t>
            </a:r>
            <a:r>
              <a:rPr lang="ru-RU" sz="8000" dirty="0" err="1" smtClean="0">
                <a:latin typeface="Book Antiqua" pitchFamily="18" charset="0"/>
              </a:rPr>
              <a:t>вторинною</a:t>
            </a:r>
            <a:r>
              <a:rPr lang="ru-RU" sz="8000" dirty="0" smtClean="0">
                <a:latin typeface="Book Antiqua" pitchFamily="18" charset="0"/>
              </a:rPr>
              <a:t> (</a:t>
            </a:r>
            <a:r>
              <a:rPr lang="ru-RU" sz="8000" dirty="0" err="1" smtClean="0">
                <a:latin typeface="Book Antiqua" pitchFamily="18" charset="0"/>
              </a:rPr>
              <a:t>спеціалізованою</a:t>
            </a:r>
            <a:r>
              <a:rPr lang="ru-RU" sz="8000" dirty="0" smtClean="0">
                <a:latin typeface="Book Antiqua" pitchFamily="18" charset="0"/>
              </a:rPr>
              <a:t>), </a:t>
            </a:r>
            <a:r>
              <a:rPr lang="ru-RU" sz="8000" dirty="0" err="1" smtClean="0">
                <a:latin typeface="Book Antiqua" pitchFamily="18" charset="0"/>
              </a:rPr>
              <a:t>третинною</a:t>
            </a:r>
            <a:r>
              <a:rPr lang="ru-RU" sz="8000" dirty="0" smtClean="0">
                <a:latin typeface="Book Antiqua" pitchFamily="18" charset="0"/>
              </a:rPr>
              <a:t> (</a:t>
            </a:r>
            <a:r>
              <a:rPr lang="ru-RU" sz="8000" dirty="0" err="1" smtClean="0">
                <a:latin typeface="Book Antiqua" pitchFamily="18" charset="0"/>
              </a:rPr>
              <a:t>високоспеціалізованою</a:t>
            </a:r>
            <a:r>
              <a:rPr lang="ru-RU" sz="8000" dirty="0" smtClean="0">
                <a:latin typeface="Book Antiqua" pitchFamily="18" charset="0"/>
              </a:rPr>
              <a:t>), </a:t>
            </a:r>
            <a:r>
              <a:rPr lang="ru-RU" sz="8000" dirty="0" err="1" smtClean="0">
                <a:latin typeface="Book Antiqua" pitchFamily="18" charset="0"/>
              </a:rPr>
              <a:t>паліативною</a:t>
            </a:r>
            <a:r>
              <a:rPr lang="ru-RU" sz="8000" dirty="0" smtClean="0">
                <a:latin typeface="Book Antiqua" pitchFamily="18" charset="0"/>
              </a:rPr>
              <a:t> </a:t>
            </a:r>
            <a:r>
              <a:rPr lang="ru-RU" sz="8000" dirty="0" err="1" smtClean="0">
                <a:latin typeface="Book Antiqua" pitchFamily="18" charset="0"/>
              </a:rPr>
              <a:t>медичною</a:t>
            </a:r>
            <a:r>
              <a:rPr lang="ru-RU" sz="8000" dirty="0" smtClean="0">
                <a:latin typeface="Book Antiqua" pitchFamily="18" charset="0"/>
              </a:rPr>
              <a:t> </a:t>
            </a:r>
            <a:r>
              <a:rPr lang="ru-RU" sz="8000" dirty="0" err="1" smtClean="0">
                <a:latin typeface="Book Antiqua" pitchFamily="18" charset="0"/>
              </a:rPr>
              <a:t>допомогою</a:t>
            </a:r>
            <a:r>
              <a:rPr lang="ru-RU" sz="8000" dirty="0" smtClean="0">
                <a:latin typeface="Book Antiqua" pitchFamily="18" charset="0"/>
              </a:rPr>
              <a:t> та </a:t>
            </a:r>
            <a:r>
              <a:rPr lang="ru-RU" sz="8000" dirty="0" err="1" smtClean="0">
                <a:latin typeface="Book Antiqua" pitchFamily="18" charset="0"/>
              </a:rPr>
              <a:t>медичною</a:t>
            </a:r>
            <a:r>
              <a:rPr lang="ru-RU" sz="8000" dirty="0" smtClean="0">
                <a:latin typeface="Book Antiqua" pitchFamily="18" charset="0"/>
              </a:rPr>
              <a:t> </a:t>
            </a:r>
            <a:r>
              <a:rPr lang="ru-RU" sz="8000" dirty="0" err="1" smtClean="0">
                <a:latin typeface="Book Antiqua" pitchFamily="18" charset="0"/>
              </a:rPr>
              <a:t>реабілітацією</a:t>
            </a:r>
            <a:r>
              <a:rPr lang="ru-RU" sz="8000" dirty="0" smtClean="0">
                <a:latin typeface="Book Antiqua" pitchFamily="18" charset="0"/>
              </a:rPr>
              <a:t>, </a:t>
            </a:r>
            <a:r>
              <a:rPr lang="ru-RU" sz="8000" dirty="0" err="1" smtClean="0">
                <a:latin typeface="Book Antiqua" pitchFamily="18" charset="0"/>
              </a:rPr>
              <a:t>здійснюється</a:t>
            </a:r>
            <a:r>
              <a:rPr lang="ru-RU" sz="8000" dirty="0" smtClean="0">
                <a:latin typeface="Book Antiqua" pitchFamily="18" charset="0"/>
              </a:rPr>
              <a:t> за </a:t>
            </a:r>
            <a:r>
              <a:rPr lang="ru-RU" sz="8000" dirty="0" err="1" smtClean="0">
                <a:latin typeface="Book Antiqua" pitchFamily="18" charset="0"/>
              </a:rPr>
              <a:t>направленням</a:t>
            </a:r>
            <a:r>
              <a:rPr lang="ru-RU" sz="8000" dirty="0" smtClean="0">
                <a:latin typeface="Book Antiqua" pitchFamily="18" charset="0"/>
              </a:rPr>
              <a:t> </a:t>
            </a:r>
            <a:r>
              <a:rPr lang="ru-RU" sz="8000" dirty="0" err="1" smtClean="0">
                <a:latin typeface="Book Antiqua" pitchFamily="18" charset="0"/>
              </a:rPr>
              <a:t>лікаря</a:t>
            </a:r>
            <a:r>
              <a:rPr lang="ru-RU" sz="8000" dirty="0" smtClean="0">
                <a:latin typeface="Book Antiqua" pitchFamily="18" charset="0"/>
              </a:rPr>
              <a:t>, </a:t>
            </a:r>
            <a:r>
              <a:rPr lang="ru-RU" sz="8000" dirty="0" err="1" smtClean="0">
                <a:latin typeface="Book Antiqua" pitchFamily="18" charset="0"/>
              </a:rPr>
              <a:t>який</a:t>
            </a:r>
            <a:r>
              <a:rPr lang="ru-RU" sz="8000" dirty="0" smtClean="0">
                <a:latin typeface="Book Antiqua" pitchFamily="18" charset="0"/>
              </a:rPr>
              <a:t> </a:t>
            </a:r>
            <a:r>
              <a:rPr lang="ru-RU" sz="8000" dirty="0" err="1" smtClean="0">
                <a:latin typeface="Book Antiqua" pitchFamily="18" charset="0"/>
              </a:rPr>
              <a:t>надає</a:t>
            </a:r>
            <a:r>
              <a:rPr lang="ru-RU" sz="8000" dirty="0" smtClean="0">
                <a:latin typeface="Book Antiqua" pitchFamily="18" charset="0"/>
              </a:rPr>
              <a:t> </a:t>
            </a:r>
            <a:r>
              <a:rPr lang="ru-RU" sz="8000" dirty="0" err="1" smtClean="0">
                <a:latin typeface="Book Antiqua" pitchFamily="18" charset="0"/>
              </a:rPr>
              <a:t>первинну</a:t>
            </a:r>
            <a:r>
              <a:rPr lang="ru-RU" sz="8000" dirty="0" smtClean="0">
                <a:latin typeface="Book Antiqua" pitchFamily="18" charset="0"/>
              </a:rPr>
              <a:t> </a:t>
            </a:r>
            <a:r>
              <a:rPr lang="ru-RU" sz="8000" dirty="0" err="1" smtClean="0">
                <a:latin typeface="Book Antiqua" pitchFamily="18" charset="0"/>
              </a:rPr>
              <a:t>медичну</a:t>
            </a:r>
            <a:r>
              <a:rPr lang="ru-RU" sz="8000" dirty="0" smtClean="0">
                <a:latin typeface="Book Antiqua" pitchFamily="18" charset="0"/>
              </a:rPr>
              <a:t> </a:t>
            </a:r>
            <a:r>
              <a:rPr lang="ru-RU" sz="8000" dirty="0" err="1" smtClean="0">
                <a:latin typeface="Book Antiqua" pitchFamily="18" charset="0"/>
              </a:rPr>
              <a:t>допомогу</a:t>
            </a:r>
            <a:endParaRPr lang="ru-RU" sz="8000" dirty="0" smtClean="0">
              <a:latin typeface="Book Antiqua" pitchFamily="18" charset="0"/>
            </a:endParaRPr>
          </a:p>
          <a:p>
            <a:pPr marL="0" indent="0" algn="just">
              <a:lnSpc>
                <a:spcPct val="120000"/>
              </a:lnSpc>
              <a:spcBef>
                <a:spcPts val="0"/>
              </a:spcBef>
              <a:buNone/>
            </a:pPr>
            <a:r>
              <a:rPr lang="ru-RU" sz="8000" dirty="0" smtClean="0">
                <a:latin typeface="Book Antiqua" pitchFamily="18" charset="0"/>
              </a:rPr>
              <a:t>4. При </a:t>
            </a:r>
            <a:r>
              <a:rPr lang="ru-RU" sz="8000" dirty="0" err="1" smtClean="0">
                <a:latin typeface="Book Antiqua" pitchFamily="18" charset="0"/>
              </a:rPr>
              <a:t>наданні</a:t>
            </a:r>
            <a:r>
              <a:rPr lang="ru-RU" sz="8000" dirty="0" smtClean="0">
                <a:latin typeface="Book Antiqua" pitchFamily="18" charset="0"/>
              </a:rPr>
              <a:t> </a:t>
            </a:r>
            <a:r>
              <a:rPr lang="ru-RU" sz="8000" dirty="0" err="1" smtClean="0">
                <a:latin typeface="Book Antiqua" pitchFamily="18" charset="0"/>
              </a:rPr>
              <a:t>медичної</a:t>
            </a:r>
            <a:r>
              <a:rPr lang="ru-RU" sz="8000" dirty="0" smtClean="0">
                <a:latin typeface="Book Antiqua" pitchFamily="18" charset="0"/>
              </a:rPr>
              <a:t> </a:t>
            </a:r>
            <a:r>
              <a:rPr lang="ru-RU" sz="8000" dirty="0" err="1" smtClean="0">
                <a:latin typeface="Book Antiqua" pitchFamily="18" charset="0"/>
              </a:rPr>
              <a:t>допомоги</a:t>
            </a:r>
            <a:r>
              <a:rPr lang="ru-RU" sz="8000" dirty="0" smtClean="0">
                <a:latin typeface="Book Antiqua" pitchFamily="18" charset="0"/>
              </a:rPr>
              <a:t> в </a:t>
            </a:r>
            <a:r>
              <a:rPr lang="ru-RU" sz="8000" dirty="0" err="1" smtClean="0">
                <a:latin typeface="Book Antiqua" pitchFamily="18" charset="0"/>
              </a:rPr>
              <a:t>амбулаторних</a:t>
            </a:r>
            <a:r>
              <a:rPr lang="ru-RU" sz="8000" dirty="0" smtClean="0">
                <a:latin typeface="Book Antiqua" pitchFamily="18" charset="0"/>
              </a:rPr>
              <a:t> </a:t>
            </a:r>
            <a:r>
              <a:rPr lang="ru-RU" sz="8000" dirty="0" err="1" smtClean="0">
                <a:latin typeface="Book Antiqua" pitchFamily="18" charset="0"/>
              </a:rPr>
              <a:t>умовах</a:t>
            </a:r>
            <a:r>
              <a:rPr lang="ru-RU" sz="8000" dirty="0" smtClean="0">
                <a:latin typeface="Book Antiqua" pitchFamily="18" charset="0"/>
              </a:rPr>
              <a:t> </a:t>
            </a:r>
            <a:r>
              <a:rPr lang="ru-RU" sz="8000" dirty="0" err="1" smtClean="0">
                <a:latin typeface="Book Antiqua" pitchFamily="18" charset="0"/>
              </a:rPr>
              <a:t>лікарські</a:t>
            </a:r>
            <a:r>
              <a:rPr lang="ru-RU" sz="8000" dirty="0" smtClean="0">
                <a:latin typeface="Book Antiqua" pitchFamily="18" charset="0"/>
              </a:rPr>
              <a:t> </a:t>
            </a:r>
            <a:r>
              <a:rPr lang="ru-RU" sz="8000" dirty="0" err="1" smtClean="0">
                <a:latin typeface="Book Antiqua" pitchFamily="18" charset="0"/>
              </a:rPr>
              <a:t>засоби</a:t>
            </a:r>
            <a:r>
              <a:rPr lang="ru-RU" sz="8000" dirty="0" smtClean="0">
                <a:latin typeface="Book Antiqua" pitchFamily="18" charset="0"/>
              </a:rPr>
              <a:t> за </a:t>
            </a:r>
            <a:r>
              <a:rPr lang="ru-RU" sz="8000" dirty="0" err="1" smtClean="0">
                <a:latin typeface="Book Antiqua" pitchFamily="18" charset="0"/>
              </a:rPr>
              <a:t>програмою</a:t>
            </a:r>
            <a:r>
              <a:rPr lang="ru-RU" sz="8000" dirty="0" smtClean="0">
                <a:latin typeface="Book Antiqua" pitchFamily="18" charset="0"/>
              </a:rPr>
              <a:t> </a:t>
            </a:r>
            <a:r>
              <a:rPr lang="ru-RU" sz="8000" dirty="0" err="1" smtClean="0">
                <a:latin typeface="Book Antiqua" pitchFamily="18" charset="0"/>
              </a:rPr>
              <a:t>медичних</a:t>
            </a:r>
            <a:r>
              <a:rPr lang="ru-RU" sz="8000" dirty="0" smtClean="0">
                <a:latin typeface="Book Antiqua" pitchFamily="18" charset="0"/>
              </a:rPr>
              <a:t> </a:t>
            </a:r>
            <a:r>
              <a:rPr lang="ru-RU" sz="8000" dirty="0" err="1" smtClean="0">
                <a:latin typeface="Book Antiqua" pitchFamily="18" charset="0"/>
              </a:rPr>
              <a:t>гарантій</a:t>
            </a:r>
            <a:r>
              <a:rPr lang="ru-RU" sz="8000" dirty="0" smtClean="0">
                <a:latin typeface="Book Antiqua" pitchFamily="18" charset="0"/>
              </a:rPr>
              <a:t> </a:t>
            </a:r>
            <a:r>
              <a:rPr lang="ru-RU" sz="8000" dirty="0" err="1" smtClean="0">
                <a:latin typeface="Book Antiqua" pitchFamily="18" charset="0"/>
              </a:rPr>
              <a:t>надаються</a:t>
            </a:r>
            <a:r>
              <a:rPr lang="ru-RU" sz="8000" dirty="0" smtClean="0">
                <a:latin typeface="Book Antiqua" pitchFamily="18" charset="0"/>
              </a:rPr>
              <a:t> </a:t>
            </a:r>
            <a:r>
              <a:rPr lang="ru-RU" sz="8000" dirty="0" err="1" smtClean="0">
                <a:latin typeface="Book Antiqua" pitchFamily="18" charset="0"/>
              </a:rPr>
              <a:t>пацієнту</a:t>
            </a:r>
            <a:r>
              <a:rPr lang="ru-RU" sz="8000" dirty="0" smtClean="0">
                <a:latin typeface="Book Antiqua" pitchFamily="18" charset="0"/>
              </a:rPr>
              <a:t> на </a:t>
            </a:r>
            <a:r>
              <a:rPr lang="ru-RU" sz="8000" dirty="0" err="1" smtClean="0">
                <a:latin typeface="Book Antiqua" pitchFamily="18" charset="0"/>
              </a:rPr>
              <a:t>підставі</a:t>
            </a:r>
            <a:r>
              <a:rPr lang="ru-RU" sz="8000" dirty="0" smtClean="0">
                <a:latin typeface="Book Antiqua" pitchFamily="18" charset="0"/>
              </a:rPr>
              <a:t> рецепта </a:t>
            </a:r>
            <a:r>
              <a:rPr lang="ru-RU" sz="8000" dirty="0" err="1" smtClean="0">
                <a:latin typeface="Book Antiqua" pitchFamily="18" charset="0"/>
              </a:rPr>
              <a:t>лікаря</a:t>
            </a:r>
            <a:r>
              <a:rPr lang="ru-RU" sz="8000" dirty="0" smtClean="0">
                <a:latin typeface="Book Antiqua" pitchFamily="18" charset="0"/>
              </a:rPr>
              <a:t> </a:t>
            </a:r>
            <a:r>
              <a:rPr lang="ru-RU" sz="8000" dirty="0" err="1" smtClean="0">
                <a:latin typeface="Book Antiqua" pitchFamily="18" charset="0"/>
              </a:rPr>
              <a:t>суб’єктом</a:t>
            </a:r>
            <a:r>
              <a:rPr lang="ru-RU" sz="8000" dirty="0" smtClean="0">
                <a:latin typeface="Book Antiqua" pitchFamily="18" charset="0"/>
              </a:rPr>
              <a:t> </a:t>
            </a:r>
            <a:r>
              <a:rPr lang="ru-RU" sz="8000" dirty="0" err="1" smtClean="0">
                <a:latin typeface="Book Antiqua" pitchFamily="18" charset="0"/>
              </a:rPr>
              <a:t>господарювання</a:t>
            </a:r>
            <a:r>
              <a:rPr lang="ru-RU" sz="8000" dirty="0" smtClean="0">
                <a:latin typeface="Book Antiqua" pitchFamily="18" charset="0"/>
              </a:rPr>
              <a:t>, </a:t>
            </a:r>
            <a:r>
              <a:rPr lang="ru-RU" sz="8000" dirty="0" err="1" smtClean="0">
                <a:latin typeface="Book Antiqua" pitchFamily="18" charset="0"/>
              </a:rPr>
              <a:t>який</a:t>
            </a:r>
            <a:r>
              <a:rPr lang="ru-RU" sz="8000" dirty="0" smtClean="0">
                <a:latin typeface="Book Antiqua" pitchFamily="18" charset="0"/>
              </a:rPr>
              <a:t> </a:t>
            </a:r>
            <a:r>
              <a:rPr lang="ru-RU" sz="8000" dirty="0" err="1" smtClean="0">
                <a:latin typeface="Book Antiqua" pitchFamily="18" charset="0"/>
              </a:rPr>
              <a:t>здійснює</a:t>
            </a:r>
            <a:r>
              <a:rPr lang="ru-RU" sz="8000" dirty="0" smtClean="0">
                <a:latin typeface="Book Antiqua" pitchFamily="18" charset="0"/>
              </a:rPr>
              <a:t> </a:t>
            </a:r>
            <a:r>
              <a:rPr lang="ru-RU" sz="8000" dirty="0" err="1" smtClean="0">
                <a:latin typeface="Book Antiqua" pitchFamily="18" charset="0"/>
              </a:rPr>
              <a:t>діяльність</a:t>
            </a:r>
            <a:r>
              <a:rPr lang="ru-RU" sz="8000" dirty="0" smtClean="0">
                <a:latin typeface="Book Antiqua" pitchFamily="18" charset="0"/>
              </a:rPr>
              <a:t> </a:t>
            </a:r>
            <a:r>
              <a:rPr lang="ru-RU" sz="8000" dirty="0" err="1" smtClean="0">
                <a:latin typeface="Book Antiqua" pitchFamily="18" charset="0"/>
              </a:rPr>
              <a:t>з</a:t>
            </a:r>
            <a:r>
              <a:rPr lang="ru-RU" sz="8000" dirty="0" smtClean="0">
                <a:latin typeface="Book Antiqua" pitchFamily="18" charset="0"/>
              </a:rPr>
              <a:t> </a:t>
            </a:r>
            <a:r>
              <a:rPr lang="ru-RU" sz="8000" dirty="0" err="1" smtClean="0">
                <a:latin typeface="Book Antiqua" pitchFamily="18" charset="0"/>
              </a:rPr>
              <a:t>роздрібної</a:t>
            </a:r>
            <a:r>
              <a:rPr lang="ru-RU" sz="8000" dirty="0" smtClean="0">
                <a:latin typeface="Book Antiqua" pitchFamily="18" charset="0"/>
              </a:rPr>
              <a:t> </a:t>
            </a:r>
            <a:r>
              <a:rPr lang="ru-RU" sz="8000" dirty="0" err="1" smtClean="0">
                <a:latin typeface="Book Antiqua" pitchFamily="18" charset="0"/>
              </a:rPr>
              <a:t>торгівлі</a:t>
            </a:r>
            <a:r>
              <a:rPr lang="ru-RU" sz="8000" dirty="0" smtClean="0">
                <a:latin typeface="Book Antiqua" pitchFamily="18" charset="0"/>
              </a:rPr>
              <a:t> </a:t>
            </a:r>
            <a:r>
              <a:rPr lang="ru-RU" sz="8000" dirty="0" err="1" smtClean="0">
                <a:latin typeface="Book Antiqua" pitchFamily="18" charset="0"/>
              </a:rPr>
              <a:t>лікарськими</a:t>
            </a:r>
            <a:r>
              <a:rPr lang="ru-RU" sz="8000" dirty="0" smtClean="0">
                <a:latin typeface="Book Antiqua" pitchFamily="18" charset="0"/>
              </a:rPr>
              <a:t> </a:t>
            </a:r>
            <a:r>
              <a:rPr lang="ru-RU" sz="8000" dirty="0" err="1" smtClean="0">
                <a:latin typeface="Book Antiqua" pitchFamily="18" charset="0"/>
              </a:rPr>
              <a:t>засобами</a:t>
            </a:r>
            <a:r>
              <a:rPr lang="ru-RU" sz="8000" dirty="0" smtClean="0">
                <a:latin typeface="Book Antiqua" pitchFamily="18" charset="0"/>
              </a:rPr>
              <a:t> та </a:t>
            </a:r>
            <a:r>
              <a:rPr lang="ru-RU" sz="8000" dirty="0" err="1" smtClean="0">
                <a:latin typeface="Book Antiqua" pitchFamily="18" charset="0"/>
              </a:rPr>
              <a:t>уклав</a:t>
            </a:r>
            <a:r>
              <a:rPr lang="ru-RU" sz="8000" dirty="0" smtClean="0">
                <a:latin typeface="Book Antiqua" pitchFamily="18" charset="0"/>
              </a:rPr>
              <a:t> </a:t>
            </a:r>
            <a:r>
              <a:rPr lang="ru-RU" sz="8000" dirty="0" err="1" smtClean="0">
                <a:latin typeface="Book Antiqua" pitchFamily="18" charset="0"/>
              </a:rPr>
              <a:t>договір</a:t>
            </a:r>
            <a:r>
              <a:rPr lang="ru-RU" sz="8000" dirty="0" smtClean="0">
                <a:latin typeface="Book Antiqua" pitchFamily="18" charset="0"/>
              </a:rPr>
              <a:t> про </a:t>
            </a:r>
            <a:r>
              <a:rPr lang="ru-RU" sz="8000" dirty="0" err="1" smtClean="0">
                <a:latin typeface="Book Antiqua" pitchFamily="18" charset="0"/>
              </a:rPr>
              <a:t>реімбурсацію</a:t>
            </a:r>
            <a:r>
              <a:rPr lang="ru-RU" sz="8000" dirty="0" smtClean="0">
                <a:latin typeface="Book Antiqua" pitchFamily="18" charset="0"/>
              </a:rPr>
              <a:t> </a:t>
            </a:r>
            <a:r>
              <a:rPr lang="ru-RU" sz="8000" dirty="0" err="1" smtClean="0">
                <a:latin typeface="Book Antiqua" pitchFamily="18" charset="0"/>
              </a:rPr>
              <a:t>з</a:t>
            </a:r>
            <a:r>
              <a:rPr lang="ru-RU" sz="8000" dirty="0" smtClean="0">
                <a:latin typeface="Book Antiqua" pitchFamily="18" charset="0"/>
              </a:rPr>
              <a:t> </a:t>
            </a:r>
            <a:r>
              <a:rPr lang="ru-RU" sz="8000" dirty="0" err="1" smtClean="0">
                <a:latin typeface="Book Antiqua" pitchFamily="18" charset="0"/>
              </a:rPr>
              <a:t>Уповноваженим</a:t>
            </a:r>
            <a:r>
              <a:rPr lang="ru-RU" sz="8000" dirty="0" smtClean="0">
                <a:latin typeface="Book Antiqua" pitchFamily="18" charset="0"/>
              </a:rPr>
              <a:t> органом.</a:t>
            </a:r>
          </a:p>
          <a:p>
            <a:pPr>
              <a:buNone/>
            </a:pPr>
            <a:endParaRPr lang="uk-U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err="1">
                <a:solidFill>
                  <a:srgbClr val="002060"/>
                </a:solidFill>
              </a:rPr>
              <a:t>Програма</a:t>
            </a:r>
            <a:r>
              <a:rPr lang="ru-RU" b="1" dirty="0">
                <a:solidFill>
                  <a:srgbClr val="002060"/>
                </a:solidFill>
              </a:rPr>
              <a:t> </a:t>
            </a:r>
            <a:r>
              <a:rPr lang="ru-RU" b="1" dirty="0" err="1">
                <a:solidFill>
                  <a:srgbClr val="002060"/>
                </a:solidFill>
              </a:rPr>
              <a:t>медичних</a:t>
            </a:r>
            <a:r>
              <a:rPr lang="ru-RU" b="1" dirty="0">
                <a:solidFill>
                  <a:srgbClr val="002060"/>
                </a:solidFill>
              </a:rPr>
              <a:t> </a:t>
            </a:r>
            <a:r>
              <a:rPr lang="ru-RU" b="1" dirty="0" err="1">
                <a:solidFill>
                  <a:srgbClr val="002060"/>
                </a:solidFill>
              </a:rPr>
              <a:t>гарантій</a:t>
            </a:r>
            <a:r>
              <a:rPr lang="ru-RU" b="1" dirty="0" smtClean="0">
                <a:solidFill>
                  <a:srgbClr val="002060"/>
                </a:solidFill>
              </a:rPr>
              <a:t>:</a:t>
            </a:r>
            <a:endParaRPr lang="uk-UA" b="1" dirty="0">
              <a:solidFill>
                <a:srgbClr val="002060"/>
              </a:solidFill>
            </a:endParaRPr>
          </a:p>
        </p:txBody>
      </p:sp>
      <p:sp>
        <p:nvSpPr>
          <p:cNvPr id="5" name="Прямоугольник 4"/>
          <p:cNvSpPr/>
          <p:nvPr/>
        </p:nvSpPr>
        <p:spPr>
          <a:xfrm>
            <a:off x="611560" y="1268760"/>
            <a:ext cx="7992888" cy="4893647"/>
          </a:xfrm>
          <a:prstGeom prst="rect">
            <a:avLst/>
          </a:prstGeom>
        </p:spPr>
        <p:txBody>
          <a:bodyPr wrap="square">
            <a:spAutoFit/>
          </a:bodyPr>
          <a:lstStyle/>
          <a:p>
            <a:pPr marL="342900" indent="-342900" algn="just">
              <a:buFont typeface="Arial" pitchFamily="34" charset="0"/>
              <a:buChar char="•"/>
            </a:pPr>
            <a:r>
              <a:rPr lang="uk-UA" sz="2400" dirty="0"/>
              <a:t>Закон України «Про державні фінансові гарантії медичного обслуговування населення» від 19.10.2017 № 2168-</a:t>
            </a:r>
            <a:r>
              <a:rPr lang="en-US" sz="2400" dirty="0"/>
              <a:t>VIII (</a:t>
            </a:r>
            <a:r>
              <a:rPr lang="uk-UA" sz="2400" dirty="0"/>
              <a:t>далі — Закон № 2168</a:t>
            </a:r>
            <a:r>
              <a:rPr lang="uk-UA" sz="2400" dirty="0" smtClean="0"/>
              <a:t>)</a:t>
            </a:r>
          </a:p>
          <a:p>
            <a:pPr marL="342900" indent="-342900" algn="just">
              <a:buFont typeface="Arial" pitchFamily="34" charset="0"/>
              <a:buChar char="•"/>
            </a:pPr>
            <a:r>
              <a:rPr lang="uk-UA" sz="2400" dirty="0" smtClean="0"/>
              <a:t>Постанова </a:t>
            </a:r>
            <a:r>
              <a:rPr lang="uk-UA" sz="2400" dirty="0"/>
              <a:t>КМУ «Деякі питання реалізації програми державних гарантій медичного обслуговування населення у 2026 році» від 31.12.2025 № 1808 (далі — Постанова № 1808</a:t>
            </a:r>
            <a:r>
              <a:rPr lang="uk-UA" sz="2400" dirty="0" smtClean="0"/>
              <a:t>;</a:t>
            </a:r>
          </a:p>
          <a:p>
            <a:pPr marL="342900" indent="-342900" algn="just">
              <a:buFont typeface="Arial" pitchFamily="34" charset="0"/>
              <a:buChar char="•"/>
            </a:pPr>
            <a:r>
              <a:rPr lang="uk-UA" sz="2400" dirty="0" smtClean="0"/>
              <a:t> </a:t>
            </a:r>
            <a:r>
              <a:rPr lang="uk-UA" sz="2400" dirty="0"/>
              <a:t>Порядок № 1808)Постанова КМУ «Про договори про медичне обслуговування населення за програмою медичних гарантій» від 25.04.2018 № 410 (далі — Постанова № 410, Порядок № 410</a:t>
            </a:r>
            <a:r>
              <a:rPr lang="uk-UA" sz="2400" dirty="0" smtClean="0"/>
              <a:t>)</a:t>
            </a:r>
          </a:p>
          <a:p>
            <a:pPr marL="342900" indent="-342900" algn="just">
              <a:buFont typeface="Arial" pitchFamily="34" charset="0"/>
              <a:buChar char="•"/>
            </a:pPr>
            <a:r>
              <a:rPr lang="uk-UA" sz="2400" dirty="0" smtClean="0"/>
              <a:t>інші </a:t>
            </a:r>
            <a:r>
              <a:rPr lang="uk-UA" sz="2400" dirty="0"/>
              <a:t>закони і нормативно-правові акти, що регулюють суспільні відносини у сфері охорони </a:t>
            </a:r>
            <a:r>
              <a:rPr lang="uk-UA" sz="2400" dirty="0" smtClean="0"/>
              <a:t>здоров’я</a:t>
            </a:r>
            <a:endParaRPr lang="uk-UA" sz="2400" dirty="0"/>
          </a:p>
        </p:txBody>
      </p:sp>
    </p:spTree>
    <p:extLst>
      <p:ext uri="{BB962C8B-B14F-4D97-AF65-F5344CB8AC3E}">
        <p14:creationId xmlns:p14="http://schemas.microsoft.com/office/powerpoint/2010/main" val="2079233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435280" cy="936104"/>
          </a:xfrm>
        </p:spPr>
        <p:txBody>
          <a:bodyPr>
            <a:normAutofit fontScale="90000"/>
          </a:bodyPr>
          <a:lstStyle/>
          <a:p>
            <a:r>
              <a:rPr lang="ru-RU" b="1" dirty="0">
                <a:solidFill>
                  <a:srgbClr val="002060"/>
                </a:solidFill>
              </a:rPr>
              <a:t>ПМГ: </a:t>
            </a:r>
            <a:r>
              <a:rPr lang="ru-RU" b="1" dirty="0" err="1">
                <a:solidFill>
                  <a:srgbClr val="002060"/>
                </a:solidFill>
              </a:rPr>
              <a:t>вимоги</a:t>
            </a:r>
            <a:r>
              <a:rPr lang="ru-RU" b="1" dirty="0">
                <a:solidFill>
                  <a:srgbClr val="002060"/>
                </a:solidFill>
              </a:rPr>
              <a:t> до </a:t>
            </a:r>
            <a:r>
              <a:rPr lang="ru-RU" b="1" dirty="0" err="1">
                <a:solidFill>
                  <a:srgbClr val="002060"/>
                </a:solidFill>
              </a:rPr>
              <a:t>надавачів</a:t>
            </a:r>
            <a:r>
              <a:rPr lang="ru-RU" b="1" dirty="0">
                <a:solidFill>
                  <a:srgbClr val="002060"/>
                </a:solidFill>
              </a:rPr>
              <a:t> </a:t>
            </a:r>
            <a:r>
              <a:rPr lang="ru-RU" b="1" dirty="0" err="1" smtClean="0">
                <a:solidFill>
                  <a:srgbClr val="002060"/>
                </a:solidFill>
              </a:rPr>
              <a:t>медичних</a:t>
            </a:r>
            <a:r>
              <a:rPr lang="ru-RU" b="1" dirty="0" smtClean="0">
                <a:solidFill>
                  <a:srgbClr val="002060"/>
                </a:solidFill>
              </a:rPr>
              <a:t> </a:t>
            </a:r>
            <a:r>
              <a:rPr lang="ru-RU" b="1" dirty="0" err="1" smtClean="0">
                <a:solidFill>
                  <a:srgbClr val="002060"/>
                </a:solidFill>
              </a:rPr>
              <a:t>послуг</a:t>
            </a:r>
            <a:endParaRPr lang="uk-UA" b="1" dirty="0">
              <a:solidFill>
                <a:srgbClr val="002060"/>
              </a:solidFill>
            </a:endParaRPr>
          </a:p>
        </p:txBody>
      </p:sp>
      <p:sp>
        <p:nvSpPr>
          <p:cNvPr id="3" name="Прямоугольник 2"/>
          <p:cNvSpPr/>
          <p:nvPr/>
        </p:nvSpPr>
        <p:spPr>
          <a:xfrm>
            <a:off x="179512" y="1052736"/>
            <a:ext cx="8712968" cy="5632311"/>
          </a:xfrm>
          <a:prstGeom prst="rect">
            <a:avLst/>
          </a:prstGeom>
        </p:spPr>
        <p:txBody>
          <a:bodyPr wrap="square">
            <a:spAutoFit/>
          </a:bodyPr>
          <a:lstStyle/>
          <a:p>
            <a:pPr algn="just"/>
            <a:r>
              <a:rPr lang="uk-UA" sz="2000" b="1" i="1" dirty="0"/>
              <a:t>Вимоги до надавачів медичних послуг затвердила постанова КМУ від 28.03.2018 № 391. </a:t>
            </a:r>
            <a:endParaRPr lang="uk-UA" sz="2000" b="1" i="1" dirty="0" smtClean="0"/>
          </a:p>
          <a:p>
            <a:pPr algn="just"/>
            <a:r>
              <a:rPr lang="uk-UA" sz="2000" b="1" i="1" dirty="0" smtClean="0"/>
              <a:t>Ідеться </a:t>
            </a:r>
            <a:r>
              <a:rPr lang="uk-UA" sz="2000" b="1" i="1" dirty="0"/>
              <a:t>про</a:t>
            </a:r>
            <a:r>
              <a:rPr lang="uk-UA" sz="2000" b="1" i="1" dirty="0" smtClean="0"/>
              <a:t>:</a:t>
            </a:r>
          </a:p>
          <a:p>
            <a:pPr marL="342900" indent="-342900" algn="just">
              <a:buFont typeface="Arial" pitchFamily="34" charset="0"/>
              <a:buChar char="•"/>
            </a:pPr>
            <a:r>
              <a:rPr lang="uk-UA" sz="2000" dirty="0" smtClean="0"/>
              <a:t>наявність </a:t>
            </a:r>
            <a:r>
              <a:rPr lang="uk-UA" sz="2000" dirty="0"/>
              <a:t>ліцензії на провадження господарської діяльності з медичної практики, інших дозвільних документів, передбачених законом</a:t>
            </a:r>
            <a:r>
              <a:rPr lang="uk-UA" sz="2000" dirty="0" smtClean="0"/>
              <a:t>;</a:t>
            </a:r>
          </a:p>
          <a:p>
            <a:pPr marL="342900" indent="-342900" algn="just">
              <a:buFont typeface="Arial" pitchFamily="34" charset="0"/>
              <a:buChar char="•"/>
            </a:pPr>
            <a:r>
              <a:rPr lang="uk-UA" sz="2000" dirty="0" smtClean="0"/>
              <a:t>наявність </a:t>
            </a:r>
            <a:r>
              <a:rPr lang="uk-UA" sz="2000" dirty="0"/>
              <a:t>у надавача необхідної для надання послуг з медичного обслуговування населення (медичних послуг) за договором матеріально-технічної бази, яка відповідає вимогам галузевих стандартів у сфері охорони здоров’я, примірних табелів матеріально-технічного оснащення, затверджених МОЗ</a:t>
            </a:r>
            <a:r>
              <a:rPr lang="uk-UA" sz="2000" dirty="0" smtClean="0"/>
              <a:t>;</a:t>
            </a:r>
          </a:p>
          <a:p>
            <a:pPr marL="342900" indent="-342900" algn="just">
              <a:buFont typeface="Arial" pitchFamily="34" charset="0"/>
              <a:buChar char="•"/>
            </a:pPr>
            <a:r>
              <a:rPr lang="uk-UA" sz="2000" dirty="0" smtClean="0"/>
              <a:t>наявність </a:t>
            </a:r>
            <a:r>
              <a:rPr lang="uk-UA" sz="2000" dirty="0"/>
              <a:t>умов для медичного обслуговування та вільного доступу до будівель і приміщень надавача медичних послуг осіб з інвалідністю та інших </a:t>
            </a:r>
            <a:r>
              <a:rPr lang="uk-UA" sz="2000" dirty="0" err="1"/>
              <a:t>маломобільних</a:t>
            </a:r>
            <a:r>
              <a:rPr lang="uk-UA" sz="2000" dirty="0"/>
              <a:t> груп населення</a:t>
            </a:r>
            <a:r>
              <a:rPr lang="uk-UA" sz="2000" dirty="0" smtClean="0"/>
              <a:t>;</a:t>
            </a:r>
          </a:p>
          <a:p>
            <a:pPr marL="342900" indent="-342900" algn="just">
              <a:buFont typeface="Arial" pitchFamily="34" charset="0"/>
              <a:buChar char="•"/>
            </a:pPr>
            <a:r>
              <a:rPr lang="uk-UA" sz="2000" dirty="0" smtClean="0"/>
              <a:t>реєстрацію </a:t>
            </a:r>
            <a:r>
              <a:rPr lang="uk-UA" sz="2000" dirty="0"/>
              <a:t>надавача як юридичної особи (крім державної або комунальної установи) або як фізичної особи – підприємця</a:t>
            </a:r>
            <a:r>
              <a:rPr lang="uk-UA" sz="2000" dirty="0" smtClean="0"/>
              <a:t>;</a:t>
            </a:r>
          </a:p>
          <a:p>
            <a:pPr marL="342900" indent="-342900" algn="just">
              <a:buFont typeface="Arial" pitchFamily="34" charset="0"/>
              <a:buChar char="•"/>
            </a:pPr>
            <a:r>
              <a:rPr lang="uk-UA" sz="2000" dirty="0" smtClean="0"/>
              <a:t>відповідність </a:t>
            </a:r>
            <a:r>
              <a:rPr lang="uk-UA" sz="2000" dirty="0"/>
              <a:t>критеріям, установленим у порядку використання коштів відповідної бюджетної програми, на виконання якої укладаються договори про медичне обслуговування </a:t>
            </a:r>
            <a:r>
              <a:rPr lang="uk-UA" sz="2000" dirty="0" smtClean="0"/>
              <a:t>населення</a:t>
            </a:r>
            <a:endParaRPr lang="uk-UA" sz="2000" dirty="0"/>
          </a:p>
        </p:txBody>
      </p:sp>
    </p:spTree>
    <p:extLst>
      <p:ext uri="{BB962C8B-B14F-4D97-AF65-F5344CB8AC3E}">
        <p14:creationId xmlns:p14="http://schemas.microsoft.com/office/powerpoint/2010/main" val="627925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507288" cy="1143000"/>
          </a:xfrm>
        </p:spPr>
        <p:txBody>
          <a:bodyPr>
            <a:normAutofit fontScale="90000"/>
          </a:bodyPr>
          <a:lstStyle/>
          <a:p>
            <a:r>
              <a:rPr lang="uk-UA" b="1" dirty="0">
                <a:solidFill>
                  <a:srgbClr val="002060"/>
                </a:solidFill>
              </a:rPr>
              <a:t>ПМГ-2026: </a:t>
            </a:r>
            <a:r>
              <a:rPr lang="uk-UA" b="1" dirty="0" err="1">
                <a:solidFill>
                  <a:srgbClr val="002060"/>
                </a:solidFill>
              </a:rPr>
              <a:t>контрактування</a:t>
            </a:r>
            <a:r>
              <a:rPr lang="uk-UA" b="1" dirty="0">
                <a:solidFill>
                  <a:srgbClr val="002060"/>
                </a:solidFill>
              </a:rPr>
              <a:t> та </a:t>
            </a:r>
            <a:r>
              <a:rPr lang="uk-UA" b="1" dirty="0" smtClean="0">
                <a:solidFill>
                  <a:srgbClr val="002060"/>
                </a:solidFill>
              </a:rPr>
              <a:t>тарифи</a:t>
            </a:r>
            <a:endParaRPr lang="uk-UA" b="1" dirty="0">
              <a:solidFill>
                <a:srgbClr val="002060"/>
              </a:solidFill>
            </a:endParaRPr>
          </a:p>
        </p:txBody>
      </p:sp>
      <p:sp>
        <p:nvSpPr>
          <p:cNvPr id="3" name="Прямоугольник 2"/>
          <p:cNvSpPr/>
          <p:nvPr/>
        </p:nvSpPr>
        <p:spPr>
          <a:xfrm>
            <a:off x="251520" y="1268760"/>
            <a:ext cx="8640960" cy="4401205"/>
          </a:xfrm>
          <a:prstGeom prst="rect">
            <a:avLst/>
          </a:prstGeom>
        </p:spPr>
        <p:txBody>
          <a:bodyPr wrap="square">
            <a:spAutoFit/>
          </a:bodyPr>
          <a:lstStyle/>
          <a:p>
            <a:pPr algn="just"/>
            <a:r>
              <a:rPr lang="uk-UA" sz="2000" dirty="0"/>
              <a:t>У межах Програми медичних гарантій держава гарантує громадянам, іноземцям, особам без громадянства, які постійно проживають на території України, та особам, яких визнано біженцями або особами, які потребують додаткового захисту, повну оплату за рахунок коштів Державного бюджету України необхідних їм медичних послуг та лікарських засобів, пов’язаних з наданням</a:t>
            </a:r>
            <a:r>
              <a:rPr lang="uk-UA" sz="2000" dirty="0" smtClean="0"/>
              <a:t>:</a:t>
            </a:r>
          </a:p>
          <a:p>
            <a:pPr marL="342900" indent="-342900" algn="just">
              <a:buAutoNum type="arabicParenR"/>
            </a:pPr>
            <a:r>
              <a:rPr lang="uk-UA" sz="2000" dirty="0" smtClean="0"/>
              <a:t>екстреної </a:t>
            </a:r>
            <a:r>
              <a:rPr lang="uk-UA" sz="2000" dirty="0"/>
              <a:t>медичної допомоги</a:t>
            </a:r>
            <a:r>
              <a:rPr lang="uk-UA" sz="2000" dirty="0" smtClean="0"/>
              <a:t>;</a:t>
            </a:r>
          </a:p>
          <a:p>
            <a:pPr marL="342900" indent="-342900" algn="just">
              <a:buAutoNum type="arabicParenR"/>
            </a:pPr>
            <a:r>
              <a:rPr lang="uk-UA" sz="2000" dirty="0" smtClean="0"/>
              <a:t>первинної </a:t>
            </a:r>
            <a:r>
              <a:rPr lang="uk-UA" sz="2000" dirty="0"/>
              <a:t>медичної допомоги</a:t>
            </a:r>
            <a:r>
              <a:rPr lang="uk-UA" sz="2000" dirty="0" smtClean="0"/>
              <a:t>;</a:t>
            </a:r>
          </a:p>
          <a:p>
            <a:pPr marL="342900" indent="-342900" algn="just">
              <a:buAutoNum type="arabicParenR"/>
            </a:pPr>
            <a:r>
              <a:rPr lang="uk-UA" sz="2000" dirty="0" smtClean="0"/>
              <a:t>спеціалізованої </a:t>
            </a:r>
            <a:r>
              <a:rPr lang="uk-UA" sz="2000" dirty="0"/>
              <a:t>медичної допомоги</a:t>
            </a:r>
            <a:r>
              <a:rPr lang="uk-UA" sz="2000" dirty="0" smtClean="0"/>
              <a:t>;</a:t>
            </a:r>
          </a:p>
          <a:p>
            <a:pPr marL="342900" indent="-342900" algn="just">
              <a:buAutoNum type="arabicParenR"/>
            </a:pPr>
            <a:r>
              <a:rPr lang="uk-UA" sz="2000" dirty="0" smtClean="0"/>
              <a:t>паліативної </a:t>
            </a:r>
            <a:r>
              <a:rPr lang="uk-UA" sz="2000" dirty="0"/>
              <a:t>медичної допомоги</a:t>
            </a:r>
            <a:r>
              <a:rPr lang="uk-UA" sz="2000" dirty="0" smtClean="0"/>
              <a:t>;</a:t>
            </a:r>
          </a:p>
          <a:p>
            <a:pPr marL="342900" indent="-342900" algn="just">
              <a:buAutoNum type="arabicParenR"/>
            </a:pPr>
            <a:r>
              <a:rPr lang="uk-UA" sz="2000" dirty="0" smtClean="0"/>
              <a:t>реабілітації </a:t>
            </a:r>
            <a:r>
              <a:rPr lang="uk-UA" sz="2000" dirty="0"/>
              <a:t>у сфері охорони здоров’я</a:t>
            </a:r>
            <a:r>
              <a:rPr lang="uk-UA" sz="2000" dirty="0" smtClean="0"/>
              <a:t>;</a:t>
            </a:r>
          </a:p>
          <a:p>
            <a:pPr marL="342900" indent="-342900" algn="just">
              <a:buAutoNum type="arabicParenR"/>
            </a:pPr>
            <a:r>
              <a:rPr lang="uk-UA" sz="2000" dirty="0" smtClean="0"/>
              <a:t>медичної </a:t>
            </a:r>
            <a:r>
              <a:rPr lang="uk-UA" sz="2000" dirty="0"/>
              <a:t>допомоги дітям до 16 років</a:t>
            </a:r>
            <a:r>
              <a:rPr lang="uk-UA" sz="2000" dirty="0" smtClean="0"/>
              <a:t>;</a:t>
            </a:r>
          </a:p>
          <a:p>
            <a:pPr marL="342900" indent="-342900" algn="just">
              <a:buAutoNum type="arabicParenR"/>
            </a:pPr>
            <a:r>
              <a:rPr lang="uk-UA" sz="2000" dirty="0" smtClean="0"/>
              <a:t>медичної </a:t>
            </a:r>
            <a:r>
              <a:rPr lang="uk-UA" sz="2000" dirty="0"/>
              <a:t>допомоги у зв’язку з вагітністю та пологами</a:t>
            </a:r>
            <a:r>
              <a:rPr lang="uk-UA" sz="2000" dirty="0" smtClean="0"/>
              <a:t>;</a:t>
            </a:r>
          </a:p>
          <a:p>
            <a:pPr marL="342900" indent="-342900" algn="just">
              <a:buAutoNum type="arabicParenR"/>
            </a:pPr>
            <a:r>
              <a:rPr lang="uk-UA" sz="2000" dirty="0" smtClean="0"/>
              <a:t>послуги </a:t>
            </a:r>
            <a:r>
              <a:rPr lang="uk-UA" sz="2000" dirty="0"/>
              <a:t>з проведення оцінювання повсякденного функціонування </a:t>
            </a:r>
            <a:r>
              <a:rPr lang="uk-UA" sz="2000" dirty="0" smtClean="0"/>
              <a:t>особи</a:t>
            </a:r>
            <a:endParaRPr lang="uk-UA" sz="2000" dirty="0"/>
          </a:p>
        </p:txBody>
      </p:sp>
    </p:spTree>
    <p:extLst>
      <p:ext uri="{BB962C8B-B14F-4D97-AF65-F5344CB8AC3E}">
        <p14:creationId xmlns:p14="http://schemas.microsoft.com/office/powerpoint/2010/main" val="2136939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74638"/>
            <a:ext cx="8856984" cy="1143000"/>
          </a:xfrm>
        </p:spPr>
        <p:txBody>
          <a:bodyPr>
            <a:normAutofit fontScale="90000"/>
          </a:bodyPr>
          <a:lstStyle/>
          <a:p>
            <a:r>
              <a:rPr lang="ru-RU" b="1" dirty="0" err="1">
                <a:solidFill>
                  <a:srgbClr val="002060"/>
                </a:solidFill>
              </a:rPr>
              <a:t>Програма</a:t>
            </a:r>
            <a:r>
              <a:rPr lang="ru-RU" b="1" dirty="0">
                <a:solidFill>
                  <a:srgbClr val="002060"/>
                </a:solidFill>
              </a:rPr>
              <a:t> </a:t>
            </a:r>
            <a:r>
              <a:rPr lang="ru-RU" b="1" dirty="0" err="1">
                <a:solidFill>
                  <a:srgbClr val="002060"/>
                </a:solidFill>
              </a:rPr>
              <a:t>медичних</a:t>
            </a:r>
            <a:r>
              <a:rPr lang="ru-RU" b="1" dirty="0">
                <a:solidFill>
                  <a:srgbClr val="002060"/>
                </a:solidFill>
              </a:rPr>
              <a:t> </a:t>
            </a:r>
            <a:r>
              <a:rPr lang="ru-RU" b="1" dirty="0" err="1">
                <a:solidFill>
                  <a:srgbClr val="002060"/>
                </a:solidFill>
              </a:rPr>
              <a:t>гарантій</a:t>
            </a:r>
            <a:r>
              <a:rPr lang="ru-RU" b="1" dirty="0" smtClean="0">
                <a:solidFill>
                  <a:srgbClr val="002060"/>
                </a:solidFill>
              </a:rPr>
              <a:t>: </a:t>
            </a:r>
            <a:r>
              <a:rPr lang="ru-RU" dirty="0" smtClean="0"/>
              <a:t/>
            </a:r>
            <a:br>
              <a:rPr lang="ru-RU" dirty="0" smtClean="0"/>
            </a:br>
            <a:r>
              <a:rPr lang="ru-RU" dirty="0" err="1" smtClean="0">
                <a:solidFill>
                  <a:srgbClr val="002060"/>
                </a:solidFill>
              </a:rPr>
              <a:t>пакети</a:t>
            </a:r>
            <a:r>
              <a:rPr lang="ru-RU" dirty="0" smtClean="0">
                <a:solidFill>
                  <a:srgbClr val="002060"/>
                </a:solidFill>
              </a:rPr>
              <a:t> 2026</a:t>
            </a:r>
            <a:r>
              <a:rPr lang="ru-RU" dirty="0">
                <a:solidFill>
                  <a:srgbClr val="002060"/>
                </a:solidFill>
              </a:rPr>
              <a:t/>
            </a:r>
            <a:br>
              <a:rPr lang="ru-RU" dirty="0">
                <a:solidFill>
                  <a:srgbClr val="002060"/>
                </a:solidFill>
              </a:rPr>
            </a:br>
            <a:endParaRPr lang="uk-UA" dirty="0">
              <a:solidFill>
                <a:srgbClr val="002060"/>
              </a:solidFill>
            </a:endParaRPr>
          </a:p>
        </p:txBody>
      </p:sp>
      <p:sp>
        <p:nvSpPr>
          <p:cNvPr id="3" name="Прямоугольник 2"/>
          <p:cNvSpPr/>
          <p:nvPr/>
        </p:nvSpPr>
        <p:spPr>
          <a:xfrm>
            <a:off x="539552" y="1268759"/>
            <a:ext cx="8352928" cy="5632311"/>
          </a:xfrm>
          <a:prstGeom prst="rect">
            <a:avLst/>
          </a:prstGeom>
        </p:spPr>
        <p:txBody>
          <a:bodyPr wrap="square">
            <a:spAutoFit/>
          </a:bodyPr>
          <a:lstStyle/>
          <a:p>
            <a:pPr marL="285750" indent="-285750" algn="just">
              <a:buFont typeface="Arial" pitchFamily="34" charset="0"/>
              <a:buChar char="•"/>
            </a:pPr>
            <a:r>
              <a:rPr lang="ru-RU" dirty="0"/>
              <a:t>«</a:t>
            </a:r>
            <a:r>
              <a:rPr lang="ru-RU" dirty="0" err="1"/>
              <a:t>Первинна</a:t>
            </a:r>
            <a:r>
              <a:rPr lang="ru-RU" dirty="0"/>
              <a:t> </a:t>
            </a:r>
            <a:r>
              <a:rPr lang="ru-RU" dirty="0" err="1"/>
              <a:t>медична</a:t>
            </a:r>
            <a:r>
              <a:rPr lang="ru-RU" dirty="0"/>
              <a:t> </a:t>
            </a:r>
            <a:r>
              <a:rPr lang="ru-RU" dirty="0" err="1"/>
              <a:t>допомога</a:t>
            </a:r>
            <a:r>
              <a:rPr lang="ru-RU" dirty="0" smtClean="0"/>
              <a:t>»;</a:t>
            </a:r>
          </a:p>
          <a:p>
            <a:pPr marL="285750" indent="-285750" algn="just">
              <a:buFont typeface="Arial" pitchFamily="34" charset="0"/>
              <a:buChar char="•"/>
            </a:pPr>
            <a:r>
              <a:rPr lang="ru-RU" dirty="0" smtClean="0"/>
              <a:t>«</a:t>
            </a:r>
            <a:r>
              <a:rPr lang="ru-RU" dirty="0" err="1"/>
              <a:t>Екстрена</a:t>
            </a:r>
            <a:r>
              <a:rPr lang="ru-RU" dirty="0"/>
              <a:t> </a:t>
            </a:r>
            <a:r>
              <a:rPr lang="ru-RU" dirty="0" err="1"/>
              <a:t>медична</a:t>
            </a:r>
            <a:r>
              <a:rPr lang="ru-RU" dirty="0"/>
              <a:t> </a:t>
            </a:r>
            <a:r>
              <a:rPr lang="ru-RU" dirty="0" err="1"/>
              <a:t>допомога</a:t>
            </a:r>
            <a:r>
              <a:rPr lang="ru-RU" dirty="0" smtClean="0"/>
              <a:t>»;</a:t>
            </a:r>
          </a:p>
          <a:p>
            <a:pPr marL="285750" indent="-285750" algn="just">
              <a:buFont typeface="Arial" pitchFamily="34" charset="0"/>
              <a:buChar char="•"/>
            </a:pPr>
            <a:r>
              <a:rPr lang="ru-RU" dirty="0" smtClean="0"/>
              <a:t>«</a:t>
            </a:r>
            <a:r>
              <a:rPr lang="ru-RU" dirty="0" err="1"/>
              <a:t>Хірургічні</a:t>
            </a:r>
            <a:r>
              <a:rPr lang="ru-RU" dirty="0"/>
              <a:t> </a:t>
            </a:r>
            <a:r>
              <a:rPr lang="ru-RU" dirty="0" err="1"/>
              <a:t>операції</a:t>
            </a:r>
            <a:r>
              <a:rPr lang="ru-RU" dirty="0"/>
              <a:t> </a:t>
            </a:r>
            <a:r>
              <a:rPr lang="ru-RU" dirty="0" err="1"/>
              <a:t>дорослим</a:t>
            </a:r>
            <a:r>
              <a:rPr lang="ru-RU" dirty="0"/>
              <a:t> та </a:t>
            </a:r>
            <a:r>
              <a:rPr lang="ru-RU" dirty="0" err="1"/>
              <a:t>дітям</a:t>
            </a:r>
            <a:r>
              <a:rPr lang="ru-RU" dirty="0"/>
              <a:t> у </a:t>
            </a:r>
            <a:r>
              <a:rPr lang="ru-RU" dirty="0" err="1"/>
              <a:t>стаціонарних</a:t>
            </a:r>
            <a:r>
              <a:rPr lang="ru-RU" dirty="0"/>
              <a:t> </a:t>
            </a:r>
            <a:r>
              <a:rPr lang="ru-RU" dirty="0" err="1"/>
              <a:t>умовах</a:t>
            </a:r>
            <a:r>
              <a:rPr lang="ru-RU" dirty="0"/>
              <a:t>, </a:t>
            </a:r>
            <a:r>
              <a:rPr lang="ru-RU" dirty="0" err="1"/>
              <a:t>хірургічні</a:t>
            </a:r>
            <a:r>
              <a:rPr lang="ru-RU" dirty="0"/>
              <a:t> </a:t>
            </a:r>
            <a:r>
              <a:rPr lang="ru-RU" dirty="0" err="1"/>
              <a:t>операції</a:t>
            </a:r>
            <a:r>
              <a:rPr lang="ru-RU" dirty="0"/>
              <a:t> </a:t>
            </a:r>
            <a:r>
              <a:rPr lang="ru-RU" dirty="0" err="1"/>
              <a:t>дорослим</a:t>
            </a:r>
            <a:r>
              <a:rPr lang="ru-RU" dirty="0"/>
              <a:t> та </a:t>
            </a:r>
            <a:r>
              <a:rPr lang="ru-RU" dirty="0" err="1"/>
              <a:t>дітям</a:t>
            </a:r>
            <a:r>
              <a:rPr lang="ru-RU" dirty="0"/>
              <a:t> в </a:t>
            </a:r>
            <a:r>
              <a:rPr lang="ru-RU" dirty="0" err="1"/>
              <a:t>умовах</a:t>
            </a:r>
            <a:r>
              <a:rPr lang="ru-RU" dirty="0"/>
              <a:t> </a:t>
            </a:r>
            <a:r>
              <a:rPr lang="ru-RU" dirty="0" err="1"/>
              <a:t>стаціонару</a:t>
            </a:r>
            <a:r>
              <a:rPr lang="ru-RU" dirty="0"/>
              <a:t> одного дня, </a:t>
            </a:r>
            <a:r>
              <a:rPr lang="ru-RU" dirty="0" err="1"/>
              <a:t>стаціонарна</a:t>
            </a:r>
            <a:r>
              <a:rPr lang="ru-RU" dirty="0"/>
              <a:t> </a:t>
            </a:r>
            <a:r>
              <a:rPr lang="ru-RU" dirty="0" err="1"/>
              <a:t>допомога</a:t>
            </a:r>
            <a:r>
              <a:rPr lang="ru-RU" dirty="0"/>
              <a:t> </a:t>
            </a:r>
            <a:r>
              <a:rPr lang="ru-RU" dirty="0" err="1"/>
              <a:t>дорослим</a:t>
            </a:r>
            <a:r>
              <a:rPr lang="ru-RU" dirty="0"/>
              <a:t> та </a:t>
            </a:r>
            <a:r>
              <a:rPr lang="ru-RU" dirty="0" err="1"/>
              <a:t>дітям</a:t>
            </a:r>
            <a:r>
              <a:rPr lang="ru-RU" dirty="0"/>
              <a:t> без </a:t>
            </a:r>
            <a:r>
              <a:rPr lang="ru-RU" dirty="0" err="1"/>
              <a:t>проведення</a:t>
            </a:r>
            <a:r>
              <a:rPr lang="ru-RU" dirty="0"/>
              <a:t> </a:t>
            </a:r>
            <a:r>
              <a:rPr lang="ru-RU" dirty="0" err="1"/>
              <a:t>хірургічних</a:t>
            </a:r>
            <a:r>
              <a:rPr lang="ru-RU" dirty="0"/>
              <a:t> </a:t>
            </a:r>
            <a:r>
              <a:rPr lang="ru-RU" dirty="0" err="1"/>
              <a:t>операцій</a:t>
            </a:r>
            <a:r>
              <a:rPr lang="ru-RU" dirty="0" smtClean="0"/>
              <a:t>»;</a:t>
            </a:r>
          </a:p>
          <a:p>
            <a:pPr marL="285750" indent="-285750" algn="just">
              <a:buFont typeface="Arial" pitchFamily="34" charset="0"/>
              <a:buChar char="•"/>
            </a:pPr>
            <a:r>
              <a:rPr lang="ru-RU" dirty="0" smtClean="0"/>
              <a:t>«</a:t>
            </a:r>
            <a:r>
              <a:rPr lang="ru-RU" dirty="0" err="1"/>
              <a:t>Медична</a:t>
            </a:r>
            <a:r>
              <a:rPr lang="ru-RU" dirty="0"/>
              <a:t> </a:t>
            </a:r>
            <a:r>
              <a:rPr lang="ru-RU" dirty="0" err="1"/>
              <a:t>допомога</a:t>
            </a:r>
            <a:r>
              <a:rPr lang="ru-RU" dirty="0"/>
              <a:t> при </a:t>
            </a:r>
            <a:r>
              <a:rPr lang="ru-RU" dirty="0" err="1"/>
              <a:t>гострому</a:t>
            </a:r>
            <a:r>
              <a:rPr lang="ru-RU" dirty="0"/>
              <a:t> </a:t>
            </a:r>
            <a:r>
              <a:rPr lang="ru-RU" dirty="0" err="1"/>
              <a:t>мозковому</a:t>
            </a:r>
            <a:r>
              <a:rPr lang="ru-RU" dirty="0"/>
              <a:t> </a:t>
            </a:r>
            <a:r>
              <a:rPr lang="ru-RU" dirty="0" err="1"/>
              <a:t>інсульті</a:t>
            </a:r>
            <a:r>
              <a:rPr lang="ru-RU" dirty="0" smtClean="0"/>
              <a:t>»;</a:t>
            </a:r>
          </a:p>
          <a:p>
            <a:pPr marL="285750" indent="-285750" algn="just">
              <a:buFont typeface="Arial" pitchFamily="34" charset="0"/>
              <a:buChar char="•"/>
            </a:pPr>
            <a:r>
              <a:rPr lang="ru-RU" dirty="0" smtClean="0"/>
              <a:t>«</a:t>
            </a:r>
            <a:r>
              <a:rPr lang="ru-RU" dirty="0" err="1"/>
              <a:t>Медична</a:t>
            </a:r>
            <a:r>
              <a:rPr lang="ru-RU" dirty="0"/>
              <a:t> </a:t>
            </a:r>
            <a:r>
              <a:rPr lang="ru-RU" dirty="0" err="1"/>
              <a:t>допомога</a:t>
            </a:r>
            <a:r>
              <a:rPr lang="ru-RU" dirty="0"/>
              <a:t> при </a:t>
            </a:r>
            <a:r>
              <a:rPr lang="ru-RU" dirty="0" err="1"/>
              <a:t>гострому</a:t>
            </a:r>
            <a:r>
              <a:rPr lang="ru-RU" dirty="0"/>
              <a:t> </a:t>
            </a:r>
            <a:r>
              <a:rPr lang="ru-RU" dirty="0" err="1"/>
              <a:t>інфаркті</a:t>
            </a:r>
            <a:r>
              <a:rPr lang="ru-RU" dirty="0"/>
              <a:t> </a:t>
            </a:r>
            <a:r>
              <a:rPr lang="ru-RU" dirty="0" err="1"/>
              <a:t>міокарда</a:t>
            </a:r>
            <a:r>
              <a:rPr lang="ru-RU" dirty="0" smtClean="0"/>
              <a:t>»;</a:t>
            </a:r>
          </a:p>
          <a:p>
            <a:pPr marL="285750" indent="-285750" algn="just">
              <a:buFont typeface="Arial" pitchFamily="34" charset="0"/>
              <a:buChar char="•"/>
            </a:pPr>
            <a:r>
              <a:rPr lang="ru-RU" dirty="0" smtClean="0"/>
              <a:t>«</a:t>
            </a:r>
            <a:r>
              <a:rPr lang="ru-RU" dirty="0" err="1"/>
              <a:t>Медична</a:t>
            </a:r>
            <a:r>
              <a:rPr lang="ru-RU" dirty="0"/>
              <a:t> </a:t>
            </a:r>
            <a:r>
              <a:rPr lang="ru-RU" dirty="0" err="1"/>
              <a:t>допомога</a:t>
            </a:r>
            <a:r>
              <a:rPr lang="ru-RU" dirty="0"/>
              <a:t> при пологах</a:t>
            </a:r>
            <a:r>
              <a:rPr lang="ru-RU" dirty="0" smtClean="0"/>
              <a:t>»;</a:t>
            </a:r>
          </a:p>
          <a:p>
            <a:pPr marL="285750" indent="-285750" algn="just">
              <a:buFont typeface="Arial" pitchFamily="34" charset="0"/>
              <a:buChar char="•"/>
            </a:pPr>
            <a:r>
              <a:rPr lang="ru-RU" dirty="0" smtClean="0"/>
              <a:t>«</a:t>
            </a:r>
            <a:r>
              <a:rPr lang="ru-RU" dirty="0" err="1"/>
              <a:t>Медична</a:t>
            </a:r>
            <a:r>
              <a:rPr lang="ru-RU" dirty="0"/>
              <a:t> </a:t>
            </a:r>
            <a:r>
              <a:rPr lang="ru-RU" dirty="0" err="1"/>
              <a:t>допомога</a:t>
            </a:r>
            <a:r>
              <a:rPr lang="ru-RU" dirty="0"/>
              <a:t> </a:t>
            </a:r>
            <a:r>
              <a:rPr lang="ru-RU" dirty="0" err="1"/>
              <a:t>новонародженим</a:t>
            </a:r>
            <a:r>
              <a:rPr lang="ru-RU" dirty="0"/>
              <a:t> у </a:t>
            </a:r>
            <a:r>
              <a:rPr lang="ru-RU" dirty="0" err="1"/>
              <a:t>складних</a:t>
            </a:r>
            <a:r>
              <a:rPr lang="ru-RU" dirty="0"/>
              <a:t> </a:t>
            </a:r>
            <a:r>
              <a:rPr lang="ru-RU" dirty="0" err="1"/>
              <a:t>неонатальних</a:t>
            </a:r>
            <a:r>
              <a:rPr lang="ru-RU" dirty="0"/>
              <a:t> </a:t>
            </a:r>
            <a:r>
              <a:rPr lang="ru-RU" dirty="0" err="1"/>
              <a:t>випадках</a:t>
            </a:r>
            <a:r>
              <a:rPr lang="ru-RU" dirty="0" smtClean="0"/>
              <a:t>»;</a:t>
            </a:r>
          </a:p>
          <a:p>
            <a:pPr marL="285750" indent="-285750" algn="just">
              <a:buFont typeface="Arial" pitchFamily="34" charset="0"/>
              <a:buChar char="•"/>
            </a:pPr>
            <a:r>
              <a:rPr lang="ru-RU" dirty="0" smtClean="0"/>
              <a:t>«</a:t>
            </a:r>
            <a:r>
              <a:rPr lang="ru-RU" dirty="0" err="1"/>
              <a:t>Профілактика</a:t>
            </a:r>
            <a:r>
              <a:rPr lang="ru-RU" dirty="0"/>
              <a:t>, </a:t>
            </a:r>
            <a:r>
              <a:rPr lang="ru-RU" dirty="0" err="1"/>
              <a:t>діагностика</a:t>
            </a:r>
            <a:r>
              <a:rPr lang="ru-RU" dirty="0"/>
              <a:t>, </a:t>
            </a:r>
            <a:r>
              <a:rPr lang="ru-RU" dirty="0" err="1"/>
              <a:t>спостереження</a:t>
            </a:r>
            <a:r>
              <a:rPr lang="ru-RU" dirty="0"/>
              <a:t> та </a:t>
            </a:r>
            <a:r>
              <a:rPr lang="ru-RU" dirty="0" err="1"/>
              <a:t>лікування</a:t>
            </a:r>
            <a:r>
              <a:rPr lang="ru-RU" dirty="0"/>
              <a:t> в </a:t>
            </a:r>
            <a:r>
              <a:rPr lang="ru-RU" dirty="0" err="1"/>
              <a:t>амбулаторних</a:t>
            </a:r>
            <a:r>
              <a:rPr lang="ru-RU" dirty="0"/>
              <a:t> </a:t>
            </a:r>
            <a:r>
              <a:rPr lang="ru-RU" dirty="0" err="1"/>
              <a:t>умовах</a:t>
            </a:r>
            <a:r>
              <a:rPr lang="ru-RU" dirty="0" smtClean="0"/>
              <a:t>»;</a:t>
            </a:r>
          </a:p>
          <a:p>
            <a:pPr marL="285750" indent="-285750" algn="just">
              <a:buFont typeface="Arial" pitchFamily="34" charset="0"/>
              <a:buChar char="•"/>
            </a:pPr>
            <a:r>
              <a:rPr lang="ru-RU" dirty="0" smtClean="0"/>
              <a:t>«</a:t>
            </a:r>
            <a:r>
              <a:rPr lang="ru-RU" dirty="0" err="1"/>
              <a:t>Стоматологічна</a:t>
            </a:r>
            <a:r>
              <a:rPr lang="ru-RU" dirty="0"/>
              <a:t> </a:t>
            </a:r>
            <a:r>
              <a:rPr lang="ru-RU" dirty="0" err="1"/>
              <a:t>допомога</a:t>
            </a:r>
            <a:r>
              <a:rPr lang="ru-RU" dirty="0"/>
              <a:t> </a:t>
            </a:r>
            <a:r>
              <a:rPr lang="ru-RU" dirty="0" err="1"/>
              <a:t>дорослим</a:t>
            </a:r>
            <a:r>
              <a:rPr lang="ru-RU" dirty="0"/>
              <a:t> та </a:t>
            </a:r>
            <a:r>
              <a:rPr lang="ru-RU" dirty="0" err="1"/>
              <a:t>дітям</a:t>
            </a:r>
            <a:r>
              <a:rPr lang="ru-RU" dirty="0" smtClean="0"/>
              <a:t>»;</a:t>
            </a:r>
          </a:p>
          <a:p>
            <a:pPr marL="285750" indent="-285750" algn="just">
              <a:buFont typeface="Arial" pitchFamily="34" charset="0"/>
              <a:buChar char="•"/>
            </a:pPr>
            <a:r>
              <a:rPr lang="ru-RU" dirty="0" smtClean="0"/>
              <a:t>«</a:t>
            </a:r>
            <a:r>
              <a:rPr lang="ru-RU" dirty="0" err="1"/>
              <a:t>Ведення</a:t>
            </a:r>
            <a:r>
              <a:rPr lang="ru-RU" dirty="0"/>
              <a:t> </a:t>
            </a:r>
            <a:r>
              <a:rPr lang="ru-RU" dirty="0" err="1"/>
              <a:t>вагітності</a:t>
            </a:r>
            <a:r>
              <a:rPr lang="ru-RU" dirty="0"/>
              <a:t> в </a:t>
            </a:r>
            <a:r>
              <a:rPr lang="ru-RU" dirty="0" err="1"/>
              <a:t>амбулаторних</a:t>
            </a:r>
            <a:r>
              <a:rPr lang="ru-RU" dirty="0"/>
              <a:t> </a:t>
            </a:r>
            <a:r>
              <a:rPr lang="ru-RU" dirty="0" err="1" smtClean="0"/>
              <a:t>умовах</a:t>
            </a:r>
            <a:r>
              <a:rPr lang="ru-RU" dirty="0" smtClean="0"/>
              <a:t>»;</a:t>
            </a:r>
          </a:p>
          <a:p>
            <a:pPr marL="285750" indent="-285750" algn="just">
              <a:buFont typeface="Arial" pitchFamily="34" charset="0"/>
              <a:buChar char="•"/>
            </a:pPr>
            <a:r>
              <a:rPr lang="ru-RU" dirty="0" smtClean="0"/>
              <a:t>«</a:t>
            </a:r>
            <a:r>
              <a:rPr lang="ru-RU" dirty="0" err="1"/>
              <a:t>Мамографія</a:t>
            </a:r>
            <a:r>
              <a:rPr lang="ru-RU" dirty="0" smtClean="0"/>
              <a:t>»;</a:t>
            </a:r>
          </a:p>
          <a:p>
            <a:pPr marL="285750" indent="-285750" algn="just">
              <a:buFont typeface="Arial" pitchFamily="34" charset="0"/>
              <a:buChar char="•"/>
            </a:pPr>
            <a:r>
              <a:rPr lang="ru-RU" dirty="0" smtClean="0"/>
              <a:t>«</a:t>
            </a:r>
            <a:r>
              <a:rPr lang="ru-RU" dirty="0" err="1"/>
              <a:t>Гістероскопія</a:t>
            </a:r>
            <a:r>
              <a:rPr lang="ru-RU" dirty="0" smtClean="0"/>
              <a:t>»;</a:t>
            </a:r>
          </a:p>
          <a:p>
            <a:pPr marL="285750" indent="-285750" algn="just">
              <a:buFont typeface="Arial" pitchFamily="34" charset="0"/>
              <a:buChar char="•"/>
            </a:pPr>
            <a:r>
              <a:rPr lang="ru-RU" dirty="0" smtClean="0"/>
              <a:t>«</a:t>
            </a:r>
            <a:r>
              <a:rPr lang="ru-RU" dirty="0" err="1" smtClean="0"/>
              <a:t>Езофагогастродуоденоскопія</a:t>
            </a:r>
            <a:r>
              <a:rPr lang="ru-RU" dirty="0" smtClean="0"/>
              <a:t>»;</a:t>
            </a:r>
          </a:p>
          <a:p>
            <a:pPr marL="285750" indent="-285750" algn="just">
              <a:buFont typeface="Arial" pitchFamily="34" charset="0"/>
              <a:buChar char="•"/>
            </a:pPr>
            <a:r>
              <a:rPr lang="uk-UA" dirty="0"/>
              <a:t>«</a:t>
            </a:r>
            <a:r>
              <a:rPr lang="uk-UA" dirty="0" err="1"/>
              <a:t>Колоноскопія</a:t>
            </a:r>
            <a:r>
              <a:rPr lang="uk-UA" dirty="0" smtClean="0"/>
              <a:t>»;</a:t>
            </a:r>
          </a:p>
          <a:p>
            <a:pPr marL="285750" indent="-285750" algn="just">
              <a:buFont typeface="Arial" pitchFamily="34" charset="0"/>
              <a:buChar char="•"/>
            </a:pPr>
            <a:r>
              <a:rPr lang="uk-UA" dirty="0" smtClean="0"/>
              <a:t>«</a:t>
            </a:r>
            <a:r>
              <a:rPr lang="uk-UA" dirty="0"/>
              <a:t>Цистоскопія</a:t>
            </a:r>
            <a:r>
              <a:rPr lang="uk-UA" dirty="0" smtClean="0"/>
              <a:t>»;</a:t>
            </a:r>
          </a:p>
          <a:p>
            <a:pPr marL="285750" indent="-285750" algn="just">
              <a:buFont typeface="Arial" pitchFamily="34" charset="0"/>
              <a:buChar char="•"/>
            </a:pPr>
            <a:r>
              <a:rPr lang="uk-UA" dirty="0" smtClean="0"/>
              <a:t>«</a:t>
            </a:r>
            <a:r>
              <a:rPr lang="uk-UA" dirty="0"/>
              <a:t>Бронхоскопія</a:t>
            </a:r>
            <a:r>
              <a:rPr lang="uk-UA" dirty="0" smtClean="0"/>
              <a:t>»; </a:t>
            </a:r>
            <a:endParaRPr lang="ru-RU" dirty="0" smtClean="0"/>
          </a:p>
          <a:p>
            <a:endParaRPr lang="uk-UA" dirty="0"/>
          </a:p>
        </p:txBody>
      </p:sp>
    </p:spTree>
    <p:extLst>
      <p:ext uri="{BB962C8B-B14F-4D97-AF65-F5344CB8AC3E}">
        <p14:creationId xmlns:p14="http://schemas.microsoft.com/office/powerpoint/2010/main" val="3512570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352928" cy="6186309"/>
          </a:xfrm>
          <a:prstGeom prst="rect">
            <a:avLst/>
          </a:prstGeom>
        </p:spPr>
        <p:txBody>
          <a:bodyPr wrap="square">
            <a:spAutoFit/>
          </a:bodyPr>
          <a:lstStyle/>
          <a:p>
            <a:pPr marL="285750" indent="-285750" algn="just">
              <a:buFont typeface="Arial" pitchFamily="34" charset="0"/>
              <a:buChar char="•"/>
            </a:pPr>
            <a:r>
              <a:rPr lang="uk-UA" dirty="0"/>
              <a:t>«Лікування пацієнтів методом гемодіалізу в амбулаторних умовах</a:t>
            </a:r>
            <a:r>
              <a:rPr lang="uk-UA" dirty="0" smtClean="0"/>
              <a:t>»;</a:t>
            </a:r>
          </a:p>
          <a:p>
            <a:pPr marL="285750" indent="-285750" algn="just">
              <a:buFont typeface="Arial" pitchFamily="34" charset="0"/>
              <a:buChar char="•"/>
            </a:pPr>
            <a:r>
              <a:rPr lang="uk-UA" dirty="0" smtClean="0"/>
              <a:t>«</a:t>
            </a:r>
            <a:r>
              <a:rPr lang="uk-UA" dirty="0"/>
              <a:t>Лікування пацієнтів методом перитонеального діалізу в амбулаторних умовах</a:t>
            </a:r>
            <a:r>
              <a:rPr lang="uk-UA" dirty="0" smtClean="0"/>
              <a:t>»;</a:t>
            </a:r>
          </a:p>
          <a:p>
            <a:pPr marL="285750" indent="-285750" algn="just">
              <a:buFont typeface="Arial" pitchFamily="34" charset="0"/>
              <a:buChar char="•"/>
            </a:pPr>
            <a:r>
              <a:rPr lang="uk-UA" dirty="0" smtClean="0"/>
              <a:t>«</a:t>
            </a:r>
            <a:r>
              <a:rPr lang="uk-UA" dirty="0"/>
              <a:t>Хіміотерапевтичне лікування та супровід пацієнтів з онкологічними захворюваннями у стаціонарних та амбулаторних умовах</a:t>
            </a:r>
            <a:r>
              <a:rPr lang="uk-UA" dirty="0" smtClean="0"/>
              <a:t>»;</a:t>
            </a:r>
          </a:p>
          <a:p>
            <a:pPr marL="285750" indent="-285750" algn="just">
              <a:buFont typeface="Arial" pitchFamily="34" charset="0"/>
              <a:buChar char="•"/>
            </a:pPr>
            <a:r>
              <a:rPr lang="uk-UA" dirty="0" smtClean="0"/>
              <a:t>«</a:t>
            </a:r>
            <a:r>
              <a:rPr lang="uk-UA" dirty="0"/>
              <a:t>Радіологічне лікування та супровід пацієнтів з онкологічними захворюваннями в стаціонарних та амбулаторних умовах</a:t>
            </a:r>
            <a:r>
              <a:rPr lang="uk-UA" dirty="0" smtClean="0"/>
              <a:t>»;</a:t>
            </a:r>
          </a:p>
          <a:p>
            <a:pPr marL="285750" indent="-285750" algn="just">
              <a:buFont typeface="Arial" pitchFamily="34" charset="0"/>
              <a:buChar char="•"/>
            </a:pPr>
            <a:r>
              <a:rPr lang="uk-UA" dirty="0" smtClean="0"/>
              <a:t>«</a:t>
            </a:r>
            <a:r>
              <a:rPr lang="uk-UA" dirty="0"/>
              <a:t>Лікування та супровід пацієнтів з гематологічними та </a:t>
            </a:r>
            <a:r>
              <a:rPr lang="uk-UA" dirty="0" err="1"/>
              <a:t>онкогематологічними</a:t>
            </a:r>
            <a:r>
              <a:rPr lang="uk-UA" dirty="0"/>
              <a:t> захворюваннями в стаціонарних та амбулаторних умовах</a:t>
            </a:r>
            <a:r>
              <a:rPr lang="uk-UA" dirty="0" smtClean="0"/>
              <a:t>»;</a:t>
            </a:r>
          </a:p>
          <a:p>
            <a:pPr marL="285750" indent="-285750" algn="just">
              <a:buFont typeface="Arial" pitchFamily="34" charset="0"/>
              <a:buChar char="•"/>
            </a:pPr>
            <a:r>
              <a:rPr lang="uk-UA" dirty="0" smtClean="0"/>
              <a:t>«</a:t>
            </a:r>
            <a:r>
              <a:rPr lang="uk-UA" dirty="0"/>
              <a:t>Психіатрична допомога дорослим та дітям у стаціонарних умовах</a:t>
            </a:r>
            <a:r>
              <a:rPr lang="uk-UA" dirty="0" smtClean="0"/>
              <a:t>»;</a:t>
            </a:r>
          </a:p>
          <a:p>
            <a:pPr marL="285750" indent="-285750" algn="just">
              <a:buFont typeface="Arial" pitchFamily="34" charset="0"/>
              <a:buChar char="•"/>
            </a:pPr>
            <a:r>
              <a:rPr lang="uk-UA" dirty="0" smtClean="0"/>
              <a:t>«</a:t>
            </a:r>
            <a:r>
              <a:rPr lang="uk-UA" dirty="0"/>
              <a:t>Психосоціальна та психіатрична допомога дорослим та дітям, що надається в центрах ментального (психічного) здоров’я та мобільними </a:t>
            </a:r>
            <a:r>
              <a:rPr lang="uk-UA" dirty="0" err="1"/>
              <a:t>мультидисциплінарними</a:t>
            </a:r>
            <a:r>
              <a:rPr lang="uk-UA" dirty="0"/>
              <a:t> командами</a:t>
            </a:r>
            <a:r>
              <a:rPr lang="uk-UA" dirty="0" smtClean="0"/>
              <a:t>»;</a:t>
            </a:r>
          </a:p>
          <a:p>
            <a:pPr marL="285750" indent="-285750" algn="just">
              <a:buFont typeface="Arial" pitchFamily="34" charset="0"/>
              <a:buChar char="•"/>
            </a:pPr>
            <a:r>
              <a:rPr lang="uk-UA" dirty="0" smtClean="0"/>
              <a:t>«</a:t>
            </a:r>
            <a:r>
              <a:rPr lang="uk-UA" dirty="0"/>
              <a:t>Діагностика та лікування дорослих і дітей, хворих на туберкульоз, у стаціонарних та амбулаторних умовах</a:t>
            </a:r>
            <a:r>
              <a:rPr lang="uk-UA" dirty="0" smtClean="0"/>
              <a:t>»;</a:t>
            </a:r>
          </a:p>
          <a:p>
            <a:pPr marL="285750" indent="-285750" algn="just">
              <a:buFont typeface="Arial" pitchFamily="34" charset="0"/>
              <a:buChar char="•"/>
            </a:pPr>
            <a:r>
              <a:rPr lang="uk-UA" dirty="0" smtClean="0"/>
              <a:t>«</a:t>
            </a:r>
            <a:r>
              <a:rPr lang="uk-UA" dirty="0"/>
              <a:t>Діагностика, лікування та супровід осіб із ВІЛ та підозрою на ВІЛ</a:t>
            </a:r>
            <a:r>
              <a:rPr lang="uk-UA" dirty="0" smtClean="0"/>
              <a:t>»;</a:t>
            </a:r>
          </a:p>
          <a:p>
            <a:pPr marL="285750" indent="-285750" algn="just">
              <a:buFont typeface="Arial" pitchFamily="34" charset="0"/>
              <a:buChar char="•"/>
            </a:pPr>
            <a:r>
              <a:rPr lang="uk-UA" dirty="0" smtClean="0"/>
              <a:t>«</a:t>
            </a:r>
            <a:r>
              <a:rPr lang="uk-UA" dirty="0"/>
              <a:t>Лікування осіб із психічними та поведінковими розладами внаслідок вживання </a:t>
            </a:r>
            <a:r>
              <a:rPr lang="uk-UA" dirty="0" err="1"/>
              <a:t>опіоїдів</a:t>
            </a:r>
            <a:r>
              <a:rPr lang="uk-UA" dirty="0"/>
              <a:t> із використанням препаратів замісної підтримувальної терапії</a:t>
            </a:r>
            <a:r>
              <a:rPr lang="uk-UA" dirty="0" smtClean="0"/>
              <a:t>»;</a:t>
            </a:r>
          </a:p>
          <a:p>
            <a:pPr marL="285750" indent="-285750" algn="just">
              <a:buFont typeface="Arial" pitchFamily="34" charset="0"/>
              <a:buChar char="•"/>
            </a:pPr>
            <a:r>
              <a:rPr lang="uk-UA" dirty="0"/>
              <a:t>«Стаціонарна паліативна медична допомога дорослим і дітям</a:t>
            </a:r>
            <a:r>
              <a:rPr lang="uk-UA" dirty="0" smtClean="0"/>
              <a:t>»;</a:t>
            </a:r>
          </a:p>
          <a:p>
            <a:pPr marL="285750" indent="-285750" algn="just">
              <a:buFont typeface="Arial" pitchFamily="34" charset="0"/>
              <a:buChar char="•"/>
            </a:pPr>
            <a:r>
              <a:rPr lang="uk-UA" dirty="0" smtClean="0"/>
              <a:t>«</a:t>
            </a:r>
            <a:r>
              <a:rPr lang="uk-UA" dirty="0"/>
              <a:t>Мобільна паліативна медична допомога дорослим і дітям</a:t>
            </a:r>
            <a:r>
              <a:rPr lang="uk-UA" dirty="0" smtClean="0"/>
              <a:t>»;</a:t>
            </a:r>
          </a:p>
          <a:p>
            <a:pPr marL="285750" indent="-285750" algn="just">
              <a:buFont typeface="Arial" pitchFamily="34" charset="0"/>
              <a:buChar char="•"/>
            </a:pPr>
            <a:r>
              <a:rPr lang="uk-UA" dirty="0" smtClean="0"/>
              <a:t>«</a:t>
            </a:r>
            <a:r>
              <a:rPr lang="uk-UA" dirty="0"/>
              <a:t>Медична реабілітація немовлят, які народилися передчасно та/або хворими, протягом перших трьох років життя</a:t>
            </a:r>
            <a:r>
              <a:rPr lang="uk-UA" dirty="0" smtClean="0"/>
              <a:t>»;</a:t>
            </a:r>
            <a:endParaRPr lang="uk-UA" dirty="0"/>
          </a:p>
        </p:txBody>
      </p:sp>
    </p:spTree>
    <p:extLst>
      <p:ext uri="{BB962C8B-B14F-4D97-AF65-F5344CB8AC3E}">
        <p14:creationId xmlns:p14="http://schemas.microsoft.com/office/powerpoint/2010/main" val="2196040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39"/>
            <a:ext cx="8784976" cy="6186309"/>
          </a:xfrm>
          <a:prstGeom prst="rect">
            <a:avLst/>
          </a:prstGeom>
        </p:spPr>
        <p:txBody>
          <a:bodyPr wrap="square">
            <a:spAutoFit/>
          </a:bodyPr>
          <a:lstStyle/>
          <a:p>
            <a:pPr marL="285750" indent="-285750" algn="just">
              <a:buFont typeface="Arial" pitchFamily="34" charset="0"/>
              <a:buChar char="•"/>
            </a:pPr>
            <a:r>
              <a:rPr lang="uk-UA" dirty="0"/>
              <a:t>«Реабілітаційна допомога дорослим і дітям у стаціонарних умовах</a:t>
            </a:r>
            <a:r>
              <a:rPr lang="uk-UA" dirty="0" smtClean="0"/>
              <a:t>»;</a:t>
            </a:r>
          </a:p>
          <a:p>
            <a:pPr marL="285750" indent="-285750" algn="just">
              <a:buFont typeface="Arial" pitchFamily="34" charset="0"/>
              <a:buChar char="•"/>
            </a:pPr>
            <a:r>
              <a:rPr lang="uk-UA" dirty="0" smtClean="0"/>
              <a:t>«</a:t>
            </a:r>
            <a:r>
              <a:rPr lang="uk-UA" dirty="0"/>
              <a:t>Реабілітаційна допомога дорослим і дітям в амбулаторних умовах</a:t>
            </a:r>
            <a:r>
              <a:rPr lang="uk-UA" dirty="0" smtClean="0"/>
              <a:t>»;</a:t>
            </a:r>
          </a:p>
          <a:p>
            <a:pPr marL="285750" indent="-285750" algn="just">
              <a:buFont typeface="Arial" pitchFamily="34" charset="0"/>
              <a:buChar char="•"/>
            </a:pPr>
            <a:r>
              <a:rPr lang="uk-UA" dirty="0" smtClean="0"/>
              <a:t>«</a:t>
            </a:r>
            <a:r>
              <a:rPr lang="uk-UA" dirty="0" err="1"/>
              <a:t>Неонатальний</a:t>
            </a:r>
            <a:r>
              <a:rPr lang="uk-UA" dirty="0"/>
              <a:t> </a:t>
            </a:r>
            <a:r>
              <a:rPr lang="uk-UA" dirty="0" err="1"/>
              <a:t>скринінг</a:t>
            </a:r>
            <a:r>
              <a:rPr lang="uk-UA" dirty="0" smtClean="0"/>
              <a:t>»;</a:t>
            </a:r>
          </a:p>
          <a:p>
            <a:pPr marL="285750" indent="-285750" algn="just">
              <a:buFont typeface="Arial" pitchFamily="34" charset="0"/>
              <a:buChar char="•"/>
            </a:pPr>
            <a:r>
              <a:rPr lang="uk-UA" dirty="0" smtClean="0"/>
              <a:t>«</a:t>
            </a:r>
            <a:r>
              <a:rPr lang="uk-UA" dirty="0"/>
              <a:t>Медичний огляд осіб, який організовується територіальними центрами комплектування та соціальної підтримки</a:t>
            </a:r>
            <a:r>
              <a:rPr lang="uk-UA" dirty="0" smtClean="0"/>
              <a:t>»;</a:t>
            </a:r>
          </a:p>
          <a:p>
            <a:pPr marL="285750" indent="-285750" algn="just">
              <a:buFont typeface="Arial" pitchFamily="34" charset="0"/>
              <a:buChar char="•"/>
            </a:pPr>
            <a:r>
              <a:rPr lang="uk-UA" dirty="0" smtClean="0"/>
              <a:t>«</a:t>
            </a:r>
            <a:r>
              <a:rPr lang="uk-UA" dirty="0"/>
              <a:t>Секційне дослідження</a:t>
            </a:r>
            <a:r>
              <a:rPr lang="uk-UA" dirty="0" smtClean="0"/>
              <a:t>»;</a:t>
            </a:r>
          </a:p>
          <a:p>
            <a:pPr marL="285750" indent="-285750" algn="just">
              <a:buFont typeface="Arial" pitchFamily="34" charset="0"/>
              <a:buChar char="•"/>
            </a:pPr>
            <a:r>
              <a:rPr lang="uk-UA" dirty="0" smtClean="0"/>
              <a:t>«</a:t>
            </a:r>
            <a:r>
              <a:rPr lang="uk-UA" dirty="0"/>
              <a:t>Готовність та забезпечення надання медичної допомоги населенню, яке перебуває на території, де ведуться бойові дії</a:t>
            </a:r>
            <a:r>
              <a:rPr lang="uk-UA" dirty="0" smtClean="0"/>
              <a:t>»;</a:t>
            </a:r>
          </a:p>
          <a:p>
            <a:pPr marL="285750" indent="-285750" algn="just">
              <a:buFont typeface="Arial" pitchFamily="34" charset="0"/>
              <a:buChar char="•"/>
            </a:pPr>
            <a:r>
              <a:rPr lang="uk-UA" dirty="0" smtClean="0"/>
              <a:t>«</a:t>
            </a:r>
            <a:r>
              <a:rPr lang="uk-UA" dirty="0"/>
              <a:t>Лікування безпліддя за допомогою допоміжних репродуктивних технологій (запліднення </a:t>
            </a:r>
            <a:r>
              <a:rPr lang="en-US" dirty="0"/>
              <a:t>in vitro</a:t>
            </a:r>
            <a:r>
              <a:rPr lang="en-US" dirty="0" smtClean="0"/>
              <a:t>)»;</a:t>
            </a:r>
            <a:endParaRPr lang="uk-UA" dirty="0" smtClean="0"/>
          </a:p>
          <a:p>
            <a:pPr marL="285750" indent="-285750" algn="just">
              <a:buFont typeface="Arial" pitchFamily="34" charset="0"/>
              <a:buChar char="•"/>
            </a:pPr>
            <a:r>
              <a:rPr lang="en-US" dirty="0" smtClean="0"/>
              <a:t>«</a:t>
            </a:r>
            <a:r>
              <a:rPr lang="uk-UA" dirty="0"/>
              <a:t>Лікування дорослих та дітей методом трансплантації органів</a:t>
            </a:r>
            <a:r>
              <a:rPr lang="uk-UA" dirty="0" smtClean="0"/>
              <a:t>»;</a:t>
            </a:r>
          </a:p>
          <a:p>
            <a:pPr marL="285750" indent="-285750" algn="just">
              <a:buFont typeface="Arial" pitchFamily="34" charset="0"/>
              <a:buChar char="•"/>
            </a:pPr>
            <a:r>
              <a:rPr lang="uk-UA" dirty="0" smtClean="0"/>
              <a:t>«</a:t>
            </a:r>
            <a:r>
              <a:rPr lang="uk-UA" dirty="0"/>
              <a:t>Лікування дорослих та дітей методом трансплантації </a:t>
            </a:r>
            <a:r>
              <a:rPr lang="uk-UA" dirty="0" err="1"/>
              <a:t>гемопоетичних</a:t>
            </a:r>
            <a:r>
              <a:rPr lang="uk-UA" dirty="0"/>
              <a:t> стовбурових клітин</a:t>
            </a:r>
            <a:r>
              <a:rPr lang="uk-UA" dirty="0" smtClean="0"/>
              <a:t>»;</a:t>
            </a:r>
          </a:p>
          <a:p>
            <a:pPr marL="285750" indent="-285750" algn="just">
              <a:buFont typeface="Arial" pitchFamily="34" charset="0"/>
              <a:buChar char="•"/>
            </a:pPr>
            <a:r>
              <a:rPr lang="uk-UA" dirty="0" smtClean="0"/>
              <a:t>«</a:t>
            </a:r>
            <a:r>
              <a:rPr lang="uk-UA" dirty="0"/>
              <a:t>Проведення досліджень з радіоізотопної медичної візуалізації та діагностики (позитронно-емісійної комп’ютерної томографії</a:t>
            </a:r>
            <a:r>
              <a:rPr lang="uk-UA" dirty="0" smtClean="0"/>
              <a:t>)»;</a:t>
            </a:r>
          </a:p>
          <a:p>
            <a:pPr marL="285750" indent="-285750" algn="just">
              <a:buFont typeface="Arial" pitchFamily="34" charset="0"/>
              <a:buChar char="•"/>
            </a:pPr>
            <a:r>
              <a:rPr lang="uk-UA" dirty="0" smtClean="0"/>
              <a:t>«</a:t>
            </a:r>
            <a:r>
              <a:rPr lang="uk-UA" dirty="0"/>
              <a:t>Перехідне фінансове забезпечення надання медичних послуг закладами охорони здоров’я</a:t>
            </a:r>
            <a:r>
              <a:rPr lang="uk-UA" dirty="0" smtClean="0"/>
              <a:t>»;</a:t>
            </a:r>
          </a:p>
          <a:p>
            <a:pPr marL="285750" indent="-285750" algn="just">
              <a:buFont typeface="Arial" pitchFamily="34" charset="0"/>
              <a:buChar char="•"/>
            </a:pPr>
            <a:r>
              <a:rPr lang="uk-UA" dirty="0" smtClean="0"/>
              <a:t>«</a:t>
            </a:r>
            <a:r>
              <a:rPr lang="uk-UA" dirty="0"/>
              <a:t>Забезпечення кадрового потенціалу системи охорони здоров’я шляхом організації надання медичної допомоги із залученням лікарів-інтернів</a:t>
            </a:r>
            <a:r>
              <a:rPr lang="uk-UA" dirty="0" smtClean="0"/>
              <a:t>»;</a:t>
            </a:r>
          </a:p>
          <a:p>
            <a:pPr marL="285750" indent="-285750" algn="just">
              <a:buFont typeface="Arial" pitchFamily="34" charset="0"/>
              <a:buChar char="•"/>
            </a:pPr>
            <a:r>
              <a:rPr lang="uk-UA" dirty="0" smtClean="0"/>
              <a:t>«</a:t>
            </a:r>
            <a:r>
              <a:rPr lang="uk-UA" dirty="0"/>
              <a:t>Забезпечення збереження кадрового потенціалу для надання медичної допомоги населенню, яке перебуває на територіях бойових дій</a:t>
            </a:r>
            <a:r>
              <a:rPr lang="uk-UA" dirty="0" smtClean="0"/>
              <a:t>»;</a:t>
            </a:r>
          </a:p>
          <a:p>
            <a:pPr marL="285750" indent="-285750" algn="just">
              <a:buFont typeface="Arial" pitchFamily="34" charset="0"/>
              <a:buChar char="•"/>
            </a:pPr>
            <a:r>
              <a:rPr lang="uk-UA" dirty="0" smtClean="0"/>
              <a:t>«</a:t>
            </a:r>
            <a:r>
              <a:rPr lang="uk-UA" dirty="0"/>
              <a:t>Медична допомога дітям, які потребують лікування та постійного </a:t>
            </a:r>
            <a:r>
              <a:rPr lang="uk-UA" dirty="0" smtClean="0"/>
              <a:t>спостереження»</a:t>
            </a:r>
            <a:endParaRPr lang="uk-UA" dirty="0"/>
          </a:p>
        </p:txBody>
      </p:sp>
    </p:spTree>
    <p:extLst>
      <p:ext uri="{BB962C8B-B14F-4D97-AF65-F5344CB8AC3E}">
        <p14:creationId xmlns:p14="http://schemas.microsoft.com/office/powerpoint/2010/main" val="3629552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uk-UA" sz="2800" b="1" smtClean="0">
                <a:latin typeface="Book Antiqua" pitchFamily="18" charset="0"/>
              </a:rPr>
              <a:t>Пакет </a:t>
            </a:r>
            <a:r>
              <a:rPr lang="uk-UA" sz="2800" b="1" smtClean="0">
                <a:latin typeface="Book Antiqua" pitchFamily="18" charset="0"/>
              </a:rPr>
              <a:t>послуг </a:t>
            </a:r>
            <a:r>
              <a:rPr lang="uk-UA" sz="2800" b="1" dirty="0" smtClean="0">
                <a:latin typeface="Book Antiqua" pitchFamily="18" charset="0"/>
              </a:rPr>
              <a:t>за програмою медичних гарантій</a:t>
            </a:r>
            <a:endParaRPr lang="uk-UA" sz="2800" b="1" dirty="0">
              <a:latin typeface="Book Antiqua" pitchFamily="18"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966787" y="1820069"/>
            <a:ext cx="7210425" cy="4086225"/>
          </a:xfrm>
          <a:prstGeom prst="rect">
            <a:avLst/>
          </a:prstGeom>
          <a:solidFill>
            <a:schemeClr val="bg2"/>
          </a:solid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solidFill>
                  <a:srgbClr val="002060"/>
                </a:solidFill>
              </a:rPr>
              <a:t>«гроші ходять за пацієнтом»</a:t>
            </a:r>
          </a:p>
        </p:txBody>
      </p:sp>
      <p:sp>
        <p:nvSpPr>
          <p:cNvPr id="3" name="Прямоугольник 2"/>
          <p:cNvSpPr/>
          <p:nvPr/>
        </p:nvSpPr>
        <p:spPr>
          <a:xfrm>
            <a:off x="395536" y="1556792"/>
            <a:ext cx="8424936" cy="5078313"/>
          </a:xfrm>
          <a:prstGeom prst="rect">
            <a:avLst/>
          </a:prstGeom>
        </p:spPr>
        <p:txBody>
          <a:bodyPr wrap="square">
            <a:spAutoFit/>
          </a:bodyPr>
          <a:lstStyle/>
          <a:p>
            <a:pPr algn="just"/>
            <a:r>
              <a:rPr lang="uk-UA" b="1" i="1" dirty="0"/>
              <a:t>Принцип «гроші ходять за пацієнтом» </a:t>
            </a:r>
            <a:r>
              <a:rPr lang="uk-UA" dirty="0"/>
              <a:t>передбачає, що Національна служба здоров'я України (НСЗУ) виплачує закладам охорони здоров'я кошти за кожного пацієнта, який уклав декларацію із сімейним лікарем, терапевтом або педіатром. У 2026 році базова </a:t>
            </a:r>
            <a:r>
              <a:rPr lang="uk-UA" dirty="0" err="1"/>
              <a:t>капітаційна</a:t>
            </a:r>
            <a:r>
              <a:rPr lang="uk-UA" dirty="0"/>
              <a:t> ставка зросте до 1007,3 </a:t>
            </a:r>
            <a:r>
              <a:rPr lang="uk-UA" dirty="0" err="1"/>
              <a:t>грн</a:t>
            </a:r>
            <a:r>
              <a:rPr lang="uk-UA" dirty="0"/>
              <a:t> на рік за одного задекларованого пацієнта. </a:t>
            </a:r>
          </a:p>
          <a:p>
            <a:pPr algn="just"/>
            <a:r>
              <a:rPr lang="uk-UA" b="1" i="1" dirty="0"/>
              <a:t>Основні положення фінансування:</a:t>
            </a:r>
          </a:p>
          <a:p>
            <a:pPr algn="just"/>
            <a:r>
              <a:rPr lang="uk-UA" dirty="0"/>
              <a:t>Розмір виплат: У 2025-2026 роках сума, що виплачується закладу, залежить від вікових коефіцієнтів (наприклад, за дітей до 5 років тариф у 4 рази вищий, ніж за дорослих 18-39 років).</a:t>
            </a:r>
          </a:p>
          <a:p>
            <a:pPr algn="just"/>
            <a:r>
              <a:rPr lang="uk-UA" b="1" i="1" dirty="0"/>
              <a:t>Як це працює: </a:t>
            </a:r>
            <a:r>
              <a:rPr lang="uk-UA" dirty="0"/>
              <a:t>Пацієнт обирає лікаря -&gt; підписує декларацію -&gt; НСЗУ перераховує кошти закладу, де працює лікар.</a:t>
            </a:r>
          </a:p>
          <a:p>
            <a:pPr algn="just"/>
            <a:r>
              <a:rPr lang="uk-UA" b="1" i="1" dirty="0"/>
              <a:t>Що входить: </a:t>
            </a:r>
            <a:r>
              <a:rPr lang="uk-UA" dirty="0"/>
              <a:t>Включає безкоштовні консультації, аналізи, базові тести (ВІЛ, гепатити), вакцинацію, направлення до спеціалістів та е-рецепти.</a:t>
            </a:r>
          </a:p>
          <a:p>
            <a:pPr algn="just"/>
            <a:r>
              <a:rPr lang="uk-UA" b="1" i="1" dirty="0"/>
              <a:t>Платні послуги</a:t>
            </a:r>
            <a:r>
              <a:rPr lang="uk-UA" dirty="0"/>
              <a:t>: З 2025 року визначено перелік платних послуг (наприклад, окремі довідки), які заклади можуть надавати офіційно. </a:t>
            </a:r>
          </a:p>
          <a:p>
            <a:pPr algn="just"/>
            <a:r>
              <a:rPr lang="uk-UA" dirty="0"/>
              <a:t>Сума, яку отримує заклад, є річною базовою </a:t>
            </a:r>
            <a:r>
              <a:rPr lang="uk-UA" dirty="0" err="1"/>
              <a:t>капітаційною</a:t>
            </a:r>
            <a:r>
              <a:rPr lang="uk-UA" dirty="0"/>
              <a:t> ставкою, що виплачується щомісяця. Кількість декларацій впливає на загальне фінансування закладу. </a:t>
            </a:r>
          </a:p>
        </p:txBody>
      </p:sp>
    </p:spTree>
    <p:extLst>
      <p:ext uri="{BB962C8B-B14F-4D97-AF65-F5344CB8AC3E}">
        <p14:creationId xmlns:p14="http://schemas.microsoft.com/office/powerpoint/2010/main" val="75975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40000"/>
              <a:lumOff val="60000"/>
            </a:schemeClr>
          </a:solidFill>
        </p:spPr>
        <p:txBody>
          <a:bodyPr>
            <a:normAutofit/>
          </a:bodyPr>
          <a:lstStyle/>
          <a:p>
            <a:r>
              <a:rPr lang="uk-UA" sz="2800" b="1" dirty="0" smtClean="0">
                <a:solidFill>
                  <a:srgbClr val="002060"/>
                </a:solidFill>
                <a:latin typeface="Book Antiqua" pitchFamily="18" charset="0"/>
              </a:rPr>
              <a:t>Тарифи медичної допомоги</a:t>
            </a:r>
            <a:br>
              <a:rPr lang="uk-UA" sz="2800" b="1" dirty="0" smtClean="0">
                <a:solidFill>
                  <a:srgbClr val="002060"/>
                </a:solidFill>
                <a:latin typeface="Book Antiqua" pitchFamily="18" charset="0"/>
              </a:rPr>
            </a:br>
            <a:r>
              <a:rPr lang="ru-RU" sz="2800" b="1" dirty="0">
                <a:solidFill>
                  <a:srgbClr val="002060"/>
                </a:solidFill>
              </a:rPr>
              <a:t>(</a:t>
            </a:r>
            <a:r>
              <a:rPr lang="ru-RU" sz="2800" b="1" dirty="0" err="1">
                <a:solidFill>
                  <a:srgbClr val="002060"/>
                </a:solidFill>
              </a:rPr>
              <a:t>орієнтовно</a:t>
            </a:r>
            <a:r>
              <a:rPr lang="ru-RU" sz="2800" b="1" dirty="0">
                <a:solidFill>
                  <a:srgbClr val="002060"/>
                </a:solidFill>
              </a:rPr>
              <a:t> 2025-2026):</a:t>
            </a:r>
            <a:endParaRPr lang="uk-UA" sz="2800" b="1" dirty="0">
              <a:solidFill>
                <a:srgbClr val="002060"/>
              </a:solidFill>
              <a:latin typeface="Book Antiqua" pitchFamily="18" charset="0"/>
            </a:endParaRPr>
          </a:p>
        </p:txBody>
      </p:sp>
      <p:sp>
        <p:nvSpPr>
          <p:cNvPr id="3" name="Содержимое 2"/>
          <p:cNvSpPr>
            <a:spLocks noGrp="1"/>
          </p:cNvSpPr>
          <p:nvPr>
            <p:ph idx="1"/>
          </p:nvPr>
        </p:nvSpPr>
        <p:spPr>
          <a:solidFill>
            <a:schemeClr val="bg2"/>
          </a:solidFill>
        </p:spPr>
        <p:txBody>
          <a:bodyPr>
            <a:normAutofit fontScale="70000" lnSpcReduction="20000"/>
          </a:bodyPr>
          <a:lstStyle/>
          <a:p>
            <a:r>
              <a:rPr lang="ru-RU" b="1" dirty="0" err="1"/>
              <a:t>Основні</a:t>
            </a:r>
            <a:r>
              <a:rPr lang="ru-RU" b="1" dirty="0"/>
              <a:t> </a:t>
            </a:r>
            <a:r>
              <a:rPr lang="ru-RU" b="1" dirty="0" err="1"/>
              <a:t>тарифи</a:t>
            </a:r>
            <a:r>
              <a:rPr lang="ru-RU" b="1" dirty="0"/>
              <a:t> та </a:t>
            </a:r>
            <a:r>
              <a:rPr lang="ru-RU" b="1" dirty="0" err="1"/>
              <a:t>пакети</a:t>
            </a:r>
            <a:r>
              <a:rPr lang="ru-RU" b="1" dirty="0"/>
              <a:t> (</a:t>
            </a:r>
            <a:r>
              <a:rPr lang="ru-RU" b="1" dirty="0" err="1"/>
              <a:t>орієнтовно</a:t>
            </a:r>
            <a:r>
              <a:rPr lang="ru-RU" b="1" dirty="0"/>
              <a:t> 2025-2026):</a:t>
            </a:r>
            <a:endParaRPr lang="ru-RU" dirty="0"/>
          </a:p>
          <a:p>
            <a:r>
              <a:rPr lang="ru-RU" b="1" dirty="0" err="1">
                <a:hlinkClick r:id="rId2"/>
              </a:rPr>
              <a:t>Первинна</a:t>
            </a:r>
            <a:r>
              <a:rPr lang="ru-RU" b="1" dirty="0">
                <a:hlinkClick r:id="rId2"/>
              </a:rPr>
              <a:t> </a:t>
            </a:r>
            <a:r>
              <a:rPr lang="ru-RU" b="1" dirty="0" err="1">
                <a:hlinkClick r:id="rId2"/>
              </a:rPr>
              <a:t>допомога</a:t>
            </a:r>
            <a:r>
              <a:rPr lang="ru-RU" b="1" dirty="0"/>
              <a:t>:</a:t>
            </a:r>
            <a:r>
              <a:rPr lang="ru-RU" dirty="0"/>
              <a:t> </a:t>
            </a:r>
            <a:r>
              <a:rPr lang="ru-RU" dirty="0" err="1"/>
              <a:t>Базова</a:t>
            </a:r>
            <a:r>
              <a:rPr lang="ru-RU" dirty="0"/>
              <a:t> </a:t>
            </a:r>
            <a:r>
              <a:rPr lang="ru-RU" dirty="0" err="1"/>
              <a:t>капітаційна</a:t>
            </a:r>
            <a:r>
              <a:rPr lang="ru-RU" dirty="0"/>
              <a:t> ставка за одного </a:t>
            </a:r>
            <a:r>
              <a:rPr lang="ru-RU" dirty="0" err="1"/>
              <a:t>задекларованого</a:t>
            </a:r>
            <a:r>
              <a:rPr lang="ru-RU" dirty="0"/>
              <a:t> </a:t>
            </a:r>
            <a:r>
              <a:rPr lang="ru-RU" dirty="0" err="1"/>
              <a:t>пацієнта</a:t>
            </a:r>
            <a:r>
              <a:rPr lang="ru-RU" dirty="0"/>
              <a:t> </a:t>
            </a:r>
            <a:r>
              <a:rPr lang="ru-RU" dirty="0" err="1"/>
              <a:t>підвищується</a:t>
            </a:r>
            <a:r>
              <a:rPr lang="ru-RU" dirty="0"/>
              <a:t> (</a:t>
            </a:r>
            <a:r>
              <a:rPr lang="ru-RU" dirty="0" err="1"/>
              <a:t>прогнозовано</a:t>
            </a:r>
            <a:r>
              <a:rPr lang="ru-RU" dirty="0"/>
              <a:t> </a:t>
            </a:r>
            <a:r>
              <a:rPr lang="ru-RU" dirty="0" err="1"/>
              <a:t>понад</a:t>
            </a:r>
            <a:r>
              <a:rPr lang="ru-RU" dirty="0"/>
              <a:t> 1000 </a:t>
            </a:r>
            <a:r>
              <a:rPr lang="ru-RU" dirty="0" err="1"/>
              <a:t>грн</a:t>
            </a:r>
            <a:r>
              <a:rPr lang="ru-RU" dirty="0"/>
              <a:t> на </a:t>
            </a:r>
            <a:r>
              <a:rPr lang="ru-RU" dirty="0" err="1"/>
              <a:t>рік</a:t>
            </a:r>
            <a:r>
              <a:rPr lang="ru-RU" dirty="0"/>
              <a:t>).</a:t>
            </a:r>
          </a:p>
          <a:p>
            <a:r>
              <a:rPr lang="ru-RU" b="1" dirty="0" err="1">
                <a:hlinkClick r:id="rId3"/>
              </a:rPr>
              <a:t>Екстрена</a:t>
            </a:r>
            <a:r>
              <a:rPr lang="ru-RU" b="1" dirty="0">
                <a:hlinkClick r:id="rId3"/>
              </a:rPr>
              <a:t> </a:t>
            </a:r>
            <a:r>
              <a:rPr lang="ru-RU" b="1" dirty="0" err="1">
                <a:hlinkClick r:id="rId3"/>
              </a:rPr>
              <a:t>допомога</a:t>
            </a:r>
            <a:r>
              <a:rPr lang="ru-RU" b="1" dirty="0"/>
              <a:t>:</a:t>
            </a:r>
            <a:r>
              <a:rPr lang="ru-RU" dirty="0"/>
              <a:t> Глобальна ставка на 2025 </a:t>
            </a:r>
            <a:r>
              <a:rPr lang="ru-RU" dirty="0" err="1"/>
              <a:t>рік</a:t>
            </a:r>
            <a:r>
              <a:rPr lang="ru-RU" dirty="0"/>
              <a:t> </a:t>
            </a:r>
            <a:r>
              <a:rPr lang="ru-RU" dirty="0" err="1"/>
              <a:t>базується</a:t>
            </a:r>
            <a:r>
              <a:rPr lang="ru-RU" dirty="0"/>
              <a:t> на </a:t>
            </a:r>
            <a:r>
              <a:rPr lang="ru-RU" dirty="0" err="1"/>
              <a:t>капітаційній</a:t>
            </a:r>
            <a:r>
              <a:rPr lang="ru-RU" dirty="0"/>
              <a:t> </a:t>
            </a:r>
            <a:r>
              <a:rPr lang="ru-RU" dirty="0" err="1"/>
              <a:t>ставці</a:t>
            </a:r>
            <a:r>
              <a:rPr lang="ru-RU" dirty="0"/>
              <a:t> </a:t>
            </a:r>
            <a:r>
              <a:rPr lang="ru-RU" dirty="0" err="1"/>
              <a:t>близько</a:t>
            </a:r>
            <a:r>
              <a:rPr lang="ru-RU" dirty="0"/>
              <a:t> 306,3 </a:t>
            </a:r>
            <a:r>
              <a:rPr lang="ru-RU" dirty="0" err="1"/>
              <a:t>грн</a:t>
            </a:r>
            <a:r>
              <a:rPr lang="ru-RU" dirty="0"/>
              <a:t> на </a:t>
            </a:r>
            <a:r>
              <a:rPr lang="ru-RU" dirty="0" err="1"/>
              <a:t>рік</a:t>
            </a:r>
            <a:r>
              <a:rPr lang="ru-RU" dirty="0"/>
              <a:t> на одну особу (з </a:t>
            </a:r>
            <a:r>
              <a:rPr lang="ru-RU" dirty="0" err="1"/>
              <a:t>коефіцієнтами</a:t>
            </a:r>
            <a:r>
              <a:rPr lang="ru-RU" dirty="0"/>
              <a:t>).</a:t>
            </a:r>
          </a:p>
          <a:p>
            <a:r>
              <a:rPr lang="ru-RU" b="1" dirty="0" err="1">
                <a:hlinkClick r:id="rId4"/>
              </a:rPr>
              <a:t>Спеціалізована</a:t>
            </a:r>
            <a:r>
              <a:rPr lang="ru-RU" b="1" dirty="0">
                <a:hlinkClick r:id="rId4"/>
              </a:rPr>
              <a:t> </a:t>
            </a:r>
            <a:r>
              <a:rPr lang="ru-RU" b="1" dirty="0" err="1">
                <a:hlinkClick r:id="rId4"/>
              </a:rPr>
              <a:t>допомога</a:t>
            </a:r>
            <a:r>
              <a:rPr lang="ru-RU" b="1" dirty="0">
                <a:hlinkClick r:id="rId4"/>
              </a:rPr>
              <a:t> (</a:t>
            </a:r>
            <a:r>
              <a:rPr lang="ru-RU" b="1" dirty="0" err="1">
                <a:hlinkClick r:id="rId4"/>
              </a:rPr>
              <a:t>стаціонар</a:t>
            </a:r>
            <a:r>
              <a:rPr lang="ru-RU" b="1" dirty="0">
                <a:hlinkClick r:id="rId4"/>
              </a:rPr>
              <a:t>)</a:t>
            </a:r>
            <a:r>
              <a:rPr lang="ru-RU" b="1" dirty="0"/>
              <a:t>:</a:t>
            </a:r>
            <a:endParaRPr lang="ru-RU" dirty="0"/>
          </a:p>
          <a:p>
            <a:pPr lvl="1"/>
            <a:r>
              <a:rPr lang="ru-RU" b="1" dirty="0"/>
              <a:t>Пологи:</a:t>
            </a:r>
            <a:r>
              <a:rPr lang="ru-RU" dirty="0"/>
              <a:t> Тариф за </a:t>
            </a:r>
            <a:r>
              <a:rPr lang="ru-RU" dirty="0" err="1"/>
              <a:t>пролікований</a:t>
            </a:r>
            <a:r>
              <a:rPr lang="ru-RU" dirty="0"/>
              <a:t> </a:t>
            </a:r>
            <a:r>
              <a:rPr lang="ru-RU" dirty="0" err="1"/>
              <a:t>випадок</a:t>
            </a:r>
            <a:r>
              <a:rPr lang="ru-RU" dirty="0"/>
              <a:t> становить </a:t>
            </a:r>
            <a:r>
              <a:rPr lang="ru-RU" dirty="0" err="1"/>
              <a:t>понад</a:t>
            </a:r>
            <a:r>
              <a:rPr lang="ru-RU" dirty="0"/>
              <a:t> 15 000 </a:t>
            </a:r>
            <a:r>
              <a:rPr lang="ru-RU" dirty="0" err="1"/>
              <a:t>грн</a:t>
            </a:r>
            <a:r>
              <a:rPr lang="ru-RU" dirty="0"/>
              <a:t>, а для </a:t>
            </a:r>
            <a:r>
              <a:rPr lang="ru-RU" dirty="0" err="1"/>
              <a:t>комплексних</a:t>
            </a:r>
            <a:r>
              <a:rPr lang="ru-RU" dirty="0"/>
              <a:t> </a:t>
            </a:r>
            <a:r>
              <a:rPr lang="ru-RU" dirty="0" err="1"/>
              <a:t>послуг</a:t>
            </a:r>
            <a:r>
              <a:rPr lang="ru-RU" dirty="0"/>
              <a:t> </a:t>
            </a:r>
            <a:r>
              <a:rPr lang="ru-RU" dirty="0" err="1"/>
              <a:t>матері</a:t>
            </a:r>
            <a:r>
              <a:rPr lang="ru-RU" dirty="0"/>
              <a:t> й </a:t>
            </a:r>
            <a:r>
              <a:rPr lang="ru-RU" dirty="0" err="1"/>
              <a:t>дитині</a:t>
            </a:r>
            <a:r>
              <a:rPr lang="ru-RU" dirty="0"/>
              <a:t> — </a:t>
            </a:r>
            <a:r>
              <a:rPr lang="ru-RU" dirty="0" err="1"/>
              <a:t>майже</a:t>
            </a:r>
            <a:r>
              <a:rPr lang="ru-RU" dirty="0"/>
              <a:t> 20 000 грн.</a:t>
            </a:r>
          </a:p>
          <a:p>
            <a:pPr lvl="1"/>
            <a:r>
              <a:rPr lang="ru-RU" b="1" dirty="0" err="1"/>
              <a:t>Інфаркт</a:t>
            </a:r>
            <a:r>
              <a:rPr lang="ru-RU" b="1" dirty="0"/>
              <a:t>:</a:t>
            </a:r>
            <a:r>
              <a:rPr lang="ru-RU" dirty="0"/>
              <a:t> Тариф за </a:t>
            </a:r>
            <a:r>
              <a:rPr lang="ru-RU" dirty="0" err="1"/>
              <a:t>надання</a:t>
            </a:r>
            <a:r>
              <a:rPr lang="ru-RU" dirty="0"/>
              <a:t> </a:t>
            </a:r>
            <a:r>
              <a:rPr lang="ru-RU" dirty="0" err="1"/>
              <a:t>допомоги</a:t>
            </a:r>
            <a:r>
              <a:rPr lang="ru-RU" dirty="0"/>
              <a:t> при </a:t>
            </a:r>
            <a:r>
              <a:rPr lang="ru-RU" dirty="0" err="1"/>
              <a:t>гострому</a:t>
            </a:r>
            <a:r>
              <a:rPr lang="ru-RU" dirty="0"/>
              <a:t> </a:t>
            </a:r>
            <a:r>
              <a:rPr lang="ru-RU" dirty="0" err="1"/>
              <a:t>інфаркті</a:t>
            </a:r>
            <a:r>
              <a:rPr lang="ru-RU" dirty="0"/>
              <a:t> </a:t>
            </a:r>
            <a:r>
              <a:rPr lang="ru-RU" dirty="0" err="1"/>
              <a:t>міокарда</a:t>
            </a:r>
            <a:r>
              <a:rPr lang="ru-RU" dirty="0"/>
              <a:t> — 16 001,43 грн.</a:t>
            </a:r>
          </a:p>
          <a:p>
            <a:pPr lvl="1"/>
            <a:r>
              <a:rPr lang="ru-RU" b="1" dirty="0" err="1"/>
              <a:t>Онкологія</a:t>
            </a:r>
            <a:r>
              <a:rPr lang="ru-RU" b="1" dirty="0"/>
              <a:t>:</a:t>
            </a:r>
            <a:r>
              <a:rPr lang="ru-RU" dirty="0"/>
              <a:t> </a:t>
            </a:r>
            <a:r>
              <a:rPr lang="ru-RU" dirty="0" err="1"/>
              <a:t>Хіміотерапевтичне</a:t>
            </a:r>
            <a:r>
              <a:rPr lang="ru-RU" dirty="0"/>
              <a:t> </a:t>
            </a:r>
            <a:r>
              <a:rPr lang="ru-RU" dirty="0" err="1"/>
              <a:t>лікування</a:t>
            </a:r>
            <a:r>
              <a:rPr lang="ru-RU" dirty="0"/>
              <a:t> — 36 000 </a:t>
            </a:r>
            <a:r>
              <a:rPr lang="ru-RU" dirty="0" err="1"/>
              <a:t>грн</a:t>
            </a:r>
            <a:r>
              <a:rPr lang="ru-RU" dirty="0"/>
              <a:t>, </a:t>
            </a:r>
            <a:r>
              <a:rPr lang="ru-RU" dirty="0" err="1"/>
              <a:t>лікування</a:t>
            </a:r>
            <a:r>
              <a:rPr lang="ru-RU" dirty="0"/>
              <a:t> </a:t>
            </a:r>
            <a:r>
              <a:rPr lang="ru-RU" dirty="0" err="1"/>
              <a:t>дітей</a:t>
            </a:r>
            <a:r>
              <a:rPr lang="ru-RU" dirty="0"/>
              <a:t> — до 131 000 </a:t>
            </a:r>
            <a:r>
              <a:rPr lang="ru-RU" dirty="0" err="1"/>
              <a:t>грн</a:t>
            </a:r>
            <a:r>
              <a:rPr lang="ru-RU" dirty="0"/>
              <a:t>, </a:t>
            </a:r>
            <a:r>
              <a:rPr lang="ru-RU" dirty="0" err="1"/>
              <a:t>онкогематологія</a:t>
            </a:r>
            <a:r>
              <a:rPr lang="ru-RU" dirty="0"/>
              <a:t> — 74 000 грн.</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solidFill>
                  <a:srgbClr val="002060"/>
                </a:solidFill>
              </a:rPr>
              <a:t>Основні</a:t>
            </a:r>
            <a:r>
              <a:rPr lang="ru-RU" b="1" dirty="0">
                <a:solidFill>
                  <a:srgbClr val="002060"/>
                </a:solidFill>
              </a:rPr>
              <a:t> </a:t>
            </a:r>
            <a:r>
              <a:rPr lang="ru-RU" b="1" dirty="0" err="1">
                <a:solidFill>
                  <a:srgbClr val="002060"/>
                </a:solidFill>
              </a:rPr>
              <a:t>тарифи</a:t>
            </a:r>
            <a:r>
              <a:rPr lang="ru-RU" b="1" dirty="0">
                <a:solidFill>
                  <a:srgbClr val="002060"/>
                </a:solidFill>
              </a:rPr>
              <a:t> та </a:t>
            </a:r>
            <a:r>
              <a:rPr lang="ru-RU" b="1" dirty="0" err="1">
                <a:solidFill>
                  <a:srgbClr val="002060"/>
                </a:solidFill>
              </a:rPr>
              <a:t>пакети</a:t>
            </a:r>
            <a:r>
              <a:rPr lang="ru-RU" b="1" dirty="0">
                <a:solidFill>
                  <a:srgbClr val="002060"/>
                </a:solidFill>
              </a:rPr>
              <a:t> (</a:t>
            </a:r>
            <a:r>
              <a:rPr lang="ru-RU" b="1" dirty="0" err="1">
                <a:solidFill>
                  <a:srgbClr val="002060"/>
                </a:solidFill>
              </a:rPr>
              <a:t>орієнтовно</a:t>
            </a:r>
            <a:r>
              <a:rPr lang="ru-RU" b="1" dirty="0">
                <a:solidFill>
                  <a:srgbClr val="002060"/>
                </a:solidFill>
              </a:rPr>
              <a:t> 2025-2026):</a:t>
            </a:r>
            <a:endParaRPr lang="uk-UA" dirty="0">
              <a:solidFill>
                <a:srgbClr val="002060"/>
              </a:solidFill>
            </a:endParaRPr>
          </a:p>
        </p:txBody>
      </p:sp>
      <p:sp>
        <p:nvSpPr>
          <p:cNvPr id="4" name="Прямоугольник 3"/>
          <p:cNvSpPr/>
          <p:nvPr/>
        </p:nvSpPr>
        <p:spPr>
          <a:xfrm>
            <a:off x="1043608" y="1556792"/>
            <a:ext cx="7488832" cy="3970318"/>
          </a:xfrm>
          <a:prstGeom prst="rect">
            <a:avLst/>
          </a:prstGeom>
        </p:spPr>
        <p:txBody>
          <a:bodyPr wrap="square">
            <a:spAutoFit/>
          </a:bodyPr>
          <a:lstStyle/>
          <a:p>
            <a:r>
              <a:rPr lang="uk-UA" b="1" dirty="0"/>
              <a:t>Діагностика (пріоритетні послуги) (2025):</a:t>
            </a:r>
          </a:p>
          <a:p>
            <a:r>
              <a:rPr lang="uk-UA" dirty="0"/>
              <a:t>ФГДС: 912,72 грн.</a:t>
            </a:r>
          </a:p>
          <a:p>
            <a:r>
              <a:rPr lang="uk-UA" dirty="0" err="1"/>
              <a:t>Колоноскопія</a:t>
            </a:r>
            <a:r>
              <a:rPr lang="uk-UA" dirty="0"/>
              <a:t>: 1149,96 грн.</a:t>
            </a:r>
          </a:p>
          <a:p>
            <a:r>
              <a:rPr lang="uk-UA" dirty="0"/>
              <a:t>Бронхоскопія: 1178,97 грн.</a:t>
            </a:r>
          </a:p>
          <a:p>
            <a:r>
              <a:rPr lang="uk-UA" dirty="0"/>
              <a:t>Трансплантація: Тарифи на пересадку нирки варіюються від 722 508 </a:t>
            </a:r>
            <a:r>
              <a:rPr lang="uk-UA" dirty="0" err="1"/>
              <a:t>грн</a:t>
            </a:r>
            <a:r>
              <a:rPr lang="uk-UA" dirty="0"/>
              <a:t> до 801 071 </a:t>
            </a:r>
            <a:r>
              <a:rPr lang="uk-UA" dirty="0" err="1"/>
              <a:t>грн</a:t>
            </a:r>
            <a:r>
              <a:rPr lang="uk-UA" dirty="0"/>
              <a:t>, серця — понад 2 </a:t>
            </a:r>
            <a:r>
              <a:rPr lang="uk-UA" dirty="0" err="1"/>
              <a:t>млн</a:t>
            </a:r>
            <a:r>
              <a:rPr lang="uk-UA" dirty="0"/>
              <a:t> грн. </a:t>
            </a:r>
          </a:p>
          <a:p>
            <a:r>
              <a:rPr lang="uk-UA" b="1" dirty="0"/>
              <a:t>Важливі нюанси:</a:t>
            </a:r>
          </a:p>
          <a:p>
            <a:r>
              <a:rPr lang="uk-UA" dirty="0"/>
              <a:t>Для закладів у зоні бойових дій діють особливі умови оплати.</a:t>
            </a:r>
          </a:p>
          <a:p>
            <a:r>
              <a:rPr lang="uk-UA" dirty="0"/>
              <a:t>Надання медичної допомоги за програмою ПМГ у комунальних/державних закладах є безоплатним для пацієнтів, якщо у них є направлення.</a:t>
            </a:r>
          </a:p>
          <a:p>
            <a:r>
              <a:rPr lang="uk-UA" dirty="0"/>
              <a:t>Платні послуги: Перелік платних послуг (наприклад, профілактичні огляди у лікаря-терапевта за 21 </a:t>
            </a:r>
            <a:r>
              <a:rPr lang="uk-UA" dirty="0" err="1"/>
              <a:t>грн</a:t>
            </a:r>
            <a:r>
              <a:rPr lang="uk-UA" dirty="0"/>
              <a:t>, невропатолога — 19 </a:t>
            </a:r>
            <a:r>
              <a:rPr lang="uk-UA" dirty="0" err="1"/>
              <a:t>грн</a:t>
            </a:r>
            <a:r>
              <a:rPr lang="uk-UA" dirty="0"/>
              <a:t>) затверджується окремо. </a:t>
            </a:r>
          </a:p>
        </p:txBody>
      </p:sp>
    </p:spTree>
    <p:extLst>
      <p:ext uri="{BB962C8B-B14F-4D97-AF65-F5344CB8AC3E}">
        <p14:creationId xmlns:p14="http://schemas.microsoft.com/office/powerpoint/2010/main" val="1984876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a:solidFill>
            <a:schemeClr val="tx2">
              <a:lumMod val="20000"/>
              <a:lumOff val="80000"/>
            </a:schemeClr>
          </a:solidFill>
        </p:spPr>
        <p:txBody>
          <a:bodyPr/>
          <a:lstStyle/>
          <a:p>
            <a:pPr>
              <a:buNone/>
            </a:pPr>
            <a:endParaRPr lang="uk-UA" dirty="0" smtClean="0"/>
          </a:p>
          <a:p>
            <a:pPr>
              <a:buNone/>
            </a:pPr>
            <a:endParaRPr lang="uk-UA" dirty="0" smtClean="0"/>
          </a:p>
          <a:p>
            <a:pPr>
              <a:buNone/>
            </a:pPr>
            <a:endParaRPr lang="uk-UA" dirty="0" smtClean="0"/>
          </a:p>
          <a:p>
            <a:pPr algn="ctr">
              <a:buNone/>
            </a:pPr>
            <a:r>
              <a:rPr lang="uk-UA" sz="5400" dirty="0" smtClean="0">
                <a:solidFill>
                  <a:schemeClr val="accent2">
                    <a:lumMod val="50000"/>
                  </a:schemeClr>
                </a:solidFill>
                <a:latin typeface="Bookman Old Style" pitchFamily="18" charset="0"/>
              </a:rPr>
              <a:t>Дякую за увагу!</a:t>
            </a:r>
            <a:endParaRPr lang="uk-UA" sz="5400" dirty="0">
              <a:solidFill>
                <a:schemeClr val="accent2">
                  <a:lumMod val="50000"/>
                </a:schemeClr>
              </a:solidFill>
              <a:latin typeface="Bookman Old Style"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1848</Words>
  <Application>Microsoft Office PowerPoint</Application>
  <PresentationFormat>Экран (4:3)</PresentationFormat>
  <Paragraphs>169</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Одеський національний медичний університет  Фармацевтичний факультет  Кафедра організації та економіки фармації</vt:lpstr>
      <vt:lpstr> Моделі систем фінансування охорони здоров’я  </vt:lpstr>
      <vt:lpstr> Етапи становлення страхової медицини   </vt:lpstr>
      <vt:lpstr>Національна служба здоров'я України (НСЗУ) </vt:lpstr>
      <vt:lpstr> ЗАКОН УКРАЇНИ Про державні фінансові гарантії медичного обслуговування населення (з 2018 року)</vt:lpstr>
      <vt:lpstr>Основні терміни Закону</vt:lpstr>
      <vt:lpstr>Програма медичних гарантій</vt:lpstr>
      <vt:lpstr>Ресурси забезпечення програми медичних гарантій</vt:lpstr>
      <vt:lpstr>  Права та обов’язки пацієнтів у сфері державних фінансових гарантій </vt:lpstr>
      <vt:lpstr> Порядок отримання медичних послуг та лікарських засобів за програмою медичних гарантій </vt:lpstr>
      <vt:lpstr>Програма медичних гарантій:</vt:lpstr>
      <vt:lpstr>ПМГ: вимоги до надавачів медичних послуг</vt:lpstr>
      <vt:lpstr>ПМГ-2026: контрактування та тарифи</vt:lpstr>
      <vt:lpstr>Програма медичних гарантій:  пакети 2026 </vt:lpstr>
      <vt:lpstr>Презентация PowerPoint</vt:lpstr>
      <vt:lpstr>Презентация PowerPoint</vt:lpstr>
      <vt:lpstr>Пакет послуг за програмою медичних гарантій</vt:lpstr>
      <vt:lpstr>«гроші ходять за пацієнтом»</vt:lpstr>
      <vt:lpstr>Тарифи медичної допомоги (орієнтовно 2025-2026):</vt:lpstr>
      <vt:lpstr>Основні тарифи та пакети (орієнтовно 2025-2026):</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Майя Образенко</cp:lastModifiedBy>
  <cp:revision>26</cp:revision>
  <dcterms:created xsi:type="dcterms:W3CDTF">2020-11-13T06:58:32Z</dcterms:created>
  <dcterms:modified xsi:type="dcterms:W3CDTF">2026-02-09T13:34:55Z</dcterms:modified>
</cp:coreProperties>
</file>