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8" r:id="rId6"/>
    <p:sldId id="269" r:id="rId7"/>
    <p:sldId id="270" r:id="rId8"/>
    <p:sldId id="271" r:id="rId9"/>
    <p:sldId id="272" r:id="rId10"/>
    <p:sldId id="273" r:id="rId11"/>
    <p:sldId id="274" r:id="rId12"/>
    <p:sldId id="275" r:id="rId13"/>
    <p:sldId id="276" r:id="rId14"/>
    <p:sldId id="260" r:id="rId15"/>
    <p:sldId id="267" r:id="rId16"/>
    <p:sldId id="261" r:id="rId17"/>
    <p:sldId id="262" r:id="rId18"/>
    <p:sldId id="263" r:id="rId19"/>
    <p:sldId id="277" r:id="rId20"/>
    <p:sldId id="264" r:id="rId21"/>
    <p:sldId id="278" r:id="rId22"/>
    <p:sldId id="279" r:id="rId23"/>
    <p:sldId id="280" r:id="rId24"/>
    <p:sldId id="265" r:id="rId25"/>
    <p:sldId id="266"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snapToGrid="0" snapToObjects="1">
      <p:cViewPr>
        <p:scale>
          <a:sx n="82" d="100"/>
          <a:sy n="82" d="100"/>
        </p:scale>
        <p:origin x="-3324" y="-84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3/18/2026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3/18/2026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3/18/2026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3/18/2026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3/18/2026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3/18/2026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3/18/2026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mof.gov.ua/storage/files/%D0%A2%D0%B5%D0%BA%D1%81%D1%82%20%D0%BF%D1%80%D0%BE%D1%94%D0%BA%D1%82%D1%83%20%D0%94%D0%91%D0%A3_2026.pdf"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uk-UA" dirty="0" smtClean="0"/>
              <a:t/>
            </a:r>
            <a:br>
              <a:rPr lang="uk-UA" dirty="0" smtClean="0"/>
            </a:br>
            <a:r>
              <a:rPr lang="uk-UA" dirty="0"/>
              <a:t/>
            </a:r>
            <a:br>
              <a:rPr lang="uk-UA" dirty="0"/>
            </a:br>
            <a:r>
              <a:rPr lang="uk-UA" dirty="0" smtClean="0"/>
              <a:t/>
            </a:r>
            <a:br>
              <a:rPr lang="uk-UA" dirty="0" smtClean="0"/>
            </a:br>
            <a:r>
              <a:rPr dirty="0" err="1" smtClean="0"/>
              <a:t>Державні</a:t>
            </a:r>
            <a:r>
              <a:rPr dirty="0" smtClean="0"/>
              <a:t> </a:t>
            </a:r>
            <a:r>
              <a:rPr dirty="0" err="1"/>
              <a:t>соціальні</a:t>
            </a:r>
            <a:r>
              <a:rPr dirty="0"/>
              <a:t> </a:t>
            </a:r>
            <a:r>
              <a:rPr dirty="0" err="1"/>
              <a:t>гарантії</a:t>
            </a:r>
            <a:r>
              <a:rPr dirty="0"/>
              <a:t> </a:t>
            </a:r>
            <a:r>
              <a:rPr dirty="0" err="1"/>
              <a:t>щодо</a:t>
            </a:r>
            <a:r>
              <a:rPr dirty="0"/>
              <a:t> </a:t>
            </a:r>
            <a:r>
              <a:rPr dirty="0" err="1"/>
              <a:t>забезпечення</a:t>
            </a:r>
            <a:r>
              <a:rPr dirty="0"/>
              <a:t> </a:t>
            </a:r>
            <a:r>
              <a:rPr dirty="0" err="1"/>
              <a:t>професійних</a:t>
            </a:r>
            <a:r>
              <a:rPr dirty="0"/>
              <a:t> </a:t>
            </a:r>
            <a:r>
              <a:rPr dirty="0" err="1"/>
              <a:t>прав</a:t>
            </a:r>
            <a:r>
              <a:rPr dirty="0"/>
              <a:t>, </a:t>
            </a:r>
            <a:r>
              <a:rPr dirty="0" err="1"/>
              <a:t>пільг</a:t>
            </a:r>
            <a:r>
              <a:rPr dirty="0"/>
              <a:t> </a:t>
            </a:r>
            <a:r>
              <a:rPr dirty="0" err="1"/>
              <a:t>та</a:t>
            </a:r>
            <a:r>
              <a:rPr dirty="0"/>
              <a:t> </a:t>
            </a:r>
            <a:r>
              <a:rPr dirty="0" err="1"/>
              <a:t>доходів</a:t>
            </a:r>
            <a:r>
              <a:rPr dirty="0"/>
              <a:t> </a:t>
            </a:r>
            <a:r>
              <a:rPr dirty="0" err="1"/>
              <a:t>фармацевтичних</a:t>
            </a:r>
            <a:r>
              <a:rPr dirty="0"/>
              <a:t> </a:t>
            </a:r>
            <a:r>
              <a:rPr dirty="0" err="1"/>
              <a:t>працівників</a:t>
            </a:r>
            <a:endParaRPr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10733" y="2949509"/>
            <a:ext cx="6722534"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dirty="0" err="1"/>
              <a:t>Нормативно-правове</a:t>
            </a:r>
            <a:r>
              <a:rPr dirty="0"/>
              <a:t> </a:t>
            </a:r>
            <a:r>
              <a:rPr dirty="0" err="1"/>
              <a:t>регулювання</a:t>
            </a:r>
            <a:endParaRPr dirty="0"/>
          </a:p>
        </p:txBody>
      </p:sp>
      <p:sp>
        <p:nvSpPr>
          <p:cNvPr id="3" name="Content Placeholder 2"/>
          <p:cNvSpPr>
            <a:spLocks noGrp="1"/>
          </p:cNvSpPr>
          <p:nvPr>
            <p:ph idx="1"/>
          </p:nvPr>
        </p:nvSpPr>
        <p:spPr/>
        <p:txBody>
          <a:bodyPr>
            <a:normAutofit lnSpcReduction="10000"/>
          </a:bodyPr>
          <a:lstStyle/>
          <a:p>
            <a:endParaRPr/>
          </a:p>
          <a:p>
            <a:r>
              <a:t>Конституція України</a:t>
            </a:r>
          </a:p>
          <a:p>
            <a:r>
              <a:t>Кодекс законів про працю України (КЗпП)</a:t>
            </a:r>
          </a:p>
          <a:p>
            <a:r>
              <a:t>Закон України «Про оплату праці»</a:t>
            </a:r>
          </a:p>
          <a:p>
            <a:r>
              <a:t>Закон України «Про колективні договори і угоди»</a:t>
            </a:r>
          </a:p>
          <a:p>
            <a:r>
              <a:t>Податковий кодекс України</a:t>
            </a:r>
          </a:p>
          <a:p>
            <a:r>
              <a:t>Галузеві накази МОЗ України</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Професійні права фармацевтичних працівників</a:t>
            </a:r>
          </a:p>
        </p:txBody>
      </p:sp>
      <p:sp>
        <p:nvSpPr>
          <p:cNvPr id="3" name="Content Placeholder 2"/>
          <p:cNvSpPr>
            <a:spLocks noGrp="1"/>
          </p:cNvSpPr>
          <p:nvPr>
            <p:ph idx="1"/>
          </p:nvPr>
        </p:nvSpPr>
        <p:spPr/>
        <p:txBody>
          <a:bodyPr/>
          <a:lstStyle/>
          <a:p>
            <a:endParaRPr/>
          </a:p>
          <a:p>
            <a:r>
              <a:t>Право на належні умови праці</a:t>
            </a:r>
          </a:p>
          <a:p>
            <a:r>
              <a:t>Право на безпечні умови роботи</a:t>
            </a:r>
          </a:p>
          <a:p>
            <a:r>
              <a:t>Право на оплату праці не нижче мінімальної</a:t>
            </a:r>
          </a:p>
          <a:p>
            <a:r>
              <a:t>Право на підвищення кваліфікації</a:t>
            </a:r>
          </a:p>
          <a:p>
            <a:r>
              <a:t>Право на соціальний захист</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dirty="0" err="1"/>
              <a:t>Пільги</a:t>
            </a:r>
            <a:r>
              <a:rPr dirty="0"/>
              <a:t> </a:t>
            </a:r>
            <a:r>
              <a:rPr dirty="0" err="1"/>
              <a:t>для</a:t>
            </a:r>
            <a:r>
              <a:rPr dirty="0"/>
              <a:t> </a:t>
            </a:r>
            <a:r>
              <a:rPr dirty="0" err="1"/>
              <a:t>фармацевтичних</a:t>
            </a:r>
            <a:r>
              <a:rPr dirty="0"/>
              <a:t> </a:t>
            </a:r>
            <a:r>
              <a:rPr dirty="0" err="1"/>
              <a:t>працівників</a:t>
            </a:r>
            <a:endParaRPr dirty="0"/>
          </a:p>
        </p:txBody>
      </p:sp>
      <p:sp>
        <p:nvSpPr>
          <p:cNvPr id="3" name="Content Placeholder 2"/>
          <p:cNvSpPr>
            <a:spLocks noGrp="1"/>
          </p:cNvSpPr>
          <p:nvPr>
            <p:ph idx="1"/>
          </p:nvPr>
        </p:nvSpPr>
        <p:spPr/>
        <p:txBody>
          <a:bodyPr/>
          <a:lstStyle/>
          <a:p>
            <a:endParaRPr dirty="0"/>
          </a:p>
          <a:p>
            <a:r>
              <a:rPr dirty="0" err="1"/>
              <a:t>Скорочена</a:t>
            </a:r>
            <a:r>
              <a:rPr dirty="0"/>
              <a:t> </a:t>
            </a:r>
            <a:r>
              <a:rPr dirty="0" err="1"/>
              <a:t>тривалість</a:t>
            </a:r>
            <a:r>
              <a:rPr dirty="0"/>
              <a:t> </a:t>
            </a:r>
            <a:r>
              <a:rPr dirty="0" err="1"/>
              <a:t>робочого</a:t>
            </a:r>
            <a:r>
              <a:rPr dirty="0"/>
              <a:t> </a:t>
            </a:r>
            <a:r>
              <a:rPr dirty="0" err="1"/>
              <a:t>часу</a:t>
            </a:r>
            <a:r>
              <a:rPr dirty="0"/>
              <a:t> (</a:t>
            </a:r>
            <a:r>
              <a:rPr dirty="0" err="1"/>
              <a:t>за</a:t>
            </a:r>
            <a:r>
              <a:rPr dirty="0"/>
              <a:t> </a:t>
            </a:r>
            <a:r>
              <a:rPr dirty="0" err="1"/>
              <a:t>окремими</a:t>
            </a:r>
            <a:r>
              <a:rPr dirty="0"/>
              <a:t> </a:t>
            </a:r>
            <a:r>
              <a:rPr dirty="0" err="1"/>
              <a:t>умовами</a:t>
            </a:r>
            <a:r>
              <a:rPr dirty="0"/>
              <a:t>)</a:t>
            </a:r>
          </a:p>
          <a:p>
            <a:r>
              <a:rPr dirty="0" err="1"/>
              <a:t>Додаткові</a:t>
            </a:r>
            <a:r>
              <a:rPr dirty="0"/>
              <a:t> </a:t>
            </a:r>
            <a:r>
              <a:rPr dirty="0" err="1"/>
              <a:t>відпустки</a:t>
            </a:r>
            <a:endParaRPr dirty="0"/>
          </a:p>
          <a:p>
            <a:r>
              <a:rPr dirty="0" err="1"/>
              <a:t>Пільги</a:t>
            </a:r>
            <a:r>
              <a:rPr dirty="0"/>
              <a:t> </a:t>
            </a:r>
            <a:r>
              <a:rPr dirty="0" err="1"/>
              <a:t>при</a:t>
            </a:r>
            <a:r>
              <a:rPr dirty="0"/>
              <a:t> </a:t>
            </a:r>
            <a:r>
              <a:rPr dirty="0" err="1"/>
              <a:t>роботі</a:t>
            </a:r>
            <a:r>
              <a:rPr dirty="0"/>
              <a:t> в </a:t>
            </a:r>
            <a:r>
              <a:rPr dirty="0" err="1"/>
              <a:t>сільській</a:t>
            </a:r>
            <a:r>
              <a:rPr dirty="0"/>
              <a:t> </a:t>
            </a:r>
            <a:r>
              <a:rPr dirty="0" err="1"/>
              <a:t>місцевості</a:t>
            </a:r>
            <a:endParaRPr dirty="0"/>
          </a:p>
          <a:p>
            <a:r>
              <a:rPr dirty="0" err="1"/>
              <a:t>Пільгове</a:t>
            </a:r>
            <a:r>
              <a:rPr dirty="0"/>
              <a:t> </a:t>
            </a:r>
            <a:r>
              <a:rPr dirty="0" err="1"/>
              <a:t>пенсійне</a:t>
            </a:r>
            <a:r>
              <a:rPr dirty="0"/>
              <a:t> </a:t>
            </a:r>
            <a:r>
              <a:rPr dirty="0" err="1"/>
              <a:t>забезпечення</a:t>
            </a:r>
            <a:r>
              <a:rPr dirty="0"/>
              <a:t> (</a:t>
            </a:r>
            <a:r>
              <a:rPr dirty="0" err="1"/>
              <a:t>за</a:t>
            </a:r>
            <a:r>
              <a:rPr dirty="0"/>
              <a:t> </a:t>
            </a:r>
            <a:r>
              <a:rPr dirty="0" err="1"/>
              <a:t>умовами</a:t>
            </a:r>
            <a:r>
              <a:rPr dirty="0"/>
              <a:t> </a:t>
            </a:r>
            <a:r>
              <a:rPr dirty="0" err="1"/>
              <a:t>законодавства</a:t>
            </a:r>
            <a:r>
              <a:rPr dirty="0"/>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96333" y="254000"/>
            <a:ext cx="8534399" cy="5509200"/>
          </a:xfrm>
          <a:prstGeom prst="rect">
            <a:avLst/>
          </a:prstGeom>
        </p:spPr>
        <p:txBody>
          <a:bodyPr wrap="square">
            <a:spAutoFit/>
          </a:bodyPr>
          <a:lstStyle/>
          <a:p>
            <a:pPr algn="just"/>
            <a:r>
              <a:rPr lang="uk-UA" sz="1600" dirty="0"/>
              <a:t>Фармацевтичні працівники в Україні, як частина системи охорони здоров'я, мають право на певні соціальні та професійні пільги. Основні з них включають пільги при роботі в сільській місцевості (безоплатне житло з опаленням та освітленням), право на першочергове отримання земельних ділянок, а також можливість виходу на пенсію за вислугу років та отримання одноразової грошової допомоги у розмірі 10 посадових окладів. </a:t>
            </a:r>
          </a:p>
          <a:p>
            <a:pPr algn="just"/>
            <a:r>
              <a:rPr lang="uk-UA" sz="1600" b="1" i="1" dirty="0"/>
              <a:t>Основні пільги та права фармацевтів:</a:t>
            </a:r>
          </a:p>
          <a:p>
            <a:pPr algn="just"/>
            <a:r>
              <a:rPr lang="uk-UA" sz="1600" i="1" dirty="0"/>
              <a:t>Для працівників у сільській місцевості (села, селища):</a:t>
            </a:r>
          </a:p>
          <a:p>
            <a:pPr algn="just"/>
            <a:r>
              <a:rPr lang="uk-UA" sz="1600" dirty="0"/>
              <a:t>Безоплатне користування житлом з опаленням та освітленням (за умови, що дохід не перевищує розмір податкової соціальної пільги).</a:t>
            </a:r>
          </a:p>
          <a:p>
            <a:pPr algn="just"/>
            <a:r>
              <a:rPr lang="uk-UA" sz="1600" dirty="0"/>
              <a:t>Пільги на придбання автотранспорту, кредитування та обзаведення господарством.</a:t>
            </a:r>
          </a:p>
          <a:p>
            <a:pPr algn="just"/>
            <a:r>
              <a:rPr lang="uk-UA" sz="1600" dirty="0"/>
              <a:t>Право на земельну ділянку для ведення особистого селянського господарства, будівництва, садівництва.</a:t>
            </a:r>
          </a:p>
          <a:p>
            <a:pPr algn="just"/>
            <a:r>
              <a:rPr lang="uk-UA" sz="1600" i="1" dirty="0"/>
              <a:t>Професійні та соціальні гарантії:</a:t>
            </a:r>
          </a:p>
          <a:p>
            <a:pPr algn="just"/>
            <a:r>
              <a:rPr lang="uk-UA" sz="1600" dirty="0"/>
              <a:t>Скорочена тривалість робочого часу (залежно від умов праці).</a:t>
            </a:r>
          </a:p>
          <a:p>
            <a:pPr algn="just"/>
            <a:r>
              <a:rPr lang="uk-UA" sz="1600" dirty="0"/>
              <a:t>Право на пенсію за вислугу років.</a:t>
            </a:r>
          </a:p>
          <a:p>
            <a:pPr algn="just"/>
            <a:r>
              <a:rPr lang="uk-UA" sz="1600" dirty="0"/>
              <a:t>Виплата допомоги у розмірі 10 посадових окладів при виході на пенсію (за певних умов).</a:t>
            </a:r>
          </a:p>
          <a:p>
            <a:pPr algn="just"/>
            <a:r>
              <a:rPr lang="uk-UA" sz="1600" dirty="0"/>
              <a:t>Право на першочергове забезпечення місцями у закладах освіти для дітей.</a:t>
            </a:r>
          </a:p>
          <a:p>
            <a:pPr algn="just"/>
            <a:r>
              <a:rPr lang="uk-UA" sz="1600" i="1" dirty="0"/>
              <a:t>Інші пільги:</a:t>
            </a:r>
          </a:p>
          <a:p>
            <a:pPr algn="just"/>
            <a:r>
              <a:rPr lang="uk-UA" sz="1600" dirty="0"/>
              <a:t>Місця для безоплатного паркування автотранспорту, яким керує медичний/фармацевтичний працівник. </a:t>
            </a:r>
          </a:p>
          <a:p>
            <a:pPr algn="just"/>
            <a:r>
              <a:rPr lang="uk-UA" sz="1600" dirty="0"/>
              <a:t>Ці пільги регулюються статтями 77 «Основи законодавства України про охорону здоров'я» та іншими нормативно-правовими актами. </a:t>
            </a:r>
          </a:p>
        </p:txBody>
      </p:sp>
    </p:spTree>
    <p:extLst>
      <p:ext uri="{BB962C8B-B14F-4D97-AF65-F5344CB8AC3E}">
        <p14:creationId xmlns:p14="http://schemas.microsoft.com/office/powerpoint/2010/main" val="41755699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3199" y="245533"/>
            <a:ext cx="8779933" cy="5632311"/>
          </a:xfrm>
          <a:prstGeom prst="rect">
            <a:avLst/>
          </a:prstGeom>
        </p:spPr>
        <p:txBody>
          <a:bodyPr wrap="square">
            <a:spAutoFit/>
          </a:bodyPr>
          <a:lstStyle/>
          <a:p>
            <a:pPr algn="just"/>
            <a:r>
              <a:rPr lang="uk-UA" dirty="0"/>
              <a:t>Фармацевтичні працівники в Україні мають право на пільги через шкідливі умови праці: 36-годинний робочий тиждень (за результатами атестації), додаткові відпустки, пільгове пенсійне забезпечення, а також </a:t>
            </a:r>
            <a:r>
              <a:rPr lang="uk-UA" dirty="0" err="1"/>
              <a:t>соцпідтримку</a:t>
            </a:r>
            <a:r>
              <a:rPr lang="uk-UA" dirty="0"/>
              <a:t> (житло, опалення) у сільській місцевості. Пільги регулюються Кодексом законів про працю та колективними </a:t>
            </a:r>
            <a:r>
              <a:rPr lang="uk-UA"/>
              <a:t>договорами </a:t>
            </a:r>
            <a:endParaRPr lang="uk-UA" smtClean="0"/>
          </a:p>
          <a:p>
            <a:pPr algn="just"/>
            <a:r>
              <a:rPr lang="uk-UA" b="1" i="1" smtClean="0"/>
              <a:t>Основні </a:t>
            </a:r>
            <a:r>
              <a:rPr lang="uk-UA" b="1" i="1" dirty="0"/>
              <a:t>пільги та умови їх отримання:</a:t>
            </a:r>
          </a:p>
          <a:p>
            <a:pPr algn="just"/>
            <a:r>
              <a:rPr lang="uk-UA" i="1" dirty="0"/>
              <a:t>Скорочена тривалість робочого часу: </a:t>
            </a:r>
            <a:r>
              <a:rPr lang="uk-UA" dirty="0"/>
              <a:t>Встановлюється 36-годинний робочий тиждень для провізорів та фармацевтів, чия робота пов'язана з відпуском ліків за рецептами та безпосереднім виготовленням препаратів. Умова: обов'язкова атестація робочих місць.</a:t>
            </a:r>
          </a:p>
          <a:p>
            <a:pPr algn="just"/>
            <a:r>
              <a:rPr lang="uk-UA" i="1" dirty="0"/>
              <a:t>Додаткові відпустки: </a:t>
            </a:r>
            <a:r>
              <a:rPr lang="uk-UA" dirty="0"/>
              <a:t>Надаються за роботу зі шкідливими умовами праці (до 35 календарних днів) та за особливий характер праці, що визначається колективним договором та атестацією.</a:t>
            </a:r>
          </a:p>
          <a:p>
            <a:pPr algn="just"/>
            <a:r>
              <a:rPr lang="uk-UA" dirty="0"/>
              <a:t>Пільги у сільській місцевості: Фармацевтичні працівники, які працюють у селах та селищах, мають право на безоплатне користування житлом з опаленням та освітленням (в межах норм).</a:t>
            </a:r>
          </a:p>
          <a:p>
            <a:pPr algn="just"/>
            <a:r>
              <a:rPr lang="uk-UA" i="1" dirty="0"/>
              <a:t>Пільгове пенсійне забезпечення: </a:t>
            </a:r>
            <a:r>
              <a:rPr lang="uk-UA" dirty="0"/>
              <a:t>Право на пенсію за віком на пільгових умовах (за Списком № 2) надається при досягненні 55 років (чоловіки) та 50 років (жінки) за наявності відповідного спеціального стажу. </a:t>
            </a:r>
          </a:p>
          <a:p>
            <a:pPr algn="just"/>
            <a:r>
              <a:rPr lang="uk-UA" dirty="0"/>
              <a:t>Додаткові пільги (наприклад, молоко за шкідливість) можуть встановлюватися колективним договором. </a:t>
            </a:r>
          </a:p>
        </p:txBody>
      </p:sp>
    </p:spTree>
    <p:extLst>
      <p:ext uri="{BB962C8B-B14F-4D97-AF65-F5344CB8AC3E}">
        <p14:creationId xmlns:p14="http://schemas.microsoft.com/office/powerpoint/2010/main" val="3074958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2600" y="280165"/>
            <a:ext cx="8229600" cy="1143000"/>
          </a:xfrm>
        </p:spPr>
        <p:txBody>
          <a:bodyPr>
            <a:normAutofit fontScale="90000"/>
          </a:bodyPr>
          <a:lstStyle/>
          <a:p>
            <a:r>
              <a:rPr lang="uk-UA" dirty="0"/>
              <a:t>Норма тривалості робочого часу</a:t>
            </a:r>
            <a:br>
              <a:rPr lang="uk-UA" dirty="0"/>
            </a:br>
            <a:endParaRPr lang="uk-UA" dirty="0"/>
          </a:p>
        </p:txBody>
      </p:sp>
      <p:sp>
        <p:nvSpPr>
          <p:cNvPr id="3" name="Прямоугольник 2"/>
          <p:cNvSpPr/>
          <p:nvPr/>
        </p:nvSpPr>
        <p:spPr>
          <a:xfrm>
            <a:off x="702733" y="1236133"/>
            <a:ext cx="7789334" cy="4401205"/>
          </a:xfrm>
          <a:prstGeom prst="rect">
            <a:avLst/>
          </a:prstGeom>
        </p:spPr>
        <p:txBody>
          <a:bodyPr wrap="square">
            <a:spAutoFit/>
          </a:bodyPr>
          <a:lstStyle/>
          <a:p>
            <a:pPr algn="just"/>
            <a:r>
              <a:rPr lang="uk-UA" sz="2000" dirty="0"/>
              <a:t>Ст. 50 Кодексу законів про працю України встановлює загальні норми тривалості робочого часу в Україні. Зокрема, у ч. І ст. 50 визначено, що нормальна тривалість робочого часу не може перевищувати 40 </a:t>
            </a:r>
            <a:r>
              <a:rPr lang="uk-UA" sz="2000" dirty="0" err="1"/>
              <a:t>год</a:t>
            </a:r>
            <a:r>
              <a:rPr lang="uk-UA" sz="2000" dirty="0"/>
              <a:t> на тиждень. У той же час ст. 51 передбачено встановлення скороченої тривалості робочого часу для окремих категорій працівників. Зокрема, до таких працівників віднесено тих, які зайняті на роботах зі шкідливими умовами праці.</a:t>
            </a:r>
          </a:p>
          <a:p>
            <a:pPr algn="just"/>
            <a:endParaRPr lang="uk-UA" sz="2000" dirty="0"/>
          </a:p>
          <a:p>
            <a:pPr algn="just"/>
            <a:r>
              <a:rPr lang="uk-UA" sz="2000" dirty="0"/>
              <a:t>Перелік виробництв, цехів, професій і посад із шкідливими умовами праці, робота в яких дає право на скорочену тривалість робочого тижня (далі — Перелік), затверджено постановою КМУ від 21.02.2001 р. № 163. Він застосовується незалежно від відомчого підпорядкування виробництв та цехів, а також від форм власності підприємств, установ і організацій.</a:t>
            </a:r>
          </a:p>
        </p:txBody>
      </p:sp>
    </p:spTree>
    <p:extLst>
      <p:ext uri="{BB962C8B-B14F-4D97-AF65-F5344CB8AC3E}">
        <p14:creationId xmlns:p14="http://schemas.microsoft.com/office/powerpoint/2010/main" val="1545093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7800" y="143933"/>
            <a:ext cx="8737600" cy="6247864"/>
          </a:xfrm>
          <a:prstGeom prst="rect">
            <a:avLst/>
          </a:prstGeom>
        </p:spPr>
        <p:txBody>
          <a:bodyPr wrap="square">
            <a:spAutoFit/>
          </a:bodyPr>
          <a:lstStyle/>
          <a:p>
            <a:pPr algn="just"/>
            <a:r>
              <a:rPr lang="uk-UA" sz="1600" dirty="0"/>
              <a:t>Даний перелік включає розділи 33 та 34, які, зокрема, й відносять до робіт із шкідливими умовами праці деяких працівників аптек, аптечних баз і складів. А саме:</a:t>
            </a:r>
          </a:p>
          <a:p>
            <a:pPr algn="just"/>
            <a:endParaRPr lang="uk-UA" sz="1600" dirty="0"/>
          </a:p>
          <a:p>
            <a:pPr algn="just"/>
            <a:r>
              <a:rPr lang="uk-UA" sz="1600" dirty="0"/>
              <a:t>завідувач (начальник) аптеки лікувально-профілактичної установи, будинку інвалідів та його заступник, що безпосередньо працюють на виготовленні та контролі ліків;</a:t>
            </a:r>
          </a:p>
          <a:p>
            <a:pPr algn="just"/>
            <a:r>
              <a:rPr lang="uk-UA" sz="1600" dirty="0"/>
              <a:t>завідувач відділу (відділення) та його заступник, не звільнені від виконання виробничих обов’язків;</a:t>
            </a:r>
          </a:p>
          <a:p>
            <a:pPr algn="just"/>
            <a:r>
              <a:rPr lang="uk-UA" sz="1600" dirty="0"/>
              <a:t>завідувач (начальник) аптеки </a:t>
            </a:r>
            <a:r>
              <a:rPr lang="en-US" sz="1600" dirty="0"/>
              <a:t>V </a:t>
            </a:r>
            <a:r>
              <a:rPr lang="uk-UA" sz="1600" dirty="0"/>
              <a:t>групи, аптечного пункту </a:t>
            </a:r>
            <a:r>
              <a:rPr lang="en-US" sz="1600" dirty="0"/>
              <a:t>I </a:t>
            </a:r>
            <a:r>
              <a:rPr lang="uk-UA" sz="1600" dirty="0"/>
              <a:t>категорії;</a:t>
            </a:r>
          </a:p>
          <a:p>
            <a:pPr algn="just"/>
            <a:r>
              <a:rPr lang="uk-UA" sz="1600" dirty="0"/>
              <a:t>провізор, укладальник-пакувальник, фармацевт, крім зайнятих тільки відпуском ліків без рецептів лікаря та інших товарів аптечного асортименту;</a:t>
            </a:r>
          </a:p>
          <a:p>
            <a:pPr algn="just"/>
            <a:r>
              <a:rPr lang="uk-UA" sz="1600" dirty="0"/>
              <a:t>завідувач відділу отруйних та наркотичних лікувальних засобів та його заступник, провізор, фармацевт, </a:t>
            </a:r>
            <a:r>
              <a:rPr lang="uk-UA" sz="1600" dirty="0" err="1"/>
              <a:t>фармацевт</a:t>
            </a:r>
            <a:r>
              <a:rPr lang="uk-UA" sz="1600" dirty="0"/>
              <a:t> молодший, укладальник-пакувальник, зайняті фасуванням, дробленням, відважуванням та відмірюванням отруйних та наркотичних засобів;</a:t>
            </a:r>
          </a:p>
          <a:p>
            <a:pPr algn="just"/>
            <a:r>
              <a:rPr lang="uk-UA" sz="1600" dirty="0"/>
              <a:t>фармацевт, провізор та укладальник-пакувальник, зайняті безпосередньо приготуванням, розфасуванням та контролем за медикаментами.</a:t>
            </a:r>
          </a:p>
          <a:p>
            <a:pPr algn="just"/>
            <a:r>
              <a:rPr lang="uk-UA" sz="1600" dirty="0"/>
              <a:t>Отже, роботу провізора, зайнятого відпуском ліків за рецептом, віднесено до таких, що пов’язані із шкідливими умовами праці і дають право на скорочений робочий тиждень тривалістю 36 год.</a:t>
            </a:r>
          </a:p>
          <a:p>
            <a:pPr algn="just"/>
            <a:endParaRPr lang="uk-UA" sz="1600" dirty="0"/>
          </a:p>
          <a:p>
            <a:pPr algn="just"/>
            <a:r>
              <a:rPr lang="uk-UA" sz="1600" dirty="0"/>
              <a:t>Проте відповідно до п. 9 Порядку застосування Переліку, затвердженого наказом МОЗ Украї­ни від 23.03.2001 р. № 122, скорочена тривалість робочого тижня встановлюється колективним договором залежно від результатів атестації робочих місць за умовами праці. Її проведення здійснюється згідно з Порядком проведення атестації робочих місць за умовами праці (далі — Порядок), затвердженим постановою КМУ від 01.08.1992 р. № 442, а також методичними рекомендаціями, що затверджуються Міністерством соціальної політики і Міністерством охорони здоров’я.</a:t>
            </a:r>
          </a:p>
        </p:txBody>
      </p:sp>
    </p:spTree>
    <p:extLst>
      <p:ext uri="{BB962C8B-B14F-4D97-AF65-F5344CB8AC3E}">
        <p14:creationId xmlns:p14="http://schemas.microsoft.com/office/powerpoint/2010/main" val="2200247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a:t>Атестація робочого місця</a:t>
            </a:r>
            <a:br>
              <a:rPr lang="uk-UA" dirty="0"/>
            </a:br>
            <a:endParaRPr lang="uk-UA" dirty="0"/>
          </a:p>
        </p:txBody>
      </p:sp>
      <p:sp>
        <p:nvSpPr>
          <p:cNvPr id="3" name="Прямоугольник 2"/>
          <p:cNvSpPr/>
          <p:nvPr/>
        </p:nvSpPr>
        <p:spPr>
          <a:xfrm>
            <a:off x="304799" y="973667"/>
            <a:ext cx="8669867" cy="5632311"/>
          </a:xfrm>
          <a:prstGeom prst="rect">
            <a:avLst/>
          </a:prstGeom>
        </p:spPr>
        <p:txBody>
          <a:bodyPr wrap="square">
            <a:spAutoFit/>
          </a:bodyPr>
          <a:lstStyle/>
          <a:p>
            <a:pPr algn="just"/>
            <a:r>
              <a:rPr lang="uk-UA" dirty="0"/>
              <a:t>Тільки за результатами атестації за умовами праці після віднесення робочого місця до категорії такого, яке пов’язане із шкідливими умовами праці, можна підтвердити право провізора, який зайнятий відпуском лікарських засобів за рецептом, на скорочений робочий тиждень тривалістю 36 год.</a:t>
            </a:r>
          </a:p>
          <a:p>
            <a:pPr algn="just"/>
            <a:endParaRPr lang="uk-UA" dirty="0"/>
          </a:p>
          <a:p>
            <a:pPr algn="just"/>
            <a:r>
              <a:rPr lang="uk-UA" dirty="0"/>
              <a:t>П. 4 Порядку визначено, що атестація проводиться атестаційною комісією, її склад і повноваження визначаються наказом по підприємству. Атестація повинна проводитися в строки, передбачені колективним договором, але не рідше ніж 1 раз на 5 років. До складу комісії має бути включено уповноваженого представника виборного органу первинної профспілкової організації, а в разі відсутності останньої — уповноважену працівниками особу. Відповідальність за проведення атестації несе керівник підприємства, установи.</a:t>
            </a:r>
          </a:p>
          <a:p>
            <a:pPr algn="just"/>
            <a:endParaRPr lang="uk-UA" dirty="0"/>
          </a:p>
          <a:p>
            <a:pPr algn="just"/>
            <a:r>
              <a:rPr lang="uk-UA" dirty="0"/>
              <a:t>Метою проведення атестації є, зокрема, й встановлення ступеня шкідливості та небезпечності умов праці. Після її проведення здійснюється внесення результатів атестації в карту умов праці згідно з Інструкцією по заповненню карти умов праці при проведенні атестації робочих місць, затвердженою Міністерством праці України та Міністерством охорони здоров’я України від 27.11.1992 р. № 06-41-48. Результати атестації потрібні, зокрема, й для визначення пільг і компенсацій за рахунок підприємств, установ та організацій.</a:t>
            </a:r>
          </a:p>
        </p:txBody>
      </p:sp>
    </p:spTree>
    <p:extLst>
      <p:ext uri="{BB962C8B-B14F-4D97-AF65-F5344CB8AC3E}">
        <p14:creationId xmlns:p14="http://schemas.microsoft.com/office/powerpoint/2010/main" val="2512053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err="1"/>
              <a:t>Державні</a:t>
            </a:r>
            <a:r>
              <a:rPr lang="ru-RU" dirty="0"/>
              <a:t> </a:t>
            </a:r>
            <a:r>
              <a:rPr lang="ru-RU" dirty="0" err="1"/>
              <a:t>санітарні</a:t>
            </a:r>
            <a:r>
              <a:rPr lang="ru-RU" dirty="0"/>
              <a:t> </a:t>
            </a:r>
            <a:r>
              <a:rPr lang="ru-RU" dirty="0" err="1"/>
              <a:t>норми</a:t>
            </a:r>
            <a:r>
              <a:rPr lang="ru-RU" dirty="0"/>
              <a:t> та правила</a:t>
            </a:r>
            <a:br>
              <a:rPr lang="ru-RU" dirty="0"/>
            </a:br>
            <a:endParaRPr lang="uk-UA" dirty="0"/>
          </a:p>
        </p:txBody>
      </p:sp>
      <p:sp>
        <p:nvSpPr>
          <p:cNvPr id="3" name="Прямоугольник 2"/>
          <p:cNvSpPr/>
          <p:nvPr/>
        </p:nvSpPr>
        <p:spPr>
          <a:xfrm>
            <a:off x="770467" y="1871133"/>
            <a:ext cx="7704666" cy="3477875"/>
          </a:xfrm>
          <a:prstGeom prst="rect">
            <a:avLst/>
          </a:prstGeom>
        </p:spPr>
        <p:txBody>
          <a:bodyPr wrap="square">
            <a:spAutoFit/>
          </a:bodyPr>
          <a:lstStyle/>
          <a:p>
            <a:pPr algn="just"/>
            <a:r>
              <a:rPr lang="uk-UA" sz="2000" dirty="0"/>
              <a:t>Окрім вищезазначених нормативно-правових актів, у даній сфері застосовуються державні санітарні норми та правила — Гігієнічна класифікація праці за показниками шкідливості та небезпечності факторів виробничого середовища, важкості та напруженості трудового процесу (далі — Гігієнічна класифікація праці), затверджені наказом МОЗ України від 08.04.2014 р. № 248.</a:t>
            </a:r>
          </a:p>
          <a:p>
            <a:pPr algn="just"/>
            <a:endParaRPr lang="uk-UA" sz="2000" dirty="0"/>
          </a:p>
          <a:p>
            <a:pPr algn="just"/>
            <a:r>
              <a:rPr lang="uk-UA" sz="2000" dirty="0"/>
              <a:t>Саме вони визначають, які умови праці вважаються шкідливими, і поділяють їх на ступені від 1-го до 4-го залежно від рівня перевищення гігієнічних нормативів та </a:t>
            </a:r>
            <a:r>
              <a:rPr lang="uk-UA" sz="2000" dirty="0" err="1"/>
              <a:t>вираженості</a:t>
            </a:r>
            <a:r>
              <a:rPr lang="uk-UA" sz="2000" dirty="0"/>
              <a:t> можливих змін в організмі працівників.</a:t>
            </a:r>
          </a:p>
        </p:txBody>
      </p:sp>
    </p:spTree>
    <p:extLst>
      <p:ext uri="{BB962C8B-B14F-4D97-AF65-F5344CB8AC3E}">
        <p14:creationId xmlns:p14="http://schemas.microsoft.com/office/powerpoint/2010/main" val="35052035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Право на </a:t>
            </a:r>
            <a:r>
              <a:rPr lang="ru-RU" dirty="0" err="1"/>
              <a:t>щорічну</a:t>
            </a:r>
            <a:r>
              <a:rPr lang="ru-RU" dirty="0"/>
              <a:t> </a:t>
            </a:r>
            <a:r>
              <a:rPr lang="ru-RU" dirty="0" err="1"/>
              <a:t>додаткову</a:t>
            </a:r>
            <a:r>
              <a:rPr lang="ru-RU" dirty="0"/>
              <a:t> </a:t>
            </a:r>
            <a:r>
              <a:rPr lang="ru-RU" dirty="0" err="1"/>
              <a:t>відпустку</a:t>
            </a:r>
            <a:r>
              <a:rPr lang="ru-RU" dirty="0"/>
              <a:t/>
            </a:r>
            <a:br>
              <a:rPr lang="ru-RU" dirty="0"/>
            </a:br>
            <a:endParaRPr lang="uk-UA" dirty="0"/>
          </a:p>
        </p:txBody>
      </p:sp>
      <p:sp>
        <p:nvSpPr>
          <p:cNvPr id="3" name="Прямоугольник 2"/>
          <p:cNvSpPr/>
          <p:nvPr/>
        </p:nvSpPr>
        <p:spPr>
          <a:xfrm>
            <a:off x="237067" y="1303867"/>
            <a:ext cx="8678333" cy="4801314"/>
          </a:xfrm>
          <a:prstGeom prst="rect">
            <a:avLst/>
          </a:prstGeom>
        </p:spPr>
        <p:txBody>
          <a:bodyPr wrap="square">
            <a:spAutoFit/>
          </a:bodyPr>
          <a:lstStyle/>
          <a:p>
            <a:pPr algn="just"/>
            <a:r>
              <a:rPr lang="uk-UA" dirty="0"/>
              <a:t>Ч. 1 ст. 7 Закону України від 15.10.1996 р. № 504/96-ВР «Про відпустки» передбачено право працівників на щорічну додаткову відпустку за роботу із шкідливими і важкими умовами праці. Вона надається працівникам, робота яких пов’язана з негативним впливом на здоров’я шкідливих виробничих факторів за Списком виробництв, робіт, цехів, професій і посад, зайнятість працівників в яких дає право на щорічні додаткові відпустки за роботу із шкідливими і важкими умовами праці та за особливий характер праці (далі — Список), затвердженим постановою КМУ від 17.10.1997 р. № 1290.</a:t>
            </a:r>
          </a:p>
          <a:p>
            <a:pPr algn="just"/>
            <a:endParaRPr lang="uk-UA" dirty="0"/>
          </a:p>
          <a:p>
            <a:pPr algn="just"/>
            <a:r>
              <a:rPr lang="uk-UA" dirty="0"/>
              <a:t>Даним Списком у розділі </a:t>
            </a:r>
            <a:r>
              <a:rPr lang="en-US" dirty="0"/>
              <a:t>XVIII (</a:t>
            </a:r>
            <a:r>
              <a:rPr lang="uk-UA" dirty="0"/>
              <a:t>роздрібна торгівля фармацевтичними товарами) для провізорів, які зайняті відпуском ліків як за рецептом, так і без нього, передбачено можливість отримання щорічної додаткової відпустки максимальною тривалістю до 7 календарних днів.</a:t>
            </a:r>
          </a:p>
          <a:p>
            <a:pPr algn="just"/>
            <a:endParaRPr lang="uk-UA" dirty="0"/>
          </a:p>
          <a:p>
            <a:pPr algn="just"/>
            <a:r>
              <a:rPr lang="uk-UA" dirty="0"/>
              <a:t>Проте вищезазначена ст. 7 Закону України «Про відпустки» встановлює необхідність визначення конкретної тривалості щорічної додаткової відпустки за колективним чи трудовим договором залежно від результатів атестації робочих місць за умовами праці та часу зайнятості працівників у вказаних умовах.</a:t>
            </a:r>
          </a:p>
        </p:txBody>
      </p:sp>
    </p:spTree>
    <p:extLst>
      <p:ext uri="{BB962C8B-B14F-4D97-AF65-F5344CB8AC3E}">
        <p14:creationId xmlns:p14="http://schemas.microsoft.com/office/powerpoint/2010/main" val="7389686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846138"/>
            <a:ext cx="8229600" cy="1143000"/>
          </a:xfrm>
        </p:spPr>
        <p:txBody>
          <a:bodyPr>
            <a:normAutofit fontScale="90000"/>
          </a:bodyPr>
          <a:lstStyle/>
          <a:p>
            <a:r>
              <a:rPr lang="uk-UA" dirty="0"/>
              <a:t>Матеріальна допомога</a:t>
            </a:r>
            <a:br>
              <a:rPr lang="uk-UA" dirty="0"/>
            </a:br>
            <a:endParaRPr lang="uk-UA" dirty="0"/>
          </a:p>
        </p:txBody>
      </p:sp>
      <p:sp>
        <p:nvSpPr>
          <p:cNvPr id="3" name="Прямоугольник 2"/>
          <p:cNvSpPr/>
          <p:nvPr/>
        </p:nvSpPr>
        <p:spPr>
          <a:xfrm>
            <a:off x="497711" y="1863524"/>
            <a:ext cx="8417689" cy="3970318"/>
          </a:xfrm>
          <a:prstGeom prst="rect">
            <a:avLst/>
          </a:prstGeom>
        </p:spPr>
        <p:txBody>
          <a:bodyPr wrap="square">
            <a:spAutoFit/>
          </a:bodyPr>
          <a:lstStyle/>
          <a:p>
            <a:pPr algn="just"/>
            <a:r>
              <a:rPr lang="ru-RU" dirty="0"/>
              <a:t>Ст. 97 Кодексу </a:t>
            </a:r>
            <a:r>
              <a:rPr lang="ru-RU" dirty="0" err="1"/>
              <a:t>законів</a:t>
            </a:r>
            <a:r>
              <a:rPr lang="ru-RU" dirty="0"/>
              <a:t> про </a:t>
            </a:r>
            <a:r>
              <a:rPr lang="ru-RU" dirty="0" err="1"/>
              <a:t>працю</a:t>
            </a:r>
            <a:r>
              <a:rPr lang="ru-RU" dirty="0"/>
              <a:t> </a:t>
            </a:r>
            <a:r>
              <a:rPr lang="ru-RU" dirty="0" err="1"/>
              <a:t>України</a:t>
            </a:r>
            <a:r>
              <a:rPr lang="ru-RU" dirty="0"/>
              <a:t> </a:t>
            </a:r>
            <a:r>
              <a:rPr lang="ru-RU" dirty="0" err="1"/>
              <a:t>визначено</a:t>
            </a:r>
            <a:r>
              <a:rPr lang="ru-RU" dirty="0"/>
              <a:t>, </a:t>
            </a:r>
            <a:r>
              <a:rPr lang="ru-RU" dirty="0" err="1"/>
              <a:t>що</a:t>
            </a:r>
            <a:r>
              <a:rPr lang="ru-RU" dirty="0"/>
              <a:t> </a:t>
            </a:r>
            <a:r>
              <a:rPr lang="ru-RU" dirty="0" err="1"/>
              <a:t>форми</a:t>
            </a:r>
            <a:r>
              <a:rPr lang="ru-RU" dirty="0"/>
              <a:t> і </a:t>
            </a:r>
            <a:r>
              <a:rPr lang="ru-RU" dirty="0" err="1"/>
              <a:t>системи</a:t>
            </a:r>
            <a:r>
              <a:rPr lang="ru-RU" dirty="0"/>
              <a:t> оплати </a:t>
            </a:r>
            <a:r>
              <a:rPr lang="ru-RU" dirty="0" err="1"/>
              <a:t>праці</a:t>
            </a:r>
            <a:r>
              <a:rPr lang="ru-RU" dirty="0"/>
              <a:t>, </a:t>
            </a:r>
            <a:r>
              <a:rPr lang="ru-RU" dirty="0" err="1"/>
              <a:t>норми</a:t>
            </a:r>
            <a:r>
              <a:rPr lang="ru-RU" dirty="0"/>
              <a:t> </a:t>
            </a:r>
            <a:r>
              <a:rPr lang="ru-RU" dirty="0" err="1"/>
              <a:t>праці</a:t>
            </a:r>
            <a:r>
              <a:rPr lang="ru-RU" dirty="0"/>
              <a:t>, </a:t>
            </a:r>
            <a:r>
              <a:rPr lang="ru-RU" dirty="0" err="1"/>
              <a:t>розцінки</a:t>
            </a:r>
            <a:r>
              <a:rPr lang="ru-RU" dirty="0"/>
              <a:t>, </a:t>
            </a:r>
            <a:r>
              <a:rPr lang="ru-RU" dirty="0" err="1"/>
              <a:t>тарифні</a:t>
            </a:r>
            <a:r>
              <a:rPr lang="ru-RU" dirty="0"/>
              <a:t> </a:t>
            </a:r>
            <a:r>
              <a:rPr lang="ru-RU" dirty="0" err="1"/>
              <a:t>сітки</a:t>
            </a:r>
            <a:r>
              <a:rPr lang="ru-RU" dirty="0"/>
              <a:t>, ставки, </a:t>
            </a:r>
            <a:r>
              <a:rPr lang="ru-RU" dirty="0" err="1"/>
              <a:t>схеми</a:t>
            </a:r>
            <a:r>
              <a:rPr lang="ru-RU" dirty="0"/>
              <a:t> </a:t>
            </a:r>
            <a:r>
              <a:rPr lang="ru-RU" dirty="0" err="1"/>
              <a:t>посадових</a:t>
            </a:r>
            <a:r>
              <a:rPr lang="ru-RU" dirty="0"/>
              <a:t> </a:t>
            </a:r>
            <a:r>
              <a:rPr lang="ru-RU" dirty="0" err="1"/>
              <a:t>окладів</a:t>
            </a:r>
            <a:r>
              <a:rPr lang="ru-RU" dirty="0"/>
              <a:t>, </a:t>
            </a:r>
            <a:r>
              <a:rPr lang="ru-RU" dirty="0" err="1"/>
              <a:t>умови</a:t>
            </a:r>
            <a:r>
              <a:rPr lang="ru-RU" dirty="0"/>
              <a:t> </a:t>
            </a:r>
            <a:r>
              <a:rPr lang="ru-RU" dirty="0" err="1"/>
              <a:t>запровадження</a:t>
            </a:r>
            <a:r>
              <a:rPr lang="ru-RU" dirty="0"/>
              <a:t> та </a:t>
            </a:r>
            <a:r>
              <a:rPr lang="ru-RU" dirty="0" err="1"/>
              <a:t>розміри</a:t>
            </a:r>
            <a:r>
              <a:rPr lang="ru-RU" dirty="0"/>
              <a:t> надбавок, доплат, </a:t>
            </a:r>
            <a:r>
              <a:rPr lang="ru-RU" dirty="0" err="1"/>
              <a:t>премій</a:t>
            </a:r>
            <a:r>
              <a:rPr lang="ru-RU" dirty="0"/>
              <a:t>, </a:t>
            </a:r>
            <a:r>
              <a:rPr lang="ru-RU" dirty="0" err="1"/>
              <a:t>винагород</a:t>
            </a:r>
            <a:r>
              <a:rPr lang="ru-RU" dirty="0"/>
              <a:t> та </a:t>
            </a:r>
            <a:r>
              <a:rPr lang="ru-RU" dirty="0" err="1"/>
              <a:t>інших</a:t>
            </a:r>
            <a:r>
              <a:rPr lang="ru-RU" dirty="0"/>
              <a:t> </a:t>
            </a:r>
            <a:r>
              <a:rPr lang="ru-RU" dirty="0" err="1"/>
              <a:t>заохочувальних</a:t>
            </a:r>
            <a:r>
              <a:rPr lang="ru-RU" dirty="0"/>
              <a:t>, </a:t>
            </a:r>
            <a:r>
              <a:rPr lang="ru-RU" dirty="0" err="1"/>
              <a:t>компенсаційних</a:t>
            </a:r>
            <a:r>
              <a:rPr lang="ru-RU" dirty="0"/>
              <a:t> і </a:t>
            </a:r>
            <a:r>
              <a:rPr lang="ru-RU" dirty="0" err="1"/>
              <a:t>гарантійних</a:t>
            </a:r>
            <a:r>
              <a:rPr lang="ru-RU" dirty="0"/>
              <a:t> </a:t>
            </a:r>
            <a:r>
              <a:rPr lang="ru-RU" dirty="0" err="1"/>
              <a:t>виплат</a:t>
            </a:r>
            <a:r>
              <a:rPr lang="ru-RU" dirty="0"/>
              <a:t> </a:t>
            </a:r>
            <a:r>
              <a:rPr lang="ru-RU" dirty="0" err="1"/>
              <a:t>встановлюються</a:t>
            </a:r>
            <a:r>
              <a:rPr lang="ru-RU" dirty="0"/>
              <a:t> </a:t>
            </a:r>
            <a:r>
              <a:rPr lang="ru-RU" dirty="0" err="1"/>
              <a:t>підприємствами</a:t>
            </a:r>
            <a:r>
              <a:rPr lang="ru-RU" dirty="0"/>
              <a:t>, </a:t>
            </a:r>
            <a:r>
              <a:rPr lang="ru-RU" dirty="0" err="1"/>
              <a:t>установами</a:t>
            </a:r>
            <a:r>
              <a:rPr lang="ru-RU" dirty="0"/>
              <a:t>, </a:t>
            </a:r>
            <a:r>
              <a:rPr lang="ru-RU" dirty="0" err="1"/>
              <a:t>організаціями</a:t>
            </a:r>
            <a:r>
              <a:rPr lang="ru-RU" dirty="0"/>
              <a:t> </a:t>
            </a:r>
            <a:r>
              <a:rPr lang="ru-RU" dirty="0" err="1"/>
              <a:t>самостійно</a:t>
            </a:r>
            <a:r>
              <a:rPr lang="ru-RU" dirty="0"/>
              <a:t> в </a:t>
            </a:r>
            <a:r>
              <a:rPr lang="ru-RU" dirty="0" err="1"/>
              <a:t>колективному</a:t>
            </a:r>
            <a:r>
              <a:rPr lang="ru-RU" dirty="0"/>
              <a:t> </a:t>
            </a:r>
            <a:r>
              <a:rPr lang="ru-RU" dirty="0" err="1"/>
              <a:t>договорі</a:t>
            </a:r>
            <a:r>
              <a:rPr lang="ru-RU" dirty="0"/>
              <a:t>. При </a:t>
            </a:r>
            <a:r>
              <a:rPr lang="ru-RU" dirty="0" err="1"/>
              <a:t>цьому</a:t>
            </a:r>
            <a:r>
              <a:rPr lang="ru-RU" dirty="0"/>
              <a:t> </a:t>
            </a:r>
            <a:r>
              <a:rPr lang="ru-RU" dirty="0" err="1"/>
              <a:t>якщо</a:t>
            </a:r>
            <a:r>
              <a:rPr lang="ru-RU" dirty="0"/>
              <a:t> </a:t>
            </a:r>
            <a:r>
              <a:rPr lang="ru-RU" dirty="0" err="1"/>
              <a:t>колективний</a:t>
            </a:r>
            <a:r>
              <a:rPr lang="ru-RU" dirty="0"/>
              <a:t> </a:t>
            </a:r>
            <a:r>
              <a:rPr lang="ru-RU" dirty="0" err="1"/>
              <a:t>договір</a:t>
            </a:r>
            <a:r>
              <a:rPr lang="ru-RU" dirty="0"/>
              <a:t> на </a:t>
            </a:r>
            <a:r>
              <a:rPr lang="ru-RU" dirty="0" err="1"/>
              <a:t>підприємстві</a:t>
            </a:r>
            <a:r>
              <a:rPr lang="ru-RU" dirty="0"/>
              <a:t>, в </a:t>
            </a:r>
            <a:r>
              <a:rPr lang="ru-RU" dirty="0" err="1"/>
              <a:t>установі</a:t>
            </a:r>
            <a:r>
              <a:rPr lang="ru-RU" dirty="0"/>
              <a:t>, </a:t>
            </a:r>
            <a:r>
              <a:rPr lang="ru-RU" dirty="0" err="1"/>
              <a:t>організації</a:t>
            </a:r>
            <a:r>
              <a:rPr lang="ru-RU" dirty="0"/>
              <a:t> не </a:t>
            </a:r>
            <a:r>
              <a:rPr lang="ru-RU" dirty="0" err="1"/>
              <a:t>укладено</a:t>
            </a:r>
            <a:r>
              <a:rPr lang="ru-RU" dirty="0"/>
              <a:t>, </a:t>
            </a:r>
            <a:r>
              <a:rPr lang="ru-RU" dirty="0" err="1"/>
              <a:t>власник</a:t>
            </a:r>
            <a:r>
              <a:rPr lang="ru-RU" dirty="0"/>
              <a:t> повинен </a:t>
            </a:r>
            <a:r>
              <a:rPr lang="ru-RU" dirty="0" err="1"/>
              <a:t>погодити</a:t>
            </a:r>
            <a:r>
              <a:rPr lang="ru-RU" dirty="0"/>
              <a:t> </a:t>
            </a:r>
            <a:r>
              <a:rPr lang="ru-RU" dirty="0" err="1"/>
              <a:t>ці</a:t>
            </a:r>
            <a:r>
              <a:rPr lang="ru-RU" dirty="0"/>
              <a:t> </a:t>
            </a:r>
            <a:r>
              <a:rPr lang="ru-RU" dirty="0" err="1"/>
              <a:t>питання</a:t>
            </a:r>
            <a:r>
              <a:rPr lang="ru-RU" dirty="0"/>
              <a:t> з </a:t>
            </a:r>
            <a:r>
              <a:rPr lang="ru-RU" dirty="0" err="1"/>
              <a:t>представником</a:t>
            </a:r>
            <a:r>
              <a:rPr lang="ru-RU" dirty="0"/>
              <a:t> </a:t>
            </a:r>
            <a:r>
              <a:rPr lang="ru-RU" dirty="0" err="1"/>
              <a:t>профспілок</a:t>
            </a:r>
            <a:r>
              <a:rPr lang="ru-RU" dirty="0"/>
              <a:t>, а у </a:t>
            </a:r>
            <a:r>
              <a:rPr lang="ru-RU" dirty="0" err="1"/>
              <a:t>разі</a:t>
            </a:r>
            <a:r>
              <a:rPr lang="ru-RU" dirty="0"/>
              <a:t> </a:t>
            </a:r>
            <a:r>
              <a:rPr lang="ru-RU" dirty="0" err="1"/>
              <a:t>його</a:t>
            </a:r>
            <a:r>
              <a:rPr lang="ru-RU" dirty="0"/>
              <a:t> </a:t>
            </a:r>
            <a:r>
              <a:rPr lang="ru-RU" dirty="0" err="1"/>
              <a:t>відсутності</a:t>
            </a:r>
            <a:r>
              <a:rPr lang="ru-RU" dirty="0"/>
              <a:t> — з </a:t>
            </a:r>
            <a:r>
              <a:rPr lang="ru-RU" dirty="0" err="1"/>
              <a:t>іншим</a:t>
            </a:r>
            <a:r>
              <a:rPr lang="ru-RU" dirty="0"/>
              <a:t> </a:t>
            </a:r>
            <a:r>
              <a:rPr lang="ru-RU" dirty="0" err="1"/>
              <a:t>уповноваженим</a:t>
            </a:r>
            <a:r>
              <a:rPr lang="ru-RU" dirty="0"/>
              <a:t> </a:t>
            </a:r>
            <a:r>
              <a:rPr lang="ru-RU" dirty="0" err="1"/>
              <a:t>трудовим</a:t>
            </a:r>
            <a:r>
              <a:rPr lang="ru-RU" dirty="0"/>
              <a:t> </a:t>
            </a:r>
            <a:r>
              <a:rPr lang="ru-RU" dirty="0" err="1"/>
              <a:t>колективом</a:t>
            </a:r>
            <a:r>
              <a:rPr lang="ru-RU" dirty="0"/>
              <a:t> органом.</a:t>
            </a:r>
          </a:p>
          <a:p>
            <a:pPr algn="just"/>
            <a:endParaRPr lang="ru-RU" dirty="0"/>
          </a:p>
          <a:p>
            <a:pPr algn="just"/>
            <a:r>
              <a:rPr lang="ru-RU" dirty="0" err="1"/>
              <a:t>Крім</a:t>
            </a:r>
            <a:r>
              <a:rPr lang="ru-RU" dirty="0"/>
              <a:t> </a:t>
            </a:r>
            <a:r>
              <a:rPr lang="ru-RU" dirty="0" err="1"/>
              <a:t>цього</a:t>
            </a:r>
            <a:r>
              <a:rPr lang="ru-RU" dirty="0"/>
              <a:t>, </a:t>
            </a:r>
            <a:r>
              <a:rPr lang="ru-RU" dirty="0" err="1"/>
              <a:t>постановою</a:t>
            </a:r>
            <a:r>
              <a:rPr lang="ru-RU" dirty="0"/>
              <a:t> КМУ </a:t>
            </a:r>
            <a:r>
              <a:rPr lang="ru-RU" dirty="0" err="1"/>
              <a:t>від</a:t>
            </a:r>
            <a:r>
              <a:rPr lang="ru-RU" dirty="0"/>
              <a:t> 11.05.2011 р. № 524 </a:t>
            </a:r>
            <a:r>
              <a:rPr lang="ru-RU" dirty="0" err="1"/>
              <a:t>визначено</a:t>
            </a:r>
            <a:r>
              <a:rPr lang="ru-RU" dirty="0"/>
              <a:t>, </a:t>
            </a:r>
            <a:r>
              <a:rPr lang="ru-RU" dirty="0" err="1"/>
              <a:t>що</a:t>
            </a:r>
            <a:r>
              <a:rPr lang="ru-RU" dirty="0"/>
              <a:t> </a:t>
            </a:r>
            <a:r>
              <a:rPr lang="ru-RU" dirty="0" err="1"/>
              <a:t>всім</a:t>
            </a:r>
            <a:r>
              <a:rPr lang="ru-RU" dirty="0"/>
              <a:t> </a:t>
            </a:r>
            <a:r>
              <a:rPr lang="ru-RU" dirty="0" err="1"/>
              <a:t>медичним</a:t>
            </a:r>
            <a:r>
              <a:rPr lang="ru-RU" dirty="0"/>
              <a:t> і </a:t>
            </a:r>
            <a:r>
              <a:rPr lang="ru-RU" dirty="0" err="1"/>
              <a:t>фармацевтичним</a:t>
            </a:r>
            <a:r>
              <a:rPr lang="ru-RU" dirty="0"/>
              <a:t> </a:t>
            </a:r>
            <a:r>
              <a:rPr lang="ru-RU" dirty="0" err="1"/>
              <a:t>працівникам</a:t>
            </a:r>
            <a:r>
              <a:rPr lang="ru-RU" dirty="0"/>
              <a:t> </a:t>
            </a:r>
            <a:r>
              <a:rPr lang="ru-RU" dirty="0" err="1"/>
              <a:t>державних</a:t>
            </a:r>
            <a:r>
              <a:rPr lang="ru-RU" dirty="0"/>
              <a:t> та </a:t>
            </a:r>
            <a:r>
              <a:rPr lang="ru-RU" dirty="0" err="1"/>
              <a:t>комунальних</a:t>
            </a:r>
            <a:r>
              <a:rPr lang="ru-RU" dirty="0"/>
              <a:t> </a:t>
            </a:r>
            <a:r>
              <a:rPr lang="ru-RU" dirty="0" err="1"/>
              <a:t>закладів</a:t>
            </a:r>
            <a:r>
              <a:rPr lang="ru-RU" dirty="0"/>
              <a:t> повинна </a:t>
            </a:r>
            <a:r>
              <a:rPr lang="ru-RU" dirty="0" err="1"/>
              <a:t>виплачуватися</a:t>
            </a:r>
            <a:r>
              <a:rPr lang="ru-RU" dirty="0"/>
              <a:t> </a:t>
            </a:r>
            <a:r>
              <a:rPr lang="ru-RU" dirty="0" err="1"/>
              <a:t>допомога</a:t>
            </a:r>
            <a:r>
              <a:rPr lang="ru-RU" dirty="0"/>
              <a:t> на </a:t>
            </a:r>
            <a:r>
              <a:rPr lang="ru-RU" dirty="0" err="1"/>
              <a:t>оздоровлення</a:t>
            </a:r>
            <a:r>
              <a:rPr lang="ru-RU" dirty="0"/>
              <a:t> в </a:t>
            </a:r>
            <a:r>
              <a:rPr lang="ru-RU" dirty="0" err="1"/>
              <a:t>розмірі</a:t>
            </a:r>
            <a:r>
              <a:rPr lang="ru-RU" dirty="0"/>
              <a:t> </a:t>
            </a:r>
            <a:r>
              <a:rPr lang="ru-RU" dirty="0" err="1"/>
              <a:t>посадового</a:t>
            </a:r>
            <a:r>
              <a:rPr lang="ru-RU" dirty="0"/>
              <a:t> окладу. </a:t>
            </a:r>
            <a:r>
              <a:rPr lang="ru-RU" dirty="0" err="1"/>
              <a:t>Така</a:t>
            </a:r>
            <a:r>
              <a:rPr lang="ru-RU" dirty="0"/>
              <a:t> </a:t>
            </a:r>
            <a:r>
              <a:rPr lang="ru-RU" dirty="0" err="1"/>
              <a:t>виплата</a:t>
            </a:r>
            <a:r>
              <a:rPr lang="ru-RU" dirty="0"/>
              <a:t> </a:t>
            </a:r>
            <a:r>
              <a:rPr lang="ru-RU" dirty="0" err="1"/>
              <a:t>здійснюється</a:t>
            </a:r>
            <a:r>
              <a:rPr lang="ru-RU" dirty="0"/>
              <a:t> </a:t>
            </a:r>
            <a:r>
              <a:rPr lang="ru-RU" dirty="0" err="1"/>
              <a:t>згідно</a:t>
            </a:r>
            <a:r>
              <a:rPr lang="ru-RU" dirty="0"/>
              <a:t> з </a:t>
            </a:r>
            <a:r>
              <a:rPr lang="ru-RU" dirty="0" err="1"/>
              <a:t>даною</a:t>
            </a:r>
            <a:r>
              <a:rPr lang="ru-RU" dirty="0"/>
              <a:t> </a:t>
            </a:r>
            <a:r>
              <a:rPr lang="ru-RU" dirty="0" err="1"/>
              <a:t>постановою</a:t>
            </a:r>
            <a:r>
              <a:rPr lang="ru-RU" dirty="0"/>
              <a:t> </a:t>
            </a:r>
            <a:r>
              <a:rPr lang="ru-RU" dirty="0" err="1"/>
              <a:t>під</a:t>
            </a:r>
            <a:r>
              <a:rPr lang="ru-RU" dirty="0"/>
              <a:t> час </a:t>
            </a:r>
            <a:r>
              <a:rPr lang="ru-RU" dirty="0" err="1"/>
              <a:t>надання</a:t>
            </a:r>
            <a:r>
              <a:rPr lang="ru-RU" dirty="0"/>
              <a:t> </a:t>
            </a:r>
            <a:r>
              <a:rPr lang="ru-RU" dirty="0" err="1"/>
              <a:t>основної</a:t>
            </a:r>
            <a:r>
              <a:rPr lang="ru-RU" dirty="0"/>
              <a:t> </a:t>
            </a:r>
            <a:r>
              <a:rPr lang="ru-RU" dirty="0" err="1"/>
              <a:t>щорічної</a:t>
            </a:r>
            <a:r>
              <a:rPr lang="ru-RU" dirty="0"/>
              <a:t> </a:t>
            </a:r>
            <a:r>
              <a:rPr lang="ru-RU" dirty="0" err="1"/>
              <a:t>відпустки</a:t>
            </a:r>
            <a:r>
              <a:rPr lang="ru-RU" dirty="0"/>
              <a:t>.</a:t>
            </a:r>
            <a:endParaRPr lang="uk-UA" dirty="0"/>
          </a:p>
        </p:txBody>
      </p:sp>
    </p:spTree>
    <p:extLst>
      <p:ext uri="{BB962C8B-B14F-4D97-AF65-F5344CB8AC3E}">
        <p14:creationId xmlns:p14="http://schemas.microsoft.com/office/powerpoint/2010/main" val="38526669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4522" y="170466"/>
            <a:ext cx="8229600" cy="1143000"/>
          </a:xfrm>
        </p:spPr>
        <p:txBody>
          <a:bodyPr>
            <a:normAutofit fontScale="90000"/>
          </a:bodyPr>
          <a:lstStyle/>
          <a:p>
            <a:r>
              <a:rPr lang="uk-UA" dirty="0"/>
              <a:t>Скарга на роботодавця</a:t>
            </a:r>
            <a:br>
              <a:rPr lang="uk-UA" dirty="0"/>
            </a:br>
            <a:endParaRPr lang="uk-UA" dirty="0"/>
          </a:p>
        </p:txBody>
      </p:sp>
      <p:sp>
        <p:nvSpPr>
          <p:cNvPr id="3" name="Прямоугольник 2"/>
          <p:cNvSpPr/>
          <p:nvPr/>
        </p:nvSpPr>
        <p:spPr>
          <a:xfrm>
            <a:off x="389467" y="1134533"/>
            <a:ext cx="8297333" cy="3970318"/>
          </a:xfrm>
          <a:prstGeom prst="rect">
            <a:avLst/>
          </a:prstGeom>
        </p:spPr>
        <p:txBody>
          <a:bodyPr wrap="square">
            <a:spAutoFit/>
          </a:bodyPr>
          <a:lstStyle/>
          <a:p>
            <a:pPr algn="just"/>
            <a:r>
              <a:rPr lang="ru-RU" dirty="0"/>
              <a:t>У </a:t>
            </a:r>
            <a:r>
              <a:rPr lang="ru-RU" dirty="0" err="1"/>
              <a:t>разі</a:t>
            </a:r>
            <a:r>
              <a:rPr lang="ru-RU" dirty="0"/>
              <a:t>, </a:t>
            </a:r>
            <a:r>
              <a:rPr lang="ru-RU" dirty="0" err="1"/>
              <a:t>якщо</a:t>
            </a:r>
            <a:r>
              <a:rPr lang="ru-RU" dirty="0"/>
              <a:t> </a:t>
            </a:r>
            <a:r>
              <a:rPr lang="ru-RU" dirty="0" err="1"/>
              <a:t>керівник</a:t>
            </a:r>
            <a:r>
              <a:rPr lang="ru-RU" dirty="0"/>
              <a:t> аптеки будь-</a:t>
            </a:r>
            <a:r>
              <a:rPr lang="ru-RU" dirty="0" err="1"/>
              <a:t>якої</a:t>
            </a:r>
            <a:r>
              <a:rPr lang="ru-RU" dirty="0"/>
              <a:t> </a:t>
            </a:r>
            <a:r>
              <a:rPr lang="ru-RU" dirty="0" err="1"/>
              <a:t>форми</a:t>
            </a:r>
            <a:r>
              <a:rPr lang="ru-RU" dirty="0"/>
              <a:t> </a:t>
            </a:r>
            <a:r>
              <a:rPr lang="ru-RU" dirty="0" err="1"/>
              <a:t>власності</a:t>
            </a:r>
            <a:r>
              <a:rPr lang="ru-RU" dirty="0"/>
              <a:t> </a:t>
            </a:r>
            <a:r>
              <a:rPr lang="ru-RU" dirty="0" err="1"/>
              <a:t>порушує</a:t>
            </a:r>
            <a:r>
              <a:rPr lang="ru-RU" dirty="0"/>
              <a:t> </a:t>
            </a:r>
            <a:r>
              <a:rPr lang="ru-RU" dirty="0" err="1"/>
              <a:t>норми</a:t>
            </a:r>
            <a:r>
              <a:rPr lang="ru-RU" dirty="0"/>
              <a:t> трудового </a:t>
            </a:r>
            <a:r>
              <a:rPr lang="ru-RU" dirty="0" err="1"/>
              <a:t>законодавства</a:t>
            </a:r>
            <a:r>
              <a:rPr lang="ru-RU" dirty="0"/>
              <a:t>, </a:t>
            </a:r>
            <a:r>
              <a:rPr lang="ru-RU" dirty="0" err="1"/>
              <a:t>чим</a:t>
            </a:r>
            <a:r>
              <a:rPr lang="ru-RU" dirty="0"/>
              <a:t> </a:t>
            </a:r>
            <a:r>
              <a:rPr lang="ru-RU" dirty="0" err="1"/>
              <a:t>обмежує</a:t>
            </a:r>
            <a:r>
              <a:rPr lang="ru-RU" dirty="0"/>
              <a:t> права </a:t>
            </a:r>
            <a:r>
              <a:rPr lang="ru-RU" dirty="0" err="1"/>
              <a:t>своїх</a:t>
            </a:r>
            <a:r>
              <a:rPr lang="ru-RU" dirty="0"/>
              <a:t> </a:t>
            </a:r>
            <a:r>
              <a:rPr lang="ru-RU" dirty="0" err="1"/>
              <a:t>працівників</a:t>
            </a:r>
            <a:r>
              <a:rPr lang="ru-RU" dirty="0"/>
              <a:t>, </a:t>
            </a:r>
            <a:r>
              <a:rPr lang="ru-RU" dirty="0" err="1"/>
              <a:t>можна</a:t>
            </a:r>
            <a:r>
              <a:rPr lang="ru-RU" dirty="0"/>
              <a:t> </a:t>
            </a:r>
            <a:r>
              <a:rPr lang="ru-RU" dirty="0" err="1"/>
              <a:t>спробувати</a:t>
            </a:r>
            <a:r>
              <a:rPr lang="ru-RU" dirty="0"/>
              <a:t> </a:t>
            </a:r>
            <a:r>
              <a:rPr lang="ru-RU" dirty="0" err="1"/>
              <a:t>спершу</a:t>
            </a:r>
            <a:r>
              <a:rPr lang="ru-RU" dirty="0"/>
              <a:t> подати </a:t>
            </a:r>
            <a:r>
              <a:rPr lang="ru-RU" dirty="0" err="1"/>
              <a:t>письмову</a:t>
            </a:r>
            <a:r>
              <a:rPr lang="ru-RU" dirty="0"/>
              <a:t> </a:t>
            </a:r>
            <a:r>
              <a:rPr lang="ru-RU" dirty="0" err="1"/>
              <a:t>скаргу</a:t>
            </a:r>
            <a:r>
              <a:rPr lang="ru-RU" dirty="0"/>
              <a:t> на </a:t>
            </a:r>
            <a:r>
              <a:rPr lang="ru-RU" dirty="0" err="1"/>
              <a:t>його</a:t>
            </a:r>
            <a:r>
              <a:rPr lang="ru-RU" dirty="0"/>
              <a:t> </a:t>
            </a:r>
            <a:r>
              <a:rPr lang="ru-RU" dirty="0" err="1"/>
              <a:t>ім’я</a:t>
            </a:r>
            <a:r>
              <a:rPr lang="ru-RU" dirty="0"/>
              <a:t>. </a:t>
            </a:r>
            <a:r>
              <a:rPr lang="ru-RU" dirty="0" err="1"/>
              <a:t>Інколи</a:t>
            </a:r>
            <a:r>
              <a:rPr lang="ru-RU" dirty="0"/>
              <a:t> </a:t>
            </a:r>
            <a:r>
              <a:rPr lang="ru-RU" dirty="0" err="1"/>
              <a:t>цього</a:t>
            </a:r>
            <a:r>
              <a:rPr lang="ru-RU" dirty="0"/>
              <a:t> </a:t>
            </a:r>
            <a:r>
              <a:rPr lang="ru-RU" dirty="0" err="1"/>
              <a:t>достатньо</a:t>
            </a:r>
            <a:r>
              <a:rPr lang="ru-RU" dirty="0"/>
              <a:t> для того, </a:t>
            </a:r>
            <a:r>
              <a:rPr lang="ru-RU" dirty="0" err="1"/>
              <a:t>аби</a:t>
            </a:r>
            <a:r>
              <a:rPr lang="ru-RU" dirty="0"/>
              <a:t> </a:t>
            </a:r>
            <a:r>
              <a:rPr lang="ru-RU" dirty="0" err="1"/>
              <a:t>керівник</a:t>
            </a:r>
            <a:r>
              <a:rPr lang="ru-RU" dirty="0"/>
              <a:t> </a:t>
            </a:r>
            <a:r>
              <a:rPr lang="ru-RU" dirty="0" err="1"/>
              <a:t>дізнався</a:t>
            </a:r>
            <a:r>
              <a:rPr lang="ru-RU" dirty="0"/>
              <a:t> про </a:t>
            </a:r>
            <a:r>
              <a:rPr lang="ru-RU" dirty="0" err="1"/>
              <a:t>порушення</a:t>
            </a:r>
            <a:r>
              <a:rPr lang="ru-RU" dirty="0"/>
              <a:t> та </a:t>
            </a:r>
            <a:r>
              <a:rPr lang="ru-RU" dirty="0" err="1"/>
              <a:t>спробував</a:t>
            </a:r>
            <a:r>
              <a:rPr lang="ru-RU" dirty="0"/>
              <a:t> </a:t>
            </a:r>
            <a:r>
              <a:rPr lang="ru-RU" dirty="0" err="1"/>
              <a:t>виправити</a:t>
            </a:r>
            <a:r>
              <a:rPr lang="ru-RU" dirty="0"/>
              <a:t> </a:t>
            </a:r>
            <a:r>
              <a:rPr lang="ru-RU" dirty="0" err="1"/>
              <a:t>ситуацію</a:t>
            </a:r>
            <a:r>
              <a:rPr lang="ru-RU" dirty="0"/>
              <a:t>. </a:t>
            </a:r>
            <a:r>
              <a:rPr lang="ru-RU" dirty="0" err="1"/>
              <a:t>Варто</a:t>
            </a:r>
            <a:r>
              <a:rPr lang="ru-RU" dirty="0"/>
              <a:t> </a:t>
            </a:r>
            <a:r>
              <a:rPr lang="ru-RU" dirty="0" err="1"/>
              <a:t>пам’ятати</a:t>
            </a:r>
            <a:r>
              <a:rPr lang="ru-RU" dirty="0"/>
              <a:t>, </a:t>
            </a:r>
            <a:r>
              <a:rPr lang="ru-RU" dirty="0" err="1"/>
              <a:t>що</a:t>
            </a:r>
            <a:r>
              <a:rPr lang="ru-RU" dirty="0"/>
              <a:t> </a:t>
            </a:r>
            <a:r>
              <a:rPr lang="ru-RU" dirty="0" err="1"/>
              <a:t>така</a:t>
            </a:r>
            <a:r>
              <a:rPr lang="ru-RU" dirty="0"/>
              <a:t> </a:t>
            </a:r>
            <a:r>
              <a:rPr lang="ru-RU" dirty="0" err="1"/>
              <a:t>скарга</a:t>
            </a:r>
            <a:r>
              <a:rPr lang="ru-RU" dirty="0"/>
              <a:t> </a:t>
            </a:r>
            <a:r>
              <a:rPr lang="ru-RU" dirty="0" err="1"/>
              <a:t>складається</a:t>
            </a:r>
            <a:r>
              <a:rPr lang="ru-RU" dirty="0"/>
              <a:t> у </a:t>
            </a:r>
            <a:r>
              <a:rPr lang="ru-RU" dirty="0" err="1"/>
              <a:t>двох</a:t>
            </a:r>
            <a:r>
              <a:rPr lang="ru-RU" dirty="0"/>
              <a:t> </a:t>
            </a:r>
            <a:r>
              <a:rPr lang="ru-RU" dirty="0" err="1"/>
              <a:t>екземплярах</a:t>
            </a:r>
            <a:r>
              <a:rPr lang="ru-RU" dirty="0"/>
              <a:t>, один з </a:t>
            </a:r>
            <a:r>
              <a:rPr lang="ru-RU" dirty="0" err="1"/>
              <a:t>яких</a:t>
            </a:r>
            <a:r>
              <a:rPr lang="ru-RU" dirty="0"/>
              <a:t> </a:t>
            </a:r>
            <a:r>
              <a:rPr lang="ru-RU" dirty="0" err="1"/>
              <a:t>із</a:t>
            </a:r>
            <a:r>
              <a:rPr lang="ru-RU" dirty="0"/>
              <a:t> </a:t>
            </a:r>
            <a:r>
              <a:rPr lang="ru-RU" dirty="0" err="1"/>
              <a:t>відміткою</a:t>
            </a:r>
            <a:r>
              <a:rPr lang="ru-RU" dirty="0"/>
              <a:t> про </a:t>
            </a:r>
            <a:r>
              <a:rPr lang="ru-RU" dirty="0" err="1"/>
              <a:t>прийняття</a:t>
            </a:r>
            <a:r>
              <a:rPr lang="ru-RU" dirty="0"/>
              <a:t> </a:t>
            </a:r>
            <a:r>
              <a:rPr lang="ru-RU" dirty="0" err="1"/>
              <a:t>залишається</a:t>
            </a:r>
            <a:r>
              <a:rPr lang="ru-RU" dirty="0"/>
              <a:t> у </a:t>
            </a:r>
            <a:r>
              <a:rPr lang="ru-RU" dirty="0" err="1"/>
              <a:t>працівника</a:t>
            </a:r>
            <a:r>
              <a:rPr lang="ru-RU" dirty="0"/>
              <a:t>. До </a:t>
            </a:r>
            <a:r>
              <a:rPr lang="ru-RU" dirty="0" err="1"/>
              <a:t>її</a:t>
            </a:r>
            <a:r>
              <a:rPr lang="ru-RU" dirty="0"/>
              <a:t> </a:t>
            </a:r>
            <a:r>
              <a:rPr lang="ru-RU" dirty="0" err="1"/>
              <a:t>оформлення</a:t>
            </a:r>
            <a:r>
              <a:rPr lang="ru-RU" dirty="0"/>
              <a:t> </a:t>
            </a:r>
            <a:r>
              <a:rPr lang="ru-RU" dirty="0" err="1"/>
              <a:t>відсутні</a:t>
            </a:r>
            <a:r>
              <a:rPr lang="ru-RU" dirty="0"/>
              <a:t> </a:t>
            </a:r>
            <a:r>
              <a:rPr lang="ru-RU" dirty="0" err="1"/>
              <a:t>жодні</a:t>
            </a:r>
            <a:r>
              <a:rPr lang="ru-RU" dirty="0"/>
              <a:t> </a:t>
            </a:r>
            <a:r>
              <a:rPr lang="ru-RU" dirty="0" err="1"/>
              <a:t>вимоги</a:t>
            </a:r>
            <a:r>
              <a:rPr lang="ru-RU" dirty="0"/>
              <a:t>, </a:t>
            </a:r>
            <a:r>
              <a:rPr lang="ru-RU" dirty="0" err="1"/>
              <a:t>достатньо</a:t>
            </a:r>
            <a:r>
              <a:rPr lang="ru-RU" dirty="0"/>
              <a:t> просто </a:t>
            </a:r>
            <a:r>
              <a:rPr lang="ru-RU" dirty="0" err="1"/>
              <a:t>письмово</a:t>
            </a:r>
            <a:r>
              <a:rPr lang="ru-RU" dirty="0"/>
              <a:t> </a:t>
            </a:r>
            <a:r>
              <a:rPr lang="ru-RU" dirty="0" err="1"/>
              <a:t>викласти</a:t>
            </a:r>
            <a:r>
              <a:rPr lang="ru-RU" dirty="0"/>
              <a:t> </a:t>
            </a:r>
            <a:r>
              <a:rPr lang="ru-RU" dirty="0" err="1"/>
              <a:t>факти</a:t>
            </a:r>
            <a:r>
              <a:rPr lang="ru-RU" dirty="0"/>
              <a:t> </a:t>
            </a:r>
            <a:r>
              <a:rPr lang="ru-RU" dirty="0" err="1"/>
              <a:t>порушень</a:t>
            </a:r>
            <a:r>
              <a:rPr lang="ru-RU" dirty="0"/>
              <a:t>, </a:t>
            </a:r>
            <a:r>
              <a:rPr lang="ru-RU" dirty="0" err="1"/>
              <a:t>зазначити</a:t>
            </a:r>
            <a:r>
              <a:rPr lang="ru-RU" dirty="0"/>
              <a:t> </a:t>
            </a:r>
            <a:r>
              <a:rPr lang="ru-RU" dirty="0" err="1"/>
              <a:t>отримувача</a:t>
            </a:r>
            <a:r>
              <a:rPr lang="ru-RU" dirty="0"/>
              <a:t> </a:t>
            </a:r>
            <a:r>
              <a:rPr lang="ru-RU" dirty="0" err="1"/>
              <a:t>скарги</a:t>
            </a:r>
            <a:r>
              <a:rPr lang="ru-RU" dirty="0"/>
              <a:t>, </a:t>
            </a:r>
            <a:r>
              <a:rPr lang="ru-RU" dirty="0" err="1"/>
              <a:t>власні</a:t>
            </a:r>
            <a:r>
              <a:rPr lang="ru-RU" dirty="0"/>
              <a:t> </a:t>
            </a:r>
            <a:r>
              <a:rPr lang="ru-RU" dirty="0" err="1"/>
              <a:t>дані</a:t>
            </a:r>
            <a:r>
              <a:rPr lang="ru-RU" dirty="0"/>
              <a:t> та </a:t>
            </a:r>
            <a:r>
              <a:rPr lang="ru-RU" dirty="0" err="1"/>
              <a:t>поставити</a:t>
            </a:r>
            <a:r>
              <a:rPr lang="ru-RU" dirty="0"/>
              <a:t> дату і </a:t>
            </a:r>
            <a:r>
              <a:rPr lang="ru-RU" dirty="0" err="1"/>
              <a:t>підпис</a:t>
            </a:r>
            <a:r>
              <a:rPr lang="ru-RU" dirty="0"/>
              <a:t>. </a:t>
            </a:r>
            <a:r>
              <a:rPr lang="ru-RU" dirty="0" err="1"/>
              <a:t>Якщо</a:t>
            </a:r>
            <a:r>
              <a:rPr lang="ru-RU" dirty="0"/>
              <a:t> </a:t>
            </a:r>
            <a:r>
              <a:rPr lang="ru-RU" dirty="0" err="1"/>
              <a:t>керівництво</a:t>
            </a:r>
            <a:r>
              <a:rPr lang="ru-RU" dirty="0"/>
              <a:t> </a:t>
            </a:r>
            <a:r>
              <a:rPr lang="ru-RU" dirty="0" err="1"/>
              <a:t>відмовляється</a:t>
            </a:r>
            <a:r>
              <a:rPr lang="ru-RU" dirty="0"/>
              <a:t> </a:t>
            </a:r>
            <a:r>
              <a:rPr lang="ru-RU" dirty="0" err="1"/>
              <a:t>приймати</a:t>
            </a:r>
            <a:r>
              <a:rPr lang="ru-RU" dirty="0"/>
              <a:t> </a:t>
            </a:r>
            <a:r>
              <a:rPr lang="ru-RU" dirty="0" err="1"/>
              <a:t>скаргу</a:t>
            </a:r>
            <a:r>
              <a:rPr lang="ru-RU" dirty="0"/>
              <a:t>, </a:t>
            </a:r>
            <a:r>
              <a:rPr lang="ru-RU" dirty="0" err="1"/>
              <a:t>її</a:t>
            </a:r>
            <a:r>
              <a:rPr lang="ru-RU" dirty="0"/>
              <a:t> </a:t>
            </a:r>
            <a:r>
              <a:rPr lang="ru-RU" dirty="0" err="1"/>
              <a:t>можна</a:t>
            </a:r>
            <a:r>
              <a:rPr lang="ru-RU" dirty="0"/>
              <a:t> </a:t>
            </a:r>
            <a:r>
              <a:rPr lang="ru-RU" dirty="0" err="1"/>
              <a:t>надіслати</a:t>
            </a:r>
            <a:r>
              <a:rPr lang="ru-RU" dirty="0"/>
              <a:t> </a:t>
            </a:r>
            <a:r>
              <a:rPr lang="ru-RU" dirty="0" err="1"/>
              <a:t>рекомендованим</a:t>
            </a:r>
            <a:r>
              <a:rPr lang="ru-RU" dirty="0"/>
              <a:t> листом з </a:t>
            </a:r>
            <a:r>
              <a:rPr lang="ru-RU" dirty="0" err="1"/>
              <a:t>повідомленням</a:t>
            </a:r>
            <a:r>
              <a:rPr lang="ru-RU" dirty="0"/>
              <a:t> про </a:t>
            </a:r>
            <a:r>
              <a:rPr lang="ru-RU" dirty="0" err="1"/>
              <a:t>вручення</a:t>
            </a:r>
            <a:r>
              <a:rPr lang="ru-RU" dirty="0"/>
              <a:t>.</a:t>
            </a:r>
          </a:p>
          <a:p>
            <a:pPr algn="just"/>
            <a:endParaRPr lang="ru-RU" dirty="0"/>
          </a:p>
          <a:p>
            <a:pPr algn="just"/>
            <a:r>
              <a:rPr lang="ru-RU" dirty="0" err="1"/>
              <a:t>Якщо</a:t>
            </a:r>
            <a:r>
              <a:rPr lang="ru-RU" dirty="0"/>
              <a:t> ж </a:t>
            </a:r>
            <a:r>
              <a:rPr lang="ru-RU" dirty="0" err="1"/>
              <a:t>керівнику</a:t>
            </a:r>
            <a:r>
              <a:rPr lang="ru-RU" dirty="0"/>
              <a:t> </a:t>
            </a:r>
            <a:r>
              <a:rPr lang="ru-RU" dirty="0" err="1"/>
              <a:t>відомо</a:t>
            </a:r>
            <a:r>
              <a:rPr lang="ru-RU" dirty="0"/>
              <a:t> про </a:t>
            </a:r>
            <a:r>
              <a:rPr lang="ru-RU" dirty="0" err="1"/>
              <a:t>порушення</a:t>
            </a:r>
            <a:r>
              <a:rPr lang="ru-RU" dirty="0"/>
              <a:t>, але </a:t>
            </a:r>
            <a:r>
              <a:rPr lang="ru-RU" dirty="0" err="1"/>
              <a:t>жодних</a:t>
            </a:r>
            <a:r>
              <a:rPr lang="ru-RU" dirty="0"/>
              <a:t> </a:t>
            </a:r>
            <a:r>
              <a:rPr lang="ru-RU" dirty="0" err="1"/>
              <a:t>заходів</a:t>
            </a:r>
            <a:r>
              <a:rPr lang="ru-RU" dirty="0"/>
              <a:t> </a:t>
            </a:r>
            <a:r>
              <a:rPr lang="ru-RU" dirty="0" err="1"/>
              <a:t>після</a:t>
            </a:r>
            <a:r>
              <a:rPr lang="ru-RU" dirty="0"/>
              <a:t> </a:t>
            </a:r>
            <a:r>
              <a:rPr lang="ru-RU" dirty="0" err="1"/>
              <a:t>цього</a:t>
            </a:r>
            <a:r>
              <a:rPr lang="ru-RU" dirty="0"/>
              <a:t> не </a:t>
            </a:r>
            <a:r>
              <a:rPr lang="ru-RU" dirty="0" err="1"/>
              <a:t>було</a:t>
            </a:r>
            <a:r>
              <a:rPr lang="ru-RU" dirty="0"/>
              <a:t> </a:t>
            </a:r>
            <a:r>
              <a:rPr lang="ru-RU" dirty="0" err="1"/>
              <a:t>вжито</a:t>
            </a:r>
            <a:r>
              <a:rPr lang="ru-RU" dirty="0"/>
              <a:t>, </a:t>
            </a:r>
            <a:r>
              <a:rPr lang="ru-RU" dirty="0" err="1"/>
              <a:t>тоді</a:t>
            </a:r>
            <a:r>
              <a:rPr lang="ru-RU" dirty="0"/>
              <a:t> час </a:t>
            </a:r>
            <a:r>
              <a:rPr lang="ru-RU" dirty="0" err="1"/>
              <a:t>звертатися</a:t>
            </a:r>
            <a:r>
              <a:rPr lang="ru-RU" dirty="0"/>
              <a:t> до </a:t>
            </a:r>
            <a:r>
              <a:rPr lang="ru-RU" dirty="0" err="1"/>
              <a:t>Державної</a:t>
            </a:r>
            <a:r>
              <a:rPr lang="ru-RU" dirty="0"/>
              <a:t> </a:t>
            </a:r>
            <a:r>
              <a:rPr lang="ru-RU" dirty="0" err="1"/>
              <a:t>служби</a:t>
            </a:r>
            <a:r>
              <a:rPr lang="ru-RU" dirty="0"/>
              <a:t> </a:t>
            </a:r>
            <a:r>
              <a:rPr lang="ru-RU" dirty="0" err="1"/>
              <a:t>України</a:t>
            </a:r>
            <a:r>
              <a:rPr lang="ru-RU" dirty="0"/>
              <a:t> з </a:t>
            </a:r>
            <a:r>
              <a:rPr lang="ru-RU" dirty="0" err="1"/>
              <a:t>питань</a:t>
            </a:r>
            <a:r>
              <a:rPr lang="ru-RU" dirty="0"/>
              <a:t> </a:t>
            </a:r>
            <a:r>
              <a:rPr lang="ru-RU" dirty="0" err="1"/>
              <a:t>праці</a:t>
            </a:r>
            <a:r>
              <a:rPr lang="ru-RU" dirty="0"/>
              <a:t>, яка </a:t>
            </a:r>
            <a:r>
              <a:rPr lang="ru-RU" dirty="0" err="1"/>
              <a:t>здійснює</a:t>
            </a:r>
            <a:r>
              <a:rPr lang="ru-RU" dirty="0"/>
              <a:t> контроль за </a:t>
            </a:r>
            <a:r>
              <a:rPr lang="ru-RU" dirty="0" err="1"/>
              <a:t>додержанням</a:t>
            </a:r>
            <a:r>
              <a:rPr lang="ru-RU" dirty="0"/>
              <a:t> норм трудового </a:t>
            </a:r>
            <a:r>
              <a:rPr lang="ru-RU" dirty="0" err="1"/>
              <a:t>законодавства</a:t>
            </a:r>
            <a:r>
              <a:rPr lang="ru-RU" dirty="0"/>
              <a:t>.</a:t>
            </a:r>
            <a:endParaRPr lang="uk-UA" dirty="0"/>
          </a:p>
        </p:txBody>
      </p:sp>
    </p:spTree>
    <p:extLst>
      <p:ext uri="{BB962C8B-B14F-4D97-AF65-F5344CB8AC3E}">
        <p14:creationId xmlns:p14="http://schemas.microsoft.com/office/powerpoint/2010/main" val="2471067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dirty="0" err="1"/>
              <a:t>Державні</a:t>
            </a:r>
            <a:r>
              <a:rPr dirty="0"/>
              <a:t> </a:t>
            </a:r>
            <a:r>
              <a:rPr dirty="0" err="1"/>
              <a:t>соціальні</a:t>
            </a:r>
            <a:r>
              <a:rPr dirty="0"/>
              <a:t> </a:t>
            </a:r>
            <a:r>
              <a:rPr dirty="0" err="1"/>
              <a:t>гарантії</a:t>
            </a:r>
            <a:r>
              <a:rPr dirty="0"/>
              <a:t> у </a:t>
            </a:r>
            <a:r>
              <a:rPr dirty="0" err="1"/>
              <a:t>сфері</a:t>
            </a:r>
            <a:r>
              <a:rPr dirty="0"/>
              <a:t> </a:t>
            </a:r>
            <a:r>
              <a:rPr dirty="0" err="1"/>
              <a:t>доходів</a:t>
            </a:r>
            <a:endParaRPr dirty="0"/>
          </a:p>
        </p:txBody>
      </p:sp>
      <p:sp>
        <p:nvSpPr>
          <p:cNvPr id="3" name="Content Placeholder 2"/>
          <p:cNvSpPr>
            <a:spLocks noGrp="1"/>
          </p:cNvSpPr>
          <p:nvPr>
            <p:ph idx="1"/>
          </p:nvPr>
        </p:nvSpPr>
        <p:spPr/>
        <p:txBody>
          <a:bodyPr/>
          <a:lstStyle/>
          <a:p>
            <a:endParaRPr/>
          </a:p>
          <a:p>
            <a:r>
              <a:t>Мінімальна заробітна плата</a:t>
            </a:r>
          </a:p>
          <a:p>
            <a:r>
              <a:t>Прожитковий мінімум</a:t>
            </a:r>
          </a:p>
          <a:p>
            <a:r>
              <a:t>Індексація доходів населення</a:t>
            </a:r>
          </a:p>
          <a:p>
            <a:r>
              <a:t>Гарантії своєчасної виплати заробітної плати</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0267" y="474345"/>
            <a:ext cx="8407400" cy="5078313"/>
          </a:xfrm>
          <a:prstGeom prst="rect">
            <a:avLst/>
          </a:prstGeom>
        </p:spPr>
        <p:txBody>
          <a:bodyPr wrap="square">
            <a:spAutoFit/>
          </a:bodyPr>
          <a:lstStyle/>
          <a:p>
            <a:pPr algn="ctr"/>
            <a:r>
              <a:rPr lang="uk-UA" dirty="0"/>
              <a:t>Державні соціальні стандарти</a:t>
            </a:r>
          </a:p>
          <a:p>
            <a:pPr algn="ctr"/>
            <a:r>
              <a:rPr lang="uk-UA" dirty="0"/>
              <a:t>Згідно </a:t>
            </a:r>
            <a:r>
              <a:rPr lang="uk-UA" dirty="0">
                <a:hlinkClick r:id="rId2"/>
              </a:rPr>
              <a:t>Закону України «Про Державний бюджет України на 2026 рік»</a:t>
            </a:r>
            <a:r>
              <a:rPr lang="uk-UA" dirty="0"/>
              <a:t> прожитковий мінімум на одну особу в розрахунку на місяць у розмірі</a:t>
            </a:r>
            <a:r>
              <a:rPr lang="uk-UA" dirty="0" smtClean="0"/>
              <a:t>:</a:t>
            </a:r>
          </a:p>
          <a:p>
            <a:endParaRPr lang="uk-UA" dirty="0"/>
          </a:p>
          <a:p>
            <a:r>
              <a:rPr lang="uk-UA" dirty="0"/>
              <a:t>З 1 січня 2026 – 3209 </a:t>
            </a:r>
            <a:r>
              <a:rPr lang="uk-UA" dirty="0" err="1"/>
              <a:t>грн</a:t>
            </a:r>
            <a:r>
              <a:rPr lang="uk-UA" dirty="0"/>
              <a:t>;</a:t>
            </a:r>
          </a:p>
          <a:p>
            <a:r>
              <a:rPr lang="uk-UA" b="1" dirty="0"/>
              <a:t>Дітей віком до 6 років:</a:t>
            </a:r>
            <a:endParaRPr lang="uk-UA" dirty="0"/>
          </a:p>
          <a:p>
            <a:r>
              <a:rPr lang="uk-UA" dirty="0"/>
              <a:t>З 1 січня 2026 – 2817 </a:t>
            </a:r>
            <a:r>
              <a:rPr lang="uk-UA" dirty="0" err="1"/>
              <a:t>грн</a:t>
            </a:r>
            <a:r>
              <a:rPr lang="uk-UA" dirty="0"/>
              <a:t>;</a:t>
            </a:r>
          </a:p>
          <a:p>
            <a:r>
              <a:rPr lang="uk-UA" b="1" dirty="0"/>
              <a:t>Дітей віком від 6 до 18 років:</a:t>
            </a:r>
            <a:endParaRPr lang="uk-UA" dirty="0"/>
          </a:p>
          <a:p>
            <a:r>
              <a:rPr lang="uk-UA" dirty="0"/>
              <a:t>З 1 січня 2026 року – 3512 </a:t>
            </a:r>
            <a:r>
              <a:rPr lang="uk-UA" dirty="0" err="1"/>
              <a:t>грн</a:t>
            </a:r>
            <a:r>
              <a:rPr lang="uk-UA" dirty="0"/>
              <a:t>;</a:t>
            </a:r>
          </a:p>
          <a:p>
            <a:r>
              <a:rPr lang="uk-UA" b="1" dirty="0"/>
              <a:t>Працездатних осіб:</a:t>
            </a:r>
            <a:r>
              <a:rPr lang="uk-UA" dirty="0"/>
              <a:t/>
            </a:r>
            <a:br>
              <a:rPr lang="uk-UA" dirty="0"/>
            </a:br>
            <a:r>
              <a:rPr lang="uk-UA" dirty="0"/>
              <a:t>З 1 січня 2026 року – 3328 </a:t>
            </a:r>
            <a:r>
              <a:rPr lang="uk-UA" dirty="0" err="1"/>
              <a:t>грн</a:t>
            </a:r>
            <a:r>
              <a:rPr lang="uk-UA" dirty="0"/>
              <a:t>;</a:t>
            </a:r>
          </a:p>
          <a:p>
            <a:r>
              <a:rPr lang="uk-UA" b="1" dirty="0"/>
              <a:t>Осіб, які втратили працездатність:</a:t>
            </a:r>
            <a:r>
              <a:rPr lang="uk-UA" dirty="0"/>
              <a:t/>
            </a:r>
            <a:br>
              <a:rPr lang="uk-UA" dirty="0"/>
            </a:br>
            <a:r>
              <a:rPr lang="uk-UA" dirty="0"/>
              <a:t>З 1 січня 2026 року – 2595 </a:t>
            </a:r>
            <a:r>
              <a:rPr lang="uk-UA" dirty="0" err="1"/>
              <a:t>грн</a:t>
            </a:r>
            <a:r>
              <a:rPr lang="uk-UA" dirty="0"/>
              <a:t>;</a:t>
            </a:r>
          </a:p>
          <a:p>
            <a:r>
              <a:rPr lang="uk-UA" b="1" dirty="0"/>
              <a:t>Мінімальна заробітна плата:</a:t>
            </a:r>
            <a:r>
              <a:rPr lang="uk-UA" dirty="0"/>
              <a:t/>
            </a:r>
            <a:br>
              <a:rPr lang="uk-UA" dirty="0"/>
            </a:br>
            <a:r>
              <a:rPr lang="uk-UA" dirty="0"/>
              <a:t>У місячному розмірі: з 1 січня – 8647 </a:t>
            </a:r>
            <a:r>
              <a:rPr lang="uk-UA" dirty="0" err="1"/>
              <a:t>грн</a:t>
            </a:r>
            <a:r>
              <a:rPr lang="uk-UA" dirty="0"/>
              <a:t>;</a:t>
            </a:r>
            <a:br>
              <a:rPr lang="uk-UA" dirty="0"/>
            </a:br>
            <a:r>
              <a:rPr lang="uk-UA" dirty="0"/>
              <a:t>У погодинному розмірі : з 1 січня – 52,00 </a:t>
            </a:r>
            <a:r>
              <a:rPr lang="uk-UA" dirty="0" err="1"/>
              <a:t>грн</a:t>
            </a:r>
            <a:r>
              <a:rPr lang="uk-UA" dirty="0"/>
              <a:t>;</a:t>
            </a:r>
          </a:p>
          <a:p>
            <a:r>
              <a:rPr lang="uk-UA" b="1" dirty="0"/>
              <a:t>Розмір податкової пільги</a:t>
            </a:r>
            <a:r>
              <a:rPr lang="uk-UA" dirty="0"/>
              <a:t> – 4660 </a:t>
            </a:r>
            <a:r>
              <a:rPr lang="uk-UA" dirty="0" err="1"/>
              <a:t>грн</a:t>
            </a:r>
            <a:r>
              <a:rPr lang="uk-UA" dirty="0"/>
              <a:t>;</a:t>
            </a:r>
          </a:p>
          <a:p>
            <a:r>
              <a:rPr lang="uk-UA" b="1" dirty="0"/>
              <a:t>Допомога на поховання</a:t>
            </a:r>
            <a:r>
              <a:rPr lang="uk-UA" dirty="0"/>
              <a:t> – 2337 </a:t>
            </a:r>
            <a:r>
              <a:rPr lang="uk-UA" dirty="0" err="1"/>
              <a:t>грн</a:t>
            </a:r>
            <a:r>
              <a:rPr lang="uk-UA" dirty="0"/>
              <a:t> (місцевий бюджет);</a:t>
            </a:r>
          </a:p>
        </p:txBody>
      </p:sp>
    </p:spTree>
    <p:extLst>
      <p:ext uri="{BB962C8B-B14F-4D97-AF65-F5344CB8AC3E}">
        <p14:creationId xmlns:p14="http://schemas.microsoft.com/office/powerpoint/2010/main" val="3817724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Критерії встановлення посадових окладів</a:t>
            </a:r>
          </a:p>
        </p:txBody>
      </p:sp>
      <p:sp>
        <p:nvSpPr>
          <p:cNvPr id="3" name="Content Placeholder 2"/>
          <p:cNvSpPr>
            <a:spLocks noGrp="1"/>
          </p:cNvSpPr>
          <p:nvPr>
            <p:ph idx="1"/>
          </p:nvPr>
        </p:nvSpPr>
        <p:spPr/>
        <p:txBody>
          <a:bodyPr/>
          <a:lstStyle/>
          <a:p>
            <a:endParaRPr/>
          </a:p>
          <a:p>
            <a:r>
              <a:t>Кваліфікаційна категорія працівника</a:t>
            </a:r>
          </a:p>
          <a:p>
            <a:r>
              <a:t>Освітній рівень</a:t>
            </a:r>
          </a:p>
          <a:p>
            <a:r>
              <a:t>Стаж роботи</a:t>
            </a:r>
          </a:p>
          <a:p>
            <a:r>
              <a:t>Складність та відповідальність роботи</a:t>
            </a:r>
          </a:p>
          <a:p>
            <a:r>
              <a:t>Фінансові можливості закладу</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Оплата праці адміністративно-управлінського персоналу</a:t>
            </a:r>
          </a:p>
        </p:txBody>
      </p:sp>
      <p:sp>
        <p:nvSpPr>
          <p:cNvPr id="3" name="Content Placeholder 2"/>
          <p:cNvSpPr>
            <a:spLocks noGrp="1"/>
          </p:cNvSpPr>
          <p:nvPr>
            <p:ph idx="1"/>
          </p:nvPr>
        </p:nvSpPr>
        <p:spPr/>
        <p:txBody>
          <a:bodyPr/>
          <a:lstStyle/>
          <a:p>
            <a:endParaRPr/>
          </a:p>
          <a:p>
            <a:r>
              <a:t>Контрактна форма трудового договору</a:t>
            </a:r>
          </a:p>
          <a:p>
            <a:r>
              <a:t>Посадовий оклад</a:t>
            </a:r>
          </a:p>
          <a:p>
            <a:r>
              <a:t>Надбавки та доплати</a:t>
            </a:r>
          </a:p>
          <a:p>
            <a:r>
              <a:t>Преміювання за результатами діяльності</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err="1"/>
              <a:t>Податкова</a:t>
            </a:r>
            <a:r>
              <a:rPr dirty="0"/>
              <a:t> </a:t>
            </a:r>
            <a:r>
              <a:rPr dirty="0" err="1"/>
              <a:t>соціальна</a:t>
            </a:r>
            <a:r>
              <a:rPr dirty="0"/>
              <a:t> </a:t>
            </a:r>
            <a:r>
              <a:rPr dirty="0" err="1"/>
              <a:t>пільга</a:t>
            </a:r>
            <a:r>
              <a:rPr dirty="0"/>
              <a:t> (ПСП)</a:t>
            </a:r>
          </a:p>
        </p:txBody>
      </p:sp>
      <p:sp>
        <p:nvSpPr>
          <p:cNvPr id="3" name="Content Placeholder 2"/>
          <p:cNvSpPr>
            <a:spLocks noGrp="1"/>
          </p:cNvSpPr>
          <p:nvPr>
            <p:ph idx="1"/>
          </p:nvPr>
        </p:nvSpPr>
        <p:spPr/>
        <p:txBody>
          <a:bodyPr/>
          <a:lstStyle/>
          <a:p>
            <a:endParaRPr/>
          </a:p>
          <a:p>
            <a:r>
              <a:t>Зменшення бази оподаткування ПДФО</a:t>
            </a:r>
          </a:p>
          <a:p>
            <a:r>
              <a:t>Надається за заявою працівника</a:t>
            </a:r>
          </a:p>
          <a:p>
            <a:r>
              <a:t>Застосовується за основним місцем роботи</a:t>
            </a:r>
          </a:p>
          <a:p>
            <a:r>
              <a:t>Залежить від розміру доходу</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8687" y="437480"/>
            <a:ext cx="7035800" cy="1477328"/>
          </a:xfrm>
          <a:prstGeom prst="rect">
            <a:avLst/>
          </a:prstGeom>
        </p:spPr>
        <p:txBody>
          <a:bodyPr wrap="square">
            <a:spAutoFit/>
          </a:bodyPr>
          <a:lstStyle/>
          <a:p>
            <a:pPr algn="ctr"/>
            <a:r>
              <a:rPr lang="ru-RU" dirty="0"/>
              <a:t>У 2026 </a:t>
            </a:r>
            <a:r>
              <a:rPr lang="ru-RU" dirty="0" err="1"/>
              <a:t>році</a:t>
            </a:r>
            <a:r>
              <a:rPr lang="ru-RU" dirty="0"/>
              <a:t>: - </a:t>
            </a:r>
            <a:r>
              <a:rPr lang="ru-RU" dirty="0" err="1"/>
              <a:t>розмір</a:t>
            </a:r>
            <a:r>
              <a:rPr lang="ru-RU" dirty="0"/>
              <a:t> </a:t>
            </a:r>
            <a:r>
              <a:rPr lang="ru-RU" dirty="0" err="1"/>
              <a:t>податкової</a:t>
            </a:r>
            <a:r>
              <a:rPr lang="ru-RU" dirty="0"/>
              <a:t> </a:t>
            </a:r>
            <a:r>
              <a:rPr lang="ru-RU" dirty="0" err="1"/>
              <a:t>соціальної</a:t>
            </a:r>
            <a:r>
              <a:rPr lang="ru-RU" dirty="0"/>
              <a:t> </a:t>
            </a:r>
            <a:r>
              <a:rPr lang="ru-RU" dirty="0" err="1"/>
              <a:t>пільги</a:t>
            </a:r>
            <a:r>
              <a:rPr lang="ru-RU" dirty="0"/>
              <a:t> – 1664 </a:t>
            </a:r>
            <a:r>
              <a:rPr lang="ru-RU" dirty="0" err="1"/>
              <a:t>грн</a:t>
            </a:r>
            <a:r>
              <a:rPr lang="ru-RU" dirty="0"/>
              <a:t> на </a:t>
            </a:r>
            <a:r>
              <a:rPr lang="ru-RU" dirty="0" err="1"/>
              <a:t>кожну</a:t>
            </a:r>
            <a:r>
              <a:rPr lang="ru-RU" dirty="0"/>
              <a:t> </a:t>
            </a:r>
            <a:r>
              <a:rPr lang="ru-RU" dirty="0" err="1"/>
              <a:t>дитину</a:t>
            </a:r>
            <a:r>
              <a:rPr lang="ru-RU" dirty="0"/>
              <a:t> (50 % </a:t>
            </a:r>
            <a:r>
              <a:rPr lang="ru-RU" dirty="0" err="1"/>
              <a:t>розміру</a:t>
            </a:r>
            <a:r>
              <a:rPr lang="ru-RU" dirty="0"/>
              <a:t> </a:t>
            </a:r>
            <a:r>
              <a:rPr lang="ru-RU" dirty="0" err="1"/>
              <a:t>прожиткового</a:t>
            </a:r>
            <a:r>
              <a:rPr lang="ru-RU" dirty="0"/>
              <a:t> </a:t>
            </a:r>
            <a:r>
              <a:rPr lang="ru-RU" dirty="0" err="1"/>
              <a:t>мінімуму</a:t>
            </a:r>
            <a:r>
              <a:rPr lang="ru-RU" dirty="0"/>
              <a:t> для </a:t>
            </a:r>
            <a:r>
              <a:rPr lang="ru-RU" dirty="0" err="1"/>
              <a:t>працездатної</a:t>
            </a:r>
            <a:r>
              <a:rPr lang="ru-RU" dirty="0"/>
              <a:t> особи, </a:t>
            </a:r>
            <a:r>
              <a:rPr lang="ru-RU" dirty="0" err="1"/>
              <a:t>встановленому</a:t>
            </a:r>
            <a:r>
              <a:rPr lang="ru-RU" dirty="0"/>
              <a:t> законом на 01 </a:t>
            </a:r>
            <a:r>
              <a:rPr lang="ru-RU" dirty="0" err="1"/>
              <a:t>січня</a:t>
            </a:r>
            <a:r>
              <a:rPr lang="ru-RU" dirty="0"/>
              <a:t> </a:t>
            </a:r>
            <a:r>
              <a:rPr lang="ru-RU" dirty="0" err="1"/>
              <a:t>звітного</a:t>
            </a:r>
            <a:r>
              <a:rPr lang="ru-RU" dirty="0"/>
              <a:t> </a:t>
            </a:r>
            <a:r>
              <a:rPr lang="ru-RU" dirty="0" err="1"/>
              <a:t>податкового</a:t>
            </a:r>
            <a:r>
              <a:rPr lang="ru-RU" dirty="0"/>
              <a:t> року (3328 </a:t>
            </a:r>
            <a:r>
              <a:rPr lang="ru-RU" dirty="0" err="1"/>
              <a:t>грн</a:t>
            </a:r>
            <a:r>
              <a:rPr lang="ru-RU" dirty="0"/>
              <a:t> * 50 %); - </a:t>
            </a:r>
            <a:r>
              <a:rPr lang="ru-RU" dirty="0" err="1"/>
              <a:t>якщо</a:t>
            </a:r>
            <a:r>
              <a:rPr lang="ru-RU" dirty="0"/>
              <a:t> у </a:t>
            </a:r>
            <a:r>
              <a:rPr lang="ru-RU" dirty="0" err="1"/>
              <a:t>працівника</a:t>
            </a:r>
            <a:r>
              <a:rPr lang="ru-RU" dirty="0"/>
              <a:t> </a:t>
            </a:r>
            <a:r>
              <a:rPr lang="ru-RU" dirty="0" err="1"/>
              <a:t>двоє</a:t>
            </a:r>
            <a:r>
              <a:rPr lang="ru-RU" dirty="0"/>
              <a:t> </a:t>
            </a:r>
            <a:r>
              <a:rPr lang="ru-RU" dirty="0" err="1"/>
              <a:t>дітей</a:t>
            </a:r>
            <a:r>
              <a:rPr lang="ru-RU" dirty="0"/>
              <a:t> – </a:t>
            </a:r>
            <a:r>
              <a:rPr lang="ru-RU" dirty="0" err="1"/>
              <a:t>пільга</a:t>
            </a:r>
            <a:r>
              <a:rPr lang="ru-RU" dirty="0"/>
              <a:t> становить 3328 </a:t>
            </a:r>
            <a:r>
              <a:rPr lang="ru-RU" dirty="0" err="1"/>
              <a:t>грн</a:t>
            </a:r>
            <a:r>
              <a:rPr lang="ru-RU" dirty="0"/>
              <a:t>, </a:t>
            </a:r>
            <a:r>
              <a:rPr lang="ru-RU" dirty="0" err="1"/>
              <a:t>троє</a:t>
            </a:r>
            <a:r>
              <a:rPr lang="ru-RU" dirty="0"/>
              <a:t> </a:t>
            </a:r>
            <a:r>
              <a:rPr lang="ru-RU" dirty="0" err="1"/>
              <a:t>дітей</a:t>
            </a:r>
            <a:r>
              <a:rPr lang="ru-RU" dirty="0"/>
              <a:t> – 4992 </a:t>
            </a:r>
            <a:r>
              <a:rPr lang="ru-RU" dirty="0" err="1"/>
              <a:t>грн</a:t>
            </a:r>
            <a:r>
              <a:rPr lang="ru-RU" dirty="0"/>
              <a:t> і т. д.</a:t>
            </a:r>
            <a:endParaRPr lang="uk-UA"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0266" y="2374094"/>
            <a:ext cx="5498042" cy="3272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9905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err="1"/>
              <a:t>Податкова</a:t>
            </a:r>
            <a:r>
              <a:rPr dirty="0"/>
              <a:t> </a:t>
            </a:r>
            <a:r>
              <a:rPr dirty="0" err="1"/>
              <a:t>знижка</a:t>
            </a:r>
            <a:endParaRPr dirty="0"/>
          </a:p>
        </p:txBody>
      </p:sp>
      <p:sp>
        <p:nvSpPr>
          <p:cNvPr id="3" name="Content Placeholder 2"/>
          <p:cNvSpPr>
            <a:spLocks noGrp="1"/>
          </p:cNvSpPr>
          <p:nvPr>
            <p:ph idx="1"/>
          </p:nvPr>
        </p:nvSpPr>
        <p:spPr/>
        <p:txBody>
          <a:bodyPr/>
          <a:lstStyle/>
          <a:p>
            <a:endParaRPr dirty="0"/>
          </a:p>
          <a:p>
            <a:r>
              <a:rPr dirty="0" err="1"/>
              <a:t>Компенсація</a:t>
            </a:r>
            <a:r>
              <a:rPr dirty="0"/>
              <a:t> </a:t>
            </a:r>
            <a:r>
              <a:rPr dirty="0" err="1"/>
              <a:t>частини</a:t>
            </a:r>
            <a:r>
              <a:rPr dirty="0"/>
              <a:t> </a:t>
            </a:r>
            <a:r>
              <a:rPr dirty="0" err="1"/>
              <a:t>витрат</a:t>
            </a:r>
            <a:r>
              <a:rPr dirty="0"/>
              <a:t> </a:t>
            </a:r>
            <a:r>
              <a:rPr dirty="0" err="1"/>
              <a:t>фізичної</a:t>
            </a:r>
            <a:r>
              <a:rPr dirty="0"/>
              <a:t> </a:t>
            </a:r>
            <a:r>
              <a:rPr dirty="0" err="1"/>
              <a:t>особи</a:t>
            </a:r>
            <a:endParaRPr dirty="0"/>
          </a:p>
          <a:p>
            <a:r>
              <a:rPr dirty="0" err="1"/>
              <a:t>Навчання</a:t>
            </a:r>
            <a:r>
              <a:rPr dirty="0"/>
              <a:t>, </a:t>
            </a:r>
            <a:r>
              <a:rPr dirty="0" err="1"/>
              <a:t>іпотека</a:t>
            </a:r>
            <a:r>
              <a:rPr dirty="0"/>
              <a:t>, </a:t>
            </a:r>
            <a:r>
              <a:rPr dirty="0" err="1"/>
              <a:t>страхування</a:t>
            </a:r>
            <a:endParaRPr dirty="0"/>
          </a:p>
          <a:p>
            <a:r>
              <a:rPr dirty="0" err="1"/>
              <a:t>Оформлюється</a:t>
            </a:r>
            <a:r>
              <a:rPr dirty="0"/>
              <a:t> </a:t>
            </a:r>
            <a:r>
              <a:rPr dirty="0" err="1"/>
              <a:t>через</a:t>
            </a:r>
            <a:r>
              <a:rPr dirty="0"/>
              <a:t> </a:t>
            </a:r>
            <a:r>
              <a:rPr dirty="0" err="1"/>
              <a:t>податкову</a:t>
            </a:r>
            <a:r>
              <a:rPr dirty="0"/>
              <a:t> </a:t>
            </a:r>
            <a:r>
              <a:rPr dirty="0" err="1"/>
              <a:t>декларацію</a:t>
            </a:r>
            <a:endParaRPr dirty="0"/>
          </a:p>
          <a:p>
            <a:r>
              <a:rPr dirty="0" err="1"/>
              <a:t>Повернення</a:t>
            </a:r>
            <a:r>
              <a:rPr dirty="0"/>
              <a:t> </a:t>
            </a:r>
            <a:r>
              <a:rPr dirty="0" err="1"/>
              <a:t>частини</a:t>
            </a:r>
            <a:r>
              <a:rPr dirty="0"/>
              <a:t> </a:t>
            </a:r>
            <a:r>
              <a:rPr dirty="0" err="1"/>
              <a:t>сплаченого</a:t>
            </a:r>
            <a:r>
              <a:rPr dirty="0"/>
              <a:t> ПДФО</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0133" y="253999"/>
            <a:ext cx="8771467" cy="6494085"/>
          </a:xfrm>
          <a:prstGeom prst="rect">
            <a:avLst/>
          </a:prstGeom>
        </p:spPr>
        <p:txBody>
          <a:bodyPr wrap="square">
            <a:spAutoFit/>
          </a:bodyPr>
          <a:lstStyle/>
          <a:p>
            <a:pPr algn="just"/>
            <a:r>
              <a:rPr lang="ru-RU" sz="1600" dirty="0" err="1"/>
              <a:t>Податкова</a:t>
            </a:r>
            <a:r>
              <a:rPr lang="ru-RU" sz="1600" dirty="0"/>
              <a:t> </a:t>
            </a:r>
            <a:r>
              <a:rPr lang="ru-RU" sz="1600" dirty="0" err="1"/>
              <a:t>знижка</a:t>
            </a:r>
            <a:r>
              <a:rPr lang="ru-RU" sz="1600" dirty="0"/>
              <a:t> - </a:t>
            </a:r>
            <a:r>
              <a:rPr lang="ru-RU" sz="1600" dirty="0" err="1"/>
              <a:t>це</a:t>
            </a:r>
            <a:r>
              <a:rPr lang="ru-RU" sz="1600" dirty="0"/>
              <a:t> реальна </a:t>
            </a:r>
            <a:r>
              <a:rPr lang="ru-RU" sz="1600" dirty="0" err="1"/>
              <a:t>можливість</a:t>
            </a:r>
            <a:r>
              <a:rPr lang="ru-RU" sz="1600" dirty="0"/>
              <a:t> </a:t>
            </a:r>
            <a:r>
              <a:rPr lang="ru-RU" sz="1600" dirty="0" err="1"/>
              <a:t>компенсувати</a:t>
            </a:r>
            <a:r>
              <a:rPr lang="ru-RU" sz="1600" dirty="0"/>
              <a:t> </a:t>
            </a:r>
            <a:r>
              <a:rPr lang="ru-RU" sz="1600" dirty="0" err="1"/>
              <a:t>частину</a:t>
            </a:r>
            <a:r>
              <a:rPr lang="ru-RU" sz="1600" dirty="0"/>
              <a:t> </a:t>
            </a:r>
            <a:r>
              <a:rPr lang="ru-RU" sz="1600" dirty="0" err="1"/>
              <a:t>витрат</a:t>
            </a:r>
            <a:r>
              <a:rPr lang="ru-RU" sz="1600" dirty="0"/>
              <a:t>, </a:t>
            </a:r>
            <a:r>
              <a:rPr lang="ru-RU" sz="1600" dirty="0" err="1"/>
              <a:t>які</a:t>
            </a:r>
            <a:r>
              <a:rPr lang="ru-RU" sz="1600" dirty="0"/>
              <a:t> </a:t>
            </a:r>
            <a:r>
              <a:rPr lang="ru-RU" sz="1600" dirty="0" err="1"/>
              <a:t>громадянин</a:t>
            </a:r>
            <a:r>
              <a:rPr lang="ru-RU" sz="1600" dirty="0"/>
              <a:t> </a:t>
            </a:r>
            <a:r>
              <a:rPr lang="ru-RU" sz="1600" dirty="0" err="1"/>
              <a:t>поніс</a:t>
            </a:r>
            <a:r>
              <a:rPr lang="ru-RU" sz="1600" dirty="0"/>
              <a:t> </a:t>
            </a:r>
            <a:r>
              <a:rPr lang="ru-RU" sz="1600" dirty="0" err="1"/>
              <a:t>протягом</a:t>
            </a:r>
            <a:r>
              <a:rPr lang="ru-RU" sz="1600" dirty="0"/>
              <a:t> року. </a:t>
            </a:r>
            <a:r>
              <a:rPr lang="ru-RU" sz="1600" dirty="0" err="1"/>
              <a:t>Йдеться</a:t>
            </a:r>
            <a:r>
              <a:rPr lang="ru-RU" sz="1600" dirty="0"/>
              <a:t> про </a:t>
            </a:r>
            <a:r>
              <a:rPr lang="ru-RU" sz="1600" dirty="0" err="1"/>
              <a:t>кошти</a:t>
            </a:r>
            <a:r>
              <a:rPr lang="ru-RU" sz="1600" dirty="0"/>
              <a:t>, </a:t>
            </a:r>
            <a:r>
              <a:rPr lang="ru-RU" sz="1600" dirty="0" err="1"/>
              <a:t>сплачені</a:t>
            </a:r>
            <a:r>
              <a:rPr lang="ru-RU" sz="1600" dirty="0"/>
              <a:t> у 2025 </a:t>
            </a:r>
            <a:r>
              <a:rPr lang="ru-RU" sz="1600" dirty="0" err="1"/>
              <a:t>році</a:t>
            </a:r>
            <a:r>
              <a:rPr lang="ru-RU" sz="1600" dirty="0"/>
              <a:t>, </a:t>
            </a:r>
            <a:r>
              <a:rPr lang="ru-RU" sz="1600" dirty="0" err="1"/>
              <a:t>зокрема</a:t>
            </a:r>
            <a:r>
              <a:rPr lang="ru-RU" sz="1600" dirty="0"/>
              <a:t>, за </a:t>
            </a:r>
            <a:r>
              <a:rPr lang="ru-RU" sz="1600" dirty="0" err="1"/>
              <a:t>навчання</a:t>
            </a:r>
            <a:r>
              <a:rPr lang="ru-RU" sz="1600" dirty="0"/>
              <a:t> у </a:t>
            </a:r>
            <a:r>
              <a:rPr lang="ru-RU" sz="1600" dirty="0" err="1"/>
              <a:t>державних</a:t>
            </a:r>
            <a:r>
              <a:rPr lang="ru-RU" sz="1600" dirty="0"/>
              <a:t> закладах </a:t>
            </a:r>
            <a:r>
              <a:rPr lang="ru-RU" sz="1600" dirty="0" err="1"/>
              <a:t>освіти</a:t>
            </a:r>
            <a:r>
              <a:rPr lang="ru-RU" sz="1600" dirty="0"/>
              <a:t>, </a:t>
            </a:r>
            <a:r>
              <a:rPr lang="ru-RU" sz="1600" dirty="0" err="1"/>
              <a:t>користування</a:t>
            </a:r>
            <a:r>
              <a:rPr lang="ru-RU" sz="1600" dirty="0"/>
              <a:t> </a:t>
            </a:r>
            <a:r>
              <a:rPr lang="ru-RU" sz="1600" dirty="0" err="1"/>
              <a:t>іпотечним</a:t>
            </a:r>
            <a:r>
              <a:rPr lang="ru-RU" sz="1600" dirty="0"/>
              <a:t> </a:t>
            </a:r>
            <a:r>
              <a:rPr lang="ru-RU" sz="1600" dirty="0" err="1"/>
              <a:t>житловим</a:t>
            </a:r>
            <a:r>
              <a:rPr lang="ru-RU" sz="1600" dirty="0"/>
              <a:t> кредитом, </a:t>
            </a:r>
            <a:r>
              <a:rPr lang="ru-RU" sz="1600" dirty="0" err="1"/>
              <a:t>використання</a:t>
            </a:r>
            <a:r>
              <a:rPr lang="ru-RU" sz="1600" dirty="0"/>
              <a:t> </a:t>
            </a:r>
            <a:r>
              <a:rPr lang="ru-RU" sz="1600" dirty="0" err="1"/>
              <a:t>репродуктивних</a:t>
            </a:r>
            <a:r>
              <a:rPr lang="ru-RU" sz="1600" dirty="0"/>
              <a:t> </a:t>
            </a:r>
            <a:r>
              <a:rPr lang="ru-RU" sz="1600" dirty="0" err="1"/>
              <a:t>технологій</a:t>
            </a:r>
            <a:r>
              <a:rPr lang="ru-RU" sz="1600" dirty="0"/>
              <a:t>, </a:t>
            </a:r>
            <a:r>
              <a:rPr lang="ru-RU" sz="1600" dirty="0" err="1"/>
              <a:t>переобладнання</a:t>
            </a:r>
            <a:r>
              <a:rPr lang="ru-RU" sz="1600" dirty="0"/>
              <a:t> транспортного </a:t>
            </a:r>
            <a:r>
              <a:rPr lang="ru-RU" sz="1600" dirty="0" err="1"/>
              <a:t>засобу</a:t>
            </a:r>
            <a:r>
              <a:rPr lang="ru-RU" sz="1600" dirty="0"/>
              <a:t> на </a:t>
            </a:r>
            <a:r>
              <a:rPr lang="ru-RU" sz="1600" dirty="0" err="1"/>
              <a:t>біопаливо</a:t>
            </a:r>
            <a:r>
              <a:rPr lang="ru-RU" sz="1600" dirty="0"/>
              <a:t>, </a:t>
            </a:r>
            <a:r>
              <a:rPr lang="ru-RU" sz="1600" dirty="0" err="1"/>
              <a:t>благодійні</a:t>
            </a:r>
            <a:r>
              <a:rPr lang="ru-RU" sz="1600" dirty="0"/>
              <a:t> </a:t>
            </a:r>
            <a:r>
              <a:rPr lang="ru-RU" sz="1600" dirty="0" err="1"/>
              <a:t>внески</a:t>
            </a:r>
            <a:r>
              <a:rPr lang="ru-RU" sz="1600" dirty="0"/>
              <a:t> та </a:t>
            </a:r>
            <a:r>
              <a:rPr lang="ru-RU" sz="1600" dirty="0" err="1"/>
              <a:t>інші</a:t>
            </a:r>
            <a:r>
              <a:rPr lang="ru-RU" sz="1600" dirty="0"/>
              <a:t> </a:t>
            </a:r>
            <a:r>
              <a:rPr lang="ru-RU" sz="1600" dirty="0" err="1"/>
              <a:t>витрати</a:t>
            </a:r>
            <a:r>
              <a:rPr lang="ru-RU" sz="1600" dirty="0"/>
              <a:t>, </a:t>
            </a:r>
            <a:r>
              <a:rPr lang="ru-RU" sz="1600" dirty="0" err="1"/>
              <a:t>визначені</a:t>
            </a:r>
            <a:r>
              <a:rPr lang="ru-RU" sz="1600" dirty="0"/>
              <a:t> </a:t>
            </a:r>
            <a:r>
              <a:rPr lang="ru-RU" sz="1600" dirty="0" err="1"/>
              <a:t>Податковим</a:t>
            </a:r>
            <a:r>
              <a:rPr lang="ru-RU" sz="1600" dirty="0"/>
              <a:t> кодексом </a:t>
            </a:r>
            <a:r>
              <a:rPr lang="ru-RU" sz="1600" dirty="0" err="1"/>
              <a:t>України</a:t>
            </a:r>
            <a:r>
              <a:rPr lang="ru-RU" sz="1600" dirty="0"/>
              <a:t>.</a:t>
            </a:r>
          </a:p>
          <a:p>
            <a:pPr algn="just"/>
            <a:endParaRPr lang="ru-RU" sz="1600" dirty="0"/>
          </a:p>
          <a:p>
            <a:pPr algn="just"/>
            <a:r>
              <a:rPr lang="ru-RU" sz="1600" dirty="0" err="1"/>
              <a:t>Важливо</a:t>
            </a:r>
            <a:r>
              <a:rPr lang="ru-RU" sz="1600" dirty="0"/>
              <a:t> </a:t>
            </a:r>
            <a:r>
              <a:rPr lang="ru-RU" sz="1600" dirty="0" err="1"/>
              <a:t>пам’ятати</a:t>
            </a:r>
            <a:r>
              <a:rPr lang="ru-RU" sz="1600" dirty="0"/>
              <a:t>, </a:t>
            </a:r>
            <a:r>
              <a:rPr lang="ru-RU" sz="1600" dirty="0" err="1"/>
              <a:t>що</a:t>
            </a:r>
            <a:r>
              <a:rPr lang="ru-RU" sz="1600" dirty="0"/>
              <a:t> до </a:t>
            </a:r>
            <a:r>
              <a:rPr lang="ru-RU" sz="1600" dirty="0" err="1"/>
              <a:t>податкової</a:t>
            </a:r>
            <a:r>
              <a:rPr lang="ru-RU" sz="1600" dirty="0"/>
              <a:t> </a:t>
            </a:r>
            <a:r>
              <a:rPr lang="ru-RU" sz="1600" dirty="0" err="1"/>
              <a:t>знижки</a:t>
            </a:r>
            <a:r>
              <a:rPr lang="ru-RU" sz="1600" dirty="0"/>
              <a:t> </a:t>
            </a:r>
            <a:r>
              <a:rPr lang="ru-RU" sz="1600" dirty="0" err="1"/>
              <a:t>зараховуються</a:t>
            </a:r>
            <a:r>
              <a:rPr lang="ru-RU" sz="1600" dirty="0"/>
              <a:t> </a:t>
            </a:r>
            <a:r>
              <a:rPr lang="ru-RU" sz="1600" dirty="0" err="1"/>
              <a:t>лише</a:t>
            </a:r>
            <a:r>
              <a:rPr lang="ru-RU" sz="1600" dirty="0"/>
              <a:t> </a:t>
            </a:r>
            <a:r>
              <a:rPr lang="ru-RU" sz="1600" dirty="0" err="1"/>
              <a:t>фактично</a:t>
            </a:r>
            <a:r>
              <a:rPr lang="ru-RU" sz="1600" dirty="0"/>
              <a:t> </a:t>
            </a:r>
            <a:r>
              <a:rPr lang="ru-RU" sz="1600" dirty="0" err="1"/>
              <a:t>сплачені</a:t>
            </a:r>
            <a:r>
              <a:rPr lang="ru-RU" sz="1600" dirty="0"/>
              <a:t> </a:t>
            </a:r>
            <a:r>
              <a:rPr lang="ru-RU" sz="1600" dirty="0" err="1"/>
              <a:t>витрати</a:t>
            </a:r>
            <a:r>
              <a:rPr lang="ru-RU" sz="1600" dirty="0"/>
              <a:t>, </a:t>
            </a:r>
            <a:r>
              <a:rPr lang="ru-RU" sz="1600" dirty="0" err="1"/>
              <a:t>підтверджені</a:t>
            </a:r>
            <a:r>
              <a:rPr lang="ru-RU" sz="1600" dirty="0"/>
              <a:t> документами. </a:t>
            </a:r>
            <a:r>
              <a:rPr lang="ru-RU" sz="1600" dirty="0" err="1"/>
              <a:t>Це</a:t>
            </a:r>
            <a:r>
              <a:rPr lang="ru-RU" sz="1600" dirty="0"/>
              <a:t> </a:t>
            </a:r>
            <a:r>
              <a:rPr lang="ru-RU" sz="1600" dirty="0" err="1"/>
              <a:t>можуть</a:t>
            </a:r>
            <a:r>
              <a:rPr lang="ru-RU" sz="1600" dirty="0"/>
              <a:t> бути </a:t>
            </a:r>
            <a:r>
              <a:rPr lang="ru-RU" sz="1600" dirty="0" err="1"/>
              <a:t>квитанції</a:t>
            </a:r>
            <a:r>
              <a:rPr lang="ru-RU" sz="1600" dirty="0"/>
              <a:t>, </a:t>
            </a:r>
            <a:r>
              <a:rPr lang="ru-RU" sz="1600" dirty="0" err="1"/>
              <a:t>фіскальні</a:t>
            </a:r>
            <a:r>
              <a:rPr lang="ru-RU" sz="1600" dirty="0"/>
              <a:t> </a:t>
            </a:r>
            <a:r>
              <a:rPr lang="ru-RU" sz="1600" dirty="0" err="1"/>
              <a:t>або</a:t>
            </a:r>
            <a:r>
              <a:rPr lang="ru-RU" sz="1600" dirty="0"/>
              <a:t> </a:t>
            </a:r>
            <a:r>
              <a:rPr lang="ru-RU" sz="1600" dirty="0" err="1"/>
              <a:t>товарні</a:t>
            </a:r>
            <a:r>
              <a:rPr lang="ru-RU" sz="1600" dirty="0"/>
              <a:t> чеки, </a:t>
            </a:r>
            <a:r>
              <a:rPr lang="ru-RU" sz="1600" dirty="0" err="1"/>
              <a:t>прибуткові</a:t>
            </a:r>
            <a:r>
              <a:rPr lang="ru-RU" sz="1600" dirty="0"/>
              <a:t> </a:t>
            </a:r>
            <a:r>
              <a:rPr lang="ru-RU" sz="1600" dirty="0" err="1"/>
              <a:t>касові</a:t>
            </a:r>
            <a:r>
              <a:rPr lang="ru-RU" sz="1600" dirty="0"/>
              <a:t> </a:t>
            </a:r>
            <a:r>
              <a:rPr lang="ru-RU" sz="1600" dirty="0" err="1"/>
              <a:t>ордери</a:t>
            </a:r>
            <a:r>
              <a:rPr lang="ru-RU" sz="1600" dirty="0"/>
              <a:t> - головне, </a:t>
            </a:r>
            <a:r>
              <a:rPr lang="ru-RU" sz="1600" dirty="0" err="1"/>
              <a:t>щоб</a:t>
            </a:r>
            <a:r>
              <a:rPr lang="ru-RU" sz="1600" dirty="0"/>
              <a:t> у документах </a:t>
            </a:r>
            <a:r>
              <a:rPr lang="ru-RU" sz="1600" dirty="0" err="1"/>
              <a:t>було</a:t>
            </a:r>
            <a:r>
              <a:rPr lang="ru-RU" sz="1600" dirty="0"/>
              <a:t> </a:t>
            </a:r>
            <a:r>
              <a:rPr lang="ru-RU" sz="1600" dirty="0" err="1"/>
              <a:t>зазначено</a:t>
            </a:r>
            <a:r>
              <a:rPr lang="ru-RU" sz="1600" dirty="0"/>
              <a:t> і </a:t>
            </a:r>
            <a:r>
              <a:rPr lang="ru-RU" sz="1600" dirty="0" err="1"/>
              <a:t>надавача</a:t>
            </a:r>
            <a:r>
              <a:rPr lang="ru-RU" sz="1600" dirty="0"/>
              <a:t> </a:t>
            </a:r>
            <a:r>
              <a:rPr lang="ru-RU" sz="1600" dirty="0" err="1"/>
              <a:t>послуг</a:t>
            </a:r>
            <a:r>
              <a:rPr lang="ru-RU" sz="1600" dirty="0"/>
              <a:t>, і особу, яка </a:t>
            </a:r>
            <a:r>
              <a:rPr lang="ru-RU" sz="1600" dirty="0" err="1"/>
              <a:t>здійснила</a:t>
            </a:r>
            <a:r>
              <a:rPr lang="ru-RU" sz="1600" dirty="0"/>
              <a:t> оплату.</a:t>
            </a:r>
          </a:p>
          <a:p>
            <a:pPr algn="just"/>
            <a:endParaRPr lang="ru-RU" sz="1600" dirty="0"/>
          </a:p>
          <a:p>
            <a:pPr algn="just"/>
            <a:r>
              <a:rPr lang="ru-RU" sz="1600" dirty="0" err="1"/>
              <a:t>Після</a:t>
            </a:r>
            <a:r>
              <a:rPr lang="ru-RU" sz="1600" dirty="0"/>
              <a:t> </a:t>
            </a:r>
            <a:r>
              <a:rPr lang="ru-RU" sz="1600" dirty="0" err="1"/>
              <a:t>подання</a:t>
            </a:r>
            <a:r>
              <a:rPr lang="ru-RU" sz="1600" dirty="0"/>
              <a:t> </a:t>
            </a:r>
            <a:r>
              <a:rPr lang="ru-RU" sz="1600" dirty="0" err="1"/>
              <a:t>декларації</a:t>
            </a:r>
            <a:r>
              <a:rPr lang="ru-RU" sz="1600" dirty="0"/>
              <a:t> </a:t>
            </a:r>
            <a:r>
              <a:rPr lang="ru-RU" sz="1600" dirty="0" err="1"/>
              <a:t>кошти</a:t>
            </a:r>
            <a:r>
              <a:rPr lang="ru-RU" sz="1600" dirty="0"/>
              <a:t> </a:t>
            </a:r>
            <a:r>
              <a:rPr lang="ru-RU" sz="1600" dirty="0" err="1"/>
              <a:t>повертаються</a:t>
            </a:r>
            <a:r>
              <a:rPr lang="ru-RU" sz="1600" dirty="0"/>
              <a:t> </a:t>
            </a:r>
            <a:r>
              <a:rPr lang="ru-RU" sz="1600" dirty="0" err="1"/>
              <a:t>протягом</a:t>
            </a:r>
            <a:r>
              <a:rPr lang="ru-RU" sz="1600" dirty="0"/>
              <a:t> 60 </a:t>
            </a:r>
            <a:r>
              <a:rPr lang="ru-RU" sz="1600" dirty="0" err="1"/>
              <a:t>календарних</a:t>
            </a:r>
            <a:r>
              <a:rPr lang="ru-RU" sz="1600" dirty="0"/>
              <a:t> </a:t>
            </a:r>
            <a:r>
              <a:rPr lang="ru-RU" sz="1600" dirty="0" err="1"/>
              <a:t>днів</a:t>
            </a:r>
            <a:r>
              <a:rPr lang="ru-RU" sz="1600" dirty="0"/>
              <a:t>. </a:t>
            </a:r>
            <a:r>
              <a:rPr lang="ru-RU" sz="1600" dirty="0" err="1"/>
              <a:t>Водночас</a:t>
            </a:r>
            <a:r>
              <a:rPr lang="ru-RU" sz="1600" dirty="0"/>
              <a:t> сума </a:t>
            </a:r>
            <a:r>
              <a:rPr lang="ru-RU" sz="1600" dirty="0" err="1"/>
              <a:t>податкової</a:t>
            </a:r>
            <a:r>
              <a:rPr lang="ru-RU" sz="1600" dirty="0"/>
              <a:t> </a:t>
            </a:r>
            <a:r>
              <a:rPr lang="ru-RU" sz="1600" dirty="0" err="1"/>
              <a:t>знижки</a:t>
            </a:r>
            <a:r>
              <a:rPr lang="ru-RU" sz="1600" dirty="0"/>
              <a:t> не </a:t>
            </a:r>
            <a:r>
              <a:rPr lang="ru-RU" sz="1600" dirty="0" err="1"/>
              <a:t>може</a:t>
            </a:r>
            <a:r>
              <a:rPr lang="ru-RU" sz="1600" dirty="0"/>
              <a:t> </a:t>
            </a:r>
            <a:r>
              <a:rPr lang="ru-RU" sz="1600" dirty="0" err="1"/>
              <a:t>перевищувати</a:t>
            </a:r>
            <a:r>
              <a:rPr lang="ru-RU" sz="1600" dirty="0"/>
              <a:t> </a:t>
            </a:r>
            <a:r>
              <a:rPr lang="ru-RU" sz="1600" dirty="0" err="1"/>
              <a:t>розмір</a:t>
            </a:r>
            <a:r>
              <a:rPr lang="ru-RU" sz="1600" dirty="0"/>
              <a:t> </a:t>
            </a:r>
            <a:r>
              <a:rPr lang="ru-RU" sz="1600" dirty="0" err="1"/>
              <a:t>річного</a:t>
            </a:r>
            <a:r>
              <a:rPr lang="ru-RU" sz="1600" dirty="0"/>
              <a:t> доходу, </a:t>
            </a:r>
            <a:r>
              <a:rPr lang="ru-RU" sz="1600" dirty="0" err="1"/>
              <a:t>отриманого</a:t>
            </a:r>
            <a:r>
              <a:rPr lang="ru-RU" sz="1600" dirty="0"/>
              <a:t> у </a:t>
            </a:r>
            <a:r>
              <a:rPr lang="ru-RU" sz="1600" dirty="0" err="1"/>
              <a:t>вигляді</a:t>
            </a:r>
            <a:r>
              <a:rPr lang="ru-RU" sz="1600" dirty="0"/>
              <a:t> </a:t>
            </a:r>
            <a:r>
              <a:rPr lang="ru-RU" sz="1600" dirty="0" err="1"/>
              <a:t>заробітної</a:t>
            </a:r>
            <a:r>
              <a:rPr lang="ru-RU" sz="1600" dirty="0"/>
              <a:t> плати.</a:t>
            </a:r>
          </a:p>
          <a:p>
            <a:pPr algn="just"/>
            <a:endParaRPr lang="ru-RU" sz="1600" dirty="0"/>
          </a:p>
          <a:p>
            <a:pPr algn="just"/>
            <a:r>
              <a:rPr lang="ru-RU" sz="1600" dirty="0" err="1"/>
              <a:t>Щоб</a:t>
            </a:r>
            <a:r>
              <a:rPr lang="ru-RU" sz="1600" dirty="0"/>
              <a:t> </a:t>
            </a:r>
            <a:r>
              <a:rPr lang="ru-RU" sz="1600" dirty="0" err="1"/>
              <a:t>скористатися</a:t>
            </a:r>
            <a:r>
              <a:rPr lang="ru-RU" sz="1600" dirty="0"/>
              <a:t> </a:t>
            </a:r>
            <a:r>
              <a:rPr lang="ru-RU" sz="1600" dirty="0" err="1"/>
              <a:t>податковою</a:t>
            </a:r>
            <a:r>
              <a:rPr lang="ru-RU" sz="1600" dirty="0"/>
              <a:t> </a:t>
            </a:r>
            <a:r>
              <a:rPr lang="ru-RU" sz="1600" dirty="0" err="1"/>
              <a:t>знижкою</a:t>
            </a:r>
            <a:r>
              <a:rPr lang="ru-RU" sz="1600" dirty="0"/>
              <a:t>, </a:t>
            </a:r>
            <a:r>
              <a:rPr lang="ru-RU" sz="1600" dirty="0" err="1"/>
              <a:t>необхідно</a:t>
            </a:r>
            <a:r>
              <a:rPr lang="ru-RU" sz="1600" dirty="0"/>
              <a:t> подати </a:t>
            </a:r>
            <a:r>
              <a:rPr lang="ru-RU" sz="1600" dirty="0" err="1"/>
              <a:t>податкову</a:t>
            </a:r>
            <a:r>
              <a:rPr lang="ru-RU" sz="1600" dirty="0"/>
              <a:t> </a:t>
            </a:r>
            <a:r>
              <a:rPr lang="ru-RU" sz="1600" dirty="0" err="1"/>
              <a:t>декларацію</a:t>
            </a:r>
            <a:r>
              <a:rPr lang="ru-RU" sz="1600" dirty="0"/>
              <a:t> про </a:t>
            </a:r>
            <a:r>
              <a:rPr lang="ru-RU" sz="1600" dirty="0" err="1"/>
              <a:t>майновий</a:t>
            </a:r>
            <a:r>
              <a:rPr lang="ru-RU" sz="1600" dirty="0"/>
              <a:t> стан і доходи до </a:t>
            </a:r>
            <a:r>
              <a:rPr lang="ru-RU" sz="1600" dirty="0" err="1"/>
              <a:t>податкового</a:t>
            </a:r>
            <a:r>
              <a:rPr lang="ru-RU" sz="1600" dirty="0"/>
              <a:t> органу за </a:t>
            </a:r>
            <a:r>
              <a:rPr lang="ru-RU" sz="1600" dirty="0" err="1"/>
              <a:t>місцем</a:t>
            </a:r>
            <a:r>
              <a:rPr lang="ru-RU" sz="1600" dirty="0"/>
              <a:t> </a:t>
            </a:r>
            <a:r>
              <a:rPr lang="ru-RU" sz="1600" dirty="0" err="1"/>
              <a:t>реєстрації</a:t>
            </a:r>
            <a:r>
              <a:rPr lang="ru-RU" sz="1600" dirty="0"/>
              <a:t>. </a:t>
            </a:r>
            <a:r>
              <a:rPr lang="ru-RU" sz="1600" dirty="0" err="1"/>
              <a:t>Зробити</a:t>
            </a:r>
            <a:r>
              <a:rPr lang="ru-RU" sz="1600" dirty="0"/>
              <a:t> </a:t>
            </a:r>
            <a:r>
              <a:rPr lang="ru-RU" sz="1600" dirty="0" err="1"/>
              <a:t>це</a:t>
            </a:r>
            <a:r>
              <a:rPr lang="ru-RU" sz="1600" dirty="0"/>
              <a:t> </a:t>
            </a:r>
            <a:r>
              <a:rPr lang="ru-RU" sz="1600" dirty="0" err="1"/>
              <a:t>можна</a:t>
            </a:r>
            <a:r>
              <a:rPr lang="ru-RU" sz="1600" dirty="0"/>
              <a:t> </a:t>
            </a:r>
            <a:r>
              <a:rPr lang="ru-RU" sz="1600" dirty="0" err="1"/>
              <a:t>особисто</a:t>
            </a:r>
            <a:r>
              <a:rPr lang="ru-RU" sz="1600" dirty="0"/>
              <a:t>, через </a:t>
            </a:r>
            <a:r>
              <a:rPr lang="ru-RU" sz="1600" dirty="0" err="1"/>
              <a:t>представника</a:t>
            </a:r>
            <a:r>
              <a:rPr lang="ru-RU" sz="1600" dirty="0"/>
              <a:t>, </a:t>
            </a:r>
            <a:r>
              <a:rPr lang="ru-RU" sz="1600" dirty="0" err="1"/>
              <a:t>поштою</a:t>
            </a:r>
            <a:r>
              <a:rPr lang="ru-RU" sz="1600" dirty="0"/>
              <a:t> і </a:t>
            </a:r>
            <a:r>
              <a:rPr lang="ru-RU" sz="1600" dirty="0" err="1"/>
              <a:t>дистанційно</a:t>
            </a:r>
            <a:r>
              <a:rPr lang="ru-RU" sz="1600" dirty="0"/>
              <a:t> - через </a:t>
            </a:r>
            <a:r>
              <a:rPr lang="ru-RU" sz="1600" dirty="0" err="1"/>
              <a:t>Електронний</a:t>
            </a:r>
            <a:r>
              <a:rPr lang="ru-RU" sz="1600" dirty="0"/>
              <a:t> </a:t>
            </a:r>
            <a:r>
              <a:rPr lang="ru-RU" sz="1600" dirty="0" err="1"/>
              <a:t>кабінет</a:t>
            </a:r>
            <a:r>
              <a:rPr lang="ru-RU" sz="1600" dirty="0"/>
              <a:t> </a:t>
            </a:r>
            <a:r>
              <a:rPr lang="ru-RU" sz="1600" dirty="0" err="1"/>
              <a:t>або</a:t>
            </a:r>
            <a:r>
              <a:rPr lang="ru-RU" sz="1600" dirty="0"/>
              <a:t> </a:t>
            </a:r>
            <a:r>
              <a:rPr lang="ru-RU" sz="1600" dirty="0" err="1"/>
              <a:t>мобільний</a:t>
            </a:r>
            <a:r>
              <a:rPr lang="ru-RU" sz="1600" dirty="0"/>
              <a:t> </a:t>
            </a:r>
            <a:r>
              <a:rPr lang="ru-RU" sz="1600" dirty="0" err="1"/>
              <a:t>застосунок</a:t>
            </a:r>
            <a:r>
              <a:rPr lang="ru-RU" sz="1600" dirty="0"/>
              <a:t> «Моя </a:t>
            </a:r>
            <a:r>
              <a:rPr lang="ru-RU" sz="1600" dirty="0" err="1"/>
              <a:t>податкова</a:t>
            </a:r>
            <a:r>
              <a:rPr lang="ru-RU" sz="1600" dirty="0"/>
              <a:t>», </a:t>
            </a:r>
            <a:r>
              <a:rPr lang="ru-RU" sz="1600" dirty="0" err="1"/>
              <a:t>доступний</a:t>
            </a:r>
            <a:r>
              <a:rPr lang="ru-RU" sz="1600" dirty="0"/>
              <a:t> для </a:t>
            </a:r>
            <a:r>
              <a:rPr lang="ru-RU" sz="1600" dirty="0" err="1"/>
              <a:t>Android</a:t>
            </a:r>
            <a:r>
              <a:rPr lang="ru-RU" sz="1600" dirty="0"/>
              <a:t> та </a:t>
            </a:r>
            <a:r>
              <a:rPr lang="ru-RU" sz="1600" dirty="0" err="1"/>
              <a:t>iOS</a:t>
            </a:r>
            <a:r>
              <a:rPr lang="ru-RU" sz="1600" dirty="0"/>
              <a:t>. </a:t>
            </a:r>
          </a:p>
          <a:p>
            <a:pPr algn="just"/>
            <a:endParaRPr lang="ru-RU" sz="1600" dirty="0"/>
          </a:p>
          <a:p>
            <a:pPr algn="just"/>
            <a:r>
              <a:rPr lang="ru-RU" sz="1600" dirty="0"/>
              <a:t>Онлайн-</a:t>
            </a:r>
            <a:r>
              <a:rPr lang="ru-RU" sz="1600" dirty="0" err="1"/>
              <a:t>сервіси</a:t>
            </a:r>
            <a:r>
              <a:rPr lang="ru-RU" sz="1600" dirty="0"/>
              <a:t> </a:t>
            </a:r>
            <a:r>
              <a:rPr lang="ru-RU" sz="1600" dirty="0" err="1"/>
              <a:t>дозволяють</a:t>
            </a:r>
            <a:r>
              <a:rPr lang="ru-RU" sz="1600" dirty="0"/>
              <a:t> подати </a:t>
            </a:r>
            <a:r>
              <a:rPr lang="ru-RU" sz="1600" dirty="0" err="1"/>
              <a:t>декларацію</a:t>
            </a:r>
            <a:r>
              <a:rPr lang="ru-RU" sz="1600" dirty="0"/>
              <a:t> </a:t>
            </a:r>
            <a:r>
              <a:rPr lang="ru-RU" sz="1600" dirty="0" err="1"/>
              <a:t>швидко</a:t>
            </a:r>
            <a:r>
              <a:rPr lang="ru-RU" sz="1600" dirty="0"/>
              <a:t> та </a:t>
            </a:r>
            <a:r>
              <a:rPr lang="ru-RU" sz="1600" dirty="0" err="1"/>
              <a:t>зручно</a:t>
            </a:r>
            <a:r>
              <a:rPr lang="ru-RU" sz="1600" dirty="0"/>
              <a:t>, додавши </a:t>
            </a:r>
            <a:r>
              <a:rPr lang="ru-RU" sz="1600" dirty="0" err="1"/>
              <a:t>підтвердні</a:t>
            </a:r>
            <a:r>
              <a:rPr lang="ru-RU" sz="1600" dirty="0"/>
              <a:t> </a:t>
            </a:r>
            <a:r>
              <a:rPr lang="ru-RU" sz="1600" dirty="0" err="1"/>
              <a:t>документи</a:t>
            </a:r>
            <a:r>
              <a:rPr lang="ru-RU" sz="1600" dirty="0"/>
              <a:t> в </a:t>
            </a:r>
            <a:r>
              <a:rPr lang="ru-RU" sz="1600" dirty="0" err="1"/>
              <a:t>електронному</a:t>
            </a:r>
            <a:r>
              <a:rPr lang="ru-RU" sz="1600" dirty="0"/>
              <a:t> </a:t>
            </a:r>
            <a:r>
              <a:rPr lang="ru-RU" sz="1600" dirty="0" err="1"/>
              <a:t>вигляді</a:t>
            </a:r>
            <a:r>
              <a:rPr lang="ru-RU" sz="1600" dirty="0"/>
              <a:t>.</a:t>
            </a:r>
          </a:p>
          <a:p>
            <a:pPr algn="just"/>
            <a:endParaRPr lang="ru-RU" sz="1600" dirty="0"/>
          </a:p>
          <a:p>
            <a:pPr algn="just"/>
            <a:r>
              <a:rPr lang="ru-RU" sz="1600" dirty="0" err="1"/>
              <a:t>Звертаємо</a:t>
            </a:r>
            <a:r>
              <a:rPr lang="ru-RU" sz="1600" dirty="0"/>
              <a:t> </a:t>
            </a:r>
            <a:r>
              <a:rPr lang="ru-RU" sz="1600" dirty="0" err="1"/>
              <a:t>увагу</a:t>
            </a:r>
            <a:r>
              <a:rPr lang="ru-RU" sz="1600" dirty="0"/>
              <a:t>, </a:t>
            </a:r>
            <a:r>
              <a:rPr lang="ru-RU" sz="1600" dirty="0" err="1"/>
              <a:t>якщо</a:t>
            </a:r>
            <a:r>
              <a:rPr lang="ru-RU" sz="1600" dirty="0"/>
              <a:t> </a:t>
            </a:r>
            <a:r>
              <a:rPr lang="ru-RU" sz="1600" dirty="0" err="1"/>
              <a:t>громадянин</a:t>
            </a:r>
            <a:r>
              <a:rPr lang="ru-RU" sz="1600" dirty="0"/>
              <a:t> не </a:t>
            </a:r>
            <a:r>
              <a:rPr lang="ru-RU" sz="1600" dirty="0" err="1"/>
              <a:t>скористався</a:t>
            </a:r>
            <a:r>
              <a:rPr lang="ru-RU" sz="1600" dirty="0"/>
              <a:t> правом на </a:t>
            </a:r>
            <a:r>
              <a:rPr lang="ru-RU" sz="1600" dirty="0" err="1"/>
              <a:t>податкову</a:t>
            </a:r>
            <a:r>
              <a:rPr lang="ru-RU" sz="1600" dirty="0"/>
              <a:t> </a:t>
            </a:r>
            <a:r>
              <a:rPr lang="ru-RU" sz="1600" dirty="0" err="1"/>
              <a:t>знижку</a:t>
            </a:r>
            <a:r>
              <a:rPr lang="ru-RU" sz="1600" dirty="0"/>
              <a:t> до </a:t>
            </a:r>
            <a:r>
              <a:rPr lang="ru-RU" sz="1600" dirty="0" err="1"/>
              <a:t>кінця</a:t>
            </a:r>
            <a:r>
              <a:rPr lang="ru-RU" sz="1600" dirty="0"/>
              <a:t> року, </a:t>
            </a:r>
            <a:r>
              <a:rPr lang="ru-RU" sz="1600" dirty="0" err="1"/>
              <a:t>що</a:t>
            </a:r>
            <a:r>
              <a:rPr lang="ru-RU" sz="1600" dirty="0"/>
              <a:t> </a:t>
            </a:r>
            <a:r>
              <a:rPr lang="ru-RU" sz="1600" dirty="0" err="1"/>
              <a:t>настає</a:t>
            </a:r>
            <a:r>
              <a:rPr lang="ru-RU" sz="1600" dirty="0"/>
              <a:t> за </a:t>
            </a:r>
            <a:r>
              <a:rPr lang="ru-RU" sz="1600" dirty="0" err="1"/>
              <a:t>звітним</a:t>
            </a:r>
            <a:r>
              <a:rPr lang="ru-RU" sz="1600" dirty="0"/>
              <a:t>, - до 31 </a:t>
            </a:r>
            <a:r>
              <a:rPr lang="ru-RU" sz="1600" dirty="0" err="1"/>
              <a:t>грудня</a:t>
            </a:r>
            <a:r>
              <a:rPr lang="ru-RU" sz="1600" dirty="0"/>
              <a:t> 2026 </a:t>
            </a:r>
            <a:r>
              <a:rPr lang="ru-RU" sz="1600" dirty="0" err="1"/>
              <a:t>включно</a:t>
            </a:r>
            <a:r>
              <a:rPr lang="ru-RU" sz="1600" dirty="0"/>
              <a:t>, то </a:t>
            </a:r>
            <a:r>
              <a:rPr lang="ru-RU" sz="1600" dirty="0" err="1"/>
              <a:t>таке</a:t>
            </a:r>
            <a:r>
              <a:rPr lang="ru-RU" sz="1600" dirty="0"/>
              <a:t> право </a:t>
            </a:r>
            <a:r>
              <a:rPr lang="ru-RU" sz="1600" dirty="0" err="1"/>
              <a:t>втрачається</a:t>
            </a:r>
            <a:r>
              <a:rPr lang="ru-RU" sz="1600" dirty="0"/>
              <a:t> і не переноситься на </a:t>
            </a:r>
            <a:r>
              <a:rPr lang="ru-RU" sz="1600" dirty="0" err="1"/>
              <a:t>наступні</a:t>
            </a:r>
            <a:r>
              <a:rPr lang="ru-RU" sz="1600" dirty="0"/>
              <a:t> роки.</a:t>
            </a:r>
            <a:endParaRPr lang="uk-UA" sz="1600" dirty="0"/>
          </a:p>
        </p:txBody>
      </p:sp>
    </p:spTree>
    <p:extLst>
      <p:ext uri="{BB962C8B-B14F-4D97-AF65-F5344CB8AC3E}">
        <p14:creationId xmlns:p14="http://schemas.microsoft.com/office/powerpoint/2010/main" val="4808589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6267" y="270932"/>
            <a:ext cx="8957733" cy="6186309"/>
          </a:xfrm>
          <a:prstGeom prst="rect">
            <a:avLst/>
          </a:prstGeom>
        </p:spPr>
        <p:txBody>
          <a:bodyPr wrap="square">
            <a:spAutoFit/>
          </a:bodyPr>
          <a:lstStyle/>
          <a:p>
            <a:pPr algn="just"/>
            <a:r>
              <a:rPr lang="ru-RU" sz="1200" dirty="0" err="1"/>
              <a:t>Податкову</a:t>
            </a:r>
            <a:r>
              <a:rPr lang="ru-RU" sz="1200" dirty="0"/>
              <a:t> </a:t>
            </a:r>
            <a:r>
              <a:rPr lang="ru-RU" sz="1200" dirty="0" err="1"/>
              <a:t>знижку</a:t>
            </a:r>
            <a:r>
              <a:rPr lang="ru-RU" sz="1200" dirty="0"/>
              <a:t>, </a:t>
            </a:r>
            <a:r>
              <a:rPr lang="ru-RU" sz="1200" dirty="0" err="1"/>
              <a:t>згідно</a:t>
            </a:r>
            <a:r>
              <a:rPr lang="ru-RU" sz="1200" dirty="0"/>
              <a:t> </a:t>
            </a:r>
            <a:r>
              <a:rPr lang="ru-RU" sz="1200" dirty="0" err="1"/>
              <a:t>зі</a:t>
            </a:r>
            <a:r>
              <a:rPr lang="ru-RU" sz="1200" dirty="0"/>
              <a:t> </a:t>
            </a:r>
            <a:r>
              <a:rPr lang="ru-RU" sz="1200" dirty="0" err="1"/>
              <a:t>статтею</a:t>
            </a:r>
            <a:r>
              <a:rPr lang="ru-RU" sz="1200" dirty="0"/>
              <a:t> 166 </a:t>
            </a:r>
            <a:r>
              <a:rPr lang="ru-RU" sz="1200" dirty="0" err="1"/>
              <a:t>Податкового</a:t>
            </a:r>
            <a:r>
              <a:rPr lang="ru-RU" sz="1200" dirty="0"/>
              <a:t> кодексу </a:t>
            </a:r>
            <a:r>
              <a:rPr lang="ru-RU" sz="1200" dirty="0" err="1"/>
              <a:t>України</a:t>
            </a:r>
            <a:r>
              <a:rPr lang="ru-RU" sz="1200" dirty="0"/>
              <a:t>, </a:t>
            </a:r>
            <a:r>
              <a:rPr lang="ru-RU" sz="1200" dirty="0" err="1"/>
              <a:t>можуть</a:t>
            </a:r>
            <a:r>
              <a:rPr lang="ru-RU" sz="1200" dirty="0"/>
              <a:t> </a:t>
            </a:r>
            <a:r>
              <a:rPr lang="ru-RU" sz="1200" dirty="0" err="1"/>
              <a:t>отримати</a:t>
            </a:r>
            <a:r>
              <a:rPr lang="ru-RU" sz="1200" dirty="0"/>
              <a:t> </a:t>
            </a:r>
            <a:r>
              <a:rPr lang="ru-RU" sz="1200" dirty="0" err="1"/>
              <a:t>фізичні</a:t>
            </a:r>
            <a:r>
              <a:rPr lang="ru-RU" sz="1200" dirty="0"/>
              <a:t> особи – </a:t>
            </a:r>
            <a:r>
              <a:rPr lang="ru-RU" sz="1200" dirty="0" err="1"/>
              <a:t>громадяни</a:t>
            </a:r>
            <a:r>
              <a:rPr lang="ru-RU" sz="1200" dirty="0"/>
              <a:t> </a:t>
            </a:r>
            <a:r>
              <a:rPr lang="ru-RU" sz="1200" dirty="0" err="1"/>
              <a:t>України</a:t>
            </a:r>
            <a:r>
              <a:rPr lang="ru-RU" sz="1200" dirty="0"/>
              <a:t>, </a:t>
            </a:r>
            <a:r>
              <a:rPr lang="ru-RU" sz="1200" dirty="0" err="1"/>
              <a:t>які</a:t>
            </a:r>
            <a:r>
              <a:rPr lang="ru-RU" sz="1200" dirty="0"/>
              <a:t>:</a:t>
            </a:r>
          </a:p>
          <a:p>
            <a:pPr algn="just"/>
            <a:endParaRPr lang="ru-RU" sz="1200" dirty="0"/>
          </a:p>
          <a:p>
            <a:pPr algn="just"/>
            <a:r>
              <a:rPr lang="ru-RU" sz="1200" dirty="0"/>
              <a:t>- </a:t>
            </a:r>
            <a:r>
              <a:rPr lang="ru-RU" sz="1200" dirty="0" err="1"/>
              <a:t>отримують</a:t>
            </a:r>
            <a:r>
              <a:rPr lang="ru-RU" sz="1200" dirty="0"/>
              <a:t> доходи у </a:t>
            </a:r>
            <a:r>
              <a:rPr lang="ru-RU" sz="1200" dirty="0" err="1"/>
              <a:t>вигляді</a:t>
            </a:r>
            <a:r>
              <a:rPr lang="ru-RU" sz="1200" dirty="0"/>
              <a:t> </a:t>
            </a:r>
            <a:r>
              <a:rPr lang="ru-RU" sz="1200" dirty="0" err="1"/>
              <a:t>заробітної</a:t>
            </a:r>
            <a:r>
              <a:rPr lang="ru-RU" sz="1200" dirty="0"/>
              <a:t> плати, з </a:t>
            </a:r>
            <a:r>
              <a:rPr lang="ru-RU" sz="1200" dirty="0" err="1"/>
              <a:t>яких</a:t>
            </a:r>
            <a:r>
              <a:rPr lang="ru-RU" sz="1200" dirty="0"/>
              <a:t> </a:t>
            </a:r>
            <a:r>
              <a:rPr lang="ru-RU" sz="1200" dirty="0" err="1"/>
              <a:t>утримано</a:t>
            </a:r>
            <a:r>
              <a:rPr lang="ru-RU" sz="1200" dirty="0"/>
              <a:t> ПДФО;</a:t>
            </a:r>
          </a:p>
          <a:p>
            <a:pPr algn="just"/>
            <a:endParaRPr lang="ru-RU" sz="1200" dirty="0"/>
          </a:p>
          <a:p>
            <a:pPr algn="just"/>
            <a:r>
              <a:rPr lang="ru-RU" sz="1200" dirty="0"/>
              <a:t>- у </a:t>
            </a:r>
            <a:r>
              <a:rPr lang="ru-RU" sz="1200" dirty="0" err="1"/>
              <a:t>звітному</a:t>
            </a:r>
            <a:r>
              <a:rPr lang="ru-RU" sz="1200" dirty="0"/>
              <a:t> </a:t>
            </a:r>
            <a:r>
              <a:rPr lang="ru-RU" sz="1200" dirty="0" err="1"/>
              <a:t>році</a:t>
            </a:r>
            <a:r>
              <a:rPr lang="ru-RU" sz="1200" dirty="0"/>
              <a:t> </a:t>
            </a:r>
            <a:r>
              <a:rPr lang="ru-RU" sz="1200" dirty="0" err="1"/>
              <a:t>фактично</a:t>
            </a:r>
            <a:r>
              <a:rPr lang="ru-RU" sz="1200" dirty="0"/>
              <a:t> понесли </a:t>
            </a:r>
            <a:r>
              <a:rPr lang="ru-RU" sz="1200" dirty="0" err="1"/>
              <a:t>певні</a:t>
            </a:r>
            <a:r>
              <a:rPr lang="ru-RU" sz="1200" dirty="0"/>
              <a:t> </a:t>
            </a:r>
            <a:r>
              <a:rPr lang="ru-RU" sz="1200" dirty="0" err="1"/>
              <a:t>витрати</a:t>
            </a:r>
            <a:r>
              <a:rPr lang="ru-RU" sz="1200" dirty="0"/>
              <a:t>, </a:t>
            </a:r>
            <a:r>
              <a:rPr lang="ru-RU" sz="1200" dirty="0" err="1"/>
              <a:t>визначені</a:t>
            </a:r>
            <a:r>
              <a:rPr lang="ru-RU" sz="1200" dirty="0"/>
              <a:t> </a:t>
            </a:r>
            <a:r>
              <a:rPr lang="ru-RU" sz="1200" dirty="0" err="1"/>
              <a:t>Податковим</a:t>
            </a:r>
            <a:r>
              <a:rPr lang="ru-RU" sz="1200" dirty="0"/>
              <a:t> кодексом </a:t>
            </a:r>
            <a:r>
              <a:rPr lang="ru-RU" sz="1200" dirty="0" err="1"/>
              <a:t>України</a:t>
            </a:r>
            <a:r>
              <a:rPr lang="ru-RU" sz="1200" dirty="0"/>
              <a:t>.</a:t>
            </a:r>
          </a:p>
          <a:p>
            <a:pPr algn="just"/>
            <a:endParaRPr lang="ru-RU" sz="1200" dirty="0"/>
          </a:p>
          <a:p>
            <a:pPr algn="just"/>
            <a:r>
              <a:rPr lang="ru-RU" sz="1200" dirty="0"/>
              <a:t>До </a:t>
            </a:r>
            <a:r>
              <a:rPr lang="ru-RU" sz="1200" dirty="0" err="1"/>
              <a:t>витрат</a:t>
            </a:r>
            <a:r>
              <a:rPr lang="ru-RU" sz="1200" dirty="0"/>
              <a:t>, </a:t>
            </a:r>
            <a:r>
              <a:rPr lang="ru-RU" sz="1200" dirty="0" err="1"/>
              <a:t>які</a:t>
            </a:r>
            <a:r>
              <a:rPr lang="ru-RU" sz="1200" dirty="0"/>
              <a:t> </a:t>
            </a:r>
            <a:r>
              <a:rPr lang="ru-RU" sz="1200" dirty="0" err="1"/>
              <a:t>включаються</a:t>
            </a:r>
            <a:r>
              <a:rPr lang="ru-RU" sz="1200" dirty="0"/>
              <a:t> до </a:t>
            </a:r>
            <a:r>
              <a:rPr lang="ru-RU" sz="1200" dirty="0" err="1"/>
              <a:t>податкової</a:t>
            </a:r>
            <a:r>
              <a:rPr lang="ru-RU" sz="1200" dirty="0"/>
              <a:t> </a:t>
            </a:r>
            <a:r>
              <a:rPr lang="ru-RU" sz="1200" dirty="0" err="1"/>
              <a:t>знижки</a:t>
            </a:r>
            <a:r>
              <a:rPr lang="ru-RU" sz="1200" dirty="0"/>
              <a:t>, належать:</a:t>
            </a:r>
          </a:p>
          <a:p>
            <a:pPr algn="just"/>
            <a:endParaRPr lang="ru-RU" sz="1200" dirty="0"/>
          </a:p>
          <a:p>
            <a:pPr algn="just"/>
            <a:r>
              <a:rPr lang="ru-RU" sz="1200" dirty="0"/>
              <a:t>1. Оплата </a:t>
            </a:r>
            <a:r>
              <a:rPr lang="ru-RU" sz="1200" dirty="0" err="1"/>
              <a:t>навчання</a:t>
            </a:r>
            <a:r>
              <a:rPr lang="ru-RU" sz="1200" dirty="0"/>
              <a:t> – за себе </a:t>
            </a:r>
            <a:r>
              <a:rPr lang="ru-RU" sz="1200" dirty="0" err="1"/>
              <a:t>або</a:t>
            </a:r>
            <a:r>
              <a:rPr lang="ru-RU" sz="1200" dirty="0"/>
              <a:t> </a:t>
            </a:r>
            <a:r>
              <a:rPr lang="ru-RU" sz="1200" dirty="0" err="1"/>
              <a:t>членів</a:t>
            </a:r>
            <a:r>
              <a:rPr lang="ru-RU" sz="1200" dirty="0"/>
              <a:t> </a:t>
            </a:r>
            <a:r>
              <a:rPr lang="ru-RU" sz="1200" dirty="0" err="1"/>
              <a:t>сім’ї</a:t>
            </a:r>
            <a:r>
              <a:rPr lang="ru-RU" sz="1200" dirty="0"/>
              <a:t> </a:t>
            </a:r>
            <a:r>
              <a:rPr lang="ru-RU" sz="1200" dirty="0" err="1"/>
              <a:t>першого</a:t>
            </a:r>
            <a:r>
              <a:rPr lang="ru-RU" sz="1200" dirty="0"/>
              <a:t> </a:t>
            </a:r>
            <a:r>
              <a:rPr lang="ru-RU" sz="1200" dirty="0" err="1"/>
              <a:t>ступеня</a:t>
            </a:r>
            <a:r>
              <a:rPr lang="ru-RU" sz="1200" dirty="0"/>
              <a:t> </a:t>
            </a:r>
            <a:r>
              <a:rPr lang="ru-RU" sz="1200" dirty="0" err="1"/>
              <a:t>споріднення</a:t>
            </a:r>
            <a:r>
              <a:rPr lang="ru-RU" sz="1200" dirty="0"/>
              <a:t> </a:t>
            </a:r>
            <a:r>
              <a:rPr lang="ru-RU" sz="1200" dirty="0" err="1"/>
              <a:t>або</a:t>
            </a:r>
            <a:r>
              <a:rPr lang="ru-RU" sz="1200" dirty="0"/>
              <a:t> особи, над </a:t>
            </a:r>
            <a:r>
              <a:rPr lang="ru-RU" sz="1200" dirty="0" err="1"/>
              <a:t>якою</a:t>
            </a:r>
            <a:r>
              <a:rPr lang="ru-RU" sz="1200" dirty="0"/>
              <a:t> </a:t>
            </a:r>
            <a:r>
              <a:rPr lang="ru-RU" sz="1200" dirty="0" err="1"/>
              <a:t>встановлено</a:t>
            </a:r>
            <a:r>
              <a:rPr lang="ru-RU" sz="1200" dirty="0"/>
              <a:t> </a:t>
            </a:r>
            <a:r>
              <a:rPr lang="ru-RU" sz="1200" dirty="0" err="1"/>
              <a:t>опіку</a:t>
            </a:r>
            <a:r>
              <a:rPr lang="ru-RU" sz="1200" dirty="0"/>
              <a:t> </a:t>
            </a:r>
            <a:r>
              <a:rPr lang="ru-RU" sz="1200" dirty="0" err="1"/>
              <a:t>чи</a:t>
            </a:r>
            <a:r>
              <a:rPr lang="ru-RU" sz="1200" dirty="0"/>
              <a:t> </a:t>
            </a:r>
            <a:r>
              <a:rPr lang="ru-RU" sz="1200" dirty="0" err="1"/>
              <a:t>піклування</a:t>
            </a:r>
            <a:r>
              <a:rPr lang="ru-RU" sz="1200" dirty="0"/>
              <a:t>, </a:t>
            </a:r>
            <a:r>
              <a:rPr lang="ru-RU" sz="1200" dirty="0" err="1"/>
              <a:t>якщо</a:t>
            </a:r>
            <a:r>
              <a:rPr lang="ru-RU" sz="1200" dirty="0"/>
              <a:t> </a:t>
            </a:r>
            <a:r>
              <a:rPr lang="ru-RU" sz="1200" dirty="0" err="1"/>
              <a:t>кошти</a:t>
            </a:r>
            <a:r>
              <a:rPr lang="ru-RU" sz="1200" dirty="0"/>
              <a:t> </a:t>
            </a:r>
            <a:r>
              <a:rPr lang="ru-RU" sz="1200" dirty="0" err="1"/>
              <a:t>сплачені</a:t>
            </a:r>
            <a:r>
              <a:rPr lang="ru-RU" sz="1200" dirty="0"/>
              <a:t> </a:t>
            </a:r>
            <a:r>
              <a:rPr lang="ru-RU" sz="1200" dirty="0" err="1"/>
              <a:t>українським</a:t>
            </a:r>
            <a:r>
              <a:rPr lang="ru-RU" sz="1200" dirty="0"/>
              <a:t> закладам </a:t>
            </a:r>
            <a:r>
              <a:rPr lang="ru-RU" sz="1200" dirty="0" err="1"/>
              <a:t>освіти</a:t>
            </a:r>
            <a:r>
              <a:rPr lang="ru-RU" sz="1200" dirty="0"/>
              <a:t>.</a:t>
            </a:r>
          </a:p>
          <a:p>
            <a:pPr algn="just"/>
            <a:endParaRPr lang="ru-RU" sz="1200" dirty="0"/>
          </a:p>
          <a:p>
            <a:pPr algn="just"/>
            <a:r>
              <a:rPr lang="ru-RU" sz="1200" dirty="0"/>
              <a:t>2. </a:t>
            </a:r>
            <a:r>
              <a:rPr lang="ru-RU" sz="1200" dirty="0" err="1"/>
              <a:t>Пожертвування</a:t>
            </a:r>
            <a:r>
              <a:rPr lang="ru-RU" sz="1200" dirty="0"/>
              <a:t> та </a:t>
            </a:r>
            <a:r>
              <a:rPr lang="ru-RU" sz="1200" dirty="0" err="1"/>
              <a:t>благодійні</a:t>
            </a:r>
            <a:r>
              <a:rPr lang="ru-RU" sz="1200" dirty="0"/>
              <a:t> </a:t>
            </a:r>
            <a:r>
              <a:rPr lang="ru-RU" sz="1200" dirty="0" err="1"/>
              <a:t>внески</a:t>
            </a:r>
            <a:r>
              <a:rPr lang="ru-RU" sz="1200" dirty="0"/>
              <a:t> – у </a:t>
            </a:r>
            <a:r>
              <a:rPr lang="ru-RU" sz="1200" dirty="0" err="1"/>
              <a:t>вигляді</a:t>
            </a:r>
            <a:r>
              <a:rPr lang="ru-RU" sz="1200" dirty="0"/>
              <a:t> </a:t>
            </a:r>
            <a:r>
              <a:rPr lang="ru-RU" sz="1200" dirty="0" err="1"/>
              <a:t>пожертвувань</a:t>
            </a:r>
            <a:r>
              <a:rPr lang="ru-RU" sz="1200" dirty="0"/>
              <a:t> </a:t>
            </a:r>
            <a:r>
              <a:rPr lang="ru-RU" sz="1200" dirty="0" err="1"/>
              <a:t>або</a:t>
            </a:r>
            <a:r>
              <a:rPr lang="ru-RU" sz="1200" dirty="0"/>
              <a:t> </a:t>
            </a:r>
            <a:r>
              <a:rPr lang="ru-RU" sz="1200" dirty="0" err="1"/>
              <a:t>благодійних</a:t>
            </a:r>
            <a:r>
              <a:rPr lang="ru-RU" sz="1200" dirty="0"/>
              <a:t> </a:t>
            </a:r>
            <a:r>
              <a:rPr lang="ru-RU" sz="1200" dirty="0" err="1"/>
              <a:t>внесків</a:t>
            </a:r>
            <a:r>
              <a:rPr lang="ru-RU" sz="1200" dirty="0"/>
              <a:t> </a:t>
            </a:r>
            <a:r>
              <a:rPr lang="ru-RU" sz="1200" dirty="0" err="1"/>
              <a:t>неприбутковим</a:t>
            </a:r>
            <a:r>
              <a:rPr lang="ru-RU" sz="1200" dirty="0"/>
              <a:t> </a:t>
            </a:r>
            <a:r>
              <a:rPr lang="ru-RU" sz="1200" dirty="0" err="1"/>
              <a:t>організаціям</a:t>
            </a:r>
            <a:r>
              <a:rPr lang="ru-RU" sz="1200" dirty="0"/>
              <a:t>, але не </a:t>
            </a:r>
            <a:r>
              <a:rPr lang="ru-RU" sz="1200" dirty="0" err="1"/>
              <a:t>більше</a:t>
            </a:r>
            <a:r>
              <a:rPr lang="ru-RU" sz="1200" dirty="0"/>
              <a:t> </a:t>
            </a:r>
            <a:r>
              <a:rPr lang="ru-RU" sz="1200" dirty="0" err="1"/>
              <a:t>ніж</a:t>
            </a:r>
            <a:r>
              <a:rPr lang="ru-RU" sz="1200" dirty="0"/>
              <a:t> 4 % </a:t>
            </a:r>
            <a:r>
              <a:rPr lang="ru-RU" sz="1200" dirty="0" err="1"/>
              <a:t>від</a:t>
            </a:r>
            <a:r>
              <a:rPr lang="ru-RU" sz="1200" dirty="0"/>
              <a:t> </a:t>
            </a:r>
            <a:r>
              <a:rPr lang="ru-RU" sz="1200" dirty="0" err="1"/>
              <a:t>загального</a:t>
            </a:r>
            <a:r>
              <a:rPr lang="ru-RU" sz="1200" dirty="0"/>
              <a:t> доходу.</a:t>
            </a:r>
          </a:p>
          <a:p>
            <a:pPr algn="just"/>
            <a:endParaRPr lang="ru-RU" sz="1200" dirty="0"/>
          </a:p>
          <a:p>
            <a:pPr algn="just"/>
            <a:r>
              <a:rPr lang="ru-RU" sz="1200" dirty="0"/>
              <a:t>3. Оплата за </a:t>
            </a:r>
            <a:r>
              <a:rPr lang="ru-RU" sz="1200" dirty="0" err="1"/>
              <a:t>користування</a:t>
            </a:r>
            <a:r>
              <a:rPr lang="ru-RU" sz="1200" dirty="0"/>
              <a:t> </a:t>
            </a:r>
            <a:r>
              <a:rPr lang="ru-RU" sz="1200" dirty="0" err="1"/>
              <a:t>іпотечним</a:t>
            </a:r>
            <a:r>
              <a:rPr lang="ru-RU" sz="1200" dirty="0"/>
              <a:t> </a:t>
            </a:r>
            <a:r>
              <a:rPr lang="ru-RU" sz="1200" dirty="0" err="1"/>
              <a:t>житловим</a:t>
            </a:r>
            <a:r>
              <a:rPr lang="ru-RU" sz="1200" dirty="0"/>
              <a:t> кредитом – </a:t>
            </a:r>
            <a:r>
              <a:rPr lang="ru-RU" sz="1200" dirty="0" err="1"/>
              <a:t>частина</a:t>
            </a:r>
            <a:r>
              <a:rPr lang="ru-RU" sz="1200" dirty="0"/>
              <a:t> </a:t>
            </a:r>
            <a:r>
              <a:rPr lang="ru-RU" sz="1200" dirty="0" err="1"/>
              <a:t>суми</a:t>
            </a:r>
            <a:r>
              <a:rPr lang="ru-RU" sz="1200" dirty="0"/>
              <a:t> </a:t>
            </a:r>
            <a:r>
              <a:rPr lang="ru-RU" sz="1200" dirty="0" err="1"/>
              <a:t>процентів</a:t>
            </a:r>
            <a:r>
              <a:rPr lang="ru-RU" sz="1200" dirty="0"/>
              <a:t> за </a:t>
            </a:r>
            <a:r>
              <a:rPr lang="ru-RU" sz="1200" dirty="0" err="1"/>
              <a:t>користування</a:t>
            </a:r>
            <a:r>
              <a:rPr lang="ru-RU" sz="1200" dirty="0"/>
              <a:t> кредитом.</a:t>
            </a:r>
          </a:p>
          <a:p>
            <a:pPr algn="just"/>
            <a:endParaRPr lang="ru-RU" sz="1200" dirty="0"/>
          </a:p>
          <a:p>
            <a:pPr algn="just"/>
            <a:r>
              <a:rPr lang="ru-RU" sz="1200" dirty="0"/>
              <a:t>4. </a:t>
            </a:r>
            <a:r>
              <a:rPr lang="ru-RU" sz="1200" dirty="0" err="1"/>
              <a:t>Страхові</a:t>
            </a:r>
            <a:r>
              <a:rPr lang="ru-RU" sz="1200" dirty="0"/>
              <a:t> </a:t>
            </a:r>
            <a:r>
              <a:rPr lang="ru-RU" sz="1200" dirty="0" err="1"/>
              <a:t>платежі</a:t>
            </a:r>
            <a:r>
              <a:rPr lang="ru-RU" sz="1200" dirty="0"/>
              <a:t> та </a:t>
            </a:r>
            <a:r>
              <a:rPr lang="ru-RU" sz="1200" dirty="0" err="1"/>
              <a:t>пенсійні</a:t>
            </a:r>
            <a:r>
              <a:rPr lang="ru-RU" sz="1200" dirty="0"/>
              <a:t> </a:t>
            </a:r>
            <a:r>
              <a:rPr lang="ru-RU" sz="1200" dirty="0" err="1"/>
              <a:t>внески</a:t>
            </a:r>
            <a:r>
              <a:rPr lang="ru-RU" sz="1200" dirty="0"/>
              <a:t> – за договорами </a:t>
            </a:r>
            <a:r>
              <a:rPr lang="ru-RU" sz="1200" dirty="0" err="1"/>
              <a:t>довгострокового</a:t>
            </a:r>
            <a:r>
              <a:rPr lang="ru-RU" sz="1200" dirty="0"/>
              <a:t> </a:t>
            </a:r>
            <a:r>
              <a:rPr lang="ru-RU" sz="1200" dirty="0" err="1"/>
              <a:t>страхування</a:t>
            </a:r>
            <a:r>
              <a:rPr lang="ru-RU" sz="1200" dirty="0"/>
              <a:t> </a:t>
            </a:r>
            <a:r>
              <a:rPr lang="ru-RU" sz="1200" dirty="0" err="1"/>
              <a:t>життя</a:t>
            </a:r>
            <a:r>
              <a:rPr lang="ru-RU" sz="1200" dirty="0"/>
              <a:t>, </a:t>
            </a:r>
            <a:r>
              <a:rPr lang="ru-RU" sz="1200" dirty="0" err="1"/>
              <a:t>недержавного</a:t>
            </a:r>
            <a:r>
              <a:rPr lang="ru-RU" sz="1200" dirty="0"/>
              <a:t> </a:t>
            </a:r>
            <a:r>
              <a:rPr lang="ru-RU" sz="1200" dirty="0" err="1"/>
              <a:t>пенсійного</a:t>
            </a:r>
            <a:r>
              <a:rPr lang="ru-RU" sz="1200" dirty="0"/>
              <a:t> </a:t>
            </a:r>
            <a:r>
              <a:rPr lang="ru-RU" sz="1200" dirty="0" err="1"/>
              <a:t>забезпечення</a:t>
            </a:r>
            <a:r>
              <a:rPr lang="ru-RU" sz="1200" dirty="0"/>
              <a:t>, за </a:t>
            </a:r>
            <a:r>
              <a:rPr lang="ru-RU" sz="1200" dirty="0" err="1"/>
              <a:t>пенсійним</a:t>
            </a:r>
            <a:r>
              <a:rPr lang="ru-RU" sz="1200" dirty="0"/>
              <a:t> контрактом з </a:t>
            </a:r>
            <a:r>
              <a:rPr lang="ru-RU" sz="1200" dirty="0" err="1"/>
              <a:t>недержавним</a:t>
            </a:r>
            <a:r>
              <a:rPr lang="ru-RU" sz="1200" dirty="0"/>
              <a:t> </a:t>
            </a:r>
            <a:r>
              <a:rPr lang="ru-RU" sz="1200" dirty="0" err="1"/>
              <a:t>пенсійним</a:t>
            </a:r>
            <a:r>
              <a:rPr lang="ru-RU" sz="1200" dirty="0"/>
              <a:t> фондом.</a:t>
            </a:r>
          </a:p>
          <a:p>
            <a:pPr algn="just"/>
            <a:endParaRPr lang="ru-RU" sz="1200" dirty="0"/>
          </a:p>
          <a:p>
            <a:pPr algn="just"/>
            <a:r>
              <a:rPr lang="ru-RU" sz="1200" dirty="0"/>
              <a:t>5. </a:t>
            </a:r>
            <a:r>
              <a:rPr lang="ru-RU" sz="1200" dirty="0" err="1"/>
              <a:t>Витрати</a:t>
            </a:r>
            <a:r>
              <a:rPr lang="ru-RU" sz="1200" dirty="0"/>
              <a:t> на </a:t>
            </a:r>
            <a:r>
              <a:rPr lang="ru-RU" sz="1200" dirty="0" err="1"/>
              <a:t>допоміжні</a:t>
            </a:r>
            <a:r>
              <a:rPr lang="ru-RU" sz="1200" dirty="0"/>
              <a:t> </a:t>
            </a:r>
            <a:r>
              <a:rPr lang="ru-RU" sz="1200" dirty="0" err="1"/>
              <a:t>репродуктивні</a:t>
            </a:r>
            <a:r>
              <a:rPr lang="ru-RU" sz="1200" dirty="0"/>
              <a:t> </a:t>
            </a:r>
            <a:r>
              <a:rPr lang="ru-RU" sz="1200" dirty="0" err="1"/>
              <a:t>технології</a:t>
            </a:r>
            <a:r>
              <a:rPr lang="ru-RU" sz="1200" dirty="0"/>
              <a:t> – оплата </a:t>
            </a:r>
            <a:r>
              <a:rPr lang="ru-RU" sz="1200" dirty="0" err="1"/>
              <a:t>допоміжних</a:t>
            </a:r>
            <a:r>
              <a:rPr lang="ru-RU" sz="1200" dirty="0"/>
              <a:t> </a:t>
            </a:r>
            <a:r>
              <a:rPr lang="ru-RU" sz="1200" dirty="0" err="1"/>
              <a:t>репродуктивних</a:t>
            </a:r>
            <a:r>
              <a:rPr lang="ru-RU" sz="1200" dirty="0"/>
              <a:t> </a:t>
            </a:r>
            <a:r>
              <a:rPr lang="ru-RU" sz="1200" dirty="0" err="1"/>
              <a:t>технологій</a:t>
            </a:r>
            <a:r>
              <a:rPr lang="ru-RU" sz="1200" dirty="0"/>
              <a:t>, але не </a:t>
            </a:r>
            <a:r>
              <a:rPr lang="ru-RU" sz="1200" dirty="0" err="1"/>
              <a:t>більше</a:t>
            </a:r>
            <a:r>
              <a:rPr lang="ru-RU" sz="1200" dirty="0"/>
              <a:t> </a:t>
            </a:r>
            <a:r>
              <a:rPr lang="ru-RU" sz="1200" dirty="0" err="1"/>
              <a:t>ніж</a:t>
            </a:r>
            <a:r>
              <a:rPr lang="ru-RU" sz="1200" dirty="0"/>
              <a:t> сума, </a:t>
            </a:r>
            <a:r>
              <a:rPr lang="ru-RU" sz="1200" dirty="0" err="1"/>
              <a:t>що</a:t>
            </a:r>
            <a:r>
              <a:rPr lang="ru-RU" sz="1200" dirty="0"/>
              <a:t> </a:t>
            </a:r>
            <a:r>
              <a:rPr lang="ru-RU" sz="1200" dirty="0" err="1"/>
              <a:t>дорівнює</a:t>
            </a:r>
            <a:r>
              <a:rPr lang="ru-RU" sz="1200" dirty="0"/>
              <a:t> </a:t>
            </a:r>
            <a:r>
              <a:rPr lang="ru-RU" sz="1200" dirty="0" err="1"/>
              <a:t>третині</a:t>
            </a:r>
            <a:r>
              <a:rPr lang="ru-RU" sz="1200" dirty="0"/>
              <a:t> доходу у </a:t>
            </a:r>
            <a:r>
              <a:rPr lang="ru-RU" sz="1200" dirty="0" err="1"/>
              <a:t>вигляді</a:t>
            </a:r>
            <a:r>
              <a:rPr lang="ru-RU" sz="1200" dirty="0"/>
              <a:t> </a:t>
            </a:r>
            <a:r>
              <a:rPr lang="ru-RU" sz="1200" dirty="0" err="1"/>
              <a:t>заробітної</a:t>
            </a:r>
            <a:r>
              <a:rPr lang="ru-RU" sz="1200" dirty="0"/>
              <a:t> плати за </a:t>
            </a:r>
            <a:r>
              <a:rPr lang="ru-RU" sz="1200" dirty="0" err="1"/>
              <a:t>звітний</a:t>
            </a:r>
            <a:r>
              <a:rPr lang="ru-RU" sz="1200" dirty="0"/>
              <a:t> </a:t>
            </a:r>
            <a:r>
              <a:rPr lang="ru-RU" sz="1200" dirty="0" err="1"/>
              <a:t>податковий</a:t>
            </a:r>
            <a:r>
              <a:rPr lang="ru-RU" sz="1200" dirty="0"/>
              <a:t> </a:t>
            </a:r>
            <a:r>
              <a:rPr lang="ru-RU" sz="1200" dirty="0" err="1"/>
              <a:t>рік</a:t>
            </a:r>
            <a:r>
              <a:rPr lang="ru-RU" sz="1200" dirty="0"/>
              <a:t>.</a:t>
            </a:r>
          </a:p>
          <a:p>
            <a:pPr algn="just"/>
            <a:endParaRPr lang="ru-RU" sz="1200" dirty="0"/>
          </a:p>
          <a:p>
            <a:pPr algn="just"/>
            <a:r>
              <a:rPr lang="ru-RU" sz="1200" dirty="0"/>
              <a:t>6. Оплата </a:t>
            </a:r>
            <a:r>
              <a:rPr lang="ru-RU" sz="1200" dirty="0" err="1"/>
              <a:t>державних</a:t>
            </a:r>
            <a:r>
              <a:rPr lang="ru-RU" sz="1200" dirty="0"/>
              <a:t> </a:t>
            </a:r>
            <a:r>
              <a:rPr lang="ru-RU" sz="1200" dirty="0" err="1"/>
              <a:t>послуг</a:t>
            </a:r>
            <a:r>
              <a:rPr lang="ru-RU" sz="1200" dirty="0"/>
              <a:t> – </a:t>
            </a:r>
            <a:r>
              <a:rPr lang="ru-RU" sz="1200" dirty="0" err="1"/>
              <a:t>вартість</a:t>
            </a:r>
            <a:r>
              <a:rPr lang="ru-RU" sz="1200" dirty="0"/>
              <a:t> </a:t>
            </a:r>
            <a:r>
              <a:rPr lang="ru-RU" sz="1200" dirty="0" err="1"/>
              <a:t>державних</a:t>
            </a:r>
            <a:r>
              <a:rPr lang="ru-RU" sz="1200" dirty="0"/>
              <a:t> </a:t>
            </a:r>
            <a:r>
              <a:rPr lang="ru-RU" sz="1200" dirty="0" err="1"/>
              <a:t>послуг</a:t>
            </a:r>
            <a:r>
              <a:rPr lang="ru-RU" sz="1200" dirty="0"/>
              <a:t>, </a:t>
            </a:r>
            <a:r>
              <a:rPr lang="ru-RU" sz="1200" dirty="0" err="1"/>
              <a:t>пов'язаних</a:t>
            </a:r>
            <a:r>
              <a:rPr lang="ru-RU" sz="1200" dirty="0"/>
              <a:t> з </a:t>
            </a:r>
            <a:r>
              <a:rPr lang="ru-RU" sz="1200" dirty="0" err="1"/>
              <a:t>усиновленням</a:t>
            </a:r>
            <a:r>
              <a:rPr lang="ru-RU" sz="1200" dirty="0"/>
              <a:t> </a:t>
            </a:r>
            <a:r>
              <a:rPr lang="ru-RU" sz="1200" dirty="0" err="1"/>
              <a:t>дитини</a:t>
            </a:r>
            <a:r>
              <a:rPr lang="ru-RU" sz="1200" dirty="0"/>
              <a:t>, </a:t>
            </a:r>
            <a:r>
              <a:rPr lang="ru-RU" sz="1200" dirty="0" err="1"/>
              <a:t>включаючи</a:t>
            </a:r>
            <a:r>
              <a:rPr lang="ru-RU" sz="1200" dirty="0"/>
              <a:t> </a:t>
            </a:r>
            <a:r>
              <a:rPr lang="ru-RU" sz="1200" dirty="0" err="1"/>
              <a:t>сплату</a:t>
            </a:r>
            <a:r>
              <a:rPr lang="ru-RU" sz="1200" dirty="0"/>
              <a:t> державного </a:t>
            </a:r>
            <a:r>
              <a:rPr lang="ru-RU" sz="1200" dirty="0" err="1"/>
              <a:t>мита</a:t>
            </a:r>
            <a:r>
              <a:rPr lang="ru-RU" sz="1200" dirty="0"/>
              <a:t>.</a:t>
            </a:r>
          </a:p>
          <a:p>
            <a:pPr algn="just"/>
            <a:endParaRPr lang="ru-RU" sz="1200" dirty="0"/>
          </a:p>
          <a:p>
            <a:pPr algn="just"/>
            <a:r>
              <a:rPr lang="ru-RU" sz="1200" dirty="0"/>
              <a:t>7. </a:t>
            </a:r>
            <a:r>
              <a:rPr lang="ru-RU" sz="1200" dirty="0" err="1"/>
              <a:t>Витрати</a:t>
            </a:r>
            <a:r>
              <a:rPr lang="ru-RU" sz="1200" dirty="0"/>
              <a:t> на </a:t>
            </a:r>
            <a:r>
              <a:rPr lang="ru-RU" sz="1200" dirty="0" err="1"/>
              <a:t>будівництво</a:t>
            </a:r>
            <a:r>
              <a:rPr lang="ru-RU" sz="1200" dirty="0"/>
              <a:t> (</a:t>
            </a:r>
            <a:r>
              <a:rPr lang="ru-RU" sz="1200" dirty="0" err="1"/>
              <a:t>придбання</a:t>
            </a:r>
            <a:r>
              <a:rPr lang="ru-RU" sz="1200" dirty="0"/>
              <a:t>) доступного </a:t>
            </a:r>
            <a:r>
              <a:rPr lang="ru-RU" sz="1200" dirty="0" err="1"/>
              <a:t>житла</a:t>
            </a:r>
            <a:r>
              <a:rPr lang="ru-RU" sz="1200" dirty="0"/>
              <a:t> – </a:t>
            </a:r>
            <a:r>
              <a:rPr lang="ru-RU" sz="1200" dirty="0" err="1"/>
              <a:t>суми</a:t>
            </a:r>
            <a:r>
              <a:rPr lang="ru-RU" sz="1200" dirty="0"/>
              <a:t> </a:t>
            </a:r>
            <a:r>
              <a:rPr lang="ru-RU" sz="1200" dirty="0" err="1"/>
              <a:t>витрат</a:t>
            </a:r>
            <a:r>
              <a:rPr lang="ru-RU" sz="1200" dirty="0"/>
              <a:t> на </a:t>
            </a:r>
            <a:r>
              <a:rPr lang="ru-RU" sz="1200" dirty="0" err="1"/>
              <a:t>сплату</a:t>
            </a:r>
            <a:r>
              <a:rPr lang="ru-RU" sz="1200" dirty="0"/>
              <a:t> </a:t>
            </a:r>
            <a:r>
              <a:rPr lang="ru-RU" sz="1200" dirty="0" err="1"/>
              <a:t>видатків</a:t>
            </a:r>
            <a:r>
              <a:rPr lang="ru-RU" sz="1200" dirty="0"/>
              <a:t> на </a:t>
            </a:r>
            <a:r>
              <a:rPr lang="ru-RU" sz="1200" dirty="0" err="1"/>
              <a:t>будівництво</a:t>
            </a:r>
            <a:r>
              <a:rPr lang="ru-RU" sz="1200" dirty="0"/>
              <a:t> (</a:t>
            </a:r>
            <a:r>
              <a:rPr lang="ru-RU" sz="1200" dirty="0" err="1"/>
              <a:t>придбання</a:t>
            </a:r>
            <a:r>
              <a:rPr lang="ru-RU" sz="1200" dirty="0"/>
              <a:t>) доступного </a:t>
            </a:r>
            <a:r>
              <a:rPr lang="ru-RU" sz="1200" dirty="0" err="1"/>
              <a:t>житла</a:t>
            </a:r>
            <a:r>
              <a:rPr lang="ru-RU" sz="1200" dirty="0"/>
              <a:t>.</a:t>
            </a:r>
          </a:p>
          <a:p>
            <a:pPr algn="just"/>
            <a:endParaRPr lang="ru-RU" sz="1200" dirty="0"/>
          </a:p>
          <a:p>
            <a:pPr algn="just"/>
            <a:r>
              <a:rPr lang="ru-RU" sz="1200" dirty="0"/>
              <a:t>8. </a:t>
            </a:r>
            <a:r>
              <a:rPr lang="ru-RU" sz="1200" dirty="0" err="1"/>
              <a:t>Витрати</a:t>
            </a:r>
            <a:r>
              <a:rPr lang="ru-RU" sz="1200" dirty="0"/>
              <a:t> на </a:t>
            </a:r>
            <a:r>
              <a:rPr lang="ru-RU" sz="1200" dirty="0" err="1"/>
              <a:t>оренду</a:t>
            </a:r>
            <a:r>
              <a:rPr lang="ru-RU" sz="1200" dirty="0"/>
              <a:t> </a:t>
            </a:r>
            <a:r>
              <a:rPr lang="ru-RU" sz="1200" dirty="0" err="1"/>
              <a:t>житла</a:t>
            </a:r>
            <a:r>
              <a:rPr lang="ru-RU" sz="1200" dirty="0"/>
              <a:t> – для </a:t>
            </a:r>
            <a:r>
              <a:rPr lang="ru-RU" sz="1200" dirty="0" err="1"/>
              <a:t>внутрішньо</a:t>
            </a:r>
            <a:r>
              <a:rPr lang="ru-RU" sz="1200" dirty="0"/>
              <a:t> </a:t>
            </a:r>
            <a:r>
              <a:rPr lang="ru-RU" sz="1200" dirty="0" err="1"/>
              <a:t>переміщених</a:t>
            </a:r>
            <a:r>
              <a:rPr lang="ru-RU" sz="1200" dirty="0"/>
              <a:t> </a:t>
            </a:r>
            <a:r>
              <a:rPr lang="ru-RU" sz="1200" dirty="0" err="1"/>
              <a:t>осіб</a:t>
            </a:r>
            <a:r>
              <a:rPr lang="ru-RU" sz="1200" dirty="0"/>
              <a:t>, </a:t>
            </a:r>
            <a:r>
              <a:rPr lang="ru-RU" sz="1200" dirty="0" err="1"/>
              <a:t>учасників</a:t>
            </a:r>
            <a:r>
              <a:rPr lang="ru-RU" sz="1200" dirty="0"/>
              <a:t> </a:t>
            </a:r>
            <a:r>
              <a:rPr lang="ru-RU" sz="1200" dirty="0" err="1"/>
              <a:t>бойових</a:t>
            </a:r>
            <a:r>
              <a:rPr lang="ru-RU" sz="1200" dirty="0"/>
              <a:t> </a:t>
            </a:r>
            <a:r>
              <a:rPr lang="ru-RU" sz="1200" dirty="0" err="1"/>
              <a:t>дій</a:t>
            </a:r>
            <a:r>
              <a:rPr lang="ru-RU" sz="1200" dirty="0"/>
              <a:t> та </a:t>
            </a:r>
            <a:r>
              <a:rPr lang="ru-RU" sz="1200" dirty="0" err="1"/>
              <a:t>осіб</a:t>
            </a:r>
            <a:r>
              <a:rPr lang="ru-RU" sz="1200" dirty="0"/>
              <a:t> з </a:t>
            </a:r>
            <a:r>
              <a:rPr lang="ru-RU" sz="1200" dirty="0" err="1"/>
              <a:t>інвалідністю</a:t>
            </a:r>
            <a:r>
              <a:rPr lang="ru-RU" sz="1200" dirty="0"/>
              <a:t> </a:t>
            </a:r>
            <a:r>
              <a:rPr lang="ru-RU" sz="1200" dirty="0" err="1"/>
              <a:t>внаслідок</a:t>
            </a:r>
            <a:r>
              <a:rPr lang="ru-RU" sz="1200" dirty="0"/>
              <a:t> </a:t>
            </a:r>
            <a:r>
              <a:rPr lang="ru-RU" sz="1200" dirty="0" err="1"/>
              <a:t>війни</a:t>
            </a:r>
            <a:r>
              <a:rPr lang="ru-RU" sz="1200" dirty="0"/>
              <a:t> (за </a:t>
            </a:r>
            <a:r>
              <a:rPr lang="ru-RU" sz="1200" dirty="0" err="1"/>
              <a:t>певних</a:t>
            </a:r>
            <a:r>
              <a:rPr lang="ru-RU" sz="1200" dirty="0"/>
              <a:t> умов).</a:t>
            </a:r>
          </a:p>
          <a:p>
            <a:pPr algn="just"/>
            <a:endParaRPr lang="ru-RU" sz="1200" dirty="0"/>
          </a:p>
          <a:p>
            <a:pPr algn="just"/>
            <a:r>
              <a:rPr lang="ru-RU" sz="1200" dirty="0"/>
              <a:t>9. </a:t>
            </a:r>
            <a:r>
              <a:rPr lang="ru-RU" sz="1200" dirty="0" err="1"/>
              <a:t>Витрати</a:t>
            </a:r>
            <a:r>
              <a:rPr lang="ru-RU" sz="1200" dirty="0"/>
              <a:t> на </a:t>
            </a:r>
            <a:r>
              <a:rPr lang="ru-RU" sz="1200" dirty="0" err="1"/>
              <a:t>придбання</a:t>
            </a:r>
            <a:r>
              <a:rPr lang="ru-RU" sz="1200" dirty="0"/>
              <a:t> </a:t>
            </a:r>
            <a:r>
              <a:rPr lang="ru-RU" sz="1200" dirty="0" err="1"/>
              <a:t>акцій</a:t>
            </a:r>
            <a:r>
              <a:rPr lang="ru-RU" sz="1200" dirty="0"/>
              <a:t> </a:t>
            </a:r>
            <a:r>
              <a:rPr lang="ru-RU" sz="1200" dirty="0" err="1"/>
              <a:t>підприємства</a:t>
            </a:r>
            <a:r>
              <a:rPr lang="ru-RU" sz="1200" dirty="0"/>
              <a:t> </a:t>
            </a:r>
            <a:r>
              <a:rPr lang="ru-RU" sz="1200" dirty="0" err="1"/>
              <a:t>Дія</a:t>
            </a:r>
            <a:r>
              <a:rPr lang="ru-RU" sz="1200" dirty="0"/>
              <a:t> </a:t>
            </a:r>
            <a:r>
              <a:rPr lang="ru-RU" sz="1200" dirty="0" err="1"/>
              <a:t>Сіті</a:t>
            </a:r>
            <a:r>
              <a:rPr lang="ru-RU" sz="1200" dirty="0"/>
              <a:t> – </a:t>
            </a:r>
            <a:r>
              <a:rPr lang="ru-RU" sz="1200" dirty="0" err="1"/>
              <a:t>витрати</a:t>
            </a:r>
            <a:r>
              <a:rPr lang="ru-RU" sz="1200" dirty="0"/>
              <a:t> на </a:t>
            </a:r>
            <a:r>
              <a:rPr lang="ru-RU" sz="1200" dirty="0" err="1"/>
              <a:t>придбання</a:t>
            </a:r>
            <a:r>
              <a:rPr lang="ru-RU" sz="1200" dirty="0"/>
              <a:t> </a:t>
            </a:r>
            <a:r>
              <a:rPr lang="ru-RU" sz="1200" dirty="0" err="1"/>
              <a:t>акцій</a:t>
            </a:r>
            <a:r>
              <a:rPr lang="ru-RU" sz="1200" dirty="0"/>
              <a:t>, </a:t>
            </a:r>
            <a:r>
              <a:rPr lang="ru-RU" sz="1200" dirty="0" err="1"/>
              <a:t>емітентом</a:t>
            </a:r>
            <a:r>
              <a:rPr lang="ru-RU" sz="1200" dirty="0"/>
              <a:t> </a:t>
            </a:r>
            <a:r>
              <a:rPr lang="ru-RU" sz="1200" dirty="0" err="1"/>
              <a:t>яких</a:t>
            </a:r>
            <a:r>
              <a:rPr lang="ru-RU" sz="1200" dirty="0"/>
              <a:t> є </a:t>
            </a:r>
            <a:r>
              <a:rPr lang="ru-RU" sz="1200" dirty="0" err="1"/>
              <a:t>юридична</a:t>
            </a:r>
            <a:r>
              <a:rPr lang="ru-RU" sz="1200" dirty="0"/>
              <a:t> особа, яка </a:t>
            </a:r>
            <a:r>
              <a:rPr lang="ru-RU" sz="1200" dirty="0" err="1"/>
              <a:t>набула</a:t>
            </a:r>
            <a:r>
              <a:rPr lang="ru-RU" sz="1200" dirty="0"/>
              <a:t> статус резидента </a:t>
            </a:r>
            <a:r>
              <a:rPr lang="ru-RU" sz="1200" dirty="0" err="1"/>
              <a:t>Дія</a:t>
            </a:r>
            <a:r>
              <a:rPr lang="ru-RU" sz="1200" dirty="0"/>
              <a:t> </a:t>
            </a:r>
            <a:r>
              <a:rPr lang="ru-RU" sz="1200" dirty="0" err="1"/>
              <a:t>Сіті</a:t>
            </a:r>
            <a:r>
              <a:rPr lang="ru-RU" sz="1200" dirty="0"/>
              <a:t>.</a:t>
            </a:r>
          </a:p>
          <a:p>
            <a:pPr algn="just"/>
            <a:endParaRPr lang="ru-RU" sz="1200" dirty="0"/>
          </a:p>
        </p:txBody>
      </p:sp>
    </p:spTree>
    <p:extLst>
      <p:ext uri="{BB962C8B-B14F-4D97-AF65-F5344CB8AC3E}">
        <p14:creationId xmlns:p14="http://schemas.microsoft.com/office/powerpoint/2010/main" val="22280903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1733" y="414867"/>
            <a:ext cx="8534400" cy="5632311"/>
          </a:xfrm>
          <a:prstGeom prst="rect">
            <a:avLst/>
          </a:prstGeom>
        </p:spPr>
        <p:txBody>
          <a:bodyPr wrap="square">
            <a:spAutoFit/>
          </a:bodyPr>
          <a:lstStyle/>
          <a:p>
            <a:r>
              <a:rPr lang="ru-RU" dirty="0"/>
              <a:t>Як </a:t>
            </a:r>
            <a:r>
              <a:rPr lang="ru-RU" dirty="0" err="1"/>
              <a:t>отримати</a:t>
            </a:r>
            <a:r>
              <a:rPr lang="ru-RU" dirty="0"/>
              <a:t> </a:t>
            </a:r>
            <a:r>
              <a:rPr lang="ru-RU" dirty="0" err="1"/>
              <a:t>податкову</a:t>
            </a:r>
            <a:r>
              <a:rPr lang="ru-RU" dirty="0"/>
              <a:t> </a:t>
            </a:r>
            <a:r>
              <a:rPr lang="ru-RU" dirty="0" err="1"/>
              <a:t>знижку</a:t>
            </a:r>
            <a:r>
              <a:rPr lang="ru-RU" dirty="0"/>
              <a:t>?</a:t>
            </a:r>
          </a:p>
          <a:p>
            <a:endParaRPr lang="ru-RU" dirty="0"/>
          </a:p>
          <a:p>
            <a:r>
              <a:rPr lang="ru-RU" dirty="0"/>
              <a:t>Для </a:t>
            </a:r>
            <a:r>
              <a:rPr lang="ru-RU" dirty="0" err="1"/>
              <a:t>отримання</a:t>
            </a:r>
            <a:r>
              <a:rPr lang="ru-RU" dirty="0"/>
              <a:t> </a:t>
            </a:r>
            <a:r>
              <a:rPr lang="ru-RU" dirty="0" err="1"/>
              <a:t>податкової</a:t>
            </a:r>
            <a:r>
              <a:rPr lang="ru-RU" dirty="0"/>
              <a:t> </a:t>
            </a:r>
            <a:r>
              <a:rPr lang="ru-RU" dirty="0" err="1"/>
              <a:t>знижки</a:t>
            </a:r>
            <a:r>
              <a:rPr lang="ru-RU" dirty="0"/>
              <a:t> </a:t>
            </a:r>
            <a:r>
              <a:rPr lang="ru-RU" dirty="0" err="1"/>
              <a:t>платник</a:t>
            </a:r>
            <a:r>
              <a:rPr lang="ru-RU" dirty="0"/>
              <a:t> </a:t>
            </a:r>
            <a:r>
              <a:rPr lang="ru-RU" dirty="0" err="1"/>
              <a:t>податків</a:t>
            </a:r>
            <a:r>
              <a:rPr lang="ru-RU" dirty="0"/>
              <a:t> </a:t>
            </a:r>
            <a:r>
              <a:rPr lang="ru-RU" dirty="0" err="1"/>
              <a:t>подає</a:t>
            </a:r>
            <a:r>
              <a:rPr lang="ru-RU" dirty="0"/>
              <a:t> </a:t>
            </a:r>
            <a:r>
              <a:rPr lang="ru-RU" dirty="0" err="1"/>
              <a:t>декларацію</a:t>
            </a:r>
            <a:r>
              <a:rPr lang="ru-RU" dirty="0"/>
              <a:t> про </a:t>
            </a:r>
            <a:r>
              <a:rPr lang="ru-RU" dirty="0" err="1"/>
              <a:t>майновий</a:t>
            </a:r>
            <a:r>
              <a:rPr lang="ru-RU" dirty="0"/>
              <a:t> стан та доходи до </a:t>
            </a:r>
            <a:r>
              <a:rPr lang="ru-RU" dirty="0" err="1"/>
              <a:t>контролюючого</a:t>
            </a:r>
            <a:r>
              <a:rPr lang="ru-RU" dirty="0"/>
              <a:t> органу, в </a:t>
            </a:r>
            <a:r>
              <a:rPr lang="ru-RU" dirty="0" err="1"/>
              <a:t>якому</a:t>
            </a:r>
            <a:r>
              <a:rPr lang="ru-RU" dirty="0"/>
              <a:t> </a:t>
            </a:r>
            <a:r>
              <a:rPr lang="ru-RU" dirty="0" err="1"/>
              <a:t>перебуває</a:t>
            </a:r>
            <a:r>
              <a:rPr lang="ru-RU" dirty="0"/>
              <a:t> на </a:t>
            </a:r>
            <a:r>
              <a:rPr lang="ru-RU" dirty="0" err="1"/>
              <a:t>обліку</a:t>
            </a:r>
            <a:r>
              <a:rPr lang="ru-RU" dirty="0"/>
              <a:t>. До </a:t>
            </a:r>
            <a:r>
              <a:rPr lang="ru-RU" dirty="0" err="1"/>
              <a:t>декларації</a:t>
            </a:r>
            <a:r>
              <a:rPr lang="ru-RU" dirty="0"/>
              <a:t> </a:t>
            </a:r>
            <a:r>
              <a:rPr lang="ru-RU" dirty="0" err="1"/>
              <a:t>додаються</a:t>
            </a:r>
            <a:r>
              <a:rPr lang="ru-RU" dirty="0"/>
              <a:t> </a:t>
            </a:r>
            <a:r>
              <a:rPr lang="ru-RU" dirty="0" err="1"/>
              <a:t>підтверджувальні</a:t>
            </a:r>
            <a:r>
              <a:rPr lang="ru-RU" dirty="0"/>
              <a:t> </a:t>
            </a:r>
            <a:r>
              <a:rPr lang="ru-RU" dirty="0" err="1"/>
              <a:t>документи</a:t>
            </a:r>
            <a:r>
              <a:rPr lang="ru-RU" dirty="0"/>
              <a:t> (</a:t>
            </a:r>
            <a:r>
              <a:rPr lang="ru-RU" dirty="0" err="1"/>
              <a:t>копії</a:t>
            </a:r>
            <a:r>
              <a:rPr lang="ru-RU" dirty="0"/>
              <a:t> </a:t>
            </a:r>
            <a:r>
              <a:rPr lang="ru-RU" dirty="0" err="1"/>
              <a:t>квитанції</a:t>
            </a:r>
            <a:r>
              <a:rPr lang="ru-RU" dirty="0"/>
              <a:t>, </a:t>
            </a:r>
            <a:r>
              <a:rPr lang="ru-RU" dirty="0" err="1"/>
              <a:t>чеків</a:t>
            </a:r>
            <a:r>
              <a:rPr lang="ru-RU" dirty="0"/>
              <a:t>, </a:t>
            </a:r>
            <a:r>
              <a:rPr lang="ru-RU" dirty="0" err="1"/>
              <a:t>платіжних</a:t>
            </a:r>
            <a:r>
              <a:rPr lang="ru-RU" dirty="0"/>
              <a:t> </a:t>
            </a:r>
            <a:r>
              <a:rPr lang="ru-RU" dirty="0" err="1"/>
              <a:t>доручень</a:t>
            </a:r>
            <a:r>
              <a:rPr lang="ru-RU" dirty="0"/>
              <a:t>, </a:t>
            </a:r>
            <a:r>
              <a:rPr lang="ru-RU" dirty="0" err="1"/>
              <a:t>копії</a:t>
            </a:r>
            <a:r>
              <a:rPr lang="ru-RU" dirty="0"/>
              <a:t> </a:t>
            </a:r>
            <a:r>
              <a:rPr lang="ru-RU" dirty="0" err="1"/>
              <a:t>договорів</a:t>
            </a:r>
            <a:r>
              <a:rPr lang="ru-RU" dirty="0"/>
              <a:t> про </a:t>
            </a:r>
            <a:r>
              <a:rPr lang="ru-RU" dirty="0" err="1"/>
              <a:t>надання</a:t>
            </a:r>
            <a:r>
              <a:rPr lang="ru-RU" dirty="0"/>
              <a:t> </a:t>
            </a:r>
            <a:r>
              <a:rPr lang="ru-RU" dirty="0" err="1"/>
              <a:t>послуг</a:t>
            </a:r>
            <a:r>
              <a:rPr lang="ru-RU" dirty="0"/>
              <a:t>, </a:t>
            </a:r>
            <a:r>
              <a:rPr lang="ru-RU" dirty="0" err="1"/>
              <a:t>документи</a:t>
            </a:r>
            <a:r>
              <a:rPr lang="ru-RU" dirty="0"/>
              <a:t> про </a:t>
            </a:r>
            <a:r>
              <a:rPr lang="ru-RU" dirty="0" err="1"/>
              <a:t>ступінь</a:t>
            </a:r>
            <a:r>
              <a:rPr lang="ru-RU" dirty="0"/>
              <a:t> </a:t>
            </a:r>
            <a:r>
              <a:rPr lang="ru-RU" dirty="0" err="1"/>
              <a:t>споріднення</a:t>
            </a:r>
            <a:r>
              <a:rPr lang="ru-RU" dirty="0"/>
              <a:t> </a:t>
            </a:r>
            <a:r>
              <a:rPr lang="ru-RU" dirty="0" err="1"/>
              <a:t>тощо</a:t>
            </a:r>
            <a:r>
              <a:rPr lang="ru-RU" dirty="0"/>
              <a:t>), а </a:t>
            </a:r>
            <a:r>
              <a:rPr lang="ru-RU" dirty="0" err="1"/>
              <a:t>також</a:t>
            </a:r>
            <a:r>
              <a:rPr lang="ru-RU" dirty="0"/>
              <a:t> паспорт та </a:t>
            </a:r>
            <a:r>
              <a:rPr lang="ru-RU" dirty="0" err="1"/>
              <a:t>ідентифікаційний</a:t>
            </a:r>
            <a:r>
              <a:rPr lang="ru-RU" dirty="0"/>
              <a:t> код.</a:t>
            </a:r>
          </a:p>
          <a:p>
            <a:endParaRPr lang="ru-RU" dirty="0"/>
          </a:p>
          <a:p>
            <a:r>
              <a:rPr lang="ru-RU" dirty="0" err="1"/>
              <a:t>Податкова</a:t>
            </a:r>
            <a:r>
              <a:rPr lang="ru-RU" dirty="0"/>
              <a:t> </a:t>
            </a:r>
            <a:r>
              <a:rPr lang="ru-RU" dirty="0" err="1"/>
              <a:t>декларація</a:t>
            </a:r>
            <a:r>
              <a:rPr lang="ru-RU" dirty="0"/>
              <a:t> </a:t>
            </a:r>
            <a:r>
              <a:rPr lang="ru-RU" dirty="0" err="1"/>
              <a:t>подається</a:t>
            </a:r>
            <a:r>
              <a:rPr lang="ru-RU" dirty="0"/>
              <a:t> за </a:t>
            </a:r>
            <a:r>
              <a:rPr lang="ru-RU" dirty="0" err="1"/>
              <a:t>вибором</a:t>
            </a:r>
            <a:r>
              <a:rPr lang="ru-RU" dirty="0"/>
              <a:t> </a:t>
            </a:r>
            <a:r>
              <a:rPr lang="ru-RU" dirty="0" err="1"/>
              <a:t>платника</a:t>
            </a:r>
            <a:r>
              <a:rPr lang="ru-RU" dirty="0"/>
              <a:t> </a:t>
            </a:r>
            <a:r>
              <a:rPr lang="ru-RU" dirty="0" err="1"/>
              <a:t>податків</a:t>
            </a:r>
            <a:r>
              <a:rPr lang="ru-RU" dirty="0"/>
              <a:t> в один </a:t>
            </a:r>
            <a:r>
              <a:rPr lang="ru-RU" dirty="0" err="1"/>
              <a:t>із</a:t>
            </a:r>
            <a:r>
              <a:rPr lang="ru-RU" dirty="0"/>
              <a:t> таких </a:t>
            </a:r>
            <a:r>
              <a:rPr lang="ru-RU" dirty="0" err="1"/>
              <a:t>способів</a:t>
            </a:r>
            <a:r>
              <a:rPr lang="ru-RU" dirty="0"/>
              <a:t>:</a:t>
            </a:r>
          </a:p>
          <a:p>
            <a:endParaRPr lang="ru-RU" dirty="0"/>
          </a:p>
          <a:p>
            <a:r>
              <a:rPr lang="ru-RU" dirty="0"/>
              <a:t>а) </a:t>
            </a:r>
            <a:r>
              <a:rPr lang="ru-RU" dirty="0" err="1"/>
              <a:t>особисто</a:t>
            </a:r>
            <a:r>
              <a:rPr lang="ru-RU" dirty="0"/>
              <a:t> </a:t>
            </a:r>
            <a:r>
              <a:rPr lang="ru-RU" dirty="0" err="1"/>
              <a:t>платником</a:t>
            </a:r>
            <a:r>
              <a:rPr lang="ru-RU" dirty="0"/>
              <a:t> </a:t>
            </a:r>
            <a:r>
              <a:rPr lang="ru-RU" dirty="0" err="1"/>
              <a:t>податків</a:t>
            </a:r>
            <a:r>
              <a:rPr lang="ru-RU" dirty="0"/>
              <a:t> </a:t>
            </a:r>
            <a:r>
              <a:rPr lang="ru-RU" dirty="0" err="1"/>
              <a:t>або</a:t>
            </a:r>
            <a:r>
              <a:rPr lang="ru-RU" dirty="0"/>
              <a:t> </a:t>
            </a:r>
            <a:r>
              <a:rPr lang="ru-RU" dirty="0" err="1"/>
              <a:t>уповноваженою</a:t>
            </a:r>
            <a:r>
              <a:rPr lang="ru-RU" dirty="0"/>
              <a:t> на </a:t>
            </a:r>
            <a:r>
              <a:rPr lang="ru-RU" dirty="0" err="1"/>
              <a:t>це</a:t>
            </a:r>
            <a:r>
              <a:rPr lang="ru-RU" dirty="0"/>
              <a:t> особою в орган ДПС за </a:t>
            </a:r>
            <a:r>
              <a:rPr lang="ru-RU" dirty="0" err="1"/>
              <a:t>місцем</a:t>
            </a:r>
            <a:r>
              <a:rPr lang="ru-RU" dirty="0"/>
              <a:t> </a:t>
            </a:r>
            <a:r>
              <a:rPr lang="ru-RU" dirty="0" err="1"/>
              <a:t>обліку</a:t>
            </a:r>
            <a:r>
              <a:rPr lang="ru-RU" dirty="0"/>
              <a:t>;</a:t>
            </a:r>
          </a:p>
          <a:p>
            <a:endParaRPr lang="ru-RU" dirty="0"/>
          </a:p>
          <a:p>
            <a:r>
              <a:rPr lang="ru-RU" dirty="0"/>
              <a:t>б) </a:t>
            </a:r>
            <a:r>
              <a:rPr lang="ru-RU" dirty="0" err="1"/>
              <a:t>надсилається</a:t>
            </a:r>
            <a:r>
              <a:rPr lang="ru-RU" dirty="0"/>
              <a:t> </a:t>
            </a:r>
            <a:r>
              <a:rPr lang="ru-RU" dirty="0" err="1"/>
              <a:t>поштою</a:t>
            </a:r>
            <a:r>
              <a:rPr lang="ru-RU" dirty="0"/>
              <a:t> з </a:t>
            </a:r>
            <a:r>
              <a:rPr lang="ru-RU" dirty="0" err="1"/>
              <a:t>повідомленням</a:t>
            </a:r>
            <a:r>
              <a:rPr lang="ru-RU" dirty="0"/>
              <a:t> про </a:t>
            </a:r>
            <a:r>
              <a:rPr lang="ru-RU" dirty="0" err="1"/>
              <a:t>вручення</a:t>
            </a:r>
            <a:r>
              <a:rPr lang="ru-RU" dirty="0"/>
              <a:t> та з </a:t>
            </a:r>
            <a:r>
              <a:rPr lang="ru-RU" dirty="0" err="1"/>
              <a:t>описом</a:t>
            </a:r>
            <a:r>
              <a:rPr lang="ru-RU" dirty="0"/>
              <a:t> </a:t>
            </a:r>
            <a:r>
              <a:rPr lang="ru-RU" dirty="0" err="1"/>
              <a:t>вкладення</a:t>
            </a:r>
            <a:r>
              <a:rPr lang="ru-RU" dirty="0"/>
              <a:t>;</a:t>
            </a:r>
          </a:p>
          <a:p>
            <a:endParaRPr lang="ru-RU" dirty="0"/>
          </a:p>
          <a:p>
            <a:r>
              <a:rPr lang="ru-RU" dirty="0"/>
              <a:t>в) через </a:t>
            </a:r>
            <a:r>
              <a:rPr lang="ru-RU" dirty="0" err="1"/>
              <a:t>Електронний</a:t>
            </a:r>
            <a:r>
              <a:rPr lang="ru-RU" dirty="0"/>
              <a:t> </a:t>
            </a:r>
            <a:r>
              <a:rPr lang="ru-RU" dirty="0" err="1"/>
              <a:t>кабінет</a:t>
            </a:r>
            <a:r>
              <a:rPr lang="ru-RU" dirty="0"/>
              <a:t> </a:t>
            </a:r>
            <a:r>
              <a:rPr lang="ru-RU" dirty="0" err="1"/>
              <a:t>платника</a:t>
            </a:r>
            <a:r>
              <a:rPr lang="ru-RU" dirty="0"/>
              <a:t>, </a:t>
            </a:r>
            <a:r>
              <a:rPr lang="ru-RU" dirty="0" err="1"/>
              <a:t>або</a:t>
            </a:r>
            <a:r>
              <a:rPr lang="ru-RU" dirty="0"/>
              <a:t> </a:t>
            </a:r>
            <a:r>
              <a:rPr lang="ru-RU" dirty="0" err="1"/>
              <a:t>мобільний</a:t>
            </a:r>
            <a:r>
              <a:rPr lang="ru-RU" dirty="0"/>
              <a:t> </a:t>
            </a:r>
            <a:r>
              <a:rPr lang="ru-RU" dirty="0" err="1"/>
              <a:t>застосунок</a:t>
            </a:r>
            <a:r>
              <a:rPr lang="ru-RU" dirty="0"/>
              <a:t> «Моя </a:t>
            </a:r>
            <a:r>
              <a:rPr lang="ru-RU" dirty="0" err="1"/>
              <a:t>податкова</a:t>
            </a:r>
            <a:r>
              <a:rPr lang="ru-RU" dirty="0"/>
              <a:t>».</a:t>
            </a:r>
          </a:p>
          <a:p>
            <a:endParaRPr lang="ru-RU" dirty="0"/>
          </a:p>
          <a:p>
            <a:r>
              <a:rPr lang="ru-RU" dirty="0" err="1"/>
              <a:t>Річна</a:t>
            </a:r>
            <a:r>
              <a:rPr lang="ru-RU" dirty="0"/>
              <a:t> </a:t>
            </a:r>
            <a:r>
              <a:rPr lang="ru-RU" dirty="0" err="1"/>
              <a:t>податкова</a:t>
            </a:r>
            <a:r>
              <a:rPr lang="ru-RU" dirty="0"/>
              <a:t> </a:t>
            </a:r>
            <a:r>
              <a:rPr lang="ru-RU" dirty="0" err="1"/>
              <a:t>декларація</a:t>
            </a:r>
            <a:r>
              <a:rPr lang="ru-RU" dirty="0"/>
              <a:t> про </a:t>
            </a:r>
            <a:r>
              <a:rPr lang="ru-RU" dirty="0" err="1"/>
              <a:t>майновий</a:t>
            </a:r>
            <a:r>
              <a:rPr lang="ru-RU" dirty="0"/>
              <a:t> стан і доходи на </a:t>
            </a:r>
            <a:r>
              <a:rPr lang="ru-RU" dirty="0" err="1"/>
              <a:t>податкову</a:t>
            </a:r>
            <a:r>
              <a:rPr lang="ru-RU" dirty="0"/>
              <a:t> </a:t>
            </a:r>
            <a:r>
              <a:rPr lang="ru-RU" dirty="0" err="1"/>
              <a:t>знижку</a:t>
            </a:r>
            <a:r>
              <a:rPr lang="ru-RU" dirty="0"/>
              <a:t> за </a:t>
            </a:r>
            <a:r>
              <a:rPr lang="ru-RU" dirty="0" err="1"/>
              <a:t>витратами</a:t>
            </a:r>
            <a:r>
              <a:rPr lang="ru-RU" dirty="0"/>
              <a:t> 2025 року </a:t>
            </a:r>
            <a:r>
              <a:rPr lang="ru-RU" dirty="0" err="1"/>
              <a:t>подається</a:t>
            </a:r>
            <a:r>
              <a:rPr lang="ru-RU" dirty="0"/>
              <a:t> у </a:t>
            </a:r>
            <a:r>
              <a:rPr lang="ru-RU" dirty="0" err="1"/>
              <a:t>термін</a:t>
            </a:r>
            <a:r>
              <a:rPr lang="ru-RU" dirty="0"/>
              <a:t> - до 31 </a:t>
            </a:r>
            <a:r>
              <a:rPr lang="ru-RU" dirty="0" err="1"/>
              <a:t>грудня</a:t>
            </a:r>
            <a:r>
              <a:rPr lang="ru-RU" dirty="0"/>
              <a:t> 2026 року </a:t>
            </a:r>
            <a:r>
              <a:rPr lang="ru-RU" dirty="0" err="1"/>
              <a:t>включно</a:t>
            </a:r>
            <a:r>
              <a:rPr lang="ru-RU" dirty="0"/>
              <a:t>.</a:t>
            </a:r>
            <a:endParaRPr lang="uk-UA" dirty="0"/>
          </a:p>
        </p:txBody>
      </p:sp>
    </p:spTree>
    <p:extLst>
      <p:ext uri="{BB962C8B-B14F-4D97-AF65-F5344CB8AC3E}">
        <p14:creationId xmlns:p14="http://schemas.microsoft.com/office/powerpoint/2010/main" val="38078667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Фармацевтичне самоврядування</a:t>
            </a:r>
          </a:p>
        </p:txBody>
      </p:sp>
      <p:sp>
        <p:nvSpPr>
          <p:cNvPr id="3" name="Content Placeholder 2"/>
          <p:cNvSpPr>
            <a:spLocks noGrp="1"/>
          </p:cNvSpPr>
          <p:nvPr>
            <p:ph idx="1"/>
          </p:nvPr>
        </p:nvSpPr>
        <p:spPr/>
        <p:txBody>
          <a:bodyPr/>
          <a:lstStyle/>
          <a:p>
            <a:endParaRPr dirty="0"/>
          </a:p>
          <a:p>
            <a:r>
              <a:rPr dirty="0" err="1"/>
              <a:t>Професійні</a:t>
            </a:r>
            <a:r>
              <a:rPr dirty="0"/>
              <a:t> </a:t>
            </a:r>
            <a:r>
              <a:rPr dirty="0" err="1"/>
              <a:t>асоціації</a:t>
            </a:r>
            <a:r>
              <a:rPr dirty="0"/>
              <a:t> </a:t>
            </a:r>
            <a:r>
              <a:rPr dirty="0" err="1"/>
              <a:t>та</a:t>
            </a:r>
            <a:r>
              <a:rPr dirty="0"/>
              <a:t> </a:t>
            </a:r>
            <a:r>
              <a:rPr dirty="0" err="1"/>
              <a:t>об’єднання</a:t>
            </a:r>
            <a:endParaRPr dirty="0"/>
          </a:p>
          <a:p>
            <a:r>
              <a:rPr dirty="0" err="1"/>
              <a:t>Захист</a:t>
            </a:r>
            <a:r>
              <a:rPr dirty="0"/>
              <a:t> </a:t>
            </a:r>
            <a:r>
              <a:rPr dirty="0" err="1"/>
              <a:t>професійних</a:t>
            </a:r>
            <a:r>
              <a:rPr dirty="0"/>
              <a:t> </a:t>
            </a:r>
            <a:r>
              <a:rPr dirty="0" err="1"/>
              <a:t>інтересів</a:t>
            </a:r>
            <a:endParaRPr dirty="0"/>
          </a:p>
          <a:p>
            <a:r>
              <a:rPr dirty="0" err="1"/>
              <a:t>Розробка</a:t>
            </a:r>
            <a:r>
              <a:rPr dirty="0"/>
              <a:t> </a:t>
            </a:r>
            <a:r>
              <a:rPr dirty="0" err="1"/>
              <a:t>стандартів</a:t>
            </a:r>
            <a:r>
              <a:rPr dirty="0"/>
              <a:t> </a:t>
            </a:r>
            <a:r>
              <a:rPr dirty="0" err="1"/>
              <a:t>професійної</a:t>
            </a:r>
            <a:r>
              <a:rPr dirty="0"/>
              <a:t> </a:t>
            </a:r>
            <a:r>
              <a:rPr dirty="0" err="1"/>
              <a:t>діяльності</a:t>
            </a:r>
            <a:endParaRPr dirty="0"/>
          </a:p>
          <a:p>
            <a:r>
              <a:rPr dirty="0" err="1"/>
              <a:t>Участь</a:t>
            </a:r>
            <a:r>
              <a:rPr dirty="0"/>
              <a:t> у </a:t>
            </a:r>
            <a:r>
              <a:rPr dirty="0" err="1"/>
              <a:t>формуванні</a:t>
            </a:r>
            <a:r>
              <a:rPr dirty="0"/>
              <a:t> </a:t>
            </a:r>
            <a:r>
              <a:rPr dirty="0" err="1"/>
              <a:t>державної</a:t>
            </a:r>
            <a:r>
              <a:rPr dirty="0"/>
              <a:t> </a:t>
            </a:r>
            <a:r>
              <a:rPr dirty="0" err="1"/>
              <a:t>політики</a:t>
            </a:r>
            <a:r>
              <a:rPr dirty="0"/>
              <a:t> у </a:t>
            </a:r>
            <a:r>
              <a:rPr dirty="0" err="1"/>
              <a:t>сфері</a:t>
            </a:r>
            <a:r>
              <a:rPr dirty="0"/>
              <a:t> </a:t>
            </a:r>
            <a:r>
              <a:rPr dirty="0" err="1"/>
              <a:t>фармації</a:t>
            </a:r>
            <a:endParaRP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Висновки</a:t>
            </a:r>
          </a:p>
        </p:txBody>
      </p:sp>
      <p:sp>
        <p:nvSpPr>
          <p:cNvPr id="3" name="Content Placeholder 2"/>
          <p:cNvSpPr>
            <a:spLocks noGrp="1"/>
          </p:cNvSpPr>
          <p:nvPr>
            <p:ph idx="1"/>
          </p:nvPr>
        </p:nvSpPr>
        <p:spPr/>
        <p:txBody>
          <a:bodyPr>
            <a:normAutofit lnSpcReduction="10000"/>
          </a:bodyPr>
          <a:lstStyle/>
          <a:p>
            <a:endParaRPr dirty="0"/>
          </a:p>
          <a:p>
            <a:r>
              <a:rPr dirty="0" err="1"/>
              <a:t>Державні</a:t>
            </a:r>
            <a:r>
              <a:rPr dirty="0"/>
              <a:t> </a:t>
            </a:r>
            <a:r>
              <a:rPr dirty="0" err="1"/>
              <a:t>соціальні</a:t>
            </a:r>
            <a:r>
              <a:rPr dirty="0"/>
              <a:t> </a:t>
            </a:r>
            <a:r>
              <a:rPr dirty="0" err="1"/>
              <a:t>гарантії</a:t>
            </a:r>
            <a:r>
              <a:rPr dirty="0"/>
              <a:t> </a:t>
            </a:r>
            <a:r>
              <a:rPr dirty="0" err="1"/>
              <a:t>забезпечують</a:t>
            </a:r>
            <a:r>
              <a:rPr dirty="0"/>
              <a:t> </a:t>
            </a:r>
            <a:r>
              <a:rPr dirty="0" err="1"/>
              <a:t>стабільність</a:t>
            </a:r>
            <a:r>
              <a:rPr dirty="0"/>
              <a:t> </a:t>
            </a:r>
            <a:r>
              <a:rPr dirty="0" err="1"/>
              <a:t>професії</a:t>
            </a:r>
            <a:endParaRPr dirty="0"/>
          </a:p>
          <a:p>
            <a:r>
              <a:rPr dirty="0" err="1"/>
              <a:t>Нормативна</a:t>
            </a:r>
            <a:r>
              <a:rPr dirty="0"/>
              <a:t> </a:t>
            </a:r>
            <a:r>
              <a:rPr dirty="0" err="1"/>
              <a:t>база</a:t>
            </a:r>
            <a:r>
              <a:rPr dirty="0"/>
              <a:t> </a:t>
            </a:r>
            <a:r>
              <a:rPr dirty="0" err="1"/>
              <a:t>регулює</a:t>
            </a:r>
            <a:r>
              <a:rPr dirty="0"/>
              <a:t> </a:t>
            </a:r>
            <a:r>
              <a:rPr dirty="0" err="1"/>
              <a:t>оплату</a:t>
            </a:r>
            <a:r>
              <a:rPr dirty="0"/>
              <a:t> </a:t>
            </a:r>
            <a:r>
              <a:rPr dirty="0" err="1"/>
              <a:t>праці</a:t>
            </a:r>
            <a:r>
              <a:rPr dirty="0"/>
              <a:t> </a:t>
            </a:r>
            <a:r>
              <a:rPr dirty="0" err="1"/>
              <a:t>та</a:t>
            </a:r>
            <a:r>
              <a:rPr dirty="0"/>
              <a:t> </a:t>
            </a:r>
            <a:r>
              <a:rPr dirty="0" err="1"/>
              <a:t>соціальний</a:t>
            </a:r>
            <a:r>
              <a:rPr dirty="0"/>
              <a:t> </a:t>
            </a:r>
            <a:r>
              <a:rPr dirty="0" err="1"/>
              <a:t>захист</a:t>
            </a:r>
            <a:endParaRPr dirty="0"/>
          </a:p>
          <a:p>
            <a:r>
              <a:rPr dirty="0" err="1"/>
              <a:t>Податкові</a:t>
            </a:r>
            <a:r>
              <a:rPr dirty="0"/>
              <a:t> </a:t>
            </a:r>
            <a:r>
              <a:rPr dirty="0" err="1"/>
              <a:t>механізми</a:t>
            </a:r>
            <a:r>
              <a:rPr dirty="0"/>
              <a:t> </a:t>
            </a:r>
            <a:r>
              <a:rPr dirty="0" err="1"/>
              <a:t>сприяють</a:t>
            </a:r>
            <a:r>
              <a:rPr dirty="0"/>
              <a:t> </a:t>
            </a:r>
            <a:r>
              <a:rPr dirty="0" err="1"/>
              <a:t>підвищенню</a:t>
            </a:r>
            <a:r>
              <a:rPr dirty="0"/>
              <a:t> </a:t>
            </a:r>
            <a:r>
              <a:rPr dirty="0" err="1"/>
              <a:t>реальних</a:t>
            </a:r>
            <a:r>
              <a:rPr dirty="0"/>
              <a:t> </a:t>
            </a:r>
            <a:r>
              <a:rPr dirty="0" err="1"/>
              <a:t>доходів</a:t>
            </a:r>
            <a:endParaRPr dirty="0"/>
          </a:p>
          <a:p>
            <a:r>
              <a:rPr dirty="0" err="1"/>
              <a:t>Фармацевтичне</a:t>
            </a:r>
            <a:r>
              <a:rPr dirty="0"/>
              <a:t> </a:t>
            </a:r>
            <a:r>
              <a:rPr dirty="0" err="1"/>
              <a:t>самоврядування</a:t>
            </a:r>
            <a:r>
              <a:rPr dirty="0"/>
              <a:t> </a:t>
            </a:r>
            <a:r>
              <a:rPr dirty="0" err="1"/>
              <a:t>підсилює</a:t>
            </a:r>
            <a:r>
              <a:rPr dirty="0"/>
              <a:t> </a:t>
            </a:r>
            <a:r>
              <a:rPr dirty="0" err="1"/>
              <a:t>професійний</a:t>
            </a:r>
            <a:r>
              <a:rPr dirty="0"/>
              <a:t> </a:t>
            </a:r>
            <a:r>
              <a:rPr dirty="0" err="1"/>
              <a:t>захист</a:t>
            </a:r>
            <a:endParaRPr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60</TotalTime>
  <Words>2545</Words>
  <Application>Microsoft Office PowerPoint</Application>
  <PresentationFormat>Экран (4:3)</PresentationFormat>
  <Paragraphs>188</Paragraphs>
  <Slides>25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Office Theme</vt:lpstr>
      <vt:lpstr>   Державні соціальні гарантії щодо забезпечення професійних прав, пільг та доходів фармацевтичних працівників</vt:lpstr>
      <vt:lpstr>Нормативно-правове регулювання</vt:lpstr>
      <vt:lpstr>Професійні права фармацевтичних працівників</vt:lpstr>
      <vt:lpstr>Пільги для фармацевтичних працівників</vt:lpstr>
      <vt:lpstr>Презентация PowerPoint</vt:lpstr>
      <vt:lpstr>Презентация PowerPoint</vt:lpstr>
      <vt:lpstr>Норма тривалості робочого часу </vt:lpstr>
      <vt:lpstr>Презентация PowerPoint</vt:lpstr>
      <vt:lpstr>Атестація робочого місця </vt:lpstr>
      <vt:lpstr>Державні санітарні норми та правила </vt:lpstr>
      <vt:lpstr>Право на щорічну додаткову відпустку </vt:lpstr>
      <vt:lpstr>Матеріальна допомога </vt:lpstr>
      <vt:lpstr>Скарга на роботодавця </vt:lpstr>
      <vt:lpstr>Державні соціальні гарантії у сфері доходів</vt:lpstr>
      <vt:lpstr>Презентация PowerPoint</vt:lpstr>
      <vt:lpstr>Критерії встановлення посадових окладів</vt:lpstr>
      <vt:lpstr>Оплата праці адміністративно-управлінського персоналу</vt:lpstr>
      <vt:lpstr>Податкова соціальна пільга (ПСП)</vt:lpstr>
      <vt:lpstr>Презентация PowerPoint</vt:lpstr>
      <vt:lpstr>Податкова знижка</vt:lpstr>
      <vt:lpstr>Презентация PowerPoint</vt:lpstr>
      <vt:lpstr>Презентация PowerPoint</vt:lpstr>
      <vt:lpstr>Презентация PowerPoint</vt:lpstr>
      <vt:lpstr>Фармацевтичне самоврядування</vt:lpstr>
      <vt:lpstr>Висновки</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Державні соціальні гарантії щодо забезпечення професійних прав, пільг та доходів фармацевтичних працівників</dc:title>
  <dc:subject/>
  <dc:creator/>
  <cp:keywords/>
  <dc:description>generated using python-pptx</dc:description>
  <cp:lastModifiedBy>Майя Образенко</cp:lastModifiedBy>
  <cp:revision>6</cp:revision>
  <dcterms:created xsi:type="dcterms:W3CDTF">2013-01-27T09:14:16Z</dcterms:created>
  <dcterms:modified xsi:type="dcterms:W3CDTF">2026-03-18T10:31:44Z</dcterms:modified>
  <cp:category/>
</cp:coreProperties>
</file>