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7" r:id="rId9"/>
    <p:sldId id="276" r:id="rId10"/>
    <p:sldId id="278" r:id="rId11"/>
    <p:sldId id="279" r:id="rId12"/>
    <p:sldId id="281" r:id="rId13"/>
    <p:sldId id="263" r:id="rId14"/>
    <p:sldId id="280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82" r:id="rId23"/>
    <p:sldId id="271" r:id="rId24"/>
    <p:sldId id="272" r:id="rId25"/>
    <p:sldId id="273" r:id="rId26"/>
    <p:sldId id="274" r:id="rId27"/>
    <p:sldId id="275" r:id="rId28"/>
  </p:sldIdLst>
  <p:sldSz cx="14630400" cy="8229600"/>
  <p:notesSz cx="8229600" cy="14630400"/>
  <p:embeddedFontLst>
    <p:embeddedFont>
      <p:font typeface="Source Serif 4" charset="0"/>
      <p:regular r:id="rId30"/>
    </p:embeddedFont>
    <p:embeddedFont>
      <p:font typeface="Calibri" pitchFamily="34" charset="0"/>
      <p:regular r:id="rId31"/>
      <p:bold r:id="rId32"/>
      <p:italic r:id="rId33"/>
      <p:boldItalic r:id="rId34"/>
    </p:embeddedFont>
    <p:embeddedFont>
      <p:font typeface="Platypi Medium" charset="0"/>
      <p:regular r:id="rId35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2" d="100"/>
          <a:sy n="102" d="100"/>
        </p:scale>
        <p:origin x="-90" y="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2A0A1-5C72-4F2F-8E8C-541EBF9090EA}" type="datetimeFigureOut">
              <a:rPr lang="uk-UA" smtClean="0"/>
              <a:t>27.02.2026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19260-A36C-4C13-91BA-1CD0B82A35F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604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-6-8.svg"/><Relationship Id="rId3" Type="http://schemas.openxmlformats.org/officeDocument/2006/relationships/image" Target="../media/image5.pn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-6-6.svg"/><Relationship Id="rId11" Type="http://schemas.openxmlformats.org/officeDocument/2006/relationships/image" Target="../media/image8.jpeg"/><Relationship Id="rId5" Type="http://schemas.openxmlformats.org/officeDocument/2006/relationships/image" Target="../media/image-6-4.svg"/><Relationship Id="rId10" Type="http://schemas.openxmlformats.org/officeDocument/2006/relationships/image" Target="../media/image7.jpeg"/><Relationship Id="rId4" Type="http://schemas.openxmlformats.org/officeDocument/2006/relationships/image" Target="../media/image-6-2.svg"/><Relationship Id="rId9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-9-7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-9-5.svg"/><Relationship Id="rId11" Type="http://schemas.openxmlformats.org/officeDocument/2006/relationships/image" Target="../media/image21.png"/><Relationship Id="rId5" Type="http://schemas.openxmlformats.org/officeDocument/2006/relationships/image" Target="../media/image-9-3.sv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-11-4.svg"/><Relationship Id="rId4" Type="http://schemas.openxmlformats.org/officeDocument/2006/relationships/image" Target="../media/image-11-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-12-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-12-5.svg"/><Relationship Id="rId5" Type="http://schemas.openxmlformats.org/officeDocument/2006/relationships/image" Target="../media/image-12-3.sv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-18-6.svg"/><Relationship Id="rId5" Type="http://schemas.openxmlformats.org/officeDocument/2006/relationships/image" Target="../media/image-18-4.svg"/><Relationship Id="rId4" Type="http://schemas.openxmlformats.org/officeDocument/2006/relationships/image" Target="../media/image-18-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6196" y="587830"/>
            <a:ext cx="7650415" cy="4057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4800" dirty="0">
                <a:cs typeface="Platypi Medium" charset="0"/>
              </a:rPr>
              <a:t>Реформа </a:t>
            </a:r>
            <a:r>
              <a:rPr lang="ru-RU" sz="4800" dirty="0" err="1">
                <a:cs typeface="Platypi Medium" charset="0"/>
              </a:rPr>
              <a:t>охорони</a:t>
            </a:r>
            <a:r>
              <a:rPr lang="ru-RU" sz="4800" dirty="0">
                <a:cs typeface="Platypi Medium" charset="0"/>
              </a:rPr>
              <a:t> </a:t>
            </a:r>
            <a:r>
              <a:rPr lang="ru-RU" sz="4800" dirty="0" err="1">
                <a:cs typeface="Platypi Medium" charset="0"/>
              </a:rPr>
              <a:t>здоров’я</a:t>
            </a:r>
            <a:r>
              <a:rPr lang="ru-RU" sz="4800" dirty="0">
                <a:cs typeface="Platypi Medium" charset="0"/>
              </a:rPr>
              <a:t> в </a:t>
            </a:r>
            <a:r>
              <a:rPr lang="ru-RU" sz="4800" dirty="0" err="1">
                <a:cs typeface="Platypi Medium" charset="0"/>
              </a:rPr>
              <a:t>Україні</a:t>
            </a:r>
            <a:r>
              <a:rPr lang="ru-RU" sz="4800" dirty="0">
                <a:cs typeface="Platypi Medium" charset="0"/>
              </a:rPr>
              <a:t>. </a:t>
            </a:r>
            <a:r>
              <a:rPr lang="ru-RU" sz="4800" dirty="0" err="1">
                <a:cs typeface="Platypi Medium" charset="0"/>
              </a:rPr>
              <a:t>Становлення</a:t>
            </a:r>
            <a:r>
              <a:rPr lang="ru-RU" sz="4800" dirty="0">
                <a:cs typeface="Platypi Medium" charset="0"/>
              </a:rPr>
              <a:t> </a:t>
            </a:r>
            <a:r>
              <a:rPr lang="ru-RU" sz="4800" dirty="0" err="1">
                <a:cs typeface="Platypi Medium" charset="0"/>
              </a:rPr>
              <a:t>системи</a:t>
            </a:r>
            <a:r>
              <a:rPr lang="ru-RU" sz="4800" dirty="0">
                <a:cs typeface="Platypi Medium" charset="0"/>
              </a:rPr>
              <a:t> e-</a:t>
            </a:r>
            <a:r>
              <a:rPr lang="ru-RU" sz="4800" dirty="0" err="1">
                <a:cs typeface="Platypi Medium" charset="0"/>
              </a:rPr>
              <a:t>helth</a:t>
            </a:r>
            <a:r>
              <a:rPr lang="ru-RU" sz="4800" dirty="0">
                <a:cs typeface="Platypi Medium" charset="0"/>
              </a:rPr>
              <a:t> в </a:t>
            </a:r>
            <a:r>
              <a:rPr lang="ru-RU" sz="4800" dirty="0" err="1">
                <a:cs typeface="Platypi Medium" charset="0"/>
              </a:rPr>
              <a:t>Україні</a:t>
            </a:r>
            <a:r>
              <a:rPr lang="ru-RU" sz="4800" dirty="0">
                <a:cs typeface="Platypi Medium" charset="0"/>
              </a:rPr>
              <a:t>. </a:t>
            </a:r>
            <a:r>
              <a:rPr lang="ru-RU" sz="4800" dirty="0" err="1">
                <a:cs typeface="Platypi Medium" charset="0"/>
              </a:rPr>
              <a:t>Електронний</a:t>
            </a:r>
            <a:r>
              <a:rPr lang="ru-RU" sz="4800" dirty="0">
                <a:cs typeface="Platypi Medium" charset="0"/>
              </a:rPr>
              <a:t> </a:t>
            </a:r>
            <a:r>
              <a:rPr lang="ru-RU" sz="4800" dirty="0" err="1">
                <a:cs typeface="Platypi Medium" charset="0"/>
              </a:rPr>
              <a:t>документообіг</a:t>
            </a:r>
            <a:r>
              <a:rPr lang="ru-RU" sz="4800" dirty="0">
                <a:cs typeface="Platypi Medium" charset="0"/>
              </a:rPr>
              <a:t> </a:t>
            </a:r>
            <a:r>
              <a:rPr lang="ru-RU" sz="4800" dirty="0" err="1">
                <a:cs typeface="Platypi Medium" charset="0"/>
              </a:rPr>
              <a:t>охороні</a:t>
            </a:r>
            <a:r>
              <a:rPr lang="ru-RU" sz="4800" dirty="0">
                <a:cs typeface="Platypi Medium" charset="0"/>
              </a:rPr>
              <a:t> </a:t>
            </a:r>
            <a:r>
              <a:rPr lang="ru-RU" sz="4800" dirty="0" err="1" smtClean="0">
                <a:cs typeface="Platypi Medium" charset="0"/>
              </a:rPr>
              <a:t>здоров’я</a:t>
            </a:r>
            <a:r>
              <a:rPr lang="ru-RU" sz="4800" dirty="0" smtClean="0">
                <a:cs typeface="Platypi Medium" charset="0"/>
              </a:rPr>
              <a:t>  </a:t>
            </a:r>
            <a:endParaRPr lang="uk-UA" sz="4800" dirty="0">
              <a:cs typeface="Platypi Medium" charset="0"/>
            </a:endParaRPr>
          </a:p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98514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Міжнародні моделі, реформа в Україні, НСЗУ та цифрова трансформація медицини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2260163"/>
            <a:ext cx="1320998" cy="426244"/>
          </a:xfrm>
          <a:prstGeom prst="roundRect">
            <a:avLst>
              <a:gd name="adj" fmla="val 6386"/>
            </a:avLst>
          </a:prstGeom>
          <a:solidFill>
            <a:srgbClr val="F3E3D8"/>
          </a:solidFill>
          <a:ln/>
        </p:spPr>
      </p:sp>
      <p:sp>
        <p:nvSpPr>
          <p:cNvPr id="4" name="Text 1"/>
          <p:cNvSpPr/>
          <p:nvPr/>
        </p:nvSpPr>
        <p:spPr>
          <a:xfrm>
            <a:off x="929878" y="2328148"/>
            <a:ext cx="1048822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ЧАСТИНА 1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93790" y="277713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Міжнародний контекст та моделі систем охорони здоров'я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793790" y="524363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Огляд ключових підходів до організації охорони здоров'я у світі — від фінансування до управління та цифрових інновацій.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31883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Три ключові моделі фінансування охорони здоров'я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603069"/>
            <a:ext cx="4196358" cy="2894648"/>
          </a:xfrm>
          <a:prstGeom prst="roundRect">
            <a:avLst>
              <a:gd name="adj" fmla="val 1175"/>
            </a:avLst>
          </a:prstGeom>
          <a:solidFill>
            <a:srgbClr val="F9F7F7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3829883"/>
            <a:ext cx="332410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Бевериджівська модель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0604" y="4320302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Державне фінансування, універсальний доступ для всіх громадян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020604" y="5545098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Де застосовується:</a:t>
            </a: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Великобританія, Скандинавія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6962" y="3603069"/>
            <a:ext cx="4196358" cy="2894648"/>
          </a:xfrm>
          <a:prstGeom prst="roundRect">
            <a:avLst>
              <a:gd name="adj" fmla="val 1175"/>
            </a:avLst>
          </a:prstGeom>
          <a:solidFill>
            <a:srgbClr val="F9F7F7"/>
          </a:solidFill>
          <a:ln/>
        </p:spPr>
      </p:sp>
      <p:sp>
        <p:nvSpPr>
          <p:cNvPr id="8" name="Text 6"/>
          <p:cNvSpPr/>
          <p:nvPr/>
        </p:nvSpPr>
        <p:spPr>
          <a:xfrm>
            <a:off x="5443776" y="3829883"/>
            <a:ext cx="30108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Бісмарківська модель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443776" y="4320302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Обов'язкове страхування, внески роботодавців і працівників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443776" y="5545098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Де застосовується:</a:t>
            </a: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Німеччина, Франція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640133" y="3603069"/>
            <a:ext cx="4196358" cy="2894648"/>
          </a:xfrm>
          <a:prstGeom prst="roundRect">
            <a:avLst>
              <a:gd name="adj" fmla="val 1175"/>
            </a:avLst>
          </a:prstGeom>
          <a:solidFill>
            <a:srgbClr val="F9F7F7"/>
          </a:solidFill>
          <a:ln/>
        </p:spPr>
      </p:sp>
      <p:sp>
        <p:nvSpPr>
          <p:cNvPr id="12" name="Text 10"/>
          <p:cNvSpPr/>
          <p:nvPr/>
        </p:nvSpPr>
        <p:spPr>
          <a:xfrm>
            <a:off x="9866948" y="38298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Змішані системи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866948" y="4320302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Поєднання державного контролю і розвиненого приватного сектору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9866948" y="5545098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Де застосовується:</a:t>
            </a: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США, Японія, Канада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78512" y="1436132"/>
            <a:ext cx="9873258" cy="894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Децентралізація та цифровізація: тренди світового управління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512" y="2845951"/>
            <a:ext cx="6295430" cy="356735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030653" y="2567345"/>
            <a:ext cx="3228618" cy="1376958"/>
          </a:xfrm>
          <a:prstGeom prst="roundRect">
            <a:avLst>
              <a:gd name="adj" fmla="val 5313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9015413" y="2567345"/>
            <a:ext cx="60960" cy="1376958"/>
          </a:xfrm>
          <a:prstGeom prst="roundRect">
            <a:avLst>
              <a:gd name="adj" fmla="val 35210"/>
            </a:avLst>
          </a:prstGeom>
          <a:solidFill>
            <a:srgbClr val="3E2513"/>
          </a:solidFill>
          <a:ln/>
        </p:spPr>
      </p:sp>
      <p:sp>
        <p:nvSpPr>
          <p:cNvPr id="6" name="Text 3"/>
          <p:cNvSpPr/>
          <p:nvPr/>
        </p:nvSpPr>
        <p:spPr>
          <a:xfrm>
            <a:off x="9234607" y="2725579"/>
            <a:ext cx="2630329" cy="223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Децентралізоване управління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234607" y="3039308"/>
            <a:ext cx="2866430" cy="74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Країни ЄС, Південна Корея, Японія впроваджують регіональну автономію для підвищення гнучкості та відповідності місцевим потребам.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9030653" y="4034552"/>
            <a:ext cx="3228618" cy="1376958"/>
          </a:xfrm>
          <a:prstGeom prst="roundRect">
            <a:avLst>
              <a:gd name="adj" fmla="val 5313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015413" y="4034552"/>
            <a:ext cx="60960" cy="1376958"/>
          </a:xfrm>
          <a:prstGeom prst="roundRect">
            <a:avLst>
              <a:gd name="adj" fmla="val 35210"/>
            </a:avLst>
          </a:prstGeom>
          <a:solidFill>
            <a:srgbClr val="3E2513"/>
          </a:solidFill>
          <a:ln/>
        </p:spPr>
      </p:sp>
      <p:sp>
        <p:nvSpPr>
          <p:cNvPr id="10" name="Text 7"/>
          <p:cNvSpPr/>
          <p:nvPr/>
        </p:nvSpPr>
        <p:spPr>
          <a:xfrm>
            <a:off x="9234607" y="4192786"/>
            <a:ext cx="1788557" cy="223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Цифрові технології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234607" y="4506516"/>
            <a:ext cx="2866430" cy="74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Електронні медичні записи та телемедицина підвищують доступність, швидкість і якість медичної допомоги.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9030653" y="5501759"/>
            <a:ext cx="3228618" cy="1190268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015413" y="5501759"/>
            <a:ext cx="60960" cy="1190268"/>
          </a:xfrm>
          <a:prstGeom prst="roundRect">
            <a:avLst>
              <a:gd name="adj" fmla="val 35210"/>
            </a:avLst>
          </a:prstGeom>
          <a:solidFill>
            <a:srgbClr val="3E2513"/>
          </a:solidFill>
          <a:ln/>
        </p:spPr>
      </p:sp>
      <p:sp>
        <p:nvSpPr>
          <p:cNvPr id="14" name="Text 11"/>
          <p:cNvSpPr/>
          <p:nvPr/>
        </p:nvSpPr>
        <p:spPr>
          <a:xfrm>
            <a:off x="9234607" y="5659993"/>
            <a:ext cx="2853928" cy="223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Публічно-приватне партнерство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9234607" y="5973723"/>
            <a:ext cx="2866430" cy="560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Профілактична медицина і ППП — ключові драйвери сталого розвитку систем охорони здоров'я.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37197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Світові моделі охорони здоров'я: різноманітність підходів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803696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Кожна країна формує власну систему охорони здоров'я відповідно до культурних, економічних та соціальних умов — від суто державних до ринково орієнтованих моделей.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73267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Критерії оцінки реалізації права на </a:t>
            </a:r>
            <a:r>
              <a:rPr lang="en-US" sz="4450" dirty="0" err="1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охорону</a:t>
            </a: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 </a:t>
            </a:r>
            <a:r>
              <a:rPr lang="en-US" sz="4450" dirty="0" err="1" smtClean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здоров'я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3244453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44253" y="32444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Доступність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644253" y="3734872"/>
            <a:ext cx="552914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Рівний доступ усіх громадян до базових медичних послуг незалежно від географії, доходу чи соціального статусу.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56884" y="3244453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307348" y="32444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Якість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8307348" y="3734872"/>
            <a:ext cx="552926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Відповідність міжнародним стандартам надання медичної допомоги, безпека пацієнтів та доказова медицина.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5277207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44253" y="52772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Справедливість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644253" y="5767626"/>
            <a:ext cx="552914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Зменшення нерівностей між регіонами та соціальними групами у доступі до медичних послуг.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56884" y="5277207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307348" y="52772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Ефективність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8307348" y="5767626"/>
            <a:ext cx="552926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Оптимальне використання фінансових та людських ресурсів, прозорість витрат і підзвітність.</a:t>
            </a:r>
            <a:endParaRPr lang="en-US" sz="1750" dirty="0"/>
          </a:p>
        </p:txBody>
      </p:sp>
      <p:pic>
        <p:nvPicPr>
          <p:cNvPr id="1026" name="Picture 2" descr="Увага! Триває медична реформа | Золотоноша – офіційний сайт громади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1" y="4965133"/>
            <a:ext cx="1481151" cy="97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емарки щодо реформи системи охорони здоров'я в Україні, на основі свого  виступу перед представниками медичного корпусу 6 районів Південно-Західної  частини Одеської області та почутого в процесі роботи на семінарі -  Інститут громадянського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1" y="2923965"/>
            <a:ext cx="1481151" cy="9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Огляд законодавчих змін в охороні здоров'я за жовтень 2023 року від  Українського центру охорони здоров'я | Всеукраїнська Асоціація ОТГ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024" y="2790825"/>
            <a:ext cx="1380931" cy="112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Що зберігається в електронній системі охорони здоров'я - Порадниця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653" y="4965134"/>
            <a:ext cx="1334278" cy="87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2078712"/>
            <a:ext cx="1320998" cy="426244"/>
          </a:xfrm>
          <a:prstGeom prst="roundRect">
            <a:avLst>
              <a:gd name="adj" fmla="val 6386"/>
            </a:avLst>
          </a:prstGeom>
          <a:solidFill>
            <a:srgbClr val="F3E3D8"/>
          </a:solidFill>
          <a:ln/>
        </p:spPr>
      </p:sp>
      <p:sp>
        <p:nvSpPr>
          <p:cNvPr id="4" name="Text 1"/>
          <p:cNvSpPr/>
          <p:nvPr/>
        </p:nvSpPr>
        <p:spPr>
          <a:xfrm>
            <a:off x="6416278" y="2146697"/>
            <a:ext cx="1048822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ЧАСТИНА 2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280190" y="2595682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Реформа охорони здоров'я в Україні — виклики та можливості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6280190" y="5062180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Україна реалізує масштабну трансформацію медичної системи в умовах воєнного часу — курс на якість, доступність і цифрові технології.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Медреформа: що зміниться для лікарів та пацієнтів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8580"/>
            <a:ext cx="11635273" cy="760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823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Медична реформа: про що варто знати (інфографіка) - Нови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792" y="149289"/>
            <a:ext cx="9703838" cy="758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015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Держбюджет–2023: видатки на охорону здоров'я в бюджеті воєнного часу -  Аптека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841" y="617083"/>
            <a:ext cx="11038114" cy="712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995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Держбюджет-2025: охорона здоровʼя | Кабінет Міністрів Украї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208" y="74645"/>
            <a:ext cx="12192000" cy="779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133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Возможно, это изображение текст &quot;БЮДЖЕТ-2026 2026 MIHICTEPCTBO ОХОРОНИ ЗДОРОВЯ УКРАЙНИ ВИДАТКИ НА ОХорОНУ ЗДОРОВ'Я: КЛЮЧОВ НАПРЯМКИ 191,6 млрд грн на финансування ПМг +16,1 млрд грн поривняно 2025 роком 19,1 млрд грн публ.чни .нвестицийн. проекти 15,2 млрд грн централизовани закупивл. ЛКίВ Ta медвироб.в 258,6 млрд грн загальний обсяг видаткив 10 млрд грн скрин.нг здоров'я я 40+ понад 1 млрд грн на функционування служб kpoBi +38,8 млрд грн поривняно 3 2025 роком 1,1 млрд грн безоплатна стоматологяд для Захисникйв Захисниць 150 млн грн пίдтримка медикив селах териториях Ha прифронтових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12" y="69314"/>
            <a:ext cx="12633649" cy="792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812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5821" y="671870"/>
            <a:ext cx="13135451" cy="1334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250"/>
              </a:lnSpc>
              <a:buNone/>
            </a:pPr>
            <a:r>
              <a:rPr lang="en-US" sz="42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Війна як каталізатор змін у системі охорони здоров'я України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47474" y="2515672"/>
            <a:ext cx="6441996" cy="704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2022</a:t>
            </a:r>
            <a:endParaRPr lang="en-US" sz="5500" dirty="0"/>
          </a:p>
        </p:txBody>
      </p:sp>
      <p:sp>
        <p:nvSpPr>
          <p:cNvPr id="4" name="Text 2"/>
          <p:cNvSpPr/>
          <p:nvPr/>
        </p:nvSpPr>
        <p:spPr>
          <a:xfrm>
            <a:off x="2633662" y="3477816"/>
            <a:ext cx="2669619" cy="333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1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Рік вторгнення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747474" y="3932039"/>
            <a:ext cx="6441996" cy="663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Масштабне руйнування медичної інфраструктури по всій країні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440811" y="2515672"/>
            <a:ext cx="6442115" cy="704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6.24М</a:t>
            </a:r>
            <a:endParaRPr lang="en-US" sz="5500" dirty="0"/>
          </a:p>
        </p:txBody>
      </p:sp>
      <p:sp>
        <p:nvSpPr>
          <p:cNvPr id="7" name="Text 5"/>
          <p:cNvSpPr/>
          <p:nvPr/>
        </p:nvSpPr>
        <p:spPr>
          <a:xfrm>
            <a:off x="9326999" y="3477816"/>
            <a:ext cx="2669619" cy="333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1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ВПО в Україні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7440811" y="3932039"/>
            <a:ext cx="6442115" cy="663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Внутрішньо переміщених осіб з ускладненим доступом до медпослуг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747474" y="4897041"/>
            <a:ext cx="2669619" cy="333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Нові пріоритети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747474" y="5532239"/>
            <a:ext cx="13135451" cy="663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Повномасштабне вторгнення 2022 року поставило перед системою охорони здоров'я безпрецедентні виклики — і водночас прискорило цифрову трансформацію.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47474" y="6421874"/>
            <a:ext cx="13135451" cy="113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Зростання потреби у якісній та мобільній медичній допомозі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Телемедицина стала критично важливим інструментом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Цифровий документообіг — основа стійкості системи</a:t>
            </a:r>
            <a:endParaRPr lang="en-US" sz="1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Цензор.НЕТ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90" y="149289"/>
            <a:ext cx="12167118" cy="788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444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1158" y="543044"/>
            <a:ext cx="10916841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Національна служба здоров'я України (НСЗУ)</a:t>
            </a:r>
            <a:endParaRPr lang="en-US" sz="3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33" y="1503998"/>
            <a:ext cx="13109734" cy="547044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60373" y="4378360"/>
            <a:ext cx="490586" cy="49058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448509" y="1756105"/>
            <a:ext cx="2980776" cy="372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Закупівля послуг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8448509" y="2234685"/>
            <a:ext cx="5109548" cy="27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8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Фінансування за Медичною гарантією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10377" y="4378360"/>
            <a:ext cx="490586" cy="49058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448717" y="3536291"/>
            <a:ext cx="3179494" cy="372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Фінансова прозорість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8448717" y="4014871"/>
            <a:ext cx="5109547" cy="27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8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Відкритість і звітність закладів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47133" y="4378360"/>
            <a:ext cx="490586" cy="49058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448717" y="5372573"/>
            <a:ext cx="2980776" cy="372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Якість і пацієнт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8448717" y="5851154"/>
            <a:ext cx="5109547" cy="27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8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Нові стандарти і орієнтація на пацієнта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691158" y="7167801"/>
            <a:ext cx="13248084" cy="591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НСЗУ виступає головним замовником медичних послуг в Україні, запровадивши принципово нову модель фінансування — «гроші йдуть за пацієнтом».</a:t>
            </a:r>
            <a:endParaRPr lang="en-US" sz="1550" dirty="0"/>
          </a:p>
        </p:txBody>
      </p:sp>
      <p:sp>
        <p:nvSpPr>
          <p:cNvPr id="14" name="AutoShape 2" descr="Знак внимание для презентации - фото и картинки abrakadabra.fu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AutoShape 4" descr="Знак внимание для презентации - фото и картинки abrakadabra.fu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AutoShape 6" descr="Маленький белый человечек увеличительное стекло вопросительный знак вопрос  красный трехмерный PNG , лупа, вопросительный знак, сомневаться PNG рисунок  для бесплатной загрузки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" name="AutoShape 8" descr="Маленький белый человечек увеличительное стекло вопросительный знак вопрос  красный трехмерный PNG , лупа, вопросительный знак, сомневаться PNG рисунок  для бесплатной загрузки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254" y="4289241"/>
            <a:ext cx="668824" cy="668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082" y="4275624"/>
            <a:ext cx="609175" cy="659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27" y="4238465"/>
            <a:ext cx="697099" cy="697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268" y="4271749"/>
            <a:ext cx="686316" cy="68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37197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НСЗУ — нова ера управління охороною здоров'я в Україні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803696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Створення Національної служби здоров'я стало ключовим кроком реформи: від радянської моделі фінансування закладів — до оплати реально наданих послуг.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04154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Програма медичних гарантій: ключові досягнення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675340"/>
            <a:ext cx="13042821" cy="2749987"/>
          </a:xfrm>
          <a:prstGeom prst="roundRect">
            <a:avLst>
              <a:gd name="adj" fmla="val 1237"/>
            </a:avLst>
          </a:prstGeom>
          <a:solidFill>
            <a:srgbClr val="F9F7F7"/>
          </a:solidFill>
          <a:ln/>
        </p:spPr>
      </p:sp>
      <p:sp>
        <p:nvSpPr>
          <p:cNvPr id="4" name="Shape 2"/>
          <p:cNvSpPr/>
          <p:nvPr/>
        </p:nvSpPr>
        <p:spPr>
          <a:xfrm>
            <a:off x="651986" y="3675221"/>
            <a:ext cx="4347567" cy="2749987"/>
          </a:xfrm>
          <a:prstGeom prst="roundRect">
            <a:avLst>
              <a:gd name="adj" fmla="val 1237"/>
            </a:avLst>
          </a:prstGeom>
          <a:solidFill>
            <a:srgbClr val="F9F7F7"/>
          </a:solidFill>
          <a:ln/>
        </p:spPr>
      </p:sp>
      <p:sp>
        <p:nvSpPr>
          <p:cNvPr id="5" name="Text 3"/>
          <p:cNvSpPr/>
          <p:nvPr/>
        </p:nvSpPr>
        <p:spPr>
          <a:xfrm>
            <a:off x="1020604" y="3902154"/>
            <a:ext cx="3553778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Комплексне фінансування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20604" y="4746903"/>
            <a:ext cx="355377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Покриває первинну, спеціалізовану та екстрену медичну допомогу для всіх громадян України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141297" y="3675340"/>
            <a:ext cx="4347567" cy="2749987"/>
          </a:xfrm>
          <a:prstGeom prst="rect">
            <a:avLst/>
          </a:prstGeom>
          <a:solidFill>
            <a:srgbClr val="F9F7F7"/>
          </a:solidFill>
          <a:ln/>
        </p:spPr>
      </p:sp>
      <p:sp>
        <p:nvSpPr>
          <p:cNvPr id="8" name="Shape 6"/>
          <p:cNvSpPr/>
          <p:nvPr/>
        </p:nvSpPr>
        <p:spPr>
          <a:xfrm>
            <a:off x="5141357" y="3675340"/>
            <a:ext cx="30480" cy="2749987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/>
        </p:spPr>
      </p:sp>
      <p:sp>
        <p:nvSpPr>
          <p:cNvPr id="9" name="Text 7"/>
          <p:cNvSpPr/>
          <p:nvPr/>
        </p:nvSpPr>
        <p:spPr>
          <a:xfrm>
            <a:off x="5708333" y="3902154"/>
            <a:ext cx="292298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Стандарти та тарифи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708333" y="4392573"/>
            <a:ext cx="32136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Впровадження чітких клінічних протоколів і прозорих тарифів на медичні послуги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4857869" y="4766786"/>
            <a:ext cx="566976" cy="566976"/>
          </a:xfrm>
          <a:prstGeom prst="roundRect">
            <a:avLst>
              <a:gd name="adj" fmla="val 6001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9553" y="4908471"/>
            <a:ext cx="283488" cy="283488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9825896" y="3743384"/>
            <a:ext cx="4347567" cy="2749987"/>
          </a:xfrm>
          <a:prstGeom prst="rect">
            <a:avLst/>
          </a:prstGeom>
          <a:solidFill>
            <a:srgbClr val="F9F7F7"/>
          </a:solidFill>
          <a:ln/>
        </p:spPr>
      </p:sp>
      <p:sp>
        <p:nvSpPr>
          <p:cNvPr id="14" name="Shape 11"/>
          <p:cNvSpPr/>
          <p:nvPr/>
        </p:nvSpPr>
        <p:spPr>
          <a:xfrm>
            <a:off x="9488924" y="3675340"/>
            <a:ext cx="30480" cy="2749987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/>
        </p:spPr>
      </p:sp>
      <p:sp>
        <p:nvSpPr>
          <p:cNvPr id="15" name="Text 12"/>
          <p:cNvSpPr/>
          <p:nvPr/>
        </p:nvSpPr>
        <p:spPr>
          <a:xfrm>
            <a:off x="10055900" y="3902154"/>
            <a:ext cx="3553778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Доступність по всій країні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0055900" y="4746903"/>
            <a:ext cx="355377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Особливий акцент на покращенні доступу до медпослуг у сільській місцевості та малих містах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9205436" y="4766786"/>
            <a:ext cx="566976" cy="566976"/>
          </a:xfrm>
          <a:prstGeom prst="roundRect">
            <a:avLst>
              <a:gd name="adj" fmla="val 6001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47121" y="4908471"/>
            <a:ext cx="283488" cy="283488"/>
          </a:xfrm>
          <a:prstGeom prst="rect">
            <a:avLst/>
          </a:prstGeom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792" y="4530985"/>
            <a:ext cx="806592" cy="98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875" y="4530984"/>
            <a:ext cx="997980" cy="997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58553" y="1389459"/>
            <a:ext cx="11113175" cy="1006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Сучасні інформаційні системи охорони здоров'я в Україні</a:t>
            </a:r>
            <a:endParaRPr lang="en-US" sz="3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553" y="2696051"/>
            <a:ext cx="7086005" cy="401538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05449" y="2939832"/>
            <a:ext cx="241578" cy="2415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68364" y="2935010"/>
            <a:ext cx="2665928" cy="25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Електронна медична карта</a:t>
            </a:r>
            <a:endParaRPr lang="en-US" sz="1550" dirty="0"/>
          </a:p>
        </p:txBody>
      </p:sp>
      <p:sp>
        <p:nvSpPr>
          <p:cNvPr id="6" name="Text 2"/>
          <p:cNvSpPr/>
          <p:nvPr/>
        </p:nvSpPr>
        <p:spPr>
          <a:xfrm>
            <a:off x="9768364" y="3300889"/>
            <a:ext cx="3110865" cy="660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Єдиний цифровий профіль пацієнта з повною історією хвороби, доступний авторизованим медпрацівникам</a:t>
            </a:r>
            <a:endParaRPr lang="en-US" sz="12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05449" y="4195227"/>
            <a:ext cx="241578" cy="24157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768364" y="4190405"/>
            <a:ext cx="2013228" cy="25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Телемедицина</a:t>
            </a:r>
            <a:endParaRPr lang="en-US" sz="1550" dirty="0"/>
          </a:p>
        </p:txBody>
      </p:sp>
      <p:sp>
        <p:nvSpPr>
          <p:cNvPr id="9" name="Text 4"/>
          <p:cNvSpPr/>
          <p:nvPr/>
        </p:nvSpPr>
        <p:spPr>
          <a:xfrm>
            <a:off x="9768364" y="4556284"/>
            <a:ext cx="3110865" cy="660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Онлайн-консультації та дистанційний моніторинг стану здоров'я — особливо важливо у воєнний час</a:t>
            </a:r>
            <a:endParaRPr lang="en-US" sz="12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05449" y="5450622"/>
            <a:ext cx="241578" cy="24157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68364" y="5445800"/>
            <a:ext cx="2769632" cy="25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Електронний документообіг</a:t>
            </a:r>
            <a:endParaRPr lang="en-US" sz="1550" dirty="0"/>
          </a:p>
        </p:txBody>
      </p:sp>
      <p:sp>
        <p:nvSpPr>
          <p:cNvPr id="12" name="Text 6"/>
          <p:cNvSpPr/>
          <p:nvPr/>
        </p:nvSpPr>
        <p:spPr>
          <a:xfrm>
            <a:off x="9768364" y="5811679"/>
            <a:ext cx="3110865" cy="660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Рецепти, направлення, медичні висновки та звіти — повністю в цифровому форматі</a:t>
            </a:r>
            <a:endParaRPr lang="en-US" sz="1250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8695323" y="281625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елка вправо 14"/>
          <p:cNvSpPr/>
          <p:nvPr/>
        </p:nvSpPr>
        <p:spPr>
          <a:xfrm>
            <a:off x="8698386" y="407387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Стрелка вправо 15"/>
          <p:cNvSpPr/>
          <p:nvPr/>
        </p:nvSpPr>
        <p:spPr>
          <a:xfrm>
            <a:off x="8695323" y="529374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7155"/>
            <a:ext cx="1113365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Становлення системи e-Health в Україні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4695944"/>
            <a:ext cx="13042821" cy="30480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/>
        </p:spPr>
      </p:sp>
      <p:sp>
        <p:nvSpPr>
          <p:cNvPr id="4" name="Shape 2"/>
          <p:cNvSpPr/>
          <p:nvPr/>
        </p:nvSpPr>
        <p:spPr>
          <a:xfrm>
            <a:off x="3301960" y="4015502"/>
            <a:ext cx="30480" cy="680442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/>
        </p:spPr>
      </p:sp>
      <p:sp>
        <p:nvSpPr>
          <p:cNvPr id="5" name="Shape 3"/>
          <p:cNvSpPr/>
          <p:nvPr/>
        </p:nvSpPr>
        <p:spPr>
          <a:xfrm>
            <a:off x="3062049" y="444079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9F7F7"/>
          </a:solidFill>
          <a:ln/>
        </p:spPr>
      </p:sp>
      <p:sp>
        <p:nvSpPr>
          <p:cNvPr id="6" name="Text 4"/>
          <p:cNvSpPr/>
          <p:nvPr/>
        </p:nvSpPr>
        <p:spPr>
          <a:xfrm>
            <a:off x="3147120" y="448329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1899642" y="22095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2018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20604" y="2699980"/>
            <a:ext cx="459331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Запуск eHealth — перший крок до цифрової трансформації. Електронні декларації з сімейними лікарями.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967293" y="4695944"/>
            <a:ext cx="30480" cy="680442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/>
        </p:spPr>
      </p:sp>
      <p:sp>
        <p:nvSpPr>
          <p:cNvPr id="10" name="Shape 8"/>
          <p:cNvSpPr/>
          <p:nvPr/>
        </p:nvSpPr>
        <p:spPr>
          <a:xfrm>
            <a:off x="5727382" y="444079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9F7F7"/>
          </a:solidFill>
          <a:ln/>
        </p:spPr>
      </p:sp>
      <p:sp>
        <p:nvSpPr>
          <p:cNvPr id="11" name="Text 9"/>
          <p:cNvSpPr/>
          <p:nvPr/>
        </p:nvSpPr>
        <p:spPr>
          <a:xfrm>
            <a:off x="5812453" y="448329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4564856" y="56032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2020–2021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85818" y="6093619"/>
            <a:ext cx="459343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Розширення системи: електронні рецепти, направлення, медичні висновки та лікарняні листки.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8632508" y="4015502"/>
            <a:ext cx="30480" cy="680442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/>
        </p:spPr>
      </p:sp>
      <p:sp>
        <p:nvSpPr>
          <p:cNvPr id="15" name="Shape 13"/>
          <p:cNvSpPr/>
          <p:nvPr/>
        </p:nvSpPr>
        <p:spPr>
          <a:xfrm>
            <a:off x="8392597" y="444079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9F7F7"/>
          </a:solidFill>
          <a:ln/>
        </p:spPr>
      </p:sp>
      <p:sp>
        <p:nvSpPr>
          <p:cNvPr id="16" name="Text 14"/>
          <p:cNvSpPr/>
          <p:nvPr/>
        </p:nvSpPr>
        <p:spPr>
          <a:xfrm>
            <a:off x="8477667" y="448329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7230070" y="22095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2022–2023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351032" y="2699980"/>
            <a:ext cx="459343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Посилена цифровізація в умовах воєнного стану. Телемедицина стає масовим інструментом.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11297841" y="4695944"/>
            <a:ext cx="30480" cy="680442"/>
          </a:xfrm>
          <a:prstGeom prst="roundRect">
            <a:avLst>
              <a:gd name="adj" fmla="val 111628"/>
            </a:avLst>
          </a:prstGeom>
          <a:solidFill>
            <a:srgbClr val="D8D4D4"/>
          </a:solidFill>
          <a:ln/>
        </p:spPr>
      </p:sp>
      <p:sp>
        <p:nvSpPr>
          <p:cNvPr id="20" name="Shape 18"/>
          <p:cNvSpPr/>
          <p:nvPr/>
        </p:nvSpPr>
        <p:spPr>
          <a:xfrm>
            <a:off x="11057930" y="444079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9F7F7"/>
          </a:solidFill>
          <a:ln/>
        </p:spPr>
      </p:sp>
      <p:sp>
        <p:nvSpPr>
          <p:cNvPr id="21" name="Text 19"/>
          <p:cNvSpPr/>
          <p:nvPr/>
        </p:nvSpPr>
        <p:spPr>
          <a:xfrm>
            <a:off x="11143000" y="448329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4</a:t>
            </a:r>
            <a:endParaRPr lang="en-US" sz="2650" dirty="0"/>
          </a:p>
        </p:txBody>
      </p:sp>
      <p:sp>
        <p:nvSpPr>
          <p:cNvPr id="22" name="Text 20"/>
          <p:cNvSpPr/>
          <p:nvPr/>
        </p:nvSpPr>
        <p:spPr>
          <a:xfrm>
            <a:off x="9895403" y="56032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2025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016365" y="6093619"/>
            <a:ext cx="459343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Понад 30 млн електронних декларацій. Повна інтеграція з аптеками, лабораторіями, страховиками.</a:t>
            </a:r>
            <a:endParaRPr lang="en-US" sz="1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35330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Цифрова медицина — зручність для пацієнтів і лікарів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201829"/>
            <a:ext cx="3664744" cy="2395657"/>
          </a:xfrm>
          <a:prstGeom prst="roundRect">
            <a:avLst>
              <a:gd name="adj" fmla="val 1420"/>
            </a:avLst>
          </a:prstGeom>
          <a:solidFill>
            <a:srgbClr val="F9F7F7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4286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Для пацієнта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919061"/>
            <a:ext cx="3211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Доступ до власних медичних даних, запис до лікаря онлайн, електронні рецепти в аптеці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348" y="3201829"/>
            <a:ext cx="3664863" cy="2395657"/>
          </a:xfrm>
          <a:prstGeom prst="roundRect">
            <a:avLst>
              <a:gd name="adj" fmla="val 1420"/>
            </a:avLst>
          </a:prstGeom>
          <a:solidFill>
            <a:srgbClr val="F9F7F7"/>
          </a:solidFill>
          <a:ln/>
        </p:spPr>
      </p:sp>
      <p:sp>
        <p:nvSpPr>
          <p:cNvPr id="8" name="Text 5"/>
          <p:cNvSpPr/>
          <p:nvPr/>
        </p:nvSpPr>
        <p:spPr>
          <a:xfrm>
            <a:off x="4912162" y="34286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Для лікаря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2162" y="3919061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Повна медична історія пацієнта, зменшення паперової роботи, зручна звітність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824299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F9F7F7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60511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Для системи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6541532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Прозорість, аналітика, ефективний контроль якості та використання ресурсів</a:t>
            </a:r>
            <a:endParaRPr lang="en-US" sz="1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3898" y="793075"/>
            <a:ext cx="11647884" cy="628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Електронний документообіг в охороні здоров'я</a:t>
            </a:r>
            <a:endParaRPr lang="en-US" sz="3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605" y="1889522"/>
            <a:ext cx="6245543" cy="53462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99795" y="3492202"/>
            <a:ext cx="2408516" cy="301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Електронні рецепти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5570024" y="3159693"/>
            <a:ext cx="2098085" cy="602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Автоматичні звіти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4531686" y="5664550"/>
            <a:ext cx="1819768" cy="602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Прозорість бюджету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9625013" y="2594372"/>
            <a:ext cx="251400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Чому це важливо?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625013" y="3086933"/>
            <a:ext cx="4308991" cy="151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Перехід до електронного документообігу усуває паперову бюрократію, знижує ризик помилок і шахрайства, та забезпечує НСЗУ даними для прийняття обґрунтованих рішень.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9625013" y="4805005"/>
            <a:ext cx="4308991" cy="1703427"/>
          </a:xfrm>
          <a:prstGeom prst="roundRect">
            <a:avLst>
              <a:gd name="adj" fmla="val 1771"/>
            </a:avLst>
          </a:prstGeom>
          <a:solidFill>
            <a:srgbClr val="EDD5C4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109" y="5093732"/>
            <a:ext cx="251341" cy="20109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278547" y="5033486"/>
            <a:ext cx="3454360" cy="1213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Електронний рецепт фіксується в системі eHealth і може бути відпущений у будь-якій акредитованій аптеці України.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289" y="222865"/>
            <a:ext cx="9373085" cy="741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279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65221"/>
            <a:ext cx="858881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Виклики цифровізації в Україні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927628"/>
            <a:ext cx="4196358" cy="3536752"/>
          </a:xfrm>
          <a:prstGeom prst="roundRect">
            <a:avLst>
              <a:gd name="adj" fmla="val 4137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63310" y="2927628"/>
            <a:ext cx="121920" cy="3536752"/>
          </a:xfrm>
          <a:prstGeom prst="roundRect">
            <a:avLst>
              <a:gd name="adj" fmla="val 27907"/>
            </a:avLst>
          </a:prstGeom>
          <a:solidFill>
            <a:srgbClr val="3E2513"/>
          </a:solidFill>
          <a:ln/>
        </p:spPr>
      </p:sp>
      <p:sp>
        <p:nvSpPr>
          <p:cNvPr id="5" name="Text 3"/>
          <p:cNvSpPr/>
          <p:nvPr/>
        </p:nvSpPr>
        <p:spPr>
          <a:xfrm>
            <a:off x="1142524" y="3184922"/>
            <a:ext cx="29821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Цифрова грамотність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142524" y="3675340"/>
            <a:ext cx="35903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Частина медичного персоналу, особливо старшого покоління, потребує додаткового навчання для роботи з цифровими інструментами.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6962" y="2927628"/>
            <a:ext cx="4196358" cy="3536752"/>
          </a:xfrm>
          <a:prstGeom prst="roundRect">
            <a:avLst>
              <a:gd name="adj" fmla="val 4137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86482" y="2927628"/>
            <a:ext cx="121920" cy="3536752"/>
          </a:xfrm>
          <a:prstGeom prst="roundRect">
            <a:avLst>
              <a:gd name="adj" fmla="val 27907"/>
            </a:avLst>
          </a:prstGeom>
          <a:solidFill>
            <a:srgbClr val="3E2513"/>
          </a:solidFill>
          <a:ln/>
        </p:spPr>
      </p:sp>
      <p:sp>
        <p:nvSpPr>
          <p:cNvPr id="9" name="Text 7"/>
          <p:cNvSpPr/>
          <p:nvPr/>
        </p:nvSpPr>
        <p:spPr>
          <a:xfrm>
            <a:off x="5565696" y="3184922"/>
            <a:ext cx="35903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Інтернет-доступ у регіонах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565696" y="4029670"/>
            <a:ext cx="35903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Нерівномірне покриття інтернетом у сільській місцевості та зонах бойових дій обмежує можливості телемедицини і eHealth.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640133" y="2927628"/>
            <a:ext cx="4196358" cy="3536752"/>
          </a:xfrm>
          <a:prstGeom prst="roundRect">
            <a:avLst>
              <a:gd name="adj" fmla="val 4137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09653" y="2927628"/>
            <a:ext cx="121920" cy="3536752"/>
          </a:xfrm>
          <a:prstGeom prst="roundRect">
            <a:avLst>
              <a:gd name="adj" fmla="val 27907"/>
            </a:avLst>
          </a:prstGeom>
          <a:solidFill>
            <a:srgbClr val="3E2513"/>
          </a:solidFill>
          <a:ln/>
        </p:spPr>
      </p:sp>
      <p:sp>
        <p:nvSpPr>
          <p:cNvPr id="13" name="Text 11"/>
          <p:cNvSpPr/>
          <p:nvPr/>
        </p:nvSpPr>
        <p:spPr>
          <a:xfrm>
            <a:off x="9988868" y="3184922"/>
            <a:ext cx="35903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Захист персональних даних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988868" y="3893582"/>
            <a:ext cx="3590330" cy="231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Зберігання та передача чутливих медичних даних потребують надійного кіберзахисту відповідно до стандартів GDPR та національного законодавства.</a:t>
            </a:r>
            <a:endParaRPr lang="en-US" sz="1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64933"/>
            <a:ext cx="102834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Порівняння з міжнародним досвідом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527340"/>
            <a:ext cx="1829753" cy="11308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39416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Досвід ЄС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432102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Децентралізація управління, страхова медицина, стандарти якості та пацієнтоорієнтований підхід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527340"/>
            <a:ext cx="1829753" cy="11308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39416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Південна Корея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4432102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Лідер цифрової охорони здоров'я: електронні медкарти охоплюють понад 95% населення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527340"/>
            <a:ext cx="1829753" cy="11308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39416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Канада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4432102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Публічно-приватне партнерство, сильна первинна ланка та федеральна модель фінансування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793790" y="613886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Україна адаптує найкращі міжнародні практики з урахуванням власних реалій, пріоритетів реформи та воєнних умов.</a:t>
            </a:r>
            <a:endParaRPr lang="en-US" sz="1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5163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Перспективи розвитку системи охорони здоров'я в Україні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1133951" y="4083606"/>
            <a:ext cx="3856077" cy="226814"/>
          </a:xfrm>
          <a:prstGeom prst="roundRect">
            <a:avLst>
              <a:gd name="adj" fmla="val 15001"/>
            </a:avLst>
          </a:prstGeom>
          <a:solidFill>
            <a:srgbClr val="F9F7F7"/>
          </a:solidFill>
          <a:ln/>
        </p:spPr>
      </p:sp>
      <p:sp>
        <p:nvSpPr>
          <p:cNvPr id="4" name="Shape 2"/>
          <p:cNvSpPr/>
          <p:nvPr/>
        </p:nvSpPr>
        <p:spPr>
          <a:xfrm>
            <a:off x="793790" y="3856732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F9F7F7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3930" y="4026872"/>
            <a:ext cx="340162" cy="34016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0604" y="4764048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Розширення Програми медичних гарантій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0604" y="5608796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Збільшення переліку послуг, що фінансуються державою, та підвищення тарифів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557123" y="3743325"/>
            <a:ext cx="3856077" cy="226814"/>
          </a:xfrm>
          <a:prstGeom prst="roundRect">
            <a:avLst>
              <a:gd name="adj" fmla="val 15001"/>
            </a:avLst>
          </a:prstGeom>
          <a:solidFill>
            <a:srgbClr val="F9F7F7"/>
          </a:solidFill>
          <a:ln/>
        </p:spPr>
      </p:sp>
      <p:sp>
        <p:nvSpPr>
          <p:cNvPr id="9" name="Shape 6"/>
          <p:cNvSpPr/>
          <p:nvPr/>
        </p:nvSpPr>
        <p:spPr>
          <a:xfrm>
            <a:off x="5216962" y="3516451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F9F7F7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7102" y="3686592"/>
            <a:ext cx="340162" cy="34016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43776" y="4423767"/>
            <a:ext cx="36743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Поглиблення цифровізації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43776" y="4914186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Повна інтеграція медичних даних, розвиток штучного інтелекту в діагностиці та прогнозуванні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980295" y="3403163"/>
            <a:ext cx="3856077" cy="226814"/>
          </a:xfrm>
          <a:prstGeom prst="roundRect">
            <a:avLst>
              <a:gd name="adj" fmla="val 15001"/>
            </a:avLst>
          </a:prstGeom>
          <a:solidFill>
            <a:srgbClr val="F9F7F7"/>
          </a:solidFill>
          <a:ln/>
        </p:spPr>
      </p:sp>
      <p:sp>
        <p:nvSpPr>
          <p:cNvPr id="14" name="Shape 10"/>
          <p:cNvSpPr/>
          <p:nvPr/>
        </p:nvSpPr>
        <p:spPr>
          <a:xfrm>
            <a:off x="9640133" y="3176290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F9F7F7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10274" y="3346430"/>
            <a:ext cx="340162" cy="34016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66948" y="4083606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Розвиток кадрового потенціалу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66948" y="4928354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Підвищення кваліфікації лікарів і медсестер, залучення інвестицій у медичну освіту</a:t>
            </a:r>
            <a:endParaRPr lang="en-US" sz="1750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814888" y="3743324"/>
            <a:ext cx="978408" cy="857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Стрелка вправо 18"/>
          <p:cNvSpPr/>
          <p:nvPr/>
        </p:nvSpPr>
        <p:spPr>
          <a:xfrm>
            <a:off x="5067919" y="3407617"/>
            <a:ext cx="978408" cy="857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Стрелка вправо 19"/>
          <p:cNvSpPr/>
          <p:nvPr/>
        </p:nvSpPr>
        <p:spPr>
          <a:xfrm>
            <a:off x="9581956" y="3038117"/>
            <a:ext cx="978408" cy="857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37197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Майбутнє охорони здоров'я — інновації та людяність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803696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Технології служать людині. Цифрова медицина робить лікаря більш ефективним — але серцевиною системи залишається турбота, емпатія та відповідальність перед пацієнтом.</a:t>
            </a:r>
            <a:endParaRPr lang="en-US" sz="1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1771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Висновок: Реформа охорони здоров'я — шлях до здорової та стійкої України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702957"/>
            <a:ext cx="4196358" cy="3112889"/>
          </a:xfrm>
          <a:prstGeom prst="roundRect">
            <a:avLst>
              <a:gd name="adj" fmla="val 17488"/>
            </a:avLst>
          </a:prstGeom>
          <a:solidFill>
            <a:srgbClr val="F9F7F7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2929771"/>
            <a:ext cx="360878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Світовий досвід як основа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0604" y="3420189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Адаптація кращих міжнародних практик до українських реалій дозволяє уникати помилок і прискорювати реформу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6962" y="2702957"/>
            <a:ext cx="4196358" cy="3112889"/>
          </a:xfrm>
          <a:prstGeom prst="roundRect">
            <a:avLst>
              <a:gd name="adj" fmla="val 17488"/>
            </a:avLst>
          </a:prstGeom>
          <a:solidFill>
            <a:srgbClr val="F9F7F7"/>
          </a:solidFill>
          <a:ln/>
        </p:spPr>
      </p:sp>
      <p:sp>
        <p:nvSpPr>
          <p:cNvPr id="7" name="Text 5"/>
          <p:cNvSpPr/>
          <p:nvPr/>
        </p:nvSpPr>
        <p:spPr>
          <a:xfrm>
            <a:off x="5443776" y="2929771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НСЗУ та цифрові технології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43776" y="3774519"/>
            <a:ext cx="37427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Національна служба здоров'я та система eHealth — ключові інструменти підвищення якості, доступності та прозорості медицини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0133" y="2702957"/>
            <a:ext cx="4196358" cy="3112889"/>
          </a:xfrm>
          <a:prstGeom prst="roundRect">
            <a:avLst>
              <a:gd name="adj" fmla="val 17488"/>
            </a:avLst>
          </a:prstGeom>
          <a:solidFill>
            <a:srgbClr val="F9F7F7"/>
          </a:solidFill>
          <a:ln/>
        </p:spPr>
      </p:sp>
      <p:sp>
        <p:nvSpPr>
          <p:cNvPr id="10" name="Text 8"/>
          <p:cNvSpPr/>
          <p:nvPr/>
        </p:nvSpPr>
        <p:spPr>
          <a:xfrm>
            <a:off x="9866948" y="2929771"/>
            <a:ext cx="34806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Спільна відповідальність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66948" y="3420189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Держава, медична спільнота і кожен громадянин разом відповідають за здоров'я нації і сталий розвиток системи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93790" y="6070997"/>
            <a:ext cx="13042821" cy="1326713"/>
          </a:xfrm>
          <a:prstGeom prst="roundRect">
            <a:avLst>
              <a:gd name="adj" fmla="val 2565"/>
            </a:avLst>
          </a:prstGeom>
          <a:solidFill>
            <a:srgbClr val="EDD5C4"/>
          </a:solidFill>
          <a:ln/>
        </p:spPr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04" y="6415088"/>
            <a:ext cx="283488" cy="22681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530906" y="6354485"/>
            <a:ext cx="1207889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Реформа охорони здоров'я — це не лише зміна законів і систем. Це зміна культури ставлення до здоров'я як до найвищої суспільної цінності.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1028</Words>
  <Application>Microsoft Office PowerPoint</Application>
  <PresentationFormat>Произвольный</PresentationFormat>
  <Paragraphs>151</Paragraphs>
  <Slides>27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Source Serif 4</vt:lpstr>
      <vt:lpstr>Calibri</vt:lpstr>
      <vt:lpstr>Platypi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Майя Образенко</cp:lastModifiedBy>
  <cp:revision>8</cp:revision>
  <dcterms:created xsi:type="dcterms:W3CDTF">2026-02-27T08:28:45Z</dcterms:created>
  <dcterms:modified xsi:type="dcterms:W3CDTF">2026-02-27T11:18:21Z</dcterms:modified>
</cp:coreProperties>
</file>