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70" r:id="rId11"/>
    <p:sldId id="264" r:id="rId12"/>
    <p:sldId id="265" r:id="rId13"/>
    <p:sldId id="271" r:id="rId14"/>
    <p:sldId id="266" r:id="rId15"/>
    <p:sldId id="267" r:id="rId16"/>
    <p:sldId id="268" r:id="rId17"/>
  </p:sldIdLst>
  <p:sldSz cx="14630400" cy="8229600"/>
  <p:notesSz cx="8229600" cy="14630400"/>
  <p:embeddedFontLst>
    <p:embeddedFont>
      <p:font typeface="Platypi Medium" charset="0"/>
      <p:regular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Source Serif 4" charset="0"/>
      <p:regular r:id="rId24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2" d="100"/>
          <a:sy n="102" d="100"/>
        </p:scale>
        <p:origin x="-90" y="12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40E62-C71E-45FD-81BE-5E48B88ED0D2}" type="datetimeFigureOut">
              <a:rPr lang="uk-UA" smtClean="0"/>
              <a:t>06.03.2026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87E66-6948-4257-ADED-89C39A34AAD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3698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adc.gov.ua/" TargetMode="External"/><Relationship Id="rId2" Type="http://schemas.openxmlformats.org/officeDocument/2006/relationships/hyperlink" Target="https://www.wada-ama.org/en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-9-8.svg"/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-9-6.svg"/><Relationship Id="rId5" Type="http://schemas.openxmlformats.org/officeDocument/2006/relationships/image" Target="../media/image-9-4.svg"/><Relationship Id="rId10" Type="http://schemas.openxmlformats.org/officeDocument/2006/relationships/image" Target="../media/image12.png"/><Relationship Id="rId4" Type="http://schemas.openxmlformats.org/officeDocument/2006/relationships/image" Target="../media/image-9-2.svg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-11-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11-5.svg"/><Relationship Id="rId5" Type="http://schemas.openxmlformats.org/officeDocument/2006/relationships/image" Target="../media/image-11-3.sv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-12-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-12-5.svg"/><Relationship Id="rId5" Type="http://schemas.openxmlformats.org/officeDocument/2006/relationships/image" Target="../media/image-12-3.svg"/><Relationship Id="rId4" Type="http://schemas.openxmlformats.org/officeDocument/2006/relationships/image" Target="../media/image10.png"/><Relationship Id="rId9" Type="http://schemas.openxmlformats.org/officeDocument/2006/relationships/image" Target="../media/image-12-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9490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Соціально-фармацевтичні аспекти у наданні фармацевтичної допомоги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4252793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Фармацевт — це не лише фахівець із ліків, а й ключовий посередник між пацієнтом і системою охорони здоров'я. Цей курс охоплює доступність ліків, немедичне застосування препаратів, фармацевтичну опіку та вимоги до реклами.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5753814"/>
            <a:ext cx="2674739" cy="373142"/>
          </a:xfrm>
          <a:prstGeom prst="roundRect">
            <a:avLst>
              <a:gd name="adj" fmla="val 6383"/>
            </a:avLst>
          </a:prstGeom>
          <a:solidFill>
            <a:srgbClr val="F3E3D8"/>
          </a:solidFill>
          <a:ln/>
        </p:spPr>
      </p:sp>
      <p:sp>
        <p:nvSpPr>
          <p:cNvPr id="6" name="Text 3"/>
          <p:cNvSpPr/>
          <p:nvPr/>
        </p:nvSpPr>
        <p:spPr>
          <a:xfrm>
            <a:off x="912852" y="5813346"/>
            <a:ext cx="243661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ФАРМАЦЕВТИЧНА ДОПОМОГА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3567708" y="5746194"/>
            <a:ext cx="2132409" cy="388382"/>
          </a:xfrm>
          <a:prstGeom prst="roundRect">
            <a:avLst>
              <a:gd name="adj" fmla="val 6132"/>
            </a:avLst>
          </a:prstGeom>
          <a:noFill/>
          <a:ln w="7620">
            <a:solidFill>
              <a:srgbClr val="3E251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694390" y="5813346"/>
            <a:ext cx="187904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E2513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СОЦІАЛЬНА ФАРМАЦІЯ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484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Зміст курсу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2237899"/>
            <a:ext cx="625244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Ключові теми презентації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793790" y="3155632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Light" pitchFamily="34" charset="0"/>
                <a:ea typeface="Platypi Light" pitchFamily="34" charset="-122"/>
                <a:cs typeface="Platypi Light" pitchFamily="34" charset="-120"/>
              </a:rPr>
              <a:t>01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3469958"/>
            <a:ext cx="4215289" cy="22860"/>
          </a:xfrm>
          <a:prstGeom prst="rect">
            <a:avLst/>
          </a:prstGeom>
          <a:solidFill>
            <a:srgbClr val="3E2513"/>
          </a:solidFill>
          <a:ln/>
        </p:spPr>
      </p:sp>
      <p:sp>
        <p:nvSpPr>
          <p:cNvPr id="6" name="Text 4"/>
          <p:cNvSpPr/>
          <p:nvPr/>
        </p:nvSpPr>
        <p:spPr>
          <a:xfrm>
            <a:off x="793790" y="3614857"/>
            <a:ext cx="37453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Доступність лікарських засобів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93790" y="4044077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Забезпечення рівного доступу для окремих категорій пацієнтів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207437" y="3155632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Light" pitchFamily="34" charset="0"/>
                <a:ea typeface="Platypi Light" pitchFamily="34" charset="-122"/>
                <a:cs typeface="Platypi Light" pitchFamily="34" charset="-120"/>
              </a:rPr>
              <a:t>02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3469958"/>
            <a:ext cx="4215408" cy="22860"/>
          </a:xfrm>
          <a:prstGeom prst="rect">
            <a:avLst/>
          </a:prstGeom>
          <a:solidFill>
            <a:srgbClr val="3E2513"/>
          </a:solidFill>
          <a:ln/>
        </p:spPr>
      </p:sp>
      <p:sp>
        <p:nvSpPr>
          <p:cNvPr id="10" name="Text 8"/>
          <p:cNvSpPr/>
          <p:nvPr/>
        </p:nvSpPr>
        <p:spPr>
          <a:xfrm>
            <a:off x="5207437" y="3614857"/>
            <a:ext cx="367522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Немедичне застосування ліків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207437" y="4044077"/>
            <a:ext cx="42154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Аналіз проблем та соціальна роль фармацевта у їх запобіганні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9621203" y="3155632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Light" pitchFamily="34" charset="0"/>
                <a:ea typeface="Platypi Light" pitchFamily="34" charset="-122"/>
                <a:cs typeface="Platypi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9621203" y="3469958"/>
            <a:ext cx="4215289" cy="22860"/>
          </a:xfrm>
          <a:prstGeom prst="rect">
            <a:avLst/>
          </a:prstGeom>
          <a:solidFill>
            <a:srgbClr val="3E2513"/>
          </a:solidFill>
          <a:ln/>
        </p:spPr>
      </p:sp>
      <p:sp>
        <p:nvSpPr>
          <p:cNvPr id="14" name="Text 12"/>
          <p:cNvSpPr/>
          <p:nvPr/>
        </p:nvSpPr>
        <p:spPr>
          <a:xfrm>
            <a:off x="9621203" y="3614857"/>
            <a:ext cx="371784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Допінг та соціальна небезпека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9621203" y="4044077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Оцінка ризиків немедичного використання у спорті та поза ним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93790" y="5026343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Light" pitchFamily="34" charset="0"/>
                <a:ea typeface="Platypi Light" pitchFamily="34" charset="-122"/>
                <a:cs typeface="Platypi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93790" y="5340668"/>
            <a:ext cx="6422112" cy="22860"/>
          </a:xfrm>
          <a:prstGeom prst="rect">
            <a:avLst/>
          </a:prstGeom>
          <a:solidFill>
            <a:srgbClr val="3E2513"/>
          </a:solidFill>
          <a:ln/>
        </p:spPr>
      </p:sp>
      <p:sp>
        <p:nvSpPr>
          <p:cNvPr id="18" name="Text 16"/>
          <p:cNvSpPr/>
          <p:nvPr/>
        </p:nvSpPr>
        <p:spPr>
          <a:xfrm>
            <a:off x="793790" y="5485567"/>
            <a:ext cx="485536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Фармацевтична опіка та суміжні товари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93790" y="5914787"/>
            <a:ext cx="64221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Принципи відпуску супутнього асортименту аптеки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7414260" y="5026343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Light" pitchFamily="34" charset="0"/>
                <a:ea typeface="Platypi Light" pitchFamily="34" charset="-122"/>
                <a:cs typeface="Platypi Light" pitchFamily="34" charset="-120"/>
              </a:rPr>
              <a:t>05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414260" y="5340668"/>
            <a:ext cx="6422231" cy="22860"/>
          </a:xfrm>
          <a:prstGeom prst="rect">
            <a:avLst/>
          </a:prstGeom>
          <a:solidFill>
            <a:srgbClr val="3E2513"/>
          </a:solidFill>
          <a:ln/>
        </p:spPr>
      </p:sp>
      <p:sp>
        <p:nvSpPr>
          <p:cNvPr id="22" name="Text 20"/>
          <p:cNvSpPr/>
          <p:nvPr/>
        </p:nvSpPr>
        <p:spPr>
          <a:xfrm>
            <a:off x="7414260" y="5485567"/>
            <a:ext cx="332755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Реклама лікарських засобів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7414260" y="5914787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Законодавчі вимоги та відповідальність фармацевта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9715" y="1073021"/>
            <a:ext cx="7984569" cy="998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Доступність лікарських засобів для окремих категорій пацієнтів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579715" y="2146041"/>
            <a:ext cx="7984569" cy="977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Забезпечення доступності ліків — одна з фундаментальних засад фармацевтичної допомоги. Особливу увагу необхідно приділяти вразливим групам населення, які мають підвищену потребу у медикаментозній підтримці та часто стикаються з фінансовими, соціальними або інформаційними бар'єрами.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579715" y="3242429"/>
            <a:ext cx="7984569" cy="803077"/>
          </a:xfrm>
          <a:prstGeom prst="roundRect">
            <a:avLst>
              <a:gd name="adj" fmla="val 2707"/>
            </a:avLst>
          </a:prstGeom>
          <a:solidFill>
            <a:srgbClr val="F9F7F7"/>
          </a:solidFill>
          <a:ln/>
        </p:spPr>
      </p:sp>
      <p:sp>
        <p:nvSpPr>
          <p:cNvPr id="6" name="Text 3"/>
          <p:cNvSpPr/>
          <p:nvPr/>
        </p:nvSpPr>
        <p:spPr>
          <a:xfrm>
            <a:off x="724614" y="3387328"/>
            <a:ext cx="2029897" cy="249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👴</a:t>
            </a:r>
            <a:r>
              <a:rPr lang="en-US" sz="1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 Люди похилого віку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24614" y="3700105"/>
            <a:ext cx="7694771" cy="200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Поліфармація, хронічні захворювання, обмежена мобільність і фінансові труднощі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79715" y="4151233"/>
            <a:ext cx="7984569" cy="803077"/>
          </a:xfrm>
          <a:prstGeom prst="roundRect">
            <a:avLst>
              <a:gd name="adj" fmla="val 2707"/>
            </a:avLst>
          </a:prstGeom>
          <a:solidFill>
            <a:srgbClr val="F9F7F7"/>
          </a:solidFill>
          <a:ln/>
        </p:spPr>
      </p:sp>
      <p:sp>
        <p:nvSpPr>
          <p:cNvPr id="9" name="Text 6"/>
          <p:cNvSpPr/>
          <p:nvPr/>
        </p:nvSpPr>
        <p:spPr>
          <a:xfrm>
            <a:off x="724614" y="4296132"/>
            <a:ext cx="1811536" cy="249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🤰</a:t>
            </a:r>
            <a:r>
              <a:rPr lang="en-US" sz="1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 Вагітні та матері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24614" y="4608909"/>
            <a:ext cx="7694771" cy="200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Обмежений перелік дозволених препаратів, особливий режим прийому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79715" y="5060037"/>
            <a:ext cx="7984569" cy="803077"/>
          </a:xfrm>
          <a:prstGeom prst="roundRect">
            <a:avLst>
              <a:gd name="adj" fmla="val 2707"/>
            </a:avLst>
          </a:prstGeom>
          <a:solidFill>
            <a:srgbClr val="F9F7F7"/>
          </a:solidFill>
          <a:ln/>
        </p:spPr>
      </p:sp>
      <p:sp>
        <p:nvSpPr>
          <p:cNvPr id="12" name="Text 9"/>
          <p:cNvSpPr/>
          <p:nvPr/>
        </p:nvSpPr>
        <p:spPr>
          <a:xfrm>
            <a:off x="724614" y="5204936"/>
            <a:ext cx="1811536" cy="249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👶</a:t>
            </a:r>
            <a:r>
              <a:rPr lang="en-US" sz="1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 Діти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24614" y="5517713"/>
            <a:ext cx="7694771" cy="200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Вікові дозування, педіатричні форми, залученість батьків до процесу лікування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79715" y="5968841"/>
            <a:ext cx="7984569" cy="803077"/>
          </a:xfrm>
          <a:prstGeom prst="roundRect">
            <a:avLst>
              <a:gd name="adj" fmla="val 2707"/>
            </a:avLst>
          </a:prstGeom>
          <a:solidFill>
            <a:srgbClr val="F9F7F7"/>
          </a:solidFill>
          <a:ln/>
        </p:spPr>
      </p:sp>
      <p:sp>
        <p:nvSpPr>
          <p:cNvPr id="15" name="Text 12"/>
          <p:cNvSpPr/>
          <p:nvPr/>
        </p:nvSpPr>
        <p:spPr>
          <a:xfrm>
            <a:off x="724614" y="6113740"/>
            <a:ext cx="2053471" cy="249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♿</a:t>
            </a:r>
            <a:r>
              <a:rPr lang="en-US" sz="1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 Люди з інвалідністю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24614" y="6426518"/>
            <a:ext cx="7694771" cy="200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Фізична доступність аптек, адаптовані форми ліків та комунікація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0915" y="1081683"/>
            <a:ext cx="7241381" cy="6066234"/>
          </a:xfrm>
          <a:prstGeom prst="roundRect">
            <a:avLst>
              <a:gd name="adj" fmla="val 491"/>
            </a:avLst>
          </a:prstGeom>
          <a:solidFill>
            <a:srgbClr val="3E2513"/>
          </a:solidFill>
          <a:ln/>
        </p:spPr>
      </p:sp>
      <p:sp>
        <p:nvSpPr>
          <p:cNvPr id="3" name="Text 1"/>
          <p:cNvSpPr/>
          <p:nvPr/>
        </p:nvSpPr>
        <p:spPr>
          <a:xfrm>
            <a:off x="849273" y="1280041"/>
            <a:ext cx="6844665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Бар'єри доступності: що заважає пацієнтам отримати ліки?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849273" y="2495550"/>
            <a:ext cx="446484" cy="446484"/>
          </a:xfrm>
          <a:prstGeom prst="roundRect">
            <a:avLst>
              <a:gd name="adj" fmla="val 6668"/>
            </a:avLst>
          </a:prstGeom>
          <a:solidFill>
            <a:srgbClr val="988A81"/>
          </a:solidFill>
          <a:ln/>
        </p:spPr>
      </p:sp>
      <p:sp>
        <p:nvSpPr>
          <p:cNvPr id="5" name="Text 3"/>
          <p:cNvSpPr/>
          <p:nvPr/>
        </p:nvSpPr>
        <p:spPr>
          <a:xfrm>
            <a:off x="1494115" y="256377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Економічний бар'єр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494115" y="3072289"/>
            <a:ext cx="619982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Висока вартість оригінальних препаратів, відсутність страхового покриття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49273" y="4104203"/>
            <a:ext cx="446484" cy="446484"/>
          </a:xfrm>
          <a:prstGeom prst="roundRect">
            <a:avLst>
              <a:gd name="adj" fmla="val 6668"/>
            </a:avLst>
          </a:prstGeom>
          <a:solidFill>
            <a:srgbClr val="988A81"/>
          </a:solidFill>
          <a:ln/>
        </p:spPr>
      </p:sp>
      <p:sp>
        <p:nvSpPr>
          <p:cNvPr id="8" name="Text 6"/>
          <p:cNvSpPr/>
          <p:nvPr/>
        </p:nvSpPr>
        <p:spPr>
          <a:xfrm>
            <a:off x="1494115" y="4172426"/>
            <a:ext cx="250709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Географічний бар'єр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494115" y="4680942"/>
            <a:ext cx="619982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Віддаленість аптек, особливо у сільській місцевості та зонах конфлікту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849273" y="5712857"/>
            <a:ext cx="446484" cy="446484"/>
          </a:xfrm>
          <a:prstGeom prst="roundRect">
            <a:avLst>
              <a:gd name="adj" fmla="val 6668"/>
            </a:avLst>
          </a:prstGeom>
          <a:solidFill>
            <a:srgbClr val="988A81"/>
          </a:solidFill>
          <a:ln/>
        </p:spPr>
      </p:sp>
      <p:sp>
        <p:nvSpPr>
          <p:cNvPr id="11" name="Text 9"/>
          <p:cNvSpPr/>
          <p:nvPr/>
        </p:nvSpPr>
        <p:spPr>
          <a:xfrm>
            <a:off x="1494115" y="5781080"/>
            <a:ext cx="27024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Інформаційний бар'єр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494115" y="6289596"/>
            <a:ext cx="619982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Нерозуміння призначень лікаря, страх побічних ефектів, низька медична грамотність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241149" y="1280041"/>
            <a:ext cx="467106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Роль фармацевта у подоланні бар'єрів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8241149" y="1788557"/>
            <a:ext cx="560296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Фармацевт має активно консультувати пацієнтів щодо програм пільгового забезпечення, генеричних замінників та державних програм реімбурсації (наприклад, «Доступні ліки»). Грамотна комунікація з пацієнтом — це перший крок до дотримання режиму терапії.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8241149" y="3917037"/>
            <a:ext cx="5602962" cy="1795820"/>
          </a:xfrm>
          <a:prstGeom prst="roundRect">
            <a:avLst>
              <a:gd name="adj" fmla="val 1658"/>
            </a:avLst>
          </a:prstGeom>
          <a:solidFill>
            <a:srgbClr val="EDD5C4"/>
          </a:solidFill>
          <a:ln/>
        </p:spPr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507" y="4212312"/>
            <a:ext cx="248007" cy="19835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8885873" y="4164925"/>
            <a:ext cx="475988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 Україні програма «Доступні ліки» охоплює понад 270 МНН препаратів для лікування серцево-судинних захворювань, діабету та бронхіальної астми.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8814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Немедичне застосування лікарських засобів: масштаб проблеми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625804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Немедичне застосування лікарських засобів — це використання препаратів поза межами медичних показань: для досягнення ейфорії, корекції настрою, підвищення фізичних показників або самолікування без лікарської консультації. Це явище несе серйозну загрозу здоров'ю населення та є предметом уваги міжнародних організацій охорони здоров'я.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801666"/>
            <a:ext cx="2425660" cy="149911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548789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Рецептурні анальгетики та опіоїди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6288167"/>
            <a:ext cx="41821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Залежність від опіоїдних анальгетиків є однією з найбільших фармацевтичних криз у світі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3801666"/>
            <a:ext cx="2425660" cy="149911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5548789"/>
            <a:ext cx="39701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Седативні та снодійні препарати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223986" y="5978009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Безконтрольне вживання бензодіазепінів та барбітуратів призводить до фізичної залежності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3801666"/>
            <a:ext cx="2425660" cy="149911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4302" y="5548789"/>
            <a:ext cx="31608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Стимулятори та ноотропи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54302" y="5978009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Зловживання стимулюючими засобами серед студентів і молоді набуває масового характеру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01547" y="411123"/>
            <a:ext cx="10827187" cy="857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7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Соціальна роль фармацевта у запобіганні немедичному вживанню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1901547" y="1518285"/>
            <a:ext cx="2575560" cy="1571744"/>
          </a:xfrm>
          <a:prstGeom prst="roundRect">
            <a:avLst>
              <a:gd name="adj" fmla="val 4654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86307" y="1518285"/>
            <a:ext cx="60960" cy="1571744"/>
          </a:xfrm>
          <a:prstGeom prst="roundRect">
            <a:avLst>
              <a:gd name="adj" fmla="val 33785"/>
            </a:avLst>
          </a:prstGeom>
          <a:solidFill>
            <a:srgbClr val="3E2513"/>
          </a:solidFill>
          <a:ln/>
        </p:spPr>
      </p:sp>
      <p:sp>
        <p:nvSpPr>
          <p:cNvPr id="5" name="Text 3"/>
          <p:cNvSpPr/>
          <p:nvPr/>
        </p:nvSpPr>
        <p:spPr>
          <a:xfrm>
            <a:off x="2099786" y="1670804"/>
            <a:ext cx="2224802" cy="42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Відмова у відпуску без рецепта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2099786" y="2194560"/>
            <a:ext cx="2224802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Фармацевт зобов'язаний дотримуватись вимог щодо рецептурних препаратів та фіксувати підозрілі запити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572000" y="1518285"/>
            <a:ext cx="2575679" cy="1571744"/>
          </a:xfrm>
          <a:prstGeom prst="roundRect">
            <a:avLst>
              <a:gd name="adj" fmla="val 4654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56760" y="1518285"/>
            <a:ext cx="60960" cy="1571744"/>
          </a:xfrm>
          <a:prstGeom prst="roundRect">
            <a:avLst>
              <a:gd name="adj" fmla="val 33785"/>
            </a:avLst>
          </a:prstGeom>
          <a:solidFill>
            <a:srgbClr val="3E2513"/>
          </a:solidFill>
          <a:ln/>
        </p:spPr>
      </p:sp>
      <p:sp>
        <p:nvSpPr>
          <p:cNvPr id="9" name="Text 7"/>
          <p:cNvSpPr/>
          <p:nvPr/>
        </p:nvSpPr>
        <p:spPr>
          <a:xfrm>
            <a:off x="4770239" y="1670804"/>
            <a:ext cx="2224921" cy="42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Консультування та інформування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770239" y="2194560"/>
            <a:ext cx="2224921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Роз'яснення ризиків залежності, взаємодії препаратів та наслідків самолікування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901547" y="3184922"/>
            <a:ext cx="2575560" cy="1571744"/>
          </a:xfrm>
          <a:prstGeom prst="roundRect">
            <a:avLst>
              <a:gd name="adj" fmla="val 4654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86307" y="3184922"/>
            <a:ext cx="60960" cy="1571744"/>
          </a:xfrm>
          <a:prstGeom prst="roundRect">
            <a:avLst>
              <a:gd name="adj" fmla="val 33785"/>
            </a:avLst>
          </a:prstGeom>
          <a:solidFill>
            <a:srgbClr val="3E2513"/>
          </a:solidFill>
          <a:ln/>
        </p:spPr>
      </p:sp>
      <p:sp>
        <p:nvSpPr>
          <p:cNvPr id="13" name="Text 11"/>
          <p:cNvSpPr/>
          <p:nvPr/>
        </p:nvSpPr>
        <p:spPr>
          <a:xfrm>
            <a:off x="2099786" y="3337441"/>
            <a:ext cx="2224802" cy="42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Скринінг поведінки споживача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2099786" y="3861197"/>
            <a:ext cx="2224802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Виявлення ознак можливого зловживання: часті візити, незвичні запити, нервова поведінка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572000" y="3184922"/>
            <a:ext cx="2575679" cy="1571744"/>
          </a:xfrm>
          <a:prstGeom prst="roundRect">
            <a:avLst>
              <a:gd name="adj" fmla="val 4654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56760" y="3184922"/>
            <a:ext cx="60960" cy="1571744"/>
          </a:xfrm>
          <a:prstGeom prst="roundRect">
            <a:avLst>
              <a:gd name="adj" fmla="val 33785"/>
            </a:avLst>
          </a:prstGeom>
          <a:solidFill>
            <a:srgbClr val="3E2513"/>
          </a:solidFill>
          <a:ln/>
        </p:spPr>
      </p:sp>
      <p:sp>
        <p:nvSpPr>
          <p:cNvPr id="17" name="Text 15"/>
          <p:cNvSpPr/>
          <p:nvPr/>
        </p:nvSpPr>
        <p:spPr>
          <a:xfrm>
            <a:off x="4770239" y="3337441"/>
            <a:ext cx="2224921" cy="42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Направлення до спеціалістів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770239" y="3861197"/>
            <a:ext cx="2224921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Скерування пацієнтів із ознаками залежності до наркологів або психологів</a:t>
            </a:r>
            <a:endParaRPr lang="en-US" sz="105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0103" y="1518285"/>
            <a:ext cx="5246132" cy="5246132"/>
          </a:xfrm>
          <a:prstGeom prst="rect">
            <a:avLst/>
          </a:prstGeom>
        </p:spPr>
      </p:pic>
      <p:sp>
        <p:nvSpPr>
          <p:cNvPr id="20" name="Shape 17"/>
          <p:cNvSpPr/>
          <p:nvPr/>
        </p:nvSpPr>
        <p:spPr>
          <a:xfrm>
            <a:off x="7490103" y="6871216"/>
            <a:ext cx="5246132" cy="840343"/>
          </a:xfrm>
          <a:prstGeom prst="roundRect">
            <a:avLst>
              <a:gd name="adj" fmla="val 2451"/>
            </a:avLst>
          </a:prstGeom>
          <a:solidFill>
            <a:srgbClr val="EDD5C4"/>
          </a:solidFill>
          <a:ln/>
        </p:spPr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382" y="7059811"/>
            <a:ext cx="171569" cy="137279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7936230" y="7000399"/>
            <a:ext cx="4662726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Пам'ятайте:</a:t>
            </a:r>
            <a:r>
              <a:rPr lang="en-US" sz="10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Фармацевт — це остання ланка між препаратом і пацієнтом. Його відповідальність виходить за межі простої видачі ліків.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9123" y="1054360"/>
            <a:ext cx="7945755" cy="970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Допінг у спорті як форма немедичного застосування ліків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391887" y="2248678"/>
            <a:ext cx="8152992" cy="104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Допінг — це навмисне використання заборонених фармакологічних речовин або методів із метою штучного підвищення спортивних результатів. Це явище є не лише порушенням спортивної етики, а й серйозною загрозою здоров'ю та прикладом соціально небезпечного немедичного використання ліків.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599123" y="3423285"/>
            <a:ext cx="7945755" cy="3246120"/>
          </a:xfrm>
          <a:prstGeom prst="roundRect">
            <a:avLst>
              <a:gd name="adj" fmla="val 692"/>
            </a:avLst>
          </a:prstGeom>
          <a:solidFill>
            <a:srgbClr val="F9F7F7"/>
          </a:solidFill>
          <a:ln/>
        </p:spPr>
      </p:sp>
      <p:sp>
        <p:nvSpPr>
          <p:cNvPr id="6" name="Shape 3"/>
          <p:cNvSpPr/>
          <p:nvPr/>
        </p:nvSpPr>
        <p:spPr>
          <a:xfrm>
            <a:off x="599123" y="3423285"/>
            <a:ext cx="7945755" cy="811530"/>
          </a:xfrm>
          <a:prstGeom prst="roundRect">
            <a:avLst>
              <a:gd name="adj" fmla="val 2769"/>
            </a:avLst>
          </a:prstGeom>
          <a:solidFill>
            <a:srgbClr val="F9F7F7"/>
          </a:solidFill>
          <a:ln/>
        </p:spPr>
      </p:sp>
      <p:sp>
        <p:nvSpPr>
          <p:cNvPr id="7" name="Text 4"/>
          <p:cNvSpPr/>
          <p:nvPr/>
        </p:nvSpPr>
        <p:spPr>
          <a:xfrm>
            <a:off x="748903" y="3573066"/>
            <a:ext cx="1872377" cy="234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Анаболічні стероїди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48903" y="3874889"/>
            <a:ext cx="7646194" cy="210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Порушення гормонального балансу, серцево-судинні ускладнення, агресивність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99123" y="4234815"/>
            <a:ext cx="7945755" cy="811530"/>
          </a:xfrm>
          <a:prstGeom prst="rect">
            <a:avLst/>
          </a:prstGeom>
          <a:solidFill>
            <a:srgbClr val="F9F7F7"/>
          </a:solidFill>
          <a:ln/>
        </p:spPr>
      </p:sp>
      <p:sp>
        <p:nvSpPr>
          <p:cNvPr id="10" name="Shape 7"/>
          <p:cNvSpPr/>
          <p:nvPr/>
        </p:nvSpPr>
        <p:spPr>
          <a:xfrm>
            <a:off x="599123" y="4234815"/>
            <a:ext cx="7945755" cy="15240"/>
          </a:xfrm>
          <a:prstGeom prst="roundRect">
            <a:avLst>
              <a:gd name="adj" fmla="val 147433"/>
            </a:avLst>
          </a:prstGeom>
          <a:solidFill>
            <a:srgbClr val="D8D4D4"/>
          </a:solidFill>
          <a:ln/>
        </p:spPr>
      </p:sp>
      <p:sp>
        <p:nvSpPr>
          <p:cNvPr id="11" name="Text 8"/>
          <p:cNvSpPr/>
          <p:nvPr/>
        </p:nvSpPr>
        <p:spPr>
          <a:xfrm>
            <a:off x="748903" y="4384596"/>
            <a:ext cx="1878925" cy="234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Еритропоетин (ЕПО)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48903" y="4686419"/>
            <a:ext cx="7646194" cy="210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Ризик тромбозу, інсульту та летальних наслідків при надмірному застосуванні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99123" y="5046345"/>
            <a:ext cx="7945755" cy="811530"/>
          </a:xfrm>
          <a:prstGeom prst="rect">
            <a:avLst/>
          </a:prstGeom>
          <a:solidFill>
            <a:srgbClr val="F9F7F7"/>
          </a:solidFill>
          <a:ln/>
        </p:spPr>
      </p:sp>
      <p:sp>
        <p:nvSpPr>
          <p:cNvPr id="14" name="Shape 11"/>
          <p:cNvSpPr/>
          <p:nvPr/>
        </p:nvSpPr>
        <p:spPr>
          <a:xfrm>
            <a:off x="599123" y="5046345"/>
            <a:ext cx="7945755" cy="15240"/>
          </a:xfrm>
          <a:prstGeom prst="roundRect">
            <a:avLst>
              <a:gd name="adj" fmla="val 147433"/>
            </a:avLst>
          </a:prstGeom>
          <a:solidFill>
            <a:srgbClr val="D8D4D4"/>
          </a:solidFill>
          <a:ln/>
        </p:spPr>
      </p:sp>
      <p:sp>
        <p:nvSpPr>
          <p:cNvPr id="15" name="Text 12"/>
          <p:cNvSpPr/>
          <p:nvPr/>
        </p:nvSpPr>
        <p:spPr>
          <a:xfrm>
            <a:off x="748903" y="5196126"/>
            <a:ext cx="1872377" cy="234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Стимулятори ЦНС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48903" y="5497949"/>
            <a:ext cx="7646194" cy="210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Серцеві аритмії, гіпертонія, психози та раптова смерть у молодих спортсменів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99123" y="5857875"/>
            <a:ext cx="7945755" cy="811530"/>
          </a:xfrm>
          <a:prstGeom prst="rect">
            <a:avLst/>
          </a:prstGeom>
          <a:solidFill>
            <a:srgbClr val="F9F7F7"/>
          </a:solidFill>
          <a:ln/>
        </p:spPr>
      </p:sp>
      <p:sp>
        <p:nvSpPr>
          <p:cNvPr id="18" name="Shape 15"/>
          <p:cNvSpPr/>
          <p:nvPr/>
        </p:nvSpPr>
        <p:spPr>
          <a:xfrm>
            <a:off x="599123" y="5857875"/>
            <a:ext cx="7945755" cy="15240"/>
          </a:xfrm>
          <a:prstGeom prst="roundRect">
            <a:avLst>
              <a:gd name="adj" fmla="val 147433"/>
            </a:avLst>
          </a:prstGeom>
          <a:solidFill>
            <a:srgbClr val="D8D4D4"/>
          </a:solidFill>
          <a:ln/>
        </p:spPr>
      </p:sp>
      <p:sp>
        <p:nvSpPr>
          <p:cNvPr id="19" name="Text 16"/>
          <p:cNvSpPr/>
          <p:nvPr/>
        </p:nvSpPr>
        <p:spPr>
          <a:xfrm>
            <a:off x="748903" y="6007656"/>
            <a:ext cx="1872377" cy="234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Діуретики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748903" y="6309479"/>
            <a:ext cx="7646194" cy="210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Маскують вживання інших препаратів, спричиняють зневоднення та електролітний дисбаланс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7159" y="755780"/>
            <a:ext cx="13230807" cy="732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cs typeface="Platypi Medium" charset="0"/>
              </a:rPr>
              <a:t>Основні проблеми використання допінгу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i="1" dirty="0" smtClean="0">
                <a:cs typeface="Platypi Medium" charset="0"/>
              </a:rPr>
              <a:t>Загроза здоров'ю:</a:t>
            </a:r>
            <a:r>
              <a:rPr lang="uk-UA" dirty="0" smtClean="0">
                <a:cs typeface="Platypi Medium" charset="0"/>
              </a:rPr>
              <a:t> Вживання заборонених речовин (</a:t>
            </a:r>
            <a:r>
              <a:rPr lang="uk-UA" dirty="0" err="1" smtClean="0">
                <a:cs typeface="Platypi Medium" charset="0"/>
              </a:rPr>
              <a:t>анаболічних</a:t>
            </a:r>
            <a:r>
              <a:rPr lang="uk-UA" dirty="0" smtClean="0">
                <a:cs typeface="Platypi Medium" charset="0"/>
              </a:rPr>
              <a:t> стероїдів, стимуляторів, </a:t>
            </a:r>
            <a:r>
              <a:rPr lang="uk-UA" dirty="0" err="1" smtClean="0">
                <a:cs typeface="Platypi Medium" charset="0"/>
              </a:rPr>
              <a:t>діуретиків</a:t>
            </a:r>
            <a:r>
              <a:rPr lang="uk-UA" dirty="0" smtClean="0">
                <a:cs typeface="Platypi Medium" charset="0"/>
              </a:rPr>
              <a:t>) спричиняє незворотні зміни в організмі, хвороби серцево-судинної системи та гормональні порушення.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i="1" dirty="0" smtClean="0">
                <a:cs typeface="Platypi Medium" charset="0"/>
              </a:rPr>
              <a:t>Етичний занепад: </a:t>
            </a:r>
            <a:r>
              <a:rPr lang="uk-UA" dirty="0" smtClean="0">
                <a:cs typeface="Platypi Medium" charset="0"/>
              </a:rPr>
              <a:t>Допінг порушує принцип «чесної гри» (</a:t>
            </a:r>
            <a:r>
              <a:rPr lang="en-US" dirty="0" smtClean="0">
                <a:latin typeface="Platypi Medium" charset="0"/>
                <a:cs typeface="Platypi Medium" charset="0"/>
              </a:rPr>
              <a:t>Fair Play), </a:t>
            </a:r>
            <a:r>
              <a:rPr lang="uk-UA" dirty="0" smtClean="0">
                <a:cs typeface="Platypi Medium" charset="0"/>
              </a:rPr>
              <a:t>нівелюючи природні досягнення спортсменів та створюючи нерівні умови для конкуренції.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i="1" dirty="0" smtClean="0">
                <a:cs typeface="Platypi Medium" charset="0"/>
              </a:rPr>
              <a:t>Втрата репутації та нагород: </a:t>
            </a:r>
            <a:r>
              <a:rPr lang="uk-UA" dirty="0" smtClean="0">
                <a:cs typeface="Platypi Medium" charset="0"/>
              </a:rPr>
              <a:t>Позитивні допінг-проби призводять до дискваліфікації, анулювання результатів та позбавлення олімпійських медалей.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i="1" dirty="0" smtClean="0">
                <a:cs typeface="Platypi Medium" charset="0"/>
              </a:rPr>
              <a:t>Правові наслідки: </a:t>
            </a:r>
            <a:r>
              <a:rPr lang="uk-UA" dirty="0" smtClean="0">
                <a:cs typeface="Platypi Medium" charset="0"/>
              </a:rPr>
              <a:t>Спортсмени та тренери можуть нести адміністративну або навіть кримінальну відповідальність згідно з Всесвітнім антидопінговим кодексом та національним законодавством.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i="1" dirty="0" smtClean="0">
                <a:cs typeface="Platypi Medium" charset="0"/>
              </a:rPr>
              <a:t>Тиск на молодь: </a:t>
            </a:r>
            <a:r>
              <a:rPr lang="uk-UA" dirty="0" smtClean="0">
                <a:cs typeface="Platypi Medium" charset="0"/>
              </a:rPr>
              <a:t>Поширення допінгу серед професіоналів створює хибний приклад для юних атлетів, що вбачають у фармакології єдиний шлях до успіху.</a:t>
            </a:r>
          </a:p>
          <a:p>
            <a:pPr marL="285750" indent="-285750">
              <a:buFont typeface="Wingdings" pitchFamily="2" charset="2"/>
              <a:buChar char="Ø"/>
            </a:pPr>
            <a:endParaRPr lang="uk-UA" dirty="0">
              <a:cs typeface="Platypi Medium" charset="0"/>
            </a:endParaRPr>
          </a:p>
          <a:p>
            <a:r>
              <a:rPr lang="uk-UA" sz="2800" dirty="0">
                <a:cs typeface="Platypi Medium" charset="0"/>
              </a:rPr>
              <a:t>Види допінгових порушень</a:t>
            </a:r>
          </a:p>
          <a:p>
            <a:r>
              <a:rPr lang="uk-UA" dirty="0">
                <a:cs typeface="Platypi Medium" charset="0"/>
              </a:rPr>
              <a:t>Згідно зі стандартами </a:t>
            </a:r>
            <a:r>
              <a:rPr lang="uk-UA" dirty="0">
                <a:cs typeface="Platypi Medium" charset="0"/>
                <a:hlinkClick r:id="rId2"/>
              </a:rPr>
              <a:t>Всесвітнього антидопінгового агентства (</a:t>
            </a:r>
            <a:r>
              <a:rPr lang="en-US" dirty="0">
                <a:latin typeface="Platypi Medium" charset="0"/>
                <a:cs typeface="Platypi Medium" charset="0"/>
                <a:hlinkClick r:id="rId2"/>
              </a:rPr>
              <a:t>WADA)</a:t>
            </a:r>
            <a:r>
              <a:rPr lang="en-US" dirty="0">
                <a:latin typeface="Platypi Medium" charset="0"/>
                <a:cs typeface="Platypi Medium" charset="0"/>
              </a:rPr>
              <a:t>, </a:t>
            </a:r>
            <a:r>
              <a:rPr lang="uk-UA" dirty="0">
                <a:cs typeface="Platypi Medium" charset="0"/>
              </a:rPr>
              <a:t>до порушень належать: 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b="1" dirty="0">
                <a:cs typeface="Platypi Medium" charset="0"/>
              </a:rPr>
              <a:t>Наявність забороненої речовини</a:t>
            </a:r>
            <a:r>
              <a:rPr lang="uk-UA" dirty="0">
                <a:cs typeface="Platypi Medium" charset="0"/>
              </a:rPr>
              <a:t> у пробі атлета.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b="1" dirty="0">
                <a:cs typeface="Platypi Medium" charset="0"/>
              </a:rPr>
              <a:t>Використання або спроба використання</a:t>
            </a:r>
            <a:r>
              <a:rPr lang="uk-UA" dirty="0">
                <a:cs typeface="Platypi Medium" charset="0"/>
              </a:rPr>
              <a:t> заборонених методів (наприклад, кров'яного або генного допінгу).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b="1" dirty="0">
                <a:cs typeface="Platypi Medium" charset="0"/>
              </a:rPr>
              <a:t>Ухилення від здачі проби</a:t>
            </a:r>
            <a:r>
              <a:rPr lang="uk-UA" dirty="0">
                <a:cs typeface="Platypi Medium" charset="0"/>
              </a:rPr>
              <a:t> або фальсифікація допінг-контролю.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b="1" dirty="0">
                <a:cs typeface="Platypi Medium" charset="0"/>
              </a:rPr>
              <a:t>Володіння або розповсюдження</a:t>
            </a:r>
            <a:r>
              <a:rPr lang="uk-UA" dirty="0">
                <a:cs typeface="Platypi Medium" charset="0"/>
              </a:rPr>
              <a:t> заборонених </a:t>
            </a:r>
            <a:r>
              <a:rPr lang="uk-UA" dirty="0" err="1">
                <a:cs typeface="Platypi Medium" charset="0"/>
              </a:rPr>
              <a:t>субстанцій</a:t>
            </a:r>
            <a:r>
              <a:rPr lang="uk-UA" dirty="0">
                <a:cs typeface="Platypi Medium" charset="0"/>
              </a:rPr>
              <a:t> персоналом спортсмена.</a:t>
            </a:r>
          </a:p>
          <a:p>
            <a:pPr marL="285750" indent="-285750">
              <a:buFont typeface="Wingdings" pitchFamily="2" charset="2"/>
              <a:buChar char="Ø"/>
            </a:pPr>
            <a:endParaRPr lang="uk-UA" dirty="0" smtClean="0">
              <a:cs typeface="Platypi Medium" charset="0"/>
            </a:endParaRPr>
          </a:p>
          <a:p>
            <a:r>
              <a:rPr lang="uk-UA" b="1" dirty="0">
                <a:cs typeface="Platypi Medium" charset="0"/>
              </a:rPr>
              <a:t>Хто веде боротьбу з допінгом?</a:t>
            </a:r>
          </a:p>
          <a:p>
            <a:r>
              <a:rPr lang="en-US" dirty="0">
                <a:latin typeface="Platypi Medium" charset="0"/>
                <a:cs typeface="Platypi Medium" charset="0"/>
              </a:rPr>
              <a:t>WADA (</a:t>
            </a:r>
            <a:r>
              <a:rPr lang="uk-UA" dirty="0">
                <a:cs typeface="Platypi Medium" charset="0"/>
              </a:rPr>
              <a:t>Всесвітнє антидопінгове агентство): головний міжнародний орган, що координує антидопінгову політику.</a:t>
            </a:r>
          </a:p>
          <a:p>
            <a:r>
              <a:rPr lang="uk-UA" dirty="0">
                <a:cs typeface="Platypi Medium" charset="0"/>
                <a:hlinkClick r:id="rId3"/>
              </a:rPr>
              <a:t>НАДЦ (Національний антидопінговий центр України)</a:t>
            </a:r>
            <a:r>
              <a:rPr lang="uk-UA" dirty="0">
                <a:cs typeface="Platypi Medium" charset="0"/>
              </a:rPr>
              <a:t>: забезпечує тестування та освітню роботу серед українських спортсменів.</a:t>
            </a:r>
          </a:p>
          <a:p>
            <a:r>
              <a:rPr lang="en-US" dirty="0">
                <a:latin typeface="Platypi Medium" charset="0"/>
                <a:cs typeface="Platypi Medium" charset="0"/>
              </a:rPr>
              <a:t>CAS (</a:t>
            </a:r>
            <a:r>
              <a:rPr lang="uk-UA" dirty="0">
                <a:cs typeface="Platypi Medium" charset="0"/>
              </a:rPr>
              <a:t>Спортивний арбітражний суд): розглядає апеляції щодо дискваліфікацій та допінгових справ.</a:t>
            </a:r>
          </a:p>
          <a:p>
            <a:pPr marL="285750" indent="-285750">
              <a:buFont typeface="Wingdings" pitchFamily="2" charset="2"/>
              <a:buChar char="Ø"/>
            </a:pPr>
            <a:endParaRPr lang="uk-UA" dirty="0">
              <a:cs typeface="Platypi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955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57394"/>
            <a:ext cx="352639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Оцінка соціальної небезпеки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144684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Наслідки немедичного застосування ліків для суспільства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793790" y="3083838"/>
            <a:ext cx="3074670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15%</a:t>
            </a:r>
            <a:endParaRPr lang="en-US" sz="5150" dirty="0"/>
          </a:p>
        </p:txBody>
      </p:sp>
      <p:sp>
        <p:nvSpPr>
          <p:cNvPr id="5" name="Text 3"/>
          <p:cNvSpPr/>
          <p:nvPr/>
        </p:nvSpPr>
        <p:spPr>
          <a:xfrm>
            <a:off x="861417" y="3986808"/>
            <a:ext cx="293941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Самолікування в Україні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4416028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Частка пацієнтів, які регулярно вживають антибіотики без призначення лікаря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116467" y="3083838"/>
            <a:ext cx="3074670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2M+</a:t>
            </a:r>
            <a:endParaRPr lang="en-US" sz="5150" dirty="0"/>
          </a:p>
        </p:txBody>
      </p:sp>
      <p:sp>
        <p:nvSpPr>
          <p:cNvPr id="8" name="Text 6"/>
          <p:cNvSpPr/>
          <p:nvPr/>
        </p:nvSpPr>
        <p:spPr>
          <a:xfrm>
            <a:off x="4144804" y="3986808"/>
            <a:ext cx="301787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Спортсмени під ризиком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4116467" y="4416028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Орієнтовна кількість спортсменів у світі, які зазнавали впливу заборонених речовин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439144" y="3083838"/>
            <a:ext cx="3074670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30%</a:t>
            </a:r>
            <a:endParaRPr lang="en-US" sz="5150" dirty="0"/>
          </a:p>
        </p:txBody>
      </p:sp>
      <p:sp>
        <p:nvSpPr>
          <p:cNvPr id="11" name="Text 9"/>
          <p:cNvSpPr/>
          <p:nvPr/>
        </p:nvSpPr>
        <p:spPr>
          <a:xfrm>
            <a:off x="7439144" y="3986808"/>
            <a:ext cx="307467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Зростання резистентності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439144" y="4726186"/>
            <a:ext cx="307467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Збільшення частки резистентних до антибіотиків штамів через неконтрольоване застосування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761821" y="3083838"/>
            <a:ext cx="30747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€500M</a:t>
            </a:r>
            <a:endParaRPr lang="en-US" sz="5150" dirty="0"/>
          </a:p>
        </p:txBody>
      </p:sp>
      <p:sp>
        <p:nvSpPr>
          <p:cNvPr id="14" name="Text 12"/>
          <p:cNvSpPr/>
          <p:nvPr/>
        </p:nvSpPr>
        <p:spPr>
          <a:xfrm>
            <a:off x="10762774" y="3986808"/>
            <a:ext cx="307288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Збитки охорони здоров'я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761821" y="4416028"/>
            <a:ext cx="30747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Оцінювані щорічні витрати ЄС на лікування наслідків зловживання медикаментами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93790" y="653712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Немедичне застосування ліків не є лише індивідуальною проблемою — воно формує стійку антибіотикорезистентність, перевантажує систему охорони здоров'я та підриває довіру суспільства до медицини.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3527" y="578498"/>
            <a:ext cx="1177523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 smtClean="0">
                <a:cs typeface="Platypi Medium" charset="0"/>
              </a:rPr>
              <a:t>Немедичне</a:t>
            </a:r>
            <a:r>
              <a:rPr lang="ru-RU" sz="2800" dirty="0" smtClean="0">
                <a:cs typeface="Platypi Medium" charset="0"/>
              </a:rPr>
              <a:t> </a:t>
            </a:r>
            <a:r>
              <a:rPr lang="ru-RU" sz="2800" dirty="0" err="1" smtClean="0">
                <a:cs typeface="Platypi Medium" charset="0"/>
              </a:rPr>
              <a:t>застосування</a:t>
            </a:r>
            <a:r>
              <a:rPr lang="ru-RU" sz="2800" dirty="0" smtClean="0">
                <a:cs typeface="Platypi Medium" charset="0"/>
              </a:rPr>
              <a:t> </a:t>
            </a:r>
            <a:r>
              <a:rPr lang="ru-RU" sz="2800" dirty="0" err="1" smtClean="0">
                <a:cs typeface="Platypi Medium" charset="0"/>
              </a:rPr>
              <a:t>лікарських</a:t>
            </a:r>
            <a:r>
              <a:rPr lang="ru-RU" sz="2800" dirty="0" smtClean="0">
                <a:cs typeface="Platypi Medium" charset="0"/>
              </a:rPr>
              <a:t> </a:t>
            </a:r>
            <a:r>
              <a:rPr lang="ru-RU" sz="2800" dirty="0" err="1" smtClean="0">
                <a:cs typeface="Platypi Medium" charset="0"/>
              </a:rPr>
              <a:t>засобів</a:t>
            </a:r>
            <a:r>
              <a:rPr lang="ru-RU" sz="2800" dirty="0" smtClean="0">
                <a:cs typeface="Platypi Medium" charset="0"/>
              </a:rPr>
              <a:t> (</a:t>
            </a:r>
            <a:r>
              <a:rPr lang="ru-RU" sz="2800" dirty="0" err="1" smtClean="0">
                <a:cs typeface="Platypi Medium" charset="0"/>
              </a:rPr>
              <a:t>використання</a:t>
            </a:r>
            <a:r>
              <a:rPr lang="ru-RU" sz="2800" dirty="0" smtClean="0">
                <a:cs typeface="Platypi Medium" charset="0"/>
              </a:rPr>
              <a:t> без </a:t>
            </a:r>
            <a:r>
              <a:rPr lang="ru-RU" sz="2800" dirty="0" err="1" smtClean="0">
                <a:cs typeface="Platypi Medium" charset="0"/>
              </a:rPr>
              <a:t>призначення</a:t>
            </a:r>
            <a:r>
              <a:rPr lang="ru-RU" sz="2800" dirty="0" smtClean="0">
                <a:cs typeface="Platypi Medium" charset="0"/>
              </a:rPr>
              <a:t> </a:t>
            </a:r>
            <a:r>
              <a:rPr lang="ru-RU" sz="2800" dirty="0" err="1" smtClean="0">
                <a:cs typeface="Platypi Medium" charset="0"/>
              </a:rPr>
              <a:t>лікаря</a:t>
            </a:r>
            <a:r>
              <a:rPr lang="ru-RU" sz="2800" dirty="0" smtClean="0">
                <a:cs typeface="Platypi Medium" charset="0"/>
              </a:rPr>
              <a:t>, </a:t>
            </a:r>
            <a:r>
              <a:rPr lang="ru-RU" sz="2800" dirty="0" err="1" smtClean="0">
                <a:cs typeface="Platypi Medium" charset="0"/>
              </a:rPr>
              <a:t>зловживання</a:t>
            </a:r>
            <a:r>
              <a:rPr lang="ru-RU" sz="2800" dirty="0" smtClean="0">
                <a:cs typeface="Platypi Medium" charset="0"/>
              </a:rPr>
              <a:t> </a:t>
            </a:r>
            <a:r>
              <a:rPr lang="ru-RU" sz="2800" dirty="0" err="1" smtClean="0">
                <a:cs typeface="Platypi Medium" charset="0"/>
              </a:rPr>
              <a:t>рецептурними</a:t>
            </a:r>
            <a:r>
              <a:rPr lang="ru-RU" sz="2800" dirty="0" smtClean="0">
                <a:cs typeface="Platypi Medium" charset="0"/>
              </a:rPr>
              <a:t> препаратами </a:t>
            </a:r>
            <a:r>
              <a:rPr lang="ru-RU" sz="2800" dirty="0" err="1" smtClean="0">
                <a:cs typeface="Platypi Medium" charset="0"/>
              </a:rPr>
              <a:t>або</a:t>
            </a:r>
            <a:r>
              <a:rPr lang="ru-RU" sz="2800" dirty="0" smtClean="0">
                <a:cs typeface="Platypi Medium" charset="0"/>
              </a:rPr>
              <a:t> </a:t>
            </a:r>
            <a:r>
              <a:rPr lang="ru-RU" sz="2800" dirty="0" err="1" smtClean="0">
                <a:cs typeface="Platypi Medium" charset="0"/>
              </a:rPr>
              <a:t>самолікування</a:t>
            </a:r>
            <a:r>
              <a:rPr lang="ru-RU" sz="2800" dirty="0" smtClean="0">
                <a:cs typeface="Platypi Medium" charset="0"/>
              </a:rPr>
              <a:t>) </a:t>
            </a:r>
            <a:r>
              <a:rPr lang="ru-RU" sz="2800" dirty="0" err="1" smtClean="0">
                <a:cs typeface="Platypi Medium" charset="0"/>
              </a:rPr>
              <a:t>має</a:t>
            </a:r>
            <a:r>
              <a:rPr lang="ru-RU" sz="2800" dirty="0" smtClean="0">
                <a:cs typeface="Platypi Medium" charset="0"/>
              </a:rPr>
              <a:t> </a:t>
            </a:r>
            <a:r>
              <a:rPr lang="ru-RU" sz="2800" dirty="0" err="1" smtClean="0">
                <a:cs typeface="Platypi Medium" charset="0"/>
              </a:rPr>
              <a:t>серйозні</a:t>
            </a:r>
            <a:r>
              <a:rPr lang="ru-RU" sz="2800" dirty="0" smtClean="0">
                <a:cs typeface="Platypi Medium" charset="0"/>
              </a:rPr>
              <a:t> </a:t>
            </a:r>
            <a:r>
              <a:rPr lang="ru-RU" sz="2800" dirty="0" err="1" smtClean="0">
                <a:cs typeface="Platypi Medium" charset="0"/>
              </a:rPr>
              <a:t>негативні</a:t>
            </a:r>
            <a:r>
              <a:rPr lang="ru-RU" sz="2800" dirty="0" smtClean="0">
                <a:cs typeface="Platypi Medium" charset="0"/>
              </a:rPr>
              <a:t> </a:t>
            </a:r>
            <a:r>
              <a:rPr lang="ru-RU" sz="2800" dirty="0" err="1" smtClean="0">
                <a:cs typeface="Platypi Medium" charset="0"/>
              </a:rPr>
              <a:t>наслідки</a:t>
            </a:r>
            <a:r>
              <a:rPr lang="ru-RU" sz="2800" dirty="0" smtClean="0">
                <a:cs typeface="Platypi Medium" charset="0"/>
              </a:rPr>
              <a:t> для </a:t>
            </a:r>
            <a:r>
              <a:rPr lang="ru-RU" sz="2800" dirty="0" err="1" smtClean="0">
                <a:cs typeface="Platypi Medium" charset="0"/>
              </a:rPr>
              <a:t>суспільства</a:t>
            </a:r>
            <a:r>
              <a:rPr lang="ru-RU" sz="2800" dirty="0" smtClean="0">
                <a:cs typeface="Platypi Medium" charset="0"/>
              </a:rPr>
              <a:t> в </a:t>
            </a:r>
            <a:r>
              <a:rPr lang="ru-RU" sz="2800" dirty="0" err="1" smtClean="0">
                <a:cs typeface="Platypi Medium" charset="0"/>
              </a:rPr>
              <a:t>цілому</a:t>
            </a:r>
            <a:r>
              <a:rPr lang="ru-RU" sz="2800" dirty="0" smtClean="0">
                <a:cs typeface="Platypi Medium" charset="0"/>
              </a:rPr>
              <a:t>.</a:t>
            </a:r>
          </a:p>
          <a:p>
            <a:pPr algn="just"/>
            <a:endParaRPr lang="uk-UA" sz="2800" dirty="0" smtClean="0">
              <a:cs typeface="Platypi Medium" charset="0"/>
            </a:endParaRPr>
          </a:p>
          <a:p>
            <a:pPr algn="just"/>
            <a:r>
              <a:rPr lang="uk-UA" sz="2800" dirty="0" smtClean="0">
                <a:cs typeface="Platypi Medium" charset="0"/>
              </a:rPr>
              <a:t>Основні соціальні наслідки:</a:t>
            </a:r>
          </a:p>
          <a:p>
            <a:pPr algn="just"/>
            <a:endParaRPr lang="uk-UA" sz="2800" dirty="0" smtClean="0">
              <a:cs typeface="Platypi Medium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000" dirty="0" smtClean="0">
                <a:cs typeface="Platypi Medium" charset="0"/>
              </a:rPr>
              <a:t>Зростання смертності та </a:t>
            </a:r>
            <a:r>
              <a:rPr lang="uk-UA" sz="2000" dirty="0" err="1" smtClean="0">
                <a:cs typeface="Platypi Medium" charset="0"/>
              </a:rPr>
              <a:t>інвалідизації</a:t>
            </a:r>
            <a:r>
              <a:rPr lang="uk-UA" sz="2000" dirty="0" smtClean="0">
                <a:cs typeface="Platypi Medium" charset="0"/>
              </a:rPr>
              <a:t>: Неправильне вживання ліків може призвести до важких отруєнь (медикаментозної інтоксикації), незворотних уражень внутрішніх органів та летальних випадків.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000" dirty="0" smtClean="0">
                <a:cs typeface="Platypi Medium" charset="0"/>
              </a:rPr>
              <a:t>Епідемія залежності: Зловживання </a:t>
            </a:r>
            <a:r>
              <a:rPr lang="uk-UA" sz="2000" dirty="0" err="1" smtClean="0">
                <a:cs typeface="Platypi Medium" charset="0"/>
              </a:rPr>
              <a:t>психоактивними</a:t>
            </a:r>
            <a:r>
              <a:rPr lang="uk-UA" sz="2000" dirty="0" smtClean="0">
                <a:cs typeface="Platypi Medium" charset="0"/>
              </a:rPr>
              <a:t> ліками спричиняє формування фізичної та психологічної залежності, що руйнує сім'ї та соціальні зв'язки.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000" dirty="0" err="1" smtClean="0">
                <a:cs typeface="Platypi Medium" charset="0"/>
              </a:rPr>
              <a:t>Антибіотикорезистентність</a:t>
            </a:r>
            <a:r>
              <a:rPr lang="uk-UA" sz="2000" dirty="0" smtClean="0">
                <a:cs typeface="Platypi Medium" charset="0"/>
              </a:rPr>
              <a:t>: Безконтрольне використання антибіотиків сприяє появі "</a:t>
            </a:r>
            <a:r>
              <a:rPr lang="uk-UA" sz="2000" dirty="0" err="1" smtClean="0">
                <a:cs typeface="Platypi Medium" charset="0"/>
              </a:rPr>
              <a:t>супербактерій</a:t>
            </a:r>
            <a:r>
              <a:rPr lang="uk-UA" sz="2000" dirty="0" smtClean="0">
                <a:cs typeface="Platypi Medium" charset="0"/>
              </a:rPr>
              <a:t>", через що звичайні інфекції стають невиліковними для всієї громади.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000" dirty="0" smtClean="0">
                <a:cs typeface="Platypi Medium" charset="0"/>
              </a:rPr>
              <a:t>Економічні збитки: Суспільство витрачає значні бюджетні кошти на лікування ускладнень від самолікування та на реабілітацію осіб із залежністю.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000" dirty="0" smtClean="0">
                <a:cs typeface="Platypi Medium" charset="0"/>
              </a:rPr>
              <a:t>Криміналізація: Незаконний обіг рецептурних препаратів стимулює розвиток чорного ринку та ріст злочинності.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uk-UA" sz="2000" dirty="0" smtClean="0">
                <a:cs typeface="Platypi Medium" charset="0"/>
              </a:rPr>
              <a:t>Ризик фальсифікації: Попит на ліки поза межами аптечного контролю провокує появу неякісних та підроблених медикаментів, що загрожує життю багатьох людей</a:t>
            </a:r>
            <a:endParaRPr lang="uk-UA" sz="2000" dirty="0">
              <a:cs typeface="Platypi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830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075" y="547926"/>
            <a:ext cx="13044249" cy="123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Фармацевтична опіка при відпуску супутніх товарів аптечного асортименту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075" y="2183487"/>
            <a:ext cx="13044249" cy="95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Аптека пропонує не лише лікарські засоби, але й широкий спектр парафармацевтики: дієтичні добавки, косметичні засоби, медичні вироби, засоби гігієни. Фармацевт зобов'язаний застосовувати принципи фармацевтичної опіки, щоб уникнути ситуацій, коли супутні товари замінюють або конкурують із необхідним лікуванням.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93075" y="3357086"/>
            <a:ext cx="495657" cy="49565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075" y="4100274"/>
            <a:ext cx="3571399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Пріоритет лікарського засобу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075" y="4528899"/>
            <a:ext cx="6398300" cy="95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Фармацевт має чітко розмежовувати рекомендації щодо лікарських засобів та дієтичних добавок, не допускаючи підміни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38906" y="3357086"/>
            <a:ext cx="495657" cy="49565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38906" y="4100274"/>
            <a:ext cx="3677007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Інформування про відмінності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7438906" y="4528899"/>
            <a:ext cx="6398419" cy="63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Пацієнт повинен розуміти різницю між зареєстрованим ліком та БАДом: доказова база, контроль якості, показання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93075" y="5875853"/>
            <a:ext cx="495657" cy="49565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3075" y="6619042"/>
            <a:ext cx="4252555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Запобігання нераціональній заміні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793075" y="7047667"/>
            <a:ext cx="6398300" cy="63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Продаж косметики або добавок замість призначених ліків може погіршити стан пацієнта та завдати шкоди здоров'ю</a:t>
            </a:r>
            <a:endParaRPr lang="en-US" sz="15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438906" y="5875853"/>
            <a:ext cx="495657" cy="49565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38906" y="6619042"/>
            <a:ext cx="3471624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Збереження довіри пацієнта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7438906" y="7047667"/>
            <a:ext cx="6398419" cy="63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Об'єктивна консультація формує довгострокові відносини між аптекою та пацієнтом на засадах прозорості</a:t>
            </a:r>
            <a:endParaRPr lang="en-US" sz="1550" dirty="0"/>
          </a:p>
        </p:txBody>
      </p:sp>
      <p:pic>
        <p:nvPicPr>
          <p:cNvPr id="2050" name="Picture 2" descr="Змінилися реквізити для підтримки роботи ГО “Блакитний Птах”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75" y="3182968"/>
            <a:ext cx="672134" cy="84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Змінилися реквізити для підтримки роботи ГО “Блакитний Птах”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36" y="5701735"/>
            <a:ext cx="672134" cy="84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771" y="3256684"/>
            <a:ext cx="6699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762" y="5675274"/>
            <a:ext cx="6699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0442" y="1342787"/>
            <a:ext cx="7783116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Законодавчі вимоги щодо реклами лікарських засобів в Україні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80442" y="2624733"/>
            <a:ext cx="7783116" cy="1011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Реклама лікарських засобів в Україні регулюється Законом України «Про рекламу», Законом «Про лікарські засоби» та наказами МОЗ. Порушення цих норм тягне за собою юридичну відповідальність і може завдати шкоди здоров'ю населення через формування хибних очікувань.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57927" y="3799761"/>
            <a:ext cx="3929063" cy="3086933"/>
          </a:xfrm>
          <a:prstGeom prst="roundRect">
            <a:avLst>
              <a:gd name="adj" fmla="val 827"/>
            </a:avLst>
          </a:prstGeom>
          <a:solidFill>
            <a:srgbClr val="3E2513"/>
          </a:solidFill>
          <a:ln/>
        </p:spPr>
      </p:sp>
      <p:sp>
        <p:nvSpPr>
          <p:cNvPr id="6" name="Text 3"/>
          <p:cNvSpPr/>
          <p:nvPr/>
        </p:nvSpPr>
        <p:spPr>
          <a:xfrm>
            <a:off x="727948" y="3945493"/>
            <a:ext cx="3406497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Що ЗАБОРОНЕНО в рекламі ліків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727948" y="4356973"/>
            <a:ext cx="3589020" cy="247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Реклама рецептурних препаратів для широкої аудиторії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Гарантії одужання та абсолютної безпеки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Залучення медичних працівників як рекламних персонажів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Реклама, спрямована на дітей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Порівняльна реклама із зазначенням конкурентів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787146" y="3945493"/>
            <a:ext cx="3447455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Що ОБОВ'ЯЗКОВО у рекламі ліків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4787146" y="4356973"/>
            <a:ext cx="3684032" cy="2175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Попередження: «Самолікування може бути шкідливим для вашого здоров'я»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Рекомендація консультуватися з лікарем або фармацевтом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Відповідність інформації інструкції до застосування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Реєстраційний статус препарату в Україні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6490" y="205272"/>
            <a:ext cx="13622693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cs typeface="Platypi Medium" charset="0"/>
              </a:rPr>
              <a:t> Реклама лікарських засобів (ЛЗ) в Україні суворо регулюється Законами «Про рекламу» та «Про лікарські засоби», вимагаючи           обов'язкової наявності реєстраційного посвідчення, попередження «Самолікування може бути шкідливим для вашого здоров'я» (15% площі/часу), рекомендації консультації з лікарем та заборони реклами рецептурних препаратів. Заборонено гарантувати ефект, використовувати образи лікарів та порівнювати ліки з харчовими продуктами. </a:t>
            </a:r>
          </a:p>
          <a:p>
            <a:pPr algn="just"/>
            <a:endParaRPr lang="uk-UA" dirty="0" smtClean="0">
              <a:cs typeface="Platypi Medium" charset="0"/>
            </a:endParaRPr>
          </a:p>
          <a:p>
            <a:pPr algn="just"/>
            <a:r>
              <a:rPr lang="uk-UA" i="1" dirty="0" smtClean="0">
                <a:cs typeface="Platypi Medium" charset="0"/>
              </a:rPr>
              <a:t>Основні правові вимоги та обмеження:</a:t>
            </a:r>
          </a:p>
          <a:p>
            <a:pPr algn="just"/>
            <a:r>
              <a:rPr lang="uk-UA" dirty="0" smtClean="0">
                <a:cs typeface="Platypi Medium" charset="0"/>
              </a:rPr>
              <a:t>Дозволені продукти: Рекламувати можна лише ЛЗ, дозволені до застосування в Україні (що є в Державному реєстрі) та відпускаються без рецепта.</a:t>
            </a:r>
          </a:p>
          <a:p>
            <a:pPr algn="just"/>
            <a:r>
              <a:rPr lang="uk-UA" i="1" dirty="0" smtClean="0">
                <a:cs typeface="Platypi Medium" charset="0"/>
              </a:rPr>
              <a:t>Обов'язкові елементи реклами:</a:t>
            </a:r>
          </a:p>
          <a:p>
            <a:pPr algn="just"/>
            <a:r>
              <a:rPr lang="uk-UA" dirty="0" smtClean="0">
                <a:cs typeface="Platypi Medium" charset="0"/>
              </a:rPr>
              <a:t>Об'єктивна інформація про ЛЗ.</a:t>
            </a:r>
          </a:p>
          <a:p>
            <a:pPr algn="just"/>
            <a:r>
              <a:rPr lang="uk-UA" i="1" dirty="0" smtClean="0">
                <a:cs typeface="Platypi Medium" charset="0"/>
              </a:rPr>
              <a:t>Текст-попередження: </a:t>
            </a:r>
            <a:r>
              <a:rPr lang="uk-UA" dirty="0" smtClean="0">
                <a:cs typeface="Platypi Medium" charset="0"/>
              </a:rPr>
              <a:t>«Самолікування може бути шкідливим для вашого здоров'я», який займає не менше 15% площі/тривалості реклами.</a:t>
            </a:r>
          </a:p>
          <a:p>
            <a:pPr algn="just"/>
            <a:r>
              <a:rPr lang="uk-UA" dirty="0" smtClean="0">
                <a:cs typeface="Platypi Medium" charset="0"/>
              </a:rPr>
              <a:t>Рекомендація обов'язкового ознайомлення з інструкцією.</a:t>
            </a:r>
          </a:p>
          <a:p>
            <a:pPr algn="just"/>
            <a:r>
              <a:rPr lang="uk-UA" dirty="0" smtClean="0">
                <a:cs typeface="Platypi Medium" charset="0"/>
              </a:rPr>
              <a:t>Вимога консультації з лікарем.</a:t>
            </a:r>
          </a:p>
          <a:p>
            <a:pPr algn="just"/>
            <a:endParaRPr lang="uk-UA" dirty="0" smtClean="0">
              <a:cs typeface="Platypi Medium" charset="0"/>
            </a:endParaRPr>
          </a:p>
          <a:p>
            <a:pPr algn="just"/>
            <a:r>
              <a:rPr lang="uk-UA" i="1" dirty="0" smtClean="0">
                <a:cs typeface="Platypi Medium" charset="0"/>
              </a:rPr>
              <a:t>Заборонено в рекламі ЛЗ:</a:t>
            </a:r>
          </a:p>
          <a:p>
            <a:pPr algn="just"/>
            <a:r>
              <a:rPr lang="uk-UA" dirty="0" smtClean="0">
                <a:cs typeface="Platypi Medium" charset="0"/>
              </a:rPr>
              <a:t>Посилання на терапевтичні ефекти при важких захворюваннях, що не піддаються лікуванню.</a:t>
            </a:r>
          </a:p>
          <a:p>
            <a:pPr algn="just"/>
            <a:r>
              <a:rPr lang="uk-UA" dirty="0" smtClean="0">
                <a:cs typeface="Platypi Medium" charset="0"/>
              </a:rPr>
              <a:t>Гарантії: твердження, що лікує 100% випадків, або що не виникне побічних реакцій.</a:t>
            </a:r>
          </a:p>
          <a:p>
            <a:pPr algn="just"/>
            <a:r>
              <a:rPr lang="uk-UA" dirty="0" smtClean="0">
                <a:cs typeface="Platypi Medium" charset="0"/>
              </a:rPr>
              <a:t>Використання зображень медичних працівників, науковців, або людей, схожих на них.</a:t>
            </a:r>
          </a:p>
          <a:p>
            <a:pPr algn="just"/>
            <a:r>
              <a:rPr lang="uk-UA" dirty="0" smtClean="0">
                <a:cs typeface="Platypi Medium" charset="0"/>
              </a:rPr>
              <a:t>Посилання на рекомендації популярних людей, героїв фільмів, вдячних пацієнтів.</a:t>
            </a:r>
          </a:p>
          <a:p>
            <a:pPr algn="just"/>
            <a:r>
              <a:rPr lang="uk-UA" dirty="0" smtClean="0">
                <a:cs typeface="Platypi Medium" charset="0"/>
              </a:rPr>
              <a:t>Створення враження, що консультація лікаря непотрібна.</a:t>
            </a:r>
          </a:p>
          <a:p>
            <a:pPr algn="just"/>
            <a:r>
              <a:rPr lang="uk-UA" dirty="0" smtClean="0">
                <a:cs typeface="Platypi Medium" charset="0"/>
              </a:rPr>
              <a:t>Позиціонування ЛЗ як харчового чи косметичного продукту.</a:t>
            </a:r>
          </a:p>
          <a:p>
            <a:pPr algn="just"/>
            <a:endParaRPr lang="uk-UA" dirty="0" smtClean="0">
              <a:cs typeface="Platypi Medium" charset="0"/>
            </a:endParaRPr>
          </a:p>
          <a:p>
            <a:pPr algn="just"/>
            <a:r>
              <a:rPr lang="uk-UA" dirty="0" smtClean="0">
                <a:cs typeface="Platypi Medium" charset="0"/>
              </a:rPr>
              <a:t>Обмеження у місцях розміщення: З 1 березня 2025 року в Україні встановлено заборону на промоцію та маркетингові послуги для ліків безпосередньо в аптеках. </a:t>
            </a:r>
          </a:p>
          <a:p>
            <a:pPr algn="just"/>
            <a:r>
              <a:rPr lang="uk-UA" dirty="0" smtClean="0">
                <a:cs typeface="Platypi Medium" charset="0"/>
              </a:rPr>
              <a:t>! Відповідальність:</a:t>
            </a:r>
          </a:p>
          <a:p>
            <a:pPr algn="just"/>
            <a:r>
              <a:rPr lang="uk-UA" dirty="0" smtClean="0">
                <a:cs typeface="Platypi Medium" charset="0"/>
              </a:rPr>
              <a:t>Контроль здійснює </a:t>
            </a:r>
            <a:r>
              <a:rPr lang="uk-UA" dirty="0" err="1" smtClean="0">
                <a:cs typeface="Platypi Medium" charset="0"/>
              </a:rPr>
              <a:t>Держпродспоживслужба</a:t>
            </a:r>
            <a:r>
              <a:rPr lang="uk-UA" dirty="0" smtClean="0">
                <a:cs typeface="Platypi Medium" charset="0"/>
              </a:rPr>
              <a:t>. За порушення законодавства про рекламу передбачені штрафи та заборона розповсюдження рекламних матеріалів.</a:t>
            </a:r>
            <a:endParaRPr lang="uk-UA" dirty="0">
              <a:cs typeface="Platypi Medium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1" y="0"/>
            <a:ext cx="6699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722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0214" y="522684"/>
            <a:ext cx="2375892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Практичний вимір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760214" y="892492"/>
            <a:ext cx="13109972" cy="1187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Роль фармацевта у контролі реклами та захисті пацієнта</a:t>
            </a:r>
            <a:endParaRPr lang="en-US" sz="3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14" y="2558058"/>
            <a:ext cx="4965740" cy="49657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197203" y="2517100"/>
            <a:ext cx="7680484" cy="892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Фармацевт є не лише виконавцем, а й активним учасником системи фармаконагляду та захисту прав споживачів. Зіткнувшись із недобросовісною рекламою, він зобов'язаний: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68522" y="3620333"/>
            <a:ext cx="285036" cy="28503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14899" y="3614499"/>
            <a:ext cx="2625209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Інформувати пацієнтів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814899" y="4093488"/>
            <a:ext cx="3108722" cy="892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Коригувати хибні уявлення, сформовані агресивною або оманливою рекламою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222468" y="3620333"/>
            <a:ext cx="285036" cy="28503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768846" y="3614499"/>
            <a:ext cx="3108841" cy="594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Повідомляти про порушення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10768846" y="4390549"/>
            <a:ext cx="3108841" cy="892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Фіксувати факти незаконної реклами та повідомляти до ДСМПП або МОЗ України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268522" y="5652968"/>
            <a:ext cx="285036" cy="28503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814899" y="5647134"/>
            <a:ext cx="3495556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Дотримуватись етичних норм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6814899" y="6126123"/>
            <a:ext cx="7062788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Не просувати товари аптечного асортименту на основі комерційних стимулів на шкоду пацієнту</a:t>
            </a:r>
            <a:endParaRPr lang="en-US" sz="145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077" y="3487697"/>
            <a:ext cx="6699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076" y="5371801"/>
            <a:ext cx="6699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330" y="3481506"/>
            <a:ext cx="6699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35775" y="452557"/>
            <a:ext cx="7801332" cy="465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Фармацевтична опіка: інтегральний підхід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1435775" y="1142405"/>
            <a:ext cx="11758851" cy="417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Фармацевтична опіка — це філософія практики, за якою фармацевт бере на себе відповідальність за результати фармакотерапії пацієнта. Вона об'єднує всі аспекти, розглянуті у цьому курсі, в єдину систему турботи про пацієнта.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919" y="1686044"/>
            <a:ext cx="11348561" cy="554724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86185" y="2989826"/>
            <a:ext cx="411554" cy="41155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500045" y="3594663"/>
            <a:ext cx="2645702" cy="330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Оцінка потреб</a:t>
            </a:r>
            <a:endParaRPr lang="en-US" sz="20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397022" y="3812934"/>
            <a:ext cx="411553" cy="41155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179486" y="2324726"/>
            <a:ext cx="2645703" cy="330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План допомоги</a:t>
            </a:r>
            <a:endParaRPr lang="en-US" sz="20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620766" y="5541459"/>
            <a:ext cx="411553" cy="41155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9389160" y="4935153"/>
            <a:ext cx="2836230" cy="330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Відпуск і консультація</a:t>
            </a:r>
            <a:endParaRPr lang="en-US" sz="20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810113" y="4765386"/>
            <a:ext cx="411554" cy="41155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3793500" y="6228607"/>
            <a:ext cx="2645702" cy="330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Моніторинг</a:t>
            </a:r>
            <a:endParaRPr lang="en-US" sz="2050" dirty="0"/>
          </a:p>
        </p:txBody>
      </p:sp>
      <p:sp>
        <p:nvSpPr>
          <p:cNvPr id="13" name="Text 6"/>
          <p:cNvSpPr/>
          <p:nvPr/>
        </p:nvSpPr>
        <p:spPr>
          <a:xfrm>
            <a:off x="1435775" y="7359253"/>
            <a:ext cx="11758851" cy="417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Кожен елемент циклу є невіддільним від інших: якісна фармацевтична допомога можлива лише за умови системного підходу та постійного зворотного зв'язку з пацієнтом.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91344" y="1207294"/>
            <a:ext cx="4666655" cy="39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Ключові висновки та підсумок</a:t>
            </a:r>
            <a:endParaRPr lang="en-US" sz="2450" dirty="0"/>
          </a:p>
        </p:txBody>
      </p:sp>
      <p:sp>
        <p:nvSpPr>
          <p:cNvPr id="4" name="Shape 1"/>
          <p:cNvSpPr/>
          <p:nvPr/>
        </p:nvSpPr>
        <p:spPr>
          <a:xfrm>
            <a:off x="5991344" y="1911429"/>
            <a:ext cx="8134112" cy="1032510"/>
          </a:xfrm>
          <a:prstGeom prst="roundRect">
            <a:avLst>
              <a:gd name="adj" fmla="val 7085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5991344" y="1896189"/>
            <a:ext cx="8134112" cy="60960"/>
          </a:xfrm>
          <a:prstGeom prst="roundRect">
            <a:avLst>
              <a:gd name="adj" fmla="val 31063"/>
            </a:avLst>
          </a:prstGeom>
          <a:solidFill>
            <a:srgbClr val="3E2513"/>
          </a:solidFill>
          <a:ln/>
        </p:spPr>
      </p:sp>
      <p:sp>
        <p:nvSpPr>
          <p:cNvPr id="6" name="Shape 3"/>
          <p:cNvSpPr/>
          <p:nvPr/>
        </p:nvSpPr>
        <p:spPr>
          <a:xfrm>
            <a:off x="9869091" y="1722120"/>
            <a:ext cx="378619" cy="378619"/>
          </a:xfrm>
          <a:prstGeom prst="roundRect">
            <a:avLst>
              <a:gd name="adj" fmla="val 241509"/>
            </a:avLst>
          </a:prstGeom>
          <a:solidFill>
            <a:srgbClr val="3E2513"/>
          </a:solidFill>
          <a:ln/>
        </p:spPr>
      </p:sp>
      <p:sp>
        <p:nvSpPr>
          <p:cNvPr id="7" name="Text 4"/>
          <p:cNvSpPr/>
          <p:nvPr/>
        </p:nvSpPr>
        <p:spPr>
          <a:xfrm>
            <a:off x="9982676" y="1816775"/>
            <a:ext cx="151448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132790" y="2226945"/>
            <a:ext cx="2764036" cy="197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Доступність — право, а не привілей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132790" y="2472214"/>
            <a:ext cx="7851219" cy="330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Фармацевт сприяє рівному доступу до ліків для всіх категорій населення через консультації та інформування про програми відшкодування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5991344" y="3213497"/>
            <a:ext cx="8134112" cy="867370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/>
        </p:spPr>
      </p:sp>
      <p:sp>
        <p:nvSpPr>
          <p:cNvPr id="11" name="Shape 8"/>
          <p:cNvSpPr/>
          <p:nvPr/>
        </p:nvSpPr>
        <p:spPr>
          <a:xfrm>
            <a:off x="5991344" y="3198257"/>
            <a:ext cx="8134112" cy="60960"/>
          </a:xfrm>
          <a:prstGeom prst="roundRect">
            <a:avLst>
              <a:gd name="adj" fmla="val 31063"/>
            </a:avLst>
          </a:prstGeom>
          <a:solidFill>
            <a:srgbClr val="3E2513"/>
          </a:solidFill>
          <a:ln/>
        </p:spPr>
      </p:sp>
      <p:sp>
        <p:nvSpPr>
          <p:cNvPr id="12" name="Shape 9"/>
          <p:cNvSpPr/>
          <p:nvPr/>
        </p:nvSpPr>
        <p:spPr>
          <a:xfrm>
            <a:off x="9869091" y="3024188"/>
            <a:ext cx="378619" cy="378619"/>
          </a:xfrm>
          <a:prstGeom prst="roundRect">
            <a:avLst>
              <a:gd name="adj" fmla="val 241509"/>
            </a:avLst>
          </a:prstGeom>
          <a:solidFill>
            <a:srgbClr val="3E2513"/>
          </a:solidFill>
          <a:ln/>
        </p:spPr>
      </p:sp>
      <p:sp>
        <p:nvSpPr>
          <p:cNvPr id="13" name="Text 10"/>
          <p:cNvSpPr/>
          <p:nvPr/>
        </p:nvSpPr>
        <p:spPr>
          <a:xfrm>
            <a:off x="9982676" y="3118842"/>
            <a:ext cx="151448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2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132790" y="3529013"/>
            <a:ext cx="3710821" cy="197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Запобігання зловживанням — місія фармацевта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132790" y="3774281"/>
            <a:ext cx="7851219" cy="165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Активна позиція спеціаліста у виявленні та попередженні немедичного застосування ліків рятує здоров'я і життя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5991344" y="4350425"/>
            <a:ext cx="8134112" cy="867370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5991344" y="4335185"/>
            <a:ext cx="8134112" cy="60960"/>
          </a:xfrm>
          <a:prstGeom prst="roundRect">
            <a:avLst>
              <a:gd name="adj" fmla="val 31063"/>
            </a:avLst>
          </a:prstGeom>
          <a:solidFill>
            <a:srgbClr val="3E2513"/>
          </a:solidFill>
          <a:ln/>
        </p:spPr>
      </p:sp>
      <p:sp>
        <p:nvSpPr>
          <p:cNvPr id="18" name="Shape 15"/>
          <p:cNvSpPr/>
          <p:nvPr/>
        </p:nvSpPr>
        <p:spPr>
          <a:xfrm>
            <a:off x="9869091" y="4161115"/>
            <a:ext cx="378619" cy="378619"/>
          </a:xfrm>
          <a:prstGeom prst="roundRect">
            <a:avLst>
              <a:gd name="adj" fmla="val 241509"/>
            </a:avLst>
          </a:prstGeom>
          <a:solidFill>
            <a:srgbClr val="3E2513"/>
          </a:solidFill>
          <a:ln/>
        </p:spPr>
      </p:sp>
      <p:sp>
        <p:nvSpPr>
          <p:cNvPr id="19" name="Text 16"/>
          <p:cNvSpPr/>
          <p:nvPr/>
        </p:nvSpPr>
        <p:spPr>
          <a:xfrm>
            <a:off x="9982676" y="4255770"/>
            <a:ext cx="151448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3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132790" y="4665940"/>
            <a:ext cx="2948940" cy="197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Супутні товари — під контролем опіки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132790" y="4911209"/>
            <a:ext cx="7851219" cy="165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Принципи фармацевтичної опіки захищають пацієнта від нераціональної заміни ліків парафармацевтикою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5991344" y="5487353"/>
            <a:ext cx="8134112" cy="867370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/>
        </p:spPr>
      </p:sp>
      <p:sp>
        <p:nvSpPr>
          <p:cNvPr id="23" name="Shape 20"/>
          <p:cNvSpPr/>
          <p:nvPr/>
        </p:nvSpPr>
        <p:spPr>
          <a:xfrm>
            <a:off x="5991344" y="5472113"/>
            <a:ext cx="8134112" cy="60960"/>
          </a:xfrm>
          <a:prstGeom prst="roundRect">
            <a:avLst>
              <a:gd name="adj" fmla="val 31063"/>
            </a:avLst>
          </a:prstGeom>
          <a:solidFill>
            <a:srgbClr val="3E2513"/>
          </a:solidFill>
          <a:ln/>
        </p:spPr>
      </p:sp>
      <p:sp>
        <p:nvSpPr>
          <p:cNvPr id="24" name="Shape 21"/>
          <p:cNvSpPr/>
          <p:nvPr/>
        </p:nvSpPr>
        <p:spPr>
          <a:xfrm>
            <a:off x="9869091" y="5298043"/>
            <a:ext cx="378619" cy="378619"/>
          </a:xfrm>
          <a:prstGeom prst="roundRect">
            <a:avLst>
              <a:gd name="adj" fmla="val 241509"/>
            </a:avLst>
          </a:prstGeom>
          <a:solidFill>
            <a:srgbClr val="3E2513"/>
          </a:solidFill>
          <a:ln/>
        </p:spPr>
      </p:sp>
      <p:sp>
        <p:nvSpPr>
          <p:cNvPr id="25" name="Text 22"/>
          <p:cNvSpPr/>
          <p:nvPr/>
        </p:nvSpPr>
        <p:spPr>
          <a:xfrm>
            <a:off x="9982676" y="5392698"/>
            <a:ext cx="151448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4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6132790" y="5802868"/>
            <a:ext cx="2050613" cy="197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Реклама — у межах закону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6132790" y="6048137"/>
            <a:ext cx="7851219" cy="165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Дотримання законодавчих норм щодо реклами є професійним та юридичним обов'язком кожного фармацевта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5991344" y="6444972"/>
            <a:ext cx="8134112" cy="577334"/>
          </a:xfrm>
          <a:prstGeom prst="roundRect">
            <a:avLst>
              <a:gd name="adj" fmla="val 3280"/>
            </a:avLst>
          </a:prstGeom>
          <a:solidFill>
            <a:srgbClr val="EDD5C4"/>
          </a:solidFill>
          <a:ln/>
        </p:spPr>
      </p:sp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550" y="6614160"/>
            <a:ext cx="157758" cy="126206"/>
          </a:xfrm>
          <a:prstGeom prst="rect">
            <a:avLst/>
          </a:prstGeom>
        </p:spPr>
      </p:pic>
      <p:sp>
        <p:nvSpPr>
          <p:cNvPr id="30" name="Text 26"/>
          <p:cNvSpPr/>
          <p:nvPr/>
        </p:nvSpPr>
        <p:spPr>
          <a:xfrm>
            <a:off x="6401514" y="6556772"/>
            <a:ext cx="7597735" cy="330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Соціально відповідальний фармацевт</a:t>
            </a:r>
            <a:r>
              <a:rPr lang="en-US" sz="9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— це фахівець, який поєднує глибокі знання, етичні принципи та щире піклування про пацієнта у кожній професійній дії.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1722</Words>
  <Application>Microsoft Office PowerPoint</Application>
  <PresentationFormat>Произвольный</PresentationFormat>
  <Paragraphs>199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Platypi Medium</vt:lpstr>
      <vt:lpstr>Platypi Light</vt:lpstr>
      <vt:lpstr>Calibri</vt:lpstr>
      <vt:lpstr>Source Serif 4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Майя Образенко</cp:lastModifiedBy>
  <cp:revision>5</cp:revision>
  <dcterms:created xsi:type="dcterms:W3CDTF">2026-03-06T07:52:50Z</dcterms:created>
  <dcterms:modified xsi:type="dcterms:W3CDTF">2026-03-06T08:26:39Z</dcterms:modified>
</cp:coreProperties>
</file>