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Platypi Medium"/>
      <p:regular r:id="rId17"/>
    </p:embeddedFont>
    <p:embeddedFont>
      <p:font typeface="Platypi Medium"/>
      <p:regular r:id="rId18"/>
    </p:embeddedFont>
    <p:embeddedFont>
      <p:font typeface="Platypi Medium"/>
      <p:regular r:id="rId19"/>
    </p:embeddedFont>
    <p:embeddedFont>
      <p:font typeface="Platypi Medium"/>
      <p:regular r:id="rId20"/>
    </p:embeddedFont>
    <p:embeddedFont>
      <p:font typeface="Source Serif 4"/>
      <p:regular r:id="rId21"/>
    </p:embeddedFont>
    <p:embeddedFont>
      <p:font typeface="Source Serif 4"/>
      <p:regular r:id="rId22"/>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 Id="rId22"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1-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F3F0"/>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3494723"/>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201B18"/>
                </a:solidFill>
                <a:latin typeface="Platypi Medium" pitchFamily="34" charset="0"/>
                <a:ea typeface="Platypi Medium" pitchFamily="34" charset="-122"/>
                <a:cs typeface="Platypi Medium" pitchFamily="34" charset="-120"/>
              </a:rPr>
              <a:t>Соціальне значення лікарських засобів в Україні</a:t>
            </a:r>
            <a:endParaRPr lang="en-US" sz="3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788676"/>
            <a:ext cx="12441317" cy="620078"/>
          </a:xfrm>
          <a:prstGeom prst="rect">
            <a:avLst/>
          </a:prstGeom>
          <a:noFill/>
          <a:ln/>
        </p:spPr>
        <p:txBody>
          <a:bodyPr wrap="none" lIns="0" tIns="0" rIns="0" bIns="0" rtlCol="0" anchor="t"/>
          <a:lstStyle/>
          <a:p>
            <a:pPr algn="l" indent="0" marL="0">
              <a:lnSpc>
                <a:spcPts val="4850"/>
              </a:lnSpc>
              <a:buNone/>
            </a:pPr>
            <a:r>
              <a:rPr lang="en-US" sz="3900" dirty="0">
                <a:solidFill>
                  <a:srgbClr val="201B18"/>
                </a:solidFill>
                <a:latin typeface="Platypi Medium" pitchFamily="34" charset="0"/>
                <a:ea typeface="Platypi Medium" pitchFamily="34" charset="-122"/>
                <a:cs typeface="Platypi Medium" pitchFamily="34" charset="-120"/>
              </a:rPr>
              <a:t>Вступ: Чому лікарські засоби — це не просто бізнес</a:t>
            </a:r>
            <a:endParaRPr lang="en-US" sz="3900" dirty="0"/>
          </a:p>
        </p:txBody>
      </p:sp>
      <p:sp>
        <p:nvSpPr>
          <p:cNvPr id="3" name="Text 1"/>
          <p:cNvSpPr/>
          <p:nvPr/>
        </p:nvSpPr>
        <p:spPr>
          <a:xfrm>
            <a:off x="793790" y="2805589"/>
            <a:ext cx="13042821"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Лікарські засоби є одним з найважливіших елементів сучасної системи охорони здоров'я. Вони не лише впливають на здоров'я мільйонів українців щодня, рятуючи життя та покращуючи якість життя, але й є рушійною силою економічного та соціального розвитку країни. Соціальна відповідальність фармацевтичної галузі є ключем до сталого розвитку суспільства, забезпечуючи рівний доступ до необхідних медикаментів.</a:t>
            </a:r>
            <a:endParaRPr lang="en-US" sz="1550" dirty="0"/>
          </a:p>
        </p:txBody>
      </p:sp>
      <p:sp>
        <p:nvSpPr>
          <p:cNvPr id="4" name="Shape 2"/>
          <p:cNvSpPr/>
          <p:nvPr/>
        </p:nvSpPr>
        <p:spPr>
          <a:xfrm>
            <a:off x="793790" y="4298990"/>
            <a:ext cx="4215289" cy="2141815"/>
          </a:xfrm>
          <a:prstGeom prst="roundRect">
            <a:avLst>
              <a:gd name="adj" fmla="val 5123"/>
            </a:avLst>
          </a:prstGeom>
          <a:solidFill>
            <a:srgbClr val="FFFFFF"/>
          </a:solidFill>
          <a:ln w="22860">
            <a:solidFill>
              <a:srgbClr val="D8D4D4"/>
            </a:solidFill>
            <a:prstDash val="solid"/>
          </a:ln>
        </p:spPr>
      </p:sp>
      <p:sp>
        <p:nvSpPr>
          <p:cNvPr id="5" name="Shape 3"/>
          <p:cNvSpPr/>
          <p:nvPr/>
        </p:nvSpPr>
        <p:spPr>
          <a:xfrm>
            <a:off x="770930" y="4298990"/>
            <a:ext cx="91440" cy="2141815"/>
          </a:xfrm>
          <a:prstGeom prst="roundRect">
            <a:avLst>
              <a:gd name="adj" fmla="val 32558"/>
            </a:avLst>
          </a:prstGeom>
          <a:solidFill>
            <a:srgbClr val="3E2513"/>
          </a:solidFill>
          <a:ln/>
        </p:spPr>
      </p:sp>
      <p:sp>
        <p:nvSpPr>
          <p:cNvPr id="6" name="Text 4"/>
          <p:cNvSpPr/>
          <p:nvPr/>
        </p:nvSpPr>
        <p:spPr>
          <a:xfrm>
            <a:off x="1083588" y="452020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Вплив на здоров'я</a:t>
            </a:r>
            <a:endParaRPr lang="en-US" sz="1950" dirty="0"/>
          </a:p>
        </p:txBody>
      </p:sp>
      <p:sp>
        <p:nvSpPr>
          <p:cNvPr id="7" name="Text 5"/>
          <p:cNvSpPr/>
          <p:nvPr/>
        </p:nvSpPr>
        <p:spPr>
          <a:xfrm>
            <a:off x="1083588" y="4949428"/>
            <a:ext cx="3704273"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Ліки безпосередньо впливають на здоров’я мільйонів українців щодня, забезпечуючи лікування та профілактику захворювань.</a:t>
            </a:r>
            <a:endParaRPr lang="en-US" sz="1550" dirty="0"/>
          </a:p>
        </p:txBody>
      </p:sp>
      <p:sp>
        <p:nvSpPr>
          <p:cNvPr id="8" name="Shape 6"/>
          <p:cNvSpPr/>
          <p:nvPr/>
        </p:nvSpPr>
        <p:spPr>
          <a:xfrm>
            <a:off x="5207437" y="4298990"/>
            <a:ext cx="4215408" cy="2141815"/>
          </a:xfrm>
          <a:prstGeom prst="roundRect">
            <a:avLst>
              <a:gd name="adj" fmla="val 5123"/>
            </a:avLst>
          </a:prstGeom>
          <a:solidFill>
            <a:srgbClr val="FFFFFF"/>
          </a:solidFill>
          <a:ln w="22860">
            <a:solidFill>
              <a:srgbClr val="D8D4D4"/>
            </a:solidFill>
            <a:prstDash val="solid"/>
          </a:ln>
        </p:spPr>
      </p:sp>
      <p:sp>
        <p:nvSpPr>
          <p:cNvPr id="9" name="Shape 7"/>
          <p:cNvSpPr/>
          <p:nvPr/>
        </p:nvSpPr>
        <p:spPr>
          <a:xfrm>
            <a:off x="5184577" y="4298990"/>
            <a:ext cx="91440" cy="2141815"/>
          </a:xfrm>
          <a:prstGeom prst="roundRect">
            <a:avLst>
              <a:gd name="adj" fmla="val 32558"/>
            </a:avLst>
          </a:prstGeom>
          <a:solidFill>
            <a:srgbClr val="3E2513"/>
          </a:solidFill>
          <a:ln/>
        </p:spPr>
      </p:sp>
      <p:sp>
        <p:nvSpPr>
          <p:cNvPr id="10" name="Text 8"/>
          <p:cNvSpPr/>
          <p:nvPr/>
        </p:nvSpPr>
        <p:spPr>
          <a:xfrm>
            <a:off x="5497235" y="4520208"/>
            <a:ext cx="3334822"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Соціальна відповідальність</a:t>
            </a:r>
            <a:endParaRPr lang="en-US" sz="1950" dirty="0"/>
          </a:p>
        </p:txBody>
      </p:sp>
      <p:sp>
        <p:nvSpPr>
          <p:cNvPr id="11" name="Text 9"/>
          <p:cNvSpPr/>
          <p:nvPr/>
        </p:nvSpPr>
        <p:spPr>
          <a:xfrm>
            <a:off x="5497235" y="4949428"/>
            <a:ext cx="3704392"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Фармацевтична галузь несе велику соціальну відповідальність, що є ключовою для сталого розвитку суспільства.</a:t>
            </a:r>
            <a:endParaRPr lang="en-US" sz="1550" dirty="0"/>
          </a:p>
        </p:txBody>
      </p:sp>
      <p:sp>
        <p:nvSpPr>
          <p:cNvPr id="12" name="Shape 10"/>
          <p:cNvSpPr/>
          <p:nvPr/>
        </p:nvSpPr>
        <p:spPr>
          <a:xfrm>
            <a:off x="9621203" y="4298990"/>
            <a:ext cx="4215289" cy="2141815"/>
          </a:xfrm>
          <a:prstGeom prst="roundRect">
            <a:avLst>
              <a:gd name="adj" fmla="val 5123"/>
            </a:avLst>
          </a:prstGeom>
          <a:solidFill>
            <a:srgbClr val="FFFFFF"/>
          </a:solidFill>
          <a:ln w="22860">
            <a:solidFill>
              <a:srgbClr val="D8D4D4"/>
            </a:solidFill>
            <a:prstDash val="solid"/>
          </a:ln>
        </p:spPr>
      </p:sp>
      <p:sp>
        <p:nvSpPr>
          <p:cNvPr id="13" name="Shape 11"/>
          <p:cNvSpPr/>
          <p:nvPr/>
        </p:nvSpPr>
        <p:spPr>
          <a:xfrm>
            <a:off x="9598343" y="4298990"/>
            <a:ext cx="91440" cy="2141815"/>
          </a:xfrm>
          <a:prstGeom prst="roundRect">
            <a:avLst>
              <a:gd name="adj" fmla="val 32558"/>
            </a:avLst>
          </a:prstGeom>
          <a:solidFill>
            <a:srgbClr val="3E2513"/>
          </a:solidFill>
          <a:ln/>
        </p:spPr>
      </p:sp>
      <p:sp>
        <p:nvSpPr>
          <p:cNvPr id="14" name="Text 12"/>
          <p:cNvSpPr/>
          <p:nvPr/>
        </p:nvSpPr>
        <p:spPr>
          <a:xfrm>
            <a:off x="9911001" y="452020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Державна політика</a:t>
            </a:r>
            <a:endParaRPr lang="en-US" sz="1950" dirty="0"/>
          </a:p>
        </p:txBody>
      </p:sp>
      <p:sp>
        <p:nvSpPr>
          <p:cNvPr id="15" name="Text 13"/>
          <p:cNvSpPr/>
          <p:nvPr/>
        </p:nvSpPr>
        <p:spPr>
          <a:xfrm>
            <a:off x="9911001" y="4949428"/>
            <a:ext cx="3704273"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Ефективна державна політика формує доступність і якість лікування, впливаючи на все населення.</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480905"/>
          </a:xfrm>
          <a:prstGeom prst="rect">
            <a:avLst/>
          </a:prstGeom>
        </p:spPr>
      </p:pic>
      <p:sp>
        <p:nvSpPr>
          <p:cNvPr id="3" name="Text 0"/>
          <p:cNvSpPr/>
          <p:nvPr/>
        </p:nvSpPr>
        <p:spPr>
          <a:xfrm>
            <a:off x="793790" y="3293864"/>
            <a:ext cx="13042821" cy="1240155"/>
          </a:xfrm>
          <a:prstGeom prst="rect">
            <a:avLst/>
          </a:prstGeom>
          <a:noFill/>
          <a:ln/>
        </p:spPr>
        <p:txBody>
          <a:bodyPr wrap="square" lIns="0" tIns="0" rIns="0" bIns="0" rtlCol="0" anchor="t"/>
          <a:lstStyle/>
          <a:p>
            <a:pPr algn="l" indent="0" marL="0">
              <a:lnSpc>
                <a:spcPts val="4850"/>
              </a:lnSpc>
              <a:buNone/>
            </a:pPr>
            <a:r>
              <a:rPr lang="en-US" sz="3900" dirty="0">
                <a:solidFill>
                  <a:srgbClr val="201B18"/>
                </a:solidFill>
                <a:latin typeface="Platypi Medium" pitchFamily="34" charset="0"/>
                <a:ea typeface="Platypi Medium" pitchFamily="34" charset="-122"/>
                <a:cs typeface="Platypi Medium" pitchFamily="34" charset="-120"/>
              </a:rPr>
              <a:t>Державне регулювання фармацевтичного ринку: нові виклики та можливості</a:t>
            </a:r>
            <a:endParaRPr lang="en-US" sz="3900" dirty="0"/>
          </a:p>
        </p:txBody>
      </p:sp>
      <p:sp>
        <p:nvSpPr>
          <p:cNvPr id="4" name="Text 1"/>
          <p:cNvSpPr/>
          <p:nvPr/>
        </p:nvSpPr>
        <p:spPr>
          <a:xfrm>
            <a:off x="793790" y="4831675"/>
            <a:ext cx="13042821"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Державне регулювання фармацевтичного ринку в Україні постійно розвивається, адаптуючись до сучасних вимог та викликів. Закон №2469-IX (2022) про лікарські засоби став основою сучасної політики, спрямованої на забезпечення ефективності, безпеки та якості медикаментів. З 12 лютого 2025 року було ухвалено важливі зміни щодо державної реєстрації та реалізації ліків, що відкриває нові можливості для галузі та пацієнтів.</a:t>
            </a:r>
            <a:endParaRPr lang="en-US" sz="1550" dirty="0"/>
          </a:p>
        </p:txBody>
      </p:sp>
      <p:sp>
        <p:nvSpPr>
          <p:cNvPr id="5" name="Text 2"/>
          <p:cNvSpPr/>
          <p:nvPr/>
        </p:nvSpPr>
        <p:spPr>
          <a:xfrm>
            <a:off x="793790" y="6325076"/>
            <a:ext cx="13042821" cy="952677"/>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504C49"/>
                </a:solidFill>
                <a:latin typeface="Source Serif 4" pitchFamily="34" charset="0"/>
                <a:ea typeface="Source Serif 4" pitchFamily="34" charset="-122"/>
                <a:cs typeface="Source Serif 4" pitchFamily="34" charset="-120"/>
              </a:rPr>
              <a:t>Закон №2469-IX (2022):</a:t>
            </a:r>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 Нова правова основа для регулювання ринку лікарських засобів.</a:t>
            </a:r>
            <a:endParaRPr lang="en-US" sz="1550" dirty="0"/>
          </a:p>
          <a:p>
            <a:pPr algn="l" marL="342900" indent="-342900">
              <a:lnSpc>
                <a:spcPts val="2500"/>
              </a:lnSpc>
              <a:buSzPct val="100000"/>
              <a:buChar char="•"/>
            </a:pPr>
            <a:r>
              <a:rPr lang="en-US" sz="1550" b="1" dirty="0">
                <a:solidFill>
                  <a:srgbClr val="504C49"/>
                </a:solidFill>
                <a:latin typeface="Source Serif 4" pitchFamily="34" charset="0"/>
                <a:ea typeface="Source Serif 4" pitchFamily="34" charset="-122"/>
                <a:cs typeface="Source Serif 4" pitchFamily="34" charset="-120"/>
              </a:rPr>
              <a:t>Зміни від 12 лютого 2025 року:</a:t>
            </a:r>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 Модернізація процедур державної реєстрації та реалізації ліків.</a:t>
            </a:r>
            <a:endParaRPr lang="en-US" sz="1550" dirty="0"/>
          </a:p>
          <a:p>
            <a:pPr algn="l" marL="342900" indent="-342900">
              <a:lnSpc>
                <a:spcPts val="2500"/>
              </a:lnSpc>
              <a:buSzPct val="100000"/>
              <a:buChar char="•"/>
            </a:pPr>
            <a:r>
              <a:rPr lang="en-US" sz="1550" b="1" dirty="0">
                <a:solidFill>
                  <a:srgbClr val="504C49"/>
                </a:solidFill>
                <a:latin typeface="Source Serif 4" pitchFamily="34" charset="0"/>
                <a:ea typeface="Source Serif 4" pitchFamily="34" charset="-122"/>
                <a:cs typeface="Source Serif 4" pitchFamily="34" charset="-120"/>
              </a:rPr>
              <a:t>Державний експертний центр МОЗ:</a:t>
            </a:r>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 Ключова роль у контролі якості та безпеки, забезпечуючи захист пацієнтів.</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714857" y="404455"/>
            <a:ext cx="11200567" cy="887492"/>
          </a:xfrm>
          <a:prstGeom prst="rect">
            <a:avLst/>
          </a:prstGeom>
          <a:noFill/>
          <a:ln/>
        </p:spPr>
        <p:txBody>
          <a:bodyPr wrap="square" lIns="0" tIns="0" rIns="0" bIns="0" rtlCol="0" anchor="t"/>
          <a:lstStyle/>
          <a:p>
            <a:pPr algn="l" indent="0" marL="0">
              <a:lnSpc>
                <a:spcPts val="3450"/>
              </a:lnSpc>
              <a:buNone/>
            </a:pPr>
            <a:r>
              <a:rPr lang="en-US" sz="2750" dirty="0">
                <a:solidFill>
                  <a:srgbClr val="201B18"/>
                </a:solidFill>
                <a:latin typeface="Platypi Medium" pitchFamily="34" charset="0"/>
                <a:ea typeface="Platypi Medium" pitchFamily="34" charset="-122"/>
                <a:cs typeface="Platypi Medium" pitchFamily="34" charset="-120"/>
              </a:rPr>
              <a:t>Спрощена процедура реєстрації лікарських засобів: що змінилося?</a:t>
            </a:r>
            <a:endParaRPr lang="en-US" sz="2750" dirty="0"/>
          </a:p>
        </p:txBody>
      </p:sp>
      <p:sp>
        <p:nvSpPr>
          <p:cNvPr id="3" name="Text 1"/>
          <p:cNvSpPr/>
          <p:nvPr/>
        </p:nvSpPr>
        <p:spPr>
          <a:xfrm>
            <a:off x="1714857" y="1495187"/>
            <a:ext cx="11200567" cy="584716"/>
          </a:xfrm>
          <a:prstGeom prst="rect">
            <a:avLst/>
          </a:prstGeom>
          <a:noFill/>
          <a:ln/>
        </p:spPr>
        <p:txBody>
          <a:bodyPr wrap="square" lIns="0" tIns="0" rIns="0" bIns="0" rtlCol="0" anchor="t"/>
          <a:lstStyle/>
          <a:p>
            <a:pPr algn="l" indent="0" marL="0">
              <a:lnSpc>
                <a:spcPts val="1500"/>
              </a:lnSpc>
              <a:buNone/>
            </a:pPr>
            <a:r>
              <a:rPr lang="en-US" sz="1100" dirty="0">
                <a:solidFill>
                  <a:srgbClr val="504C49"/>
                </a:solidFill>
                <a:latin typeface="Source Serif 4" pitchFamily="34" charset="0"/>
                <a:ea typeface="Source Serif 4" pitchFamily="34" charset="-122"/>
                <a:cs typeface="Source Serif 4" pitchFamily="34" charset="-120"/>
              </a:rPr>
              <a:t>Спрощена процедура реєстрації лікарських засобів є одним із ключових кроків до покращення доступу пацієнтів до сучасних та інноваційних препаратів. Ці зміни дозволяють значно скоротити терміни реєстрації, особливо для життєво необхідних ліків, які вже довели свою ефективність у провідних країнах світу. Це забезпечує прискорений доступ до нових терапевтичних можливостей.</a:t>
            </a:r>
            <a:endParaRPr lang="en-US" sz="1100" dirty="0"/>
          </a:p>
        </p:txBody>
      </p:sp>
      <p:sp>
        <p:nvSpPr>
          <p:cNvPr id="4" name="Text 2"/>
          <p:cNvSpPr/>
          <p:nvPr/>
        </p:nvSpPr>
        <p:spPr>
          <a:xfrm>
            <a:off x="1714857" y="3970496"/>
            <a:ext cx="3694986" cy="1559576"/>
          </a:xfrm>
          <a:prstGeom prst="rect">
            <a:avLst/>
          </a:prstGeom>
          <a:noFill/>
          <a:ln/>
        </p:spPr>
        <p:txBody>
          <a:bodyPr wrap="square" lIns="0" tIns="0" rIns="0" bIns="0" rtlCol="0" anchor="t"/>
          <a:lstStyle/>
          <a:p>
            <a:pPr algn="l" marL="342900" indent="-342900">
              <a:lnSpc>
                <a:spcPts val="1500"/>
              </a:lnSpc>
              <a:buSzPct val="100000"/>
              <a:buChar char="•"/>
            </a:pPr>
            <a:r>
              <a:rPr lang="en-US" sz="1100" b="1" dirty="0">
                <a:solidFill>
                  <a:srgbClr val="504C49"/>
                </a:solidFill>
                <a:latin typeface="Source Serif 4" pitchFamily="34" charset="0"/>
                <a:ea typeface="Source Serif 4" pitchFamily="34" charset="-122"/>
                <a:cs typeface="Source Serif 4" pitchFamily="34" charset="-120"/>
              </a:rPr>
              <a:t>Прискорені терміни:</a:t>
            </a:r>
            <a:pPr algn="l" indent="0" marL="0">
              <a:lnSpc>
                <a:spcPts val="1500"/>
              </a:lnSpc>
              <a:buNone/>
            </a:pPr>
            <a:r>
              <a:rPr lang="en-US" sz="1100" dirty="0">
                <a:solidFill>
                  <a:srgbClr val="504C49"/>
                </a:solidFill>
                <a:latin typeface="Source Serif 4" pitchFamily="34" charset="0"/>
                <a:ea typeface="Source Serif 4" pitchFamily="34" charset="-122"/>
                <a:cs typeface="Source Serif 4" pitchFamily="34" charset="-120"/>
              </a:rPr>
              <a:t> Скорочення термінів реєстрації для інноваційних препаратів.</a:t>
            </a:r>
            <a:endParaRPr lang="en-US" sz="1100" dirty="0"/>
          </a:p>
          <a:p>
            <a:pPr algn="l" marL="342900" indent="-342900">
              <a:lnSpc>
                <a:spcPts val="1500"/>
              </a:lnSpc>
              <a:buSzPct val="100000"/>
              <a:buChar char="•"/>
            </a:pPr>
            <a:r>
              <a:rPr lang="en-US" sz="1100" b="1" dirty="0">
                <a:solidFill>
                  <a:srgbClr val="504C49"/>
                </a:solidFill>
                <a:latin typeface="Source Serif 4" pitchFamily="34" charset="0"/>
                <a:ea typeface="Source Serif 4" pitchFamily="34" charset="-122"/>
                <a:cs typeface="Source Serif 4" pitchFamily="34" charset="-120"/>
              </a:rPr>
              <a:t>Життєва необхідність:</a:t>
            </a:r>
            <a:pPr algn="l" indent="0" marL="0">
              <a:lnSpc>
                <a:spcPts val="1500"/>
              </a:lnSpc>
              <a:buNone/>
            </a:pPr>
            <a:r>
              <a:rPr lang="en-US" sz="1100" dirty="0">
                <a:solidFill>
                  <a:srgbClr val="504C49"/>
                </a:solidFill>
                <a:latin typeface="Source Serif 4" pitchFamily="34" charset="0"/>
                <a:ea typeface="Source Serif 4" pitchFamily="34" charset="-122"/>
                <a:cs typeface="Source Serif 4" pitchFamily="34" charset="-120"/>
              </a:rPr>
              <a:t> Можливість прискореного доступу до життєво важливих медикаментів.</a:t>
            </a:r>
            <a:endParaRPr lang="en-US" sz="1100" dirty="0"/>
          </a:p>
          <a:p>
            <a:pPr algn="l" marL="342900" indent="-342900">
              <a:lnSpc>
                <a:spcPts val="1500"/>
              </a:lnSpc>
              <a:buSzPct val="100000"/>
              <a:buChar char="•"/>
            </a:pPr>
            <a:r>
              <a:rPr lang="en-US" sz="1100" b="1" dirty="0">
                <a:solidFill>
                  <a:srgbClr val="504C49"/>
                </a:solidFill>
                <a:latin typeface="Source Serif 4" pitchFamily="34" charset="0"/>
                <a:ea typeface="Source Serif 4" pitchFamily="34" charset="-122"/>
                <a:cs typeface="Source Serif 4" pitchFamily="34" charset="-120"/>
              </a:rPr>
              <a:t>Міжнародний досвід:</a:t>
            </a:r>
            <a:pPr algn="l" indent="0" marL="0">
              <a:lnSpc>
                <a:spcPts val="1500"/>
              </a:lnSpc>
              <a:buNone/>
            </a:pPr>
            <a:r>
              <a:rPr lang="en-US" sz="1100" dirty="0">
                <a:solidFill>
                  <a:srgbClr val="504C49"/>
                </a:solidFill>
                <a:latin typeface="Source Serif 4" pitchFamily="34" charset="0"/>
                <a:ea typeface="Source Serif 4" pitchFamily="34" charset="-122"/>
                <a:cs typeface="Source Serif 4" pitchFamily="34" charset="-120"/>
              </a:rPr>
              <a:t> Впровадження міжнародних стандартів для швидшого введення ліків на ринок.</a:t>
            </a:r>
            <a:endParaRPr lang="en-US" sz="1100" dirty="0"/>
          </a:p>
        </p:txBody>
      </p:sp>
      <p:pic>
        <p:nvPicPr>
          <p:cNvPr id="5" name="Image 0" descr="preencoded.png">    </p:cNvPr>
          <p:cNvPicPr>
            <a:picLocks noChangeAspect="1"/>
          </p:cNvPicPr>
          <p:nvPr/>
        </p:nvPicPr>
        <p:blipFill>
          <a:blip r:embed="rId1"/>
          <a:stretch>
            <a:fillRect/>
          </a:stretch>
        </p:blipFill>
        <p:spPr>
          <a:xfrm>
            <a:off x="5763935" y="2308503"/>
            <a:ext cx="7158990" cy="4898231"/>
          </a:xfrm>
          <a:prstGeom prst="rect">
            <a:avLst/>
          </a:prstGeom>
        </p:spPr>
      </p:pic>
      <p:sp>
        <p:nvSpPr>
          <p:cNvPr id="6" name="Text 3"/>
          <p:cNvSpPr/>
          <p:nvPr/>
        </p:nvSpPr>
        <p:spPr>
          <a:xfrm>
            <a:off x="1714857" y="7364707"/>
            <a:ext cx="11200567" cy="389811"/>
          </a:xfrm>
          <a:prstGeom prst="rect">
            <a:avLst/>
          </a:prstGeom>
          <a:noFill/>
          <a:ln/>
        </p:spPr>
        <p:txBody>
          <a:bodyPr wrap="square" lIns="0" tIns="0" rIns="0" bIns="0" rtlCol="0" anchor="t"/>
          <a:lstStyle/>
          <a:p>
            <a:pPr algn="l" indent="0" marL="0">
              <a:lnSpc>
                <a:spcPts val="1500"/>
              </a:lnSpc>
              <a:buNone/>
            </a:pPr>
            <a:r>
              <a:rPr lang="en-US" sz="1100" dirty="0">
                <a:solidFill>
                  <a:srgbClr val="504C49"/>
                </a:solidFill>
                <a:latin typeface="Source Serif 4" pitchFamily="34" charset="0"/>
                <a:ea typeface="Source Serif 4" pitchFamily="34" charset="-122"/>
                <a:cs typeface="Source Serif 4" pitchFamily="34" charset="-120"/>
              </a:rPr>
              <a:t>Наприклад, компанія «Тева в Україні» активно використовує нове регулювання для покращення доступності своїх препаратів, що сприяє швидшому виведенню на ринок ефективних рішень для українських пацієнтів.</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435537"/>
            <a:ext cx="12605742" cy="620078"/>
          </a:xfrm>
          <a:prstGeom prst="rect">
            <a:avLst/>
          </a:prstGeom>
          <a:noFill/>
          <a:ln/>
        </p:spPr>
        <p:txBody>
          <a:bodyPr wrap="none" lIns="0" tIns="0" rIns="0" bIns="0" rtlCol="0" anchor="t"/>
          <a:lstStyle/>
          <a:p>
            <a:pPr algn="l" indent="0" marL="0">
              <a:lnSpc>
                <a:spcPts val="4850"/>
              </a:lnSpc>
              <a:buNone/>
            </a:pPr>
            <a:r>
              <a:rPr lang="en-US" sz="3900" dirty="0">
                <a:solidFill>
                  <a:srgbClr val="201B18"/>
                </a:solidFill>
                <a:latin typeface="Platypi Medium" pitchFamily="34" charset="0"/>
                <a:ea typeface="Platypi Medium" pitchFamily="34" charset="-122"/>
                <a:cs typeface="Platypi Medium" pitchFamily="34" charset="-120"/>
              </a:rPr>
              <a:t>Соціальні аспекти створення та впровадження ліків</a:t>
            </a:r>
            <a:endParaRPr lang="en-US" sz="3900" dirty="0"/>
          </a:p>
        </p:txBody>
      </p:sp>
      <p:sp>
        <p:nvSpPr>
          <p:cNvPr id="3" name="Text 1"/>
          <p:cNvSpPr/>
          <p:nvPr/>
        </p:nvSpPr>
        <p:spPr>
          <a:xfrm>
            <a:off x="793790" y="2452449"/>
            <a:ext cx="13042821"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Шлях від наукової розробки лікарського засобу до його масового виробництва є складним і багатоетапним процесом, що включає численні соціальні аспекти. Це не лише про наукові відкриття, але й про відповідальність перед суспільством, етичні норми та доступність. Важливість клінічних досліджень та їх прозорість не може бути переоцінена, оскільки вони є запорукою безпеки та ефективності нових препаратів.</a:t>
            </a:r>
            <a:endParaRPr lang="en-US" sz="1550" dirty="0"/>
          </a:p>
        </p:txBody>
      </p:sp>
      <p:sp>
        <p:nvSpPr>
          <p:cNvPr id="4" name="Text 2"/>
          <p:cNvSpPr/>
          <p:nvPr/>
        </p:nvSpPr>
        <p:spPr>
          <a:xfrm>
            <a:off x="793790" y="3945850"/>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504C49"/>
                </a:solidFill>
                <a:latin typeface="Platypi Light" pitchFamily="34" charset="0"/>
                <a:ea typeface="Platypi Light" pitchFamily="34" charset="-122"/>
                <a:cs typeface="Platypi Light" pitchFamily="34" charset="-120"/>
              </a:rPr>
              <a:t>01</a:t>
            </a:r>
            <a:endParaRPr lang="en-US" sz="1550" dirty="0"/>
          </a:p>
        </p:txBody>
      </p:sp>
      <p:sp>
        <p:nvSpPr>
          <p:cNvPr id="5" name="Shape 3"/>
          <p:cNvSpPr/>
          <p:nvPr/>
        </p:nvSpPr>
        <p:spPr>
          <a:xfrm>
            <a:off x="793790" y="4260175"/>
            <a:ext cx="4215289" cy="22860"/>
          </a:xfrm>
          <a:prstGeom prst="rect">
            <a:avLst/>
          </a:prstGeom>
          <a:solidFill>
            <a:srgbClr val="3E2513"/>
          </a:solidFill>
          <a:ln/>
        </p:spPr>
      </p:sp>
      <p:sp>
        <p:nvSpPr>
          <p:cNvPr id="6" name="Text 4"/>
          <p:cNvSpPr/>
          <p:nvPr/>
        </p:nvSpPr>
        <p:spPr>
          <a:xfrm>
            <a:off x="793790" y="440507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Наукова розробка</a:t>
            </a:r>
            <a:endParaRPr lang="en-US" sz="1950" dirty="0"/>
          </a:p>
        </p:txBody>
      </p:sp>
      <p:sp>
        <p:nvSpPr>
          <p:cNvPr id="7" name="Text 5"/>
          <p:cNvSpPr/>
          <p:nvPr/>
        </p:nvSpPr>
        <p:spPr>
          <a:xfrm>
            <a:off x="793790" y="4834295"/>
            <a:ext cx="4215289" cy="63507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Складний шлях від ідеї до діючої речовини.</a:t>
            </a:r>
            <a:endParaRPr lang="en-US" sz="1550" dirty="0"/>
          </a:p>
        </p:txBody>
      </p:sp>
      <p:sp>
        <p:nvSpPr>
          <p:cNvPr id="8" name="Text 6"/>
          <p:cNvSpPr/>
          <p:nvPr/>
        </p:nvSpPr>
        <p:spPr>
          <a:xfrm>
            <a:off x="5207437" y="3945850"/>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504C49"/>
                </a:solidFill>
                <a:latin typeface="Platypi Light" pitchFamily="34" charset="0"/>
                <a:ea typeface="Platypi Light" pitchFamily="34" charset="-122"/>
                <a:cs typeface="Platypi Light" pitchFamily="34" charset="-120"/>
              </a:rPr>
              <a:t>02</a:t>
            </a:r>
            <a:endParaRPr lang="en-US" sz="1550" dirty="0"/>
          </a:p>
        </p:txBody>
      </p:sp>
      <p:sp>
        <p:nvSpPr>
          <p:cNvPr id="9" name="Shape 7"/>
          <p:cNvSpPr/>
          <p:nvPr/>
        </p:nvSpPr>
        <p:spPr>
          <a:xfrm>
            <a:off x="5207437" y="4260175"/>
            <a:ext cx="4215408" cy="22860"/>
          </a:xfrm>
          <a:prstGeom prst="rect">
            <a:avLst/>
          </a:prstGeom>
          <a:solidFill>
            <a:srgbClr val="3E2513"/>
          </a:solidFill>
          <a:ln/>
        </p:spPr>
      </p:sp>
      <p:sp>
        <p:nvSpPr>
          <p:cNvPr id="10" name="Text 8"/>
          <p:cNvSpPr/>
          <p:nvPr/>
        </p:nvSpPr>
        <p:spPr>
          <a:xfrm>
            <a:off x="5207437" y="4405074"/>
            <a:ext cx="2541032"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Клінічні дослідження</a:t>
            </a:r>
            <a:endParaRPr lang="en-US" sz="1950" dirty="0"/>
          </a:p>
        </p:txBody>
      </p:sp>
      <p:sp>
        <p:nvSpPr>
          <p:cNvPr id="11" name="Text 9"/>
          <p:cNvSpPr/>
          <p:nvPr/>
        </p:nvSpPr>
        <p:spPr>
          <a:xfrm>
            <a:off x="5207437" y="4834295"/>
            <a:ext cx="4215408" cy="63507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Забезпечення прозорості та етичності процесу.</a:t>
            </a:r>
            <a:endParaRPr lang="en-US" sz="1550" dirty="0"/>
          </a:p>
        </p:txBody>
      </p:sp>
      <p:sp>
        <p:nvSpPr>
          <p:cNvPr id="12" name="Text 10"/>
          <p:cNvSpPr/>
          <p:nvPr/>
        </p:nvSpPr>
        <p:spPr>
          <a:xfrm>
            <a:off x="9621203" y="3945850"/>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504C49"/>
                </a:solidFill>
                <a:latin typeface="Platypi Light" pitchFamily="34" charset="0"/>
                <a:ea typeface="Platypi Light" pitchFamily="34" charset="-122"/>
                <a:cs typeface="Platypi Light" pitchFamily="34" charset="-120"/>
              </a:rPr>
              <a:t>03</a:t>
            </a:r>
            <a:endParaRPr lang="en-US" sz="1550" dirty="0"/>
          </a:p>
        </p:txBody>
      </p:sp>
      <p:sp>
        <p:nvSpPr>
          <p:cNvPr id="13" name="Shape 11"/>
          <p:cNvSpPr/>
          <p:nvPr/>
        </p:nvSpPr>
        <p:spPr>
          <a:xfrm>
            <a:off x="9621203" y="4260175"/>
            <a:ext cx="4215289" cy="22860"/>
          </a:xfrm>
          <a:prstGeom prst="rect">
            <a:avLst/>
          </a:prstGeom>
          <a:solidFill>
            <a:srgbClr val="3E2513"/>
          </a:solidFill>
          <a:ln/>
        </p:spPr>
      </p:sp>
      <p:sp>
        <p:nvSpPr>
          <p:cNvPr id="14" name="Text 12"/>
          <p:cNvSpPr/>
          <p:nvPr/>
        </p:nvSpPr>
        <p:spPr>
          <a:xfrm>
            <a:off x="9621203" y="4405074"/>
            <a:ext cx="2602468"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Масове виробництво</a:t>
            </a:r>
            <a:endParaRPr lang="en-US" sz="1950" dirty="0"/>
          </a:p>
        </p:txBody>
      </p:sp>
      <p:sp>
        <p:nvSpPr>
          <p:cNvPr id="15" name="Text 13"/>
          <p:cNvSpPr/>
          <p:nvPr/>
        </p:nvSpPr>
        <p:spPr>
          <a:xfrm>
            <a:off x="9621203" y="4834295"/>
            <a:ext cx="4215289" cy="95261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Підтримка державою локальних виробників для зниження вартості та збільшення доступності.</a:t>
            </a:r>
            <a:endParaRPr lang="en-US" sz="1550" dirty="0"/>
          </a:p>
        </p:txBody>
      </p:sp>
      <p:sp>
        <p:nvSpPr>
          <p:cNvPr id="16" name="Text 14"/>
          <p:cNvSpPr/>
          <p:nvPr/>
        </p:nvSpPr>
        <p:spPr>
          <a:xfrm>
            <a:off x="793790" y="6158984"/>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Підтримка державою локальних виробників є ключовою для зниження вартості ліків та забезпечення їх доступності для широких верств населення, зменшуючи залежність від імпорту.</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569720" y="521613"/>
            <a:ext cx="10500955" cy="455414"/>
          </a:xfrm>
          <a:prstGeom prst="rect">
            <a:avLst/>
          </a:prstGeom>
          <a:noFill/>
          <a:ln/>
        </p:spPr>
        <p:txBody>
          <a:bodyPr wrap="none" lIns="0" tIns="0" rIns="0" bIns="0" rtlCol="0" anchor="t"/>
          <a:lstStyle/>
          <a:p>
            <a:pPr algn="l" indent="0" marL="0">
              <a:lnSpc>
                <a:spcPts val="3550"/>
              </a:lnSpc>
              <a:buNone/>
            </a:pPr>
            <a:r>
              <a:rPr lang="en-US" sz="2850" dirty="0">
                <a:solidFill>
                  <a:srgbClr val="201B18"/>
                </a:solidFill>
                <a:latin typeface="Platypi Medium" pitchFamily="34" charset="0"/>
                <a:ea typeface="Platypi Medium" pitchFamily="34" charset="-122"/>
                <a:cs typeface="Platypi Medium" pitchFamily="34" charset="-120"/>
              </a:rPr>
              <a:t>Доступність пацієнтів до нових лікарських засобів і вакцин</a:t>
            </a:r>
            <a:endParaRPr lang="en-US" sz="2850" dirty="0"/>
          </a:p>
        </p:txBody>
      </p:sp>
      <p:sp>
        <p:nvSpPr>
          <p:cNvPr id="3" name="Text 1"/>
          <p:cNvSpPr/>
          <p:nvPr/>
        </p:nvSpPr>
        <p:spPr>
          <a:xfrm>
            <a:off x="1569720" y="1190982"/>
            <a:ext cx="11490960" cy="606504"/>
          </a:xfrm>
          <a:prstGeom prst="rect">
            <a:avLst/>
          </a:prstGeom>
          <a:noFill/>
          <a:ln/>
        </p:spPr>
        <p:txBody>
          <a:bodyPr wrap="square" lIns="0" tIns="0" rIns="0" bIns="0" rtlCol="0" anchor="t"/>
          <a:lstStyle/>
          <a:p>
            <a:pPr algn="l" indent="0" marL="0">
              <a:lnSpc>
                <a:spcPts val="1550"/>
              </a:lnSpc>
              <a:buNone/>
            </a:pPr>
            <a:r>
              <a:rPr lang="en-US" sz="1100" dirty="0">
                <a:solidFill>
                  <a:srgbClr val="504C49"/>
                </a:solidFill>
                <a:latin typeface="Source Serif 4" pitchFamily="34" charset="0"/>
                <a:ea typeface="Source Serif 4" pitchFamily="34" charset="-122"/>
                <a:cs typeface="Source Serif 4" pitchFamily="34" charset="-120"/>
              </a:rPr>
              <a:t>Забезпечення доступності нових лікарських засобів та вакцин є пріоритетом для української системи охорони здоров'я. Програми державних гарантій медичного обслуговування, які будуть розширені до 2026 року, передбачають значне збільшення обсягів закупівлі вакцин та життєво важливих ліків Міністерством охорони здоров'я України за кошти державного бюджету. Це дозволяє забезпечити лікування для пацієнтів, які цього потребують.</a:t>
            </a:r>
            <a:endParaRPr lang="en-US" sz="1100" dirty="0"/>
          </a:p>
        </p:txBody>
      </p:sp>
      <p:sp>
        <p:nvSpPr>
          <p:cNvPr id="4" name="Text 2"/>
          <p:cNvSpPr/>
          <p:nvPr/>
        </p:nvSpPr>
        <p:spPr>
          <a:xfrm>
            <a:off x="1569720" y="3936087"/>
            <a:ext cx="3790712" cy="1212984"/>
          </a:xfrm>
          <a:prstGeom prst="rect">
            <a:avLst/>
          </a:prstGeom>
          <a:noFill/>
          <a:ln/>
        </p:spPr>
        <p:txBody>
          <a:bodyPr wrap="square" lIns="0" tIns="0" rIns="0" bIns="0" rtlCol="0" anchor="t"/>
          <a:lstStyle/>
          <a:p>
            <a:pPr algn="l" marL="342900" indent="-342900">
              <a:lnSpc>
                <a:spcPts val="1550"/>
              </a:lnSpc>
              <a:buSzPct val="100000"/>
              <a:buChar char="•"/>
            </a:pPr>
            <a:r>
              <a:rPr lang="en-US" sz="1100" b="1" dirty="0">
                <a:solidFill>
                  <a:srgbClr val="504C49"/>
                </a:solidFill>
                <a:latin typeface="Source Serif 4" pitchFamily="34" charset="0"/>
                <a:ea typeface="Source Serif 4" pitchFamily="34" charset="-122"/>
                <a:cs typeface="Source Serif 4" pitchFamily="34" charset="-120"/>
              </a:rPr>
              <a:t>Державні гарантії:</a:t>
            </a:r>
            <a:pPr algn="l" indent="0" marL="0">
              <a:lnSpc>
                <a:spcPts val="1550"/>
              </a:lnSpc>
              <a:buNone/>
            </a:pPr>
            <a:r>
              <a:rPr lang="en-US" sz="1100" dirty="0">
                <a:solidFill>
                  <a:srgbClr val="504C49"/>
                </a:solidFill>
                <a:latin typeface="Source Serif 4" pitchFamily="34" charset="0"/>
                <a:ea typeface="Source Serif 4" pitchFamily="34" charset="-122"/>
                <a:cs typeface="Source Serif 4" pitchFamily="34" charset="-120"/>
              </a:rPr>
              <a:t> Програми медичного обслуговування, що гарантують доступ до ліків.</a:t>
            </a:r>
            <a:endParaRPr lang="en-US" sz="1100" dirty="0"/>
          </a:p>
          <a:p>
            <a:pPr algn="l" marL="342900" indent="-342900">
              <a:lnSpc>
                <a:spcPts val="1550"/>
              </a:lnSpc>
              <a:buSzPct val="100000"/>
              <a:buChar char="•"/>
            </a:pPr>
            <a:r>
              <a:rPr lang="en-US" sz="1100" b="1" dirty="0">
                <a:solidFill>
                  <a:srgbClr val="504C49"/>
                </a:solidFill>
                <a:latin typeface="Source Serif 4" pitchFamily="34" charset="0"/>
                <a:ea typeface="Source Serif 4" pitchFamily="34" charset="-122"/>
                <a:cs typeface="Source Serif 4" pitchFamily="34" charset="-120"/>
              </a:rPr>
              <a:t>Закупівлі МОЗом:</a:t>
            </a:r>
            <a:pPr algn="l" indent="0" marL="0">
              <a:lnSpc>
                <a:spcPts val="1550"/>
              </a:lnSpc>
              <a:buNone/>
            </a:pPr>
            <a:r>
              <a:rPr lang="en-US" sz="1100" dirty="0">
                <a:solidFill>
                  <a:srgbClr val="504C49"/>
                </a:solidFill>
                <a:latin typeface="Source Serif 4" pitchFamily="34" charset="0"/>
                <a:ea typeface="Source Serif 4" pitchFamily="34" charset="-122"/>
                <a:cs typeface="Source Serif 4" pitchFamily="34" charset="-120"/>
              </a:rPr>
              <a:t> Придбання вакцин та ліків за державний кошт.</a:t>
            </a:r>
            <a:endParaRPr lang="en-US" sz="1100" dirty="0"/>
          </a:p>
          <a:p>
            <a:pPr algn="l" marL="342900" indent="-342900">
              <a:lnSpc>
                <a:spcPts val="1550"/>
              </a:lnSpc>
              <a:buSzPct val="100000"/>
              <a:buChar char="•"/>
            </a:pPr>
            <a:r>
              <a:rPr lang="en-US" sz="1100" b="1" dirty="0">
                <a:solidFill>
                  <a:srgbClr val="504C49"/>
                </a:solidFill>
                <a:latin typeface="Source Serif 4" pitchFamily="34" charset="0"/>
                <a:ea typeface="Source Serif 4" pitchFamily="34" charset="-122"/>
                <a:cs typeface="Source Serif 4" pitchFamily="34" charset="-120"/>
              </a:rPr>
              <a:t>Розподіл препаратів:</a:t>
            </a:r>
            <a:pPr algn="l" indent="0" marL="0">
              <a:lnSpc>
                <a:spcPts val="1550"/>
              </a:lnSpc>
              <a:buNone/>
            </a:pPr>
            <a:r>
              <a:rPr lang="en-US" sz="1100" dirty="0">
                <a:solidFill>
                  <a:srgbClr val="504C49"/>
                </a:solidFill>
                <a:latin typeface="Source Serif 4" pitchFamily="34" charset="0"/>
                <a:ea typeface="Source Serif 4" pitchFamily="34" charset="-122"/>
                <a:cs typeface="Source Serif 4" pitchFamily="34" charset="-120"/>
              </a:rPr>
              <a:t> Наказ №1822 (2023) регулює розподіл імунобіологічних препаратів.</a:t>
            </a:r>
            <a:endParaRPr lang="en-US" sz="1100" dirty="0"/>
          </a:p>
        </p:txBody>
      </p:sp>
      <p:pic>
        <p:nvPicPr>
          <p:cNvPr id="5" name="Image 0" descr="preencoded.png">    </p:cNvPr>
          <p:cNvPicPr>
            <a:picLocks noChangeAspect="1"/>
          </p:cNvPicPr>
          <p:nvPr/>
        </p:nvPicPr>
        <p:blipFill>
          <a:blip r:embed="rId1"/>
          <a:stretch>
            <a:fillRect/>
          </a:stretch>
        </p:blipFill>
        <p:spPr>
          <a:xfrm>
            <a:off x="5723573" y="2037993"/>
            <a:ext cx="7344608" cy="5025152"/>
          </a:xfrm>
          <a:prstGeom prst="rect">
            <a:avLst/>
          </a:prstGeom>
        </p:spPr>
      </p:pic>
      <p:sp>
        <p:nvSpPr>
          <p:cNvPr id="6" name="Text 3"/>
          <p:cNvSpPr/>
          <p:nvPr/>
        </p:nvSpPr>
        <p:spPr>
          <a:xfrm>
            <a:off x="1569720" y="7228855"/>
            <a:ext cx="11490960" cy="404336"/>
          </a:xfrm>
          <a:prstGeom prst="rect">
            <a:avLst/>
          </a:prstGeom>
          <a:noFill/>
          <a:ln/>
        </p:spPr>
        <p:txBody>
          <a:bodyPr wrap="square" lIns="0" tIns="0" rIns="0" bIns="0" rtlCol="0" anchor="t"/>
          <a:lstStyle/>
          <a:p>
            <a:pPr algn="l" indent="0" marL="0">
              <a:lnSpc>
                <a:spcPts val="1550"/>
              </a:lnSpc>
              <a:buNone/>
            </a:pPr>
            <a:r>
              <a:rPr lang="en-US" sz="1100" dirty="0">
                <a:solidFill>
                  <a:srgbClr val="504C49"/>
                </a:solidFill>
                <a:latin typeface="Source Serif 4" pitchFamily="34" charset="0"/>
                <a:ea typeface="Source Serif 4" pitchFamily="34" charset="-122"/>
                <a:cs typeface="Source Serif 4" pitchFamily="34" charset="-120"/>
              </a:rPr>
              <a:t>Наказ МОЗ України №1822 від 2023 року про розподіл імунобіологічних препаратів для профілактики є важливим кроком у цьому напрямку, що дозволяє оптимізувати логістику та забезпечити своєчасне отримання вакцин у всіх регіонах.</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676632"/>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201B18"/>
                </a:solidFill>
                <a:latin typeface="Platypi Medium" pitchFamily="34" charset="0"/>
                <a:ea typeface="Platypi Medium" pitchFamily="34" charset="-122"/>
                <a:cs typeface="Platypi Medium" pitchFamily="34" charset="-120"/>
              </a:rPr>
              <a:t>Вакцинація як соціальний інструмент здоров’я нації</a:t>
            </a:r>
            <a:endParaRPr lang="en-US" sz="3900" dirty="0"/>
          </a:p>
        </p:txBody>
      </p:sp>
      <p:sp>
        <p:nvSpPr>
          <p:cNvPr id="4" name="Text 1"/>
          <p:cNvSpPr/>
          <p:nvPr/>
        </p:nvSpPr>
        <p:spPr>
          <a:xfrm>
            <a:off x="6280190" y="2214443"/>
            <a:ext cx="7556421" cy="2222778"/>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Вакцинація є одним із найефективніших інструментів громадського здоров'я, що відіграє ключову роль у профілактиці та контролі інфекційних захворювань. В Україні порядок проведення профілактичних щеплень регулюється Наказом МОЗ №595, який визначає календар щеплень та правила їх проведення. Контроль якості та безпеки медичних імунобіологічних препаратів є пріоритетом, що забезпечує довіру населення до вакцинації.</a:t>
            </a:r>
            <a:endParaRPr lang="en-US" sz="1550" dirty="0"/>
          </a:p>
        </p:txBody>
      </p:sp>
      <p:sp>
        <p:nvSpPr>
          <p:cNvPr id="5" name="Text 2"/>
          <p:cNvSpPr/>
          <p:nvPr/>
        </p:nvSpPr>
        <p:spPr>
          <a:xfrm>
            <a:off x="6577846" y="4883706"/>
            <a:ext cx="7258764" cy="63507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"Вакцинація — це інвестиція у майбутнє, що захищає не лише окрему людину, а й усе суспільство."</a:t>
            </a:r>
            <a:endParaRPr lang="en-US" sz="1550" dirty="0"/>
          </a:p>
        </p:txBody>
      </p:sp>
      <p:sp>
        <p:nvSpPr>
          <p:cNvPr id="6" name="Shape 3"/>
          <p:cNvSpPr/>
          <p:nvPr/>
        </p:nvSpPr>
        <p:spPr>
          <a:xfrm>
            <a:off x="6280190" y="4660463"/>
            <a:ext cx="22860" cy="1081564"/>
          </a:xfrm>
          <a:prstGeom prst="rect">
            <a:avLst/>
          </a:prstGeom>
          <a:solidFill>
            <a:srgbClr val="3E2513"/>
          </a:solidFill>
          <a:ln/>
        </p:spPr>
      </p:sp>
      <p:sp>
        <p:nvSpPr>
          <p:cNvPr id="7" name="Text 4"/>
          <p:cNvSpPr/>
          <p:nvPr/>
        </p:nvSpPr>
        <p:spPr>
          <a:xfrm>
            <a:off x="6280190" y="5965269"/>
            <a:ext cx="7556421" cy="1587698"/>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Вплив вакцинації на зниження смертності та захворюваності є незаперечним, що підтверджується численними дослідженнями та історичним досвідом боротьби з епідеміями. Масова імунізація сприяє формуванню колективного імунітету, захищаючи найуразливіші верстви населення.</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608171"/>
            <a:ext cx="13042821" cy="1240155"/>
          </a:xfrm>
          <a:prstGeom prst="rect">
            <a:avLst/>
          </a:prstGeom>
          <a:noFill/>
          <a:ln/>
        </p:spPr>
        <p:txBody>
          <a:bodyPr wrap="square" lIns="0" tIns="0" rIns="0" bIns="0" rtlCol="0" anchor="t"/>
          <a:lstStyle/>
          <a:p>
            <a:pPr algn="l" indent="0" marL="0">
              <a:lnSpc>
                <a:spcPts val="4850"/>
              </a:lnSpc>
              <a:buNone/>
            </a:pPr>
            <a:r>
              <a:rPr lang="en-US" sz="3900" dirty="0">
                <a:solidFill>
                  <a:srgbClr val="201B18"/>
                </a:solidFill>
                <a:latin typeface="Platypi Medium" pitchFamily="34" charset="0"/>
                <a:ea typeface="Platypi Medium" pitchFamily="34" charset="-122"/>
                <a:cs typeface="Platypi Medium" pitchFamily="34" charset="-120"/>
              </a:rPr>
              <a:t>Виклики та перспективи фармацевтичної галузі в Україні</a:t>
            </a:r>
            <a:endParaRPr lang="en-US" sz="3900" dirty="0"/>
          </a:p>
        </p:txBody>
      </p:sp>
      <p:sp>
        <p:nvSpPr>
          <p:cNvPr id="3" name="Text 1"/>
          <p:cNvSpPr/>
          <p:nvPr/>
        </p:nvSpPr>
        <p:spPr>
          <a:xfrm>
            <a:off x="793790" y="2245162"/>
            <a:ext cx="13042821"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Фармацевтична галузь в Україні стикається з численними викликами, які одночасно відкривають нові перспективи для розвитку. Необхідність балансу між впровадженням інноваційних рішень та забезпеченням доступності ліків для всіх верств населення є постійним пріоритетом. Розвиток телемедицини та цифрових сервісів для пацієнтів стає все більш актуальним, пропонуючи нові можливості для дистанційної діагностики та консультацій.</a:t>
            </a:r>
            <a:endParaRPr lang="en-US" sz="1550" dirty="0"/>
          </a:p>
        </p:txBody>
      </p:sp>
      <p:sp>
        <p:nvSpPr>
          <p:cNvPr id="4" name="Shape 2"/>
          <p:cNvSpPr/>
          <p:nvPr/>
        </p:nvSpPr>
        <p:spPr>
          <a:xfrm>
            <a:off x="793790" y="4036219"/>
            <a:ext cx="4215289" cy="2726888"/>
          </a:xfrm>
          <a:prstGeom prst="roundRect">
            <a:avLst>
              <a:gd name="adj" fmla="val 4024"/>
            </a:avLst>
          </a:prstGeom>
          <a:solidFill>
            <a:srgbClr val="FFFFFF"/>
          </a:solidFill>
          <a:ln/>
        </p:spPr>
      </p:sp>
      <p:sp>
        <p:nvSpPr>
          <p:cNvPr id="5" name="Shape 3"/>
          <p:cNvSpPr/>
          <p:nvPr/>
        </p:nvSpPr>
        <p:spPr>
          <a:xfrm>
            <a:off x="793790" y="4013359"/>
            <a:ext cx="4215289" cy="91440"/>
          </a:xfrm>
          <a:prstGeom prst="roundRect">
            <a:avLst>
              <a:gd name="adj" fmla="val 32558"/>
            </a:avLst>
          </a:prstGeom>
          <a:solidFill>
            <a:srgbClr val="3E2513"/>
          </a:solidFill>
          <a:ln/>
        </p:spPr>
      </p:sp>
      <p:sp>
        <p:nvSpPr>
          <p:cNvPr id="6" name="Shape 4"/>
          <p:cNvSpPr/>
          <p:nvPr/>
        </p:nvSpPr>
        <p:spPr>
          <a:xfrm>
            <a:off x="2603778" y="3738563"/>
            <a:ext cx="595313" cy="595313"/>
          </a:xfrm>
          <a:prstGeom prst="roundRect">
            <a:avLst>
              <a:gd name="adj" fmla="val 153600"/>
            </a:avLst>
          </a:prstGeom>
          <a:solidFill>
            <a:srgbClr val="3E2513"/>
          </a:solidFill>
          <a:ln/>
        </p:spPr>
      </p:sp>
      <p:sp>
        <p:nvSpPr>
          <p:cNvPr id="7" name="Text 5"/>
          <p:cNvSpPr/>
          <p:nvPr/>
        </p:nvSpPr>
        <p:spPr>
          <a:xfrm>
            <a:off x="2782372" y="3887391"/>
            <a:ext cx="238125" cy="297656"/>
          </a:xfrm>
          <a:prstGeom prst="rect">
            <a:avLst/>
          </a:prstGeom>
          <a:noFill/>
          <a:ln/>
        </p:spPr>
        <p:txBody>
          <a:bodyPr wrap="none" lIns="0" tIns="0" rIns="0" bIns="0" rtlCol="0" anchor="t"/>
          <a:lstStyle/>
          <a:p>
            <a:pPr algn="l" indent="0" marL="0">
              <a:lnSpc>
                <a:spcPts val="3000"/>
              </a:lnSpc>
              <a:buNone/>
            </a:pPr>
            <a:r>
              <a:rPr lang="en-US" sz="1850" dirty="0">
                <a:solidFill>
                  <a:srgbClr val="FFFFFF"/>
                </a:solidFill>
                <a:latin typeface="Platypi Medium" pitchFamily="34" charset="0"/>
                <a:ea typeface="Platypi Medium" pitchFamily="34" charset="-122"/>
                <a:cs typeface="Platypi Medium" pitchFamily="34" charset="-120"/>
              </a:rPr>
              <a:t>1</a:t>
            </a:r>
            <a:endParaRPr lang="en-US" sz="1850" dirty="0"/>
          </a:p>
        </p:txBody>
      </p:sp>
      <p:sp>
        <p:nvSpPr>
          <p:cNvPr id="8" name="Text 6"/>
          <p:cNvSpPr/>
          <p:nvPr/>
        </p:nvSpPr>
        <p:spPr>
          <a:xfrm>
            <a:off x="1015008" y="4532352"/>
            <a:ext cx="3772853" cy="620316"/>
          </a:xfrm>
          <a:prstGeom prst="rect">
            <a:avLst/>
          </a:prstGeom>
          <a:noFill/>
          <a:ln/>
        </p:spPr>
        <p:txBody>
          <a:bodyPr wrap="squar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Баланс інновацій та доступності</a:t>
            </a:r>
            <a:endParaRPr lang="en-US" sz="1950" dirty="0"/>
          </a:p>
        </p:txBody>
      </p:sp>
      <p:sp>
        <p:nvSpPr>
          <p:cNvPr id="9" name="Text 7"/>
          <p:cNvSpPr/>
          <p:nvPr/>
        </p:nvSpPr>
        <p:spPr>
          <a:xfrm>
            <a:off x="1015008" y="5271730"/>
            <a:ext cx="3772853"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Знайти оптимальне співвідношення між високими технологіями та загальною доступністю медикаментів.</a:t>
            </a:r>
            <a:endParaRPr lang="en-US" sz="1550" dirty="0"/>
          </a:p>
        </p:txBody>
      </p:sp>
      <p:sp>
        <p:nvSpPr>
          <p:cNvPr id="10" name="Shape 8"/>
          <p:cNvSpPr/>
          <p:nvPr/>
        </p:nvSpPr>
        <p:spPr>
          <a:xfrm>
            <a:off x="5207437" y="4036219"/>
            <a:ext cx="4215408" cy="2726888"/>
          </a:xfrm>
          <a:prstGeom prst="roundRect">
            <a:avLst>
              <a:gd name="adj" fmla="val 4024"/>
            </a:avLst>
          </a:prstGeom>
          <a:solidFill>
            <a:srgbClr val="FFFFFF"/>
          </a:solidFill>
          <a:ln/>
        </p:spPr>
      </p:sp>
      <p:sp>
        <p:nvSpPr>
          <p:cNvPr id="11" name="Shape 9"/>
          <p:cNvSpPr/>
          <p:nvPr/>
        </p:nvSpPr>
        <p:spPr>
          <a:xfrm>
            <a:off x="5207437" y="4013359"/>
            <a:ext cx="4215408" cy="91440"/>
          </a:xfrm>
          <a:prstGeom prst="roundRect">
            <a:avLst>
              <a:gd name="adj" fmla="val 32558"/>
            </a:avLst>
          </a:prstGeom>
          <a:solidFill>
            <a:srgbClr val="3E2513"/>
          </a:solidFill>
          <a:ln/>
        </p:spPr>
      </p:sp>
      <p:sp>
        <p:nvSpPr>
          <p:cNvPr id="12" name="Shape 10"/>
          <p:cNvSpPr/>
          <p:nvPr/>
        </p:nvSpPr>
        <p:spPr>
          <a:xfrm>
            <a:off x="7017425" y="3738563"/>
            <a:ext cx="595313" cy="595313"/>
          </a:xfrm>
          <a:prstGeom prst="roundRect">
            <a:avLst>
              <a:gd name="adj" fmla="val 153600"/>
            </a:avLst>
          </a:prstGeom>
          <a:solidFill>
            <a:srgbClr val="3E2513"/>
          </a:solidFill>
          <a:ln/>
        </p:spPr>
      </p:sp>
      <p:sp>
        <p:nvSpPr>
          <p:cNvPr id="13" name="Text 11"/>
          <p:cNvSpPr/>
          <p:nvPr/>
        </p:nvSpPr>
        <p:spPr>
          <a:xfrm>
            <a:off x="7196018" y="3887391"/>
            <a:ext cx="238125" cy="297656"/>
          </a:xfrm>
          <a:prstGeom prst="rect">
            <a:avLst/>
          </a:prstGeom>
          <a:noFill/>
          <a:ln/>
        </p:spPr>
        <p:txBody>
          <a:bodyPr wrap="none" lIns="0" tIns="0" rIns="0" bIns="0" rtlCol="0" anchor="t"/>
          <a:lstStyle/>
          <a:p>
            <a:pPr algn="l" indent="0" marL="0">
              <a:lnSpc>
                <a:spcPts val="3000"/>
              </a:lnSpc>
              <a:buNone/>
            </a:pPr>
            <a:r>
              <a:rPr lang="en-US" sz="1850" dirty="0">
                <a:solidFill>
                  <a:srgbClr val="FFFFFF"/>
                </a:solidFill>
                <a:latin typeface="Platypi Medium" pitchFamily="34" charset="0"/>
                <a:ea typeface="Platypi Medium" pitchFamily="34" charset="-122"/>
                <a:cs typeface="Platypi Medium" pitchFamily="34" charset="-120"/>
              </a:rPr>
              <a:t>2</a:t>
            </a:r>
            <a:endParaRPr lang="en-US" sz="1850" dirty="0"/>
          </a:p>
        </p:txBody>
      </p:sp>
      <p:sp>
        <p:nvSpPr>
          <p:cNvPr id="14" name="Text 12"/>
          <p:cNvSpPr/>
          <p:nvPr/>
        </p:nvSpPr>
        <p:spPr>
          <a:xfrm>
            <a:off x="5428655" y="4532352"/>
            <a:ext cx="2963704"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Розвиток телемедицини</a:t>
            </a:r>
            <a:endParaRPr lang="en-US" sz="1950" dirty="0"/>
          </a:p>
        </p:txBody>
      </p:sp>
      <p:sp>
        <p:nvSpPr>
          <p:cNvPr id="15" name="Text 13"/>
          <p:cNvSpPr/>
          <p:nvPr/>
        </p:nvSpPr>
        <p:spPr>
          <a:xfrm>
            <a:off x="5428655" y="4961573"/>
            <a:ext cx="3772972" cy="95261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Інтеграція цифрових сервісів для покращення доступу до медичної допомоги.</a:t>
            </a:r>
            <a:endParaRPr lang="en-US" sz="1550" dirty="0"/>
          </a:p>
        </p:txBody>
      </p:sp>
      <p:sp>
        <p:nvSpPr>
          <p:cNvPr id="16" name="Shape 14"/>
          <p:cNvSpPr/>
          <p:nvPr/>
        </p:nvSpPr>
        <p:spPr>
          <a:xfrm>
            <a:off x="9621203" y="4036219"/>
            <a:ext cx="4215289" cy="2726888"/>
          </a:xfrm>
          <a:prstGeom prst="roundRect">
            <a:avLst>
              <a:gd name="adj" fmla="val 4024"/>
            </a:avLst>
          </a:prstGeom>
          <a:solidFill>
            <a:srgbClr val="FFFFFF"/>
          </a:solidFill>
          <a:ln/>
        </p:spPr>
      </p:sp>
      <p:sp>
        <p:nvSpPr>
          <p:cNvPr id="17" name="Shape 15"/>
          <p:cNvSpPr/>
          <p:nvPr/>
        </p:nvSpPr>
        <p:spPr>
          <a:xfrm>
            <a:off x="9621203" y="4013359"/>
            <a:ext cx="4215289" cy="91440"/>
          </a:xfrm>
          <a:prstGeom prst="roundRect">
            <a:avLst>
              <a:gd name="adj" fmla="val 32558"/>
            </a:avLst>
          </a:prstGeom>
          <a:solidFill>
            <a:srgbClr val="3E2513"/>
          </a:solidFill>
          <a:ln/>
        </p:spPr>
      </p:sp>
      <p:sp>
        <p:nvSpPr>
          <p:cNvPr id="18" name="Shape 16"/>
          <p:cNvSpPr/>
          <p:nvPr/>
        </p:nvSpPr>
        <p:spPr>
          <a:xfrm>
            <a:off x="11431191" y="3738563"/>
            <a:ext cx="595313" cy="595313"/>
          </a:xfrm>
          <a:prstGeom prst="roundRect">
            <a:avLst>
              <a:gd name="adj" fmla="val 153600"/>
            </a:avLst>
          </a:prstGeom>
          <a:solidFill>
            <a:srgbClr val="3E2513"/>
          </a:solidFill>
          <a:ln/>
        </p:spPr>
      </p:sp>
      <p:sp>
        <p:nvSpPr>
          <p:cNvPr id="19" name="Text 17"/>
          <p:cNvSpPr/>
          <p:nvPr/>
        </p:nvSpPr>
        <p:spPr>
          <a:xfrm>
            <a:off x="11609784" y="3887391"/>
            <a:ext cx="238125" cy="297656"/>
          </a:xfrm>
          <a:prstGeom prst="rect">
            <a:avLst/>
          </a:prstGeom>
          <a:noFill/>
          <a:ln/>
        </p:spPr>
        <p:txBody>
          <a:bodyPr wrap="none" lIns="0" tIns="0" rIns="0" bIns="0" rtlCol="0" anchor="t"/>
          <a:lstStyle/>
          <a:p>
            <a:pPr algn="l" indent="0" marL="0">
              <a:lnSpc>
                <a:spcPts val="3000"/>
              </a:lnSpc>
              <a:buNone/>
            </a:pPr>
            <a:r>
              <a:rPr lang="en-US" sz="1850" dirty="0">
                <a:solidFill>
                  <a:srgbClr val="FFFFFF"/>
                </a:solidFill>
                <a:latin typeface="Platypi Medium" pitchFamily="34" charset="0"/>
                <a:ea typeface="Platypi Medium" pitchFamily="34" charset="-122"/>
                <a:cs typeface="Platypi Medium" pitchFamily="34" charset="-120"/>
              </a:rPr>
              <a:t>3</a:t>
            </a:r>
            <a:endParaRPr lang="en-US" sz="1850" dirty="0"/>
          </a:p>
        </p:txBody>
      </p:sp>
      <p:sp>
        <p:nvSpPr>
          <p:cNvPr id="20" name="Text 18"/>
          <p:cNvSpPr/>
          <p:nvPr/>
        </p:nvSpPr>
        <p:spPr>
          <a:xfrm>
            <a:off x="9842421" y="453235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Прозорість ринку</a:t>
            </a:r>
            <a:endParaRPr lang="en-US" sz="1950" dirty="0"/>
          </a:p>
        </p:txBody>
      </p:sp>
      <p:sp>
        <p:nvSpPr>
          <p:cNvPr id="21" name="Text 19"/>
          <p:cNvSpPr/>
          <p:nvPr/>
        </p:nvSpPr>
        <p:spPr>
          <a:xfrm>
            <a:off x="9842421" y="4961573"/>
            <a:ext cx="3772853" cy="95261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Підвищення прозорості та активна боротьба з фальсифікатом для захисту споживачів.</a:t>
            </a:r>
            <a:endParaRPr lang="en-US" sz="1550" dirty="0"/>
          </a:p>
        </p:txBody>
      </p:sp>
      <p:sp>
        <p:nvSpPr>
          <p:cNvPr id="22" name="Text 20"/>
          <p:cNvSpPr/>
          <p:nvPr/>
        </p:nvSpPr>
        <p:spPr>
          <a:xfrm>
            <a:off x="793790" y="6986349"/>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Підвищення прозорості ринку та боротьба з фальсифікатом є критично важливими для захисту пацієнтів та забезпечення довіри до фармацевтичних продуктів.</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415891"/>
            <a:ext cx="13042821" cy="1240155"/>
          </a:xfrm>
          <a:prstGeom prst="rect">
            <a:avLst/>
          </a:prstGeom>
          <a:noFill/>
          <a:ln/>
        </p:spPr>
        <p:txBody>
          <a:bodyPr wrap="square" lIns="0" tIns="0" rIns="0" bIns="0" rtlCol="0" anchor="t"/>
          <a:lstStyle/>
          <a:p>
            <a:pPr algn="l" indent="0" marL="0">
              <a:lnSpc>
                <a:spcPts val="4850"/>
              </a:lnSpc>
              <a:buNone/>
            </a:pPr>
            <a:r>
              <a:rPr lang="en-US" sz="3900" dirty="0">
                <a:solidFill>
                  <a:srgbClr val="201B18"/>
                </a:solidFill>
                <a:latin typeface="Platypi Medium" pitchFamily="34" charset="0"/>
                <a:ea typeface="Platypi Medium" pitchFamily="34" charset="-122"/>
                <a:cs typeface="Platypi Medium" pitchFamily="34" charset="-120"/>
              </a:rPr>
              <a:t>Історія успіху: як державна підтримка змінює життя пацієнтів</a:t>
            </a:r>
            <a:endParaRPr lang="en-US" sz="3900" dirty="0"/>
          </a:p>
        </p:txBody>
      </p:sp>
      <p:sp>
        <p:nvSpPr>
          <p:cNvPr id="3" name="Text 1"/>
          <p:cNvSpPr/>
          <p:nvPr/>
        </p:nvSpPr>
        <p:spPr>
          <a:xfrm>
            <a:off x="793790" y="3052882"/>
            <a:ext cx="13042821"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Історія швидкого впровадження нових ліків під час пандемії COVID-19 є яскравим прикладом того, як державна підтримка та оперативні регуляторні рішення можуть змінити життя пацієнтів. Завдяки спільним зусиллям держави та фармацевтичних компаній, Україна змогла швидко забезпечити населення необхідними препаратами та вакцинами, що дозволило ефективно боротися з поширенням вірусу та знизити рівень смертності.</a:t>
            </a:r>
            <a:endParaRPr lang="en-US" sz="1550" dirty="0"/>
          </a:p>
        </p:txBody>
      </p:sp>
      <p:sp>
        <p:nvSpPr>
          <p:cNvPr id="4" name="Text 2"/>
          <p:cNvSpPr/>
          <p:nvPr/>
        </p:nvSpPr>
        <p:spPr>
          <a:xfrm>
            <a:off x="793790" y="4546283"/>
            <a:ext cx="13042821" cy="952677"/>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504C49"/>
                </a:solidFill>
                <a:latin typeface="Source Serif 4" pitchFamily="34" charset="0"/>
                <a:ea typeface="Source Serif 4" pitchFamily="34" charset="-122"/>
                <a:cs typeface="Source Serif 4" pitchFamily="34" charset="-120"/>
              </a:rPr>
              <a:t>Реакція на пандемію:</a:t>
            </a:r>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 Швидке впровадження нових ліків та вакцин під час COVID-19.</a:t>
            </a:r>
            <a:endParaRPr lang="en-US" sz="1550" dirty="0"/>
          </a:p>
          <a:p>
            <a:pPr algn="l" marL="342900" indent="-342900">
              <a:lnSpc>
                <a:spcPts val="2500"/>
              </a:lnSpc>
              <a:buSzPct val="100000"/>
              <a:buChar char="•"/>
            </a:pPr>
            <a:r>
              <a:rPr lang="en-US" sz="1550" b="1" dirty="0">
                <a:solidFill>
                  <a:srgbClr val="504C49"/>
                </a:solidFill>
                <a:latin typeface="Source Serif 4" pitchFamily="34" charset="0"/>
                <a:ea typeface="Source Serif 4" pitchFamily="34" charset="-122"/>
                <a:cs typeface="Source Serif 4" pitchFamily="34" charset="-120"/>
              </a:rPr>
              <a:t>Зростання доступності:</a:t>
            </a:r>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 Збільшення кількості доступних препаратів у програмах державного фінансування.</a:t>
            </a:r>
            <a:endParaRPr lang="en-US" sz="1550" dirty="0"/>
          </a:p>
          <a:p>
            <a:pPr algn="l" marL="342900" indent="-342900">
              <a:lnSpc>
                <a:spcPts val="2500"/>
              </a:lnSpc>
              <a:buSzPct val="100000"/>
              <a:buChar char="•"/>
            </a:pPr>
            <a:r>
              <a:rPr lang="en-US" sz="1550" b="1" dirty="0">
                <a:solidFill>
                  <a:srgbClr val="504C49"/>
                </a:solidFill>
                <a:latin typeface="Source Serif 4" pitchFamily="34" charset="0"/>
                <a:ea typeface="Source Serif 4" pitchFamily="34" charset="-122"/>
                <a:cs typeface="Source Serif 4" pitchFamily="34" charset="-120"/>
              </a:rPr>
              <a:t>Покращення якості життя:</a:t>
            </a:r>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 Позитивний вплив на якість та тривалість життя українців.</a:t>
            </a:r>
            <a:endParaRPr lang="en-US" sz="1550" dirty="0"/>
          </a:p>
        </p:txBody>
      </p:sp>
      <p:sp>
        <p:nvSpPr>
          <p:cNvPr id="5" name="Text 3"/>
          <p:cNvSpPr/>
          <p:nvPr/>
        </p:nvSpPr>
        <p:spPr>
          <a:xfrm>
            <a:off x="793790" y="5722201"/>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Зростання кількості доступних препаратів у програмах державного фінансування та позитивний вплив на якість життя та тривалість життя українців є незаперечними доказами ефективності цілеспрямованої державної політики у сфері охорони здоров'я.</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541145"/>
            <a:ext cx="11791712" cy="620078"/>
          </a:xfrm>
          <a:prstGeom prst="rect">
            <a:avLst/>
          </a:prstGeom>
          <a:noFill/>
          <a:ln/>
        </p:spPr>
        <p:txBody>
          <a:bodyPr wrap="none" lIns="0" tIns="0" rIns="0" bIns="0" rtlCol="0" anchor="t"/>
          <a:lstStyle/>
          <a:p>
            <a:pPr algn="l" indent="0" marL="0">
              <a:lnSpc>
                <a:spcPts val="4850"/>
              </a:lnSpc>
              <a:buNone/>
            </a:pPr>
            <a:r>
              <a:rPr lang="en-US" sz="3900" dirty="0">
                <a:solidFill>
                  <a:srgbClr val="201B18"/>
                </a:solidFill>
                <a:latin typeface="Platypi Medium" pitchFamily="34" charset="0"/>
                <a:ea typeface="Platypi Medium" pitchFamily="34" charset="-122"/>
                <a:cs typeface="Platypi Medium" pitchFamily="34" charset="-120"/>
              </a:rPr>
              <a:t>Висновок: Ліки — це соціальний капітал України</a:t>
            </a:r>
            <a:endParaRPr lang="en-US" sz="3900" dirty="0"/>
          </a:p>
        </p:txBody>
      </p:sp>
      <p:sp>
        <p:nvSpPr>
          <p:cNvPr id="3" name="Text 1"/>
          <p:cNvSpPr/>
          <p:nvPr/>
        </p:nvSpPr>
        <p:spPr>
          <a:xfrm>
            <a:off x="793790" y="2558058"/>
            <a:ext cx="13042821" cy="127015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Лікарські засоби є не лише медичним продуктом, але й важливим соціальним капіталом України. Ефективна взаємодія між державною політикою та фармацевтичною індустрією є основою для побудови здорового та процвітаючого суспільства. Спрощення реєстрації та забезпечення доступності ліків – це ключові фактори для майбутнього, що дозволяють пацієнтам отримувати своєчасну та якісну медичну допомогу.</a:t>
            </a:r>
            <a:endParaRPr lang="en-US" sz="1550" dirty="0"/>
          </a:p>
        </p:txBody>
      </p:sp>
      <p:sp>
        <p:nvSpPr>
          <p:cNvPr id="4" name="Shape 2"/>
          <p:cNvSpPr/>
          <p:nvPr/>
        </p:nvSpPr>
        <p:spPr>
          <a:xfrm>
            <a:off x="793790" y="4051459"/>
            <a:ext cx="13042821" cy="1778556"/>
          </a:xfrm>
          <a:prstGeom prst="roundRect">
            <a:avLst>
              <a:gd name="adj" fmla="val 1674"/>
            </a:avLst>
          </a:prstGeom>
          <a:solidFill>
            <a:srgbClr val="F9F7F7"/>
          </a:solidFill>
          <a:ln/>
        </p:spPr>
      </p:sp>
      <p:sp>
        <p:nvSpPr>
          <p:cNvPr id="5" name="Shape 3"/>
          <p:cNvSpPr/>
          <p:nvPr/>
        </p:nvSpPr>
        <p:spPr>
          <a:xfrm>
            <a:off x="793790" y="4051459"/>
            <a:ext cx="4347567" cy="1778556"/>
          </a:xfrm>
          <a:prstGeom prst="roundRect">
            <a:avLst>
              <a:gd name="adj" fmla="val 1674"/>
            </a:avLst>
          </a:prstGeom>
          <a:solidFill>
            <a:srgbClr val="F9F7F7"/>
          </a:solidFill>
          <a:ln/>
        </p:spPr>
      </p:sp>
      <p:sp>
        <p:nvSpPr>
          <p:cNvPr id="6" name="Text 4"/>
          <p:cNvSpPr/>
          <p:nvPr/>
        </p:nvSpPr>
        <p:spPr>
          <a:xfrm>
            <a:off x="992148" y="4249817"/>
            <a:ext cx="3160514"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Партнерство для здоров'я</a:t>
            </a:r>
            <a:endParaRPr lang="en-US" sz="1950" dirty="0"/>
          </a:p>
        </p:txBody>
      </p:sp>
      <p:sp>
        <p:nvSpPr>
          <p:cNvPr id="7" name="Text 5"/>
          <p:cNvSpPr/>
          <p:nvPr/>
        </p:nvSpPr>
        <p:spPr>
          <a:xfrm>
            <a:off x="992148" y="4679037"/>
            <a:ext cx="3950851" cy="63507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Держава та індустрія разом працюють над здоров'ям нації.</a:t>
            </a:r>
            <a:endParaRPr lang="en-US" sz="1550" dirty="0"/>
          </a:p>
        </p:txBody>
      </p:sp>
      <p:sp>
        <p:nvSpPr>
          <p:cNvPr id="8" name="Shape 6"/>
          <p:cNvSpPr/>
          <p:nvPr/>
        </p:nvSpPr>
        <p:spPr>
          <a:xfrm>
            <a:off x="5141357" y="4051459"/>
            <a:ext cx="4347567" cy="1778556"/>
          </a:xfrm>
          <a:prstGeom prst="rect">
            <a:avLst/>
          </a:prstGeom>
          <a:solidFill>
            <a:srgbClr val="F9F7F7"/>
          </a:solidFill>
          <a:ln/>
        </p:spPr>
      </p:sp>
      <p:sp>
        <p:nvSpPr>
          <p:cNvPr id="9" name="Shape 7"/>
          <p:cNvSpPr/>
          <p:nvPr/>
        </p:nvSpPr>
        <p:spPr>
          <a:xfrm>
            <a:off x="5141357" y="4051459"/>
            <a:ext cx="22860" cy="1778556"/>
          </a:xfrm>
          <a:prstGeom prst="roundRect">
            <a:avLst>
              <a:gd name="adj" fmla="val 130232"/>
            </a:avLst>
          </a:prstGeom>
          <a:solidFill>
            <a:srgbClr val="D8D4D4"/>
          </a:solidFill>
          <a:ln/>
        </p:spPr>
      </p:sp>
      <p:sp>
        <p:nvSpPr>
          <p:cNvPr id="10" name="Text 8"/>
          <p:cNvSpPr/>
          <p:nvPr/>
        </p:nvSpPr>
        <p:spPr>
          <a:xfrm>
            <a:off x="5339715" y="424981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Доступність — ключ</a:t>
            </a:r>
            <a:endParaRPr lang="en-US" sz="1950" dirty="0"/>
          </a:p>
        </p:txBody>
      </p:sp>
      <p:sp>
        <p:nvSpPr>
          <p:cNvPr id="11" name="Text 9"/>
          <p:cNvSpPr/>
          <p:nvPr/>
        </p:nvSpPr>
        <p:spPr>
          <a:xfrm>
            <a:off x="5339715" y="4679037"/>
            <a:ext cx="3950851" cy="95261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Спрощена реєстрація та доступність ліків є вирішальними для майбутнього.</a:t>
            </a:r>
            <a:endParaRPr lang="en-US" sz="1550" dirty="0"/>
          </a:p>
        </p:txBody>
      </p:sp>
      <p:sp>
        <p:nvSpPr>
          <p:cNvPr id="12" name="Shape 10"/>
          <p:cNvSpPr/>
          <p:nvPr/>
        </p:nvSpPr>
        <p:spPr>
          <a:xfrm>
            <a:off x="9488924" y="4051459"/>
            <a:ext cx="4347567" cy="1778556"/>
          </a:xfrm>
          <a:prstGeom prst="rect">
            <a:avLst/>
          </a:prstGeom>
          <a:solidFill>
            <a:srgbClr val="F9F7F7"/>
          </a:solidFill>
          <a:ln/>
        </p:spPr>
      </p:sp>
      <p:sp>
        <p:nvSpPr>
          <p:cNvPr id="13" name="Shape 11"/>
          <p:cNvSpPr/>
          <p:nvPr/>
        </p:nvSpPr>
        <p:spPr>
          <a:xfrm>
            <a:off x="9488924" y="4051459"/>
            <a:ext cx="22860" cy="1778556"/>
          </a:xfrm>
          <a:prstGeom prst="roundRect">
            <a:avLst>
              <a:gd name="adj" fmla="val 130232"/>
            </a:avLst>
          </a:prstGeom>
          <a:solidFill>
            <a:srgbClr val="D8D4D4"/>
          </a:solidFill>
          <a:ln/>
        </p:spPr>
      </p:sp>
      <p:sp>
        <p:nvSpPr>
          <p:cNvPr id="14" name="Text 12"/>
          <p:cNvSpPr/>
          <p:nvPr/>
        </p:nvSpPr>
        <p:spPr>
          <a:xfrm>
            <a:off x="9687282" y="4249817"/>
            <a:ext cx="3334822" cy="310158"/>
          </a:xfrm>
          <a:prstGeom prst="rect">
            <a:avLst/>
          </a:prstGeom>
          <a:noFill/>
          <a:ln/>
        </p:spPr>
        <p:txBody>
          <a:bodyPr wrap="none" lIns="0" tIns="0" rIns="0" bIns="0" rtlCol="0" anchor="t"/>
          <a:lstStyle/>
          <a:p>
            <a:pPr algn="l" indent="0" marL="0">
              <a:lnSpc>
                <a:spcPts val="2400"/>
              </a:lnSpc>
              <a:buNone/>
            </a:pPr>
            <a:r>
              <a:rPr lang="en-US" sz="1950" dirty="0">
                <a:solidFill>
                  <a:srgbClr val="504C49"/>
                </a:solidFill>
                <a:latin typeface="Platypi Medium" pitchFamily="34" charset="0"/>
                <a:ea typeface="Platypi Medium" pitchFamily="34" charset="-122"/>
                <a:cs typeface="Platypi Medium" pitchFamily="34" charset="-120"/>
              </a:rPr>
              <a:t>Соціальна відповідальність</a:t>
            </a:r>
            <a:endParaRPr lang="en-US" sz="1950" dirty="0"/>
          </a:p>
        </p:txBody>
      </p:sp>
      <p:sp>
        <p:nvSpPr>
          <p:cNvPr id="15" name="Text 13"/>
          <p:cNvSpPr/>
          <p:nvPr/>
        </p:nvSpPr>
        <p:spPr>
          <a:xfrm>
            <a:off x="9687282" y="4679037"/>
            <a:ext cx="3950851" cy="95261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Підтримка інновацій та соціальної відповідальності заради кожного пацієнта.</a:t>
            </a:r>
            <a:endParaRPr lang="en-US" sz="1550" dirty="0"/>
          </a:p>
        </p:txBody>
      </p:sp>
      <p:sp>
        <p:nvSpPr>
          <p:cNvPr id="16" name="Text 14"/>
          <p:cNvSpPr/>
          <p:nvPr/>
        </p:nvSpPr>
        <p:spPr>
          <a:xfrm>
            <a:off x="793790" y="6053257"/>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504C49"/>
                </a:solidFill>
                <a:latin typeface="Source Serif 4" pitchFamily="34" charset="0"/>
                <a:ea typeface="Source Serif 4" pitchFamily="34" charset="-122"/>
                <a:cs typeface="Source Serif 4" pitchFamily="34" charset="-120"/>
              </a:rPr>
              <a:t>Заклик до підтримки інновацій та соціальної відповідальності є критично важливим для забезпечення доступу до сучасних та ефективних ліків для кожного пацієнта в Україні.</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2026-02-03T10:21:47Z</dcterms:created>
  <dcterms:modified xsi:type="dcterms:W3CDTF">2026-02-03T10:21:47Z</dcterms:modified>
</cp:coreProperties>
</file>