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56"/>
  </p:notesMasterIdLst>
  <p:sldIdLst>
    <p:sldId id="285" r:id="rId2"/>
    <p:sldId id="288" r:id="rId3"/>
    <p:sldId id="289" r:id="rId4"/>
    <p:sldId id="291" r:id="rId5"/>
    <p:sldId id="293" r:id="rId6"/>
    <p:sldId id="294" r:id="rId7"/>
    <p:sldId id="292" r:id="rId8"/>
    <p:sldId id="298" r:id="rId9"/>
    <p:sldId id="297" r:id="rId10"/>
    <p:sldId id="295" r:id="rId11"/>
    <p:sldId id="296" r:id="rId12"/>
    <p:sldId id="299" r:id="rId13"/>
    <p:sldId id="302" r:id="rId14"/>
    <p:sldId id="303" r:id="rId15"/>
    <p:sldId id="304" r:id="rId16"/>
    <p:sldId id="305" r:id="rId17"/>
    <p:sldId id="301" r:id="rId18"/>
    <p:sldId id="309" r:id="rId19"/>
    <p:sldId id="310" r:id="rId20"/>
    <p:sldId id="329" r:id="rId21"/>
    <p:sldId id="311" r:id="rId22"/>
    <p:sldId id="314" r:id="rId23"/>
    <p:sldId id="313" r:id="rId24"/>
    <p:sldId id="315" r:id="rId25"/>
    <p:sldId id="316" r:id="rId26"/>
    <p:sldId id="317" r:id="rId27"/>
    <p:sldId id="318" r:id="rId28"/>
    <p:sldId id="319" r:id="rId29"/>
    <p:sldId id="320" r:id="rId30"/>
    <p:sldId id="321" r:id="rId31"/>
    <p:sldId id="327" r:id="rId32"/>
    <p:sldId id="322" r:id="rId33"/>
    <p:sldId id="326" r:id="rId34"/>
    <p:sldId id="323" r:id="rId35"/>
    <p:sldId id="324" r:id="rId36"/>
    <p:sldId id="332" r:id="rId37"/>
    <p:sldId id="333" r:id="rId38"/>
    <p:sldId id="325" r:id="rId39"/>
    <p:sldId id="328" r:id="rId40"/>
    <p:sldId id="330" r:id="rId41"/>
    <p:sldId id="331" r:id="rId42"/>
    <p:sldId id="268" r:id="rId43"/>
    <p:sldId id="334" r:id="rId44"/>
    <p:sldId id="335" r:id="rId45"/>
    <p:sldId id="336" r:id="rId46"/>
    <p:sldId id="337" r:id="rId47"/>
    <p:sldId id="338" r:id="rId48"/>
    <p:sldId id="339" r:id="rId49"/>
    <p:sldId id="341" r:id="rId50"/>
    <p:sldId id="342" r:id="rId51"/>
    <p:sldId id="344" r:id="rId52"/>
    <p:sldId id="345" r:id="rId53"/>
    <p:sldId id="346" r:id="rId54"/>
    <p:sldId id="347" r:id="rId55"/>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00CC"/>
    <a:srgbClr val="B808B0"/>
    <a:srgbClr val="1709C7"/>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9" d="100"/>
          <a:sy n="69" d="100"/>
        </p:scale>
        <p:origin x="-546" y="-10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EE48DF3-AC9B-470F-A707-280019D7420B}" type="datetimeFigureOut">
              <a:rPr lang="ru-RU" smtClean="0"/>
              <a:pPr/>
              <a:t>28.01.2018</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B47D7F7-11E2-42C2-B102-B54886190299}" type="slidenum">
              <a:rPr lang="ru-RU" smtClean="0"/>
              <a:pPr/>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1B47D7F7-11E2-42C2-B102-B54886190299}" type="slidenum">
              <a:rPr lang="ru-RU" smtClean="0"/>
              <a:pPr/>
              <a:t>16</a:t>
            </a:fld>
            <a:endParaRPr lang="ru-RU"/>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1B47D7F7-11E2-42C2-B102-B54886190299}" type="slidenum">
              <a:rPr lang="ru-RU" smtClean="0"/>
              <a:pPr/>
              <a:t>18</a:t>
            </a:fld>
            <a:endParaRPr lang="ru-RU"/>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1B47D7F7-11E2-42C2-B102-B54886190299}" type="slidenum">
              <a:rPr lang="ru-RU" smtClean="0"/>
              <a:pPr/>
              <a:t>19</a:t>
            </a:fld>
            <a:endParaRPr lang="ru-RU"/>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1B47D7F7-11E2-42C2-B102-B54886190299}" type="slidenum">
              <a:rPr lang="ru-RU" smtClean="0"/>
              <a:pPr/>
              <a:t>20</a:t>
            </a:fld>
            <a:endParaRPr lang="ru-RU"/>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1B47D7F7-11E2-42C2-B102-B54886190299}" type="slidenum">
              <a:rPr lang="ru-RU" smtClean="0"/>
              <a:pPr/>
              <a:t>21</a:t>
            </a:fld>
            <a:endParaRPr lang="ru-RU"/>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1B47D7F7-11E2-42C2-B102-B54886190299}" type="slidenum">
              <a:rPr lang="ru-RU" smtClean="0"/>
              <a:pPr/>
              <a:t>22</a:t>
            </a:fld>
            <a:endParaRPr lang="ru-RU"/>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1B47D7F7-11E2-42C2-B102-B54886190299}" type="slidenum">
              <a:rPr lang="ru-RU" smtClean="0"/>
              <a:pPr/>
              <a:t>23</a:t>
            </a:fld>
            <a:endParaRPr lang="ru-RU"/>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1B47D7F7-11E2-42C2-B102-B54886190299}" type="slidenum">
              <a:rPr lang="ru-RU" smtClean="0"/>
              <a:pPr/>
              <a:t>24</a:t>
            </a:fld>
            <a:endParaRPr lang="ru-RU"/>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1B47D7F7-11E2-42C2-B102-B54886190299}" type="slidenum">
              <a:rPr lang="ru-RU" smtClean="0"/>
              <a:pPr/>
              <a:t>25</a:t>
            </a:fld>
            <a:endParaRPr lang="ru-RU"/>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1B47D7F7-11E2-42C2-B102-B54886190299}" type="slidenum">
              <a:rPr lang="ru-RU" smtClean="0"/>
              <a:pPr/>
              <a:t>26</a:t>
            </a:fld>
            <a:endParaRPr lang="ru-RU"/>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1B47D7F7-11E2-42C2-B102-B54886190299}" type="slidenum">
              <a:rPr lang="ru-RU" smtClean="0"/>
              <a:pPr/>
              <a:t>27</a:t>
            </a:fld>
            <a:endParaRPr lang="ru-RU"/>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1B47D7F7-11E2-42C2-B102-B54886190299}" type="slidenum">
              <a:rPr lang="ru-RU" smtClean="0"/>
              <a:pPr/>
              <a:t>28</a:t>
            </a:fld>
            <a:endParaRPr lang="ru-RU"/>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1B47D7F7-11E2-42C2-B102-B54886190299}" type="slidenum">
              <a:rPr lang="ru-RU" smtClean="0"/>
              <a:pPr/>
              <a:t>29</a:t>
            </a:fld>
            <a:endParaRPr lang="ru-RU"/>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1B47D7F7-11E2-42C2-B102-B54886190299}" type="slidenum">
              <a:rPr lang="ru-RU" smtClean="0"/>
              <a:pPr/>
              <a:t>30</a:t>
            </a:fld>
            <a:endParaRPr lang="ru-RU"/>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1B47D7F7-11E2-42C2-B102-B54886190299}" type="slidenum">
              <a:rPr lang="ru-RU" smtClean="0"/>
              <a:pPr/>
              <a:t>32</a:t>
            </a:fld>
            <a:endParaRPr lang="ru-RU"/>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1B47D7F7-11E2-42C2-B102-B54886190299}" type="slidenum">
              <a:rPr lang="ru-RU" smtClean="0"/>
              <a:pPr/>
              <a:t>33</a:t>
            </a:fld>
            <a:endParaRPr lang="ru-RU"/>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1B47D7F7-11E2-42C2-B102-B54886190299}" type="slidenum">
              <a:rPr lang="ru-RU" smtClean="0"/>
              <a:pPr/>
              <a:t>34</a:t>
            </a:fld>
            <a:endParaRPr lang="ru-RU"/>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1B47D7F7-11E2-42C2-B102-B54886190299}" type="slidenum">
              <a:rPr lang="ru-RU" smtClean="0"/>
              <a:pPr/>
              <a:t>35</a:t>
            </a:fld>
            <a:endParaRPr lang="ru-RU"/>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1B47D7F7-11E2-42C2-B102-B54886190299}" type="slidenum">
              <a:rPr lang="ru-RU" smtClean="0"/>
              <a:pPr/>
              <a:t>36</a:t>
            </a:fld>
            <a:endParaRPr lang="ru-RU"/>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1B47D7F7-11E2-42C2-B102-B54886190299}" type="slidenum">
              <a:rPr lang="ru-RU" smtClean="0"/>
              <a:pPr/>
              <a:t>37</a:t>
            </a:fld>
            <a:endParaRPr lang="ru-RU"/>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1B47D7F7-11E2-42C2-B102-B54886190299}" type="slidenum">
              <a:rPr lang="ru-RU" smtClean="0"/>
              <a:pPr/>
              <a:t>38</a:t>
            </a:fld>
            <a:endParaRPr lang="ru-RU"/>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1B47D7F7-11E2-42C2-B102-B54886190299}" type="slidenum">
              <a:rPr lang="ru-RU" smtClean="0"/>
              <a:pPr/>
              <a:t>39</a:t>
            </a:fld>
            <a:endParaRPr lang="ru-RU"/>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1B47D7F7-11E2-42C2-B102-B54886190299}" type="slidenum">
              <a:rPr lang="ru-RU" smtClean="0"/>
              <a:pPr/>
              <a:t>40</a:t>
            </a:fld>
            <a:endParaRPr lang="ru-RU"/>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1B47D7F7-11E2-42C2-B102-B54886190299}" type="slidenum">
              <a:rPr lang="ru-RU" smtClean="0"/>
              <a:pPr/>
              <a:t>41</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28.01.2018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28.01.2018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28.01.2018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5B106E36-FD25-4E2D-B0AA-010F637433A0}" type="datetimeFigureOut">
              <a:rPr lang="ru-RU" smtClean="0"/>
              <a:pPr/>
              <a:t>28.01.2018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5B106E36-FD25-4E2D-B0AA-010F637433A0}" type="datetimeFigureOut">
              <a:rPr lang="ru-RU" smtClean="0"/>
              <a:pPr/>
              <a:t>28.01.2018</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5B106E36-FD25-4E2D-B0AA-010F637433A0}" type="datetimeFigureOut">
              <a:rPr lang="ru-RU" smtClean="0"/>
              <a:pPr/>
              <a:t>28.01.2018</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28.01.2018</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28.01.2018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28.01.2018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28.01.2018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28.01.2018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106E36-FD25-4E2D-B0AA-010F637433A0}" type="datetimeFigureOut">
              <a:rPr lang="ru-RU" smtClean="0"/>
              <a:pPr/>
              <a:t>28.01.2018</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2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2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3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WordArt 4"/>
          <p:cNvSpPr>
            <a:spLocks noChangeArrowheads="1" noChangeShapeType="1" noTextEdit="1"/>
          </p:cNvSpPr>
          <p:nvPr/>
        </p:nvSpPr>
        <p:spPr bwMode="auto">
          <a:xfrm>
            <a:off x="0" y="642918"/>
            <a:ext cx="9144000" cy="5857875"/>
          </a:xfrm>
          <a:prstGeom prst="rect">
            <a:avLst/>
          </a:prstGeom>
          <a:solidFill>
            <a:schemeClr val="accent5">
              <a:lumMod val="60000"/>
              <a:lumOff val="40000"/>
            </a:schemeClr>
          </a:solidFill>
          <a:scene3d>
            <a:camera prst="isometricOffAxis1Right"/>
            <a:lightRig rig="threePt" dir="t"/>
          </a:scene3d>
          <a:sp3d>
            <a:bevelT/>
          </a:sp3d>
        </p:spPr>
        <p:txBody>
          <a:bodyPr wrap="none" fromWordArt="1">
            <a:prstTxWarp prst="textPlain">
              <a:avLst>
                <a:gd name="adj" fmla="val 49861"/>
              </a:avLst>
            </a:prstTxWarp>
          </a:bodyPr>
          <a:lstStyle/>
          <a:p>
            <a:pPr algn="ctr">
              <a:defRPr/>
            </a:pPr>
            <a:r>
              <a:rPr lang="en-US" sz="3600" b="1" kern="10" spc="300" dirty="0" smtClean="0">
                <a:ln w="19050">
                  <a:solidFill>
                    <a:srgbClr val="CC00CC"/>
                  </a:solidFill>
                  <a:round/>
                  <a:headEnd/>
                  <a:tailEnd/>
                </a:ln>
                <a:solidFill>
                  <a:srgbClr val="FFFFFF"/>
                </a:solidFill>
                <a:effectLst>
                  <a:outerShdw dist="35921" dir="2700000" algn="ctr" rotWithShape="0">
                    <a:srgbClr val="990000"/>
                  </a:outerShdw>
                </a:effectLst>
                <a:latin typeface="Arial"/>
                <a:cs typeface="Arial"/>
              </a:rPr>
              <a:t>Principles</a:t>
            </a:r>
          </a:p>
          <a:p>
            <a:pPr algn="ctr">
              <a:defRPr/>
            </a:pPr>
            <a:r>
              <a:rPr lang="en-US" sz="3600" b="1" kern="10" spc="300" dirty="0" smtClean="0">
                <a:ln w="19050">
                  <a:solidFill>
                    <a:srgbClr val="CC00CC"/>
                  </a:solidFill>
                  <a:round/>
                  <a:headEnd/>
                  <a:tailEnd/>
                </a:ln>
                <a:solidFill>
                  <a:srgbClr val="FFFFFF"/>
                </a:solidFill>
                <a:effectLst>
                  <a:outerShdw dist="35921" dir="2700000" algn="ctr" rotWithShape="0">
                    <a:srgbClr val="990000"/>
                  </a:outerShdw>
                </a:effectLst>
                <a:latin typeface="Arial"/>
                <a:cs typeface="Arial"/>
              </a:rPr>
              <a:t>of </a:t>
            </a:r>
            <a:r>
              <a:rPr lang="en-US" sz="3600" b="1" kern="10" spc="300" dirty="0" err="1" smtClean="0">
                <a:ln w="19050">
                  <a:solidFill>
                    <a:srgbClr val="CC00CC"/>
                  </a:solidFill>
                  <a:round/>
                  <a:headEnd/>
                  <a:tailEnd/>
                </a:ln>
                <a:solidFill>
                  <a:srgbClr val="FFFFFF"/>
                </a:solidFill>
                <a:effectLst>
                  <a:outerShdw dist="35921" dir="2700000" algn="ctr" rotWithShape="0">
                    <a:srgbClr val="990000"/>
                  </a:outerShdw>
                </a:effectLst>
                <a:latin typeface="Arial"/>
                <a:cs typeface="Arial"/>
              </a:rPr>
              <a:t>clinico</a:t>
            </a:r>
            <a:r>
              <a:rPr lang="en-US" sz="3600" b="1" kern="10" spc="300" dirty="0" smtClean="0">
                <a:ln w="19050">
                  <a:solidFill>
                    <a:srgbClr val="CC00CC"/>
                  </a:solidFill>
                  <a:round/>
                  <a:headEnd/>
                  <a:tailEnd/>
                </a:ln>
                <a:solidFill>
                  <a:srgbClr val="FFFFFF"/>
                </a:solidFill>
                <a:effectLst>
                  <a:outerShdw dist="35921" dir="2700000" algn="ctr" rotWithShape="0">
                    <a:srgbClr val="990000"/>
                  </a:outerShdw>
                </a:effectLst>
                <a:latin typeface="Arial"/>
                <a:cs typeface="Arial"/>
              </a:rPr>
              <a:t>-pharmaceutical</a:t>
            </a:r>
          </a:p>
          <a:p>
            <a:pPr algn="ctr">
              <a:defRPr/>
            </a:pPr>
            <a:r>
              <a:rPr lang="en-US" sz="3600" b="1" kern="10" spc="300" dirty="0" smtClean="0">
                <a:ln w="19050">
                  <a:solidFill>
                    <a:srgbClr val="CC00CC"/>
                  </a:solidFill>
                  <a:round/>
                  <a:headEnd/>
                  <a:tailEnd/>
                </a:ln>
                <a:solidFill>
                  <a:srgbClr val="FFFFFF"/>
                </a:solidFill>
                <a:effectLst>
                  <a:outerShdw dist="35921" dir="2700000" algn="ctr" rotWithShape="0">
                    <a:srgbClr val="990000"/>
                  </a:outerShdw>
                </a:effectLst>
                <a:latin typeface="Arial"/>
                <a:cs typeface="Arial"/>
              </a:rPr>
              <a:t>approach to the selection of drugs</a:t>
            </a:r>
          </a:p>
          <a:p>
            <a:pPr algn="ctr">
              <a:defRPr/>
            </a:pPr>
            <a:r>
              <a:rPr lang="en-US" sz="3600" b="1" kern="10" spc="300" dirty="0" smtClean="0">
                <a:ln w="19050">
                  <a:solidFill>
                    <a:srgbClr val="CC00CC"/>
                  </a:solidFill>
                  <a:round/>
                  <a:headEnd/>
                  <a:tailEnd/>
                </a:ln>
                <a:solidFill>
                  <a:srgbClr val="FFFFFF"/>
                </a:solidFill>
                <a:effectLst>
                  <a:outerShdw dist="35921" dir="2700000" algn="ctr" rotWithShape="0">
                    <a:srgbClr val="990000"/>
                  </a:outerShdw>
                </a:effectLst>
                <a:latin typeface="Arial"/>
                <a:cs typeface="Arial"/>
              </a:rPr>
              <a:t>for the treatment of ischemic heart disease</a:t>
            </a:r>
            <a:endParaRPr lang="ru-RU" sz="3600" b="1" kern="10" spc="300" dirty="0">
              <a:ln w="19050">
                <a:solidFill>
                  <a:srgbClr val="CC00CC"/>
                </a:solidFill>
                <a:round/>
                <a:headEnd/>
                <a:tailEnd/>
              </a:ln>
              <a:solidFill>
                <a:srgbClr val="FFFFFF"/>
              </a:solidFill>
              <a:effectLst>
                <a:outerShdw dist="35921" dir="2700000" algn="ctr" rotWithShape="0">
                  <a:srgbClr val="990000"/>
                </a:outerShdw>
              </a:effectLst>
              <a:latin typeface="Arial"/>
              <a:cs typeface="Arial"/>
            </a:endParaRPr>
          </a:p>
        </p:txBody>
      </p:sp>
      <p:sp>
        <p:nvSpPr>
          <p:cNvPr id="4" name="AutoShape 6"/>
          <p:cNvSpPr>
            <a:spLocks noChangeArrowheads="1"/>
          </p:cNvSpPr>
          <p:nvPr/>
        </p:nvSpPr>
        <p:spPr bwMode="auto">
          <a:xfrm>
            <a:off x="214282" y="214291"/>
            <a:ext cx="8786874" cy="642942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pic>
        <p:nvPicPr>
          <p:cNvPr id="1026" name="Picture 2"/>
          <p:cNvPicPr>
            <a:picLocks noChangeAspect="1" noChangeArrowheads="1"/>
          </p:cNvPicPr>
          <p:nvPr/>
        </p:nvPicPr>
        <p:blipFill>
          <a:blip r:embed="rId2"/>
          <a:srcRect/>
          <a:stretch>
            <a:fillRect/>
          </a:stretch>
        </p:blipFill>
        <p:spPr bwMode="auto">
          <a:xfrm>
            <a:off x="357158" y="285728"/>
            <a:ext cx="3071834" cy="2214578"/>
          </a:xfrm>
          <a:prstGeom prst="rect">
            <a:avLst/>
          </a:prstGeom>
          <a:solidFill>
            <a:schemeClr val="accent6">
              <a:lumMod val="75000"/>
            </a:schemeClr>
          </a:solidFill>
          <a:ln w="38100">
            <a:solidFill>
              <a:schemeClr val="accent6">
                <a:lumMod val="75000"/>
              </a:schemeClr>
            </a:solidFill>
            <a:miter lim="800000"/>
            <a:headEnd/>
            <a:tailEnd/>
          </a:ln>
          <a:effectLst/>
          <a:scene3d>
            <a:camera prst="orthographicFront"/>
            <a:lightRig rig="threePt" dir="t"/>
          </a:scene3d>
          <a:sp3d>
            <a:bevelT/>
          </a:sp3d>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285720" y="152400"/>
            <a:ext cx="8715436" cy="633394"/>
          </a:xfrm>
          <a:solidFill>
            <a:schemeClr val="folHlink"/>
          </a:solidFill>
        </p:spPr>
        <p:txBody>
          <a:bodyPr>
            <a:noAutofit/>
          </a:bodyPr>
          <a:lstStyle/>
          <a:p>
            <a:pPr algn="r"/>
            <a:r>
              <a:rPr lang="en-US" sz="4000" b="1" dirty="0" smtClean="0">
                <a:solidFill>
                  <a:schemeClr val="accent2">
                    <a:lumMod val="20000"/>
                    <a:lumOff val="80000"/>
                  </a:schemeClr>
                </a:solidFill>
              </a:rPr>
              <a:t>ISCHEMIC  HEART  DISEASE (IHD)</a:t>
            </a:r>
            <a:endParaRPr lang="pl-PL" sz="4000" b="1" dirty="0" smtClean="0">
              <a:solidFill>
                <a:schemeClr val="accent2">
                  <a:lumMod val="20000"/>
                  <a:lumOff val="80000"/>
                </a:schemeClr>
              </a:solidFill>
            </a:endParaRPr>
          </a:p>
        </p:txBody>
      </p:sp>
      <p:sp>
        <p:nvSpPr>
          <p:cNvPr id="24579" name="Rectangle 3"/>
          <p:cNvSpPr>
            <a:spLocks noGrp="1" noChangeArrowheads="1"/>
          </p:cNvSpPr>
          <p:nvPr>
            <p:ph idx="1"/>
          </p:nvPr>
        </p:nvSpPr>
        <p:spPr>
          <a:xfrm>
            <a:off x="285720" y="857232"/>
            <a:ext cx="4429156" cy="5715040"/>
          </a:xfrm>
          <a:solidFill>
            <a:schemeClr val="accent5">
              <a:lumMod val="20000"/>
              <a:lumOff val="80000"/>
            </a:schemeClr>
          </a:solidFill>
          <a:ln w="38100">
            <a:solidFill>
              <a:srgbClr val="0070C0"/>
            </a:solidFill>
          </a:ln>
          <a:scene3d>
            <a:camera prst="orthographicFront"/>
            <a:lightRig rig="threePt" dir="t"/>
          </a:scene3d>
          <a:sp3d>
            <a:bevelT/>
          </a:sp3d>
        </p:spPr>
        <p:txBody>
          <a:bodyPr>
            <a:noAutofit/>
          </a:bodyPr>
          <a:lstStyle/>
          <a:p>
            <a:pPr marL="0" indent="0">
              <a:lnSpc>
                <a:spcPct val="80000"/>
              </a:lnSpc>
              <a:buNone/>
            </a:pPr>
            <a:r>
              <a:rPr lang="en-US" sz="4000" b="1" dirty="0" smtClean="0">
                <a:solidFill>
                  <a:srgbClr val="FF0000"/>
                </a:solidFill>
              </a:rPr>
              <a:t>IHD</a:t>
            </a:r>
            <a:r>
              <a:rPr lang="ru-RU" sz="4000" b="1" dirty="0" smtClean="0">
                <a:solidFill>
                  <a:srgbClr val="FF0000"/>
                </a:solidFill>
              </a:rPr>
              <a:t> –</a:t>
            </a:r>
            <a:r>
              <a:rPr lang="en-US" sz="4000" b="1" dirty="0" smtClean="0">
                <a:solidFill>
                  <a:srgbClr val="FF0000"/>
                </a:solidFill>
              </a:rPr>
              <a:t> </a:t>
            </a:r>
            <a:r>
              <a:rPr lang="en-US" sz="4000" b="1" dirty="0" smtClean="0">
                <a:solidFill>
                  <a:srgbClr val="1709C7"/>
                </a:solidFill>
              </a:rPr>
              <a:t>is a myocardial lesion caused by a coronary artery disorder that occurs as a result of imbalance between the coronary blood flow and the metabolic needs of the cardiac muscle</a:t>
            </a:r>
            <a:endParaRPr lang="pl-PL" sz="3200" b="1" dirty="0" smtClean="0">
              <a:solidFill>
                <a:srgbClr val="1709C7"/>
              </a:solidFill>
            </a:endParaRPr>
          </a:p>
        </p:txBody>
      </p:sp>
      <p:pic>
        <p:nvPicPr>
          <p:cNvPr id="24580" name="Picture 4"/>
          <p:cNvPicPr>
            <a:picLocks noChangeAspect="1" noChangeArrowheads="1"/>
          </p:cNvPicPr>
          <p:nvPr/>
        </p:nvPicPr>
        <p:blipFill>
          <a:blip r:embed="rId2"/>
          <a:srcRect/>
          <a:stretch>
            <a:fillRect/>
          </a:stretch>
        </p:blipFill>
        <p:spPr bwMode="auto">
          <a:xfrm>
            <a:off x="4857752" y="857232"/>
            <a:ext cx="4071966" cy="4286280"/>
          </a:xfrm>
          <a:prstGeom prst="rect">
            <a:avLst/>
          </a:prstGeom>
          <a:solidFill>
            <a:schemeClr val="accent5">
              <a:lumMod val="20000"/>
              <a:lumOff val="80000"/>
            </a:schemeClr>
          </a:solidFill>
          <a:ln w="38100">
            <a:solidFill>
              <a:srgbClr val="0070C0"/>
            </a:solidFill>
            <a:miter lim="800000"/>
            <a:headEnd/>
            <a:tailEnd/>
          </a:ln>
          <a:scene3d>
            <a:camera prst="orthographicFront"/>
            <a:lightRig rig="threePt" dir="t"/>
          </a:scene3d>
          <a:sp3d>
            <a:bevelT/>
          </a:sp3d>
        </p:spPr>
      </p:pic>
      <p:sp>
        <p:nvSpPr>
          <p:cNvPr id="5" name="AutoShape 6"/>
          <p:cNvSpPr>
            <a:spLocks noChangeArrowheads="1"/>
          </p:cNvSpPr>
          <p:nvPr/>
        </p:nvSpPr>
        <p:spPr bwMode="auto">
          <a:xfrm>
            <a:off x="142844" y="142852"/>
            <a:ext cx="8858312" cy="6572296"/>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Tree>
  </p:cSld>
  <p:clrMapOvr>
    <a:masterClrMapping/>
  </p:clrMapOvr>
  <p:transition>
    <p:random/>
  </p:transition>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285720" y="152400"/>
            <a:ext cx="8715436" cy="633394"/>
          </a:xfrm>
          <a:solidFill>
            <a:schemeClr val="folHlink"/>
          </a:solidFill>
        </p:spPr>
        <p:txBody>
          <a:bodyPr>
            <a:noAutofit/>
          </a:bodyPr>
          <a:lstStyle/>
          <a:p>
            <a:pPr algn="r"/>
            <a:r>
              <a:rPr lang="en-US" sz="4000" dirty="0" smtClean="0">
                <a:solidFill>
                  <a:schemeClr val="accent2">
                    <a:lumMod val="20000"/>
                    <a:lumOff val="80000"/>
                  </a:schemeClr>
                </a:solidFill>
              </a:rPr>
              <a:t>The prevalence and significance of IHD</a:t>
            </a:r>
            <a:endParaRPr lang="pl-PL" sz="4000" dirty="0" smtClean="0">
              <a:solidFill>
                <a:schemeClr val="accent2">
                  <a:lumMod val="20000"/>
                  <a:lumOff val="80000"/>
                </a:schemeClr>
              </a:solidFill>
            </a:endParaRPr>
          </a:p>
        </p:txBody>
      </p:sp>
      <p:sp>
        <p:nvSpPr>
          <p:cNvPr id="24579" name="Rectangle 3"/>
          <p:cNvSpPr>
            <a:spLocks noGrp="1" noChangeArrowheads="1"/>
          </p:cNvSpPr>
          <p:nvPr>
            <p:ph idx="1"/>
          </p:nvPr>
        </p:nvSpPr>
        <p:spPr>
          <a:xfrm>
            <a:off x="285720" y="785794"/>
            <a:ext cx="8643998" cy="5786478"/>
          </a:xfrm>
          <a:solidFill>
            <a:schemeClr val="accent6">
              <a:lumMod val="20000"/>
              <a:lumOff val="80000"/>
            </a:schemeClr>
          </a:solidFill>
          <a:ln w="28575">
            <a:solidFill>
              <a:schemeClr val="accent6">
                <a:lumMod val="75000"/>
              </a:schemeClr>
            </a:solidFill>
          </a:ln>
          <a:scene3d>
            <a:camera prst="orthographicFront"/>
            <a:lightRig rig="threePt" dir="t"/>
          </a:scene3d>
          <a:sp3d>
            <a:bevelT/>
          </a:sp3d>
        </p:spPr>
        <p:txBody>
          <a:bodyPr>
            <a:noAutofit/>
          </a:bodyPr>
          <a:lstStyle/>
          <a:p>
            <a:pPr marL="0" indent="0">
              <a:lnSpc>
                <a:spcPct val="70000"/>
              </a:lnSpc>
              <a:spcBef>
                <a:spcPts val="600"/>
              </a:spcBef>
              <a:buNone/>
            </a:pPr>
            <a:r>
              <a:rPr lang="en-US" sz="4000" b="1" dirty="0" smtClean="0">
                <a:solidFill>
                  <a:srgbClr val="FF0000"/>
                </a:solidFill>
              </a:rPr>
              <a:t>IHD</a:t>
            </a:r>
            <a:r>
              <a:rPr lang="ru-RU" sz="4000" b="1" dirty="0" smtClean="0">
                <a:solidFill>
                  <a:srgbClr val="FF0000"/>
                </a:solidFill>
              </a:rPr>
              <a:t> — </a:t>
            </a:r>
          </a:p>
          <a:p>
            <a:pPr marL="0" indent="0">
              <a:lnSpc>
                <a:spcPct val="70000"/>
              </a:lnSpc>
              <a:spcBef>
                <a:spcPts val="600"/>
              </a:spcBef>
              <a:buNone/>
            </a:pPr>
            <a:r>
              <a:rPr lang="en-US" sz="2800" b="1" dirty="0" smtClean="0">
                <a:solidFill>
                  <a:srgbClr val="1709C7"/>
                </a:solidFill>
              </a:rPr>
              <a:t>a common disease, one of the main </a:t>
            </a:r>
          </a:p>
          <a:p>
            <a:pPr marL="0" indent="0">
              <a:lnSpc>
                <a:spcPct val="70000"/>
              </a:lnSpc>
              <a:spcBef>
                <a:spcPts val="600"/>
              </a:spcBef>
              <a:buNone/>
            </a:pPr>
            <a:r>
              <a:rPr lang="en-US" sz="2800" b="1" dirty="0" smtClean="0">
                <a:solidFill>
                  <a:srgbClr val="1709C7"/>
                </a:solidFill>
              </a:rPr>
              <a:t>reasons mortality, and</a:t>
            </a:r>
          </a:p>
          <a:p>
            <a:pPr marL="0" indent="0">
              <a:lnSpc>
                <a:spcPct val="70000"/>
              </a:lnSpc>
              <a:spcBef>
                <a:spcPts val="600"/>
              </a:spcBef>
              <a:buNone/>
            </a:pPr>
            <a:r>
              <a:rPr lang="en-US" sz="2800" b="1" dirty="0" smtClean="0">
                <a:solidFill>
                  <a:srgbClr val="1709C7"/>
                </a:solidFill>
              </a:rPr>
              <a:t>temporary and persistent loss of </a:t>
            </a:r>
          </a:p>
          <a:p>
            <a:pPr marL="0" indent="0">
              <a:lnSpc>
                <a:spcPct val="70000"/>
              </a:lnSpc>
              <a:spcBef>
                <a:spcPts val="600"/>
              </a:spcBef>
              <a:buNone/>
            </a:pPr>
            <a:r>
              <a:rPr lang="en-US" sz="2800" b="1" dirty="0" smtClean="0">
                <a:solidFill>
                  <a:srgbClr val="1709C7"/>
                </a:solidFill>
              </a:rPr>
              <a:t>working capacity of the population </a:t>
            </a:r>
          </a:p>
          <a:p>
            <a:pPr marL="0" indent="0">
              <a:lnSpc>
                <a:spcPct val="70000"/>
              </a:lnSpc>
              <a:spcBef>
                <a:spcPts val="600"/>
              </a:spcBef>
              <a:buNone/>
            </a:pPr>
            <a:r>
              <a:rPr lang="en-US" sz="2800" b="1" dirty="0" smtClean="0">
                <a:solidFill>
                  <a:srgbClr val="1709C7"/>
                </a:solidFill>
              </a:rPr>
              <a:t>in the developed countries of the world.</a:t>
            </a:r>
          </a:p>
          <a:p>
            <a:pPr marL="0" indent="0">
              <a:lnSpc>
                <a:spcPct val="70000"/>
              </a:lnSpc>
              <a:spcBef>
                <a:spcPts val="600"/>
              </a:spcBef>
              <a:buNone/>
            </a:pPr>
            <a:r>
              <a:rPr lang="en-US" sz="2800" b="1" dirty="0" smtClean="0">
                <a:solidFill>
                  <a:schemeClr val="accent3">
                    <a:lumMod val="50000"/>
                  </a:schemeClr>
                </a:solidFill>
              </a:rPr>
              <a:t>In connection with this, the problem of IHD occupies one of the leading places among the most important medical problems of the 21st century.</a:t>
            </a:r>
          </a:p>
          <a:p>
            <a:pPr marL="0" indent="0">
              <a:lnSpc>
                <a:spcPct val="70000"/>
              </a:lnSpc>
              <a:spcBef>
                <a:spcPts val="600"/>
              </a:spcBef>
              <a:buNone/>
            </a:pPr>
            <a:r>
              <a:rPr lang="en-US" sz="2800" b="1" dirty="0" smtClean="0">
                <a:solidFill>
                  <a:srgbClr val="B808B0"/>
                </a:solidFill>
              </a:rPr>
              <a:t>The ratio of dead men and women in this is approximately 5: 1.</a:t>
            </a:r>
          </a:p>
          <a:p>
            <a:pPr marL="0" indent="0">
              <a:lnSpc>
                <a:spcPct val="70000"/>
              </a:lnSpc>
              <a:spcBef>
                <a:spcPts val="600"/>
              </a:spcBef>
              <a:buNone/>
            </a:pPr>
            <a:r>
              <a:rPr lang="en-US" sz="2800" b="1" dirty="0" smtClean="0">
                <a:solidFill>
                  <a:srgbClr val="0070C0"/>
                </a:solidFill>
              </a:rPr>
              <a:t>According to statistics in Europe, IHD and brain stroke account for 90% of all diseases of the cardiovascular system, which characterizes IHD as one of the most widespread diseases.</a:t>
            </a:r>
            <a:endParaRPr lang="pl-PL" sz="2800" b="1" dirty="0" smtClean="0">
              <a:solidFill>
                <a:srgbClr val="0070C0"/>
              </a:solidFill>
            </a:endParaRPr>
          </a:p>
        </p:txBody>
      </p:sp>
      <p:sp>
        <p:nvSpPr>
          <p:cNvPr id="5" name="AutoShape 6"/>
          <p:cNvSpPr>
            <a:spLocks noChangeArrowheads="1"/>
          </p:cNvSpPr>
          <p:nvPr/>
        </p:nvSpPr>
        <p:spPr bwMode="auto">
          <a:xfrm>
            <a:off x="142844" y="142852"/>
            <a:ext cx="8858312" cy="6572296"/>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pic>
        <p:nvPicPr>
          <p:cNvPr id="16386" name="Picture 2"/>
          <p:cNvPicPr>
            <a:picLocks noChangeAspect="1" noChangeArrowheads="1"/>
          </p:cNvPicPr>
          <p:nvPr/>
        </p:nvPicPr>
        <p:blipFill>
          <a:blip r:embed="rId2"/>
          <a:srcRect/>
          <a:stretch>
            <a:fillRect/>
          </a:stretch>
        </p:blipFill>
        <p:spPr bwMode="auto">
          <a:xfrm>
            <a:off x="6143636" y="857232"/>
            <a:ext cx="2790830" cy="1785950"/>
          </a:xfrm>
          <a:prstGeom prst="rect">
            <a:avLst/>
          </a:prstGeom>
          <a:noFill/>
          <a:ln w="9525">
            <a:noFill/>
            <a:miter lim="800000"/>
            <a:headEnd/>
            <a:tailEnd/>
          </a:ln>
          <a:effectLst/>
        </p:spPr>
      </p:pic>
    </p:spTree>
  </p:cSld>
  <p:clrMapOvr>
    <a:masterClrMapping/>
  </p:clrMapOvr>
  <p:transition>
    <p:random/>
  </p:transition>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285720" y="152400"/>
            <a:ext cx="8715436" cy="704832"/>
          </a:xfrm>
          <a:solidFill>
            <a:schemeClr val="folHlink"/>
          </a:solidFill>
        </p:spPr>
        <p:txBody>
          <a:bodyPr>
            <a:noAutofit/>
          </a:bodyPr>
          <a:lstStyle/>
          <a:p>
            <a:pPr algn="r"/>
            <a:r>
              <a:rPr lang="en-US" sz="4000" dirty="0" smtClean="0">
                <a:solidFill>
                  <a:schemeClr val="accent6">
                    <a:lumMod val="60000"/>
                    <a:lumOff val="40000"/>
                  </a:schemeClr>
                </a:solidFill>
              </a:rPr>
              <a:t>Classification of IHD in clinical forms</a:t>
            </a:r>
            <a:endParaRPr lang="pl-PL" sz="4000" dirty="0" smtClean="0">
              <a:solidFill>
                <a:schemeClr val="accent6">
                  <a:lumMod val="60000"/>
                  <a:lumOff val="40000"/>
                </a:schemeClr>
              </a:solidFill>
            </a:endParaRPr>
          </a:p>
        </p:txBody>
      </p:sp>
      <p:sp>
        <p:nvSpPr>
          <p:cNvPr id="24579" name="Rectangle 3"/>
          <p:cNvSpPr>
            <a:spLocks noGrp="1" noChangeArrowheads="1"/>
          </p:cNvSpPr>
          <p:nvPr>
            <p:ph idx="1"/>
          </p:nvPr>
        </p:nvSpPr>
        <p:spPr>
          <a:xfrm>
            <a:off x="285720" y="785794"/>
            <a:ext cx="8643998" cy="5786478"/>
          </a:xfrm>
          <a:solidFill>
            <a:schemeClr val="accent6">
              <a:lumMod val="20000"/>
              <a:lumOff val="80000"/>
            </a:schemeClr>
          </a:solidFill>
          <a:ln w="28575">
            <a:solidFill>
              <a:schemeClr val="accent6">
                <a:lumMod val="75000"/>
              </a:schemeClr>
            </a:solidFill>
          </a:ln>
          <a:scene3d>
            <a:camera prst="orthographicFront"/>
            <a:lightRig rig="threePt" dir="t"/>
          </a:scene3d>
          <a:sp3d>
            <a:bevelT/>
          </a:sp3d>
        </p:spPr>
        <p:txBody>
          <a:bodyPr>
            <a:noAutofit/>
          </a:bodyPr>
          <a:lstStyle/>
          <a:p>
            <a:pPr marL="0" indent="0">
              <a:lnSpc>
                <a:spcPct val="70000"/>
              </a:lnSpc>
              <a:spcBef>
                <a:spcPts val="600"/>
              </a:spcBef>
              <a:buNone/>
            </a:pPr>
            <a:r>
              <a:rPr lang="en-US" sz="2800" b="1" dirty="0" smtClean="0">
                <a:solidFill>
                  <a:srgbClr val="FF0000"/>
                </a:solidFill>
              </a:rPr>
              <a:t>Each of form has an independent meaning</a:t>
            </a:r>
          </a:p>
          <a:p>
            <a:pPr marL="0" indent="0">
              <a:lnSpc>
                <a:spcPct val="70000"/>
              </a:lnSpc>
              <a:spcBef>
                <a:spcPts val="600"/>
              </a:spcBef>
              <a:buNone/>
            </a:pPr>
            <a:r>
              <a:rPr lang="en-US" sz="2800" b="1" dirty="0" smtClean="0">
                <a:solidFill>
                  <a:srgbClr val="1709C7"/>
                </a:solidFill>
              </a:rPr>
              <a:t>1. Sudden coronary death</a:t>
            </a:r>
          </a:p>
          <a:p>
            <a:pPr marL="0" indent="0">
              <a:lnSpc>
                <a:spcPct val="70000"/>
              </a:lnSpc>
              <a:spcBef>
                <a:spcPts val="600"/>
              </a:spcBef>
              <a:buNone/>
            </a:pPr>
            <a:r>
              <a:rPr lang="en-US" sz="2800" b="1" dirty="0" smtClean="0">
                <a:solidFill>
                  <a:srgbClr val="B808B0"/>
                </a:solidFill>
              </a:rPr>
              <a:t>-Sudden coronary death with successful resuscitation</a:t>
            </a:r>
          </a:p>
          <a:p>
            <a:pPr marL="0" indent="0">
              <a:lnSpc>
                <a:spcPct val="70000"/>
              </a:lnSpc>
              <a:spcBef>
                <a:spcPts val="600"/>
              </a:spcBef>
              <a:buNone/>
            </a:pPr>
            <a:r>
              <a:rPr lang="en-US" sz="2800" b="1" dirty="0" smtClean="0">
                <a:solidFill>
                  <a:srgbClr val="B808B0"/>
                </a:solidFill>
              </a:rPr>
              <a:t>-Sudden coronary death</a:t>
            </a:r>
          </a:p>
          <a:p>
            <a:pPr marL="0" indent="0">
              <a:lnSpc>
                <a:spcPct val="70000"/>
              </a:lnSpc>
              <a:spcBef>
                <a:spcPts val="600"/>
              </a:spcBef>
              <a:buNone/>
            </a:pPr>
            <a:r>
              <a:rPr lang="en-US" sz="2800" b="1" dirty="0" smtClean="0">
                <a:solidFill>
                  <a:srgbClr val="1709C7"/>
                </a:solidFill>
              </a:rPr>
              <a:t>2. Angina pectoris</a:t>
            </a:r>
          </a:p>
          <a:p>
            <a:pPr marL="0" indent="0">
              <a:lnSpc>
                <a:spcPct val="70000"/>
              </a:lnSpc>
              <a:spcBef>
                <a:spcPts val="600"/>
              </a:spcBef>
              <a:buNone/>
            </a:pPr>
            <a:r>
              <a:rPr lang="en-US" sz="2800" b="1" dirty="0" smtClean="0">
                <a:solidFill>
                  <a:srgbClr val="B808B0"/>
                </a:solidFill>
              </a:rPr>
              <a:t>-Angina of Stress</a:t>
            </a:r>
          </a:p>
          <a:p>
            <a:pPr marL="0" indent="0">
              <a:lnSpc>
                <a:spcPct val="70000"/>
              </a:lnSpc>
              <a:spcBef>
                <a:spcPts val="600"/>
              </a:spcBef>
              <a:buNone/>
            </a:pPr>
            <a:r>
              <a:rPr lang="en-US" sz="2800" b="1" dirty="0" smtClean="0">
                <a:solidFill>
                  <a:srgbClr val="B808B0"/>
                </a:solidFill>
              </a:rPr>
              <a:t>-The first occurrence of angina pectoris</a:t>
            </a:r>
          </a:p>
          <a:p>
            <a:pPr marL="0" indent="0">
              <a:lnSpc>
                <a:spcPct val="70000"/>
              </a:lnSpc>
              <a:spcBef>
                <a:spcPts val="600"/>
              </a:spcBef>
              <a:buNone/>
            </a:pPr>
            <a:r>
              <a:rPr lang="en-US" sz="2800" b="1" dirty="0" smtClean="0">
                <a:solidFill>
                  <a:srgbClr val="B808B0"/>
                </a:solidFill>
              </a:rPr>
              <a:t>-Stable </a:t>
            </a:r>
            <a:r>
              <a:rPr lang="en-US" sz="2800" b="1" dirty="0" err="1" smtClean="0">
                <a:solidFill>
                  <a:srgbClr val="B808B0"/>
                </a:solidFill>
              </a:rPr>
              <a:t>exertional</a:t>
            </a:r>
            <a:r>
              <a:rPr lang="en-US" sz="2800" b="1" dirty="0" smtClean="0">
                <a:solidFill>
                  <a:srgbClr val="B808B0"/>
                </a:solidFill>
              </a:rPr>
              <a:t> angina with indication of functional class</a:t>
            </a:r>
          </a:p>
          <a:p>
            <a:pPr marL="0" indent="0">
              <a:lnSpc>
                <a:spcPct val="70000"/>
              </a:lnSpc>
              <a:spcBef>
                <a:spcPts val="600"/>
              </a:spcBef>
              <a:buNone/>
            </a:pPr>
            <a:r>
              <a:rPr lang="en-US" sz="2800" b="1" dirty="0" smtClean="0">
                <a:solidFill>
                  <a:srgbClr val="B808B0"/>
                </a:solidFill>
              </a:rPr>
              <a:t>-Unstable angina</a:t>
            </a:r>
          </a:p>
          <a:p>
            <a:pPr marL="0" indent="0">
              <a:lnSpc>
                <a:spcPct val="70000"/>
              </a:lnSpc>
              <a:spcBef>
                <a:spcPts val="600"/>
              </a:spcBef>
              <a:buNone/>
            </a:pPr>
            <a:r>
              <a:rPr lang="en-US" sz="2800" b="1" dirty="0" smtClean="0">
                <a:solidFill>
                  <a:srgbClr val="B808B0"/>
                </a:solidFill>
              </a:rPr>
              <a:t>-</a:t>
            </a:r>
            <a:r>
              <a:rPr lang="en-US" sz="2800" b="1" dirty="0" err="1" smtClean="0">
                <a:solidFill>
                  <a:srgbClr val="B808B0"/>
                </a:solidFill>
              </a:rPr>
              <a:t>Vasospastic</a:t>
            </a:r>
            <a:r>
              <a:rPr lang="en-US" sz="2800" b="1" dirty="0" smtClean="0">
                <a:solidFill>
                  <a:srgbClr val="B808B0"/>
                </a:solidFill>
              </a:rPr>
              <a:t> angina pectoris</a:t>
            </a:r>
          </a:p>
          <a:p>
            <a:pPr marL="0" indent="0">
              <a:lnSpc>
                <a:spcPct val="70000"/>
              </a:lnSpc>
              <a:spcBef>
                <a:spcPts val="600"/>
              </a:spcBef>
              <a:buNone/>
            </a:pPr>
            <a:r>
              <a:rPr lang="en-US" sz="2800" b="1" dirty="0" smtClean="0">
                <a:solidFill>
                  <a:srgbClr val="1709C7"/>
                </a:solidFill>
              </a:rPr>
              <a:t>3. Myocardial infarction</a:t>
            </a:r>
          </a:p>
          <a:p>
            <a:pPr marL="0" indent="0">
              <a:lnSpc>
                <a:spcPct val="70000"/>
              </a:lnSpc>
              <a:spcBef>
                <a:spcPts val="600"/>
              </a:spcBef>
              <a:buNone/>
            </a:pPr>
            <a:r>
              <a:rPr lang="en-US" sz="2800" b="1" dirty="0" smtClean="0">
                <a:solidFill>
                  <a:srgbClr val="1709C7"/>
                </a:solidFill>
              </a:rPr>
              <a:t>4. </a:t>
            </a:r>
            <a:r>
              <a:rPr lang="en-US" sz="2800" b="1" dirty="0" err="1" smtClean="0">
                <a:solidFill>
                  <a:srgbClr val="1709C7"/>
                </a:solidFill>
              </a:rPr>
              <a:t>Postinfarction</a:t>
            </a:r>
            <a:r>
              <a:rPr lang="en-US" sz="2800" b="1" dirty="0" smtClean="0">
                <a:solidFill>
                  <a:srgbClr val="1709C7"/>
                </a:solidFill>
              </a:rPr>
              <a:t> </a:t>
            </a:r>
            <a:r>
              <a:rPr lang="en-US" sz="2800" b="1" dirty="0" err="1" smtClean="0">
                <a:solidFill>
                  <a:srgbClr val="1709C7"/>
                </a:solidFill>
              </a:rPr>
              <a:t>cardiosclerosis</a:t>
            </a:r>
            <a:endParaRPr lang="en-US" sz="2800" b="1" dirty="0" smtClean="0">
              <a:solidFill>
                <a:srgbClr val="1709C7"/>
              </a:solidFill>
            </a:endParaRPr>
          </a:p>
          <a:p>
            <a:pPr marL="0" indent="0">
              <a:lnSpc>
                <a:spcPct val="70000"/>
              </a:lnSpc>
              <a:spcBef>
                <a:spcPts val="600"/>
              </a:spcBef>
              <a:buNone/>
            </a:pPr>
            <a:r>
              <a:rPr lang="en-US" sz="2800" b="1" dirty="0" smtClean="0">
                <a:solidFill>
                  <a:srgbClr val="1709C7"/>
                </a:solidFill>
              </a:rPr>
              <a:t>5. Heart rate disorders</a:t>
            </a:r>
          </a:p>
          <a:p>
            <a:pPr marL="0" indent="0">
              <a:lnSpc>
                <a:spcPct val="70000"/>
              </a:lnSpc>
              <a:spcBef>
                <a:spcPts val="600"/>
              </a:spcBef>
              <a:buNone/>
            </a:pPr>
            <a:r>
              <a:rPr lang="en-US" sz="2800" b="1" dirty="0" smtClean="0">
                <a:solidFill>
                  <a:srgbClr val="1709C7"/>
                </a:solidFill>
              </a:rPr>
              <a:t>6. Heart failure</a:t>
            </a:r>
          </a:p>
        </p:txBody>
      </p:sp>
      <p:sp>
        <p:nvSpPr>
          <p:cNvPr id="5" name="AutoShape 6"/>
          <p:cNvSpPr>
            <a:spLocks noChangeArrowheads="1"/>
          </p:cNvSpPr>
          <p:nvPr/>
        </p:nvSpPr>
        <p:spPr bwMode="auto">
          <a:xfrm>
            <a:off x="142844" y="142852"/>
            <a:ext cx="8858312" cy="6572296"/>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pic>
        <p:nvPicPr>
          <p:cNvPr id="8" name="Picture 4"/>
          <p:cNvPicPr>
            <a:picLocks noChangeAspect="1" noChangeArrowheads="1"/>
          </p:cNvPicPr>
          <p:nvPr/>
        </p:nvPicPr>
        <p:blipFill>
          <a:blip r:embed="rId2"/>
          <a:srcRect/>
          <a:stretch>
            <a:fillRect/>
          </a:stretch>
        </p:blipFill>
        <p:spPr bwMode="auto">
          <a:xfrm>
            <a:off x="5857884" y="4143380"/>
            <a:ext cx="3038475" cy="2085975"/>
          </a:xfrm>
          <a:prstGeom prst="rect">
            <a:avLst/>
          </a:prstGeom>
          <a:noFill/>
          <a:ln w="9525">
            <a:noFill/>
            <a:miter lim="800000"/>
            <a:headEnd/>
            <a:tailEnd/>
          </a:ln>
        </p:spPr>
      </p:pic>
    </p:spTree>
  </p:cSld>
  <p:clrMapOvr>
    <a:masterClrMapping/>
  </p:clrMapOvr>
  <p:transition>
    <p:random/>
  </p:transition>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285720" y="152400"/>
            <a:ext cx="8715436" cy="704832"/>
          </a:xfrm>
          <a:solidFill>
            <a:schemeClr val="folHlink"/>
          </a:solidFill>
        </p:spPr>
        <p:txBody>
          <a:bodyPr>
            <a:noAutofit/>
          </a:bodyPr>
          <a:lstStyle/>
          <a:p>
            <a:pPr algn="r"/>
            <a:r>
              <a:rPr lang="en-US" sz="4000" b="1" dirty="0" smtClean="0">
                <a:solidFill>
                  <a:schemeClr val="accent6">
                    <a:lumMod val="60000"/>
                    <a:lumOff val="40000"/>
                  </a:schemeClr>
                </a:solidFill>
              </a:rPr>
              <a:t>Risk factors of IHD</a:t>
            </a:r>
            <a:endParaRPr lang="pl-PL" sz="4000" dirty="0" smtClean="0">
              <a:solidFill>
                <a:schemeClr val="accent6">
                  <a:lumMod val="60000"/>
                  <a:lumOff val="40000"/>
                </a:schemeClr>
              </a:solidFill>
            </a:endParaRPr>
          </a:p>
        </p:txBody>
      </p:sp>
      <p:sp>
        <p:nvSpPr>
          <p:cNvPr id="24579" name="Rectangle 3"/>
          <p:cNvSpPr>
            <a:spLocks noGrp="1" noChangeArrowheads="1"/>
          </p:cNvSpPr>
          <p:nvPr>
            <p:ph idx="1"/>
          </p:nvPr>
        </p:nvSpPr>
        <p:spPr>
          <a:xfrm>
            <a:off x="285720" y="785794"/>
            <a:ext cx="8643998" cy="5786478"/>
          </a:xfrm>
          <a:solidFill>
            <a:schemeClr val="accent6">
              <a:lumMod val="20000"/>
              <a:lumOff val="80000"/>
            </a:schemeClr>
          </a:solidFill>
          <a:ln w="28575">
            <a:solidFill>
              <a:schemeClr val="accent6">
                <a:lumMod val="75000"/>
              </a:schemeClr>
            </a:solidFill>
          </a:ln>
          <a:scene3d>
            <a:camera prst="orthographicFront"/>
            <a:lightRig rig="threePt" dir="t"/>
          </a:scene3d>
          <a:sp3d>
            <a:bevelT/>
          </a:sp3d>
        </p:spPr>
        <p:txBody>
          <a:bodyPr>
            <a:noAutofit/>
          </a:bodyPr>
          <a:lstStyle/>
          <a:p>
            <a:pPr marL="514350" indent="-514350">
              <a:lnSpc>
                <a:spcPct val="70000"/>
              </a:lnSpc>
              <a:spcBef>
                <a:spcPts val="600"/>
              </a:spcBef>
              <a:buNone/>
            </a:pPr>
            <a:r>
              <a:rPr lang="en-US" sz="2800" b="1" i="1" dirty="0" smtClean="0">
                <a:solidFill>
                  <a:srgbClr val="FF0000"/>
                </a:solidFill>
              </a:rPr>
              <a:t>Risk indicators can be classified as follows:</a:t>
            </a:r>
          </a:p>
          <a:p>
            <a:pPr marL="514350" indent="-514350">
              <a:lnSpc>
                <a:spcPct val="70000"/>
              </a:lnSpc>
              <a:spcBef>
                <a:spcPts val="600"/>
              </a:spcBef>
              <a:buNone/>
            </a:pPr>
            <a:r>
              <a:rPr lang="en-US" sz="2800" b="1" dirty="0" smtClean="0">
                <a:solidFill>
                  <a:srgbClr val="1709C7"/>
                </a:solidFill>
              </a:rPr>
              <a:t>1. Biological determinants or factors:</a:t>
            </a:r>
          </a:p>
          <a:p>
            <a:pPr marL="514350" indent="-514350">
              <a:lnSpc>
                <a:spcPct val="70000"/>
              </a:lnSpc>
              <a:spcBef>
                <a:spcPts val="600"/>
              </a:spcBef>
              <a:buNone/>
            </a:pPr>
            <a:r>
              <a:rPr lang="en-US" sz="2800" b="1" dirty="0" smtClean="0">
                <a:solidFill>
                  <a:srgbClr val="B808B0"/>
                </a:solidFill>
              </a:rPr>
              <a:t>-elderly age;</a:t>
            </a:r>
          </a:p>
          <a:p>
            <a:pPr marL="514350" indent="-514350">
              <a:lnSpc>
                <a:spcPct val="70000"/>
              </a:lnSpc>
              <a:spcBef>
                <a:spcPts val="600"/>
              </a:spcBef>
              <a:buNone/>
            </a:pPr>
            <a:r>
              <a:rPr lang="en-US" sz="2800" b="1" dirty="0" smtClean="0">
                <a:solidFill>
                  <a:srgbClr val="B808B0"/>
                </a:solidFill>
              </a:rPr>
              <a:t>-male;</a:t>
            </a:r>
          </a:p>
          <a:p>
            <a:pPr marL="514350" indent="-514350">
              <a:lnSpc>
                <a:spcPct val="70000"/>
              </a:lnSpc>
              <a:spcBef>
                <a:spcPts val="600"/>
              </a:spcBef>
              <a:buNone/>
            </a:pPr>
            <a:r>
              <a:rPr lang="en-US" sz="2800" b="1" dirty="0" smtClean="0">
                <a:solidFill>
                  <a:srgbClr val="B808B0"/>
                </a:solidFill>
              </a:rPr>
              <a:t>-genetic factors that contribute to the </a:t>
            </a:r>
          </a:p>
          <a:p>
            <a:pPr marL="514350" indent="-514350">
              <a:lnSpc>
                <a:spcPct val="70000"/>
              </a:lnSpc>
              <a:spcBef>
                <a:spcPts val="600"/>
              </a:spcBef>
              <a:buNone/>
            </a:pPr>
            <a:r>
              <a:rPr lang="en-US" sz="2800" b="1" dirty="0" smtClean="0">
                <a:solidFill>
                  <a:srgbClr val="B808B0"/>
                </a:solidFill>
              </a:rPr>
              <a:t>genesis of </a:t>
            </a:r>
            <a:r>
              <a:rPr lang="en-US" sz="2800" b="1" dirty="0" err="1" smtClean="0">
                <a:solidFill>
                  <a:srgbClr val="B808B0"/>
                </a:solidFill>
              </a:rPr>
              <a:t>dyslipidemia</a:t>
            </a:r>
            <a:r>
              <a:rPr lang="en-US" sz="2800" b="1" dirty="0" smtClean="0">
                <a:solidFill>
                  <a:srgbClr val="B808B0"/>
                </a:solidFill>
              </a:rPr>
              <a:t>, </a:t>
            </a:r>
          </a:p>
          <a:p>
            <a:pPr marL="514350" indent="-514350">
              <a:lnSpc>
                <a:spcPct val="70000"/>
              </a:lnSpc>
              <a:spcBef>
                <a:spcPts val="600"/>
              </a:spcBef>
              <a:buNone/>
            </a:pPr>
            <a:r>
              <a:rPr lang="en-US" sz="2800" b="1" dirty="0" smtClean="0">
                <a:solidFill>
                  <a:srgbClr val="B808B0"/>
                </a:solidFill>
              </a:rPr>
              <a:t>hypertension, glucose tolerance, diabetes and obesity.</a:t>
            </a:r>
          </a:p>
          <a:p>
            <a:pPr marL="514350" indent="-514350">
              <a:lnSpc>
                <a:spcPct val="70000"/>
              </a:lnSpc>
              <a:spcBef>
                <a:spcPts val="600"/>
              </a:spcBef>
              <a:buNone/>
            </a:pPr>
            <a:endParaRPr lang="en-US" sz="2800" b="1" dirty="0" smtClean="0">
              <a:solidFill>
                <a:srgbClr val="1709C7"/>
              </a:solidFill>
            </a:endParaRPr>
          </a:p>
          <a:p>
            <a:pPr marL="514350" indent="-514350">
              <a:lnSpc>
                <a:spcPct val="70000"/>
              </a:lnSpc>
              <a:spcBef>
                <a:spcPts val="600"/>
              </a:spcBef>
              <a:buNone/>
            </a:pPr>
            <a:r>
              <a:rPr lang="en-US" sz="2800" b="1" dirty="0" smtClean="0">
                <a:solidFill>
                  <a:srgbClr val="1709C7"/>
                </a:solidFill>
              </a:rPr>
              <a:t>2. Anatomical, physiological and metabolic factors:</a:t>
            </a:r>
          </a:p>
          <a:p>
            <a:pPr marL="514350" indent="-514350">
              <a:lnSpc>
                <a:spcPct val="70000"/>
              </a:lnSpc>
              <a:spcBef>
                <a:spcPts val="600"/>
              </a:spcBef>
              <a:buNone/>
            </a:pPr>
            <a:r>
              <a:rPr lang="en-US" sz="2800" b="1" dirty="0" smtClean="0">
                <a:solidFill>
                  <a:srgbClr val="B808B0"/>
                </a:solidFill>
              </a:rPr>
              <a:t>-</a:t>
            </a:r>
            <a:r>
              <a:rPr lang="en-US" sz="2800" b="1" dirty="0" err="1" smtClean="0">
                <a:solidFill>
                  <a:srgbClr val="B808B0"/>
                </a:solidFill>
              </a:rPr>
              <a:t>dyslipidemia</a:t>
            </a:r>
            <a:r>
              <a:rPr lang="en-US" sz="2800" b="1" dirty="0" smtClean="0">
                <a:solidFill>
                  <a:srgbClr val="B808B0"/>
                </a:solidFill>
              </a:rPr>
              <a:t>;</a:t>
            </a:r>
          </a:p>
          <a:p>
            <a:pPr marL="514350" indent="-514350">
              <a:lnSpc>
                <a:spcPct val="70000"/>
              </a:lnSpc>
              <a:spcBef>
                <a:spcPts val="600"/>
              </a:spcBef>
              <a:buNone/>
            </a:pPr>
            <a:r>
              <a:rPr lang="en-US" sz="2800" b="1" dirty="0" smtClean="0">
                <a:solidFill>
                  <a:srgbClr val="B808B0"/>
                </a:solidFill>
              </a:rPr>
              <a:t>-arterial hypertension;</a:t>
            </a:r>
          </a:p>
          <a:p>
            <a:pPr marL="514350" indent="-514350">
              <a:lnSpc>
                <a:spcPct val="70000"/>
              </a:lnSpc>
              <a:spcBef>
                <a:spcPts val="600"/>
              </a:spcBef>
              <a:buNone/>
            </a:pPr>
            <a:r>
              <a:rPr lang="en-US" sz="2800" b="1" dirty="0" smtClean="0">
                <a:solidFill>
                  <a:srgbClr val="B808B0"/>
                </a:solidFill>
              </a:rPr>
              <a:t>-obesity and the nature of the distribution of fat in the body;</a:t>
            </a:r>
          </a:p>
          <a:p>
            <a:pPr marL="514350" indent="-514350">
              <a:lnSpc>
                <a:spcPct val="70000"/>
              </a:lnSpc>
              <a:spcBef>
                <a:spcPts val="600"/>
              </a:spcBef>
              <a:buNone/>
            </a:pPr>
            <a:r>
              <a:rPr lang="en-US" sz="2800" b="1" dirty="0" smtClean="0">
                <a:solidFill>
                  <a:srgbClr val="B808B0"/>
                </a:solidFill>
              </a:rPr>
              <a:t>-diabetes.</a:t>
            </a:r>
          </a:p>
        </p:txBody>
      </p:sp>
      <p:sp>
        <p:nvSpPr>
          <p:cNvPr id="5" name="AutoShape 6"/>
          <p:cNvSpPr>
            <a:spLocks noChangeArrowheads="1"/>
          </p:cNvSpPr>
          <p:nvPr/>
        </p:nvSpPr>
        <p:spPr bwMode="auto">
          <a:xfrm>
            <a:off x="142844" y="142852"/>
            <a:ext cx="8858312" cy="6572296"/>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pic>
        <p:nvPicPr>
          <p:cNvPr id="17410" name="Picture 2"/>
          <p:cNvPicPr>
            <a:picLocks noChangeAspect="1" noChangeArrowheads="1"/>
          </p:cNvPicPr>
          <p:nvPr/>
        </p:nvPicPr>
        <p:blipFill>
          <a:blip r:embed="rId2"/>
          <a:srcRect/>
          <a:stretch>
            <a:fillRect/>
          </a:stretch>
        </p:blipFill>
        <p:spPr bwMode="auto">
          <a:xfrm>
            <a:off x="6286512" y="1214422"/>
            <a:ext cx="2533653" cy="1785950"/>
          </a:xfrm>
          <a:prstGeom prst="rect">
            <a:avLst/>
          </a:prstGeom>
          <a:noFill/>
          <a:ln w="9525">
            <a:noFill/>
            <a:miter lim="800000"/>
            <a:headEnd/>
            <a:tailEnd/>
          </a:ln>
          <a:effectLst/>
        </p:spPr>
      </p:pic>
    </p:spTree>
  </p:cSld>
  <p:clrMapOvr>
    <a:masterClrMapping/>
  </p:clrMapOvr>
  <p:transition>
    <p:random/>
  </p:transition>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285720" y="152400"/>
            <a:ext cx="8715436" cy="704832"/>
          </a:xfrm>
          <a:solidFill>
            <a:schemeClr val="folHlink"/>
          </a:solidFill>
        </p:spPr>
        <p:txBody>
          <a:bodyPr>
            <a:noAutofit/>
          </a:bodyPr>
          <a:lstStyle/>
          <a:p>
            <a:pPr algn="r"/>
            <a:r>
              <a:rPr lang="en-US" sz="4000" b="1" dirty="0" smtClean="0">
                <a:solidFill>
                  <a:schemeClr val="accent6">
                    <a:lumMod val="60000"/>
                    <a:lumOff val="40000"/>
                  </a:schemeClr>
                </a:solidFill>
              </a:rPr>
              <a:t>Risk factors of IHD</a:t>
            </a:r>
            <a:endParaRPr lang="pl-PL" sz="4000" dirty="0" smtClean="0">
              <a:solidFill>
                <a:schemeClr val="accent6">
                  <a:lumMod val="60000"/>
                  <a:lumOff val="40000"/>
                </a:schemeClr>
              </a:solidFill>
            </a:endParaRPr>
          </a:p>
        </p:txBody>
      </p:sp>
      <p:sp>
        <p:nvSpPr>
          <p:cNvPr id="24579" name="Rectangle 3"/>
          <p:cNvSpPr>
            <a:spLocks noGrp="1" noChangeArrowheads="1"/>
          </p:cNvSpPr>
          <p:nvPr>
            <p:ph idx="1"/>
          </p:nvPr>
        </p:nvSpPr>
        <p:spPr>
          <a:xfrm>
            <a:off x="285720" y="785794"/>
            <a:ext cx="8643998" cy="5786478"/>
          </a:xfrm>
          <a:solidFill>
            <a:schemeClr val="accent6">
              <a:lumMod val="20000"/>
              <a:lumOff val="80000"/>
            </a:schemeClr>
          </a:solidFill>
          <a:ln w="28575">
            <a:solidFill>
              <a:schemeClr val="accent6">
                <a:lumMod val="75000"/>
              </a:schemeClr>
            </a:solidFill>
          </a:ln>
          <a:scene3d>
            <a:camera prst="orthographicFront"/>
            <a:lightRig rig="threePt" dir="t"/>
          </a:scene3d>
          <a:sp3d>
            <a:bevelT/>
          </a:sp3d>
        </p:spPr>
        <p:txBody>
          <a:bodyPr>
            <a:noAutofit/>
          </a:bodyPr>
          <a:lstStyle/>
          <a:p>
            <a:pPr marL="715963" indent="-357188">
              <a:lnSpc>
                <a:spcPct val="70000"/>
              </a:lnSpc>
              <a:spcBef>
                <a:spcPts val="600"/>
              </a:spcBef>
              <a:buNone/>
            </a:pPr>
            <a:r>
              <a:rPr lang="en-US" sz="2800" b="1" dirty="0" smtClean="0">
                <a:solidFill>
                  <a:srgbClr val="1709C7"/>
                </a:solidFill>
              </a:rPr>
              <a:t>3. Behavioral factors that may lead to IHD:</a:t>
            </a:r>
          </a:p>
          <a:p>
            <a:pPr marL="0" indent="0" algn="just">
              <a:lnSpc>
                <a:spcPct val="70000"/>
              </a:lnSpc>
              <a:spcBef>
                <a:spcPts val="1200"/>
              </a:spcBef>
              <a:buNone/>
            </a:pPr>
            <a:r>
              <a:rPr lang="en-US" sz="2400" b="1" dirty="0" smtClean="0">
                <a:solidFill>
                  <a:schemeClr val="accent3">
                    <a:lumMod val="50000"/>
                  </a:schemeClr>
                </a:solidFill>
              </a:rPr>
              <a:t>- eating habits;</a:t>
            </a:r>
          </a:p>
          <a:p>
            <a:pPr marL="0" indent="0" algn="just">
              <a:lnSpc>
                <a:spcPct val="70000"/>
              </a:lnSpc>
              <a:spcBef>
                <a:spcPts val="1200"/>
              </a:spcBef>
              <a:buNone/>
            </a:pPr>
            <a:r>
              <a:rPr lang="en-US" sz="2400" b="1" dirty="0" smtClean="0">
                <a:solidFill>
                  <a:schemeClr val="accent3">
                    <a:lumMod val="50000"/>
                  </a:schemeClr>
                </a:solidFill>
              </a:rPr>
              <a:t>- obesity, as a factor in the development of IHD;</a:t>
            </a:r>
          </a:p>
          <a:p>
            <a:pPr marL="0" indent="0" algn="just">
              <a:lnSpc>
                <a:spcPct val="70000"/>
              </a:lnSpc>
              <a:spcBef>
                <a:spcPts val="1200"/>
              </a:spcBef>
              <a:buNone/>
            </a:pPr>
            <a:r>
              <a:rPr lang="en-US" sz="2400" b="1" dirty="0" smtClean="0">
                <a:solidFill>
                  <a:schemeClr val="accent3">
                    <a:lumMod val="50000"/>
                  </a:schemeClr>
                </a:solidFill>
              </a:rPr>
              <a:t>- smoking;</a:t>
            </a:r>
          </a:p>
          <a:p>
            <a:pPr marL="0" indent="0" algn="just">
              <a:lnSpc>
                <a:spcPct val="70000"/>
              </a:lnSpc>
              <a:spcBef>
                <a:spcPts val="1200"/>
              </a:spcBef>
              <a:buFontTx/>
              <a:buChar char="-"/>
            </a:pPr>
            <a:r>
              <a:rPr lang="en-US" sz="2400" b="1" dirty="0" smtClean="0">
                <a:solidFill>
                  <a:schemeClr val="accent3">
                    <a:lumMod val="50000"/>
                  </a:schemeClr>
                </a:solidFill>
              </a:rPr>
              <a:t>inadequate motor activity, or physical loads</a:t>
            </a:r>
          </a:p>
          <a:p>
            <a:pPr marL="0" indent="0" algn="just">
              <a:lnSpc>
                <a:spcPct val="70000"/>
              </a:lnSpc>
              <a:spcBef>
                <a:spcPts val="1200"/>
              </a:spcBef>
              <a:buNone/>
            </a:pPr>
            <a:r>
              <a:rPr lang="en-US" sz="2400" b="1" dirty="0" smtClean="0">
                <a:solidFill>
                  <a:schemeClr val="accent3">
                    <a:lumMod val="50000"/>
                  </a:schemeClr>
                </a:solidFill>
              </a:rPr>
              <a:t> exceeding the adaptive capacity of the organism;</a:t>
            </a:r>
          </a:p>
          <a:p>
            <a:pPr marL="0" indent="0" algn="just">
              <a:lnSpc>
                <a:spcPct val="70000"/>
              </a:lnSpc>
              <a:spcBef>
                <a:spcPts val="1200"/>
              </a:spcBef>
              <a:buNone/>
            </a:pPr>
            <a:r>
              <a:rPr lang="en-US" sz="2400" b="1" dirty="0" smtClean="0">
                <a:solidFill>
                  <a:schemeClr val="accent3">
                    <a:lumMod val="50000"/>
                  </a:schemeClr>
                </a:solidFill>
              </a:rPr>
              <a:t>- alcohol consumption;</a:t>
            </a:r>
          </a:p>
          <a:p>
            <a:pPr marL="0" indent="0" algn="just">
              <a:lnSpc>
                <a:spcPct val="70000"/>
              </a:lnSpc>
              <a:spcBef>
                <a:spcPts val="1200"/>
              </a:spcBef>
              <a:buFontTx/>
              <a:buChar char="-"/>
            </a:pPr>
            <a:r>
              <a:rPr lang="en-US" sz="2400" b="1" dirty="0" smtClean="0">
                <a:solidFill>
                  <a:schemeClr val="accent3">
                    <a:lumMod val="50000"/>
                  </a:schemeClr>
                </a:solidFill>
              </a:rPr>
              <a:t>behavior that contributes to the development of coronary artery disease.</a:t>
            </a:r>
          </a:p>
          <a:p>
            <a:pPr marL="0" indent="0" algn="just">
              <a:lnSpc>
                <a:spcPct val="70000"/>
              </a:lnSpc>
              <a:spcBef>
                <a:spcPts val="1200"/>
              </a:spcBef>
              <a:buFontTx/>
              <a:buChar char="-"/>
            </a:pPr>
            <a:endParaRPr lang="en-US" sz="2400" b="1" dirty="0" smtClean="0">
              <a:solidFill>
                <a:schemeClr val="accent3">
                  <a:lumMod val="50000"/>
                </a:schemeClr>
              </a:solidFill>
            </a:endParaRPr>
          </a:p>
          <a:p>
            <a:pPr marL="0" indent="0" algn="just">
              <a:lnSpc>
                <a:spcPct val="70000"/>
              </a:lnSpc>
              <a:spcBef>
                <a:spcPts val="1200"/>
              </a:spcBef>
              <a:buNone/>
            </a:pPr>
            <a:r>
              <a:rPr lang="en-US" b="1" dirty="0" smtClean="0">
                <a:solidFill>
                  <a:srgbClr val="9900CC"/>
                </a:solidFill>
              </a:rPr>
              <a:t>The likelihood of developing coronary heart disease and other cardiovascular diseases increases with the increase in the number and "power" of these risk factors.</a:t>
            </a:r>
          </a:p>
        </p:txBody>
      </p:sp>
      <p:sp>
        <p:nvSpPr>
          <p:cNvPr id="5" name="AutoShape 6"/>
          <p:cNvSpPr>
            <a:spLocks noChangeArrowheads="1"/>
          </p:cNvSpPr>
          <p:nvPr/>
        </p:nvSpPr>
        <p:spPr bwMode="auto">
          <a:xfrm>
            <a:off x="142844" y="142852"/>
            <a:ext cx="8858312" cy="6572296"/>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pic>
        <p:nvPicPr>
          <p:cNvPr id="18434" name="Picture 2"/>
          <p:cNvPicPr>
            <a:picLocks noChangeAspect="1" noChangeArrowheads="1"/>
          </p:cNvPicPr>
          <p:nvPr/>
        </p:nvPicPr>
        <p:blipFill>
          <a:blip r:embed="rId2"/>
          <a:srcRect/>
          <a:stretch>
            <a:fillRect/>
          </a:stretch>
        </p:blipFill>
        <p:spPr bwMode="auto">
          <a:xfrm>
            <a:off x="6858016" y="1142994"/>
            <a:ext cx="1947866" cy="1714502"/>
          </a:xfrm>
          <a:prstGeom prst="rect">
            <a:avLst/>
          </a:prstGeom>
          <a:noFill/>
          <a:ln w="9525">
            <a:noFill/>
            <a:miter lim="800000"/>
            <a:headEnd/>
            <a:tailEnd/>
          </a:ln>
          <a:effectLst/>
          <a:scene3d>
            <a:camera prst="orthographicFront"/>
            <a:lightRig rig="threePt" dir="t"/>
          </a:scene3d>
          <a:sp3d>
            <a:bevelT/>
          </a:sp3d>
        </p:spPr>
      </p:pic>
    </p:spTree>
  </p:cSld>
  <p:clrMapOvr>
    <a:masterClrMapping/>
  </p:clrMapOvr>
  <p:transition>
    <p:random/>
  </p:transition>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9" name="Rectangle 3"/>
          <p:cNvSpPr>
            <a:spLocks noGrp="1" noChangeArrowheads="1"/>
          </p:cNvSpPr>
          <p:nvPr>
            <p:ph idx="1"/>
          </p:nvPr>
        </p:nvSpPr>
        <p:spPr>
          <a:xfrm>
            <a:off x="285720" y="857232"/>
            <a:ext cx="8643998" cy="5786478"/>
          </a:xfrm>
          <a:solidFill>
            <a:schemeClr val="accent6">
              <a:lumMod val="20000"/>
              <a:lumOff val="80000"/>
            </a:schemeClr>
          </a:solidFill>
          <a:ln w="28575">
            <a:solidFill>
              <a:schemeClr val="accent6">
                <a:lumMod val="75000"/>
              </a:schemeClr>
            </a:solidFill>
          </a:ln>
          <a:scene3d>
            <a:camera prst="orthographicFront"/>
            <a:lightRig rig="threePt" dir="t"/>
          </a:scene3d>
          <a:sp3d>
            <a:bevelT/>
          </a:sp3d>
        </p:spPr>
        <p:txBody>
          <a:bodyPr>
            <a:noAutofit/>
          </a:bodyPr>
          <a:lstStyle/>
          <a:p>
            <a:pPr marL="0" indent="0" algn="ctr">
              <a:lnSpc>
                <a:spcPct val="70000"/>
              </a:lnSpc>
              <a:spcBef>
                <a:spcPts val="600"/>
              </a:spcBef>
              <a:buNone/>
            </a:pPr>
            <a:r>
              <a:rPr lang="en-US" sz="2800" b="1" i="1" dirty="0" smtClean="0">
                <a:solidFill>
                  <a:srgbClr val="C00000"/>
                </a:solidFill>
              </a:rPr>
              <a:t>According to modern ideas, IHD is a pathology based on myocardial damage caused by insufficient blood supply.</a:t>
            </a:r>
          </a:p>
          <a:p>
            <a:pPr marL="0" indent="0">
              <a:lnSpc>
                <a:spcPct val="70000"/>
              </a:lnSpc>
              <a:spcBef>
                <a:spcPts val="600"/>
              </a:spcBef>
              <a:buNone/>
            </a:pPr>
            <a:endParaRPr lang="en-US" sz="2800" b="1" dirty="0" smtClean="0">
              <a:solidFill>
                <a:srgbClr val="C00000"/>
              </a:solidFill>
            </a:endParaRPr>
          </a:p>
          <a:p>
            <a:pPr marL="0" indent="0">
              <a:lnSpc>
                <a:spcPct val="70000"/>
              </a:lnSpc>
              <a:spcBef>
                <a:spcPts val="600"/>
              </a:spcBef>
              <a:buNone/>
            </a:pPr>
            <a:r>
              <a:rPr lang="en-US" sz="2800" b="1" dirty="0" smtClean="0">
                <a:solidFill>
                  <a:srgbClr val="1709C7"/>
                </a:solidFill>
              </a:rPr>
              <a:t>Violation of the balance between the actual blood supply of the myocardium and its blood supply needs can occur due to the following reasons:</a:t>
            </a:r>
            <a:endParaRPr lang="ru-RU" sz="2800" b="1" dirty="0" smtClean="0">
              <a:solidFill>
                <a:srgbClr val="1709C7"/>
              </a:solidFill>
            </a:endParaRPr>
          </a:p>
          <a:p>
            <a:pPr marL="715963" indent="-357188">
              <a:lnSpc>
                <a:spcPct val="70000"/>
              </a:lnSpc>
              <a:spcBef>
                <a:spcPts val="600"/>
              </a:spcBef>
              <a:buNone/>
            </a:pPr>
            <a:r>
              <a:rPr lang="en-US" sz="2800" b="1" i="1" dirty="0" smtClean="0">
                <a:solidFill>
                  <a:srgbClr val="9900CC"/>
                </a:solidFill>
              </a:rPr>
              <a:t>Reasons inside the vessel:</a:t>
            </a:r>
            <a:endParaRPr lang="ru-RU" sz="2800" b="1" i="1" dirty="0" smtClean="0">
              <a:solidFill>
                <a:srgbClr val="9900CC"/>
              </a:solidFill>
            </a:endParaRPr>
          </a:p>
          <a:p>
            <a:pPr marL="358775" indent="-358775">
              <a:lnSpc>
                <a:spcPct val="70000"/>
              </a:lnSpc>
              <a:spcBef>
                <a:spcPts val="600"/>
              </a:spcBef>
              <a:buNone/>
            </a:pPr>
            <a:r>
              <a:rPr lang="en-US" sz="2800" b="1" dirty="0" smtClean="0">
                <a:solidFill>
                  <a:srgbClr val="00B050"/>
                </a:solidFill>
              </a:rPr>
              <a:t>- atherosclerotic narrowing of the lumen of the coronary arteries;</a:t>
            </a:r>
          </a:p>
          <a:p>
            <a:pPr marL="358775" indent="-358775">
              <a:lnSpc>
                <a:spcPct val="70000"/>
              </a:lnSpc>
              <a:spcBef>
                <a:spcPts val="600"/>
              </a:spcBef>
              <a:buNone/>
            </a:pPr>
            <a:r>
              <a:rPr lang="en-US" sz="2800" b="1" dirty="0" smtClean="0">
                <a:solidFill>
                  <a:srgbClr val="00B050"/>
                </a:solidFill>
              </a:rPr>
              <a:t>- thrombosis and </a:t>
            </a:r>
            <a:r>
              <a:rPr lang="en-US" sz="2800" b="1" dirty="0" err="1" smtClean="0">
                <a:solidFill>
                  <a:srgbClr val="00B050"/>
                </a:solidFill>
              </a:rPr>
              <a:t>thromboembolism</a:t>
            </a:r>
            <a:r>
              <a:rPr lang="en-US" sz="2800" b="1" dirty="0" smtClean="0">
                <a:solidFill>
                  <a:srgbClr val="00B050"/>
                </a:solidFill>
              </a:rPr>
              <a:t> of coronary arteries;</a:t>
            </a:r>
          </a:p>
          <a:p>
            <a:pPr marL="358775" indent="-358775">
              <a:lnSpc>
                <a:spcPct val="70000"/>
              </a:lnSpc>
              <a:spcBef>
                <a:spcPts val="600"/>
              </a:spcBef>
              <a:buNone/>
            </a:pPr>
            <a:r>
              <a:rPr lang="en-US" sz="2800" b="1" dirty="0" smtClean="0">
                <a:solidFill>
                  <a:srgbClr val="00B050"/>
                </a:solidFill>
              </a:rPr>
              <a:t>- spasm of coronary arteries.</a:t>
            </a:r>
          </a:p>
          <a:p>
            <a:pPr marL="715963" indent="-357188">
              <a:lnSpc>
                <a:spcPct val="70000"/>
              </a:lnSpc>
              <a:spcBef>
                <a:spcPts val="600"/>
              </a:spcBef>
              <a:buNone/>
            </a:pPr>
            <a:r>
              <a:rPr lang="en-US" sz="2800" b="1" i="1" dirty="0" smtClean="0">
                <a:solidFill>
                  <a:srgbClr val="9900CC"/>
                </a:solidFill>
              </a:rPr>
              <a:t>Reasons outside the vessel:</a:t>
            </a:r>
          </a:p>
          <a:p>
            <a:pPr marL="715963" indent="-357188">
              <a:lnSpc>
                <a:spcPct val="70000"/>
              </a:lnSpc>
              <a:spcBef>
                <a:spcPts val="600"/>
              </a:spcBef>
              <a:buNone/>
            </a:pPr>
            <a:r>
              <a:rPr lang="en-US" sz="2800" b="1" dirty="0" smtClean="0">
                <a:solidFill>
                  <a:srgbClr val="00B050"/>
                </a:solidFill>
              </a:rPr>
              <a:t>- tachycardia;</a:t>
            </a:r>
          </a:p>
          <a:p>
            <a:pPr marL="715963" indent="-357188">
              <a:lnSpc>
                <a:spcPct val="70000"/>
              </a:lnSpc>
              <a:spcBef>
                <a:spcPts val="600"/>
              </a:spcBef>
              <a:buNone/>
            </a:pPr>
            <a:r>
              <a:rPr lang="en-US" sz="2800" b="1" dirty="0" smtClean="0">
                <a:solidFill>
                  <a:srgbClr val="00B050"/>
                </a:solidFill>
              </a:rPr>
              <a:t>- hypertrophy of the myocardium;</a:t>
            </a:r>
          </a:p>
          <a:p>
            <a:pPr marL="715963" indent="-357188">
              <a:lnSpc>
                <a:spcPct val="70000"/>
              </a:lnSpc>
              <a:spcBef>
                <a:spcPts val="600"/>
              </a:spcBef>
              <a:buNone/>
            </a:pPr>
            <a:r>
              <a:rPr lang="en-US" sz="2800" b="1" dirty="0" smtClean="0">
                <a:solidFill>
                  <a:srgbClr val="00B050"/>
                </a:solidFill>
              </a:rPr>
              <a:t>- arterial hypertension.</a:t>
            </a:r>
          </a:p>
        </p:txBody>
      </p:sp>
      <p:sp>
        <p:nvSpPr>
          <p:cNvPr id="5" name="AutoShape 6"/>
          <p:cNvSpPr>
            <a:spLocks noChangeArrowheads="1"/>
          </p:cNvSpPr>
          <p:nvPr/>
        </p:nvSpPr>
        <p:spPr bwMode="auto">
          <a:xfrm>
            <a:off x="142844" y="142852"/>
            <a:ext cx="8858312" cy="6572296"/>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24578" name="Rectangle 2"/>
          <p:cNvSpPr>
            <a:spLocks noGrp="1" noChangeArrowheads="1"/>
          </p:cNvSpPr>
          <p:nvPr>
            <p:ph type="title"/>
          </p:nvPr>
        </p:nvSpPr>
        <p:spPr>
          <a:xfrm>
            <a:off x="285720" y="152400"/>
            <a:ext cx="8715436" cy="704832"/>
          </a:xfrm>
          <a:solidFill>
            <a:schemeClr val="folHlink"/>
          </a:solidFill>
        </p:spPr>
        <p:txBody>
          <a:bodyPr>
            <a:noAutofit/>
          </a:bodyPr>
          <a:lstStyle/>
          <a:p>
            <a:pPr algn="r"/>
            <a:r>
              <a:rPr lang="en-US" sz="4000" b="1" dirty="0" smtClean="0">
                <a:solidFill>
                  <a:schemeClr val="accent6">
                    <a:lumMod val="60000"/>
                    <a:lumOff val="40000"/>
                  </a:schemeClr>
                </a:solidFill>
              </a:rPr>
              <a:t>PATHOGENESIS OF IHD</a:t>
            </a:r>
            <a:endParaRPr lang="pl-PL" sz="4000" dirty="0" smtClean="0">
              <a:solidFill>
                <a:schemeClr val="accent6">
                  <a:lumMod val="60000"/>
                  <a:lumOff val="40000"/>
                </a:schemeClr>
              </a:solidFill>
            </a:endParaRPr>
          </a:p>
        </p:txBody>
      </p:sp>
      <p:pic>
        <p:nvPicPr>
          <p:cNvPr id="19459" name="Picture 3"/>
          <p:cNvPicPr>
            <a:picLocks noChangeAspect="1" noChangeArrowheads="1"/>
          </p:cNvPicPr>
          <p:nvPr/>
        </p:nvPicPr>
        <p:blipFill>
          <a:blip r:embed="rId2"/>
          <a:srcRect/>
          <a:stretch>
            <a:fillRect/>
          </a:stretch>
        </p:blipFill>
        <p:spPr bwMode="auto">
          <a:xfrm>
            <a:off x="6429388" y="4786322"/>
            <a:ext cx="2352681" cy="1785950"/>
          </a:xfrm>
          <a:prstGeom prst="rect">
            <a:avLst/>
          </a:prstGeom>
          <a:noFill/>
          <a:ln w="9525">
            <a:noFill/>
            <a:miter lim="800000"/>
            <a:headEnd/>
            <a:tailEnd/>
          </a:ln>
          <a:effectLst/>
          <a:scene3d>
            <a:camera prst="orthographicFront"/>
            <a:lightRig rig="threePt" dir="t"/>
          </a:scene3d>
          <a:sp3d>
            <a:bevelT/>
          </a:sp3d>
        </p:spPr>
      </p:pic>
    </p:spTree>
  </p:cSld>
  <p:clrMapOvr>
    <a:masterClrMapping/>
  </p:clrMapOvr>
  <p:transition>
    <p:random/>
  </p:transition>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9" name="Rectangle 3"/>
          <p:cNvSpPr>
            <a:spLocks noGrp="1" noChangeArrowheads="1"/>
          </p:cNvSpPr>
          <p:nvPr>
            <p:ph idx="1"/>
          </p:nvPr>
        </p:nvSpPr>
        <p:spPr>
          <a:xfrm>
            <a:off x="285720" y="785794"/>
            <a:ext cx="8643998" cy="5786478"/>
          </a:xfrm>
          <a:solidFill>
            <a:schemeClr val="accent6">
              <a:lumMod val="20000"/>
              <a:lumOff val="80000"/>
            </a:schemeClr>
          </a:solidFill>
          <a:ln w="28575">
            <a:solidFill>
              <a:schemeClr val="accent6">
                <a:lumMod val="75000"/>
              </a:schemeClr>
            </a:solidFill>
          </a:ln>
          <a:scene3d>
            <a:camera prst="orthographicFront"/>
            <a:lightRig rig="threePt" dir="t"/>
          </a:scene3d>
          <a:sp3d>
            <a:bevelT/>
          </a:sp3d>
        </p:spPr>
        <p:txBody>
          <a:bodyPr>
            <a:noAutofit/>
          </a:bodyPr>
          <a:lstStyle/>
          <a:p>
            <a:pPr marL="0" indent="0">
              <a:lnSpc>
                <a:spcPct val="70000"/>
              </a:lnSpc>
              <a:spcBef>
                <a:spcPts val="600"/>
              </a:spcBef>
              <a:buNone/>
            </a:pPr>
            <a:endParaRPr lang="ru-RU" sz="2800" b="1" dirty="0" smtClean="0">
              <a:solidFill>
                <a:srgbClr val="1709C7"/>
              </a:solidFill>
            </a:endParaRPr>
          </a:p>
          <a:p>
            <a:pPr marL="0" indent="0">
              <a:lnSpc>
                <a:spcPct val="70000"/>
              </a:lnSpc>
              <a:spcBef>
                <a:spcPts val="600"/>
              </a:spcBef>
              <a:buNone/>
            </a:pPr>
            <a:endParaRPr lang="ru-RU" sz="2800" b="1" dirty="0">
              <a:solidFill>
                <a:srgbClr val="1709C7"/>
              </a:solidFill>
            </a:endParaRPr>
          </a:p>
          <a:p>
            <a:pPr marL="0" indent="0">
              <a:lnSpc>
                <a:spcPct val="70000"/>
              </a:lnSpc>
              <a:spcBef>
                <a:spcPts val="600"/>
              </a:spcBef>
              <a:buNone/>
            </a:pPr>
            <a:endParaRPr lang="ru-RU" sz="2800" b="1" dirty="0" smtClean="0">
              <a:solidFill>
                <a:srgbClr val="1709C7"/>
              </a:solidFill>
            </a:endParaRPr>
          </a:p>
          <a:p>
            <a:pPr marL="0" indent="0">
              <a:lnSpc>
                <a:spcPct val="70000"/>
              </a:lnSpc>
              <a:spcBef>
                <a:spcPts val="600"/>
              </a:spcBef>
              <a:buNone/>
            </a:pPr>
            <a:endParaRPr lang="ru-RU" sz="2800" b="1" dirty="0">
              <a:solidFill>
                <a:srgbClr val="1709C7"/>
              </a:solidFill>
            </a:endParaRPr>
          </a:p>
          <a:p>
            <a:pPr marL="0" indent="0">
              <a:lnSpc>
                <a:spcPct val="70000"/>
              </a:lnSpc>
              <a:spcBef>
                <a:spcPts val="600"/>
              </a:spcBef>
              <a:buNone/>
            </a:pPr>
            <a:endParaRPr lang="ru-RU" sz="2800" b="1" dirty="0" smtClean="0">
              <a:solidFill>
                <a:srgbClr val="1709C7"/>
              </a:solidFill>
            </a:endParaRPr>
          </a:p>
          <a:p>
            <a:pPr marL="0" indent="0">
              <a:lnSpc>
                <a:spcPct val="70000"/>
              </a:lnSpc>
              <a:spcBef>
                <a:spcPts val="600"/>
              </a:spcBef>
              <a:buNone/>
            </a:pPr>
            <a:endParaRPr lang="ru-RU" sz="2800" b="1" dirty="0">
              <a:solidFill>
                <a:srgbClr val="1709C7"/>
              </a:solidFill>
            </a:endParaRPr>
          </a:p>
          <a:p>
            <a:pPr marL="0" indent="0">
              <a:lnSpc>
                <a:spcPct val="70000"/>
              </a:lnSpc>
              <a:spcBef>
                <a:spcPts val="600"/>
              </a:spcBef>
              <a:buNone/>
            </a:pPr>
            <a:endParaRPr lang="ru-RU" sz="2800" b="1" dirty="0" smtClean="0">
              <a:solidFill>
                <a:srgbClr val="1709C7"/>
              </a:solidFill>
            </a:endParaRPr>
          </a:p>
          <a:p>
            <a:pPr marL="0" indent="0">
              <a:lnSpc>
                <a:spcPct val="70000"/>
              </a:lnSpc>
              <a:spcBef>
                <a:spcPts val="600"/>
              </a:spcBef>
              <a:buNone/>
            </a:pPr>
            <a:endParaRPr lang="ru-RU" sz="2800" b="1" dirty="0">
              <a:solidFill>
                <a:srgbClr val="1709C7"/>
              </a:solidFill>
            </a:endParaRPr>
          </a:p>
          <a:p>
            <a:pPr marL="0" indent="0">
              <a:lnSpc>
                <a:spcPct val="70000"/>
              </a:lnSpc>
              <a:spcBef>
                <a:spcPts val="600"/>
              </a:spcBef>
              <a:buNone/>
            </a:pPr>
            <a:endParaRPr lang="ru-RU" sz="2800" b="1" dirty="0" smtClean="0">
              <a:solidFill>
                <a:srgbClr val="1709C7"/>
              </a:solidFill>
            </a:endParaRPr>
          </a:p>
        </p:txBody>
      </p:sp>
      <p:sp>
        <p:nvSpPr>
          <p:cNvPr id="5" name="AutoShape 6"/>
          <p:cNvSpPr>
            <a:spLocks noChangeArrowheads="1"/>
          </p:cNvSpPr>
          <p:nvPr/>
        </p:nvSpPr>
        <p:spPr bwMode="auto">
          <a:xfrm>
            <a:off x="142844" y="142852"/>
            <a:ext cx="8858312" cy="6572296"/>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pic>
        <p:nvPicPr>
          <p:cNvPr id="6" name="Picture 2"/>
          <p:cNvPicPr>
            <a:picLocks noChangeAspect="1" noChangeArrowheads="1"/>
          </p:cNvPicPr>
          <p:nvPr/>
        </p:nvPicPr>
        <p:blipFill>
          <a:blip r:embed="rId2"/>
          <a:srcRect/>
          <a:stretch>
            <a:fillRect/>
          </a:stretch>
        </p:blipFill>
        <p:spPr bwMode="auto">
          <a:xfrm>
            <a:off x="357158" y="428604"/>
            <a:ext cx="8501122" cy="6072230"/>
          </a:xfrm>
          <a:prstGeom prst="rect">
            <a:avLst/>
          </a:prstGeom>
          <a:noFill/>
          <a:ln w="9525">
            <a:noFill/>
            <a:miter lim="800000"/>
            <a:headEnd/>
            <a:tailEnd/>
          </a:ln>
          <a:effectLst/>
        </p:spPr>
      </p:pic>
      <p:sp>
        <p:nvSpPr>
          <p:cNvPr id="24578" name="Rectangle 2"/>
          <p:cNvSpPr>
            <a:spLocks noGrp="1" noChangeArrowheads="1"/>
          </p:cNvSpPr>
          <p:nvPr>
            <p:ph type="title"/>
          </p:nvPr>
        </p:nvSpPr>
        <p:spPr>
          <a:xfrm>
            <a:off x="285720" y="152400"/>
            <a:ext cx="8715436" cy="704832"/>
          </a:xfrm>
          <a:solidFill>
            <a:schemeClr val="folHlink"/>
          </a:solidFill>
        </p:spPr>
        <p:txBody>
          <a:bodyPr>
            <a:noAutofit/>
          </a:bodyPr>
          <a:lstStyle/>
          <a:p>
            <a:pPr algn="r"/>
            <a:r>
              <a:rPr lang="en-US" sz="4000" b="1" dirty="0" smtClean="0">
                <a:solidFill>
                  <a:schemeClr val="accent6">
                    <a:lumMod val="60000"/>
                    <a:lumOff val="40000"/>
                  </a:schemeClr>
                </a:solidFill>
              </a:rPr>
              <a:t>PATHOGENESIS OF IHD</a:t>
            </a:r>
            <a:endParaRPr lang="pl-PL" sz="4000" dirty="0" smtClean="0">
              <a:solidFill>
                <a:schemeClr val="accent6">
                  <a:lumMod val="60000"/>
                  <a:lumOff val="40000"/>
                </a:schemeClr>
              </a:solidFill>
            </a:endParaRPr>
          </a:p>
        </p:txBody>
      </p:sp>
      <p:pic>
        <p:nvPicPr>
          <p:cNvPr id="20482" name="Picture 2"/>
          <p:cNvPicPr>
            <a:picLocks noChangeAspect="1" noChangeArrowheads="1"/>
          </p:cNvPicPr>
          <p:nvPr/>
        </p:nvPicPr>
        <p:blipFill>
          <a:blip r:embed="rId3"/>
          <a:srcRect/>
          <a:stretch>
            <a:fillRect/>
          </a:stretch>
        </p:blipFill>
        <p:spPr bwMode="auto">
          <a:xfrm>
            <a:off x="6072198" y="3357562"/>
            <a:ext cx="2786082" cy="3071834"/>
          </a:xfrm>
          <a:prstGeom prst="rect">
            <a:avLst/>
          </a:prstGeom>
          <a:noFill/>
          <a:ln w="9525">
            <a:noFill/>
            <a:miter lim="800000"/>
            <a:headEnd/>
            <a:tailEnd/>
          </a:ln>
          <a:effectLst/>
          <a:scene3d>
            <a:camera prst="orthographicFront"/>
            <a:lightRig rig="threePt" dir="t"/>
          </a:scene3d>
          <a:sp3d>
            <a:bevelT/>
          </a:sp3d>
        </p:spPr>
      </p:pic>
    </p:spTree>
  </p:cSld>
  <p:clrMapOvr>
    <a:masterClrMapping/>
  </p:clrMapOvr>
  <p:transition>
    <p:random/>
  </p:transition>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9" name="Rectangle 3"/>
          <p:cNvSpPr>
            <a:spLocks noGrp="1" noChangeArrowheads="1"/>
          </p:cNvSpPr>
          <p:nvPr>
            <p:ph idx="1"/>
          </p:nvPr>
        </p:nvSpPr>
        <p:spPr>
          <a:xfrm>
            <a:off x="285720" y="785794"/>
            <a:ext cx="8643998" cy="5786478"/>
          </a:xfrm>
          <a:solidFill>
            <a:schemeClr val="accent6">
              <a:lumMod val="20000"/>
              <a:lumOff val="80000"/>
            </a:schemeClr>
          </a:solidFill>
          <a:ln w="28575">
            <a:solidFill>
              <a:schemeClr val="accent6">
                <a:lumMod val="75000"/>
              </a:schemeClr>
            </a:solidFill>
          </a:ln>
          <a:scene3d>
            <a:camera prst="orthographicFront"/>
            <a:lightRig rig="threePt" dir="t"/>
          </a:scene3d>
          <a:sp3d>
            <a:bevelT/>
          </a:sp3d>
        </p:spPr>
        <p:txBody>
          <a:bodyPr>
            <a:noAutofit/>
          </a:bodyPr>
          <a:lstStyle/>
          <a:p>
            <a:pPr marL="0" indent="0">
              <a:lnSpc>
                <a:spcPct val="70000"/>
              </a:lnSpc>
              <a:spcBef>
                <a:spcPts val="600"/>
              </a:spcBef>
              <a:buNone/>
            </a:pPr>
            <a:endParaRPr lang="ru-RU" sz="2800" b="1" dirty="0" smtClean="0">
              <a:solidFill>
                <a:srgbClr val="1709C7"/>
              </a:solidFill>
            </a:endParaRPr>
          </a:p>
          <a:p>
            <a:pPr marL="0" indent="0">
              <a:lnSpc>
                <a:spcPct val="70000"/>
              </a:lnSpc>
              <a:spcBef>
                <a:spcPts val="600"/>
              </a:spcBef>
              <a:buNone/>
            </a:pPr>
            <a:endParaRPr lang="ru-RU" sz="2800" b="1" dirty="0">
              <a:solidFill>
                <a:srgbClr val="1709C7"/>
              </a:solidFill>
            </a:endParaRPr>
          </a:p>
          <a:p>
            <a:pPr marL="0" indent="0">
              <a:lnSpc>
                <a:spcPct val="70000"/>
              </a:lnSpc>
              <a:spcBef>
                <a:spcPts val="600"/>
              </a:spcBef>
              <a:buNone/>
            </a:pPr>
            <a:endParaRPr lang="ru-RU" sz="2800" b="1" dirty="0" smtClean="0">
              <a:solidFill>
                <a:srgbClr val="1709C7"/>
              </a:solidFill>
            </a:endParaRPr>
          </a:p>
          <a:p>
            <a:pPr marL="0" indent="0">
              <a:lnSpc>
                <a:spcPct val="70000"/>
              </a:lnSpc>
              <a:spcBef>
                <a:spcPts val="600"/>
              </a:spcBef>
              <a:buNone/>
            </a:pPr>
            <a:endParaRPr lang="ru-RU" sz="2800" b="1" dirty="0">
              <a:solidFill>
                <a:srgbClr val="1709C7"/>
              </a:solidFill>
            </a:endParaRPr>
          </a:p>
          <a:p>
            <a:pPr marL="0" indent="0">
              <a:lnSpc>
                <a:spcPct val="70000"/>
              </a:lnSpc>
              <a:spcBef>
                <a:spcPts val="600"/>
              </a:spcBef>
              <a:buNone/>
            </a:pPr>
            <a:endParaRPr lang="ru-RU" sz="2800" b="1" dirty="0" smtClean="0">
              <a:solidFill>
                <a:srgbClr val="1709C7"/>
              </a:solidFill>
            </a:endParaRPr>
          </a:p>
          <a:p>
            <a:pPr marL="0" indent="0">
              <a:lnSpc>
                <a:spcPct val="70000"/>
              </a:lnSpc>
              <a:spcBef>
                <a:spcPts val="600"/>
              </a:spcBef>
              <a:buNone/>
            </a:pPr>
            <a:endParaRPr lang="ru-RU" sz="2800" b="1" dirty="0">
              <a:solidFill>
                <a:srgbClr val="1709C7"/>
              </a:solidFill>
            </a:endParaRPr>
          </a:p>
          <a:p>
            <a:pPr marL="0" indent="0">
              <a:lnSpc>
                <a:spcPct val="70000"/>
              </a:lnSpc>
              <a:spcBef>
                <a:spcPts val="600"/>
              </a:spcBef>
              <a:buNone/>
            </a:pPr>
            <a:endParaRPr lang="ru-RU" sz="2800" b="1" dirty="0" smtClean="0">
              <a:solidFill>
                <a:srgbClr val="1709C7"/>
              </a:solidFill>
            </a:endParaRPr>
          </a:p>
          <a:p>
            <a:pPr marL="0" indent="0">
              <a:lnSpc>
                <a:spcPct val="70000"/>
              </a:lnSpc>
              <a:spcBef>
                <a:spcPts val="600"/>
              </a:spcBef>
              <a:buNone/>
            </a:pPr>
            <a:endParaRPr lang="ru-RU" sz="2800" b="1" dirty="0">
              <a:solidFill>
                <a:srgbClr val="1709C7"/>
              </a:solidFill>
            </a:endParaRPr>
          </a:p>
          <a:p>
            <a:pPr marL="0" indent="0">
              <a:lnSpc>
                <a:spcPct val="70000"/>
              </a:lnSpc>
              <a:spcBef>
                <a:spcPts val="600"/>
              </a:spcBef>
              <a:buNone/>
            </a:pPr>
            <a:endParaRPr lang="ru-RU" sz="2800" b="1" dirty="0" smtClean="0">
              <a:solidFill>
                <a:srgbClr val="1709C7"/>
              </a:solidFill>
            </a:endParaRPr>
          </a:p>
        </p:txBody>
      </p:sp>
      <p:sp>
        <p:nvSpPr>
          <p:cNvPr id="5" name="AutoShape 6"/>
          <p:cNvSpPr>
            <a:spLocks noChangeArrowheads="1"/>
          </p:cNvSpPr>
          <p:nvPr/>
        </p:nvSpPr>
        <p:spPr bwMode="auto">
          <a:xfrm>
            <a:off x="142844" y="142852"/>
            <a:ext cx="8858312" cy="6572296"/>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24578" name="Rectangle 2"/>
          <p:cNvSpPr>
            <a:spLocks noGrp="1" noChangeArrowheads="1"/>
          </p:cNvSpPr>
          <p:nvPr>
            <p:ph type="title"/>
          </p:nvPr>
        </p:nvSpPr>
        <p:spPr>
          <a:xfrm>
            <a:off x="285720" y="152400"/>
            <a:ext cx="8715436" cy="704832"/>
          </a:xfrm>
          <a:solidFill>
            <a:schemeClr val="folHlink"/>
          </a:solidFill>
        </p:spPr>
        <p:txBody>
          <a:bodyPr>
            <a:noAutofit/>
          </a:bodyPr>
          <a:lstStyle/>
          <a:p>
            <a:pPr algn="r"/>
            <a:r>
              <a:rPr lang="en-US" sz="4000" b="1" dirty="0" smtClean="0">
                <a:solidFill>
                  <a:schemeClr val="accent6">
                    <a:lumMod val="60000"/>
                    <a:lumOff val="40000"/>
                  </a:schemeClr>
                </a:solidFill>
              </a:rPr>
              <a:t>PATHOGENESIS OF IHD</a:t>
            </a:r>
            <a:endParaRPr lang="pl-PL" sz="4000" dirty="0" smtClean="0">
              <a:solidFill>
                <a:schemeClr val="accent6">
                  <a:lumMod val="60000"/>
                  <a:lumOff val="40000"/>
                </a:schemeClr>
              </a:solidFill>
            </a:endParaRPr>
          </a:p>
        </p:txBody>
      </p:sp>
      <p:sp>
        <p:nvSpPr>
          <p:cNvPr id="7" name="Rectangle 3"/>
          <p:cNvSpPr txBox="1">
            <a:spLocks noChangeArrowheads="1"/>
          </p:cNvSpPr>
          <p:nvPr/>
        </p:nvSpPr>
        <p:spPr>
          <a:xfrm>
            <a:off x="405043" y="857232"/>
            <a:ext cx="4381271" cy="5643602"/>
          </a:xfrm>
          <a:prstGeom prst="rect">
            <a:avLst/>
          </a:prstGeom>
          <a:solidFill>
            <a:schemeClr val="bg2">
              <a:lumMod val="90000"/>
            </a:schemeClr>
          </a:solidFill>
          <a:ln w="57150">
            <a:solidFill>
              <a:schemeClr val="accent3">
                <a:lumMod val="50000"/>
              </a:schemeClr>
            </a:solidFill>
          </a:ln>
          <a:scene3d>
            <a:camera prst="orthographicFront"/>
            <a:lightRig rig="threePt" dir="t"/>
          </a:scene3d>
          <a:sp3d>
            <a:bevelT/>
          </a:sp3d>
        </p:spPr>
        <p:txBody>
          <a:bodyPr vert="horz" lIns="91440" tIns="45720" rIns="91440" bIns="45720" rtlCol="0">
            <a:noAutofit/>
          </a:bodyPr>
          <a:lstStyle/>
          <a:p>
            <a:pPr lvl="0">
              <a:spcBef>
                <a:spcPct val="20000"/>
              </a:spcBef>
              <a:defRPr/>
            </a:pPr>
            <a:r>
              <a:rPr lang="en-US" sz="4400" b="1" dirty="0" smtClean="0">
                <a:solidFill>
                  <a:schemeClr val="accent5">
                    <a:lumMod val="50000"/>
                  </a:schemeClr>
                </a:solidFill>
              </a:rPr>
              <a:t>The leading cause is </a:t>
            </a:r>
            <a:r>
              <a:rPr lang="en-US" sz="4400" b="1" dirty="0" smtClean="0">
                <a:solidFill>
                  <a:srgbClr val="FF0000"/>
                </a:solidFill>
              </a:rPr>
              <a:t>atherosclerosis</a:t>
            </a:r>
            <a:r>
              <a:rPr lang="en-US" sz="4400" b="1" dirty="0" smtClean="0">
                <a:solidFill>
                  <a:schemeClr val="accent5">
                    <a:lumMod val="50000"/>
                  </a:schemeClr>
                </a:solidFill>
              </a:rPr>
              <a:t> - densification of blood vessels by depositing fatty substances (cholesterol) in the inner wall.</a:t>
            </a:r>
            <a:endParaRPr kumimoji="0" lang="pl-PL" sz="4400" b="1" i="0" u="none" strike="noStrike" kern="1200" cap="none" spc="0" normalizeH="0" baseline="0" noProof="0" dirty="0" smtClean="0">
              <a:ln>
                <a:noFill/>
              </a:ln>
              <a:solidFill>
                <a:schemeClr val="accent5">
                  <a:lumMod val="50000"/>
                </a:schemeClr>
              </a:solidFill>
              <a:effectLst/>
              <a:uLnTx/>
              <a:uFillTx/>
              <a:latin typeface="+mn-lt"/>
              <a:ea typeface="+mn-ea"/>
              <a:cs typeface="+mn-cs"/>
            </a:endParaRPr>
          </a:p>
        </p:txBody>
      </p:sp>
      <p:pic>
        <p:nvPicPr>
          <p:cNvPr id="8" name="Picture 4"/>
          <p:cNvPicPr>
            <a:picLocks noChangeAspect="1" noChangeArrowheads="1"/>
          </p:cNvPicPr>
          <p:nvPr/>
        </p:nvPicPr>
        <p:blipFill>
          <a:blip r:embed="rId2"/>
          <a:srcRect/>
          <a:stretch>
            <a:fillRect/>
          </a:stretch>
        </p:blipFill>
        <p:spPr bwMode="auto">
          <a:xfrm>
            <a:off x="4929190" y="1142984"/>
            <a:ext cx="3929090" cy="4044978"/>
          </a:xfrm>
          <a:prstGeom prst="rect">
            <a:avLst/>
          </a:prstGeom>
          <a:solidFill>
            <a:schemeClr val="bg2">
              <a:lumMod val="90000"/>
            </a:schemeClr>
          </a:solidFill>
          <a:ln w="57150">
            <a:solidFill>
              <a:schemeClr val="accent3">
                <a:lumMod val="50000"/>
              </a:schemeClr>
            </a:solidFill>
            <a:miter lim="800000"/>
            <a:headEnd/>
            <a:tailEnd/>
          </a:ln>
          <a:scene3d>
            <a:camera prst="orthographicFront"/>
            <a:lightRig rig="threePt" dir="t"/>
          </a:scene3d>
          <a:sp3d>
            <a:bevelT/>
          </a:sp3d>
        </p:spPr>
      </p:pic>
    </p:spTree>
  </p:cSld>
  <p:clrMapOvr>
    <a:masterClrMapping/>
  </p:clrMapOvr>
  <p:transition>
    <p:random/>
  </p:transition>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285720" y="152400"/>
            <a:ext cx="8715436" cy="704832"/>
          </a:xfrm>
          <a:solidFill>
            <a:schemeClr val="folHlink"/>
          </a:solidFill>
        </p:spPr>
        <p:txBody>
          <a:bodyPr>
            <a:noAutofit/>
          </a:bodyPr>
          <a:lstStyle/>
          <a:p>
            <a:pPr algn="r"/>
            <a:r>
              <a:rPr lang="en-US" sz="4000" dirty="0" smtClean="0">
                <a:solidFill>
                  <a:schemeClr val="accent6">
                    <a:lumMod val="60000"/>
                    <a:lumOff val="40000"/>
                  </a:schemeClr>
                </a:solidFill>
              </a:rPr>
              <a:t>Clinical forms of ischemic heart disease</a:t>
            </a:r>
            <a:endParaRPr lang="pl-PL" sz="4000" dirty="0" smtClean="0">
              <a:solidFill>
                <a:schemeClr val="accent6">
                  <a:lumMod val="60000"/>
                  <a:lumOff val="40000"/>
                </a:schemeClr>
              </a:solidFill>
            </a:endParaRPr>
          </a:p>
        </p:txBody>
      </p:sp>
      <p:sp>
        <p:nvSpPr>
          <p:cNvPr id="24579" name="Rectangle 3"/>
          <p:cNvSpPr>
            <a:spLocks noGrp="1" noChangeArrowheads="1"/>
          </p:cNvSpPr>
          <p:nvPr>
            <p:ph idx="1"/>
          </p:nvPr>
        </p:nvSpPr>
        <p:spPr>
          <a:xfrm>
            <a:off x="285720" y="785794"/>
            <a:ext cx="8643998" cy="5786478"/>
          </a:xfrm>
          <a:solidFill>
            <a:schemeClr val="accent6">
              <a:lumMod val="20000"/>
              <a:lumOff val="80000"/>
            </a:schemeClr>
          </a:solidFill>
          <a:ln w="28575">
            <a:solidFill>
              <a:schemeClr val="accent6">
                <a:lumMod val="75000"/>
              </a:schemeClr>
            </a:solidFill>
          </a:ln>
          <a:scene3d>
            <a:camera prst="orthographicFront"/>
            <a:lightRig rig="threePt" dir="t"/>
          </a:scene3d>
          <a:sp3d>
            <a:bevelT/>
          </a:sp3d>
        </p:spPr>
        <p:txBody>
          <a:bodyPr>
            <a:noAutofit/>
          </a:bodyPr>
          <a:lstStyle/>
          <a:p>
            <a:pPr marL="0" indent="0">
              <a:lnSpc>
                <a:spcPct val="70000"/>
              </a:lnSpc>
              <a:spcBef>
                <a:spcPts val="600"/>
              </a:spcBef>
              <a:buNone/>
            </a:pPr>
            <a:r>
              <a:rPr lang="en-US" sz="3600" b="1" i="1" dirty="0" smtClean="0">
                <a:solidFill>
                  <a:schemeClr val="accent5">
                    <a:lumMod val="50000"/>
                  </a:schemeClr>
                </a:solidFill>
              </a:rPr>
              <a:t>Sudden coronary death</a:t>
            </a:r>
          </a:p>
          <a:p>
            <a:pPr marL="0" indent="0">
              <a:lnSpc>
                <a:spcPct val="70000"/>
              </a:lnSpc>
              <a:spcBef>
                <a:spcPts val="600"/>
              </a:spcBef>
              <a:buNone/>
            </a:pPr>
            <a:r>
              <a:rPr lang="en-US" sz="2800" b="1" dirty="0" smtClean="0">
                <a:solidFill>
                  <a:schemeClr val="accent5">
                    <a:lumMod val="50000"/>
                  </a:schemeClr>
                </a:solidFill>
              </a:rPr>
              <a:t>Sudden coronary death allegedly </a:t>
            </a:r>
          </a:p>
          <a:p>
            <a:pPr marL="0" indent="0">
              <a:lnSpc>
                <a:spcPct val="70000"/>
              </a:lnSpc>
              <a:spcBef>
                <a:spcPts val="600"/>
              </a:spcBef>
              <a:buNone/>
            </a:pPr>
            <a:r>
              <a:rPr lang="en-US" sz="2800" b="1" dirty="0" smtClean="0">
                <a:solidFill>
                  <a:schemeClr val="accent5">
                    <a:lumMod val="50000"/>
                  </a:schemeClr>
                </a:solidFill>
              </a:rPr>
              <a:t>related with electrical instability</a:t>
            </a:r>
          </a:p>
          <a:p>
            <a:pPr marL="0" indent="0">
              <a:lnSpc>
                <a:spcPct val="70000"/>
              </a:lnSpc>
              <a:spcBef>
                <a:spcPts val="600"/>
              </a:spcBef>
              <a:buNone/>
            </a:pPr>
            <a:r>
              <a:rPr lang="en-US" sz="2800" b="1" dirty="0" smtClean="0">
                <a:solidFill>
                  <a:schemeClr val="accent5">
                    <a:lumMod val="50000"/>
                  </a:schemeClr>
                </a:solidFill>
              </a:rPr>
              <a:t>myocardium.</a:t>
            </a:r>
          </a:p>
          <a:p>
            <a:pPr marL="0" indent="0">
              <a:lnSpc>
                <a:spcPct val="70000"/>
              </a:lnSpc>
              <a:spcBef>
                <a:spcPts val="600"/>
              </a:spcBef>
              <a:buNone/>
            </a:pPr>
            <a:r>
              <a:rPr lang="en-US" sz="2800" b="1" dirty="0" smtClean="0">
                <a:solidFill>
                  <a:schemeClr val="accent5">
                    <a:lumMod val="50000"/>
                  </a:schemeClr>
                </a:solidFill>
              </a:rPr>
              <a:t>To an independent form of ischemic </a:t>
            </a:r>
          </a:p>
          <a:p>
            <a:pPr marL="0" indent="0">
              <a:lnSpc>
                <a:spcPct val="70000"/>
              </a:lnSpc>
              <a:spcBef>
                <a:spcPts val="600"/>
              </a:spcBef>
              <a:buNone/>
            </a:pPr>
            <a:r>
              <a:rPr lang="en-US" sz="2800" b="1" dirty="0" smtClean="0">
                <a:solidFill>
                  <a:schemeClr val="accent5">
                    <a:lumMod val="50000"/>
                  </a:schemeClr>
                </a:solidFill>
              </a:rPr>
              <a:t>heart disease sudden death is</a:t>
            </a:r>
          </a:p>
          <a:p>
            <a:pPr marL="0" indent="0">
              <a:lnSpc>
                <a:spcPct val="70000"/>
              </a:lnSpc>
              <a:spcBef>
                <a:spcPts val="600"/>
              </a:spcBef>
              <a:buNone/>
            </a:pPr>
            <a:r>
              <a:rPr lang="en-US" sz="2800" b="1" dirty="0" smtClean="0">
                <a:solidFill>
                  <a:schemeClr val="accent5">
                    <a:lumMod val="50000"/>
                  </a:schemeClr>
                </a:solidFill>
              </a:rPr>
              <a:t>if there is no reason to diagnose another form of ischemic heart disease or another disease: for example, death that occurred in the early phase of myocardial infarction is not included in this class and should be considered as a death from myocardial infarction.</a:t>
            </a:r>
          </a:p>
          <a:p>
            <a:pPr marL="0" indent="0">
              <a:lnSpc>
                <a:spcPct val="70000"/>
              </a:lnSpc>
              <a:spcBef>
                <a:spcPts val="600"/>
              </a:spcBef>
              <a:buNone/>
            </a:pPr>
            <a:r>
              <a:rPr lang="en-US" sz="2800" b="1" dirty="0" smtClean="0">
                <a:solidFill>
                  <a:schemeClr val="accent5">
                    <a:lumMod val="50000"/>
                  </a:schemeClr>
                </a:solidFill>
              </a:rPr>
              <a:t>If resuscitation measures were not performed or were unsuccessful, then the primary cardiac arrest is classified as sudden coronary death. </a:t>
            </a:r>
          </a:p>
          <a:p>
            <a:pPr marL="0" indent="0">
              <a:lnSpc>
                <a:spcPct val="70000"/>
              </a:lnSpc>
              <a:spcBef>
                <a:spcPts val="600"/>
              </a:spcBef>
              <a:buNone/>
            </a:pPr>
            <a:r>
              <a:rPr lang="en-US" sz="2800" b="1" dirty="0" smtClean="0">
                <a:solidFill>
                  <a:schemeClr val="accent5">
                    <a:lumMod val="50000"/>
                  </a:schemeClr>
                </a:solidFill>
              </a:rPr>
              <a:t>The latter is defined as the death occurring in the presence of witnesses instantly or within 6 hours of the onset of a heart attack.</a:t>
            </a:r>
            <a:endParaRPr lang="ru-RU" sz="2800" b="1" dirty="0" smtClean="0">
              <a:solidFill>
                <a:schemeClr val="accent5">
                  <a:lumMod val="50000"/>
                </a:schemeClr>
              </a:solidFill>
            </a:endParaRPr>
          </a:p>
        </p:txBody>
      </p:sp>
      <p:sp>
        <p:nvSpPr>
          <p:cNvPr id="5" name="AutoShape 6"/>
          <p:cNvSpPr>
            <a:spLocks noChangeArrowheads="1"/>
          </p:cNvSpPr>
          <p:nvPr/>
        </p:nvSpPr>
        <p:spPr bwMode="auto">
          <a:xfrm>
            <a:off x="142844" y="142852"/>
            <a:ext cx="8858312" cy="6572296"/>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pic>
        <p:nvPicPr>
          <p:cNvPr id="2052" name="Picture 4"/>
          <p:cNvPicPr>
            <a:picLocks noChangeAspect="1" noChangeArrowheads="1"/>
          </p:cNvPicPr>
          <p:nvPr/>
        </p:nvPicPr>
        <p:blipFill>
          <a:blip r:embed="rId2"/>
          <a:srcRect/>
          <a:stretch>
            <a:fillRect/>
          </a:stretch>
        </p:blipFill>
        <p:spPr bwMode="auto">
          <a:xfrm>
            <a:off x="6024586" y="857232"/>
            <a:ext cx="2905132" cy="2143140"/>
          </a:xfrm>
          <a:prstGeom prst="rect">
            <a:avLst/>
          </a:prstGeom>
          <a:noFill/>
          <a:ln w="9525">
            <a:noFill/>
            <a:miter lim="800000"/>
            <a:headEnd/>
            <a:tailEnd/>
          </a:ln>
          <a:effectLst/>
        </p:spPr>
      </p:pic>
    </p:spTree>
  </p:cSld>
  <p:clrMapOvr>
    <a:masterClrMapping/>
  </p:clrMapOvr>
  <p:transition>
    <p:random/>
  </p:transition>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285720" y="152400"/>
            <a:ext cx="8715436" cy="704832"/>
          </a:xfrm>
          <a:solidFill>
            <a:schemeClr val="folHlink"/>
          </a:solidFill>
        </p:spPr>
        <p:txBody>
          <a:bodyPr>
            <a:noAutofit/>
          </a:bodyPr>
          <a:lstStyle/>
          <a:p>
            <a:pPr algn="r"/>
            <a:r>
              <a:rPr lang="en-US" sz="4000" dirty="0" smtClean="0">
                <a:solidFill>
                  <a:schemeClr val="accent6">
                    <a:lumMod val="60000"/>
                    <a:lumOff val="40000"/>
                  </a:schemeClr>
                </a:solidFill>
              </a:rPr>
              <a:t>Clinical forms of ischemic heart disease</a:t>
            </a:r>
            <a:endParaRPr lang="pl-PL" sz="4000" dirty="0" smtClean="0">
              <a:solidFill>
                <a:schemeClr val="accent6">
                  <a:lumMod val="60000"/>
                  <a:lumOff val="40000"/>
                </a:schemeClr>
              </a:solidFill>
            </a:endParaRPr>
          </a:p>
        </p:txBody>
      </p:sp>
      <p:sp>
        <p:nvSpPr>
          <p:cNvPr id="24579" name="Rectangle 3"/>
          <p:cNvSpPr>
            <a:spLocks noGrp="1" noChangeArrowheads="1"/>
          </p:cNvSpPr>
          <p:nvPr>
            <p:ph idx="1"/>
          </p:nvPr>
        </p:nvSpPr>
        <p:spPr>
          <a:xfrm>
            <a:off x="285720" y="785794"/>
            <a:ext cx="8643998" cy="5786478"/>
          </a:xfrm>
          <a:solidFill>
            <a:schemeClr val="accent6">
              <a:lumMod val="20000"/>
              <a:lumOff val="80000"/>
            </a:schemeClr>
          </a:solidFill>
          <a:ln w="28575">
            <a:solidFill>
              <a:schemeClr val="accent6">
                <a:lumMod val="75000"/>
              </a:schemeClr>
            </a:solidFill>
          </a:ln>
          <a:scene3d>
            <a:camera prst="orthographicFront"/>
            <a:lightRig rig="threePt" dir="t"/>
          </a:scene3d>
          <a:sp3d>
            <a:bevelT/>
          </a:sp3d>
        </p:spPr>
        <p:txBody>
          <a:bodyPr>
            <a:noAutofit/>
          </a:bodyPr>
          <a:lstStyle/>
          <a:p>
            <a:pPr marL="0" indent="0">
              <a:lnSpc>
                <a:spcPct val="70000"/>
              </a:lnSpc>
              <a:spcBef>
                <a:spcPts val="600"/>
              </a:spcBef>
              <a:buNone/>
            </a:pPr>
            <a:r>
              <a:rPr lang="en-US" sz="3600" b="1" i="1" dirty="0" err="1" smtClean="0">
                <a:solidFill>
                  <a:srgbClr val="FF0000"/>
                </a:solidFill>
              </a:rPr>
              <a:t>Stenocardia</a:t>
            </a:r>
            <a:r>
              <a:rPr lang="en-US" sz="3600" b="1" i="1" dirty="0" smtClean="0">
                <a:solidFill>
                  <a:srgbClr val="FF0000"/>
                </a:solidFill>
              </a:rPr>
              <a:t> (angina pectoris) </a:t>
            </a:r>
            <a:r>
              <a:rPr lang="en-US" sz="3600" b="1" dirty="0" smtClean="0">
                <a:solidFill>
                  <a:schemeClr val="accent5">
                    <a:lumMod val="50000"/>
                  </a:schemeClr>
                </a:solidFill>
              </a:rPr>
              <a:t>- in translation from Greek - chest pain - </a:t>
            </a:r>
          </a:p>
          <a:p>
            <a:pPr marL="0" indent="0">
              <a:lnSpc>
                <a:spcPct val="70000"/>
              </a:lnSpc>
              <a:spcBef>
                <a:spcPts val="600"/>
              </a:spcBef>
              <a:buNone/>
            </a:pPr>
            <a:r>
              <a:rPr lang="en-US" sz="3600" b="1" dirty="0" smtClean="0">
                <a:solidFill>
                  <a:schemeClr val="accent5">
                    <a:lumMod val="50000"/>
                  </a:schemeClr>
                </a:solidFill>
              </a:rPr>
              <a:t>a clinical syndrome associated with acute transient short-term myocardial ischemia arising on the background of coronary artery insufficiency and manifested by characteristic pains.</a:t>
            </a:r>
            <a:endParaRPr lang="ru-RU" sz="3600" b="1" dirty="0" smtClean="0">
              <a:solidFill>
                <a:schemeClr val="accent5">
                  <a:lumMod val="50000"/>
                </a:schemeClr>
              </a:solidFill>
            </a:endParaRPr>
          </a:p>
        </p:txBody>
      </p:sp>
      <p:sp>
        <p:nvSpPr>
          <p:cNvPr id="5" name="AutoShape 6"/>
          <p:cNvSpPr>
            <a:spLocks noChangeArrowheads="1"/>
          </p:cNvSpPr>
          <p:nvPr/>
        </p:nvSpPr>
        <p:spPr bwMode="auto">
          <a:xfrm>
            <a:off x="142844" y="142852"/>
            <a:ext cx="8858312" cy="6572296"/>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pic>
        <p:nvPicPr>
          <p:cNvPr id="3075" name="Picture 3"/>
          <p:cNvPicPr>
            <a:picLocks noChangeAspect="1" noChangeArrowheads="1"/>
          </p:cNvPicPr>
          <p:nvPr/>
        </p:nvPicPr>
        <p:blipFill>
          <a:blip r:embed="rId2"/>
          <a:srcRect/>
          <a:stretch>
            <a:fillRect/>
          </a:stretch>
        </p:blipFill>
        <p:spPr bwMode="auto">
          <a:xfrm>
            <a:off x="357158" y="3857628"/>
            <a:ext cx="4286280" cy="2643206"/>
          </a:xfrm>
          <a:prstGeom prst="rect">
            <a:avLst/>
          </a:prstGeom>
          <a:solidFill>
            <a:schemeClr val="accent5">
              <a:lumMod val="50000"/>
            </a:schemeClr>
          </a:solidFill>
          <a:ln w="57150">
            <a:solidFill>
              <a:srgbClr val="7030A0"/>
            </a:solidFill>
            <a:miter lim="800000"/>
            <a:headEnd/>
            <a:tailEnd/>
          </a:ln>
          <a:effectLst/>
          <a:scene3d>
            <a:camera prst="orthographicFront"/>
            <a:lightRig rig="threePt" dir="t"/>
          </a:scene3d>
          <a:sp3d>
            <a:bevelT/>
          </a:sp3d>
        </p:spPr>
      </p:pic>
      <p:pic>
        <p:nvPicPr>
          <p:cNvPr id="3077" name="Picture 5"/>
          <p:cNvPicPr>
            <a:picLocks noChangeAspect="1" noChangeArrowheads="1"/>
          </p:cNvPicPr>
          <p:nvPr/>
        </p:nvPicPr>
        <p:blipFill>
          <a:blip r:embed="rId3"/>
          <a:srcRect/>
          <a:stretch>
            <a:fillRect/>
          </a:stretch>
        </p:blipFill>
        <p:spPr bwMode="auto">
          <a:xfrm>
            <a:off x="5000628" y="3857628"/>
            <a:ext cx="2957522" cy="2643206"/>
          </a:xfrm>
          <a:prstGeom prst="rect">
            <a:avLst/>
          </a:prstGeom>
          <a:solidFill>
            <a:schemeClr val="accent5">
              <a:lumMod val="50000"/>
            </a:schemeClr>
          </a:solidFill>
          <a:ln w="57150">
            <a:solidFill>
              <a:srgbClr val="7030A0"/>
            </a:solidFill>
            <a:miter lim="800000"/>
            <a:headEnd/>
            <a:tailEnd/>
          </a:ln>
          <a:effectLst/>
          <a:scene3d>
            <a:camera prst="orthographicFront"/>
            <a:lightRig rig="threePt" dir="t"/>
          </a:scene3d>
          <a:sp3d>
            <a:bevelT/>
          </a:sp3d>
        </p:spPr>
      </p:pic>
    </p:spTree>
  </p:cSld>
  <p:clrMapOvr>
    <a:masterClrMapping/>
  </p:clrMapOvr>
  <p:transition>
    <p:random/>
  </p:transition>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285720" y="152400"/>
            <a:ext cx="8715436" cy="704832"/>
          </a:xfrm>
          <a:solidFill>
            <a:schemeClr val="folHlink"/>
          </a:solidFill>
        </p:spPr>
        <p:txBody>
          <a:bodyPr>
            <a:noAutofit/>
          </a:bodyPr>
          <a:lstStyle/>
          <a:p>
            <a:pPr algn="l"/>
            <a:r>
              <a:rPr lang="en-US" sz="4000" dirty="0" smtClean="0">
                <a:solidFill>
                  <a:schemeClr val="accent6">
                    <a:lumMod val="60000"/>
                    <a:lumOff val="40000"/>
                  </a:schemeClr>
                </a:solidFill>
              </a:rPr>
              <a:t>C</a:t>
            </a:r>
            <a:r>
              <a:rPr lang="pl-PL" sz="4000" dirty="0" smtClean="0">
                <a:solidFill>
                  <a:schemeClr val="accent6">
                    <a:lumMod val="60000"/>
                    <a:lumOff val="40000"/>
                  </a:schemeClr>
                </a:solidFill>
              </a:rPr>
              <a:t>lassification of angina pectoris</a:t>
            </a:r>
          </a:p>
        </p:txBody>
      </p:sp>
      <p:sp>
        <p:nvSpPr>
          <p:cNvPr id="24579" name="Rectangle 3"/>
          <p:cNvSpPr>
            <a:spLocks noGrp="1" noChangeArrowheads="1"/>
          </p:cNvSpPr>
          <p:nvPr>
            <p:ph idx="1"/>
          </p:nvPr>
        </p:nvSpPr>
        <p:spPr>
          <a:xfrm>
            <a:off x="285720" y="785794"/>
            <a:ext cx="8643998" cy="5786478"/>
          </a:xfrm>
          <a:solidFill>
            <a:schemeClr val="accent6">
              <a:lumMod val="20000"/>
              <a:lumOff val="80000"/>
            </a:schemeClr>
          </a:solidFill>
          <a:ln w="28575">
            <a:solidFill>
              <a:schemeClr val="accent6">
                <a:lumMod val="75000"/>
              </a:schemeClr>
            </a:solidFill>
          </a:ln>
          <a:scene3d>
            <a:camera prst="orthographicFront"/>
            <a:lightRig rig="threePt" dir="t"/>
          </a:scene3d>
          <a:sp3d>
            <a:bevelT/>
          </a:sp3d>
        </p:spPr>
        <p:txBody>
          <a:bodyPr>
            <a:noAutofit/>
          </a:bodyPr>
          <a:lstStyle/>
          <a:p>
            <a:pPr marL="0" indent="0">
              <a:lnSpc>
                <a:spcPct val="70000"/>
              </a:lnSpc>
              <a:spcBef>
                <a:spcPts val="600"/>
              </a:spcBef>
              <a:buNone/>
            </a:pPr>
            <a:r>
              <a:rPr lang="en-US" sz="2800" b="1" dirty="0" smtClean="0">
                <a:solidFill>
                  <a:schemeClr val="accent5">
                    <a:lumMod val="50000"/>
                  </a:schemeClr>
                </a:solidFill>
              </a:rPr>
              <a:t>I. Angina of Stress</a:t>
            </a:r>
          </a:p>
          <a:p>
            <a:pPr marL="0" indent="0">
              <a:lnSpc>
                <a:spcPct val="70000"/>
              </a:lnSpc>
              <a:spcBef>
                <a:spcPts val="600"/>
              </a:spcBef>
              <a:buNone/>
            </a:pPr>
            <a:r>
              <a:rPr lang="en-US" sz="2800" b="1" dirty="0" smtClean="0">
                <a:solidFill>
                  <a:schemeClr val="accent5">
                    <a:lumMod val="50000"/>
                  </a:schemeClr>
                </a:solidFill>
              </a:rPr>
              <a:t>1.The first occurrence of angina pectoris</a:t>
            </a:r>
          </a:p>
          <a:p>
            <a:pPr marL="0" indent="0">
              <a:lnSpc>
                <a:spcPct val="70000"/>
              </a:lnSpc>
              <a:spcBef>
                <a:spcPts val="600"/>
              </a:spcBef>
              <a:buNone/>
            </a:pPr>
            <a:r>
              <a:rPr lang="en-US" sz="2800" b="1" dirty="0" smtClean="0">
                <a:solidFill>
                  <a:schemeClr val="accent5">
                    <a:lumMod val="50000"/>
                  </a:schemeClr>
                </a:solidFill>
              </a:rPr>
              <a:t>2.Stable angina:</a:t>
            </a:r>
          </a:p>
          <a:p>
            <a:pPr marL="0" indent="0">
              <a:lnSpc>
                <a:spcPct val="70000"/>
              </a:lnSpc>
              <a:spcBef>
                <a:spcPts val="600"/>
              </a:spcBef>
              <a:buNone/>
            </a:pPr>
            <a:r>
              <a:rPr lang="en-US" sz="2800" b="1" dirty="0" smtClean="0">
                <a:solidFill>
                  <a:schemeClr val="accent5">
                    <a:lumMod val="50000"/>
                  </a:schemeClr>
                </a:solidFill>
              </a:rPr>
              <a:t>-Class I is latent. </a:t>
            </a:r>
            <a:r>
              <a:rPr lang="en-US" sz="2800" b="1" dirty="0" err="1" smtClean="0">
                <a:solidFill>
                  <a:schemeClr val="accent5">
                    <a:lumMod val="50000"/>
                  </a:schemeClr>
                </a:solidFill>
              </a:rPr>
              <a:t>Stenocardia</a:t>
            </a:r>
            <a:r>
              <a:rPr lang="en-US" sz="2800" b="1" dirty="0" smtClean="0">
                <a:solidFill>
                  <a:schemeClr val="accent5">
                    <a:lumMod val="50000"/>
                  </a:schemeClr>
                </a:solidFill>
              </a:rPr>
              <a:t> occurs only with intense and prolonged physical exertion;</a:t>
            </a:r>
          </a:p>
          <a:p>
            <a:pPr marL="0" indent="0">
              <a:lnSpc>
                <a:spcPct val="70000"/>
              </a:lnSpc>
              <a:spcBef>
                <a:spcPts val="600"/>
              </a:spcBef>
              <a:buNone/>
            </a:pPr>
            <a:r>
              <a:rPr lang="en-US" sz="2800" b="1" dirty="0" smtClean="0">
                <a:solidFill>
                  <a:schemeClr val="accent5">
                    <a:lumMod val="50000"/>
                  </a:schemeClr>
                </a:solidFill>
              </a:rPr>
              <a:t>-Class II is an easy degree. Attacks occur when climbing stairs, uphill, cold wind, frosty weather, walking for distances longer than two kilometers and climbing more than one floor;</a:t>
            </a:r>
          </a:p>
          <a:p>
            <a:pPr marL="0" indent="0">
              <a:lnSpc>
                <a:spcPct val="70000"/>
              </a:lnSpc>
              <a:spcBef>
                <a:spcPts val="600"/>
              </a:spcBef>
              <a:buNone/>
            </a:pPr>
            <a:r>
              <a:rPr lang="en-US" sz="2800" b="1" dirty="0" smtClean="0">
                <a:solidFill>
                  <a:schemeClr val="accent5">
                    <a:lumMod val="50000"/>
                  </a:schemeClr>
                </a:solidFill>
              </a:rPr>
              <a:t>-Class III is of medium severity. Attacks occur when walking for distances greater than 1 kilometer and climbing one floor. Occasionally, there are seizures at rest;</a:t>
            </a:r>
          </a:p>
          <a:p>
            <a:pPr marL="0" indent="0">
              <a:lnSpc>
                <a:spcPct val="70000"/>
              </a:lnSpc>
              <a:spcBef>
                <a:spcPts val="600"/>
              </a:spcBef>
              <a:buNone/>
            </a:pPr>
            <a:r>
              <a:rPr lang="en-US" sz="2800" b="1" dirty="0" smtClean="0">
                <a:solidFill>
                  <a:schemeClr val="accent5">
                    <a:lumMod val="50000"/>
                  </a:schemeClr>
                </a:solidFill>
              </a:rPr>
              <a:t>-Class IV is heavy. Inability to perform any physical activity, seizures occur regularly at rest.</a:t>
            </a:r>
          </a:p>
          <a:p>
            <a:pPr marL="0" indent="0">
              <a:lnSpc>
                <a:spcPct val="70000"/>
              </a:lnSpc>
              <a:spcBef>
                <a:spcPts val="600"/>
              </a:spcBef>
              <a:buNone/>
            </a:pPr>
            <a:r>
              <a:rPr lang="en-US" sz="2800" b="1" dirty="0" smtClean="0">
                <a:solidFill>
                  <a:schemeClr val="accent5">
                    <a:lumMod val="50000"/>
                  </a:schemeClr>
                </a:solidFill>
              </a:rPr>
              <a:t>3.Progressive angina (unstable)</a:t>
            </a:r>
          </a:p>
          <a:p>
            <a:pPr marL="0" indent="0">
              <a:lnSpc>
                <a:spcPct val="70000"/>
              </a:lnSpc>
              <a:spcBef>
                <a:spcPts val="600"/>
              </a:spcBef>
              <a:buNone/>
            </a:pPr>
            <a:r>
              <a:rPr lang="en-US" sz="2800" b="1" dirty="0" smtClean="0">
                <a:solidFill>
                  <a:schemeClr val="accent5">
                    <a:lumMod val="50000"/>
                  </a:schemeClr>
                </a:solidFill>
              </a:rPr>
              <a:t>4.Spontaneous (variant, </a:t>
            </a:r>
            <a:r>
              <a:rPr lang="en-US" sz="2800" b="1" dirty="0" err="1" smtClean="0">
                <a:solidFill>
                  <a:schemeClr val="accent5">
                    <a:lumMod val="50000"/>
                  </a:schemeClr>
                </a:solidFill>
              </a:rPr>
              <a:t>vasospastic</a:t>
            </a:r>
            <a:r>
              <a:rPr lang="en-US" sz="2800" b="1" dirty="0" smtClean="0">
                <a:solidFill>
                  <a:schemeClr val="accent5">
                    <a:lumMod val="50000"/>
                  </a:schemeClr>
                </a:solidFill>
              </a:rPr>
              <a:t>) angina pectoris</a:t>
            </a:r>
            <a:r>
              <a:rPr lang="ru-RU" sz="2800" b="1" dirty="0" smtClean="0">
                <a:solidFill>
                  <a:schemeClr val="accent5">
                    <a:lumMod val="50000"/>
                  </a:schemeClr>
                </a:solidFill>
              </a:rPr>
              <a:t>.</a:t>
            </a:r>
          </a:p>
        </p:txBody>
      </p:sp>
      <p:sp>
        <p:nvSpPr>
          <p:cNvPr id="5" name="AutoShape 6"/>
          <p:cNvSpPr>
            <a:spLocks noChangeArrowheads="1"/>
          </p:cNvSpPr>
          <p:nvPr/>
        </p:nvSpPr>
        <p:spPr bwMode="auto">
          <a:xfrm>
            <a:off x="142844" y="142852"/>
            <a:ext cx="8858312" cy="6572296"/>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pic>
        <p:nvPicPr>
          <p:cNvPr id="7" name="Picture 4"/>
          <p:cNvPicPr>
            <a:picLocks noChangeAspect="1" noChangeArrowheads="1"/>
          </p:cNvPicPr>
          <p:nvPr/>
        </p:nvPicPr>
        <p:blipFill>
          <a:blip r:embed="rId2"/>
          <a:srcRect/>
          <a:stretch>
            <a:fillRect/>
          </a:stretch>
        </p:blipFill>
        <p:spPr bwMode="auto">
          <a:xfrm>
            <a:off x="7172353" y="214290"/>
            <a:ext cx="1685927" cy="1714502"/>
          </a:xfrm>
          <a:prstGeom prst="rect">
            <a:avLst/>
          </a:prstGeom>
          <a:noFill/>
          <a:ln w="9525">
            <a:noFill/>
            <a:miter lim="800000"/>
            <a:headEnd/>
            <a:tailEnd/>
          </a:ln>
          <a:effectLst/>
        </p:spPr>
      </p:pic>
    </p:spTree>
  </p:cSld>
  <p:clrMapOvr>
    <a:masterClrMapping/>
  </p:clrMapOvr>
  <p:transition>
    <p:random/>
  </p:transition>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285720" y="152400"/>
            <a:ext cx="8715436" cy="704832"/>
          </a:xfrm>
          <a:solidFill>
            <a:schemeClr val="folHlink"/>
          </a:solidFill>
        </p:spPr>
        <p:txBody>
          <a:bodyPr>
            <a:noAutofit/>
          </a:bodyPr>
          <a:lstStyle/>
          <a:p>
            <a:pPr algn="r"/>
            <a:r>
              <a:rPr lang="en-US" sz="4000" dirty="0" smtClean="0">
                <a:solidFill>
                  <a:schemeClr val="accent6">
                    <a:lumMod val="60000"/>
                    <a:lumOff val="40000"/>
                  </a:schemeClr>
                </a:solidFill>
              </a:rPr>
              <a:t>C</a:t>
            </a:r>
            <a:r>
              <a:rPr lang="pl-PL" sz="4000" dirty="0" smtClean="0">
                <a:solidFill>
                  <a:schemeClr val="accent6">
                    <a:lumMod val="60000"/>
                    <a:lumOff val="40000"/>
                  </a:schemeClr>
                </a:solidFill>
              </a:rPr>
              <a:t>lassification of angina pectoris</a:t>
            </a:r>
          </a:p>
        </p:txBody>
      </p:sp>
      <p:sp>
        <p:nvSpPr>
          <p:cNvPr id="24579" name="Rectangle 3"/>
          <p:cNvSpPr>
            <a:spLocks noGrp="1" noChangeArrowheads="1"/>
          </p:cNvSpPr>
          <p:nvPr>
            <p:ph idx="1"/>
          </p:nvPr>
        </p:nvSpPr>
        <p:spPr>
          <a:xfrm>
            <a:off x="285720" y="785794"/>
            <a:ext cx="8643998" cy="5786478"/>
          </a:xfrm>
          <a:solidFill>
            <a:schemeClr val="accent6">
              <a:lumMod val="20000"/>
              <a:lumOff val="80000"/>
            </a:schemeClr>
          </a:solidFill>
          <a:ln w="28575">
            <a:solidFill>
              <a:schemeClr val="accent6">
                <a:lumMod val="75000"/>
              </a:schemeClr>
            </a:solidFill>
          </a:ln>
          <a:scene3d>
            <a:camera prst="orthographicFront"/>
            <a:lightRig rig="threePt" dir="t"/>
          </a:scene3d>
          <a:sp3d>
            <a:bevelT/>
          </a:sp3d>
        </p:spPr>
        <p:txBody>
          <a:bodyPr>
            <a:noAutofit/>
          </a:bodyPr>
          <a:lstStyle/>
          <a:p>
            <a:pPr marL="0" indent="0">
              <a:lnSpc>
                <a:spcPct val="70000"/>
              </a:lnSpc>
              <a:spcBef>
                <a:spcPts val="600"/>
              </a:spcBef>
              <a:buNone/>
            </a:pPr>
            <a:endParaRPr lang="en-US" sz="2800" b="1" dirty="0" smtClean="0">
              <a:solidFill>
                <a:srgbClr val="1709C7"/>
              </a:solidFill>
            </a:endParaRPr>
          </a:p>
          <a:p>
            <a:pPr marL="0" indent="0">
              <a:lnSpc>
                <a:spcPct val="70000"/>
              </a:lnSpc>
              <a:spcBef>
                <a:spcPts val="600"/>
              </a:spcBef>
              <a:buNone/>
            </a:pPr>
            <a:r>
              <a:rPr lang="en-US" sz="2800" b="1" dirty="0" smtClean="0">
                <a:solidFill>
                  <a:srgbClr val="1709C7"/>
                </a:solidFill>
              </a:rPr>
              <a:t>Classification of progressive angina pectoris according to the severity of the onset</a:t>
            </a:r>
          </a:p>
          <a:p>
            <a:pPr marL="0" indent="0">
              <a:lnSpc>
                <a:spcPct val="70000"/>
              </a:lnSpc>
              <a:spcBef>
                <a:spcPts val="600"/>
              </a:spcBef>
              <a:buNone/>
            </a:pPr>
            <a:r>
              <a:rPr lang="en-US" sz="2800" b="1" dirty="0" smtClean="0">
                <a:solidFill>
                  <a:srgbClr val="1709C7"/>
                </a:solidFill>
              </a:rPr>
              <a:t>Class I. Severe or progressive angina pectoris. Recently, the history of an exacerbation of ischemic heart disease less than 2 months;</a:t>
            </a:r>
          </a:p>
          <a:p>
            <a:pPr marL="0" indent="0">
              <a:lnSpc>
                <a:spcPct val="70000"/>
              </a:lnSpc>
              <a:spcBef>
                <a:spcPts val="600"/>
              </a:spcBef>
              <a:buNone/>
            </a:pPr>
            <a:r>
              <a:rPr lang="en-US" sz="2800" b="1" dirty="0" smtClean="0">
                <a:solidFill>
                  <a:srgbClr val="1709C7"/>
                </a:solidFill>
              </a:rPr>
              <a:t>Class II. </a:t>
            </a:r>
            <a:r>
              <a:rPr lang="en-US" sz="2800" b="1" dirty="0" err="1" smtClean="0">
                <a:solidFill>
                  <a:srgbClr val="1709C7"/>
                </a:solidFill>
              </a:rPr>
              <a:t>Stenocardia</a:t>
            </a:r>
            <a:r>
              <a:rPr lang="en-US" sz="2800" b="1" dirty="0" smtClean="0">
                <a:solidFill>
                  <a:srgbClr val="1709C7"/>
                </a:solidFill>
              </a:rPr>
              <a:t> of tension and rest </a:t>
            </a:r>
            <a:r>
              <a:rPr lang="en-US" sz="2800" b="1" dirty="0" err="1" smtClean="0">
                <a:solidFill>
                  <a:srgbClr val="1709C7"/>
                </a:solidFill>
              </a:rPr>
              <a:t>subacute</a:t>
            </a:r>
            <a:r>
              <a:rPr lang="en-US" sz="2800" b="1" dirty="0" smtClean="0">
                <a:solidFill>
                  <a:srgbClr val="1709C7"/>
                </a:solidFill>
              </a:rPr>
              <a:t>. Patients had </a:t>
            </a:r>
            <a:r>
              <a:rPr lang="en-US" sz="2800" b="1" dirty="0" err="1" smtClean="0">
                <a:solidFill>
                  <a:srgbClr val="1709C7"/>
                </a:solidFill>
              </a:rPr>
              <a:t>anginal</a:t>
            </a:r>
            <a:r>
              <a:rPr lang="en-US" sz="2800" b="1" dirty="0" smtClean="0">
                <a:solidFill>
                  <a:srgbClr val="1709C7"/>
                </a:solidFill>
              </a:rPr>
              <a:t> attacks during the previous month, but no later than 48 hours;</a:t>
            </a:r>
          </a:p>
          <a:p>
            <a:pPr marL="0" indent="0">
              <a:lnSpc>
                <a:spcPct val="70000"/>
              </a:lnSpc>
              <a:spcBef>
                <a:spcPts val="600"/>
              </a:spcBef>
              <a:buNone/>
            </a:pPr>
            <a:r>
              <a:rPr lang="en-US" sz="2800" b="1" dirty="0" smtClean="0">
                <a:solidFill>
                  <a:srgbClr val="1709C7"/>
                </a:solidFill>
              </a:rPr>
              <a:t>Class III. Acute angina pectoris. Patients had angina attacks at rest for the last 48 hours.</a:t>
            </a:r>
            <a:endParaRPr lang="ru-RU" sz="2800" b="1" dirty="0" smtClean="0">
              <a:solidFill>
                <a:srgbClr val="1709C7"/>
              </a:solidFill>
            </a:endParaRPr>
          </a:p>
        </p:txBody>
      </p:sp>
      <p:sp>
        <p:nvSpPr>
          <p:cNvPr id="5" name="AutoShape 6"/>
          <p:cNvSpPr>
            <a:spLocks noChangeArrowheads="1"/>
          </p:cNvSpPr>
          <p:nvPr/>
        </p:nvSpPr>
        <p:spPr bwMode="auto">
          <a:xfrm>
            <a:off x="142844" y="142852"/>
            <a:ext cx="8858312" cy="6572296"/>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pic>
        <p:nvPicPr>
          <p:cNvPr id="5123" name="Picture 3"/>
          <p:cNvPicPr>
            <a:picLocks noChangeAspect="1" noChangeArrowheads="1"/>
          </p:cNvPicPr>
          <p:nvPr/>
        </p:nvPicPr>
        <p:blipFill>
          <a:blip r:embed="rId2"/>
          <a:srcRect/>
          <a:stretch>
            <a:fillRect/>
          </a:stretch>
        </p:blipFill>
        <p:spPr bwMode="auto">
          <a:xfrm>
            <a:off x="642910" y="4929198"/>
            <a:ext cx="1428750" cy="1428750"/>
          </a:xfrm>
          <a:prstGeom prst="rect">
            <a:avLst/>
          </a:prstGeom>
          <a:noFill/>
          <a:ln w="9525">
            <a:noFill/>
            <a:miter lim="800000"/>
            <a:headEnd/>
            <a:tailEnd/>
          </a:ln>
          <a:effectLst/>
        </p:spPr>
      </p:pic>
      <p:pic>
        <p:nvPicPr>
          <p:cNvPr id="8" name="Picture 3"/>
          <p:cNvPicPr>
            <a:picLocks noChangeAspect="1" noChangeArrowheads="1"/>
          </p:cNvPicPr>
          <p:nvPr/>
        </p:nvPicPr>
        <p:blipFill>
          <a:blip r:embed="rId3" cstate="print"/>
          <a:srcRect/>
          <a:stretch>
            <a:fillRect/>
          </a:stretch>
        </p:blipFill>
        <p:spPr bwMode="auto">
          <a:xfrm>
            <a:off x="6858016" y="4643442"/>
            <a:ext cx="1428759" cy="1928830"/>
          </a:xfrm>
          <a:prstGeom prst="rect">
            <a:avLst/>
          </a:prstGeom>
          <a:noFill/>
          <a:ln w="9525">
            <a:noFill/>
            <a:miter lim="800000"/>
            <a:headEnd/>
            <a:tailEnd/>
          </a:ln>
          <a:effectLst/>
        </p:spPr>
      </p:pic>
      <p:pic>
        <p:nvPicPr>
          <p:cNvPr id="9" name="Picture 3"/>
          <p:cNvPicPr>
            <a:picLocks noChangeAspect="1" noChangeArrowheads="1"/>
          </p:cNvPicPr>
          <p:nvPr/>
        </p:nvPicPr>
        <p:blipFill>
          <a:blip r:embed="rId4"/>
          <a:srcRect/>
          <a:stretch>
            <a:fillRect/>
          </a:stretch>
        </p:blipFill>
        <p:spPr bwMode="auto">
          <a:xfrm>
            <a:off x="3000364" y="4929198"/>
            <a:ext cx="3214710" cy="1571626"/>
          </a:xfrm>
          <a:prstGeom prst="rect">
            <a:avLst/>
          </a:prstGeom>
          <a:solidFill>
            <a:schemeClr val="accent5">
              <a:lumMod val="50000"/>
            </a:schemeClr>
          </a:solidFill>
          <a:ln w="57150">
            <a:solidFill>
              <a:srgbClr val="7030A0"/>
            </a:solidFill>
            <a:miter lim="800000"/>
            <a:headEnd/>
            <a:tailEnd/>
          </a:ln>
          <a:effectLst/>
          <a:scene3d>
            <a:camera prst="orthographicFront"/>
            <a:lightRig rig="threePt" dir="t"/>
          </a:scene3d>
          <a:sp3d>
            <a:bevelT/>
          </a:sp3d>
        </p:spPr>
      </p:pic>
    </p:spTree>
  </p:cSld>
  <p:clrMapOvr>
    <a:masterClrMapping/>
  </p:clrMapOvr>
  <p:transition>
    <p:random/>
  </p:transition>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285720" y="152400"/>
            <a:ext cx="8715436" cy="704832"/>
          </a:xfrm>
          <a:solidFill>
            <a:schemeClr val="folHlink"/>
          </a:solidFill>
        </p:spPr>
        <p:txBody>
          <a:bodyPr>
            <a:noAutofit/>
          </a:bodyPr>
          <a:lstStyle/>
          <a:p>
            <a:pPr algn="r"/>
            <a:r>
              <a:rPr lang="en-US" sz="4000" dirty="0" smtClean="0">
                <a:solidFill>
                  <a:schemeClr val="accent6">
                    <a:lumMod val="60000"/>
                    <a:lumOff val="40000"/>
                  </a:schemeClr>
                </a:solidFill>
              </a:rPr>
              <a:t>C</a:t>
            </a:r>
            <a:r>
              <a:rPr lang="pl-PL" sz="4000" dirty="0" smtClean="0">
                <a:solidFill>
                  <a:schemeClr val="accent6">
                    <a:lumMod val="60000"/>
                    <a:lumOff val="40000"/>
                  </a:schemeClr>
                </a:solidFill>
              </a:rPr>
              <a:t>lassification of angina pectoris</a:t>
            </a:r>
          </a:p>
        </p:txBody>
      </p:sp>
      <p:sp>
        <p:nvSpPr>
          <p:cNvPr id="24579" name="Rectangle 3"/>
          <p:cNvSpPr>
            <a:spLocks noGrp="1" noChangeArrowheads="1"/>
          </p:cNvSpPr>
          <p:nvPr>
            <p:ph idx="1"/>
          </p:nvPr>
        </p:nvSpPr>
        <p:spPr>
          <a:xfrm>
            <a:off x="285720" y="785794"/>
            <a:ext cx="8643998" cy="5786478"/>
          </a:xfrm>
          <a:solidFill>
            <a:schemeClr val="accent6">
              <a:lumMod val="20000"/>
              <a:lumOff val="80000"/>
            </a:schemeClr>
          </a:solidFill>
          <a:ln w="28575">
            <a:solidFill>
              <a:schemeClr val="accent6">
                <a:lumMod val="75000"/>
              </a:schemeClr>
            </a:solidFill>
          </a:ln>
          <a:scene3d>
            <a:camera prst="orthographicFront"/>
            <a:lightRig rig="threePt" dir="t"/>
          </a:scene3d>
          <a:sp3d>
            <a:bevelT/>
          </a:sp3d>
        </p:spPr>
        <p:txBody>
          <a:bodyPr>
            <a:noAutofit/>
          </a:bodyPr>
          <a:lstStyle/>
          <a:p>
            <a:pPr marL="0" indent="0">
              <a:lnSpc>
                <a:spcPct val="70000"/>
              </a:lnSpc>
              <a:spcBef>
                <a:spcPts val="600"/>
              </a:spcBef>
              <a:buNone/>
            </a:pPr>
            <a:r>
              <a:rPr lang="en-US" sz="2800" b="1" dirty="0" smtClean="0">
                <a:solidFill>
                  <a:srgbClr val="1709C7"/>
                </a:solidFill>
              </a:rPr>
              <a:t>Classification of unstable angina pectoris (UAP), depending on the conditions of its occurrence</a:t>
            </a:r>
          </a:p>
          <a:p>
            <a:pPr marL="0" indent="0">
              <a:lnSpc>
                <a:spcPct val="70000"/>
              </a:lnSpc>
              <a:spcBef>
                <a:spcPts val="600"/>
              </a:spcBef>
              <a:buNone/>
            </a:pPr>
            <a:endParaRPr lang="en-US" sz="2800" b="1" dirty="0" smtClean="0">
              <a:solidFill>
                <a:srgbClr val="1709C7"/>
              </a:solidFill>
            </a:endParaRPr>
          </a:p>
          <a:p>
            <a:pPr marL="0" indent="0">
              <a:lnSpc>
                <a:spcPct val="70000"/>
              </a:lnSpc>
              <a:spcBef>
                <a:spcPts val="600"/>
              </a:spcBef>
              <a:buNone/>
            </a:pPr>
            <a:r>
              <a:rPr lang="en-US" sz="2800" b="1" u="sng" dirty="0" smtClean="0">
                <a:solidFill>
                  <a:srgbClr val="1709C7"/>
                </a:solidFill>
              </a:rPr>
              <a:t>Class A.</a:t>
            </a:r>
            <a:r>
              <a:rPr lang="en-US" sz="2800" b="1" dirty="0" smtClean="0">
                <a:solidFill>
                  <a:srgbClr val="1709C7"/>
                </a:solidFill>
              </a:rPr>
              <a:t> Secondary UAP: The development of unstable angina occurs under the influence of factors that aggravate ischemia (fever, anemia, hypotension, infection, tachyarrhythmia, uncontrolled hypertension,</a:t>
            </a:r>
          </a:p>
          <a:p>
            <a:pPr marL="0" indent="0">
              <a:lnSpc>
                <a:spcPct val="70000"/>
              </a:lnSpc>
              <a:spcBef>
                <a:spcPts val="600"/>
              </a:spcBef>
              <a:buNone/>
            </a:pPr>
            <a:r>
              <a:rPr lang="en-US" sz="2800" b="1" dirty="0" smtClean="0">
                <a:solidFill>
                  <a:srgbClr val="1709C7"/>
                </a:solidFill>
              </a:rPr>
              <a:t>respiratory insufficiency, </a:t>
            </a:r>
            <a:r>
              <a:rPr lang="en-US" sz="2800" b="1" dirty="0" err="1" smtClean="0">
                <a:solidFill>
                  <a:srgbClr val="1709C7"/>
                </a:solidFill>
              </a:rPr>
              <a:t>thyrotoxicosis</a:t>
            </a:r>
            <a:r>
              <a:rPr lang="en-US" sz="2800" b="1" dirty="0" smtClean="0">
                <a:solidFill>
                  <a:srgbClr val="1709C7"/>
                </a:solidFill>
              </a:rPr>
              <a:t>);</a:t>
            </a:r>
          </a:p>
          <a:p>
            <a:pPr marL="0" indent="0">
              <a:lnSpc>
                <a:spcPct val="70000"/>
              </a:lnSpc>
              <a:spcBef>
                <a:spcPts val="600"/>
              </a:spcBef>
              <a:buNone/>
            </a:pPr>
            <a:r>
              <a:rPr lang="en-US" sz="2800" b="1" u="sng" dirty="0" smtClean="0">
                <a:solidFill>
                  <a:srgbClr val="1709C7"/>
                </a:solidFill>
              </a:rPr>
              <a:t>Class B.</a:t>
            </a:r>
            <a:r>
              <a:rPr lang="en-US" sz="2800" b="1" dirty="0" smtClean="0">
                <a:solidFill>
                  <a:srgbClr val="1709C7"/>
                </a:solidFill>
              </a:rPr>
              <a:t> Primary UAP: develops without </a:t>
            </a:r>
          </a:p>
          <a:p>
            <a:pPr marL="0" indent="0">
              <a:lnSpc>
                <a:spcPct val="70000"/>
              </a:lnSpc>
              <a:spcBef>
                <a:spcPts val="600"/>
              </a:spcBef>
              <a:buNone/>
            </a:pPr>
            <a:r>
              <a:rPr lang="en-US" sz="2800" b="1" dirty="0" smtClean="0">
                <a:solidFill>
                  <a:srgbClr val="1709C7"/>
                </a:solidFill>
              </a:rPr>
              <a:t>Influence the above factors;</a:t>
            </a:r>
          </a:p>
          <a:p>
            <a:pPr marL="0" indent="0">
              <a:lnSpc>
                <a:spcPct val="70000"/>
              </a:lnSpc>
              <a:spcBef>
                <a:spcPts val="600"/>
              </a:spcBef>
              <a:buNone/>
            </a:pPr>
            <a:r>
              <a:rPr lang="en-US" sz="2800" b="1" u="sng" dirty="0" smtClean="0">
                <a:solidFill>
                  <a:srgbClr val="1709C7"/>
                </a:solidFill>
              </a:rPr>
              <a:t>Class C.</a:t>
            </a:r>
            <a:r>
              <a:rPr lang="en-US" sz="2800" b="1" dirty="0" smtClean="0">
                <a:solidFill>
                  <a:srgbClr val="1709C7"/>
                </a:solidFill>
              </a:rPr>
              <a:t> Early </a:t>
            </a:r>
            <a:r>
              <a:rPr lang="en-US" sz="2800" b="1" dirty="0" err="1" smtClean="0">
                <a:solidFill>
                  <a:srgbClr val="1709C7"/>
                </a:solidFill>
              </a:rPr>
              <a:t>postinfarction</a:t>
            </a:r>
            <a:r>
              <a:rPr lang="en-US" sz="2800" b="1" dirty="0" smtClean="0">
                <a:solidFill>
                  <a:srgbClr val="1709C7"/>
                </a:solidFill>
              </a:rPr>
              <a:t> UAP: develops </a:t>
            </a:r>
          </a:p>
          <a:p>
            <a:pPr marL="0" indent="0">
              <a:lnSpc>
                <a:spcPct val="70000"/>
              </a:lnSpc>
              <a:spcBef>
                <a:spcPts val="600"/>
              </a:spcBef>
              <a:buNone/>
            </a:pPr>
            <a:r>
              <a:rPr lang="en-US" sz="2800" b="1" dirty="0" smtClean="0">
                <a:solidFill>
                  <a:srgbClr val="1709C7"/>
                </a:solidFill>
              </a:rPr>
              <a:t>for two weeks after extensive myocardial </a:t>
            </a:r>
          </a:p>
          <a:p>
            <a:pPr marL="0" indent="0">
              <a:lnSpc>
                <a:spcPct val="70000"/>
              </a:lnSpc>
              <a:spcBef>
                <a:spcPts val="600"/>
              </a:spcBef>
              <a:buNone/>
            </a:pPr>
            <a:r>
              <a:rPr lang="en-US" sz="2800" b="1" dirty="0" smtClean="0">
                <a:solidFill>
                  <a:srgbClr val="1709C7"/>
                </a:solidFill>
              </a:rPr>
              <a:t>infarction</a:t>
            </a:r>
            <a:endParaRPr lang="ru-RU" sz="2800" b="1" dirty="0" smtClean="0">
              <a:solidFill>
                <a:srgbClr val="1709C7"/>
              </a:solidFill>
            </a:endParaRPr>
          </a:p>
        </p:txBody>
      </p:sp>
      <p:sp>
        <p:nvSpPr>
          <p:cNvPr id="5" name="AutoShape 6"/>
          <p:cNvSpPr>
            <a:spLocks noChangeArrowheads="1"/>
          </p:cNvSpPr>
          <p:nvPr/>
        </p:nvSpPr>
        <p:spPr bwMode="auto">
          <a:xfrm>
            <a:off x="142844" y="142852"/>
            <a:ext cx="8858312" cy="6572296"/>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pic>
        <p:nvPicPr>
          <p:cNvPr id="6146" name="Picture 2"/>
          <p:cNvPicPr>
            <a:picLocks noChangeAspect="1" noChangeArrowheads="1"/>
          </p:cNvPicPr>
          <p:nvPr/>
        </p:nvPicPr>
        <p:blipFill>
          <a:blip r:embed="rId2"/>
          <a:srcRect/>
          <a:stretch>
            <a:fillRect/>
          </a:stretch>
        </p:blipFill>
        <p:spPr bwMode="auto">
          <a:xfrm>
            <a:off x="7358082" y="2857496"/>
            <a:ext cx="1476376" cy="1785950"/>
          </a:xfrm>
          <a:prstGeom prst="rect">
            <a:avLst/>
          </a:prstGeom>
          <a:noFill/>
          <a:ln w="9525">
            <a:solidFill>
              <a:srgbClr val="1709C7"/>
            </a:solidFill>
            <a:miter lim="800000"/>
            <a:headEnd/>
            <a:tailEnd/>
          </a:ln>
          <a:effectLst/>
          <a:scene3d>
            <a:camera prst="orthographicFront"/>
            <a:lightRig rig="threePt" dir="t"/>
          </a:scene3d>
          <a:sp3d>
            <a:bevelT/>
          </a:sp3d>
        </p:spPr>
      </p:pic>
      <p:pic>
        <p:nvPicPr>
          <p:cNvPr id="6147" name="Picture 3"/>
          <p:cNvPicPr>
            <a:picLocks noChangeAspect="1" noChangeArrowheads="1"/>
          </p:cNvPicPr>
          <p:nvPr/>
        </p:nvPicPr>
        <p:blipFill>
          <a:blip r:embed="rId3"/>
          <a:srcRect/>
          <a:stretch>
            <a:fillRect/>
          </a:stretch>
        </p:blipFill>
        <p:spPr bwMode="auto">
          <a:xfrm>
            <a:off x="6500826" y="4786322"/>
            <a:ext cx="2357454" cy="1643074"/>
          </a:xfrm>
          <a:prstGeom prst="rect">
            <a:avLst/>
          </a:prstGeom>
          <a:noFill/>
          <a:ln w="9525">
            <a:solidFill>
              <a:srgbClr val="1709C7"/>
            </a:solidFill>
            <a:miter lim="800000"/>
            <a:headEnd/>
            <a:tailEnd/>
          </a:ln>
          <a:effectLst/>
          <a:scene3d>
            <a:camera prst="orthographicFront"/>
            <a:lightRig rig="threePt" dir="t"/>
          </a:scene3d>
          <a:sp3d>
            <a:bevelT/>
          </a:sp3d>
        </p:spPr>
      </p:pic>
    </p:spTree>
  </p:cSld>
  <p:clrMapOvr>
    <a:masterClrMapping/>
  </p:clrMapOvr>
  <p:transition>
    <p:random/>
  </p:transition>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285720" y="152400"/>
            <a:ext cx="8715436" cy="704832"/>
          </a:xfrm>
          <a:solidFill>
            <a:schemeClr val="folHlink"/>
          </a:solidFill>
        </p:spPr>
        <p:txBody>
          <a:bodyPr>
            <a:noAutofit/>
          </a:bodyPr>
          <a:lstStyle/>
          <a:p>
            <a:pPr algn="r"/>
            <a:r>
              <a:rPr lang="pl-PL" sz="4000" dirty="0" smtClean="0">
                <a:solidFill>
                  <a:schemeClr val="accent6">
                    <a:lumMod val="60000"/>
                    <a:lumOff val="40000"/>
                  </a:schemeClr>
                </a:solidFill>
              </a:rPr>
              <a:t>Symptoms of stenocardia</a:t>
            </a:r>
          </a:p>
        </p:txBody>
      </p:sp>
      <p:sp>
        <p:nvSpPr>
          <p:cNvPr id="24579" name="Rectangle 3"/>
          <p:cNvSpPr>
            <a:spLocks noGrp="1" noChangeArrowheads="1"/>
          </p:cNvSpPr>
          <p:nvPr>
            <p:ph idx="1"/>
          </p:nvPr>
        </p:nvSpPr>
        <p:spPr>
          <a:xfrm>
            <a:off x="285720" y="785794"/>
            <a:ext cx="8643998" cy="5786478"/>
          </a:xfrm>
          <a:solidFill>
            <a:schemeClr val="accent6">
              <a:lumMod val="20000"/>
              <a:lumOff val="80000"/>
            </a:schemeClr>
          </a:solidFill>
          <a:ln w="28575">
            <a:solidFill>
              <a:schemeClr val="accent6">
                <a:lumMod val="75000"/>
              </a:schemeClr>
            </a:solidFill>
          </a:ln>
          <a:scene3d>
            <a:camera prst="orthographicFront"/>
            <a:lightRig rig="threePt" dir="t"/>
          </a:scene3d>
          <a:sp3d>
            <a:bevelT/>
          </a:sp3d>
        </p:spPr>
        <p:txBody>
          <a:bodyPr>
            <a:noAutofit/>
          </a:bodyPr>
          <a:lstStyle/>
          <a:p>
            <a:pPr marL="358775" indent="-358775">
              <a:lnSpc>
                <a:spcPct val="70000"/>
              </a:lnSpc>
              <a:spcBef>
                <a:spcPts val="600"/>
              </a:spcBef>
              <a:buNone/>
            </a:pPr>
            <a:r>
              <a:rPr lang="en-US" sz="2800" b="1" dirty="0" smtClean="0">
                <a:solidFill>
                  <a:srgbClr val="FF0000"/>
                </a:solidFill>
              </a:rPr>
              <a:t>Pain</a:t>
            </a:r>
            <a:r>
              <a:rPr lang="en-US" sz="2800" b="1" dirty="0" smtClean="0">
                <a:solidFill>
                  <a:srgbClr val="7030A0"/>
                </a:solidFill>
              </a:rPr>
              <a:t> </a:t>
            </a:r>
            <a:r>
              <a:rPr lang="en-US" sz="2800" b="1" dirty="0" smtClean="0">
                <a:solidFill>
                  <a:srgbClr val="FF0000"/>
                </a:solidFill>
              </a:rPr>
              <a:t>- or discomfort</a:t>
            </a:r>
            <a:r>
              <a:rPr lang="en-US" sz="2800" b="1" dirty="0" smtClean="0">
                <a:solidFill>
                  <a:srgbClr val="7030A0"/>
                </a:solidFill>
              </a:rPr>
              <a:t>,</a:t>
            </a:r>
            <a:r>
              <a:rPr lang="ru-RU" sz="2800" b="1" dirty="0" smtClean="0">
                <a:solidFill>
                  <a:srgbClr val="7030A0"/>
                </a:solidFill>
              </a:rPr>
              <a:t> </a:t>
            </a:r>
            <a:r>
              <a:rPr lang="en-US" sz="2800" b="1" dirty="0" smtClean="0">
                <a:solidFill>
                  <a:srgbClr val="7030A0"/>
                </a:solidFill>
              </a:rPr>
              <a:t>localized in the </a:t>
            </a:r>
            <a:endParaRPr lang="ru-RU" sz="2800" b="1" dirty="0" smtClean="0">
              <a:solidFill>
                <a:srgbClr val="7030A0"/>
              </a:solidFill>
            </a:endParaRPr>
          </a:p>
          <a:p>
            <a:pPr marL="358775" indent="-358775">
              <a:lnSpc>
                <a:spcPct val="70000"/>
              </a:lnSpc>
              <a:spcBef>
                <a:spcPts val="600"/>
              </a:spcBef>
              <a:buNone/>
            </a:pPr>
            <a:r>
              <a:rPr lang="en-US" sz="2800" b="1" dirty="0" smtClean="0">
                <a:solidFill>
                  <a:srgbClr val="7030A0"/>
                </a:solidFill>
              </a:rPr>
              <a:t>chest, </a:t>
            </a:r>
            <a:r>
              <a:rPr lang="en-US" sz="2800" b="1" dirty="0" err="1" smtClean="0">
                <a:solidFill>
                  <a:srgbClr val="7030A0"/>
                </a:solidFill>
              </a:rPr>
              <a:t>retrosternal</a:t>
            </a:r>
            <a:r>
              <a:rPr lang="en-US" sz="2800" b="1" dirty="0" smtClean="0">
                <a:solidFill>
                  <a:srgbClr val="7030A0"/>
                </a:solidFill>
              </a:rPr>
              <a:t> area.</a:t>
            </a:r>
          </a:p>
          <a:p>
            <a:pPr marL="358775" indent="-358775">
              <a:lnSpc>
                <a:spcPct val="70000"/>
              </a:lnSpc>
              <a:spcBef>
                <a:spcPts val="600"/>
              </a:spcBef>
              <a:buNone/>
            </a:pPr>
            <a:r>
              <a:rPr lang="en-US" sz="2800" b="1" dirty="0" smtClean="0">
                <a:solidFill>
                  <a:srgbClr val="C00000"/>
                </a:solidFill>
              </a:rPr>
              <a:t>Nature of pain:</a:t>
            </a:r>
          </a:p>
          <a:p>
            <a:pPr marL="358775" indent="-358775">
              <a:lnSpc>
                <a:spcPct val="70000"/>
              </a:lnSpc>
              <a:spcBef>
                <a:spcPts val="600"/>
              </a:spcBef>
              <a:buNone/>
            </a:pPr>
            <a:r>
              <a:rPr lang="en-US" sz="2800" b="1" dirty="0" smtClean="0">
                <a:solidFill>
                  <a:srgbClr val="7030A0"/>
                </a:solidFill>
              </a:rPr>
              <a:t>compressive, pressing or burning.</a:t>
            </a:r>
          </a:p>
          <a:p>
            <a:pPr marL="358775" indent="-358775">
              <a:lnSpc>
                <a:spcPct val="70000"/>
              </a:lnSpc>
              <a:spcBef>
                <a:spcPts val="600"/>
              </a:spcBef>
              <a:buNone/>
            </a:pPr>
            <a:r>
              <a:rPr lang="en-US" sz="2800" b="1" dirty="0" smtClean="0">
                <a:solidFill>
                  <a:srgbClr val="00B0F0"/>
                </a:solidFill>
              </a:rPr>
              <a:t>Irradiation:</a:t>
            </a:r>
          </a:p>
          <a:p>
            <a:pPr marL="358775" indent="-358775">
              <a:lnSpc>
                <a:spcPct val="70000"/>
              </a:lnSpc>
              <a:spcBef>
                <a:spcPts val="600"/>
              </a:spcBef>
              <a:buNone/>
            </a:pPr>
            <a:r>
              <a:rPr lang="en-US" sz="2800" b="1" dirty="0" smtClean="0">
                <a:solidFill>
                  <a:srgbClr val="7030A0"/>
                </a:solidFill>
              </a:rPr>
              <a:t>- in the left shoulder;</a:t>
            </a:r>
          </a:p>
          <a:p>
            <a:pPr marL="358775" indent="-358775">
              <a:lnSpc>
                <a:spcPct val="70000"/>
              </a:lnSpc>
              <a:spcBef>
                <a:spcPts val="600"/>
              </a:spcBef>
              <a:buFontTx/>
              <a:buChar char="-"/>
            </a:pPr>
            <a:r>
              <a:rPr lang="en-US" sz="2800" b="1" dirty="0" smtClean="0">
                <a:solidFill>
                  <a:srgbClr val="7030A0"/>
                </a:solidFill>
              </a:rPr>
              <a:t>in the inner surface of left arm and </a:t>
            </a:r>
          </a:p>
          <a:p>
            <a:pPr marL="358775" indent="-358775">
              <a:lnSpc>
                <a:spcPct val="70000"/>
              </a:lnSpc>
              <a:spcBef>
                <a:spcPts val="600"/>
              </a:spcBef>
              <a:buNone/>
            </a:pPr>
            <a:r>
              <a:rPr lang="en-US" sz="2800" b="1" dirty="0" smtClean="0">
                <a:solidFill>
                  <a:srgbClr val="7030A0"/>
                </a:solidFill>
              </a:rPr>
              <a:t>    neck;</a:t>
            </a:r>
          </a:p>
          <a:p>
            <a:pPr marL="358775" indent="-358775">
              <a:lnSpc>
                <a:spcPct val="70000"/>
              </a:lnSpc>
              <a:spcBef>
                <a:spcPts val="600"/>
              </a:spcBef>
              <a:buNone/>
            </a:pPr>
            <a:r>
              <a:rPr lang="en-US" sz="2800" b="1" dirty="0" smtClean="0">
                <a:solidFill>
                  <a:srgbClr val="7030A0"/>
                </a:solidFill>
              </a:rPr>
              <a:t>- less often in the teeth on the left side,</a:t>
            </a:r>
          </a:p>
          <a:p>
            <a:pPr marL="358775" indent="-358775">
              <a:lnSpc>
                <a:spcPct val="70000"/>
              </a:lnSpc>
              <a:spcBef>
                <a:spcPts val="600"/>
              </a:spcBef>
              <a:buNone/>
            </a:pPr>
            <a:r>
              <a:rPr lang="en-US" sz="2800" b="1" dirty="0" smtClean="0">
                <a:solidFill>
                  <a:srgbClr val="7030A0"/>
                </a:solidFill>
              </a:rPr>
              <a:t>- In the right shoulder or arm;</a:t>
            </a:r>
          </a:p>
          <a:p>
            <a:pPr marL="358775" indent="-358775">
              <a:lnSpc>
                <a:spcPct val="70000"/>
              </a:lnSpc>
              <a:spcBef>
                <a:spcPts val="600"/>
              </a:spcBef>
              <a:buNone/>
            </a:pPr>
            <a:r>
              <a:rPr lang="en-US" sz="2800" b="1" dirty="0" smtClean="0">
                <a:solidFill>
                  <a:srgbClr val="7030A0"/>
                </a:solidFill>
              </a:rPr>
              <a:t>- </a:t>
            </a:r>
            <a:r>
              <a:rPr lang="en-US" sz="2800" b="1" dirty="0" err="1" smtClean="0">
                <a:solidFill>
                  <a:srgbClr val="7030A0"/>
                </a:solidFill>
              </a:rPr>
              <a:t>interscapular</a:t>
            </a:r>
            <a:r>
              <a:rPr lang="en-US" sz="2800" b="1" dirty="0" smtClean="0">
                <a:solidFill>
                  <a:srgbClr val="7030A0"/>
                </a:solidFill>
              </a:rPr>
              <a:t> area;</a:t>
            </a:r>
          </a:p>
          <a:p>
            <a:pPr marL="358775" indent="-358775">
              <a:lnSpc>
                <a:spcPct val="70000"/>
              </a:lnSpc>
              <a:spcBef>
                <a:spcPts val="600"/>
              </a:spcBef>
              <a:buNone/>
            </a:pPr>
            <a:r>
              <a:rPr lang="en-US" sz="2800" b="1" dirty="0" smtClean="0">
                <a:solidFill>
                  <a:srgbClr val="7030A0"/>
                </a:solidFill>
              </a:rPr>
              <a:t>- In </a:t>
            </a:r>
            <a:r>
              <a:rPr lang="en-US" sz="2800" b="1" dirty="0" err="1" smtClean="0">
                <a:solidFill>
                  <a:srgbClr val="7030A0"/>
                </a:solidFill>
              </a:rPr>
              <a:t>epigastric</a:t>
            </a:r>
            <a:r>
              <a:rPr lang="en-US" sz="2800" b="1" dirty="0" smtClean="0">
                <a:solidFill>
                  <a:srgbClr val="7030A0"/>
                </a:solidFill>
              </a:rPr>
              <a:t> region (the latter may be accompanied by dyspeptic disorders);</a:t>
            </a:r>
          </a:p>
          <a:p>
            <a:pPr marL="358775" indent="-358775">
              <a:lnSpc>
                <a:spcPct val="70000"/>
              </a:lnSpc>
              <a:spcBef>
                <a:spcPts val="600"/>
              </a:spcBef>
              <a:buNone/>
            </a:pPr>
            <a:r>
              <a:rPr lang="en-US" sz="2800" b="1" dirty="0" smtClean="0">
                <a:solidFill>
                  <a:srgbClr val="7030A0"/>
                </a:solidFill>
              </a:rPr>
              <a:t>- very rarely the pain is localized exclusively in the </a:t>
            </a:r>
            <a:r>
              <a:rPr lang="en-US" sz="2800" b="1" dirty="0" err="1" smtClean="0">
                <a:solidFill>
                  <a:srgbClr val="7030A0"/>
                </a:solidFill>
              </a:rPr>
              <a:t>epigastric</a:t>
            </a:r>
            <a:r>
              <a:rPr lang="en-US" sz="2800" b="1" dirty="0" smtClean="0">
                <a:solidFill>
                  <a:srgbClr val="7030A0"/>
                </a:solidFill>
              </a:rPr>
              <a:t> region or in the region of the head, in this case the diagnosis is significantly hampered.</a:t>
            </a:r>
            <a:endParaRPr lang="ru-RU" sz="2800" b="1" dirty="0" smtClean="0">
              <a:solidFill>
                <a:srgbClr val="7030A0"/>
              </a:solidFill>
            </a:endParaRPr>
          </a:p>
        </p:txBody>
      </p:sp>
      <p:sp>
        <p:nvSpPr>
          <p:cNvPr id="5" name="AutoShape 6"/>
          <p:cNvSpPr>
            <a:spLocks noChangeArrowheads="1"/>
          </p:cNvSpPr>
          <p:nvPr/>
        </p:nvSpPr>
        <p:spPr bwMode="auto">
          <a:xfrm>
            <a:off x="142844" y="142852"/>
            <a:ext cx="8858312" cy="6572296"/>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pic>
        <p:nvPicPr>
          <p:cNvPr id="7171" name="Picture 3"/>
          <p:cNvPicPr>
            <a:picLocks noChangeAspect="1" noChangeArrowheads="1"/>
          </p:cNvPicPr>
          <p:nvPr/>
        </p:nvPicPr>
        <p:blipFill>
          <a:blip r:embed="rId2"/>
          <a:srcRect/>
          <a:stretch>
            <a:fillRect/>
          </a:stretch>
        </p:blipFill>
        <p:spPr bwMode="auto">
          <a:xfrm>
            <a:off x="6072198" y="785794"/>
            <a:ext cx="2857520" cy="3786214"/>
          </a:xfrm>
          <a:prstGeom prst="rect">
            <a:avLst/>
          </a:prstGeom>
          <a:noFill/>
          <a:ln w="9525">
            <a:noFill/>
            <a:miter lim="800000"/>
            <a:headEnd/>
            <a:tailEnd/>
          </a:ln>
          <a:effectLst/>
        </p:spPr>
      </p:pic>
    </p:spTree>
  </p:cSld>
  <p:clrMapOvr>
    <a:masterClrMapping/>
  </p:clrMapOvr>
  <p:transition>
    <p:random/>
  </p:transition>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285720" y="152400"/>
            <a:ext cx="8715436" cy="704832"/>
          </a:xfrm>
          <a:solidFill>
            <a:schemeClr val="folHlink"/>
          </a:solidFill>
        </p:spPr>
        <p:txBody>
          <a:bodyPr>
            <a:noAutofit/>
          </a:bodyPr>
          <a:lstStyle/>
          <a:p>
            <a:pPr algn="r"/>
            <a:r>
              <a:rPr lang="en-US" sz="4000" b="1" dirty="0" smtClean="0">
                <a:solidFill>
                  <a:schemeClr val="accent6">
                    <a:lumMod val="60000"/>
                    <a:lumOff val="40000"/>
                  </a:schemeClr>
                </a:solidFill>
              </a:rPr>
              <a:t>Symptoms of </a:t>
            </a:r>
            <a:r>
              <a:rPr lang="en-US" sz="4000" b="1" dirty="0" err="1" smtClean="0">
                <a:solidFill>
                  <a:schemeClr val="accent6">
                    <a:lumMod val="60000"/>
                    <a:lumOff val="40000"/>
                  </a:schemeClr>
                </a:solidFill>
              </a:rPr>
              <a:t>stenocardia</a:t>
            </a:r>
            <a:endParaRPr lang="pl-PL" sz="4000" dirty="0" smtClean="0">
              <a:solidFill>
                <a:schemeClr val="accent6">
                  <a:lumMod val="60000"/>
                  <a:lumOff val="40000"/>
                </a:schemeClr>
              </a:solidFill>
            </a:endParaRPr>
          </a:p>
        </p:txBody>
      </p:sp>
      <p:sp>
        <p:nvSpPr>
          <p:cNvPr id="24579" name="Rectangle 3"/>
          <p:cNvSpPr>
            <a:spLocks noGrp="1" noChangeArrowheads="1"/>
          </p:cNvSpPr>
          <p:nvPr>
            <p:ph idx="1"/>
          </p:nvPr>
        </p:nvSpPr>
        <p:spPr>
          <a:xfrm>
            <a:off x="285720" y="785794"/>
            <a:ext cx="8643998" cy="5786478"/>
          </a:xfrm>
          <a:solidFill>
            <a:schemeClr val="accent6">
              <a:lumMod val="20000"/>
              <a:lumOff val="80000"/>
            </a:schemeClr>
          </a:solidFill>
          <a:ln w="28575">
            <a:solidFill>
              <a:schemeClr val="accent6">
                <a:lumMod val="75000"/>
              </a:schemeClr>
            </a:solidFill>
          </a:ln>
          <a:scene3d>
            <a:camera prst="orthographicFront"/>
            <a:lightRig rig="threePt" dir="t"/>
          </a:scene3d>
          <a:sp3d>
            <a:bevelT/>
          </a:sp3d>
        </p:spPr>
        <p:txBody>
          <a:bodyPr>
            <a:noAutofit/>
          </a:bodyPr>
          <a:lstStyle/>
          <a:p>
            <a:pPr marL="0" indent="0">
              <a:lnSpc>
                <a:spcPct val="70000"/>
              </a:lnSpc>
              <a:spcBef>
                <a:spcPts val="600"/>
              </a:spcBef>
              <a:buNone/>
            </a:pPr>
            <a:r>
              <a:rPr lang="en-US" sz="2800" b="1" i="1" dirty="0" smtClean="0">
                <a:solidFill>
                  <a:srgbClr val="FF0000"/>
                </a:solidFill>
              </a:rPr>
              <a:t>As a rule, attacks of angina arise:</a:t>
            </a:r>
          </a:p>
          <a:p>
            <a:pPr marL="0" indent="0">
              <a:lnSpc>
                <a:spcPct val="70000"/>
              </a:lnSpc>
              <a:spcBef>
                <a:spcPts val="600"/>
              </a:spcBef>
              <a:buNone/>
            </a:pPr>
            <a:r>
              <a:rPr lang="en-US" sz="2800" b="1" dirty="0" smtClean="0">
                <a:solidFill>
                  <a:srgbClr val="1709C7"/>
                </a:solidFill>
              </a:rPr>
              <a:t>- with physical activity;</a:t>
            </a:r>
          </a:p>
          <a:p>
            <a:pPr marL="0" indent="0">
              <a:lnSpc>
                <a:spcPct val="70000"/>
              </a:lnSpc>
              <a:spcBef>
                <a:spcPts val="600"/>
              </a:spcBef>
              <a:buNone/>
            </a:pPr>
            <a:r>
              <a:rPr lang="en-US" sz="2800" b="1" dirty="0" smtClean="0">
                <a:solidFill>
                  <a:srgbClr val="1709C7"/>
                </a:solidFill>
              </a:rPr>
              <a:t>- increased emotional stress;</a:t>
            </a:r>
          </a:p>
          <a:p>
            <a:pPr marL="0" indent="0">
              <a:lnSpc>
                <a:spcPct val="70000"/>
              </a:lnSpc>
              <a:spcBef>
                <a:spcPts val="600"/>
              </a:spcBef>
              <a:buNone/>
            </a:pPr>
            <a:r>
              <a:rPr lang="en-US" sz="2800" b="1" dirty="0" smtClean="0">
                <a:solidFill>
                  <a:srgbClr val="1709C7"/>
                </a:solidFill>
              </a:rPr>
              <a:t>- at overeating;</a:t>
            </a:r>
          </a:p>
          <a:p>
            <a:pPr marL="0" indent="0">
              <a:lnSpc>
                <a:spcPct val="70000"/>
              </a:lnSpc>
              <a:spcBef>
                <a:spcPts val="600"/>
              </a:spcBef>
              <a:buNone/>
            </a:pPr>
            <a:r>
              <a:rPr lang="en-US" sz="2800" b="1" dirty="0" smtClean="0">
                <a:solidFill>
                  <a:srgbClr val="1709C7"/>
                </a:solidFill>
              </a:rPr>
              <a:t>- in case of hypothermia;</a:t>
            </a:r>
          </a:p>
          <a:p>
            <a:pPr marL="0" indent="0">
              <a:lnSpc>
                <a:spcPct val="70000"/>
              </a:lnSpc>
              <a:spcBef>
                <a:spcPts val="600"/>
              </a:spcBef>
              <a:buNone/>
            </a:pPr>
            <a:r>
              <a:rPr lang="en-US" sz="2800" b="1" dirty="0" smtClean="0">
                <a:solidFill>
                  <a:srgbClr val="1709C7"/>
                </a:solidFill>
              </a:rPr>
              <a:t>- increased blood pressure.</a:t>
            </a:r>
          </a:p>
          <a:p>
            <a:pPr marL="0" indent="0">
              <a:lnSpc>
                <a:spcPct val="70000"/>
              </a:lnSpc>
              <a:spcBef>
                <a:spcPts val="600"/>
              </a:spcBef>
              <a:buNone/>
            </a:pPr>
            <a:r>
              <a:rPr lang="en-US" sz="2800" b="1" i="1" dirty="0" smtClean="0">
                <a:solidFill>
                  <a:srgbClr val="C00000"/>
                </a:solidFill>
              </a:rPr>
              <a:t>In all of the above cases, the need for cardiac muscle in oxygen increases, and the narrowed coronary arteries can not satisfy it.</a:t>
            </a:r>
          </a:p>
          <a:p>
            <a:pPr marL="0" indent="0">
              <a:lnSpc>
                <a:spcPct val="70000"/>
              </a:lnSpc>
              <a:spcBef>
                <a:spcPts val="600"/>
              </a:spcBef>
              <a:buNone/>
            </a:pPr>
            <a:r>
              <a:rPr lang="en-US" sz="2800" b="1" dirty="0" smtClean="0">
                <a:solidFill>
                  <a:srgbClr val="00B050"/>
                </a:solidFill>
              </a:rPr>
              <a:t>In the absence of </a:t>
            </a:r>
            <a:r>
              <a:rPr lang="en-US" sz="2800" b="1" dirty="0" err="1" smtClean="0">
                <a:solidFill>
                  <a:srgbClr val="00B050"/>
                </a:solidFill>
              </a:rPr>
              <a:t>stenosis</a:t>
            </a:r>
            <a:r>
              <a:rPr lang="en-US" sz="2800" b="1" dirty="0" smtClean="0">
                <a:solidFill>
                  <a:srgbClr val="00B050"/>
                </a:solidFill>
              </a:rPr>
              <a:t> of the coronary arteries -</a:t>
            </a:r>
          </a:p>
          <a:p>
            <a:pPr marL="0" indent="0">
              <a:lnSpc>
                <a:spcPct val="70000"/>
              </a:lnSpc>
              <a:spcBef>
                <a:spcPts val="600"/>
              </a:spcBef>
              <a:buNone/>
            </a:pPr>
            <a:r>
              <a:rPr lang="en-US" sz="2800" b="1" dirty="0" smtClean="0">
                <a:solidFill>
                  <a:srgbClr val="00B050"/>
                </a:solidFill>
              </a:rPr>
              <a:t>pain in the chest can be a consequence of severe left ventricular hypertrophy, which may be due to:</a:t>
            </a:r>
          </a:p>
          <a:p>
            <a:pPr marL="0" indent="0">
              <a:lnSpc>
                <a:spcPct val="70000"/>
              </a:lnSpc>
              <a:spcBef>
                <a:spcPts val="600"/>
              </a:spcBef>
              <a:buNone/>
            </a:pPr>
            <a:r>
              <a:rPr lang="en-US" sz="2800" b="1" dirty="0" smtClean="0">
                <a:solidFill>
                  <a:srgbClr val="1709C7"/>
                </a:solidFill>
              </a:rPr>
              <a:t>- </a:t>
            </a:r>
            <a:r>
              <a:rPr lang="en-US" sz="2800" b="1" dirty="0" err="1" smtClean="0">
                <a:solidFill>
                  <a:srgbClr val="1709C7"/>
                </a:solidFill>
              </a:rPr>
              <a:t>stenosis</a:t>
            </a:r>
            <a:r>
              <a:rPr lang="en-US" sz="2800" b="1" dirty="0" smtClean="0">
                <a:solidFill>
                  <a:srgbClr val="1709C7"/>
                </a:solidFill>
              </a:rPr>
              <a:t> of the aortic valve;</a:t>
            </a:r>
          </a:p>
          <a:p>
            <a:pPr marL="0" indent="0">
              <a:lnSpc>
                <a:spcPct val="70000"/>
              </a:lnSpc>
              <a:spcBef>
                <a:spcPts val="600"/>
              </a:spcBef>
              <a:buNone/>
            </a:pPr>
            <a:r>
              <a:rPr lang="en-US" sz="2800" b="1" dirty="0" smtClean="0">
                <a:solidFill>
                  <a:srgbClr val="1709C7"/>
                </a:solidFill>
              </a:rPr>
              <a:t>- aortic regurgitation;</a:t>
            </a:r>
          </a:p>
          <a:p>
            <a:pPr marL="0" indent="0">
              <a:lnSpc>
                <a:spcPct val="70000"/>
              </a:lnSpc>
              <a:spcBef>
                <a:spcPts val="600"/>
              </a:spcBef>
              <a:buNone/>
            </a:pPr>
            <a:r>
              <a:rPr lang="en-US" sz="2800" b="1" dirty="0" smtClean="0">
                <a:solidFill>
                  <a:srgbClr val="1709C7"/>
                </a:solidFill>
              </a:rPr>
              <a:t>- hypertrophic </a:t>
            </a:r>
            <a:r>
              <a:rPr lang="en-US" sz="2800" b="1" dirty="0" err="1" smtClean="0">
                <a:solidFill>
                  <a:srgbClr val="1709C7"/>
                </a:solidFill>
              </a:rPr>
              <a:t>cardiomyopathy</a:t>
            </a:r>
            <a:r>
              <a:rPr lang="en-US" sz="2800" b="1" dirty="0" smtClean="0">
                <a:solidFill>
                  <a:srgbClr val="1709C7"/>
                </a:solidFill>
              </a:rPr>
              <a:t> or dilated </a:t>
            </a:r>
            <a:r>
              <a:rPr lang="en-US" sz="2800" b="1" dirty="0" err="1" smtClean="0">
                <a:solidFill>
                  <a:srgbClr val="1709C7"/>
                </a:solidFill>
              </a:rPr>
              <a:t>cardiomyopathy</a:t>
            </a:r>
            <a:endParaRPr lang="ru-RU" sz="2800" b="1" dirty="0" smtClean="0">
              <a:solidFill>
                <a:srgbClr val="1709C7"/>
              </a:solidFill>
            </a:endParaRPr>
          </a:p>
        </p:txBody>
      </p:sp>
      <p:sp>
        <p:nvSpPr>
          <p:cNvPr id="5" name="AutoShape 6"/>
          <p:cNvSpPr>
            <a:spLocks noChangeArrowheads="1"/>
          </p:cNvSpPr>
          <p:nvPr/>
        </p:nvSpPr>
        <p:spPr bwMode="auto">
          <a:xfrm>
            <a:off x="142844" y="142852"/>
            <a:ext cx="8858312" cy="6572296"/>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pic>
        <p:nvPicPr>
          <p:cNvPr id="8194" name="Picture 2"/>
          <p:cNvPicPr>
            <a:picLocks noChangeAspect="1" noChangeArrowheads="1"/>
          </p:cNvPicPr>
          <p:nvPr/>
        </p:nvPicPr>
        <p:blipFill>
          <a:blip r:embed="rId3"/>
          <a:srcRect/>
          <a:stretch>
            <a:fillRect/>
          </a:stretch>
        </p:blipFill>
        <p:spPr bwMode="auto">
          <a:xfrm>
            <a:off x="6786578" y="4929198"/>
            <a:ext cx="2105025" cy="1428750"/>
          </a:xfrm>
          <a:prstGeom prst="rect">
            <a:avLst/>
          </a:prstGeom>
          <a:noFill/>
          <a:ln w="9525">
            <a:noFill/>
            <a:miter lim="800000"/>
            <a:headEnd/>
            <a:tailEnd/>
          </a:ln>
          <a:effectLst/>
        </p:spPr>
      </p:pic>
    </p:spTree>
  </p:cSld>
  <p:clrMapOvr>
    <a:masterClrMapping/>
  </p:clrMapOvr>
  <p:transition>
    <p:random/>
  </p:transition>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AutoShape 6"/>
          <p:cNvSpPr>
            <a:spLocks noChangeArrowheads="1"/>
          </p:cNvSpPr>
          <p:nvPr/>
        </p:nvSpPr>
        <p:spPr bwMode="auto">
          <a:xfrm>
            <a:off x="142844" y="142852"/>
            <a:ext cx="8858312" cy="6572296"/>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pic>
        <p:nvPicPr>
          <p:cNvPr id="9218" name="Picture 2"/>
          <p:cNvPicPr>
            <a:picLocks noGrp="1" noChangeAspect="1" noChangeArrowheads="1"/>
          </p:cNvPicPr>
          <p:nvPr>
            <p:ph idx="1"/>
          </p:nvPr>
        </p:nvPicPr>
        <p:blipFill>
          <a:blip r:embed="rId2"/>
          <a:srcRect/>
          <a:stretch>
            <a:fillRect/>
          </a:stretch>
        </p:blipFill>
        <p:spPr bwMode="auto">
          <a:xfrm>
            <a:off x="285720" y="714356"/>
            <a:ext cx="8715436" cy="5929354"/>
          </a:xfrm>
          <a:prstGeom prst="rect">
            <a:avLst/>
          </a:prstGeom>
          <a:noFill/>
          <a:ln w="57150">
            <a:solidFill>
              <a:srgbClr val="B808B0"/>
            </a:solidFill>
            <a:miter lim="800000"/>
            <a:headEnd/>
            <a:tailEnd/>
          </a:ln>
          <a:effectLst/>
          <a:scene3d>
            <a:camera prst="orthographicFront"/>
            <a:lightRig rig="threePt" dir="t"/>
          </a:scene3d>
          <a:sp3d>
            <a:bevelT/>
          </a:sp3d>
        </p:spPr>
      </p:pic>
      <p:sp>
        <p:nvSpPr>
          <p:cNvPr id="24578" name="Rectangle 2"/>
          <p:cNvSpPr>
            <a:spLocks noGrp="1" noChangeArrowheads="1"/>
          </p:cNvSpPr>
          <p:nvPr>
            <p:ph type="title"/>
          </p:nvPr>
        </p:nvSpPr>
        <p:spPr>
          <a:xfrm>
            <a:off x="285720" y="152400"/>
            <a:ext cx="8715436" cy="1062022"/>
          </a:xfrm>
          <a:solidFill>
            <a:schemeClr val="folHlink"/>
          </a:solidFill>
        </p:spPr>
        <p:txBody>
          <a:bodyPr>
            <a:noAutofit/>
          </a:bodyPr>
          <a:lstStyle/>
          <a:p>
            <a:pPr algn="r">
              <a:lnSpc>
                <a:spcPct val="70000"/>
              </a:lnSpc>
            </a:pPr>
            <a:r>
              <a:rPr lang="en-US" sz="4000" dirty="0" smtClean="0">
                <a:solidFill>
                  <a:schemeClr val="accent6">
                    <a:lumMod val="60000"/>
                    <a:lumOff val="40000"/>
                  </a:schemeClr>
                </a:solidFill>
              </a:rPr>
              <a:t>Algorithm for treating a patient with angina pectoris</a:t>
            </a:r>
            <a:endParaRPr lang="pl-PL" sz="4000" dirty="0" smtClean="0">
              <a:solidFill>
                <a:schemeClr val="accent6">
                  <a:lumMod val="60000"/>
                  <a:lumOff val="40000"/>
                </a:schemeClr>
              </a:solidFill>
            </a:endParaRPr>
          </a:p>
        </p:txBody>
      </p:sp>
    </p:spTree>
  </p:cSld>
  <p:clrMapOvr>
    <a:masterClrMapping/>
  </p:clrMapOvr>
  <p:transition>
    <p:random/>
  </p:transition>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285720" y="152400"/>
            <a:ext cx="8715436" cy="704832"/>
          </a:xfrm>
          <a:solidFill>
            <a:schemeClr val="folHlink"/>
          </a:solidFill>
        </p:spPr>
        <p:txBody>
          <a:bodyPr>
            <a:noAutofit/>
          </a:bodyPr>
          <a:lstStyle/>
          <a:p>
            <a:pPr algn="r"/>
            <a:r>
              <a:rPr lang="en-US" sz="4000" b="1" dirty="0" smtClean="0">
                <a:solidFill>
                  <a:schemeClr val="accent6">
                    <a:lumMod val="60000"/>
                    <a:lumOff val="40000"/>
                  </a:schemeClr>
                </a:solidFill>
              </a:rPr>
              <a:t>ANTIANGINAL DRUGS</a:t>
            </a:r>
            <a:endParaRPr lang="ru-RU" sz="4000" b="1" dirty="0" smtClean="0">
              <a:solidFill>
                <a:schemeClr val="accent6">
                  <a:lumMod val="60000"/>
                  <a:lumOff val="40000"/>
                </a:schemeClr>
              </a:solidFill>
            </a:endParaRPr>
          </a:p>
        </p:txBody>
      </p:sp>
      <p:sp>
        <p:nvSpPr>
          <p:cNvPr id="24579" name="Rectangle 3"/>
          <p:cNvSpPr>
            <a:spLocks noGrp="1" noChangeArrowheads="1"/>
          </p:cNvSpPr>
          <p:nvPr>
            <p:ph idx="1"/>
          </p:nvPr>
        </p:nvSpPr>
        <p:spPr>
          <a:xfrm>
            <a:off x="285720" y="785794"/>
            <a:ext cx="8643998" cy="5786478"/>
          </a:xfrm>
          <a:solidFill>
            <a:schemeClr val="accent6">
              <a:lumMod val="20000"/>
              <a:lumOff val="80000"/>
            </a:schemeClr>
          </a:solidFill>
          <a:ln w="28575">
            <a:solidFill>
              <a:schemeClr val="accent6">
                <a:lumMod val="75000"/>
              </a:schemeClr>
            </a:solidFill>
          </a:ln>
          <a:scene3d>
            <a:camera prst="orthographicFront"/>
            <a:lightRig rig="threePt" dir="t"/>
          </a:scene3d>
          <a:sp3d>
            <a:bevelT/>
          </a:sp3d>
        </p:spPr>
        <p:txBody>
          <a:bodyPr>
            <a:noAutofit/>
          </a:bodyPr>
          <a:lstStyle/>
          <a:p>
            <a:pPr marL="0" indent="0">
              <a:lnSpc>
                <a:spcPct val="70000"/>
              </a:lnSpc>
              <a:spcBef>
                <a:spcPts val="0"/>
              </a:spcBef>
              <a:buNone/>
            </a:pPr>
            <a:r>
              <a:rPr lang="en-US" b="1" i="1" dirty="0" err="1" smtClean="0">
                <a:solidFill>
                  <a:srgbClr val="C00000"/>
                </a:solidFill>
              </a:rPr>
              <a:t>Antianginal</a:t>
            </a:r>
            <a:r>
              <a:rPr lang="en-US" b="1" i="1" dirty="0" smtClean="0">
                <a:solidFill>
                  <a:srgbClr val="C00000"/>
                </a:solidFill>
              </a:rPr>
              <a:t> drugs </a:t>
            </a:r>
            <a:r>
              <a:rPr lang="en-US" b="1" dirty="0" smtClean="0">
                <a:solidFill>
                  <a:srgbClr val="C00000"/>
                </a:solidFill>
              </a:rPr>
              <a:t>- drugs that have a curative effect in IHD</a:t>
            </a:r>
          </a:p>
          <a:p>
            <a:pPr marL="0" indent="0">
              <a:lnSpc>
                <a:spcPct val="70000"/>
              </a:lnSpc>
              <a:spcBef>
                <a:spcPts val="0"/>
              </a:spcBef>
              <a:buNone/>
            </a:pPr>
            <a:r>
              <a:rPr lang="en-US" b="1" u="sng" dirty="0" smtClean="0">
                <a:solidFill>
                  <a:srgbClr val="1709C7"/>
                </a:solidFill>
              </a:rPr>
              <a:t>Classification of </a:t>
            </a:r>
            <a:r>
              <a:rPr lang="en-US" b="1" u="sng" dirty="0" err="1" smtClean="0">
                <a:solidFill>
                  <a:srgbClr val="1709C7"/>
                </a:solidFill>
              </a:rPr>
              <a:t>antianginal</a:t>
            </a:r>
            <a:r>
              <a:rPr lang="en-US" b="1" u="sng" dirty="0" smtClean="0">
                <a:solidFill>
                  <a:srgbClr val="1709C7"/>
                </a:solidFill>
              </a:rPr>
              <a:t> drugs:</a:t>
            </a:r>
          </a:p>
          <a:p>
            <a:pPr marL="0" indent="0">
              <a:lnSpc>
                <a:spcPct val="70000"/>
              </a:lnSpc>
              <a:spcBef>
                <a:spcPts val="0"/>
              </a:spcBef>
              <a:buNone/>
            </a:pPr>
            <a:r>
              <a:rPr lang="en-US" b="1" dirty="0" smtClean="0">
                <a:solidFill>
                  <a:srgbClr val="FF0000"/>
                </a:solidFill>
              </a:rPr>
              <a:t>I. Drugs that reduce the need for myocardium in oxygen:</a:t>
            </a:r>
          </a:p>
          <a:p>
            <a:pPr marL="0" indent="0">
              <a:lnSpc>
                <a:spcPct val="70000"/>
              </a:lnSpc>
              <a:spcBef>
                <a:spcPts val="0"/>
              </a:spcBef>
              <a:buNone/>
            </a:pPr>
            <a:r>
              <a:rPr lang="en-US" sz="2800" b="1" dirty="0" smtClean="0">
                <a:solidFill>
                  <a:srgbClr val="1709C7"/>
                </a:solidFill>
              </a:rPr>
              <a:t>Nitrates: nitroglycerin, </a:t>
            </a:r>
            <a:r>
              <a:rPr lang="en-US" sz="2800" b="1" dirty="0" err="1" smtClean="0">
                <a:solidFill>
                  <a:srgbClr val="1709C7"/>
                </a:solidFill>
              </a:rPr>
              <a:t>trinitrolong</a:t>
            </a:r>
            <a:r>
              <a:rPr lang="en-US" sz="2800" b="1" dirty="0" smtClean="0">
                <a:solidFill>
                  <a:srgbClr val="1709C7"/>
                </a:solidFill>
              </a:rPr>
              <a:t>, </a:t>
            </a:r>
            <a:r>
              <a:rPr lang="en-US" sz="2800" b="1" dirty="0" err="1" smtClean="0">
                <a:solidFill>
                  <a:srgbClr val="1709C7"/>
                </a:solidFill>
              </a:rPr>
              <a:t>sustac</a:t>
            </a:r>
            <a:r>
              <a:rPr lang="en-US" sz="2800" b="1" dirty="0" smtClean="0">
                <a:solidFill>
                  <a:srgbClr val="1709C7"/>
                </a:solidFill>
              </a:rPr>
              <a:t>, </a:t>
            </a:r>
            <a:r>
              <a:rPr lang="en-US" sz="2800" b="1" dirty="0" err="1" smtClean="0">
                <a:solidFill>
                  <a:srgbClr val="1709C7"/>
                </a:solidFill>
              </a:rPr>
              <a:t>nitrosorbide</a:t>
            </a:r>
            <a:r>
              <a:rPr lang="en-US" sz="2800" b="1" dirty="0" smtClean="0">
                <a:solidFill>
                  <a:srgbClr val="1709C7"/>
                </a:solidFill>
              </a:rPr>
              <a:t>.</a:t>
            </a:r>
          </a:p>
          <a:p>
            <a:pPr marL="0" indent="0">
              <a:lnSpc>
                <a:spcPct val="70000"/>
              </a:lnSpc>
              <a:spcBef>
                <a:spcPts val="0"/>
              </a:spcBef>
              <a:buNone/>
            </a:pPr>
            <a:r>
              <a:rPr lang="en-US" sz="2800" b="1" dirty="0" smtClean="0">
                <a:solidFill>
                  <a:srgbClr val="1709C7"/>
                </a:solidFill>
              </a:rPr>
              <a:t>Calcium antagonists: </a:t>
            </a:r>
            <a:r>
              <a:rPr lang="en-US" sz="2800" b="1" dirty="0" err="1" smtClean="0">
                <a:solidFill>
                  <a:srgbClr val="1709C7"/>
                </a:solidFill>
              </a:rPr>
              <a:t>Corinfar</a:t>
            </a:r>
            <a:r>
              <a:rPr lang="en-US" sz="2800" b="1" dirty="0" smtClean="0">
                <a:solidFill>
                  <a:srgbClr val="1709C7"/>
                </a:solidFill>
              </a:rPr>
              <a:t> (</a:t>
            </a:r>
            <a:r>
              <a:rPr lang="en-US" sz="2800" b="1" dirty="0" err="1" smtClean="0">
                <a:solidFill>
                  <a:srgbClr val="1709C7"/>
                </a:solidFill>
              </a:rPr>
              <a:t>nifedipine</a:t>
            </a:r>
            <a:r>
              <a:rPr lang="en-US" sz="2800" b="1" dirty="0" smtClean="0">
                <a:solidFill>
                  <a:srgbClr val="1709C7"/>
                </a:solidFill>
              </a:rPr>
              <a:t>). </a:t>
            </a:r>
          </a:p>
          <a:p>
            <a:pPr marL="0" indent="0">
              <a:lnSpc>
                <a:spcPct val="70000"/>
              </a:lnSpc>
              <a:spcBef>
                <a:spcPts val="0"/>
              </a:spcBef>
              <a:buNone/>
            </a:pPr>
            <a:r>
              <a:rPr lang="en-US" sz="2800" b="1" dirty="0" smtClean="0">
                <a:solidFill>
                  <a:srgbClr val="1709C7"/>
                </a:solidFill>
              </a:rPr>
              <a:t>Beta-</a:t>
            </a:r>
            <a:r>
              <a:rPr lang="en-US" sz="2800" b="1" dirty="0" err="1" smtClean="0">
                <a:solidFill>
                  <a:srgbClr val="1709C7"/>
                </a:solidFill>
              </a:rPr>
              <a:t>adrenoblockers</a:t>
            </a:r>
            <a:r>
              <a:rPr lang="en-US" sz="2800" b="1" dirty="0" smtClean="0">
                <a:solidFill>
                  <a:srgbClr val="1709C7"/>
                </a:solidFill>
              </a:rPr>
              <a:t>: </a:t>
            </a:r>
            <a:r>
              <a:rPr lang="en-US" sz="2800" b="1" dirty="0" err="1" smtClean="0">
                <a:solidFill>
                  <a:srgbClr val="1709C7"/>
                </a:solidFill>
              </a:rPr>
              <a:t>anaprilin</a:t>
            </a:r>
            <a:r>
              <a:rPr lang="en-US" sz="2800" b="1" dirty="0" smtClean="0">
                <a:solidFill>
                  <a:srgbClr val="1709C7"/>
                </a:solidFill>
              </a:rPr>
              <a:t> (</a:t>
            </a:r>
            <a:r>
              <a:rPr lang="en-US" sz="2800" b="1" dirty="0" err="1" smtClean="0">
                <a:solidFill>
                  <a:srgbClr val="1709C7"/>
                </a:solidFill>
              </a:rPr>
              <a:t>obzidan</a:t>
            </a:r>
            <a:r>
              <a:rPr lang="en-US" sz="2800" b="1" dirty="0" smtClean="0">
                <a:solidFill>
                  <a:srgbClr val="1709C7"/>
                </a:solidFill>
              </a:rPr>
              <a:t>), </a:t>
            </a:r>
            <a:r>
              <a:rPr lang="en-US" sz="2800" b="1" dirty="0" err="1" smtClean="0">
                <a:solidFill>
                  <a:srgbClr val="1709C7"/>
                </a:solidFill>
              </a:rPr>
              <a:t>metoprolol</a:t>
            </a:r>
            <a:r>
              <a:rPr lang="en-US" sz="2800" b="1" dirty="0" smtClean="0">
                <a:solidFill>
                  <a:srgbClr val="1709C7"/>
                </a:solidFill>
              </a:rPr>
              <a:t>.</a:t>
            </a:r>
          </a:p>
          <a:p>
            <a:pPr marL="0" indent="0">
              <a:lnSpc>
                <a:spcPct val="70000"/>
              </a:lnSpc>
              <a:spcBef>
                <a:spcPts val="0"/>
              </a:spcBef>
              <a:buNone/>
            </a:pPr>
            <a:r>
              <a:rPr lang="en-US" b="1" dirty="0" smtClean="0">
                <a:solidFill>
                  <a:srgbClr val="FF0000"/>
                </a:solidFill>
              </a:rPr>
              <a:t>II. Coronary dilatation drugs: </a:t>
            </a:r>
            <a:r>
              <a:rPr lang="en-US" sz="2800" b="1" dirty="0" err="1" smtClean="0">
                <a:solidFill>
                  <a:srgbClr val="1709C7"/>
                </a:solidFill>
              </a:rPr>
              <a:t>molsidomine</a:t>
            </a:r>
            <a:r>
              <a:rPr lang="en-US" sz="2800" b="1" dirty="0" smtClean="0">
                <a:solidFill>
                  <a:srgbClr val="1709C7"/>
                </a:solidFill>
              </a:rPr>
              <a:t> (</a:t>
            </a:r>
            <a:r>
              <a:rPr lang="en-US" sz="2800" b="1" dirty="0" err="1" smtClean="0">
                <a:solidFill>
                  <a:srgbClr val="1709C7"/>
                </a:solidFill>
              </a:rPr>
              <a:t>Corvatone</a:t>
            </a:r>
            <a:r>
              <a:rPr lang="en-US" sz="2800" b="1" dirty="0" smtClean="0">
                <a:solidFill>
                  <a:srgbClr val="1709C7"/>
                </a:solidFill>
              </a:rPr>
              <a:t>).</a:t>
            </a:r>
          </a:p>
          <a:p>
            <a:pPr marL="0" indent="0">
              <a:lnSpc>
                <a:spcPct val="70000"/>
              </a:lnSpc>
              <a:spcBef>
                <a:spcPts val="0"/>
              </a:spcBef>
              <a:buNone/>
            </a:pPr>
            <a:r>
              <a:rPr lang="en-US" b="1" dirty="0" smtClean="0">
                <a:solidFill>
                  <a:srgbClr val="FF0000"/>
                </a:solidFill>
              </a:rPr>
              <a:t>III. Preparations that improve the transport of oxygen to the myocardium:</a:t>
            </a:r>
          </a:p>
          <a:p>
            <a:pPr marL="0" indent="0">
              <a:lnSpc>
                <a:spcPct val="70000"/>
              </a:lnSpc>
              <a:spcBef>
                <a:spcPts val="0"/>
              </a:spcBef>
              <a:buNone/>
            </a:pPr>
            <a:r>
              <a:rPr lang="en-US" sz="2800" b="1" dirty="0" smtClean="0">
                <a:solidFill>
                  <a:srgbClr val="1709C7"/>
                </a:solidFill>
              </a:rPr>
              <a:t>Inhibitors of </a:t>
            </a:r>
            <a:r>
              <a:rPr lang="en-US" sz="2800" b="1" dirty="0" err="1" smtClean="0">
                <a:solidFill>
                  <a:srgbClr val="1709C7"/>
                </a:solidFill>
              </a:rPr>
              <a:t>phosphodiesterase</a:t>
            </a:r>
            <a:r>
              <a:rPr lang="en-US" sz="2800" b="1" dirty="0" smtClean="0">
                <a:solidFill>
                  <a:srgbClr val="1709C7"/>
                </a:solidFill>
              </a:rPr>
              <a:t>: </a:t>
            </a:r>
            <a:r>
              <a:rPr lang="en-US" sz="2800" b="1" dirty="0" err="1" smtClean="0">
                <a:solidFill>
                  <a:srgbClr val="1709C7"/>
                </a:solidFill>
              </a:rPr>
              <a:t>ralofect</a:t>
            </a:r>
            <a:r>
              <a:rPr lang="en-US" sz="2800" b="1" dirty="0" smtClean="0">
                <a:solidFill>
                  <a:srgbClr val="1709C7"/>
                </a:solidFill>
              </a:rPr>
              <a:t> (</a:t>
            </a:r>
            <a:r>
              <a:rPr lang="en-US" sz="2800" b="1" dirty="0" err="1" smtClean="0">
                <a:solidFill>
                  <a:srgbClr val="1709C7"/>
                </a:solidFill>
              </a:rPr>
              <a:t>pentoxifillin</a:t>
            </a:r>
            <a:r>
              <a:rPr lang="en-US" sz="2800" b="1" dirty="0" smtClean="0">
                <a:solidFill>
                  <a:srgbClr val="1709C7"/>
                </a:solidFill>
              </a:rPr>
              <a:t>), </a:t>
            </a:r>
            <a:r>
              <a:rPr lang="en-US" sz="2800" b="1" dirty="0" err="1" smtClean="0">
                <a:solidFill>
                  <a:srgbClr val="1709C7"/>
                </a:solidFill>
              </a:rPr>
              <a:t>euphyllin</a:t>
            </a:r>
            <a:r>
              <a:rPr lang="en-US" sz="2800" b="1" dirty="0" smtClean="0">
                <a:solidFill>
                  <a:srgbClr val="1709C7"/>
                </a:solidFill>
              </a:rPr>
              <a:t> (</a:t>
            </a:r>
            <a:r>
              <a:rPr lang="en-US" sz="2800" b="1" dirty="0" err="1" smtClean="0">
                <a:solidFill>
                  <a:srgbClr val="1709C7"/>
                </a:solidFill>
              </a:rPr>
              <a:t>aminophylline</a:t>
            </a:r>
            <a:r>
              <a:rPr lang="en-US" sz="2800" b="1" dirty="0" smtClean="0">
                <a:solidFill>
                  <a:srgbClr val="1709C7"/>
                </a:solidFill>
              </a:rPr>
              <a:t>)</a:t>
            </a:r>
          </a:p>
          <a:p>
            <a:pPr marL="0" indent="0">
              <a:lnSpc>
                <a:spcPct val="70000"/>
              </a:lnSpc>
              <a:spcBef>
                <a:spcPts val="0"/>
              </a:spcBef>
              <a:buNone/>
            </a:pPr>
            <a:r>
              <a:rPr lang="en-US" sz="2800" b="1" dirty="0" smtClean="0">
                <a:solidFill>
                  <a:srgbClr val="1709C7"/>
                </a:solidFill>
              </a:rPr>
              <a:t>Inhibitors of adenosine </a:t>
            </a:r>
            <a:r>
              <a:rPr lang="en-US" sz="2800" b="1" dirty="0" err="1" smtClean="0">
                <a:solidFill>
                  <a:srgbClr val="1709C7"/>
                </a:solidFill>
              </a:rPr>
              <a:t>deaminase</a:t>
            </a:r>
            <a:r>
              <a:rPr lang="en-US" sz="2800" b="1" dirty="0" smtClean="0">
                <a:solidFill>
                  <a:srgbClr val="1709C7"/>
                </a:solidFill>
              </a:rPr>
              <a:t>: </a:t>
            </a:r>
            <a:r>
              <a:rPr lang="en-US" sz="2800" b="1" dirty="0" err="1" smtClean="0">
                <a:solidFill>
                  <a:srgbClr val="1709C7"/>
                </a:solidFill>
              </a:rPr>
              <a:t>dipyridamole</a:t>
            </a:r>
            <a:r>
              <a:rPr lang="en-US" sz="2800" b="1" dirty="0" smtClean="0">
                <a:solidFill>
                  <a:srgbClr val="1709C7"/>
                </a:solidFill>
              </a:rPr>
              <a:t> (</a:t>
            </a:r>
            <a:r>
              <a:rPr lang="en-US" sz="2800" b="1" dirty="0" err="1" smtClean="0">
                <a:solidFill>
                  <a:srgbClr val="1709C7"/>
                </a:solidFill>
              </a:rPr>
              <a:t>curantyl</a:t>
            </a:r>
            <a:r>
              <a:rPr lang="en-US" sz="2800" b="1" dirty="0" smtClean="0">
                <a:solidFill>
                  <a:srgbClr val="1709C7"/>
                </a:solidFill>
              </a:rPr>
              <a:t>)</a:t>
            </a:r>
            <a:endParaRPr lang="ru-RU" sz="2800" b="1" dirty="0" smtClean="0">
              <a:solidFill>
                <a:srgbClr val="1709C7"/>
              </a:solidFill>
            </a:endParaRPr>
          </a:p>
        </p:txBody>
      </p:sp>
      <p:sp>
        <p:nvSpPr>
          <p:cNvPr id="5" name="AutoShape 6"/>
          <p:cNvSpPr>
            <a:spLocks noChangeArrowheads="1"/>
          </p:cNvSpPr>
          <p:nvPr/>
        </p:nvSpPr>
        <p:spPr bwMode="auto">
          <a:xfrm>
            <a:off x="142844" y="142852"/>
            <a:ext cx="8858312" cy="6572296"/>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Tree>
  </p:cSld>
  <p:clrMapOvr>
    <a:masterClrMapping/>
  </p:clrMapOvr>
  <p:transition>
    <p:random/>
  </p:transition>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285720" y="152400"/>
            <a:ext cx="8715436" cy="704832"/>
          </a:xfrm>
          <a:solidFill>
            <a:schemeClr val="folHlink"/>
          </a:solidFill>
        </p:spPr>
        <p:txBody>
          <a:bodyPr>
            <a:noAutofit/>
          </a:bodyPr>
          <a:lstStyle/>
          <a:p>
            <a:pPr algn="r"/>
            <a:r>
              <a:rPr lang="en-US" sz="4000" b="1" dirty="0" smtClean="0">
                <a:solidFill>
                  <a:schemeClr val="accent6">
                    <a:lumMod val="60000"/>
                    <a:lumOff val="40000"/>
                  </a:schemeClr>
                </a:solidFill>
              </a:rPr>
              <a:t>ANTIANGINAL DRUGS</a:t>
            </a:r>
            <a:endParaRPr lang="ru-RU" sz="4000" b="1" dirty="0" smtClean="0">
              <a:solidFill>
                <a:schemeClr val="accent6">
                  <a:lumMod val="60000"/>
                  <a:lumOff val="40000"/>
                </a:schemeClr>
              </a:solidFill>
            </a:endParaRPr>
          </a:p>
        </p:txBody>
      </p:sp>
      <p:sp>
        <p:nvSpPr>
          <p:cNvPr id="24579" name="Rectangle 3"/>
          <p:cNvSpPr>
            <a:spLocks noGrp="1" noChangeArrowheads="1"/>
          </p:cNvSpPr>
          <p:nvPr>
            <p:ph idx="1"/>
          </p:nvPr>
        </p:nvSpPr>
        <p:spPr>
          <a:xfrm>
            <a:off x="285720" y="785794"/>
            <a:ext cx="8643998" cy="5786478"/>
          </a:xfrm>
          <a:solidFill>
            <a:schemeClr val="accent6">
              <a:lumMod val="20000"/>
              <a:lumOff val="80000"/>
            </a:schemeClr>
          </a:solidFill>
          <a:ln w="28575">
            <a:solidFill>
              <a:schemeClr val="accent6">
                <a:lumMod val="75000"/>
              </a:schemeClr>
            </a:solidFill>
          </a:ln>
          <a:scene3d>
            <a:camera prst="orthographicFront"/>
            <a:lightRig rig="threePt" dir="t"/>
          </a:scene3d>
          <a:sp3d>
            <a:bevelT/>
          </a:sp3d>
        </p:spPr>
        <p:txBody>
          <a:bodyPr>
            <a:noAutofit/>
          </a:bodyPr>
          <a:lstStyle/>
          <a:p>
            <a:pPr marL="0" indent="0">
              <a:lnSpc>
                <a:spcPct val="70000"/>
              </a:lnSpc>
              <a:spcBef>
                <a:spcPts val="600"/>
              </a:spcBef>
              <a:buNone/>
            </a:pPr>
            <a:r>
              <a:rPr lang="en-US" b="1" u="sng" dirty="0" smtClean="0">
                <a:solidFill>
                  <a:srgbClr val="1709C7"/>
                </a:solidFill>
              </a:rPr>
              <a:t>Classification of </a:t>
            </a:r>
            <a:r>
              <a:rPr lang="en-US" b="1" u="sng" dirty="0" err="1" smtClean="0">
                <a:solidFill>
                  <a:srgbClr val="1709C7"/>
                </a:solidFill>
              </a:rPr>
              <a:t>antianginal</a:t>
            </a:r>
            <a:r>
              <a:rPr lang="en-US" b="1" u="sng" dirty="0" smtClean="0">
                <a:solidFill>
                  <a:srgbClr val="1709C7"/>
                </a:solidFill>
              </a:rPr>
              <a:t> drugs</a:t>
            </a:r>
          </a:p>
          <a:p>
            <a:pPr marL="0" indent="0">
              <a:lnSpc>
                <a:spcPct val="70000"/>
              </a:lnSpc>
              <a:spcBef>
                <a:spcPts val="600"/>
              </a:spcBef>
              <a:buNone/>
            </a:pPr>
            <a:r>
              <a:rPr lang="en-US" b="1" dirty="0" smtClean="0">
                <a:solidFill>
                  <a:srgbClr val="FF0000"/>
                </a:solidFill>
              </a:rPr>
              <a:t>IV. Inhibitors of aggregation of </a:t>
            </a:r>
            <a:r>
              <a:rPr lang="en-US" b="1" dirty="0" err="1" smtClean="0">
                <a:solidFill>
                  <a:srgbClr val="FF0000"/>
                </a:solidFill>
              </a:rPr>
              <a:t>trombocytes</a:t>
            </a:r>
            <a:r>
              <a:rPr lang="en-US" b="1" dirty="0" smtClean="0">
                <a:solidFill>
                  <a:srgbClr val="FF0000"/>
                </a:solidFill>
              </a:rPr>
              <a:t>:</a:t>
            </a:r>
          </a:p>
          <a:p>
            <a:pPr marL="0" indent="0">
              <a:lnSpc>
                <a:spcPct val="70000"/>
              </a:lnSpc>
              <a:spcBef>
                <a:spcPts val="600"/>
              </a:spcBef>
              <a:buNone/>
            </a:pPr>
            <a:r>
              <a:rPr lang="en-US" sz="2800" b="1" dirty="0" smtClean="0">
                <a:solidFill>
                  <a:srgbClr val="1709C7"/>
                </a:solidFill>
              </a:rPr>
              <a:t>acid acetylsalicylic (aspirin), </a:t>
            </a:r>
            <a:r>
              <a:rPr lang="en-US" sz="2800" b="1" dirty="0" err="1" smtClean="0">
                <a:solidFill>
                  <a:srgbClr val="1709C7"/>
                </a:solidFill>
              </a:rPr>
              <a:t>acelazine</a:t>
            </a:r>
            <a:r>
              <a:rPr lang="en-US" sz="2800" b="1" dirty="0" smtClean="0">
                <a:solidFill>
                  <a:srgbClr val="1709C7"/>
                </a:solidFill>
              </a:rPr>
              <a:t>, </a:t>
            </a:r>
            <a:r>
              <a:rPr lang="en-US" sz="2800" b="1" dirty="0" err="1" smtClean="0">
                <a:solidFill>
                  <a:srgbClr val="1709C7"/>
                </a:solidFill>
              </a:rPr>
              <a:t>raloekt</a:t>
            </a:r>
            <a:r>
              <a:rPr lang="en-US" sz="2800" b="1" dirty="0" smtClean="0">
                <a:solidFill>
                  <a:srgbClr val="1709C7"/>
                </a:solidFill>
              </a:rPr>
              <a:t> (</a:t>
            </a:r>
            <a:r>
              <a:rPr lang="en-US" sz="2800" b="1" dirty="0" err="1" smtClean="0">
                <a:solidFill>
                  <a:srgbClr val="1709C7"/>
                </a:solidFill>
              </a:rPr>
              <a:t>pentoxifylline</a:t>
            </a:r>
            <a:r>
              <a:rPr lang="en-US" sz="2800" b="1" dirty="0" smtClean="0">
                <a:solidFill>
                  <a:srgbClr val="1709C7"/>
                </a:solidFill>
              </a:rPr>
              <a:t>), </a:t>
            </a:r>
            <a:r>
              <a:rPr lang="en-US" sz="2800" b="1" dirty="0" err="1" smtClean="0">
                <a:solidFill>
                  <a:srgbClr val="1709C7"/>
                </a:solidFill>
              </a:rPr>
              <a:t>ticlopidine</a:t>
            </a:r>
            <a:r>
              <a:rPr lang="en-US" sz="2800" b="1" dirty="0" smtClean="0">
                <a:solidFill>
                  <a:srgbClr val="1709C7"/>
                </a:solidFill>
              </a:rPr>
              <a:t> (</a:t>
            </a:r>
            <a:r>
              <a:rPr lang="en-US" sz="2800" b="1" dirty="0" err="1" smtClean="0">
                <a:solidFill>
                  <a:srgbClr val="1709C7"/>
                </a:solidFill>
              </a:rPr>
              <a:t>ticlid</a:t>
            </a:r>
            <a:r>
              <a:rPr lang="en-US" sz="2800" b="1" dirty="0" smtClean="0">
                <a:solidFill>
                  <a:srgbClr val="1709C7"/>
                </a:solidFill>
              </a:rPr>
              <a:t>)</a:t>
            </a:r>
          </a:p>
          <a:p>
            <a:pPr marL="0" indent="0">
              <a:lnSpc>
                <a:spcPct val="70000"/>
              </a:lnSpc>
              <a:spcBef>
                <a:spcPts val="600"/>
              </a:spcBef>
              <a:buNone/>
            </a:pPr>
            <a:r>
              <a:rPr lang="en-US" b="1" dirty="0" smtClean="0">
                <a:solidFill>
                  <a:srgbClr val="FF0000"/>
                </a:solidFill>
              </a:rPr>
              <a:t>V. Preparations that increase myocardial resistance to hypoxia:</a:t>
            </a:r>
          </a:p>
          <a:p>
            <a:pPr marL="0" indent="0">
              <a:lnSpc>
                <a:spcPct val="70000"/>
              </a:lnSpc>
              <a:spcBef>
                <a:spcPts val="600"/>
              </a:spcBef>
              <a:buNone/>
            </a:pPr>
            <a:r>
              <a:rPr lang="en-US" sz="2800" b="1" dirty="0" smtClean="0">
                <a:solidFill>
                  <a:srgbClr val="1709C7"/>
                </a:solidFill>
              </a:rPr>
              <a:t>Energy-supplying: ATP (</a:t>
            </a:r>
            <a:r>
              <a:rPr lang="en-US" sz="2800" b="1" dirty="0" err="1" smtClean="0">
                <a:solidFill>
                  <a:srgbClr val="1709C7"/>
                </a:solidFill>
              </a:rPr>
              <a:t>phosphobion</a:t>
            </a:r>
            <a:r>
              <a:rPr lang="en-US" sz="2800" b="1" dirty="0" smtClean="0">
                <a:solidFill>
                  <a:srgbClr val="1709C7"/>
                </a:solidFill>
              </a:rPr>
              <a:t>), </a:t>
            </a:r>
            <a:r>
              <a:rPr lang="en-US" sz="2800" b="1" dirty="0" err="1" smtClean="0">
                <a:solidFill>
                  <a:srgbClr val="1709C7"/>
                </a:solidFill>
              </a:rPr>
              <a:t>phosphadene</a:t>
            </a:r>
            <a:r>
              <a:rPr lang="en-US" sz="2800" b="1" dirty="0" smtClean="0">
                <a:solidFill>
                  <a:srgbClr val="1709C7"/>
                </a:solidFill>
              </a:rPr>
              <a:t>, </a:t>
            </a:r>
            <a:r>
              <a:rPr lang="en-US" sz="2800" b="1" dirty="0" err="1" smtClean="0">
                <a:solidFill>
                  <a:srgbClr val="1709C7"/>
                </a:solidFill>
              </a:rPr>
              <a:t>creatine</a:t>
            </a:r>
            <a:r>
              <a:rPr lang="en-US" sz="2800" b="1" dirty="0" smtClean="0">
                <a:solidFill>
                  <a:srgbClr val="1709C7"/>
                </a:solidFill>
              </a:rPr>
              <a:t> phosphate (</a:t>
            </a:r>
            <a:r>
              <a:rPr lang="en-US" sz="2800" b="1" dirty="0" err="1" smtClean="0">
                <a:solidFill>
                  <a:srgbClr val="1709C7"/>
                </a:solidFill>
              </a:rPr>
              <a:t>neoton</a:t>
            </a:r>
            <a:r>
              <a:rPr lang="en-US" sz="2800" b="1" dirty="0" smtClean="0">
                <a:solidFill>
                  <a:srgbClr val="1709C7"/>
                </a:solidFill>
              </a:rPr>
              <a:t>).</a:t>
            </a:r>
          </a:p>
          <a:p>
            <a:pPr marL="0" indent="0">
              <a:lnSpc>
                <a:spcPct val="70000"/>
              </a:lnSpc>
              <a:spcBef>
                <a:spcPts val="600"/>
              </a:spcBef>
              <a:buNone/>
            </a:pPr>
            <a:r>
              <a:rPr lang="en-US" sz="2800" b="1" dirty="0" smtClean="0">
                <a:solidFill>
                  <a:srgbClr val="1709C7"/>
                </a:solidFill>
              </a:rPr>
              <a:t>Antioxidants: </a:t>
            </a:r>
            <a:r>
              <a:rPr lang="en-US" sz="2800" b="1" dirty="0" err="1" smtClean="0">
                <a:solidFill>
                  <a:srgbClr val="1709C7"/>
                </a:solidFill>
              </a:rPr>
              <a:t>tocopherol</a:t>
            </a:r>
            <a:r>
              <a:rPr lang="en-US" sz="2800" b="1" dirty="0" smtClean="0">
                <a:solidFill>
                  <a:srgbClr val="1709C7"/>
                </a:solidFill>
              </a:rPr>
              <a:t> acetate, nicotinic acid.</a:t>
            </a:r>
          </a:p>
          <a:p>
            <a:pPr marL="0" indent="0">
              <a:lnSpc>
                <a:spcPct val="70000"/>
              </a:lnSpc>
              <a:spcBef>
                <a:spcPts val="600"/>
              </a:spcBef>
              <a:buNone/>
            </a:pPr>
            <a:r>
              <a:rPr lang="en-US" sz="2800" b="1" dirty="0" smtClean="0">
                <a:solidFill>
                  <a:srgbClr val="1709C7"/>
                </a:solidFill>
              </a:rPr>
              <a:t>Anabolic agents: </a:t>
            </a:r>
            <a:r>
              <a:rPr lang="en-US" sz="2800" b="1" dirty="0" err="1" smtClean="0">
                <a:solidFill>
                  <a:srgbClr val="1709C7"/>
                </a:solidFill>
              </a:rPr>
              <a:t>inosine</a:t>
            </a:r>
            <a:r>
              <a:rPr lang="en-US" sz="2800" b="1" dirty="0" smtClean="0">
                <a:solidFill>
                  <a:srgbClr val="1709C7"/>
                </a:solidFill>
              </a:rPr>
              <a:t> (</a:t>
            </a:r>
            <a:r>
              <a:rPr lang="en-US" sz="2800" b="1" dirty="0" err="1" smtClean="0">
                <a:solidFill>
                  <a:srgbClr val="1709C7"/>
                </a:solidFill>
              </a:rPr>
              <a:t>riboxin</a:t>
            </a:r>
            <a:r>
              <a:rPr lang="en-US" sz="2800" b="1" dirty="0" smtClean="0">
                <a:solidFill>
                  <a:srgbClr val="1709C7"/>
                </a:solidFill>
              </a:rPr>
              <a:t>), </a:t>
            </a:r>
            <a:r>
              <a:rPr lang="en-US" sz="2800" b="1" dirty="0" err="1" smtClean="0">
                <a:solidFill>
                  <a:srgbClr val="1709C7"/>
                </a:solidFill>
              </a:rPr>
              <a:t>retabolil</a:t>
            </a:r>
            <a:r>
              <a:rPr lang="en-US" sz="2800" b="1" dirty="0" smtClean="0">
                <a:solidFill>
                  <a:srgbClr val="1709C7"/>
                </a:solidFill>
              </a:rPr>
              <a:t>, potassium </a:t>
            </a:r>
            <a:r>
              <a:rPr lang="en-US" sz="2800" b="1" dirty="0" err="1" smtClean="0">
                <a:solidFill>
                  <a:srgbClr val="1709C7"/>
                </a:solidFill>
              </a:rPr>
              <a:t>orotate</a:t>
            </a:r>
            <a:r>
              <a:rPr lang="en-US" sz="2800" b="1" dirty="0" smtClean="0">
                <a:solidFill>
                  <a:srgbClr val="1709C7"/>
                </a:solidFill>
              </a:rPr>
              <a:t>.</a:t>
            </a:r>
          </a:p>
          <a:p>
            <a:pPr marL="0" indent="0">
              <a:lnSpc>
                <a:spcPct val="70000"/>
              </a:lnSpc>
              <a:spcBef>
                <a:spcPts val="600"/>
              </a:spcBef>
              <a:buNone/>
            </a:pPr>
            <a:r>
              <a:rPr lang="en-US" sz="2800" b="1" dirty="0" smtClean="0">
                <a:solidFill>
                  <a:srgbClr val="1709C7"/>
                </a:solidFill>
              </a:rPr>
              <a:t>Regulating the exchange of electrolytes: </a:t>
            </a:r>
            <a:r>
              <a:rPr lang="en-US" sz="2800" b="1" dirty="0" err="1" smtClean="0">
                <a:solidFill>
                  <a:srgbClr val="1709C7"/>
                </a:solidFill>
              </a:rPr>
              <a:t>asparkam</a:t>
            </a:r>
            <a:r>
              <a:rPr lang="en-US" sz="2800" b="1" dirty="0" smtClean="0">
                <a:solidFill>
                  <a:srgbClr val="1709C7"/>
                </a:solidFill>
              </a:rPr>
              <a:t> (</a:t>
            </a:r>
            <a:r>
              <a:rPr lang="en-US" sz="2800" b="1" dirty="0" err="1" smtClean="0">
                <a:solidFill>
                  <a:srgbClr val="1709C7"/>
                </a:solidFill>
              </a:rPr>
              <a:t>panangin</a:t>
            </a:r>
            <a:r>
              <a:rPr lang="en-US" sz="2800" b="1" dirty="0" smtClean="0">
                <a:solidFill>
                  <a:srgbClr val="1709C7"/>
                </a:solidFill>
              </a:rPr>
              <a:t>), </a:t>
            </a:r>
            <a:r>
              <a:rPr lang="en-US" sz="2800" b="1" dirty="0" err="1" smtClean="0">
                <a:solidFill>
                  <a:srgbClr val="1709C7"/>
                </a:solidFill>
              </a:rPr>
              <a:t>maklukord</a:t>
            </a:r>
            <a:r>
              <a:rPr lang="en-US" sz="2800" b="1" dirty="0" smtClean="0">
                <a:solidFill>
                  <a:srgbClr val="1709C7"/>
                </a:solidFill>
              </a:rPr>
              <a:t>.</a:t>
            </a:r>
          </a:p>
          <a:p>
            <a:pPr marL="0" indent="0">
              <a:lnSpc>
                <a:spcPct val="70000"/>
              </a:lnSpc>
              <a:spcBef>
                <a:spcPts val="600"/>
              </a:spcBef>
              <a:buNone/>
            </a:pPr>
            <a:r>
              <a:rPr lang="en-US" sz="2800" b="1" dirty="0" err="1" smtClean="0">
                <a:solidFill>
                  <a:srgbClr val="1709C7"/>
                </a:solidFill>
              </a:rPr>
              <a:t>Electronoacceptors</a:t>
            </a:r>
            <a:r>
              <a:rPr lang="en-US" sz="2800" b="1" dirty="0" smtClean="0">
                <a:solidFill>
                  <a:srgbClr val="1709C7"/>
                </a:solidFill>
              </a:rPr>
              <a:t>: </a:t>
            </a:r>
            <a:r>
              <a:rPr lang="en-US" sz="2800" b="1" dirty="0" err="1" smtClean="0">
                <a:solidFill>
                  <a:srgbClr val="1709C7"/>
                </a:solidFill>
              </a:rPr>
              <a:t>cytochrome</a:t>
            </a:r>
            <a:r>
              <a:rPr lang="en-US" sz="2800" b="1" dirty="0" smtClean="0">
                <a:solidFill>
                  <a:srgbClr val="1709C7"/>
                </a:solidFill>
              </a:rPr>
              <a:t>-C, riboflavin.</a:t>
            </a:r>
            <a:endParaRPr lang="ru-RU" sz="2800" b="1" dirty="0" smtClean="0">
              <a:solidFill>
                <a:srgbClr val="1709C7"/>
              </a:solidFill>
            </a:endParaRPr>
          </a:p>
        </p:txBody>
      </p:sp>
      <p:sp>
        <p:nvSpPr>
          <p:cNvPr id="5" name="AutoShape 6"/>
          <p:cNvSpPr>
            <a:spLocks noChangeArrowheads="1"/>
          </p:cNvSpPr>
          <p:nvPr/>
        </p:nvSpPr>
        <p:spPr bwMode="auto">
          <a:xfrm>
            <a:off x="142844" y="142852"/>
            <a:ext cx="8858312" cy="6572296"/>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Tree>
  </p:cSld>
  <p:clrMapOvr>
    <a:masterClrMapping/>
  </p:clrMapOvr>
  <p:transition>
    <p:random/>
  </p:transition>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285720" y="152400"/>
            <a:ext cx="8715436" cy="704832"/>
          </a:xfrm>
          <a:solidFill>
            <a:schemeClr val="folHlink"/>
          </a:solidFill>
        </p:spPr>
        <p:txBody>
          <a:bodyPr>
            <a:noAutofit/>
          </a:bodyPr>
          <a:lstStyle/>
          <a:p>
            <a:pPr algn="r"/>
            <a:r>
              <a:rPr lang="en-US" sz="4000" b="1" dirty="0" smtClean="0">
                <a:solidFill>
                  <a:schemeClr val="accent6">
                    <a:lumMod val="60000"/>
                    <a:lumOff val="40000"/>
                  </a:schemeClr>
                </a:solidFill>
              </a:rPr>
              <a:t>ANTIANGINAL DRUGS</a:t>
            </a:r>
            <a:endParaRPr lang="ru-RU" sz="4000" b="1" dirty="0" smtClean="0">
              <a:solidFill>
                <a:schemeClr val="accent6">
                  <a:lumMod val="60000"/>
                  <a:lumOff val="40000"/>
                </a:schemeClr>
              </a:solidFill>
            </a:endParaRPr>
          </a:p>
        </p:txBody>
      </p:sp>
      <p:sp>
        <p:nvSpPr>
          <p:cNvPr id="24579" name="Rectangle 3"/>
          <p:cNvSpPr>
            <a:spLocks noGrp="1" noChangeArrowheads="1"/>
          </p:cNvSpPr>
          <p:nvPr>
            <p:ph idx="1"/>
          </p:nvPr>
        </p:nvSpPr>
        <p:spPr>
          <a:xfrm>
            <a:off x="285720" y="785794"/>
            <a:ext cx="8643998" cy="5786478"/>
          </a:xfrm>
          <a:solidFill>
            <a:schemeClr val="accent6">
              <a:lumMod val="20000"/>
              <a:lumOff val="80000"/>
            </a:schemeClr>
          </a:solidFill>
          <a:ln w="28575">
            <a:solidFill>
              <a:schemeClr val="accent6">
                <a:lumMod val="75000"/>
              </a:schemeClr>
            </a:solidFill>
          </a:ln>
          <a:scene3d>
            <a:camera prst="orthographicFront"/>
            <a:lightRig rig="threePt" dir="t"/>
          </a:scene3d>
          <a:sp3d>
            <a:bevelT/>
          </a:sp3d>
        </p:spPr>
        <p:txBody>
          <a:bodyPr>
            <a:noAutofit/>
          </a:bodyPr>
          <a:lstStyle/>
          <a:p>
            <a:pPr marL="0" indent="0">
              <a:lnSpc>
                <a:spcPct val="70000"/>
              </a:lnSpc>
              <a:spcBef>
                <a:spcPts val="600"/>
              </a:spcBef>
              <a:buNone/>
            </a:pPr>
            <a:r>
              <a:rPr lang="en-US" b="1" dirty="0" smtClean="0">
                <a:solidFill>
                  <a:srgbClr val="FF0000"/>
                </a:solidFill>
              </a:rPr>
              <a:t>The main groups of </a:t>
            </a:r>
            <a:r>
              <a:rPr lang="en-US" b="1" dirty="0" err="1" smtClean="0">
                <a:solidFill>
                  <a:srgbClr val="FF0000"/>
                </a:solidFill>
              </a:rPr>
              <a:t>antianginal</a:t>
            </a:r>
            <a:r>
              <a:rPr lang="en-US" b="1" dirty="0" smtClean="0">
                <a:solidFill>
                  <a:srgbClr val="FF0000"/>
                </a:solidFill>
              </a:rPr>
              <a:t> drugs in the treatment of IHD:</a:t>
            </a:r>
          </a:p>
          <a:p>
            <a:pPr marL="0" indent="0">
              <a:lnSpc>
                <a:spcPct val="70000"/>
              </a:lnSpc>
              <a:spcBef>
                <a:spcPts val="600"/>
              </a:spcBef>
              <a:buNone/>
            </a:pPr>
            <a:r>
              <a:rPr lang="en-US" sz="2800" b="1" dirty="0" smtClean="0">
                <a:solidFill>
                  <a:srgbClr val="1709C7"/>
                </a:solidFill>
              </a:rPr>
              <a:t>There are the following groups of </a:t>
            </a:r>
            <a:r>
              <a:rPr lang="en-US" sz="2800" b="1" dirty="0" err="1" smtClean="0">
                <a:solidFill>
                  <a:srgbClr val="1709C7"/>
                </a:solidFill>
              </a:rPr>
              <a:t>antianginal</a:t>
            </a:r>
            <a:r>
              <a:rPr lang="en-US" sz="2800" b="1" dirty="0" smtClean="0">
                <a:solidFill>
                  <a:srgbClr val="1709C7"/>
                </a:solidFill>
              </a:rPr>
              <a:t> agents:</a:t>
            </a:r>
          </a:p>
          <a:p>
            <a:pPr marL="0" indent="0">
              <a:lnSpc>
                <a:spcPct val="70000"/>
              </a:lnSpc>
              <a:spcBef>
                <a:spcPts val="600"/>
              </a:spcBef>
              <a:buNone/>
            </a:pPr>
            <a:r>
              <a:rPr lang="en-US" sz="2800" b="1" dirty="0" smtClean="0">
                <a:solidFill>
                  <a:srgbClr val="1709C7"/>
                </a:solidFill>
              </a:rPr>
              <a:t>1) Nitrates and the group of </a:t>
            </a:r>
            <a:r>
              <a:rPr lang="en-US" sz="2800" b="1" dirty="0" err="1" smtClean="0">
                <a:solidFill>
                  <a:srgbClr val="1709C7"/>
                </a:solidFill>
              </a:rPr>
              <a:t>Sydnonimins</a:t>
            </a:r>
            <a:r>
              <a:rPr lang="en-US" sz="2800" b="1" dirty="0" smtClean="0">
                <a:solidFill>
                  <a:srgbClr val="1709C7"/>
                </a:solidFill>
              </a:rPr>
              <a:t> close to them.</a:t>
            </a:r>
          </a:p>
          <a:p>
            <a:pPr marL="0" indent="0">
              <a:lnSpc>
                <a:spcPct val="70000"/>
              </a:lnSpc>
              <a:spcBef>
                <a:spcPts val="600"/>
              </a:spcBef>
              <a:buNone/>
            </a:pPr>
            <a:r>
              <a:rPr lang="en-US" sz="2800" b="1" dirty="0" smtClean="0">
                <a:solidFill>
                  <a:srgbClr val="1709C7"/>
                </a:solidFill>
              </a:rPr>
              <a:t>2) Blockers of β-adrenergic receptors.</a:t>
            </a:r>
          </a:p>
          <a:p>
            <a:pPr marL="0" indent="0">
              <a:lnSpc>
                <a:spcPct val="70000"/>
              </a:lnSpc>
              <a:spcBef>
                <a:spcPts val="600"/>
              </a:spcBef>
              <a:buNone/>
            </a:pPr>
            <a:r>
              <a:rPr lang="en-US" sz="2800" b="1" dirty="0" smtClean="0">
                <a:solidFill>
                  <a:srgbClr val="1709C7"/>
                </a:solidFill>
              </a:rPr>
              <a:t>3) Calcium antagonists.</a:t>
            </a:r>
          </a:p>
          <a:p>
            <a:pPr marL="0" indent="0">
              <a:lnSpc>
                <a:spcPct val="70000"/>
              </a:lnSpc>
              <a:spcBef>
                <a:spcPts val="600"/>
              </a:spcBef>
              <a:buNone/>
            </a:pPr>
            <a:endParaRPr lang="en-US" sz="2800" b="1" dirty="0" smtClean="0">
              <a:solidFill>
                <a:schemeClr val="accent6">
                  <a:lumMod val="50000"/>
                </a:schemeClr>
              </a:solidFill>
            </a:endParaRPr>
          </a:p>
          <a:p>
            <a:pPr marL="0" indent="0">
              <a:lnSpc>
                <a:spcPct val="70000"/>
              </a:lnSpc>
              <a:spcBef>
                <a:spcPts val="600"/>
              </a:spcBef>
              <a:buNone/>
            </a:pPr>
            <a:r>
              <a:rPr lang="en-US" b="1" dirty="0" smtClean="0">
                <a:solidFill>
                  <a:srgbClr val="FF0000"/>
                </a:solidFill>
              </a:rPr>
              <a:t>Rational combinations of basic </a:t>
            </a:r>
            <a:r>
              <a:rPr lang="en-US" b="1" dirty="0" err="1" smtClean="0">
                <a:solidFill>
                  <a:srgbClr val="FF0000"/>
                </a:solidFill>
              </a:rPr>
              <a:t>antianginal</a:t>
            </a:r>
            <a:r>
              <a:rPr lang="en-US" b="1" dirty="0" smtClean="0">
                <a:solidFill>
                  <a:srgbClr val="FF0000"/>
                </a:solidFill>
              </a:rPr>
              <a:t> drugs:</a:t>
            </a:r>
          </a:p>
          <a:p>
            <a:pPr marL="0" indent="0">
              <a:lnSpc>
                <a:spcPct val="70000"/>
              </a:lnSpc>
              <a:spcBef>
                <a:spcPts val="600"/>
              </a:spcBef>
              <a:buNone/>
            </a:pPr>
            <a:r>
              <a:rPr lang="en-US" sz="2800" b="1" dirty="0" smtClean="0">
                <a:solidFill>
                  <a:srgbClr val="1709C7"/>
                </a:solidFill>
              </a:rPr>
              <a:t>beta-</a:t>
            </a:r>
            <a:r>
              <a:rPr lang="en-US" sz="2800" b="1" dirty="0" err="1" smtClean="0">
                <a:solidFill>
                  <a:srgbClr val="1709C7"/>
                </a:solidFill>
              </a:rPr>
              <a:t>adrenoblockers</a:t>
            </a:r>
            <a:r>
              <a:rPr lang="en-US" sz="2800" b="1" dirty="0" smtClean="0">
                <a:solidFill>
                  <a:srgbClr val="1709C7"/>
                </a:solidFill>
              </a:rPr>
              <a:t> + </a:t>
            </a:r>
            <a:r>
              <a:rPr lang="en-US" sz="2800" b="1" dirty="0" err="1" smtClean="0">
                <a:solidFill>
                  <a:srgbClr val="1709C7"/>
                </a:solidFill>
              </a:rPr>
              <a:t>nifedipine</a:t>
            </a:r>
            <a:r>
              <a:rPr lang="en-US" sz="2800" b="1" dirty="0" smtClean="0">
                <a:solidFill>
                  <a:srgbClr val="1709C7"/>
                </a:solidFill>
              </a:rPr>
              <a:t>,</a:t>
            </a:r>
          </a:p>
          <a:p>
            <a:pPr marL="0" indent="0">
              <a:lnSpc>
                <a:spcPct val="70000"/>
              </a:lnSpc>
              <a:spcBef>
                <a:spcPts val="600"/>
              </a:spcBef>
              <a:buNone/>
            </a:pPr>
            <a:r>
              <a:rPr lang="en-US" sz="2800" b="1" dirty="0" smtClean="0">
                <a:solidFill>
                  <a:srgbClr val="1709C7"/>
                </a:solidFill>
              </a:rPr>
              <a:t>beta-blockers + nitrates,</a:t>
            </a:r>
          </a:p>
          <a:p>
            <a:pPr marL="0" indent="0">
              <a:lnSpc>
                <a:spcPct val="70000"/>
              </a:lnSpc>
              <a:spcBef>
                <a:spcPts val="600"/>
              </a:spcBef>
              <a:buNone/>
            </a:pPr>
            <a:r>
              <a:rPr lang="en-US" sz="2800" b="1" dirty="0" smtClean="0">
                <a:solidFill>
                  <a:srgbClr val="1709C7"/>
                </a:solidFill>
              </a:rPr>
              <a:t>calcium antagonists + nitrates</a:t>
            </a:r>
            <a:endParaRPr lang="ru-RU" sz="2800" b="1" dirty="0" smtClean="0">
              <a:solidFill>
                <a:srgbClr val="1709C7"/>
              </a:solidFill>
            </a:endParaRPr>
          </a:p>
        </p:txBody>
      </p:sp>
      <p:sp>
        <p:nvSpPr>
          <p:cNvPr id="5" name="AutoShape 6"/>
          <p:cNvSpPr>
            <a:spLocks noChangeArrowheads="1"/>
          </p:cNvSpPr>
          <p:nvPr/>
        </p:nvSpPr>
        <p:spPr bwMode="auto">
          <a:xfrm>
            <a:off x="142844" y="142852"/>
            <a:ext cx="8858312" cy="6572296"/>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pic>
        <p:nvPicPr>
          <p:cNvPr id="22530" name="Picture 2"/>
          <p:cNvPicPr>
            <a:picLocks noChangeAspect="1" noChangeArrowheads="1"/>
          </p:cNvPicPr>
          <p:nvPr/>
        </p:nvPicPr>
        <p:blipFill>
          <a:blip r:embed="rId3"/>
          <a:srcRect/>
          <a:stretch>
            <a:fillRect/>
          </a:stretch>
        </p:blipFill>
        <p:spPr bwMode="auto">
          <a:xfrm>
            <a:off x="6572264" y="4071942"/>
            <a:ext cx="2309816" cy="2000264"/>
          </a:xfrm>
          <a:prstGeom prst="rect">
            <a:avLst/>
          </a:prstGeom>
          <a:noFill/>
          <a:ln w="9525">
            <a:noFill/>
            <a:miter lim="800000"/>
            <a:headEnd/>
            <a:tailEnd/>
          </a:ln>
          <a:effectLst/>
        </p:spPr>
      </p:pic>
    </p:spTree>
  </p:cSld>
  <p:clrMapOvr>
    <a:masterClrMapping/>
  </p:clrMapOvr>
  <p:transition>
    <p:random/>
  </p:transition>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285720" y="152400"/>
            <a:ext cx="8715436" cy="704832"/>
          </a:xfrm>
          <a:solidFill>
            <a:schemeClr val="folHlink"/>
          </a:solidFill>
        </p:spPr>
        <p:txBody>
          <a:bodyPr>
            <a:noAutofit/>
          </a:bodyPr>
          <a:lstStyle/>
          <a:p>
            <a:pPr algn="r"/>
            <a:r>
              <a:rPr lang="en-US" sz="4000" b="1" dirty="0" smtClean="0">
                <a:solidFill>
                  <a:schemeClr val="accent6">
                    <a:lumMod val="60000"/>
                    <a:lumOff val="40000"/>
                  </a:schemeClr>
                </a:solidFill>
              </a:rPr>
              <a:t>ANTIANGINAL DRUGS</a:t>
            </a:r>
            <a:endParaRPr lang="ru-RU" sz="4000" b="1" dirty="0" smtClean="0">
              <a:solidFill>
                <a:schemeClr val="accent6">
                  <a:lumMod val="60000"/>
                  <a:lumOff val="40000"/>
                </a:schemeClr>
              </a:solidFill>
            </a:endParaRPr>
          </a:p>
        </p:txBody>
      </p:sp>
      <p:sp>
        <p:nvSpPr>
          <p:cNvPr id="24579" name="Rectangle 3"/>
          <p:cNvSpPr>
            <a:spLocks noGrp="1" noChangeArrowheads="1"/>
          </p:cNvSpPr>
          <p:nvPr>
            <p:ph idx="1"/>
          </p:nvPr>
        </p:nvSpPr>
        <p:spPr>
          <a:xfrm>
            <a:off x="285720" y="785794"/>
            <a:ext cx="8643998" cy="5786478"/>
          </a:xfrm>
          <a:solidFill>
            <a:schemeClr val="accent6">
              <a:lumMod val="20000"/>
              <a:lumOff val="80000"/>
            </a:schemeClr>
          </a:solidFill>
          <a:ln w="28575">
            <a:solidFill>
              <a:schemeClr val="accent6">
                <a:lumMod val="75000"/>
              </a:schemeClr>
            </a:solidFill>
          </a:ln>
          <a:scene3d>
            <a:camera prst="orthographicFront"/>
            <a:lightRig rig="threePt" dir="t"/>
          </a:scene3d>
          <a:sp3d>
            <a:bevelT/>
          </a:sp3d>
        </p:spPr>
        <p:txBody>
          <a:bodyPr>
            <a:noAutofit/>
          </a:bodyPr>
          <a:lstStyle/>
          <a:p>
            <a:pPr marL="0" indent="0">
              <a:lnSpc>
                <a:spcPct val="70000"/>
              </a:lnSpc>
              <a:spcBef>
                <a:spcPts val="600"/>
              </a:spcBef>
              <a:buNone/>
            </a:pPr>
            <a:r>
              <a:rPr lang="en-US" sz="3600" b="1" i="1" dirty="0" smtClean="0">
                <a:solidFill>
                  <a:srgbClr val="FF0000"/>
                </a:solidFill>
              </a:rPr>
              <a:t>Nitrates</a:t>
            </a:r>
            <a:r>
              <a:rPr lang="ru-RU" sz="3600" b="1" i="1" dirty="0" smtClean="0">
                <a:solidFill>
                  <a:srgbClr val="FF0000"/>
                </a:solidFill>
              </a:rPr>
              <a:t>.</a:t>
            </a:r>
          </a:p>
          <a:p>
            <a:pPr marL="0" indent="0">
              <a:lnSpc>
                <a:spcPct val="70000"/>
              </a:lnSpc>
              <a:spcBef>
                <a:spcPts val="600"/>
              </a:spcBef>
              <a:buNone/>
            </a:pPr>
            <a:r>
              <a:rPr lang="en-US" b="1" dirty="0" smtClean="0">
                <a:solidFill>
                  <a:srgbClr val="1709C7"/>
                </a:solidFill>
              </a:rPr>
              <a:t>Organic nitrates</a:t>
            </a:r>
          </a:p>
          <a:p>
            <a:pPr marL="0" indent="0">
              <a:lnSpc>
                <a:spcPct val="70000"/>
              </a:lnSpc>
              <a:spcBef>
                <a:spcPts val="600"/>
              </a:spcBef>
              <a:buNone/>
            </a:pPr>
            <a:r>
              <a:rPr lang="en-US" b="1" dirty="0" smtClean="0">
                <a:solidFill>
                  <a:srgbClr val="1709C7"/>
                </a:solidFill>
              </a:rPr>
              <a:t>from the second half of the past</a:t>
            </a:r>
          </a:p>
          <a:p>
            <a:pPr marL="0" indent="0">
              <a:lnSpc>
                <a:spcPct val="70000"/>
              </a:lnSpc>
              <a:spcBef>
                <a:spcPts val="600"/>
              </a:spcBef>
              <a:buNone/>
            </a:pPr>
            <a:r>
              <a:rPr lang="en-US" b="1" dirty="0" smtClean="0">
                <a:solidFill>
                  <a:srgbClr val="1709C7"/>
                </a:solidFill>
              </a:rPr>
              <a:t>centuries are used:</a:t>
            </a:r>
          </a:p>
          <a:p>
            <a:pPr marL="0" indent="0">
              <a:lnSpc>
                <a:spcPct val="70000"/>
              </a:lnSpc>
              <a:spcBef>
                <a:spcPts val="600"/>
              </a:spcBef>
              <a:buNone/>
            </a:pPr>
            <a:r>
              <a:rPr lang="en-US" b="1" dirty="0" smtClean="0">
                <a:solidFill>
                  <a:srgbClr val="1709C7"/>
                </a:solidFill>
              </a:rPr>
              <a:t>- for cupping of attack of angina </a:t>
            </a:r>
          </a:p>
          <a:p>
            <a:pPr marL="0" indent="0">
              <a:lnSpc>
                <a:spcPct val="70000"/>
              </a:lnSpc>
              <a:spcBef>
                <a:spcPts val="600"/>
              </a:spcBef>
              <a:buNone/>
            </a:pPr>
            <a:r>
              <a:rPr lang="en-US" b="1" dirty="0" smtClean="0">
                <a:solidFill>
                  <a:srgbClr val="1709C7"/>
                </a:solidFill>
              </a:rPr>
              <a:t>pectoris</a:t>
            </a:r>
          </a:p>
          <a:p>
            <a:pPr marL="0" indent="0">
              <a:lnSpc>
                <a:spcPct val="70000"/>
              </a:lnSpc>
              <a:spcBef>
                <a:spcPts val="600"/>
              </a:spcBef>
              <a:buNone/>
            </a:pPr>
            <a:r>
              <a:rPr lang="en-US" b="1" dirty="0" smtClean="0">
                <a:solidFill>
                  <a:srgbClr val="1709C7"/>
                </a:solidFill>
              </a:rPr>
              <a:t>for prevention of attack of angina pectoris</a:t>
            </a:r>
          </a:p>
          <a:p>
            <a:pPr marL="0" indent="0">
              <a:lnSpc>
                <a:spcPct val="70000"/>
              </a:lnSpc>
              <a:spcBef>
                <a:spcPts val="600"/>
              </a:spcBef>
              <a:buNone/>
            </a:pPr>
            <a:endParaRPr lang="en-US" b="1" dirty="0" smtClean="0">
              <a:solidFill>
                <a:srgbClr val="FF0000"/>
              </a:solidFill>
            </a:endParaRPr>
          </a:p>
          <a:p>
            <a:pPr marL="0" indent="0">
              <a:lnSpc>
                <a:spcPct val="70000"/>
              </a:lnSpc>
              <a:spcBef>
                <a:spcPts val="600"/>
              </a:spcBef>
              <a:buNone/>
            </a:pPr>
            <a:r>
              <a:rPr lang="en-US" b="1" dirty="0" smtClean="0">
                <a:solidFill>
                  <a:schemeClr val="accent3">
                    <a:lumMod val="50000"/>
                  </a:schemeClr>
                </a:solidFill>
              </a:rPr>
              <a:t>Due to differences in the chemical structure of nitrates and the peculiarities of their pharmacological action (the rate of onset of the </a:t>
            </a:r>
            <a:r>
              <a:rPr lang="en-US" b="1" dirty="0" err="1" smtClean="0">
                <a:solidFill>
                  <a:schemeClr val="accent3">
                    <a:lumMod val="50000"/>
                  </a:schemeClr>
                </a:solidFill>
              </a:rPr>
              <a:t>antianginal</a:t>
            </a:r>
            <a:r>
              <a:rPr lang="en-US" b="1" dirty="0" smtClean="0">
                <a:solidFill>
                  <a:schemeClr val="accent3">
                    <a:lumMod val="50000"/>
                  </a:schemeClr>
                </a:solidFill>
              </a:rPr>
              <a:t> effect, its duration) nitrates have a different application.</a:t>
            </a:r>
            <a:endParaRPr lang="ru-RU" b="1" dirty="0" smtClean="0">
              <a:solidFill>
                <a:schemeClr val="accent3">
                  <a:lumMod val="50000"/>
                </a:schemeClr>
              </a:solidFill>
            </a:endParaRPr>
          </a:p>
        </p:txBody>
      </p:sp>
      <p:sp>
        <p:nvSpPr>
          <p:cNvPr id="5" name="AutoShape 6"/>
          <p:cNvSpPr>
            <a:spLocks noChangeArrowheads="1"/>
          </p:cNvSpPr>
          <p:nvPr/>
        </p:nvSpPr>
        <p:spPr bwMode="auto">
          <a:xfrm>
            <a:off x="142844" y="142852"/>
            <a:ext cx="8858312" cy="6572296"/>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pic>
        <p:nvPicPr>
          <p:cNvPr id="10243" name="Picture 3"/>
          <p:cNvPicPr>
            <a:picLocks noChangeAspect="1" noChangeArrowheads="1"/>
          </p:cNvPicPr>
          <p:nvPr/>
        </p:nvPicPr>
        <p:blipFill>
          <a:blip r:embed="rId3"/>
          <a:srcRect/>
          <a:stretch>
            <a:fillRect/>
          </a:stretch>
        </p:blipFill>
        <p:spPr bwMode="auto">
          <a:xfrm>
            <a:off x="6143636" y="857232"/>
            <a:ext cx="2643196" cy="2500330"/>
          </a:xfrm>
          <a:prstGeom prst="rect">
            <a:avLst/>
          </a:prstGeom>
          <a:noFill/>
          <a:ln w="9525">
            <a:noFill/>
            <a:miter lim="800000"/>
            <a:headEnd/>
            <a:tailEnd/>
          </a:ln>
          <a:effectLst/>
        </p:spPr>
      </p:pic>
    </p:spTree>
  </p:cSld>
  <p:clrMapOvr>
    <a:masterClrMapping/>
  </p:clrMapOvr>
  <p:transition>
    <p:random/>
  </p:transition>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285720" y="152400"/>
            <a:ext cx="8715436" cy="704832"/>
          </a:xfrm>
          <a:solidFill>
            <a:schemeClr val="folHlink"/>
          </a:solidFill>
        </p:spPr>
        <p:txBody>
          <a:bodyPr>
            <a:noAutofit/>
          </a:bodyPr>
          <a:lstStyle/>
          <a:p>
            <a:pPr algn="r"/>
            <a:r>
              <a:rPr lang="en-US" sz="4000" b="1" dirty="0" smtClean="0">
                <a:solidFill>
                  <a:schemeClr val="accent6">
                    <a:lumMod val="60000"/>
                    <a:lumOff val="40000"/>
                  </a:schemeClr>
                </a:solidFill>
              </a:rPr>
              <a:t>ANTIANGINAL DRUGS</a:t>
            </a:r>
            <a:endParaRPr lang="ru-RU" sz="4000" b="1" dirty="0" smtClean="0">
              <a:solidFill>
                <a:schemeClr val="accent6">
                  <a:lumMod val="60000"/>
                  <a:lumOff val="40000"/>
                </a:schemeClr>
              </a:solidFill>
            </a:endParaRPr>
          </a:p>
        </p:txBody>
      </p:sp>
      <p:sp>
        <p:nvSpPr>
          <p:cNvPr id="24579" name="Rectangle 3"/>
          <p:cNvSpPr>
            <a:spLocks noGrp="1" noChangeArrowheads="1"/>
          </p:cNvSpPr>
          <p:nvPr>
            <p:ph idx="1"/>
          </p:nvPr>
        </p:nvSpPr>
        <p:spPr>
          <a:xfrm>
            <a:off x="285720" y="785794"/>
            <a:ext cx="8643998" cy="5786478"/>
          </a:xfrm>
          <a:solidFill>
            <a:schemeClr val="accent6">
              <a:lumMod val="20000"/>
              <a:lumOff val="80000"/>
            </a:schemeClr>
          </a:solidFill>
          <a:ln w="28575">
            <a:solidFill>
              <a:schemeClr val="accent6">
                <a:lumMod val="75000"/>
              </a:schemeClr>
            </a:solidFill>
          </a:ln>
          <a:scene3d>
            <a:camera prst="orthographicFront"/>
            <a:lightRig rig="threePt" dir="t"/>
          </a:scene3d>
          <a:sp3d>
            <a:bevelT/>
          </a:sp3d>
        </p:spPr>
        <p:txBody>
          <a:bodyPr>
            <a:noAutofit/>
          </a:bodyPr>
          <a:lstStyle/>
          <a:p>
            <a:pPr marL="0" indent="0">
              <a:lnSpc>
                <a:spcPct val="70000"/>
              </a:lnSpc>
              <a:spcBef>
                <a:spcPts val="600"/>
              </a:spcBef>
              <a:buNone/>
            </a:pPr>
            <a:r>
              <a:rPr lang="en-US" b="1" dirty="0" smtClean="0">
                <a:solidFill>
                  <a:srgbClr val="FF0000"/>
                </a:solidFill>
              </a:rPr>
              <a:t>Nitroglycerin -</a:t>
            </a:r>
          </a:p>
          <a:p>
            <a:pPr marL="0" indent="0">
              <a:lnSpc>
                <a:spcPct val="70000"/>
              </a:lnSpc>
              <a:spcBef>
                <a:spcPts val="600"/>
              </a:spcBef>
              <a:buNone/>
            </a:pPr>
            <a:r>
              <a:rPr lang="en-US" b="1" dirty="0" smtClean="0">
                <a:solidFill>
                  <a:srgbClr val="1709C7"/>
                </a:solidFill>
              </a:rPr>
              <a:t>- colorless oily liquid;</a:t>
            </a:r>
          </a:p>
          <a:p>
            <a:pPr marL="0" indent="0">
              <a:lnSpc>
                <a:spcPct val="70000"/>
              </a:lnSpc>
              <a:spcBef>
                <a:spcPts val="600"/>
              </a:spcBef>
              <a:buNone/>
            </a:pPr>
            <a:r>
              <a:rPr lang="en-US" b="1" dirty="0" smtClean="0">
                <a:solidFill>
                  <a:srgbClr val="1709C7"/>
                </a:solidFill>
              </a:rPr>
              <a:t>- poorly soluble in water;</a:t>
            </a:r>
          </a:p>
          <a:p>
            <a:pPr marL="0" indent="0">
              <a:lnSpc>
                <a:spcPct val="70000"/>
              </a:lnSpc>
              <a:spcBef>
                <a:spcPts val="600"/>
              </a:spcBef>
              <a:buNone/>
            </a:pPr>
            <a:r>
              <a:rPr lang="en-US" b="1" dirty="0" smtClean="0">
                <a:solidFill>
                  <a:srgbClr val="1709C7"/>
                </a:solidFill>
              </a:rPr>
              <a:t>- it is soluble in alcohol;</a:t>
            </a:r>
          </a:p>
          <a:p>
            <a:pPr marL="0" indent="0">
              <a:lnSpc>
                <a:spcPct val="70000"/>
              </a:lnSpc>
              <a:spcBef>
                <a:spcPts val="600"/>
              </a:spcBef>
              <a:buNone/>
            </a:pPr>
            <a:r>
              <a:rPr lang="en-US" b="1" dirty="0" smtClean="0">
                <a:solidFill>
                  <a:srgbClr val="1709C7"/>
                </a:solidFill>
              </a:rPr>
              <a:t>- quickly absorbed by mucous </a:t>
            </a:r>
          </a:p>
          <a:p>
            <a:pPr marL="0" indent="0">
              <a:lnSpc>
                <a:spcPct val="70000"/>
              </a:lnSpc>
              <a:spcBef>
                <a:spcPts val="600"/>
              </a:spcBef>
              <a:buNone/>
            </a:pPr>
            <a:r>
              <a:rPr lang="en-US" b="1" dirty="0" smtClean="0">
                <a:solidFill>
                  <a:srgbClr val="1709C7"/>
                </a:solidFill>
              </a:rPr>
              <a:t>membranes and skin.</a:t>
            </a:r>
          </a:p>
          <a:p>
            <a:pPr marL="0" indent="0">
              <a:lnSpc>
                <a:spcPct val="70000"/>
              </a:lnSpc>
              <a:spcBef>
                <a:spcPts val="600"/>
              </a:spcBef>
              <a:buNone/>
            </a:pPr>
            <a:r>
              <a:rPr lang="en-US" b="1" dirty="0" smtClean="0">
                <a:solidFill>
                  <a:srgbClr val="9900CC"/>
                </a:solidFill>
              </a:rPr>
              <a:t>It is effective for sublingual administration in the form of a solution, tablets or capsules.</a:t>
            </a:r>
          </a:p>
          <a:p>
            <a:pPr marL="0" indent="0">
              <a:lnSpc>
                <a:spcPct val="70000"/>
              </a:lnSpc>
              <a:spcBef>
                <a:spcPts val="600"/>
              </a:spcBef>
              <a:buNone/>
            </a:pPr>
            <a:r>
              <a:rPr lang="en-US" b="1" dirty="0" smtClean="0">
                <a:solidFill>
                  <a:schemeClr val="accent3">
                    <a:lumMod val="50000"/>
                  </a:schemeClr>
                </a:solidFill>
              </a:rPr>
              <a:t>The effect occurs in 1-2 minutes and </a:t>
            </a:r>
          </a:p>
          <a:p>
            <a:pPr marL="0" indent="0">
              <a:lnSpc>
                <a:spcPct val="70000"/>
              </a:lnSpc>
              <a:spcBef>
                <a:spcPts val="600"/>
              </a:spcBef>
              <a:buNone/>
            </a:pPr>
            <a:r>
              <a:rPr lang="en-US" b="1" dirty="0" smtClean="0">
                <a:solidFill>
                  <a:schemeClr val="accent3">
                    <a:lumMod val="50000"/>
                  </a:schemeClr>
                </a:solidFill>
              </a:rPr>
              <a:t>lasts 20-30 minutes.</a:t>
            </a:r>
          </a:p>
          <a:p>
            <a:pPr marL="0" indent="0">
              <a:lnSpc>
                <a:spcPct val="70000"/>
              </a:lnSpc>
              <a:spcBef>
                <a:spcPts val="600"/>
              </a:spcBef>
              <a:buNone/>
            </a:pPr>
            <a:r>
              <a:rPr lang="en-US" b="1" dirty="0" smtClean="0">
                <a:solidFill>
                  <a:schemeClr val="accent3">
                    <a:lumMod val="50000"/>
                  </a:schemeClr>
                </a:solidFill>
              </a:rPr>
              <a:t>With intravenous administration</a:t>
            </a:r>
          </a:p>
          <a:p>
            <a:pPr marL="0" indent="0">
              <a:lnSpc>
                <a:spcPct val="70000"/>
              </a:lnSpc>
              <a:spcBef>
                <a:spcPts val="600"/>
              </a:spcBef>
              <a:buNone/>
            </a:pPr>
            <a:r>
              <a:rPr lang="en-US" b="1" dirty="0" smtClean="0">
                <a:solidFill>
                  <a:schemeClr val="accent3">
                    <a:lumMod val="50000"/>
                  </a:schemeClr>
                </a:solidFill>
              </a:rPr>
              <a:t>      the effect develops even faster.</a:t>
            </a:r>
            <a:endParaRPr lang="ru-RU" b="1" dirty="0" smtClean="0">
              <a:solidFill>
                <a:schemeClr val="accent3">
                  <a:lumMod val="50000"/>
                </a:schemeClr>
              </a:solidFill>
            </a:endParaRPr>
          </a:p>
        </p:txBody>
      </p:sp>
      <p:sp>
        <p:nvSpPr>
          <p:cNvPr id="5" name="AutoShape 6"/>
          <p:cNvSpPr>
            <a:spLocks noChangeArrowheads="1"/>
          </p:cNvSpPr>
          <p:nvPr/>
        </p:nvSpPr>
        <p:spPr bwMode="auto">
          <a:xfrm>
            <a:off x="142844" y="142852"/>
            <a:ext cx="8858312" cy="6572296"/>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pic>
        <p:nvPicPr>
          <p:cNvPr id="11267" name="Picture 3"/>
          <p:cNvPicPr>
            <a:picLocks noChangeAspect="1" noChangeArrowheads="1"/>
          </p:cNvPicPr>
          <p:nvPr/>
        </p:nvPicPr>
        <p:blipFill>
          <a:blip r:embed="rId3"/>
          <a:srcRect/>
          <a:stretch>
            <a:fillRect/>
          </a:stretch>
        </p:blipFill>
        <p:spPr bwMode="auto">
          <a:xfrm>
            <a:off x="7000892" y="928670"/>
            <a:ext cx="1857388" cy="1857388"/>
          </a:xfrm>
          <a:prstGeom prst="rect">
            <a:avLst/>
          </a:prstGeom>
          <a:solidFill>
            <a:schemeClr val="accent6">
              <a:lumMod val="75000"/>
            </a:schemeClr>
          </a:solidFill>
          <a:ln w="38100">
            <a:solidFill>
              <a:schemeClr val="accent6">
                <a:lumMod val="75000"/>
              </a:schemeClr>
            </a:solidFill>
            <a:miter lim="800000"/>
            <a:headEnd/>
            <a:tailEnd/>
          </a:ln>
          <a:effectLst/>
          <a:scene3d>
            <a:camera prst="orthographicFront"/>
            <a:lightRig rig="threePt" dir="t"/>
          </a:scene3d>
          <a:sp3d>
            <a:bevelT/>
          </a:sp3d>
        </p:spPr>
      </p:pic>
      <p:pic>
        <p:nvPicPr>
          <p:cNvPr id="11268" name="Picture 4"/>
          <p:cNvPicPr>
            <a:picLocks noChangeAspect="1" noChangeArrowheads="1"/>
          </p:cNvPicPr>
          <p:nvPr/>
        </p:nvPicPr>
        <p:blipFill>
          <a:blip r:embed="rId4"/>
          <a:srcRect/>
          <a:stretch>
            <a:fillRect/>
          </a:stretch>
        </p:blipFill>
        <p:spPr bwMode="auto">
          <a:xfrm>
            <a:off x="6929454" y="4000504"/>
            <a:ext cx="1905000" cy="1428750"/>
          </a:xfrm>
          <a:prstGeom prst="rect">
            <a:avLst/>
          </a:prstGeom>
          <a:solidFill>
            <a:schemeClr val="accent6">
              <a:lumMod val="75000"/>
            </a:schemeClr>
          </a:solidFill>
          <a:ln w="38100">
            <a:solidFill>
              <a:schemeClr val="accent6">
                <a:lumMod val="75000"/>
              </a:schemeClr>
            </a:solidFill>
            <a:miter lim="800000"/>
            <a:headEnd/>
            <a:tailEnd/>
          </a:ln>
          <a:effectLst/>
          <a:scene3d>
            <a:camera prst="orthographicFront"/>
            <a:lightRig rig="threePt" dir="t"/>
          </a:scene3d>
          <a:sp3d>
            <a:bevelT/>
          </a:sp3d>
        </p:spPr>
      </p:pic>
    </p:spTree>
  </p:cSld>
  <p:clrMapOvr>
    <a:masterClrMapping/>
  </p:clrMapOvr>
  <p:transition>
    <p:random/>
  </p:transition>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285720" y="152400"/>
            <a:ext cx="8715436" cy="704832"/>
          </a:xfrm>
          <a:solidFill>
            <a:schemeClr val="folHlink"/>
          </a:solidFill>
        </p:spPr>
        <p:txBody>
          <a:bodyPr>
            <a:noAutofit/>
          </a:bodyPr>
          <a:lstStyle/>
          <a:p>
            <a:pPr algn="r"/>
            <a:r>
              <a:rPr lang="en-US" sz="4000" b="1" dirty="0" smtClean="0">
                <a:solidFill>
                  <a:schemeClr val="accent6">
                    <a:lumMod val="60000"/>
                    <a:lumOff val="40000"/>
                  </a:schemeClr>
                </a:solidFill>
              </a:rPr>
              <a:t>ANTIANGINAL DRUGS</a:t>
            </a:r>
            <a:endParaRPr lang="ru-RU" sz="4000" b="1" dirty="0" smtClean="0">
              <a:solidFill>
                <a:schemeClr val="accent6">
                  <a:lumMod val="60000"/>
                  <a:lumOff val="40000"/>
                </a:schemeClr>
              </a:solidFill>
            </a:endParaRPr>
          </a:p>
        </p:txBody>
      </p:sp>
      <p:sp>
        <p:nvSpPr>
          <p:cNvPr id="24579" name="Rectangle 3"/>
          <p:cNvSpPr>
            <a:spLocks noGrp="1" noChangeArrowheads="1"/>
          </p:cNvSpPr>
          <p:nvPr>
            <p:ph idx="1"/>
          </p:nvPr>
        </p:nvSpPr>
        <p:spPr>
          <a:xfrm>
            <a:off x="285720" y="785794"/>
            <a:ext cx="8643998" cy="5786478"/>
          </a:xfrm>
          <a:solidFill>
            <a:schemeClr val="accent6">
              <a:lumMod val="20000"/>
              <a:lumOff val="80000"/>
            </a:schemeClr>
          </a:solidFill>
          <a:ln w="28575">
            <a:solidFill>
              <a:schemeClr val="accent6">
                <a:lumMod val="75000"/>
              </a:schemeClr>
            </a:solidFill>
          </a:ln>
          <a:scene3d>
            <a:camera prst="orthographicFront"/>
            <a:lightRig rig="threePt" dir="t"/>
          </a:scene3d>
          <a:sp3d>
            <a:bevelT/>
          </a:sp3d>
        </p:spPr>
        <p:txBody>
          <a:bodyPr>
            <a:noAutofit/>
          </a:bodyPr>
          <a:lstStyle/>
          <a:p>
            <a:pPr marL="0" indent="0">
              <a:lnSpc>
                <a:spcPct val="70000"/>
              </a:lnSpc>
              <a:spcBef>
                <a:spcPts val="600"/>
              </a:spcBef>
              <a:buNone/>
            </a:pPr>
            <a:r>
              <a:rPr lang="en-US" b="1" dirty="0" smtClean="0">
                <a:solidFill>
                  <a:srgbClr val="FF0000"/>
                </a:solidFill>
              </a:rPr>
              <a:t>Nitroglycerin -</a:t>
            </a:r>
          </a:p>
          <a:p>
            <a:pPr marL="0" indent="0">
              <a:lnSpc>
                <a:spcPct val="70000"/>
              </a:lnSpc>
              <a:spcBef>
                <a:spcPts val="600"/>
              </a:spcBef>
              <a:buNone/>
            </a:pPr>
            <a:r>
              <a:rPr lang="en-US" sz="2800" b="1" dirty="0" smtClean="0">
                <a:solidFill>
                  <a:srgbClr val="1709C7"/>
                </a:solidFill>
              </a:rPr>
              <a:t> - stimulates the formation of NO</a:t>
            </a:r>
          </a:p>
          <a:p>
            <a:pPr marL="0" indent="0">
              <a:lnSpc>
                <a:spcPct val="70000"/>
              </a:lnSpc>
              <a:spcBef>
                <a:spcPts val="600"/>
              </a:spcBef>
              <a:buNone/>
            </a:pPr>
            <a:r>
              <a:rPr lang="en-US" sz="2800" b="1" dirty="0" smtClean="0">
                <a:solidFill>
                  <a:srgbClr val="1709C7"/>
                </a:solidFill>
              </a:rPr>
              <a:t>     in the wall of the vessels;</a:t>
            </a:r>
          </a:p>
          <a:p>
            <a:pPr marL="0" indent="0">
              <a:lnSpc>
                <a:spcPct val="70000"/>
              </a:lnSpc>
              <a:spcBef>
                <a:spcPts val="600"/>
              </a:spcBef>
              <a:buNone/>
            </a:pPr>
            <a:r>
              <a:rPr lang="en-US" sz="2800" b="1" dirty="0" smtClean="0">
                <a:solidFill>
                  <a:srgbClr val="1709C7"/>
                </a:solidFill>
              </a:rPr>
              <a:t>- stimulates synthesis of</a:t>
            </a:r>
          </a:p>
          <a:p>
            <a:pPr marL="0" indent="0">
              <a:lnSpc>
                <a:spcPct val="70000"/>
              </a:lnSpc>
              <a:spcBef>
                <a:spcPts val="600"/>
              </a:spcBef>
              <a:buNone/>
            </a:pPr>
            <a:r>
              <a:rPr lang="en-US" sz="2800" b="1" dirty="0" smtClean="0">
                <a:solidFill>
                  <a:srgbClr val="1709C7"/>
                </a:solidFill>
              </a:rPr>
              <a:t>      </a:t>
            </a:r>
            <a:r>
              <a:rPr lang="en-US" sz="2800" b="1" dirty="0" err="1" smtClean="0">
                <a:solidFill>
                  <a:srgbClr val="1709C7"/>
                </a:solidFill>
              </a:rPr>
              <a:t>prostacyclin</a:t>
            </a:r>
            <a:r>
              <a:rPr lang="en-US" sz="2800" b="1" dirty="0" smtClean="0">
                <a:solidFill>
                  <a:srgbClr val="1709C7"/>
                </a:solidFill>
              </a:rPr>
              <a:t> in the vessel wall;</a:t>
            </a:r>
          </a:p>
          <a:p>
            <a:pPr marL="0" indent="0">
              <a:lnSpc>
                <a:spcPct val="70000"/>
              </a:lnSpc>
              <a:spcBef>
                <a:spcPts val="600"/>
              </a:spcBef>
              <a:buNone/>
            </a:pPr>
            <a:r>
              <a:rPr lang="en-US" sz="2800" b="1" dirty="0" smtClean="0">
                <a:solidFill>
                  <a:srgbClr val="1709C7"/>
                </a:solidFill>
              </a:rPr>
              <a:t>- stimulates beta2-adrenoreceptors of the central nervous system and increases the influence of coronary dilatation pulses on the vasomotor center (</a:t>
            </a:r>
            <a:r>
              <a:rPr lang="en-US" sz="2800" b="1" dirty="0" err="1" smtClean="0">
                <a:solidFill>
                  <a:srgbClr val="1709C7"/>
                </a:solidFill>
              </a:rPr>
              <a:t>clonidine</a:t>
            </a:r>
            <a:r>
              <a:rPr lang="en-US" sz="2800" b="1" dirty="0" smtClean="0">
                <a:solidFill>
                  <a:srgbClr val="1709C7"/>
                </a:solidFill>
              </a:rPr>
              <a:t> similar mechanism).</a:t>
            </a:r>
          </a:p>
          <a:p>
            <a:pPr marL="0" indent="0">
              <a:lnSpc>
                <a:spcPct val="70000"/>
              </a:lnSpc>
              <a:spcBef>
                <a:spcPts val="600"/>
              </a:spcBef>
              <a:buNone/>
            </a:pPr>
            <a:r>
              <a:rPr lang="en-US" sz="2800" b="1" dirty="0" smtClean="0">
                <a:solidFill>
                  <a:srgbClr val="1709C7"/>
                </a:solidFill>
              </a:rPr>
              <a:t>- increases the activity of </a:t>
            </a:r>
            <a:r>
              <a:rPr lang="en-US" sz="2800" b="1" dirty="0" err="1" smtClean="0">
                <a:solidFill>
                  <a:srgbClr val="1709C7"/>
                </a:solidFill>
              </a:rPr>
              <a:t>guanylate</a:t>
            </a:r>
            <a:r>
              <a:rPr lang="en-US" sz="2800" b="1" dirty="0" smtClean="0">
                <a:solidFill>
                  <a:srgbClr val="1709C7"/>
                </a:solidFill>
              </a:rPr>
              <a:t> </a:t>
            </a:r>
            <a:r>
              <a:rPr lang="en-US" sz="2800" b="1" dirty="0" err="1" smtClean="0">
                <a:solidFill>
                  <a:srgbClr val="1709C7"/>
                </a:solidFill>
              </a:rPr>
              <a:t>cyclase</a:t>
            </a:r>
            <a:r>
              <a:rPr lang="en-US" sz="2800" b="1" dirty="0" smtClean="0">
                <a:solidFill>
                  <a:srgbClr val="1709C7"/>
                </a:solidFill>
              </a:rPr>
              <a:t>;</a:t>
            </a:r>
          </a:p>
          <a:p>
            <a:pPr marL="0" indent="0">
              <a:lnSpc>
                <a:spcPct val="70000"/>
              </a:lnSpc>
              <a:spcBef>
                <a:spcPts val="600"/>
              </a:spcBef>
              <a:buNone/>
            </a:pPr>
            <a:r>
              <a:rPr lang="en-US" sz="2800" b="1" dirty="0" smtClean="0">
                <a:solidFill>
                  <a:srgbClr val="1709C7"/>
                </a:solidFill>
              </a:rPr>
              <a:t>- increases the amount of cyclic </a:t>
            </a:r>
            <a:r>
              <a:rPr lang="en-US" sz="2800" b="1" dirty="0" err="1" smtClean="0">
                <a:solidFill>
                  <a:srgbClr val="1709C7"/>
                </a:solidFill>
              </a:rPr>
              <a:t>guanylate</a:t>
            </a:r>
            <a:r>
              <a:rPr lang="en-US" sz="2800" b="1" dirty="0" smtClean="0">
                <a:solidFill>
                  <a:srgbClr val="1709C7"/>
                </a:solidFill>
              </a:rPr>
              <a:t> phosphate;</a:t>
            </a:r>
          </a:p>
          <a:p>
            <a:pPr marL="0" indent="0">
              <a:lnSpc>
                <a:spcPct val="70000"/>
              </a:lnSpc>
              <a:spcBef>
                <a:spcPts val="600"/>
              </a:spcBef>
              <a:buNone/>
            </a:pPr>
            <a:r>
              <a:rPr lang="en-US" sz="2800" b="1" dirty="0" smtClean="0">
                <a:solidFill>
                  <a:srgbClr val="1709C7"/>
                </a:solidFill>
              </a:rPr>
              <a:t>- activates the function of the vascular relaxation system;</a:t>
            </a:r>
          </a:p>
          <a:p>
            <a:pPr marL="0" indent="0">
              <a:lnSpc>
                <a:spcPct val="70000"/>
              </a:lnSpc>
              <a:spcBef>
                <a:spcPts val="600"/>
              </a:spcBef>
              <a:buNone/>
            </a:pPr>
            <a:r>
              <a:rPr lang="en-US" sz="2800" b="1" dirty="0" smtClean="0">
                <a:solidFill>
                  <a:srgbClr val="1709C7"/>
                </a:solidFill>
              </a:rPr>
              <a:t>- reduces the penetration of calcium ions into blood vessels and </a:t>
            </a:r>
            <a:r>
              <a:rPr lang="en-US" sz="2800" b="1" dirty="0" err="1" smtClean="0">
                <a:solidFill>
                  <a:srgbClr val="1709C7"/>
                </a:solidFill>
              </a:rPr>
              <a:t>cardiomyocytes</a:t>
            </a:r>
            <a:r>
              <a:rPr lang="en-US" sz="2800" b="1" dirty="0" smtClean="0">
                <a:solidFill>
                  <a:srgbClr val="1709C7"/>
                </a:solidFill>
              </a:rPr>
              <a:t>.</a:t>
            </a:r>
          </a:p>
          <a:p>
            <a:pPr marL="0" indent="0">
              <a:lnSpc>
                <a:spcPct val="70000"/>
              </a:lnSpc>
              <a:spcBef>
                <a:spcPts val="600"/>
              </a:spcBef>
              <a:buNone/>
            </a:pPr>
            <a:endParaRPr lang="ru-RU" sz="2800" b="1" dirty="0" smtClean="0">
              <a:solidFill>
                <a:srgbClr val="1709C7"/>
              </a:solidFill>
            </a:endParaRPr>
          </a:p>
        </p:txBody>
      </p:sp>
      <p:sp>
        <p:nvSpPr>
          <p:cNvPr id="5" name="AutoShape 6"/>
          <p:cNvSpPr>
            <a:spLocks noChangeArrowheads="1"/>
          </p:cNvSpPr>
          <p:nvPr/>
        </p:nvSpPr>
        <p:spPr bwMode="auto">
          <a:xfrm>
            <a:off x="142844" y="142852"/>
            <a:ext cx="8858312" cy="6572296"/>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pic>
        <p:nvPicPr>
          <p:cNvPr id="12291" name="Picture 3"/>
          <p:cNvPicPr>
            <a:picLocks noChangeAspect="1" noChangeArrowheads="1"/>
          </p:cNvPicPr>
          <p:nvPr/>
        </p:nvPicPr>
        <p:blipFill>
          <a:blip r:embed="rId3"/>
          <a:srcRect/>
          <a:stretch>
            <a:fillRect/>
          </a:stretch>
        </p:blipFill>
        <p:spPr bwMode="auto">
          <a:xfrm>
            <a:off x="6000760" y="785794"/>
            <a:ext cx="2857500" cy="1409700"/>
          </a:xfrm>
          <a:prstGeom prst="rect">
            <a:avLst/>
          </a:prstGeom>
          <a:noFill/>
          <a:ln w="9525">
            <a:noFill/>
            <a:miter lim="800000"/>
            <a:headEnd/>
            <a:tailEnd/>
          </a:ln>
          <a:effectLst/>
        </p:spPr>
      </p:pic>
    </p:spTree>
  </p:cSld>
  <p:clrMapOvr>
    <a:masterClrMapping/>
  </p:clrMapOvr>
  <p:transition>
    <p:random/>
  </p:transition>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285720" y="152400"/>
            <a:ext cx="8715436" cy="704832"/>
          </a:xfrm>
          <a:solidFill>
            <a:schemeClr val="folHlink"/>
          </a:solidFill>
        </p:spPr>
        <p:txBody>
          <a:bodyPr>
            <a:noAutofit/>
          </a:bodyPr>
          <a:lstStyle/>
          <a:p>
            <a:pPr algn="r"/>
            <a:r>
              <a:rPr lang="en-US" sz="4000" b="1" dirty="0" smtClean="0">
                <a:solidFill>
                  <a:schemeClr val="accent6">
                    <a:lumMod val="60000"/>
                    <a:lumOff val="40000"/>
                  </a:schemeClr>
                </a:solidFill>
              </a:rPr>
              <a:t>ANTIANGINAL DRUGS</a:t>
            </a:r>
            <a:endParaRPr lang="ru-RU" sz="4000" b="1" dirty="0" smtClean="0">
              <a:solidFill>
                <a:schemeClr val="accent6">
                  <a:lumMod val="60000"/>
                  <a:lumOff val="40000"/>
                </a:schemeClr>
              </a:solidFill>
            </a:endParaRPr>
          </a:p>
        </p:txBody>
      </p:sp>
      <p:sp>
        <p:nvSpPr>
          <p:cNvPr id="24579" name="Rectangle 3"/>
          <p:cNvSpPr>
            <a:spLocks noGrp="1" noChangeArrowheads="1"/>
          </p:cNvSpPr>
          <p:nvPr>
            <p:ph idx="1"/>
          </p:nvPr>
        </p:nvSpPr>
        <p:spPr>
          <a:xfrm>
            <a:off x="285720" y="785794"/>
            <a:ext cx="8643998" cy="5786478"/>
          </a:xfrm>
          <a:solidFill>
            <a:schemeClr val="accent6">
              <a:lumMod val="20000"/>
              <a:lumOff val="80000"/>
            </a:schemeClr>
          </a:solidFill>
          <a:ln w="28575">
            <a:solidFill>
              <a:schemeClr val="accent6">
                <a:lumMod val="75000"/>
              </a:schemeClr>
            </a:solidFill>
          </a:ln>
          <a:scene3d>
            <a:camera prst="orthographicFront"/>
            <a:lightRig rig="threePt" dir="t"/>
          </a:scene3d>
          <a:sp3d>
            <a:bevelT/>
          </a:sp3d>
        </p:spPr>
        <p:txBody>
          <a:bodyPr>
            <a:noAutofit/>
          </a:bodyPr>
          <a:lstStyle/>
          <a:p>
            <a:pPr marL="0" indent="0">
              <a:lnSpc>
                <a:spcPct val="70000"/>
              </a:lnSpc>
              <a:spcBef>
                <a:spcPts val="600"/>
              </a:spcBef>
              <a:buNone/>
            </a:pPr>
            <a:r>
              <a:rPr lang="en-US" b="1" dirty="0" smtClean="0">
                <a:solidFill>
                  <a:srgbClr val="FF0000"/>
                </a:solidFill>
              </a:rPr>
              <a:t>Nitroglycerin -</a:t>
            </a:r>
          </a:p>
          <a:p>
            <a:pPr marL="0" indent="0">
              <a:lnSpc>
                <a:spcPct val="70000"/>
              </a:lnSpc>
              <a:spcBef>
                <a:spcPts val="600"/>
              </a:spcBef>
              <a:buNone/>
            </a:pPr>
            <a:r>
              <a:rPr lang="en-US" sz="2800" b="1" dirty="0" smtClean="0">
                <a:solidFill>
                  <a:srgbClr val="1709C7"/>
                </a:solidFill>
              </a:rPr>
              <a:t>- reduces blood pressure and </a:t>
            </a:r>
            <a:r>
              <a:rPr lang="en-US" sz="2800" b="1" dirty="0" err="1" smtClean="0">
                <a:solidFill>
                  <a:srgbClr val="1709C7"/>
                </a:solidFill>
              </a:rPr>
              <a:t>afterload</a:t>
            </a:r>
            <a:r>
              <a:rPr lang="en-US" sz="2800" b="1" dirty="0" smtClean="0">
                <a:solidFill>
                  <a:srgbClr val="1709C7"/>
                </a:solidFill>
              </a:rPr>
              <a:t> on the heart;</a:t>
            </a:r>
          </a:p>
          <a:p>
            <a:pPr marL="0" indent="0">
              <a:lnSpc>
                <a:spcPct val="70000"/>
              </a:lnSpc>
              <a:spcBef>
                <a:spcPts val="600"/>
              </a:spcBef>
              <a:buNone/>
            </a:pPr>
            <a:r>
              <a:rPr lang="en-US" sz="2800" b="1" dirty="0" smtClean="0">
                <a:solidFill>
                  <a:srgbClr val="1709C7"/>
                </a:solidFill>
              </a:rPr>
              <a:t>- relaxes the veins wall and reduces preload on the heart;</a:t>
            </a:r>
          </a:p>
          <a:p>
            <a:pPr marL="0" indent="0">
              <a:lnSpc>
                <a:spcPct val="70000"/>
              </a:lnSpc>
              <a:spcBef>
                <a:spcPts val="600"/>
              </a:spcBef>
              <a:buNone/>
            </a:pPr>
            <a:r>
              <a:rPr lang="en-US" sz="2800" b="1" dirty="0" smtClean="0">
                <a:solidFill>
                  <a:srgbClr val="1709C7"/>
                </a:solidFill>
              </a:rPr>
              <a:t>- expands coronary vessels (coronary </a:t>
            </a:r>
            <a:r>
              <a:rPr lang="en-US" sz="2800" b="1" dirty="0" err="1" smtClean="0">
                <a:solidFill>
                  <a:srgbClr val="1709C7"/>
                </a:solidFill>
              </a:rPr>
              <a:t>vasodilative</a:t>
            </a:r>
            <a:r>
              <a:rPr lang="en-US" sz="2800" b="1" dirty="0" smtClean="0">
                <a:solidFill>
                  <a:srgbClr val="1709C7"/>
                </a:solidFill>
              </a:rPr>
              <a:t> agent);</a:t>
            </a:r>
          </a:p>
          <a:p>
            <a:pPr marL="0" indent="0">
              <a:lnSpc>
                <a:spcPct val="70000"/>
              </a:lnSpc>
              <a:spcBef>
                <a:spcPts val="600"/>
              </a:spcBef>
              <a:buNone/>
            </a:pPr>
            <a:r>
              <a:rPr lang="en-US" sz="2800" b="1" dirty="0" smtClean="0">
                <a:solidFill>
                  <a:srgbClr val="1709C7"/>
                </a:solidFill>
              </a:rPr>
              <a:t>- reduces the output volume of blood, the final diastolic pressure, improves the blood supply of </a:t>
            </a:r>
            <a:r>
              <a:rPr lang="en-US" sz="2800" b="1" dirty="0" err="1" smtClean="0">
                <a:solidFill>
                  <a:srgbClr val="1709C7"/>
                </a:solidFill>
              </a:rPr>
              <a:t>subendocardial</a:t>
            </a:r>
            <a:r>
              <a:rPr lang="en-US" sz="2800" b="1" dirty="0" smtClean="0">
                <a:solidFill>
                  <a:srgbClr val="1709C7"/>
                </a:solidFill>
              </a:rPr>
              <a:t> layers of the myocardium;</a:t>
            </a:r>
          </a:p>
          <a:p>
            <a:pPr marL="0" indent="0">
              <a:lnSpc>
                <a:spcPct val="70000"/>
              </a:lnSpc>
              <a:spcBef>
                <a:spcPts val="600"/>
              </a:spcBef>
              <a:buNone/>
            </a:pPr>
            <a:r>
              <a:rPr lang="en-US" sz="2800" b="1" dirty="0" smtClean="0">
                <a:solidFill>
                  <a:srgbClr val="1709C7"/>
                </a:solidFill>
              </a:rPr>
              <a:t>- reduces heart function and myocardial oxygen demand;</a:t>
            </a:r>
          </a:p>
          <a:p>
            <a:pPr marL="0" indent="0">
              <a:lnSpc>
                <a:spcPct val="70000"/>
              </a:lnSpc>
              <a:spcBef>
                <a:spcPts val="600"/>
              </a:spcBef>
              <a:buNone/>
            </a:pPr>
            <a:r>
              <a:rPr lang="en-US" sz="2800" b="1" dirty="0" smtClean="0">
                <a:solidFill>
                  <a:srgbClr val="1709C7"/>
                </a:solidFill>
              </a:rPr>
              <a:t>- normalizes the exchange (especially energy) of substances in the myocardium and vessels.</a:t>
            </a:r>
            <a:endParaRPr lang="ru-RU" sz="2800" b="1" dirty="0" smtClean="0">
              <a:solidFill>
                <a:srgbClr val="1709C7"/>
              </a:solidFill>
            </a:endParaRPr>
          </a:p>
        </p:txBody>
      </p:sp>
      <p:sp>
        <p:nvSpPr>
          <p:cNvPr id="5" name="AutoShape 6"/>
          <p:cNvSpPr>
            <a:spLocks noChangeArrowheads="1"/>
          </p:cNvSpPr>
          <p:nvPr/>
        </p:nvSpPr>
        <p:spPr bwMode="auto">
          <a:xfrm>
            <a:off x="142844" y="142852"/>
            <a:ext cx="8858312" cy="6572296"/>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pic>
        <p:nvPicPr>
          <p:cNvPr id="7" name="Picture 3"/>
          <p:cNvPicPr>
            <a:picLocks noChangeAspect="1" noChangeArrowheads="1"/>
          </p:cNvPicPr>
          <p:nvPr/>
        </p:nvPicPr>
        <p:blipFill>
          <a:blip r:embed="rId3"/>
          <a:srcRect/>
          <a:stretch>
            <a:fillRect/>
          </a:stretch>
        </p:blipFill>
        <p:spPr bwMode="auto">
          <a:xfrm>
            <a:off x="5929322" y="5162572"/>
            <a:ext cx="2857500" cy="1409700"/>
          </a:xfrm>
          <a:prstGeom prst="rect">
            <a:avLst/>
          </a:prstGeom>
          <a:noFill/>
          <a:ln w="9525">
            <a:noFill/>
            <a:miter lim="800000"/>
            <a:headEnd/>
            <a:tailEnd/>
          </a:ln>
          <a:effectLst/>
        </p:spPr>
      </p:pic>
    </p:spTree>
  </p:cSld>
  <p:clrMapOvr>
    <a:masterClrMapping/>
  </p:clrMapOvr>
  <p:transition>
    <p:random/>
  </p:transition>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285720" y="152400"/>
            <a:ext cx="8715436" cy="704832"/>
          </a:xfrm>
          <a:solidFill>
            <a:schemeClr val="folHlink"/>
          </a:solidFill>
        </p:spPr>
        <p:txBody>
          <a:bodyPr>
            <a:noAutofit/>
          </a:bodyPr>
          <a:lstStyle/>
          <a:p>
            <a:pPr algn="r"/>
            <a:r>
              <a:rPr lang="en-US" sz="4000" b="1" dirty="0" smtClean="0">
                <a:solidFill>
                  <a:schemeClr val="accent6">
                    <a:lumMod val="60000"/>
                    <a:lumOff val="40000"/>
                  </a:schemeClr>
                </a:solidFill>
              </a:rPr>
              <a:t>ANTIANGINAL DRUGS</a:t>
            </a:r>
            <a:endParaRPr lang="ru-RU" sz="4000" b="1" dirty="0" smtClean="0">
              <a:solidFill>
                <a:schemeClr val="accent6">
                  <a:lumMod val="60000"/>
                  <a:lumOff val="40000"/>
                </a:schemeClr>
              </a:solidFill>
            </a:endParaRPr>
          </a:p>
        </p:txBody>
      </p:sp>
      <p:sp>
        <p:nvSpPr>
          <p:cNvPr id="24579" name="Rectangle 3"/>
          <p:cNvSpPr>
            <a:spLocks noGrp="1" noChangeArrowheads="1"/>
          </p:cNvSpPr>
          <p:nvPr>
            <p:ph idx="1"/>
          </p:nvPr>
        </p:nvSpPr>
        <p:spPr>
          <a:xfrm>
            <a:off x="285720" y="785794"/>
            <a:ext cx="8643998" cy="5786478"/>
          </a:xfrm>
          <a:solidFill>
            <a:schemeClr val="accent6">
              <a:lumMod val="20000"/>
              <a:lumOff val="80000"/>
            </a:schemeClr>
          </a:solidFill>
          <a:ln w="28575">
            <a:solidFill>
              <a:schemeClr val="accent6">
                <a:lumMod val="75000"/>
              </a:schemeClr>
            </a:solidFill>
          </a:ln>
          <a:scene3d>
            <a:camera prst="orthographicFront"/>
            <a:lightRig rig="threePt" dir="t"/>
          </a:scene3d>
          <a:sp3d>
            <a:bevelT/>
          </a:sp3d>
        </p:spPr>
        <p:txBody>
          <a:bodyPr>
            <a:noAutofit/>
          </a:bodyPr>
          <a:lstStyle/>
          <a:p>
            <a:pPr marL="358775" indent="-358775">
              <a:lnSpc>
                <a:spcPct val="70000"/>
              </a:lnSpc>
              <a:spcBef>
                <a:spcPts val="600"/>
              </a:spcBef>
              <a:buNone/>
            </a:pPr>
            <a:r>
              <a:rPr lang="en-US" b="1" dirty="0" smtClean="0">
                <a:solidFill>
                  <a:srgbClr val="FF0000"/>
                </a:solidFill>
              </a:rPr>
              <a:t>Nitroglycerin -</a:t>
            </a:r>
          </a:p>
          <a:p>
            <a:pPr marL="358775" indent="-358775">
              <a:lnSpc>
                <a:spcPct val="70000"/>
              </a:lnSpc>
              <a:spcBef>
                <a:spcPts val="600"/>
              </a:spcBef>
              <a:buNone/>
            </a:pPr>
            <a:r>
              <a:rPr lang="en-US" sz="2800" b="1" dirty="0" smtClean="0">
                <a:solidFill>
                  <a:srgbClr val="1709C7"/>
                </a:solidFill>
              </a:rPr>
              <a:t>- reduces the venous flow of blood to the heart;</a:t>
            </a:r>
          </a:p>
          <a:p>
            <a:pPr marL="358775" indent="-358775">
              <a:lnSpc>
                <a:spcPct val="70000"/>
              </a:lnSpc>
              <a:spcBef>
                <a:spcPts val="600"/>
              </a:spcBef>
              <a:buNone/>
            </a:pPr>
            <a:r>
              <a:rPr lang="en-US" sz="2800" b="1" dirty="0" smtClean="0">
                <a:solidFill>
                  <a:srgbClr val="1709C7"/>
                </a:solidFill>
              </a:rPr>
              <a:t>- reduces pressure in the right atrium, in the pulmonary artery system, and also decreases peripheral resistance of blood vessels.</a:t>
            </a:r>
          </a:p>
          <a:p>
            <a:pPr marL="358775" indent="-358775">
              <a:lnSpc>
                <a:spcPct val="70000"/>
              </a:lnSpc>
              <a:spcBef>
                <a:spcPts val="600"/>
              </a:spcBef>
              <a:buNone/>
            </a:pPr>
            <a:r>
              <a:rPr lang="en-US" sz="2800" b="1" dirty="0" smtClean="0">
                <a:solidFill>
                  <a:srgbClr val="9900CC"/>
                </a:solidFill>
              </a:rPr>
              <a:t>As a result, the myocardium is discharged, its voltage is reduced to overcome the resistance to blood ejection, its oxygen demand and energy costs are reduced. Reduction of cardiac tension contributes to the restoration of blood flow in small vessels of the myocardium. Along with the reduction of ischemia, the pain impulse from the ischemic focus disappears and the pain syndrome ceases.</a:t>
            </a:r>
          </a:p>
          <a:p>
            <a:pPr marL="358775" indent="-358775">
              <a:lnSpc>
                <a:spcPct val="70000"/>
              </a:lnSpc>
              <a:spcBef>
                <a:spcPts val="600"/>
              </a:spcBef>
              <a:buNone/>
            </a:pPr>
            <a:r>
              <a:rPr lang="en-US" sz="2800" b="1" dirty="0" smtClean="0">
                <a:solidFill>
                  <a:schemeClr val="accent3">
                    <a:lumMod val="50000"/>
                  </a:schemeClr>
                </a:solidFill>
              </a:rPr>
              <a:t>These properties of nitroglycerin give the basis to apply it as not only an </a:t>
            </a:r>
            <a:r>
              <a:rPr lang="en-US" sz="2800" b="1" dirty="0" err="1" smtClean="0">
                <a:solidFill>
                  <a:schemeClr val="accent3">
                    <a:lumMod val="50000"/>
                  </a:schemeClr>
                </a:solidFill>
              </a:rPr>
              <a:t>antianginal</a:t>
            </a:r>
            <a:r>
              <a:rPr lang="en-US" sz="2800" b="1" dirty="0" smtClean="0">
                <a:solidFill>
                  <a:schemeClr val="accent3">
                    <a:lumMod val="50000"/>
                  </a:schemeClr>
                </a:solidFill>
              </a:rPr>
              <a:t> agent, but also a drugs for treating acute and chronic heart failure</a:t>
            </a:r>
            <a:endParaRPr lang="ru-RU" sz="2800" b="1" dirty="0" smtClean="0">
              <a:solidFill>
                <a:schemeClr val="accent3">
                  <a:lumMod val="50000"/>
                </a:schemeClr>
              </a:solidFill>
            </a:endParaRPr>
          </a:p>
        </p:txBody>
      </p:sp>
      <p:sp>
        <p:nvSpPr>
          <p:cNvPr id="5" name="AutoShape 6"/>
          <p:cNvSpPr>
            <a:spLocks noChangeArrowheads="1"/>
          </p:cNvSpPr>
          <p:nvPr/>
        </p:nvSpPr>
        <p:spPr bwMode="auto">
          <a:xfrm>
            <a:off x="142844" y="142852"/>
            <a:ext cx="8858312" cy="6572296"/>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Tree>
  </p:cSld>
  <p:clrMapOvr>
    <a:masterClrMapping/>
  </p:clrMapOvr>
  <p:transition>
    <p:random/>
  </p:transition>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285720" y="152400"/>
            <a:ext cx="8715436" cy="704832"/>
          </a:xfrm>
          <a:solidFill>
            <a:schemeClr val="folHlink"/>
          </a:solidFill>
        </p:spPr>
        <p:txBody>
          <a:bodyPr>
            <a:noAutofit/>
          </a:bodyPr>
          <a:lstStyle/>
          <a:p>
            <a:pPr algn="r"/>
            <a:r>
              <a:rPr lang="en-US" sz="4000" b="1" dirty="0" smtClean="0">
                <a:solidFill>
                  <a:schemeClr val="accent6">
                    <a:lumMod val="60000"/>
                    <a:lumOff val="40000"/>
                  </a:schemeClr>
                </a:solidFill>
              </a:rPr>
              <a:t>ANTIANGINAL DRUGS</a:t>
            </a:r>
            <a:endParaRPr lang="ru-RU" sz="4000" b="1" dirty="0" smtClean="0">
              <a:solidFill>
                <a:schemeClr val="accent6">
                  <a:lumMod val="60000"/>
                  <a:lumOff val="40000"/>
                </a:schemeClr>
              </a:solidFill>
            </a:endParaRPr>
          </a:p>
        </p:txBody>
      </p:sp>
      <p:sp>
        <p:nvSpPr>
          <p:cNvPr id="24579" name="Rectangle 3"/>
          <p:cNvSpPr>
            <a:spLocks noGrp="1" noChangeArrowheads="1"/>
          </p:cNvSpPr>
          <p:nvPr>
            <p:ph idx="1"/>
          </p:nvPr>
        </p:nvSpPr>
        <p:spPr>
          <a:xfrm>
            <a:off x="285720" y="785794"/>
            <a:ext cx="8643998" cy="5786478"/>
          </a:xfrm>
          <a:solidFill>
            <a:schemeClr val="accent6">
              <a:lumMod val="20000"/>
              <a:lumOff val="80000"/>
            </a:schemeClr>
          </a:solidFill>
          <a:ln w="28575">
            <a:solidFill>
              <a:schemeClr val="accent6">
                <a:lumMod val="75000"/>
              </a:schemeClr>
            </a:solidFill>
          </a:ln>
          <a:scene3d>
            <a:camera prst="orthographicFront"/>
            <a:lightRig rig="threePt" dir="t"/>
          </a:scene3d>
          <a:sp3d>
            <a:bevelT/>
          </a:sp3d>
        </p:spPr>
        <p:txBody>
          <a:bodyPr>
            <a:noAutofit/>
          </a:bodyPr>
          <a:lstStyle/>
          <a:p>
            <a:pPr marL="0" indent="0">
              <a:lnSpc>
                <a:spcPct val="70000"/>
              </a:lnSpc>
              <a:spcBef>
                <a:spcPts val="600"/>
              </a:spcBef>
              <a:buNone/>
            </a:pPr>
            <a:r>
              <a:rPr lang="en-US" b="1" dirty="0" smtClean="0">
                <a:solidFill>
                  <a:srgbClr val="FF0000"/>
                </a:solidFill>
              </a:rPr>
              <a:t>Nitroglycerin -</a:t>
            </a:r>
          </a:p>
          <a:p>
            <a:pPr marL="0" indent="0">
              <a:lnSpc>
                <a:spcPct val="70000"/>
              </a:lnSpc>
              <a:spcBef>
                <a:spcPts val="600"/>
              </a:spcBef>
              <a:buNone/>
            </a:pPr>
            <a:r>
              <a:rPr lang="en-US" sz="2800" b="1" dirty="0" smtClean="0">
                <a:solidFill>
                  <a:srgbClr val="7030A0"/>
                </a:solidFill>
              </a:rPr>
              <a:t>In addition to coronary vessels, nitrates dilate the vessels of the brain, the abdominal cavity, and also have an antispasmodic effect on the muscles of the </a:t>
            </a:r>
            <a:r>
              <a:rPr lang="en-US" sz="2800" b="1" dirty="0" err="1" smtClean="0">
                <a:solidFill>
                  <a:srgbClr val="7030A0"/>
                </a:solidFill>
              </a:rPr>
              <a:t>biliary</a:t>
            </a:r>
            <a:r>
              <a:rPr lang="en-US" sz="2800" b="1" dirty="0" smtClean="0">
                <a:solidFill>
                  <a:srgbClr val="7030A0"/>
                </a:solidFill>
              </a:rPr>
              <a:t> tract, digestive canal, </a:t>
            </a:r>
            <a:r>
              <a:rPr lang="en-US" sz="2800" b="1" dirty="0" err="1" smtClean="0">
                <a:solidFill>
                  <a:srgbClr val="7030A0"/>
                </a:solidFill>
              </a:rPr>
              <a:t>ureters</a:t>
            </a:r>
            <a:r>
              <a:rPr lang="en-US" sz="2800" b="1" dirty="0" smtClean="0">
                <a:solidFill>
                  <a:srgbClr val="7030A0"/>
                </a:solidFill>
              </a:rPr>
              <a:t>, uterus and bronchi.</a:t>
            </a:r>
          </a:p>
          <a:p>
            <a:pPr marL="0" indent="0">
              <a:lnSpc>
                <a:spcPct val="70000"/>
              </a:lnSpc>
              <a:spcBef>
                <a:spcPts val="600"/>
              </a:spcBef>
              <a:buNone/>
            </a:pPr>
            <a:r>
              <a:rPr lang="en-US" sz="2800" b="1" dirty="0" smtClean="0">
                <a:solidFill>
                  <a:srgbClr val="1709C7"/>
                </a:solidFill>
              </a:rPr>
              <a:t>Continuous and long-term use of nitroglycerin leads to the development of tolerance,</a:t>
            </a:r>
          </a:p>
          <a:p>
            <a:pPr marL="0" indent="0">
              <a:lnSpc>
                <a:spcPct val="70000"/>
              </a:lnSpc>
              <a:spcBef>
                <a:spcPts val="600"/>
              </a:spcBef>
              <a:buNone/>
            </a:pPr>
            <a:r>
              <a:rPr lang="en-US" sz="2800" b="1" dirty="0" smtClean="0">
                <a:solidFill>
                  <a:srgbClr val="1709C7"/>
                </a:solidFill>
              </a:rPr>
              <a:t>when an increase in dose and frequency of receptions is required to achieve </a:t>
            </a:r>
            <a:r>
              <a:rPr lang="en-US" sz="2800" b="1" dirty="0" err="1" smtClean="0">
                <a:solidFill>
                  <a:srgbClr val="1709C7"/>
                </a:solidFill>
              </a:rPr>
              <a:t>antianginal</a:t>
            </a:r>
            <a:r>
              <a:rPr lang="en-US" sz="2800" b="1" dirty="0" smtClean="0">
                <a:solidFill>
                  <a:srgbClr val="1709C7"/>
                </a:solidFill>
              </a:rPr>
              <a:t> and hemodynamic effects.</a:t>
            </a:r>
          </a:p>
          <a:p>
            <a:pPr marL="0" indent="0">
              <a:lnSpc>
                <a:spcPct val="70000"/>
              </a:lnSpc>
              <a:spcBef>
                <a:spcPts val="600"/>
              </a:spcBef>
              <a:buNone/>
            </a:pPr>
            <a:r>
              <a:rPr lang="en-US" sz="2800" b="1" dirty="0" smtClean="0">
                <a:solidFill>
                  <a:schemeClr val="accent3">
                    <a:lumMod val="50000"/>
                  </a:schemeClr>
                </a:solidFill>
              </a:rPr>
              <a:t>The development of tolerance to organic nitrates is associated with a gradual decrease in </a:t>
            </a:r>
            <a:r>
              <a:rPr lang="en-US" sz="2800" b="1" dirty="0" err="1" smtClean="0">
                <a:solidFill>
                  <a:schemeClr val="accent3">
                    <a:lumMod val="50000"/>
                  </a:schemeClr>
                </a:solidFill>
              </a:rPr>
              <a:t>cGMP</a:t>
            </a:r>
            <a:r>
              <a:rPr lang="en-US" sz="2800" b="1" dirty="0" smtClean="0">
                <a:solidFill>
                  <a:schemeClr val="accent3">
                    <a:lumMod val="50000"/>
                  </a:schemeClr>
                </a:solidFill>
              </a:rPr>
              <a:t> activity and a decrease in NO production. When nitrates are prescribed, it is necessary to constantly monitor the effectiveness of therapy, carefully adjust the dose.</a:t>
            </a:r>
            <a:endParaRPr lang="ru-RU" sz="2800" b="1" dirty="0" smtClean="0">
              <a:solidFill>
                <a:schemeClr val="accent3">
                  <a:lumMod val="50000"/>
                </a:schemeClr>
              </a:solidFill>
            </a:endParaRPr>
          </a:p>
        </p:txBody>
      </p:sp>
      <p:sp>
        <p:nvSpPr>
          <p:cNvPr id="5" name="AutoShape 6"/>
          <p:cNvSpPr>
            <a:spLocks noChangeArrowheads="1"/>
          </p:cNvSpPr>
          <p:nvPr/>
        </p:nvSpPr>
        <p:spPr bwMode="auto">
          <a:xfrm>
            <a:off x="142844" y="142852"/>
            <a:ext cx="8858312" cy="6572296"/>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Tree>
  </p:cSld>
  <p:clrMapOvr>
    <a:masterClrMapping/>
  </p:clrMapOvr>
  <p:transition>
    <p:random/>
  </p:transition>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285720" y="152400"/>
            <a:ext cx="8715436" cy="704832"/>
          </a:xfrm>
          <a:solidFill>
            <a:schemeClr val="folHlink"/>
          </a:solidFill>
        </p:spPr>
        <p:txBody>
          <a:bodyPr>
            <a:noAutofit/>
          </a:bodyPr>
          <a:lstStyle/>
          <a:p>
            <a:pPr algn="r"/>
            <a:r>
              <a:rPr lang="en-US" sz="4000" b="1" dirty="0" smtClean="0">
                <a:solidFill>
                  <a:schemeClr val="accent6">
                    <a:lumMod val="60000"/>
                    <a:lumOff val="40000"/>
                  </a:schemeClr>
                </a:solidFill>
              </a:rPr>
              <a:t>ANTIANGINAL DRUGS</a:t>
            </a:r>
            <a:endParaRPr lang="ru-RU" sz="4000" b="1" dirty="0" smtClean="0">
              <a:solidFill>
                <a:schemeClr val="accent6">
                  <a:lumMod val="60000"/>
                  <a:lumOff val="40000"/>
                </a:schemeClr>
              </a:solidFill>
            </a:endParaRPr>
          </a:p>
        </p:txBody>
      </p:sp>
      <p:sp>
        <p:nvSpPr>
          <p:cNvPr id="24579" name="Rectangle 3"/>
          <p:cNvSpPr>
            <a:spLocks noGrp="1" noChangeArrowheads="1"/>
          </p:cNvSpPr>
          <p:nvPr>
            <p:ph idx="1"/>
          </p:nvPr>
        </p:nvSpPr>
        <p:spPr>
          <a:xfrm>
            <a:off x="285720" y="785794"/>
            <a:ext cx="8643998" cy="5786478"/>
          </a:xfrm>
          <a:solidFill>
            <a:schemeClr val="accent6">
              <a:lumMod val="20000"/>
              <a:lumOff val="80000"/>
            </a:schemeClr>
          </a:solidFill>
          <a:ln w="28575">
            <a:solidFill>
              <a:schemeClr val="accent6">
                <a:lumMod val="75000"/>
              </a:schemeClr>
            </a:solidFill>
          </a:ln>
          <a:scene3d>
            <a:camera prst="orthographicFront"/>
            <a:lightRig rig="threePt" dir="t"/>
          </a:scene3d>
          <a:sp3d>
            <a:bevelT/>
          </a:sp3d>
        </p:spPr>
        <p:txBody>
          <a:bodyPr>
            <a:noAutofit/>
          </a:bodyPr>
          <a:lstStyle/>
          <a:p>
            <a:pPr marL="0" indent="0">
              <a:lnSpc>
                <a:spcPct val="70000"/>
              </a:lnSpc>
              <a:spcBef>
                <a:spcPts val="600"/>
              </a:spcBef>
              <a:buNone/>
            </a:pPr>
            <a:r>
              <a:rPr lang="en-US" b="1" dirty="0" smtClean="0">
                <a:solidFill>
                  <a:srgbClr val="FF0000"/>
                </a:solidFill>
              </a:rPr>
              <a:t>Nitroglycerin -</a:t>
            </a:r>
          </a:p>
          <a:p>
            <a:pPr marL="0" indent="0">
              <a:lnSpc>
                <a:spcPct val="70000"/>
              </a:lnSpc>
              <a:spcBef>
                <a:spcPts val="600"/>
              </a:spcBef>
              <a:buNone/>
            </a:pPr>
            <a:r>
              <a:rPr lang="en-US" sz="2800" b="1" u="sng" dirty="0" smtClean="0">
                <a:solidFill>
                  <a:srgbClr val="1709C7"/>
                </a:solidFill>
              </a:rPr>
              <a:t>Side effects:</a:t>
            </a:r>
          </a:p>
          <a:p>
            <a:pPr marL="0" indent="0">
              <a:lnSpc>
                <a:spcPct val="70000"/>
              </a:lnSpc>
              <a:spcBef>
                <a:spcPts val="600"/>
              </a:spcBef>
              <a:buNone/>
            </a:pPr>
            <a:r>
              <a:rPr lang="en-US" sz="2800" b="1" dirty="0" smtClean="0">
                <a:solidFill>
                  <a:srgbClr val="9900CC"/>
                </a:solidFill>
              </a:rPr>
              <a:t>When using nitroglycerin preparations often occurs:</a:t>
            </a:r>
          </a:p>
          <a:p>
            <a:pPr marL="0" indent="0">
              <a:lnSpc>
                <a:spcPct val="70000"/>
              </a:lnSpc>
              <a:spcBef>
                <a:spcPts val="600"/>
              </a:spcBef>
              <a:buNone/>
            </a:pPr>
            <a:r>
              <a:rPr lang="en-US" sz="2800" b="1" dirty="0" smtClean="0">
                <a:solidFill>
                  <a:srgbClr val="9900CC"/>
                </a:solidFill>
              </a:rPr>
              <a:t>- headache;</a:t>
            </a:r>
          </a:p>
          <a:p>
            <a:pPr marL="0" indent="0">
              <a:lnSpc>
                <a:spcPct val="70000"/>
              </a:lnSpc>
              <a:spcBef>
                <a:spcPts val="600"/>
              </a:spcBef>
              <a:buNone/>
            </a:pPr>
            <a:r>
              <a:rPr lang="en-US" sz="2800" b="1" dirty="0" smtClean="0">
                <a:solidFill>
                  <a:srgbClr val="9900CC"/>
                </a:solidFill>
              </a:rPr>
              <a:t>- dizziness;</a:t>
            </a:r>
          </a:p>
          <a:p>
            <a:pPr marL="0" indent="0">
              <a:lnSpc>
                <a:spcPct val="70000"/>
              </a:lnSpc>
              <a:spcBef>
                <a:spcPts val="600"/>
              </a:spcBef>
              <a:buNone/>
            </a:pPr>
            <a:r>
              <a:rPr lang="en-US" sz="2800" b="1" dirty="0" smtClean="0">
                <a:solidFill>
                  <a:srgbClr val="9900CC"/>
                </a:solidFill>
              </a:rPr>
              <a:t>- lowering of blood pressure;</a:t>
            </a:r>
          </a:p>
          <a:p>
            <a:pPr marL="0" indent="0">
              <a:lnSpc>
                <a:spcPct val="70000"/>
              </a:lnSpc>
              <a:spcBef>
                <a:spcPts val="600"/>
              </a:spcBef>
              <a:buFontTx/>
              <a:buChar char="-"/>
            </a:pPr>
            <a:r>
              <a:rPr lang="en-US" sz="2800" b="1" dirty="0" smtClean="0">
                <a:solidFill>
                  <a:srgbClr val="9900CC"/>
                </a:solidFill>
              </a:rPr>
              <a:t>and with an overdose – </a:t>
            </a:r>
          </a:p>
          <a:p>
            <a:pPr marL="0" indent="0">
              <a:lnSpc>
                <a:spcPct val="70000"/>
              </a:lnSpc>
              <a:spcBef>
                <a:spcPts val="600"/>
              </a:spcBef>
              <a:buNone/>
            </a:pPr>
            <a:r>
              <a:rPr lang="en-US" sz="2800" b="1" dirty="0" smtClean="0">
                <a:solidFill>
                  <a:srgbClr val="9900CC"/>
                </a:solidFill>
              </a:rPr>
              <a:t> orthostatic collapse.</a:t>
            </a:r>
          </a:p>
          <a:p>
            <a:pPr marL="0" indent="0">
              <a:lnSpc>
                <a:spcPct val="70000"/>
              </a:lnSpc>
              <a:spcBef>
                <a:spcPts val="600"/>
              </a:spcBef>
              <a:buNone/>
            </a:pPr>
            <a:endParaRPr lang="en-US" sz="2800" b="1" dirty="0" smtClean="0">
              <a:solidFill>
                <a:srgbClr val="1709C7"/>
              </a:solidFill>
            </a:endParaRPr>
          </a:p>
          <a:p>
            <a:pPr marL="0" indent="0">
              <a:lnSpc>
                <a:spcPct val="70000"/>
              </a:lnSpc>
              <a:spcBef>
                <a:spcPts val="600"/>
              </a:spcBef>
              <a:buNone/>
            </a:pPr>
            <a:r>
              <a:rPr lang="en-US" sz="2800" b="1" u="sng" dirty="0" smtClean="0">
                <a:solidFill>
                  <a:srgbClr val="1709C7"/>
                </a:solidFill>
              </a:rPr>
              <a:t>Contraindications:</a:t>
            </a:r>
          </a:p>
          <a:p>
            <a:pPr marL="0" indent="0">
              <a:lnSpc>
                <a:spcPct val="70000"/>
              </a:lnSpc>
              <a:spcBef>
                <a:spcPts val="600"/>
              </a:spcBef>
              <a:buNone/>
            </a:pPr>
            <a:r>
              <a:rPr lang="en-US" sz="2800" b="1" dirty="0" smtClean="0">
                <a:solidFill>
                  <a:srgbClr val="1709C7"/>
                </a:solidFill>
              </a:rPr>
              <a:t>- hemorrhage in the brain;</a:t>
            </a:r>
          </a:p>
          <a:p>
            <a:pPr marL="0" indent="0">
              <a:lnSpc>
                <a:spcPct val="70000"/>
              </a:lnSpc>
              <a:spcBef>
                <a:spcPts val="600"/>
              </a:spcBef>
              <a:buNone/>
            </a:pPr>
            <a:r>
              <a:rPr lang="en-US" sz="2800" b="1" dirty="0" smtClean="0">
                <a:solidFill>
                  <a:srgbClr val="1709C7"/>
                </a:solidFill>
              </a:rPr>
              <a:t>- increased intracranial pressure;</a:t>
            </a:r>
          </a:p>
          <a:p>
            <a:pPr marL="0" indent="0">
              <a:lnSpc>
                <a:spcPct val="70000"/>
              </a:lnSpc>
              <a:spcBef>
                <a:spcPts val="600"/>
              </a:spcBef>
              <a:buNone/>
            </a:pPr>
            <a:r>
              <a:rPr lang="en-US" sz="2800" b="1" dirty="0" smtClean="0">
                <a:solidFill>
                  <a:srgbClr val="1709C7"/>
                </a:solidFill>
              </a:rPr>
              <a:t>- severe hypotension;</a:t>
            </a:r>
          </a:p>
          <a:p>
            <a:pPr marL="0" indent="0">
              <a:lnSpc>
                <a:spcPct val="70000"/>
              </a:lnSpc>
              <a:spcBef>
                <a:spcPts val="600"/>
              </a:spcBef>
              <a:buNone/>
            </a:pPr>
            <a:r>
              <a:rPr lang="en-US" sz="2800" b="1" dirty="0" smtClean="0">
                <a:solidFill>
                  <a:srgbClr val="1709C7"/>
                </a:solidFill>
              </a:rPr>
              <a:t>- closed angle form of glaucoma with high intraocular pressure.</a:t>
            </a:r>
            <a:endParaRPr lang="ru-RU" sz="2800" b="1" dirty="0" smtClean="0">
              <a:solidFill>
                <a:srgbClr val="1709C7"/>
              </a:solidFill>
            </a:endParaRPr>
          </a:p>
        </p:txBody>
      </p:sp>
      <p:sp>
        <p:nvSpPr>
          <p:cNvPr id="5" name="AutoShape 6"/>
          <p:cNvSpPr>
            <a:spLocks noChangeArrowheads="1"/>
          </p:cNvSpPr>
          <p:nvPr/>
        </p:nvSpPr>
        <p:spPr bwMode="auto">
          <a:xfrm>
            <a:off x="142844" y="142852"/>
            <a:ext cx="8858312" cy="6572296"/>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pic>
        <p:nvPicPr>
          <p:cNvPr id="13314" name="Picture 2"/>
          <p:cNvPicPr>
            <a:picLocks noChangeAspect="1" noChangeArrowheads="1"/>
          </p:cNvPicPr>
          <p:nvPr/>
        </p:nvPicPr>
        <p:blipFill>
          <a:blip r:embed="rId3"/>
          <a:srcRect/>
          <a:stretch>
            <a:fillRect/>
          </a:stretch>
        </p:blipFill>
        <p:spPr bwMode="auto">
          <a:xfrm>
            <a:off x="6567517" y="1928802"/>
            <a:ext cx="2219325" cy="1428750"/>
          </a:xfrm>
          <a:prstGeom prst="rect">
            <a:avLst/>
          </a:prstGeom>
          <a:noFill/>
          <a:ln w="9525">
            <a:noFill/>
            <a:miter lim="800000"/>
            <a:headEnd/>
            <a:tailEnd/>
          </a:ln>
          <a:effectLst/>
        </p:spPr>
      </p:pic>
      <p:pic>
        <p:nvPicPr>
          <p:cNvPr id="23555" name="Picture 3"/>
          <p:cNvPicPr>
            <a:picLocks noChangeAspect="1" noChangeArrowheads="1"/>
          </p:cNvPicPr>
          <p:nvPr/>
        </p:nvPicPr>
        <p:blipFill>
          <a:blip r:embed="rId4"/>
          <a:srcRect/>
          <a:stretch>
            <a:fillRect/>
          </a:stretch>
        </p:blipFill>
        <p:spPr bwMode="auto">
          <a:xfrm>
            <a:off x="7000892" y="3786190"/>
            <a:ext cx="1905000" cy="1428750"/>
          </a:xfrm>
          <a:prstGeom prst="rect">
            <a:avLst/>
          </a:prstGeom>
          <a:noFill/>
          <a:ln w="9525">
            <a:noFill/>
            <a:miter lim="800000"/>
            <a:headEnd/>
            <a:tailEnd/>
          </a:ln>
          <a:effectLst/>
        </p:spPr>
      </p:pic>
    </p:spTree>
  </p:cSld>
  <p:clrMapOvr>
    <a:masterClrMapping/>
  </p:clrMapOvr>
  <p:transition>
    <p:random/>
  </p:transition>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285720" y="152400"/>
            <a:ext cx="8715436" cy="704832"/>
          </a:xfrm>
          <a:solidFill>
            <a:schemeClr val="folHlink"/>
          </a:solidFill>
        </p:spPr>
        <p:txBody>
          <a:bodyPr>
            <a:noAutofit/>
          </a:bodyPr>
          <a:lstStyle/>
          <a:p>
            <a:pPr algn="r"/>
            <a:r>
              <a:rPr lang="en-US" sz="4000" b="1" smtClean="0">
                <a:solidFill>
                  <a:schemeClr val="accent6">
                    <a:lumMod val="60000"/>
                    <a:lumOff val="40000"/>
                  </a:schemeClr>
                </a:solidFill>
              </a:rPr>
              <a:t>ANTIANGINAL DRUGS</a:t>
            </a:r>
            <a:endParaRPr lang="ru-RU" sz="4000" b="1" dirty="0" smtClean="0">
              <a:solidFill>
                <a:schemeClr val="accent6">
                  <a:lumMod val="60000"/>
                  <a:lumOff val="40000"/>
                </a:schemeClr>
              </a:solidFill>
            </a:endParaRPr>
          </a:p>
        </p:txBody>
      </p:sp>
      <p:sp>
        <p:nvSpPr>
          <p:cNvPr id="24579" name="Rectangle 3"/>
          <p:cNvSpPr>
            <a:spLocks noGrp="1" noChangeArrowheads="1"/>
          </p:cNvSpPr>
          <p:nvPr>
            <p:ph idx="1"/>
          </p:nvPr>
        </p:nvSpPr>
        <p:spPr>
          <a:xfrm>
            <a:off x="285720" y="785794"/>
            <a:ext cx="8643998" cy="5786478"/>
          </a:xfrm>
          <a:solidFill>
            <a:schemeClr val="accent6">
              <a:lumMod val="20000"/>
              <a:lumOff val="80000"/>
            </a:schemeClr>
          </a:solidFill>
          <a:ln w="28575">
            <a:solidFill>
              <a:schemeClr val="accent6">
                <a:lumMod val="75000"/>
              </a:schemeClr>
            </a:solidFill>
          </a:ln>
          <a:scene3d>
            <a:camera prst="orthographicFront"/>
            <a:lightRig rig="threePt" dir="t"/>
          </a:scene3d>
          <a:sp3d>
            <a:bevelT/>
          </a:sp3d>
        </p:spPr>
        <p:txBody>
          <a:bodyPr>
            <a:noAutofit/>
          </a:bodyPr>
          <a:lstStyle/>
          <a:p>
            <a:pPr marL="0" indent="0">
              <a:lnSpc>
                <a:spcPct val="70000"/>
              </a:lnSpc>
              <a:spcBef>
                <a:spcPts val="600"/>
              </a:spcBef>
              <a:buNone/>
            </a:pPr>
            <a:r>
              <a:rPr lang="en-US" b="1" dirty="0" smtClean="0">
                <a:solidFill>
                  <a:srgbClr val="FF0000"/>
                </a:solidFill>
              </a:rPr>
              <a:t>Prolonged nitrates </a:t>
            </a:r>
            <a:r>
              <a:rPr lang="ru-RU" b="1" dirty="0" smtClean="0">
                <a:solidFill>
                  <a:srgbClr val="FF0000"/>
                </a:solidFill>
              </a:rPr>
              <a:t>:</a:t>
            </a:r>
            <a:endParaRPr lang="ru-RU" sz="2800" b="1" dirty="0" smtClean="0">
              <a:solidFill>
                <a:srgbClr val="1709C7"/>
              </a:solidFill>
            </a:endParaRPr>
          </a:p>
          <a:p>
            <a:pPr marL="358775" indent="-358775">
              <a:lnSpc>
                <a:spcPct val="70000"/>
              </a:lnSpc>
              <a:spcBef>
                <a:spcPts val="0"/>
              </a:spcBef>
              <a:buNone/>
            </a:pPr>
            <a:r>
              <a:rPr lang="en-US" sz="2800" b="1" dirty="0" err="1" smtClean="0">
                <a:solidFill>
                  <a:schemeClr val="accent3">
                    <a:lumMod val="50000"/>
                  </a:schemeClr>
                </a:solidFill>
              </a:rPr>
              <a:t>Trinitrolong</a:t>
            </a:r>
            <a:r>
              <a:rPr lang="en-US" sz="2800" b="1" dirty="0" smtClean="0">
                <a:solidFill>
                  <a:schemeClr val="accent3">
                    <a:lumMod val="50000"/>
                  </a:schemeClr>
                </a:solidFill>
              </a:rPr>
              <a:t> </a:t>
            </a:r>
            <a:r>
              <a:rPr lang="en-US" sz="2800" b="1" dirty="0" smtClean="0">
                <a:solidFill>
                  <a:srgbClr val="1709C7"/>
                </a:solidFill>
              </a:rPr>
              <a:t>- is released in the form of polymer films, acts when applied to the mucous membrane of the gums relatively quickly and for a long time.</a:t>
            </a:r>
          </a:p>
          <a:p>
            <a:pPr marL="358775" indent="-358775">
              <a:lnSpc>
                <a:spcPct val="70000"/>
              </a:lnSpc>
              <a:spcBef>
                <a:spcPts val="0"/>
              </a:spcBef>
              <a:buNone/>
            </a:pPr>
            <a:r>
              <a:rPr lang="en-US" sz="2800" b="1" dirty="0" smtClean="0">
                <a:solidFill>
                  <a:srgbClr val="1709C7"/>
                </a:solidFill>
              </a:rPr>
              <a:t>    Polymer films contain 0.001 and 0.002 grams of nitroglycerin and are used for both prevention and relief of angina attacks.</a:t>
            </a:r>
          </a:p>
          <a:p>
            <a:pPr marL="358775" indent="-358775">
              <a:lnSpc>
                <a:spcPct val="70000"/>
              </a:lnSpc>
              <a:spcBef>
                <a:spcPts val="0"/>
              </a:spcBef>
              <a:buNone/>
            </a:pPr>
            <a:r>
              <a:rPr lang="en-US" sz="2800" b="1" dirty="0" smtClean="0">
                <a:solidFill>
                  <a:srgbClr val="1709C7"/>
                </a:solidFill>
              </a:rPr>
              <a:t>    The </a:t>
            </a:r>
            <a:r>
              <a:rPr lang="en-US" sz="2800" b="1" dirty="0" err="1" smtClean="0">
                <a:solidFill>
                  <a:srgbClr val="1709C7"/>
                </a:solidFill>
              </a:rPr>
              <a:t>antianginal</a:t>
            </a:r>
            <a:r>
              <a:rPr lang="en-US" sz="2800" b="1" dirty="0" smtClean="0">
                <a:solidFill>
                  <a:srgbClr val="1709C7"/>
                </a:solidFill>
              </a:rPr>
              <a:t> effect develops in 1-2 minutes and lasts 3-4 hours.</a:t>
            </a:r>
          </a:p>
          <a:p>
            <a:pPr marL="358775" indent="-358775">
              <a:lnSpc>
                <a:spcPct val="70000"/>
              </a:lnSpc>
              <a:spcBef>
                <a:spcPts val="0"/>
              </a:spcBef>
              <a:buNone/>
            </a:pPr>
            <a:endParaRPr lang="ru-RU" sz="2800" b="1" dirty="0" smtClean="0">
              <a:solidFill>
                <a:schemeClr val="accent3">
                  <a:lumMod val="50000"/>
                </a:schemeClr>
              </a:solidFill>
            </a:endParaRPr>
          </a:p>
          <a:p>
            <a:pPr marL="358775" indent="-358775">
              <a:lnSpc>
                <a:spcPct val="70000"/>
              </a:lnSpc>
              <a:spcBef>
                <a:spcPts val="0"/>
              </a:spcBef>
              <a:buNone/>
            </a:pPr>
            <a:r>
              <a:rPr lang="en-US" sz="2800" b="1" dirty="0" err="1" smtClean="0">
                <a:solidFill>
                  <a:schemeClr val="accent3">
                    <a:lumMod val="50000"/>
                  </a:schemeClr>
                </a:solidFill>
              </a:rPr>
              <a:t>Sustak</a:t>
            </a:r>
            <a:r>
              <a:rPr lang="en-US" sz="2800" b="1" dirty="0" smtClean="0">
                <a:solidFill>
                  <a:schemeClr val="accent3">
                    <a:lumMod val="50000"/>
                  </a:schemeClr>
                </a:solidFill>
              </a:rPr>
              <a:t>-mite</a:t>
            </a:r>
            <a:r>
              <a:rPr lang="en-US" sz="2800" b="1" dirty="0" smtClean="0">
                <a:solidFill>
                  <a:schemeClr val="accent3">
                    <a:lumMod val="50000"/>
                  </a:schemeClr>
                </a:solidFill>
              </a:rPr>
              <a:t>, </a:t>
            </a:r>
            <a:r>
              <a:rPr lang="en-US" sz="2800" b="1" dirty="0" err="1" smtClean="0">
                <a:solidFill>
                  <a:schemeClr val="accent3">
                    <a:lumMod val="50000"/>
                  </a:schemeClr>
                </a:solidFill>
              </a:rPr>
              <a:t>Sustak</a:t>
            </a:r>
            <a:r>
              <a:rPr lang="en-US" sz="2800" b="1" dirty="0" smtClean="0">
                <a:solidFill>
                  <a:schemeClr val="accent3">
                    <a:lumMod val="50000"/>
                  </a:schemeClr>
                </a:solidFill>
              </a:rPr>
              <a:t>-forte</a:t>
            </a:r>
            <a:r>
              <a:rPr lang="en-US" sz="2800" b="1" dirty="0" smtClean="0">
                <a:solidFill>
                  <a:srgbClr val="1709C7"/>
                </a:solidFill>
              </a:rPr>
              <a:t> - a microencapsulated form of sustained-release nitroglycerin, containing 0.0026 g or 0.0064 mg of nitroglycerin.</a:t>
            </a:r>
          </a:p>
          <a:p>
            <a:pPr marL="358775" indent="-358775">
              <a:lnSpc>
                <a:spcPct val="70000"/>
              </a:lnSpc>
              <a:spcBef>
                <a:spcPts val="0"/>
              </a:spcBef>
              <a:buNone/>
            </a:pPr>
            <a:r>
              <a:rPr lang="en-US" sz="2800" b="1" dirty="0" smtClean="0">
                <a:solidFill>
                  <a:srgbClr val="1709C7"/>
                </a:solidFill>
              </a:rPr>
              <a:t>    Applied for </a:t>
            </a:r>
            <a:r>
              <a:rPr lang="en-US" sz="2800" b="1" dirty="0" smtClean="0">
                <a:solidFill>
                  <a:srgbClr val="1709C7"/>
                </a:solidFill>
              </a:rPr>
              <a:t>warning</a:t>
            </a:r>
            <a:r>
              <a:rPr lang="ru-RU" sz="2800" b="1" dirty="0" smtClean="0">
                <a:solidFill>
                  <a:srgbClr val="1709C7"/>
                </a:solidFill>
              </a:rPr>
              <a:t> </a:t>
            </a:r>
            <a:r>
              <a:rPr lang="en-US" sz="2800" b="1" dirty="0" smtClean="0">
                <a:solidFill>
                  <a:srgbClr val="1709C7"/>
                </a:solidFill>
              </a:rPr>
              <a:t>angina </a:t>
            </a:r>
            <a:r>
              <a:rPr lang="en-US" sz="2800" b="1" dirty="0" smtClean="0">
                <a:solidFill>
                  <a:srgbClr val="1709C7"/>
                </a:solidFill>
              </a:rPr>
              <a:t>attacks with</a:t>
            </a:r>
          </a:p>
          <a:p>
            <a:pPr marL="358775" indent="-358775">
              <a:lnSpc>
                <a:spcPct val="70000"/>
              </a:lnSpc>
              <a:spcBef>
                <a:spcPts val="0"/>
              </a:spcBef>
              <a:buNone/>
            </a:pPr>
            <a:r>
              <a:rPr lang="en-US" sz="2800" b="1" dirty="0" smtClean="0">
                <a:solidFill>
                  <a:srgbClr val="1709C7"/>
                </a:solidFill>
              </a:rPr>
              <a:t>    chronic coronary </a:t>
            </a:r>
            <a:r>
              <a:rPr lang="en-US" sz="2800" b="1" dirty="0" smtClean="0">
                <a:solidFill>
                  <a:srgbClr val="1709C7"/>
                </a:solidFill>
              </a:rPr>
              <a:t>insufficiency.</a:t>
            </a:r>
            <a:endParaRPr lang="ru-RU" sz="2800" b="1" dirty="0" smtClean="0">
              <a:solidFill>
                <a:srgbClr val="1709C7"/>
              </a:solidFill>
            </a:endParaRPr>
          </a:p>
          <a:p>
            <a:pPr marL="358775" indent="-358775">
              <a:lnSpc>
                <a:spcPct val="70000"/>
              </a:lnSpc>
              <a:spcBef>
                <a:spcPts val="600"/>
              </a:spcBef>
              <a:buFont typeface="Wingdings" pitchFamily="2" charset="2"/>
              <a:buChar char="ü"/>
            </a:pPr>
            <a:endParaRPr lang="ru-RU" sz="2800" b="1" dirty="0" smtClean="0">
              <a:solidFill>
                <a:srgbClr val="1709C7"/>
              </a:solidFill>
            </a:endParaRPr>
          </a:p>
          <a:p>
            <a:pPr marL="358775" indent="-358775">
              <a:lnSpc>
                <a:spcPct val="70000"/>
              </a:lnSpc>
              <a:spcBef>
                <a:spcPts val="600"/>
              </a:spcBef>
              <a:buNone/>
            </a:pPr>
            <a:endParaRPr lang="ru-RU" sz="2800" b="1" dirty="0" smtClean="0">
              <a:solidFill>
                <a:srgbClr val="1709C7"/>
              </a:solidFill>
            </a:endParaRPr>
          </a:p>
        </p:txBody>
      </p:sp>
      <p:sp>
        <p:nvSpPr>
          <p:cNvPr id="5" name="AutoShape 6"/>
          <p:cNvSpPr>
            <a:spLocks noChangeArrowheads="1"/>
          </p:cNvSpPr>
          <p:nvPr/>
        </p:nvSpPr>
        <p:spPr bwMode="auto">
          <a:xfrm>
            <a:off x="142844" y="142852"/>
            <a:ext cx="8858312" cy="6572296"/>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pic>
        <p:nvPicPr>
          <p:cNvPr id="14338" name="Picture 2"/>
          <p:cNvPicPr>
            <a:picLocks noChangeAspect="1" noChangeArrowheads="1"/>
          </p:cNvPicPr>
          <p:nvPr/>
        </p:nvPicPr>
        <p:blipFill>
          <a:blip r:embed="rId3"/>
          <a:srcRect/>
          <a:stretch>
            <a:fillRect/>
          </a:stretch>
        </p:blipFill>
        <p:spPr bwMode="auto">
          <a:xfrm>
            <a:off x="7143768" y="5357826"/>
            <a:ext cx="1714512" cy="1214446"/>
          </a:xfrm>
          <a:prstGeom prst="rect">
            <a:avLst/>
          </a:prstGeom>
          <a:noFill/>
          <a:ln w="9525">
            <a:noFill/>
            <a:miter lim="800000"/>
            <a:headEnd/>
            <a:tailEnd/>
          </a:ln>
          <a:effectLst/>
        </p:spPr>
      </p:pic>
    </p:spTree>
  </p:cSld>
  <p:clrMapOvr>
    <a:masterClrMapping/>
  </p:clrMapOvr>
  <p:transition>
    <p:random/>
  </p:transition>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285720" y="152400"/>
            <a:ext cx="8715436" cy="704832"/>
          </a:xfrm>
          <a:solidFill>
            <a:schemeClr val="folHlink"/>
          </a:solidFill>
        </p:spPr>
        <p:txBody>
          <a:bodyPr>
            <a:noAutofit/>
          </a:bodyPr>
          <a:lstStyle/>
          <a:p>
            <a:pPr algn="r"/>
            <a:r>
              <a:rPr lang="en-US" sz="4000" b="1" dirty="0" smtClean="0">
                <a:solidFill>
                  <a:schemeClr val="accent6">
                    <a:lumMod val="60000"/>
                    <a:lumOff val="40000"/>
                  </a:schemeClr>
                </a:solidFill>
              </a:rPr>
              <a:t>ANTIANGINAL DRUGS</a:t>
            </a:r>
            <a:endParaRPr lang="ru-RU" sz="4000" b="1" dirty="0" smtClean="0">
              <a:solidFill>
                <a:schemeClr val="accent6">
                  <a:lumMod val="60000"/>
                  <a:lumOff val="40000"/>
                </a:schemeClr>
              </a:solidFill>
            </a:endParaRPr>
          </a:p>
        </p:txBody>
      </p:sp>
      <p:sp>
        <p:nvSpPr>
          <p:cNvPr id="24579" name="Rectangle 3"/>
          <p:cNvSpPr>
            <a:spLocks noGrp="1" noChangeArrowheads="1"/>
          </p:cNvSpPr>
          <p:nvPr>
            <p:ph idx="1"/>
          </p:nvPr>
        </p:nvSpPr>
        <p:spPr>
          <a:xfrm>
            <a:off x="285720" y="785794"/>
            <a:ext cx="8643998" cy="5786478"/>
          </a:xfrm>
          <a:solidFill>
            <a:schemeClr val="accent6">
              <a:lumMod val="20000"/>
              <a:lumOff val="80000"/>
            </a:schemeClr>
          </a:solidFill>
          <a:ln w="28575">
            <a:solidFill>
              <a:schemeClr val="accent6">
                <a:lumMod val="75000"/>
              </a:schemeClr>
            </a:solidFill>
          </a:ln>
          <a:scene3d>
            <a:camera prst="orthographicFront"/>
            <a:lightRig rig="threePt" dir="t"/>
          </a:scene3d>
          <a:sp3d>
            <a:bevelT/>
          </a:sp3d>
        </p:spPr>
        <p:txBody>
          <a:bodyPr>
            <a:noAutofit/>
          </a:bodyPr>
          <a:lstStyle/>
          <a:p>
            <a:pPr marL="0" indent="0">
              <a:lnSpc>
                <a:spcPct val="70000"/>
              </a:lnSpc>
              <a:spcBef>
                <a:spcPts val="600"/>
              </a:spcBef>
              <a:buNone/>
            </a:pPr>
            <a:r>
              <a:rPr lang="en-US" b="1" dirty="0" smtClean="0">
                <a:solidFill>
                  <a:srgbClr val="FF0000"/>
                </a:solidFill>
              </a:rPr>
              <a:t>Prolonged nitrates </a:t>
            </a:r>
            <a:r>
              <a:rPr lang="ru-RU" b="1" dirty="0" smtClean="0">
                <a:solidFill>
                  <a:srgbClr val="FF0000"/>
                </a:solidFill>
              </a:rPr>
              <a:t>:</a:t>
            </a:r>
            <a:endParaRPr lang="ru-RU" b="1" dirty="0" smtClean="0">
              <a:solidFill>
                <a:srgbClr val="FF0000"/>
              </a:solidFill>
            </a:endParaRPr>
          </a:p>
          <a:p>
            <a:pPr marL="358775" indent="-358775">
              <a:lnSpc>
                <a:spcPct val="70000"/>
              </a:lnSpc>
              <a:spcBef>
                <a:spcPts val="600"/>
              </a:spcBef>
              <a:buNone/>
            </a:pPr>
            <a:r>
              <a:rPr lang="en-US" sz="2800" b="1" dirty="0" err="1" smtClean="0">
                <a:solidFill>
                  <a:schemeClr val="accent3">
                    <a:lumMod val="50000"/>
                  </a:schemeClr>
                </a:solidFill>
              </a:rPr>
              <a:t>Isosorbide</a:t>
            </a:r>
            <a:r>
              <a:rPr lang="en-US" sz="2800" b="1" dirty="0" smtClean="0">
                <a:solidFill>
                  <a:schemeClr val="accent3">
                    <a:lumMod val="50000"/>
                  </a:schemeClr>
                </a:solidFill>
              </a:rPr>
              <a:t> </a:t>
            </a:r>
            <a:r>
              <a:rPr lang="en-US" sz="2800" b="1" dirty="0" err="1" smtClean="0">
                <a:solidFill>
                  <a:schemeClr val="accent3">
                    <a:lumMod val="50000"/>
                  </a:schemeClr>
                </a:solidFill>
              </a:rPr>
              <a:t>dinitrate</a:t>
            </a:r>
            <a:r>
              <a:rPr lang="en-US" sz="2800" b="1" dirty="0" smtClean="0">
                <a:solidFill>
                  <a:schemeClr val="accent3">
                    <a:lumMod val="50000"/>
                  </a:schemeClr>
                </a:solidFill>
              </a:rPr>
              <a:t> </a:t>
            </a:r>
            <a:r>
              <a:rPr lang="en-US" sz="2800" b="1" dirty="0" smtClean="0">
                <a:solidFill>
                  <a:srgbClr val="1709C7"/>
                </a:solidFill>
              </a:rPr>
              <a:t>is sublingually, in a vein and inhalation.</a:t>
            </a:r>
          </a:p>
          <a:p>
            <a:pPr marL="358775" indent="-358775">
              <a:lnSpc>
                <a:spcPct val="70000"/>
              </a:lnSpc>
              <a:spcBef>
                <a:spcPts val="600"/>
              </a:spcBef>
              <a:buNone/>
            </a:pPr>
            <a:r>
              <a:rPr lang="en-US" sz="2800" b="1" dirty="0" smtClean="0">
                <a:solidFill>
                  <a:srgbClr val="1709C7"/>
                </a:solidFill>
              </a:rPr>
              <a:t>When administered orally in the form of tablets:</a:t>
            </a:r>
          </a:p>
          <a:p>
            <a:pPr marL="358775" indent="-358775">
              <a:lnSpc>
                <a:spcPct val="70000"/>
              </a:lnSpc>
              <a:spcBef>
                <a:spcPts val="600"/>
              </a:spcBef>
              <a:buNone/>
            </a:pPr>
            <a:r>
              <a:rPr lang="en-US" sz="2800" b="1" dirty="0" smtClean="0">
                <a:solidFill>
                  <a:srgbClr val="1709C7"/>
                </a:solidFill>
              </a:rPr>
              <a:t>the beginning of the action - in 30-50 minutes,</a:t>
            </a:r>
          </a:p>
          <a:p>
            <a:pPr marL="358775" indent="-358775">
              <a:lnSpc>
                <a:spcPct val="70000"/>
              </a:lnSpc>
              <a:spcBef>
                <a:spcPts val="600"/>
              </a:spcBef>
              <a:buNone/>
            </a:pPr>
            <a:r>
              <a:rPr lang="en-US" sz="2800" b="1" dirty="0" smtClean="0">
                <a:solidFill>
                  <a:srgbClr val="1709C7"/>
                </a:solidFill>
              </a:rPr>
              <a:t>the maximum effect - after 1,5-2 hours,</a:t>
            </a:r>
          </a:p>
          <a:p>
            <a:pPr marL="358775" indent="-358775">
              <a:lnSpc>
                <a:spcPct val="70000"/>
              </a:lnSpc>
              <a:spcBef>
                <a:spcPts val="600"/>
              </a:spcBef>
              <a:buNone/>
            </a:pPr>
            <a:r>
              <a:rPr lang="en-US" sz="2800" b="1" dirty="0" smtClean="0">
                <a:solidFill>
                  <a:srgbClr val="1709C7"/>
                </a:solidFill>
              </a:rPr>
              <a:t>the total duration of action is 4-6 hours.</a:t>
            </a:r>
          </a:p>
          <a:p>
            <a:pPr marL="358775" indent="-358775">
              <a:lnSpc>
                <a:spcPct val="70000"/>
              </a:lnSpc>
              <a:spcBef>
                <a:spcPts val="600"/>
              </a:spcBef>
              <a:buNone/>
            </a:pPr>
            <a:r>
              <a:rPr lang="en-US" sz="2800" b="1" dirty="0" smtClean="0">
                <a:solidFill>
                  <a:srgbClr val="1709C7"/>
                </a:solidFill>
              </a:rPr>
              <a:t>Take pills before meals 3-4 times a day for chronic ischemic heart disease to prevent attacks.</a:t>
            </a:r>
          </a:p>
          <a:p>
            <a:pPr marL="358775" indent="-358775">
              <a:lnSpc>
                <a:spcPct val="70000"/>
              </a:lnSpc>
              <a:spcBef>
                <a:spcPts val="600"/>
              </a:spcBef>
              <a:buNone/>
            </a:pPr>
            <a:r>
              <a:rPr lang="en-US" sz="2800" b="1" dirty="0" err="1" smtClean="0">
                <a:solidFill>
                  <a:schemeClr val="accent3">
                    <a:lumMod val="50000"/>
                  </a:schemeClr>
                </a:solidFill>
              </a:rPr>
              <a:t>Nitrosorbide</a:t>
            </a:r>
            <a:r>
              <a:rPr lang="en-US" sz="2800" b="1" dirty="0" smtClean="0">
                <a:solidFill>
                  <a:schemeClr val="accent3">
                    <a:lumMod val="50000"/>
                  </a:schemeClr>
                </a:solidFill>
              </a:rPr>
              <a:t> </a:t>
            </a:r>
            <a:r>
              <a:rPr lang="en-US" sz="2800" b="1" dirty="0" smtClean="0">
                <a:solidFill>
                  <a:srgbClr val="1709C7"/>
                </a:solidFill>
              </a:rPr>
              <a:t>- administered </a:t>
            </a:r>
            <a:r>
              <a:rPr lang="en-US" sz="2800" b="1" dirty="0" smtClean="0">
                <a:solidFill>
                  <a:srgbClr val="1709C7"/>
                </a:solidFill>
              </a:rPr>
              <a:t>sublingually can quit angina attacks, although the action develops more slowly than nitroglycerin.</a:t>
            </a:r>
          </a:p>
          <a:p>
            <a:pPr marL="358775" indent="-358775">
              <a:lnSpc>
                <a:spcPct val="70000"/>
              </a:lnSpc>
              <a:spcBef>
                <a:spcPts val="600"/>
              </a:spcBef>
              <a:buNone/>
            </a:pPr>
            <a:r>
              <a:rPr lang="en-US" sz="2800" b="1" dirty="0" err="1" smtClean="0">
                <a:solidFill>
                  <a:schemeClr val="accent3">
                    <a:lumMod val="50000"/>
                  </a:schemeClr>
                </a:solidFill>
              </a:rPr>
              <a:t>Isomak</a:t>
            </a:r>
            <a:r>
              <a:rPr lang="en-US" sz="2800" b="1" dirty="0" smtClean="0">
                <a:solidFill>
                  <a:schemeClr val="accent3">
                    <a:lumMod val="50000"/>
                  </a:schemeClr>
                </a:solidFill>
              </a:rPr>
              <a:t> Spray </a:t>
            </a:r>
            <a:r>
              <a:rPr lang="en-US" sz="2800" b="1" dirty="0" smtClean="0">
                <a:solidFill>
                  <a:srgbClr val="1709C7"/>
                </a:solidFill>
              </a:rPr>
              <a:t>is an aerosol form of </a:t>
            </a:r>
            <a:r>
              <a:rPr lang="en-US" sz="2800" b="1" dirty="0" err="1" smtClean="0">
                <a:solidFill>
                  <a:srgbClr val="1709C7"/>
                </a:solidFill>
              </a:rPr>
              <a:t>nitrosorbide</a:t>
            </a:r>
            <a:r>
              <a:rPr lang="en-US" sz="2800" b="1" dirty="0" smtClean="0">
                <a:solidFill>
                  <a:srgbClr val="1709C7"/>
                </a:solidFill>
              </a:rPr>
              <a:t> for relief of angina </a:t>
            </a:r>
            <a:r>
              <a:rPr lang="en-US" sz="2800" b="1" dirty="0" smtClean="0">
                <a:solidFill>
                  <a:srgbClr val="1709C7"/>
                </a:solidFill>
              </a:rPr>
              <a:t>attacks.</a:t>
            </a:r>
            <a:endParaRPr lang="en-US" sz="2800" b="1" dirty="0" smtClean="0">
              <a:solidFill>
                <a:srgbClr val="1709C7"/>
              </a:solidFill>
            </a:endParaRPr>
          </a:p>
          <a:p>
            <a:pPr marL="358775" indent="-358775">
              <a:lnSpc>
                <a:spcPct val="70000"/>
              </a:lnSpc>
              <a:spcBef>
                <a:spcPts val="600"/>
              </a:spcBef>
              <a:buNone/>
            </a:pPr>
            <a:r>
              <a:rPr lang="en-US" sz="2800" b="1" dirty="0" err="1" smtClean="0">
                <a:solidFill>
                  <a:schemeClr val="accent3">
                    <a:lumMod val="50000"/>
                  </a:schemeClr>
                </a:solidFill>
              </a:rPr>
              <a:t>Isodinite</a:t>
            </a:r>
            <a:r>
              <a:rPr lang="en-US" sz="2800" b="1" dirty="0" smtClean="0">
                <a:solidFill>
                  <a:schemeClr val="accent3">
                    <a:lumMod val="50000"/>
                  </a:schemeClr>
                </a:solidFill>
              </a:rPr>
              <a:t> </a:t>
            </a:r>
            <a:r>
              <a:rPr lang="en-US" sz="2800" b="1" dirty="0" smtClean="0">
                <a:solidFill>
                  <a:srgbClr val="1709C7"/>
                </a:solidFill>
              </a:rPr>
              <a:t>is a </a:t>
            </a:r>
            <a:r>
              <a:rPr lang="en-US" sz="2800" b="1" dirty="0" smtClean="0">
                <a:solidFill>
                  <a:srgbClr val="1709C7"/>
                </a:solidFill>
              </a:rPr>
              <a:t>dosage </a:t>
            </a:r>
            <a:r>
              <a:rPr lang="en-US" sz="2800" b="1" dirty="0" smtClean="0">
                <a:solidFill>
                  <a:srgbClr val="1709C7"/>
                </a:solidFill>
              </a:rPr>
              <a:t>form for intravenous </a:t>
            </a:r>
            <a:r>
              <a:rPr lang="en-US" sz="2800" b="1" dirty="0" smtClean="0">
                <a:solidFill>
                  <a:srgbClr val="1709C7"/>
                </a:solidFill>
              </a:rPr>
              <a:t>use.</a:t>
            </a:r>
            <a:endParaRPr lang="ru-RU" sz="2800" b="1" dirty="0" smtClean="0">
              <a:solidFill>
                <a:srgbClr val="1709C7"/>
              </a:solidFill>
            </a:endParaRPr>
          </a:p>
        </p:txBody>
      </p:sp>
      <p:sp>
        <p:nvSpPr>
          <p:cNvPr id="5" name="AutoShape 6"/>
          <p:cNvSpPr>
            <a:spLocks noChangeArrowheads="1"/>
          </p:cNvSpPr>
          <p:nvPr/>
        </p:nvSpPr>
        <p:spPr bwMode="auto">
          <a:xfrm>
            <a:off x="142844" y="142852"/>
            <a:ext cx="8858312" cy="6572296"/>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Tree>
  </p:cSld>
  <p:clrMapOvr>
    <a:masterClrMapping/>
  </p:clrMapOvr>
  <p:transition>
    <p:random/>
  </p:transition>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285720" y="152400"/>
            <a:ext cx="8715436" cy="704832"/>
          </a:xfrm>
          <a:solidFill>
            <a:schemeClr val="folHlink"/>
          </a:solidFill>
        </p:spPr>
        <p:txBody>
          <a:bodyPr>
            <a:noAutofit/>
          </a:bodyPr>
          <a:lstStyle/>
          <a:p>
            <a:pPr algn="r"/>
            <a:r>
              <a:rPr lang="en-US" sz="4000" b="1" dirty="0" smtClean="0">
                <a:solidFill>
                  <a:schemeClr val="accent6">
                    <a:lumMod val="60000"/>
                    <a:lumOff val="40000"/>
                  </a:schemeClr>
                </a:solidFill>
              </a:rPr>
              <a:t>ANTIANGINAL DRUGS</a:t>
            </a:r>
            <a:endParaRPr lang="ru-RU" sz="4000" b="1" dirty="0" smtClean="0">
              <a:solidFill>
                <a:schemeClr val="accent6">
                  <a:lumMod val="60000"/>
                  <a:lumOff val="40000"/>
                </a:schemeClr>
              </a:solidFill>
            </a:endParaRPr>
          </a:p>
        </p:txBody>
      </p:sp>
      <p:sp>
        <p:nvSpPr>
          <p:cNvPr id="24579" name="Rectangle 3"/>
          <p:cNvSpPr>
            <a:spLocks noGrp="1" noChangeArrowheads="1"/>
          </p:cNvSpPr>
          <p:nvPr>
            <p:ph idx="1"/>
          </p:nvPr>
        </p:nvSpPr>
        <p:spPr>
          <a:xfrm>
            <a:off x="285720" y="785794"/>
            <a:ext cx="8643998" cy="5786478"/>
          </a:xfrm>
          <a:solidFill>
            <a:schemeClr val="accent6">
              <a:lumMod val="20000"/>
              <a:lumOff val="80000"/>
            </a:schemeClr>
          </a:solidFill>
          <a:ln w="28575">
            <a:solidFill>
              <a:schemeClr val="accent6">
                <a:lumMod val="75000"/>
              </a:schemeClr>
            </a:solidFill>
          </a:ln>
          <a:scene3d>
            <a:camera prst="orthographicFront"/>
            <a:lightRig rig="threePt" dir="t"/>
          </a:scene3d>
          <a:sp3d>
            <a:bevelT/>
          </a:sp3d>
        </p:spPr>
        <p:txBody>
          <a:bodyPr>
            <a:noAutofit/>
          </a:bodyPr>
          <a:lstStyle/>
          <a:p>
            <a:pPr marL="358775" indent="-358775">
              <a:lnSpc>
                <a:spcPct val="70000"/>
              </a:lnSpc>
              <a:spcBef>
                <a:spcPts val="0"/>
              </a:spcBef>
              <a:buNone/>
            </a:pPr>
            <a:r>
              <a:rPr lang="en-US" sz="2800" b="1" dirty="0" err="1" smtClean="0">
                <a:solidFill>
                  <a:srgbClr val="FF0000"/>
                </a:solidFill>
              </a:rPr>
              <a:t>Antianginal</a:t>
            </a:r>
            <a:r>
              <a:rPr lang="en-US" sz="2800" b="1" dirty="0" smtClean="0">
                <a:solidFill>
                  <a:srgbClr val="FF0000"/>
                </a:solidFill>
              </a:rPr>
              <a:t> remedy from the group of </a:t>
            </a:r>
            <a:r>
              <a:rPr lang="en-US" sz="2800" b="1" dirty="0" err="1" smtClean="0">
                <a:solidFill>
                  <a:srgbClr val="FF0000"/>
                </a:solidFill>
              </a:rPr>
              <a:t>sydnonimins</a:t>
            </a:r>
            <a:endParaRPr lang="en-US" sz="2800" b="1" dirty="0" smtClean="0">
              <a:solidFill>
                <a:srgbClr val="FF0000"/>
              </a:solidFill>
            </a:endParaRPr>
          </a:p>
          <a:p>
            <a:pPr marL="358775" indent="-358775">
              <a:lnSpc>
                <a:spcPct val="70000"/>
              </a:lnSpc>
              <a:spcBef>
                <a:spcPts val="0"/>
              </a:spcBef>
              <a:buNone/>
            </a:pPr>
            <a:r>
              <a:rPr lang="en-US" sz="2800" b="1" dirty="0" err="1" smtClean="0">
                <a:solidFill>
                  <a:schemeClr val="accent3">
                    <a:lumMod val="50000"/>
                  </a:schemeClr>
                </a:solidFill>
              </a:rPr>
              <a:t>Molsidomine</a:t>
            </a:r>
            <a:r>
              <a:rPr lang="en-US" sz="2800" b="1" dirty="0" smtClean="0">
                <a:solidFill>
                  <a:schemeClr val="accent3">
                    <a:lumMod val="50000"/>
                  </a:schemeClr>
                </a:solidFill>
              </a:rPr>
              <a:t> (</a:t>
            </a:r>
            <a:r>
              <a:rPr lang="en-US" sz="2800" b="1" dirty="0" err="1" smtClean="0">
                <a:solidFill>
                  <a:schemeClr val="accent3">
                    <a:lumMod val="50000"/>
                  </a:schemeClr>
                </a:solidFill>
              </a:rPr>
              <a:t>Corvatone</a:t>
            </a:r>
            <a:r>
              <a:rPr lang="en-US" sz="2800" b="1" dirty="0" smtClean="0">
                <a:solidFill>
                  <a:schemeClr val="accent3">
                    <a:lumMod val="50000"/>
                  </a:schemeClr>
                </a:solidFill>
              </a:rPr>
              <a:t>, </a:t>
            </a:r>
            <a:r>
              <a:rPr lang="en-US" sz="2800" b="1" dirty="0" err="1" smtClean="0">
                <a:solidFill>
                  <a:schemeClr val="accent3">
                    <a:lumMod val="50000"/>
                  </a:schemeClr>
                </a:solidFill>
              </a:rPr>
              <a:t>Sidnofarm</a:t>
            </a:r>
            <a:r>
              <a:rPr lang="en-US" sz="2800" b="1" dirty="0" smtClean="0">
                <a:solidFill>
                  <a:schemeClr val="accent3">
                    <a:lumMod val="50000"/>
                  </a:schemeClr>
                </a:solidFill>
              </a:rPr>
              <a:t>)</a:t>
            </a:r>
            <a:r>
              <a:rPr lang="ru-RU" sz="2800" b="1" dirty="0" smtClean="0">
                <a:solidFill>
                  <a:schemeClr val="accent3">
                    <a:lumMod val="50000"/>
                  </a:schemeClr>
                </a:solidFill>
              </a:rPr>
              <a:t> - </a:t>
            </a:r>
            <a:endParaRPr lang="en-US" sz="2800" b="1" dirty="0" smtClean="0">
              <a:solidFill>
                <a:schemeClr val="accent3">
                  <a:lumMod val="50000"/>
                </a:schemeClr>
              </a:solidFill>
            </a:endParaRPr>
          </a:p>
          <a:p>
            <a:pPr marL="358775" indent="-358775">
              <a:lnSpc>
                <a:spcPct val="70000"/>
              </a:lnSpc>
              <a:spcBef>
                <a:spcPts val="0"/>
              </a:spcBef>
              <a:buNone/>
            </a:pPr>
            <a:r>
              <a:rPr lang="en-US" sz="2800" b="1" dirty="0" smtClean="0">
                <a:solidFill>
                  <a:srgbClr val="1709C7"/>
                </a:solidFill>
              </a:rPr>
              <a:t>has a peripheral </a:t>
            </a:r>
            <a:r>
              <a:rPr lang="en-US" sz="2800" b="1" dirty="0" err="1" smtClean="0">
                <a:solidFill>
                  <a:srgbClr val="1709C7"/>
                </a:solidFill>
              </a:rPr>
              <a:t>venodilating</a:t>
            </a:r>
            <a:r>
              <a:rPr lang="en-US" sz="2800" b="1" dirty="0" smtClean="0">
                <a:solidFill>
                  <a:srgbClr val="1709C7"/>
                </a:solidFill>
              </a:rPr>
              <a:t> effect, which leads to a decrease in venous return to the heart, reduces pre- and post-loading on the heart, reduces the need for myocardium in oxygen, improves circulatory conditions in the </a:t>
            </a:r>
            <a:r>
              <a:rPr lang="en-US" sz="2800" b="1" dirty="0" err="1" smtClean="0">
                <a:solidFill>
                  <a:srgbClr val="1709C7"/>
                </a:solidFill>
              </a:rPr>
              <a:t>subendocardial</a:t>
            </a:r>
            <a:r>
              <a:rPr lang="en-US" sz="2800" b="1" dirty="0" smtClean="0">
                <a:solidFill>
                  <a:srgbClr val="1709C7"/>
                </a:solidFill>
              </a:rPr>
              <a:t> layer of the myocardium, improves collateral circulation in coronary atherosclerosis.</a:t>
            </a:r>
          </a:p>
          <a:p>
            <a:pPr marL="358775" indent="-358775">
              <a:lnSpc>
                <a:spcPct val="70000"/>
              </a:lnSpc>
              <a:spcBef>
                <a:spcPts val="0"/>
              </a:spcBef>
              <a:buNone/>
            </a:pPr>
            <a:r>
              <a:rPr lang="en-US" sz="2800" b="1" dirty="0" smtClean="0">
                <a:solidFill>
                  <a:srgbClr val="B808B0"/>
                </a:solidFill>
              </a:rPr>
              <a:t>Pharmacokinetics.</a:t>
            </a:r>
          </a:p>
          <a:p>
            <a:pPr marL="358775" indent="-358775">
              <a:lnSpc>
                <a:spcPct val="70000"/>
              </a:lnSpc>
              <a:spcBef>
                <a:spcPts val="0"/>
              </a:spcBef>
              <a:buNone/>
            </a:pPr>
            <a:r>
              <a:rPr lang="ru-RU" sz="2800" b="1" dirty="0" smtClean="0">
                <a:solidFill>
                  <a:srgbClr val="1709C7"/>
                </a:solidFill>
              </a:rPr>
              <a:t>- </a:t>
            </a:r>
            <a:r>
              <a:rPr lang="en-US" sz="2800" b="1" dirty="0" smtClean="0">
                <a:solidFill>
                  <a:srgbClr val="1709C7"/>
                </a:solidFill>
              </a:rPr>
              <a:t>Quickly </a:t>
            </a:r>
            <a:r>
              <a:rPr lang="en-US" sz="2800" b="1" dirty="0" smtClean="0">
                <a:solidFill>
                  <a:srgbClr val="1709C7"/>
                </a:solidFill>
              </a:rPr>
              <a:t>absorbed in the digestive </a:t>
            </a:r>
            <a:r>
              <a:rPr lang="en-US" sz="2800" b="1" dirty="0" smtClean="0">
                <a:solidFill>
                  <a:srgbClr val="1709C7"/>
                </a:solidFill>
              </a:rPr>
              <a:t>canal</a:t>
            </a:r>
            <a:r>
              <a:rPr lang="en-US" sz="2800" b="1" dirty="0" smtClean="0">
                <a:solidFill>
                  <a:srgbClr val="1709C7"/>
                </a:solidFill>
              </a:rPr>
              <a:t>.</a:t>
            </a:r>
          </a:p>
          <a:p>
            <a:pPr marL="358775" indent="-358775">
              <a:lnSpc>
                <a:spcPct val="70000"/>
              </a:lnSpc>
              <a:spcBef>
                <a:spcPts val="0"/>
              </a:spcBef>
              <a:buNone/>
            </a:pPr>
            <a:r>
              <a:rPr lang="en-US" sz="2800" b="1" dirty="0" smtClean="0">
                <a:solidFill>
                  <a:srgbClr val="1709C7"/>
                </a:solidFill>
              </a:rPr>
              <a:t>- </a:t>
            </a:r>
            <a:r>
              <a:rPr lang="en-US" sz="2800" b="1" dirty="0" err="1" smtClean="0">
                <a:solidFill>
                  <a:srgbClr val="1709C7"/>
                </a:solidFill>
              </a:rPr>
              <a:t>Metabolised</a:t>
            </a:r>
            <a:r>
              <a:rPr lang="en-US" sz="2800" b="1" dirty="0" smtClean="0">
                <a:solidFill>
                  <a:srgbClr val="1709C7"/>
                </a:solidFill>
              </a:rPr>
              <a:t> </a:t>
            </a:r>
            <a:r>
              <a:rPr lang="en-US" sz="2800" b="1" dirty="0" smtClean="0">
                <a:solidFill>
                  <a:srgbClr val="1709C7"/>
                </a:solidFill>
              </a:rPr>
              <a:t>in the </a:t>
            </a:r>
            <a:r>
              <a:rPr lang="en-US" sz="2800" b="1" dirty="0" smtClean="0">
                <a:solidFill>
                  <a:srgbClr val="1709C7"/>
                </a:solidFill>
              </a:rPr>
              <a:t>liver.</a:t>
            </a:r>
            <a:endParaRPr lang="en-US" sz="2800" b="1" dirty="0" smtClean="0">
              <a:solidFill>
                <a:srgbClr val="1709C7"/>
              </a:solidFill>
            </a:endParaRPr>
          </a:p>
          <a:p>
            <a:pPr marL="358775" indent="-358775">
              <a:lnSpc>
                <a:spcPct val="70000"/>
              </a:lnSpc>
              <a:spcBef>
                <a:spcPts val="0"/>
              </a:spcBef>
              <a:buNone/>
            </a:pPr>
            <a:r>
              <a:rPr lang="en-US" sz="2800" b="1" dirty="0" smtClean="0">
                <a:solidFill>
                  <a:srgbClr val="1709C7"/>
                </a:solidFill>
              </a:rPr>
              <a:t>- Half-life </a:t>
            </a:r>
            <a:r>
              <a:rPr lang="en-US" sz="2800" b="1" dirty="0" smtClean="0">
                <a:solidFill>
                  <a:srgbClr val="1709C7"/>
                </a:solidFill>
              </a:rPr>
              <a:t>is about 3.5 hours.</a:t>
            </a:r>
          </a:p>
          <a:p>
            <a:pPr marL="358775" indent="-358775">
              <a:lnSpc>
                <a:spcPct val="70000"/>
              </a:lnSpc>
              <a:spcBef>
                <a:spcPts val="0"/>
              </a:spcBef>
              <a:buNone/>
            </a:pPr>
            <a:r>
              <a:rPr lang="en-US" sz="2800" b="1" dirty="0" smtClean="0">
                <a:solidFill>
                  <a:srgbClr val="1709C7"/>
                </a:solidFill>
              </a:rPr>
              <a:t>- It </a:t>
            </a:r>
            <a:r>
              <a:rPr lang="en-US" sz="2800" b="1" dirty="0" smtClean="0">
                <a:solidFill>
                  <a:srgbClr val="1709C7"/>
                </a:solidFill>
              </a:rPr>
              <a:t>is excreted mainly with </a:t>
            </a:r>
            <a:r>
              <a:rPr lang="en-US" sz="2800" b="1" dirty="0" smtClean="0">
                <a:solidFill>
                  <a:srgbClr val="1709C7"/>
                </a:solidFill>
              </a:rPr>
              <a:t>urine.</a:t>
            </a:r>
            <a:endParaRPr lang="en-US" sz="2800" b="1" dirty="0" smtClean="0">
              <a:solidFill>
                <a:srgbClr val="1709C7"/>
              </a:solidFill>
            </a:endParaRPr>
          </a:p>
          <a:p>
            <a:pPr marL="358775" indent="-358775">
              <a:lnSpc>
                <a:spcPct val="70000"/>
              </a:lnSpc>
              <a:spcBef>
                <a:spcPts val="0"/>
              </a:spcBef>
              <a:buNone/>
            </a:pPr>
            <a:r>
              <a:rPr lang="en-US" sz="2800" b="1" dirty="0" smtClean="0">
                <a:solidFill>
                  <a:srgbClr val="1709C7"/>
                </a:solidFill>
              </a:rPr>
              <a:t>- The </a:t>
            </a:r>
            <a:r>
              <a:rPr lang="en-US" sz="2800" b="1" dirty="0" smtClean="0">
                <a:solidFill>
                  <a:srgbClr val="1709C7"/>
                </a:solidFill>
              </a:rPr>
              <a:t>onset time is about 10 minutes after sublingual use.</a:t>
            </a:r>
          </a:p>
          <a:p>
            <a:pPr marL="358775" indent="-358775">
              <a:lnSpc>
                <a:spcPct val="70000"/>
              </a:lnSpc>
              <a:spcBef>
                <a:spcPts val="0"/>
              </a:spcBef>
              <a:buNone/>
            </a:pPr>
            <a:r>
              <a:rPr lang="en-US" sz="2800" b="1" dirty="0" smtClean="0">
                <a:solidFill>
                  <a:srgbClr val="1709C7"/>
                </a:solidFill>
              </a:rPr>
              <a:t>- The </a:t>
            </a:r>
            <a:r>
              <a:rPr lang="en-US" sz="2800" b="1" dirty="0" smtClean="0">
                <a:solidFill>
                  <a:srgbClr val="1709C7"/>
                </a:solidFill>
              </a:rPr>
              <a:t>drug lasts several hours.</a:t>
            </a:r>
          </a:p>
          <a:p>
            <a:pPr marL="358775" indent="-358775">
              <a:lnSpc>
                <a:spcPct val="70000"/>
              </a:lnSpc>
              <a:spcBef>
                <a:spcPts val="0"/>
              </a:spcBef>
              <a:buNone/>
            </a:pPr>
            <a:endParaRPr lang="en-US" sz="2800" b="1" dirty="0" smtClean="0">
              <a:solidFill>
                <a:schemeClr val="accent3">
                  <a:lumMod val="50000"/>
                </a:schemeClr>
              </a:solidFill>
            </a:endParaRPr>
          </a:p>
          <a:p>
            <a:pPr marL="358775" indent="-358775">
              <a:lnSpc>
                <a:spcPct val="70000"/>
              </a:lnSpc>
              <a:spcBef>
                <a:spcPts val="0"/>
              </a:spcBef>
              <a:buNone/>
            </a:pPr>
            <a:r>
              <a:rPr lang="en-US" sz="2800" b="1" dirty="0" smtClean="0">
                <a:solidFill>
                  <a:schemeClr val="accent3">
                    <a:lumMod val="50000"/>
                  </a:schemeClr>
                </a:solidFill>
              </a:rPr>
              <a:t>Applied </a:t>
            </a:r>
            <a:r>
              <a:rPr lang="en-US" sz="2800" b="1" dirty="0" smtClean="0">
                <a:solidFill>
                  <a:schemeClr val="accent3">
                    <a:lumMod val="50000"/>
                  </a:schemeClr>
                </a:solidFill>
              </a:rPr>
              <a:t>for cupping and prevention of angina attacks, with chronic heart failure</a:t>
            </a:r>
            <a:endParaRPr lang="ru-RU" sz="2800" b="1" dirty="0" smtClean="0">
              <a:solidFill>
                <a:schemeClr val="accent3">
                  <a:lumMod val="50000"/>
                </a:schemeClr>
              </a:solidFill>
            </a:endParaRPr>
          </a:p>
        </p:txBody>
      </p:sp>
      <p:sp>
        <p:nvSpPr>
          <p:cNvPr id="5" name="AutoShape 6"/>
          <p:cNvSpPr>
            <a:spLocks noChangeArrowheads="1"/>
          </p:cNvSpPr>
          <p:nvPr/>
        </p:nvSpPr>
        <p:spPr bwMode="auto">
          <a:xfrm>
            <a:off x="142844" y="142852"/>
            <a:ext cx="8858312" cy="6572296"/>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Tree>
  </p:cSld>
  <p:clrMapOvr>
    <a:masterClrMapping/>
  </p:clrMapOvr>
  <p:transition>
    <p:random/>
  </p:transition>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285720" y="152400"/>
            <a:ext cx="8715436" cy="704832"/>
          </a:xfrm>
          <a:solidFill>
            <a:schemeClr val="folHlink"/>
          </a:solidFill>
        </p:spPr>
        <p:txBody>
          <a:bodyPr>
            <a:noAutofit/>
          </a:bodyPr>
          <a:lstStyle/>
          <a:p>
            <a:pPr algn="r"/>
            <a:r>
              <a:rPr lang="en-US" sz="4000" b="1" dirty="0" smtClean="0">
                <a:solidFill>
                  <a:schemeClr val="accent6">
                    <a:lumMod val="60000"/>
                    <a:lumOff val="40000"/>
                  </a:schemeClr>
                </a:solidFill>
              </a:rPr>
              <a:t>CLINICAL FORMS OF IHD</a:t>
            </a:r>
            <a:endParaRPr lang="pl-PL" sz="4000" dirty="0" smtClean="0">
              <a:solidFill>
                <a:schemeClr val="accent6">
                  <a:lumMod val="60000"/>
                  <a:lumOff val="40000"/>
                </a:schemeClr>
              </a:solidFill>
            </a:endParaRPr>
          </a:p>
        </p:txBody>
      </p:sp>
      <p:sp>
        <p:nvSpPr>
          <p:cNvPr id="5" name="AutoShape 6"/>
          <p:cNvSpPr>
            <a:spLocks noChangeArrowheads="1"/>
          </p:cNvSpPr>
          <p:nvPr/>
        </p:nvSpPr>
        <p:spPr bwMode="auto">
          <a:xfrm>
            <a:off x="142844" y="142852"/>
            <a:ext cx="8858312" cy="6572296"/>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pic>
        <p:nvPicPr>
          <p:cNvPr id="4100" name="Picture 4"/>
          <p:cNvPicPr>
            <a:picLocks noGrp="1" noChangeAspect="1" noChangeArrowheads="1"/>
          </p:cNvPicPr>
          <p:nvPr>
            <p:ph idx="1"/>
          </p:nvPr>
        </p:nvPicPr>
        <p:blipFill>
          <a:blip r:embed="rId2"/>
          <a:srcRect/>
          <a:stretch>
            <a:fillRect/>
          </a:stretch>
        </p:blipFill>
        <p:spPr bwMode="auto">
          <a:xfrm>
            <a:off x="285720" y="928670"/>
            <a:ext cx="8572560" cy="5643602"/>
          </a:xfrm>
          <a:prstGeom prst="rect">
            <a:avLst/>
          </a:prstGeom>
          <a:noFill/>
          <a:ln w="9525">
            <a:noFill/>
            <a:miter lim="800000"/>
            <a:headEnd/>
            <a:tailEnd/>
          </a:ln>
          <a:effectLst/>
        </p:spPr>
      </p:pic>
    </p:spTree>
  </p:cSld>
  <p:clrMapOvr>
    <a:masterClrMapping/>
  </p:clrMapOvr>
  <p:transition>
    <p:random/>
  </p:transition>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285720" y="152400"/>
            <a:ext cx="8715436" cy="704832"/>
          </a:xfrm>
          <a:solidFill>
            <a:schemeClr val="folHlink"/>
          </a:solidFill>
        </p:spPr>
        <p:txBody>
          <a:bodyPr>
            <a:noAutofit/>
          </a:bodyPr>
          <a:lstStyle/>
          <a:p>
            <a:pPr algn="r"/>
            <a:r>
              <a:rPr lang="en-US" sz="4000" b="1" dirty="0" smtClean="0">
                <a:solidFill>
                  <a:schemeClr val="accent6">
                    <a:lumMod val="60000"/>
                    <a:lumOff val="40000"/>
                  </a:schemeClr>
                </a:solidFill>
              </a:rPr>
              <a:t>ANTIANGINAL DRUGS</a:t>
            </a:r>
            <a:endParaRPr lang="ru-RU" sz="4000" b="1" dirty="0" smtClean="0">
              <a:solidFill>
                <a:schemeClr val="accent6">
                  <a:lumMod val="60000"/>
                  <a:lumOff val="40000"/>
                </a:schemeClr>
              </a:solidFill>
            </a:endParaRPr>
          </a:p>
        </p:txBody>
      </p:sp>
      <p:sp>
        <p:nvSpPr>
          <p:cNvPr id="24579" name="Rectangle 3"/>
          <p:cNvSpPr>
            <a:spLocks noGrp="1" noChangeArrowheads="1"/>
          </p:cNvSpPr>
          <p:nvPr>
            <p:ph idx="1"/>
          </p:nvPr>
        </p:nvSpPr>
        <p:spPr>
          <a:xfrm>
            <a:off x="285720" y="785794"/>
            <a:ext cx="8643998" cy="5786478"/>
          </a:xfrm>
          <a:solidFill>
            <a:schemeClr val="accent6">
              <a:lumMod val="20000"/>
              <a:lumOff val="80000"/>
            </a:schemeClr>
          </a:solidFill>
          <a:ln w="28575">
            <a:solidFill>
              <a:schemeClr val="accent6">
                <a:lumMod val="75000"/>
              </a:schemeClr>
            </a:solidFill>
          </a:ln>
          <a:scene3d>
            <a:camera prst="orthographicFront"/>
            <a:lightRig rig="threePt" dir="t"/>
          </a:scene3d>
          <a:sp3d>
            <a:bevelT/>
          </a:sp3d>
        </p:spPr>
        <p:txBody>
          <a:bodyPr>
            <a:noAutofit/>
          </a:bodyPr>
          <a:lstStyle/>
          <a:p>
            <a:pPr marL="358775" indent="-358775">
              <a:lnSpc>
                <a:spcPct val="70000"/>
              </a:lnSpc>
              <a:spcBef>
                <a:spcPts val="600"/>
              </a:spcBef>
              <a:buNone/>
            </a:pPr>
            <a:r>
              <a:rPr lang="en-US" sz="2800" b="1" dirty="0" smtClean="0">
                <a:solidFill>
                  <a:srgbClr val="FF0000"/>
                </a:solidFill>
              </a:rPr>
              <a:t>Calcium antagonists or calcium channel blockers</a:t>
            </a:r>
          </a:p>
          <a:p>
            <a:pPr marL="358775" indent="-358775">
              <a:lnSpc>
                <a:spcPct val="70000"/>
              </a:lnSpc>
              <a:spcBef>
                <a:spcPts val="600"/>
              </a:spcBef>
              <a:buNone/>
            </a:pPr>
            <a:r>
              <a:rPr lang="en-US" sz="2800" b="1" i="1" dirty="0" smtClean="0">
                <a:solidFill>
                  <a:srgbClr val="7030A0"/>
                </a:solidFill>
              </a:rPr>
              <a:t>Classification</a:t>
            </a:r>
            <a:r>
              <a:rPr lang="ru-RU" sz="2800" b="1" i="1" dirty="0" smtClean="0">
                <a:solidFill>
                  <a:srgbClr val="7030A0"/>
                </a:solidFill>
              </a:rPr>
              <a:t>: </a:t>
            </a:r>
            <a:endParaRPr lang="ru-RU" sz="2800" b="1" i="1" dirty="0" smtClean="0">
              <a:solidFill>
                <a:srgbClr val="7030A0"/>
              </a:solidFill>
            </a:endParaRPr>
          </a:p>
          <a:p>
            <a:pPr marL="0" indent="0">
              <a:lnSpc>
                <a:spcPct val="70000"/>
              </a:lnSpc>
              <a:spcBef>
                <a:spcPts val="600"/>
              </a:spcBef>
              <a:buNone/>
            </a:pPr>
            <a:r>
              <a:rPr lang="en-US" sz="2800" b="1" dirty="0" smtClean="0">
                <a:solidFill>
                  <a:srgbClr val="1709C7"/>
                </a:solidFill>
              </a:rPr>
              <a:t>1.</a:t>
            </a:r>
            <a:r>
              <a:rPr lang="en-US" sz="2800" b="1" dirty="0" smtClean="0">
                <a:solidFill>
                  <a:schemeClr val="accent6">
                    <a:lumMod val="50000"/>
                  </a:schemeClr>
                </a:solidFill>
              </a:rPr>
              <a:t> </a:t>
            </a:r>
            <a:r>
              <a:rPr lang="en-US" sz="2800" b="1" dirty="0" err="1" smtClean="0">
                <a:solidFill>
                  <a:srgbClr val="1709C7"/>
                </a:solidFill>
              </a:rPr>
              <a:t>Cardiotropic</a:t>
            </a:r>
            <a:r>
              <a:rPr lang="en-US" sz="2800" b="1" dirty="0" smtClean="0">
                <a:solidFill>
                  <a:srgbClr val="1709C7"/>
                </a:solidFill>
              </a:rPr>
              <a:t> </a:t>
            </a:r>
            <a:r>
              <a:rPr lang="en-US" sz="2800" b="1" dirty="0" smtClean="0">
                <a:solidFill>
                  <a:srgbClr val="1709C7"/>
                </a:solidFill>
              </a:rPr>
              <a:t>- </a:t>
            </a:r>
            <a:r>
              <a:rPr lang="en-US" sz="2800" b="1" dirty="0" err="1" smtClean="0">
                <a:solidFill>
                  <a:srgbClr val="B808B0"/>
                </a:solidFill>
              </a:rPr>
              <a:t>Phenylalkylamines</a:t>
            </a:r>
            <a:r>
              <a:rPr lang="en-US" sz="2800" b="1" dirty="0" smtClean="0">
                <a:solidFill>
                  <a:srgbClr val="B808B0"/>
                </a:solidFill>
              </a:rPr>
              <a:t>:</a:t>
            </a:r>
          </a:p>
          <a:p>
            <a:pPr marL="0" indent="0">
              <a:lnSpc>
                <a:spcPct val="70000"/>
              </a:lnSpc>
              <a:spcBef>
                <a:spcPts val="600"/>
              </a:spcBef>
              <a:buNone/>
            </a:pPr>
            <a:r>
              <a:rPr lang="en-US" sz="2800" b="1" dirty="0" smtClean="0">
                <a:solidFill>
                  <a:schemeClr val="accent6">
                    <a:lumMod val="50000"/>
                  </a:schemeClr>
                </a:solidFill>
              </a:rPr>
              <a:t>        </a:t>
            </a:r>
            <a:r>
              <a:rPr lang="en-US" sz="2800" b="1" dirty="0" err="1" smtClean="0">
                <a:solidFill>
                  <a:schemeClr val="accent6">
                    <a:lumMod val="50000"/>
                  </a:schemeClr>
                </a:solidFill>
              </a:rPr>
              <a:t>verapamil</a:t>
            </a:r>
            <a:r>
              <a:rPr lang="en-US" sz="2800" b="1" dirty="0" smtClean="0">
                <a:solidFill>
                  <a:schemeClr val="accent6">
                    <a:lumMod val="50000"/>
                  </a:schemeClr>
                </a:solidFill>
              </a:rPr>
              <a:t> (</a:t>
            </a:r>
            <a:r>
              <a:rPr lang="en-US" sz="2800" b="1" dirty="0" err="1" smtClean="0">
                <a:solidFill>
                  <a:schemeClr val="accent6">
                    <a:lumMod val="50000"/>
                  </a:schemeClr>
                </a:solidFill>
              </a:rPr>
              <a:t>phinoptin</a:t>
            </a:r>
            <a:r>
              <a:rPr lang="en-US" sz="2800" b="1" dirty="0" smtClean="0">
                <a:solidFill>
                  <a:schemeClr val="accent6">
                    <a:lumMod val="50000"/>
                  </a:schemeClr>
                </a:solidFill>
              </a:rPr>
              <a:t>, </a:t>
            </a:r>
            <a:r>
              <a:rPr lang="en-US" sz="2800" b="1" dirty="0" err="1" smtClean="0">
                <a:solidFill>
                  <a:schemeClr val="accent6">
                    <a:lumMod val="50000"/>
                  </a:schemeClr>
                </a:solidFill>
              </a:rPr>
              <a:t>isoptin</a:t>
            </a:r>
            <a:r>
              <a:rPr lang="en-US" sz="2800" b="1" dirty="0" smtClean="0">
                <a:solidFill>
                  <a:schemeClr val="accent6">
                    <a:lumMod val="50000"/>
                  </a:schemeClr>
                </a:solidFill>
              </a:rPr>
              <a:t>).</a:t>
            </a:r>
            <a:endParaRPr lang="en-US" sz="2800" b="1" dirty="0" smtClean="0">
              <a:solidFill>
                <a:schemeClr val="accent6">
                  <a:lumMod val="50000"/>
                </a:schemeClr>
              </a:solidFill>
            </a:endParaRPr>
          </a:p>
          <a:p>
            <a:pPr marL="0" indent="0">
              <a:lnSpc>
                <a:spcPct val="70000"/>
              </a:lnSpc>
              <a:spcBef>
                <a:spcPts val="600"/>
              </a:spcBef>
              <a:buNone/>
            </a:pPr>
            <a:r>
              <a:rPr lang="en-US" sz="2800" b="1" dirty="0" smtClean="0">
                <a:solidFill>
                  <a:srgbClr val="1709C7"/>
                </a:solidFill>
              </a:rPr>
              <a:t>2.</a:t>
            </a:r>
            <a:r>
              <a:rPr lang="en-US" sz="2800" b="1" dirty="0" smtClean="0">
                <a:solidFill>
                  <a:schemeClr val="accent6">
                    <a:lumMod val="50000"/>
                  </a:schemeClr>
                </a:solidFill>
              </a:rPr>
              <a:t> </a:t>
            </a:r>
            <a:r>
              <a:rPr lang="en-US" sz="2800" b="1" dirty="0" err="1" smtClean="0">
                <a:solidFill>
                  <a:srgbClr val="1709C7"/>
                </a:solidFill>
              </a:rPr>
              <a:t>Vasotropic</a:t>
            </a:r>
            <a:r>
              <a:rPr lang="en-US" sz="2800" b="1" dirty="0" smtClean="0">
                <a:solidFill>
                  <a:srgbClr val="1709C7"/>
                </a:solidFill>
              </a:rPr>
              <a:t> </a:t>
            </a:r>
            <a:r>
              <a:rPr lang="en-US" sz="2800" b="1" dirty="0" smtClean="0">
                <a:solidFill>
                  <a:srgbClr val="1709C7"/>
                </a:solidFill>
              </a:rPr>
              <a:t>-</a:t>
            </a:r>
            <a:r>
              <a:rPr lang="en-US" sz="2800" b="1" dirty="0" smtClean="0">
                <a:solidFill>
                  <a:schemeClr val="accent6">
                    <a:lumMod val="50000"/>
                  </a:schemeClr>
                </a:solidFill>
              </a:rPr>
              <a:t> </a:t>
            </a:r>
            <a:r>
              <a:rPr lang="en-US" sz="2800" b="1" dirty="0" err="1" smtClean="0">
                <a:solidFill>
                  <a:srgbClr val="B808B0"/>
                </a:solidFill>
              </a:rPr>
              <a:t>Digdropyridines</a:t>
            </a:r>
            <a:r>
              <a:rPr lang="en-US" sz="2800" b="1" dirty="0" smtClean="0">
                <a:solidFill>
                  <a:srgbClr val="B808B0"/>
                </a:solidFill>
              </a:rPr>
              <a:t>:</a:t>
            </a:r>
            <a:r>
              <a:rPr lang="en-US" sz="2800" b="1" dirty="0" smtClean="0">
                <a:solidFill>
                  <a:schemeClr val="accent6">
                    <a:lumMod val="50000"/>
                  </a:schemeClr>
                </a:solidFill>
              </a:rPr>
              <a:t> </a:t>
            </a:r>
            <a:r>
              <a:rPr lang="en-US" sz="2800" b="1" dirty="0" err="1" smtClean="0">
                <a:solidFill>
                  <a:schemeClr val="accent6">
                    <a:lumMod val="50000"/>
                  </a:schemeClr>
                </a:solidFill>
              </a:rPr>
              <a:t>f</a:t>
            </a:r>
            <a:r>
              <a:rPr lang="en-US" sz="2800" b="1" dirty="0" err="1" smtClean="0">
                <a:solidFill>
                  <a:schemeClr val="accent6">
                    <a:lumMod val="50000"/>
                  </a:schemeClr>
                </a:solidFill>
              </a:rPr>
              <a:t>enygidine</a:t>
            </a:r>
            <a:r>
              <a:rPr lang="en-US" sz="2800" b="1" dirty="0" smtClean="0">
                <a:solidFill>
                  <a:schemeClr val="accent6">
                    <a:lumMod val="50000"/>
                  </a:schemeClr>
                </a:solidFill>
              </a:rPr>
              <a:t> </a:t>
            </a:r>
            <a:r>
              <a:rPr lang="en-US" sz="2800" b="1" dirty="0" smtClean="0">
                <a:solidFill>
                  <a:schemeClr val="accent6">
                    <a:lumMod val="50000"/>
                  </a:schemeClr>
                </a:solidFill>
              </a:rPr>
              <a:t>(</a:t>
            </a:r>
            <a:r>
              <a:rPr lang="en-US" sz="2800" b="1" dirty="0" err="1" smtClean="0">
                <a:solidFill>
                  <a:schemeClr val="accent6">
                    <a:lumMod val="50000"/>
                  </a:schemeClr>
                </a:solidFill>
              </a:rPr>
              <a:t>nifedipine</a:t>
            </a:r>
            <a:r>
              <a:rPr lang="en-US" sz="2800" b="1" dirty="0" smtClean="0">
                <a:solidFill>
                  <a:schemeClr val="accent6">
                    <a:lumMod val="50000"/>
                  </a:schemeClr>
                </a:solidFill>
              </a:rPr>
              <a:t>, </a:t>
            </a:r>
            <a:r>
              <a:rPr lang="en-US" sz="2800" b="1" dirty="0" err="1" smtClean="0">
                <a:solidFill>
                  <a:schemeClr val="accent6">
                    <a:lumMod val="50000"/>
                  </a:schemeClr>
                </a:solidFill>
              </a:rPr>
              <a:t>corinfar</a:t>
            </a:r>
            <a:r>
              <a:rPr lang="en-US" sz="2800" b="1" dirty="0" smtClean="0">
                <a:solidFill>
                  <a:schemeClr val="accent6">
                    <a:lumMod val="50000"/>
                  </a:schemeClr>
                </a:solidFill>
              </a:rPr>
              <a:t>), </a:t>
            </a:r>
            <a:r>
              <a:rPr lang="en-US" sz="2800" b="1" dirty="0" err="1" smtClean="0">
                <a:solidFill>
                  <a:schemeClr val="accent6">
                    <a:lumMod val="50000"/>
                  </a:schemeClr>
                </a:solidFill>
              </a:rPr>
              <a:t>amlodipine</a:t>
            </a:r>
            <a:r>
              <a:rPr lang="en-US" sz="2800" b="1" dirty="0" smtClean="0">
                <a:solidFill>
                  <a:schemeClr val="accent6">
                    <a:lumMod val="50000"/>
                  </a:schemeClr>
                </a:solidFill>
              </a:rPr>
              <a:t>, </a:t>
            </a:r>
            <a:r>
              <a:rPr lang="en-US" sz="2800" b="1" dirty="0" err="1" smtClean="0">
                <a:solidFill>
                  <a:schemeClr val="accent6">
                    <a:lumMod val="50000"/>
                  </a:schemeClr>
                </a:solidFill>
              </a:rPr>
              <a:t>felodipine</a:t>
            </a:r>
            <a:r>
              <a:rPr lang="en-US" sz="2800" b="1" dirty="0" smtClean="0">
                <a:solidFill>
                  <a:schemeClr val="accent6">
                    <a:lumMod val="50000"/>
                  </a:schemeClr>
                </a:solidFill>
              </a:rPr>
              <a:t>.</a:t>
            </a:r>
            <a:endParaRPr lang="en-US" sz="2800" b="1" dirty="0" smtClean="0">
              <a:solidFill>
                <a:schemeClr val="accent6">
                  <a:lumMod val="50000"/>
                </a:schemeClr>
              </a:solidFill>
            </a:endParaRPr>
          </a:p>
          <a:p>
            <a:pPr marL="0" indent="0">
              <a:lnSpc>
                <a:spcPct val="70000"/>
              </a:lnSpc>
              <a:spcBef>
                <a:spcPts val="600"/>
              </a:spcBef>
              <a:buNone/>
            </a:pPr>
            <a:r>
              <a:rPr lang="en-US" sz="2800" b="1" dirty="0" smtClean="0">
                <a:solidFill>
                  <a:srgbClr val="1709C7"/>
                </a:solidFill>
              </a:rPr>
              <a:t>3.</a:t>
            </a:r>
            <a:r>
              <a:rPr lang="en-US" sz="2800" b="1" dirty="0" smtClean="0">
                <a:solidFill>
                  <a:schemeClr val="accent6">
                    <a:lumMod val="50000"/>
                  </a:schemeClr>
                </a:solidFill>
              </a:rPr>
              <a:t> </a:t>
            </a:r>
            <a:r>
              <a:rPr lang="en-US" sz="2800" b="1" dirty="0" smtClean="0">
                <a:solidFill>
                  <a:srgbClr val="1709C7"/>
                </a:solidFill>
              </a:rPr>
              <a:t>Mixed </a:t>
            </a:r>
            <a:r>
              <a:rPr lang="en-US" sz="2800" b="1" dirty="0" smtClean="0">
                <a:solidFill>
                  <a:srgbClr val="1709C7"/>
                </a:solidFill>
              </a:rPr>
              <a:t>action - </a:t>
            </a:r>
            <a:r>
              <a:rPr lang="en-US" sz="2800" b="1" dirty="0" err="1" smtClean="0">
                <a:solidFill>
                  <a:srgbClr val="B808B0"/>
                </a:solidFill>
              </a:rPr>
              <a:t>Benzothiazines</a:t>
            </a:r>
            <a:r>
              <a:rPr lang="en-US" sz="2800" b="1" dirty="0" smtClean="0">
                <a:solidFill>
                  <a:srgbClr val="B808B0"/>
                </a:solidFill>
              </a:rPr>
              <a:t>:</a:t>
            </a:r>
            <a:r>
              <a:rPr lang="en-US" sz="2800" b="1" dirty="0" smtClean="0">
                <a:solidFill>
                  <a:schemeClr val="accent6">
                    <a:lumMod val="50000"/>
                  </a:schemeClr>
                </a:solidFill>
              </a:rPr>
              <a:t> </a:t>
            </a:r>
            <a:r>
              <a:rPr lang="en-US" sz="2800" b="1" dirty="0" err="1" smtClean="0">
                <a:solidFill>
                  <a:schemeClr val="accent6">
                    <a:lumMod val="50000"/>
                  </a:schemeClr>
                </a:solidFill>
              </a:rPr>
              <a:t>diltiazem</a:t>
            </a:r>
            <a:r>
              <a:rPr lang="en-US" sz="2800" b="1" dirty="0" smtClean="0">
                <a:solidFill>
                  <a:schemeClr val="accent6">
                    <a:lumMod val="50000"/>
                  </a:schemeClr>
                </a:solidFill>
              </a:rPr>
              <a:t>.</a:t>
            </a:r>
          </a:p>
          <a:p>
            <a:pPr marL="0" indent="0">
              <a:lnSpc>
                <a:spcPct val="70000"/>
              </a:lnSpc>
              <a:spcBef>
                <a:spcPts val="600"/>
              </a:spcBef>
              <a:buNone/>
            </a:pPr>
            <a:endParaRPr lang="en-US" sz="2800" b="1" dirty="0" smtClean="0">
              <a:solidFill>
                <a:schemeClr val="accent6">
                  <a:lumMod val="50000"/>
                </a:schemeClr>
              </a:solidFill>
            </a:endParaRPr>
          </a:p>
          <a:p>
            <a:pPr marL="0" indent="0">
              <a:lnSpc>
                <a:spcPct val="70000"/>
              </a:lnSpc>
              <a:spcBef>
                <a:spcPts val="600"/>
              </a:spcBef>
              <a:buNone/>
            </a:pPr>
            <a:r>
              <a:rPr lang="en-US" sz="2800" b="1" dirty="0" smtClean="0">
                <a:solidFill>
                  <a:srgbClr val="00B050"/>
                </a:solidFill>
              </a:rPr>
              <a:t>The </a:t>
            </a:r>
            <a:r>
              <a:rPr lang="en-US" sz="2800" b="1" dirty="0" smtClean="0">
                <a:solidFill>
                  <a:srgbClr val="00B050"/>
                </a:solidFill>
              </a:rPr>
              <a:t>transport of calcium ions through the slow calcium channels of the cell membranes is inhibited inside the </a:t>
            </a:r>
            <a:r>
              <a:rPr lang="en-US" sz="2800" b="1" dirty="0" err="1" smtClean="0">
                <a:solidFill>
                  <a:srgbClr val="00B050"/>
                </a:solidFill>
              </a:rPr>
              <a:t>cardiomyocytes</a:t>
            </a:r>
            <a:r>
              <a:rPr lang="en-US" sz="2800" b="1" dirty="0" smtClean="0">
                <a:solidFill>
                  <a:srgbClr val="00B050"/>
                </a:solidFill>
              </a:rPr>
              <a:t> and smooth muscle cells of the coronary and peripheral vessels.</a:t>
            </a:r>
          </a:p>
          <a:p>
            <a:pPr marL="0" indent="0">
              <a:lnSpc>
                <a:spcPct val="70000"/>
              </a:lnSpc>
              <a:spcBef>
                <a:spcPts val="600"/>
              </a:spcBef>
              <a:buNone/>
            </a:pPr>
            <a:r>
              <a:rPr lang="en-US" sz="2800" b="1" dirty="0" smtClean="0">
                <a:solidFill>
                  <a:srgbClr val="00B050"/>
                </a:solidFill>
              </a:rPr>
              <a:t>Reducing myocardial contractility and heart function, directly reduces myocardial oxygen consumption, and also indirectly reduces myocardial oxygen demand by decreasing peripheral vascular resistance and associated optimization of heart function.</a:t>
            </a:r>
          </a:p>
        </p:txBody>
      </p:sp>
      <p:sp>
        <p:nvSpPr>
          <p:cNvPr id="5" name="AutoShape 6"/>
          <p:cNvSpPr>
            <a:spLocks noChangeArrowheads="1"/>
          </p:cNvSpPr>
          <p:nvPr/>
        </p:nvSpPr>
        <p:spPr bwMode="auto">
          <a:xfrm>
            <a:off x="142844" y="142852"/>
            <a:ext cx="8858312" cy="6572296"/>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pic>
        <p:nvPicPr>
          <p:cNvPr id="25603" name="Picture 3"/>
          <p:cNvPicPr>
            <a:picLocks noChangeAspect="1" noChangeArrowheads="1"/>
          </p:cNvPicPr>
          <p:nvPr/>
        </p:nvPicPr>
        <p:blipFill>
          <a:blip r:embed="rId3"/>
          <a:srcRect/>
          <a:stretch>
            <a:fillRect/>
          </a:stretch>
        </p:blipFill>
        <p:spPr bwMode="auto">
          <a:xfrm>
            <a:off x="7715272" y="857232"/>
            <a:ext cx="1162050" cy="1428750"/>
          </a:xfrm>
          <a:prstGeom prst="rect">
            <a:avLst/>
          </a:prstGeom>
          <a:noFill/>
          <a:ln w="9525">
            <a:noFill/>
            <a:miter lim="800000"/>
            <a:headEnd/>
            <a:tailEnd/>
          </a:ln>
          <a:effectLst/>
        </p:spPr>
      </p:pic>
    </p:spTree>
  </p:cSld>
  <p:clrMapOvr>
    <a:masterClrMapping/>
  </p:clrMapOvr>
  <p:transition>
    <p:random/>
  </p:transition>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285720" y="152400"/>
            <a:ext cx="8715436" cy="704832"/>
          </a:xfrm>
          <a:solidFill>
            <a:schemeClr val="folHlink"/>
          </a:solidFill>
        </p:spPr>
        <p:txBody>
          <a:bodyPr>
            <a:noAutofit/>
          </a:bodyPr>
          <a:lstStyle/>
          <a:p>
            <a:pPr algn="r"/>
            <a:r>
              <a:rPr lang="en-US" sz="4000" b="1" dirty="0" smtClean="0">
                <a:solidFill>
                  <a:schemeClr val="accent6">
                    <a:lumMod val="60000"/>
                    <a:lumOff val="40000"/>
                  </a:schemeClr>
                </a:solidFill>
              </a:rPr>
              <a:t>ANTIANGINAL DRUGS</a:t>
            </a:r>
            <a:endParaRPr lang="ru-RU" sz="4000" b="1" dirty="0" smtClean="0">
              <a:solidFill>
                <a:schemeClr val="accent6">
                  <a:lumMod val="60000"/>
                  <a:lumOff val="40000"/>
                </a:schemeClr>
              </a:solidFill>
            </a:endParaRPr>
          </a:p>
        </p:txBody>
      </p:sp>
      <p:sp>
        <p:nvSpPr>
          <p:cNvPr id="24579" name="Rectangle 3"/>
          <p:cNvSpPr>
            <a:spLocks noGrp="1" noChangeArrowheads="1"/>
          </p:cNvSpPr>
          <p:nvPr>
            <p:ph idx="1"/>
          </p:nvPr>
        </p:nvSpPr>
        <p:spPr>
          <a:xfrm>
            <a:off x="285720" y="785794"/>
            <a:ext cx="8643998" cy="5786478"/>
          </a:xfrm>
          <a:solidFill>
            <a:schemeClr val="accent6">
              <a:lumMod val="20000"/>
              <a:lumOff val="80000"/>
            </a:schemeClr>
          </a:solidFill>
          <a:ln w="28575">
            <a:solidFill>
              <a:schemeClr val="accent6">
                <a:lumMod val="75000"/>
              </a:schemeClr>
            </a:solidFill>
          </a:ln>
          <a:scene3d>
            <a:camera prst="orthographicFront"/>
            <a:lightRig rig="threePt" dir="t"/>
          </a:scene3d>
          <a:sp3d>
            <a:bevelT/>
          </a:sp3d>
        </p:spPr>
        <p:txBody>
          <a:bodyPr>
            <a:noAutofit/>
          </a:bodyPr>
          <a:lstStyle/>
          <a:p>
            <a:pPr marL="358775" indent="-358775">
              <a:lnSpc>
                <a:spcPct val="70000"/>
              </a:lnSpc>
              <a:spcBef>
                <a:spcPts val="600"/>
              </a:spcBef>
              <a:buNone/>
            </a:pPr>
            <a:r>
              <a:rPr lang="en-US" sz="2800" b="1" dirty="0" smtClean="0">
                <a:solidFill>
                  <a:srgbClr val="FF0000"/>
                </a:solidFill>
              </a:rPr>
              <a:t>Calcium channel blockers</a:t>
            </a:r>
          </a:p>
          <a:p>
            <a:pPr marL="358775" indent="-358775">
              <a:lnSpc>
                <a:spcPct val="70000"/>
              </a:lnSpc>
              <a:spcBef>
                <a:spcPts val="600"/>
              </a:spcBef>
              <a:buNone/>
            </a:pPr>
            <a:endParaRPr lang="en-US" sz="2400" b="1" dirty="0" smtClean="0">
              <a:solidFill>
                <a:srgbClr val="1709C7"/>
              </a:solidFill>
            </a:endParaRPr>
          </a:p>
          <a:p>
            <a:pPr marL="358775" indent="-358775">
              <a:lnSpc>
                <a:spcPct val="70000"/>
              </a:lnSpc>
              <a:spcBef>
                <a:spcPts val="600"/>
              </a:spcBef>
              <a:buNone/>
            </a:pPr>
            <a:r>
              <a:rPr lang="en-US" sz="2400" b="1" dirty="0" err="1" smtClean="0">
                <a:solidFill>
                  <a:srgbClr val="1709C7"/>
                </a:solidFill>
              </a:rPr>
              <a:t>Nifedipine</a:t>
            </a:r>
            <a:r>
              <a:rPr lang="en-US" sz="2400" b="1" dirty="0" smtClean="0">
                <a:solidFill>
                  <a:srgbClr val="1709C7"/>
                </a:solidFill>
              </a:rPr>
              <a:t> </a:t>
            </a:r>
            <a:r>
              <a:rPr lang="en-US" sz="2400" b="1" dirty="0" smtClean="0">
                <a:solidFill>
                  <a:srgbClr val="1709C7"/>
                </a:solidFill>
              </a:rPr>
              <a:t>Prolonged</a:t>
            </a:r>
          </a:p>
          <a:p>
            <a:pPr marL="358775" indent="-358775">
              <a:lnSpc>
                <a:spcPct val="70000"/>
              </a:lnSpc>
              <a:spcBef>
                <a:spcPts val="600"/>
              </a:spcBef>
              <a:buNone/>
            </a:pPr>
            <a:r>
              <a:rPr lang="en-US" sz="2400" b="1" dirty="0" smtClean="0">
                <a:solidFill>
                  <a:srgbClr val="1709C7"/>
                </a:solidFill>
              </a:rPr>
              <a:t>Moderately prolonged:</a:t>
            </a:r>
          </a:p>
          <a:p>
            <a:pPr marL="358775" indent="-358775">
              <a:lnSpc>
                <a:spcPct val="70000"/>
              </a:lnSpc>
              <a:spcBef>
                <a:spcPts val="600"/>
              </a:spcBef>
              <a:buNone/>
            </a:pPr>
            <a:r>
              <a:rPr lang="en-US" sz="2400" b="1" dirty="0" smtClean="0">
                <a:solidFill>
                  <a:srgbClr val="1709C7"/>
                </a:solidFill>
              </a:rPr>
              <a:t>      </a:t>
            </a:r>
            <a:r>
              <a:rPr lang="en-US" sz="2400" b="1" dirty="0" err="1" smtClean="0">
                <a:solidFill>
                  <a:srgbClr val="1709C7"/>
                </a:solidFill>
              </a:rPr>
              <a:t>Adalat</a:t>
            </a:r>
            <a:r>
              <a:rPr lang="en-US" sz="2400" b="1" dirty="0" smtClean="0">
                <a:solidFill>
                  <a:srgbClr val="1709C7"/>
                </a:solidFill>
              </a:rPr>
              <a:t>-SL, </a:t>
            </a:r>
            <a:r>
              <a:rPr lang="en-US" sz="2400" b="1" dirty="0" err="1" smtClean="0">
                <a:solidFill>
                  <a:srgbClr val="1709C7"/>
                </a:solidFill>
              </a:rPr>
              <a:t>Cordaflex</a:t>
            </a:r>
            <a:r>
              <a:rPr lang="en-US" sz="2400" b="1" dirty="0" smtClean="0">
                <a:solidFill>
                  <a:srgbClr val="1709C7"/>
                </a:solidFill>
              </a:rPr>
              <a:t> Retard,</a:t>
            </a:r>
          </a:p>
          <a:p>
            <a:pPr marL="358775" indent="-358775">
              <a:lnSpc>
                <a:spcPct val="70000"/>
              </a:lnSpc>
              <a:spcBef>
                <a:spcPts val="600"/>
              </a:spcBef>
              <a:buNone/>
            </a:pPr>
            <a:r>
              <a:rPr lang="en-US" sz="2400" b="1" dirty="0" smtClean="0">
                <a:solidFill>
                  <a:srgbClr val="1709C7"/>
                </a:solidFill>
              </a:rPr>
              <a:t>      </a:t>
            </a:r>
            <a:r>
              <a:rPr lang="en-US" sz="2400" b="1" dirty="0" err="1" smtClean="0">
                <a:solidFill>
                  <a:srgbClr val="1709C7"/>
                </a:solidFill>
              </a:rPr>
              <a:t>Corinfar</a:t>
            </a:r>
            <a:r>
              <a:rPr lang="en-US" sz="2400" b="1" dirty="0" smtClean="0">
                <a:solidFill>
                  <a:srgbClr val="1709C7"/>
                </a:solidFill>
              </a:rPr>
              <a:t> retard 30-100 mg / day</a:t>
            </a:r>
          </a:p>
          <a:p>
            <a:pPr marL="358775" indent="-358775">
              <a:lnSpc>
                <a:spcPct val="70000"/>
              </a:lnSpc>
              <a:spcBef>
                <a:spcPts val="600"/>
              </a:spcBef>
              <a:buNone/>
            </a:pPr>
            <a:r>
              <a:rPr lang="en-US" sz="2400" b="1" dirty="0" smtClean="0">
                <a:solidFill>
                  <a:srgbClr val="1709C7"/>
                </a:solidFill>
              </a:rPr>
              <a:t>Significantly prolonged:</a:t>
            </a:r>
          </a:p>
          <a:p>
            <a:pPr marL="358775" indent="-358775">
              <a:lnSpc>
                <a:spcPct val="70000"/>
              </a:lnSpc>
              <a:spcBef>
                <a:spcPts val="600"/>
              </a:spcBef>
              <a:buNone/>
            </a:pPr>
            <a:r>
              <a:rPr lang="en-US" sz="2400" b="1" dirty="0" smtClean="0">
                <a:solidFill>
                  <a:srgbClr val="1709C7"/>
                </a:solidFill>
              </a:rPr>
              <a:t>      </a:t>
            </a:r>
            <a:r>
              <a:rPr lang="en-US" sz="2400" b="1" dirty="0" err="1" smtClean="0">
                <a:solidFill>
                  <a:srgbClr val="1709C7"/>
                </a:solidFill>
              </a:rPr>
              <a:t>Osmo-Adalat</a:t>
            </a:r>
            <a:r>
              <a:rPr lang="en-US" sz="2400" b="1" dirty="0" smtClean="0">
                <a:solidFill>
                  <a:srgbClr val="1709C7"/>
                </a:solidFill>
              </a:rPr>
              <a:t>, </a:t>
            </a:r>
            <a:r>
              <a:rPr lang="en-US" sz="2400" b="1" dirty="0" err="1" smtClean="0">
                <a:solidFill>
                  <a:srgbClr val="1709C7"/>
                </a:solidFill>
              </a:rPr>
              <a:t>Cordipine</a:t>
            </a:r>
            <a:r>
              <a:rPr lang="en-US" sz="2400" b="1" dirty="0" smtClean="0">
                <a:solidFill>
                  <a:srgbClr val="1709C7"/>
                </a:solidFill>
              </a:rPr>
              <a:t>-XL,</a:t>
            </a:r>
          </a:p>
          <a:p>
            <a:pPr marL="358775" indent="-358775">
              <a:lnSpc>
                <a:spcPct val="70000"/>
              </a:lnSpc>
              <a:spcBef>
                <a:spcPts val="600"/>
              </a:spcBef>
              <a:buNone/>
            </a:pPr>
            <a:r>
              <a:rPr lang="en-US" sz="2400" b="1" dirty="0" smtClean="0">
                <a:solidFill>
                  <a:srgbClr val="1709C7"/>
                </a:solidFill>
              </a:rPr>
              <a:t>      </a:t>
            </a:r>
            <a:r>
              <a:rPr lang="en-US" sz="2400" b="1" dirty="0" err="1" smtClean="0">
                <a:solidFill>
                  <a:srgbClr val="1709C7"/>
                </a:solidFill>
              </a:rPr>
              <a:t>Nifecard</a:t>
            </a:r>
            <a:r>
              <a:rPr lang="en-US" sz="2400" b="1" dirty="0" smtClean="0">
                <a:solidFill>
                  <a:srgbClr val="1709C7"/>
                </a:solidFill>
              </a:rPr>
              <a:t>-XL 30-120 mg / day</a:t>
            </a:r>
          </a:p>
          <a:p>
            <a:pPr marL="358775" indent="-358775">
              <a:lnSpc>
                <a:spcPct val="70000"/>
              </a:lnSpc>
              <a:spcBef>
                <a:spcPts val="600"/>
              </a:spcBef>
              <a:buNone/>
            </a:pPr>
            <a:r>
              <a:rPr lang="en-US" sz="2400" b="1" dirty="0" err="1" smtClean="0">
                <a:solidFill>
                  <a:srgbClr val="1709C7"/>
                </a:solidFill>
              </a:rPr>
              <a:t>Amlodipine</a:t>
            </a:r>
            <a:r>
              <a:rPr lang="en-US" sz="2400" b="1" dirty="0" smtClean="0">
                <a:solidFill>
                  <a:srgbClr val="1709C7"/>
                </a:solidFill>
              </a:rPr>
              <a:t> </a:t>
            </a:r>
            <a:r>
              <a:rPr lang="en-US" sz="2400" b="1" dirty="0" err="1" smtClean="0">
                <a:solidFill>
                  <a:srgbClr val="1709C7"/>
                </a:solidFill>
              </a:rPr>
              <a:t>Norvasc</a:t>
            </a:r>
            <a:r>
              <a:rPr lang="en-US" sz="2400" b="1" dirty="0" smtClean="0">
                <a:solidFill>
                  <a:srgbClr val="1709C7"/>
                </a:solidFill>
              </a:rPr>
              <a:t>, </a:t>
            </a:r>
            <a:r>
              <a:rPr lang="en-US" sz="2400" b="1" dirty="0" err="1" smtClean="0">
                <a:solidFill>
                  <a:srgbClr val="1709C7"/>
                </a:solidFill>
              </a:rPr>
              <a:t>Cardilopin</a:t>
            </a:r>
            <a:r>
              <a:rPr lang="en-US" sz="2400" b="1" dirty="0" smtClean="0">
                <a:solidFill>
                  <a:srgbClr val="1709C7"/>
                </a:solidFill>
              </a:rPr>
              <a:t>, </a:t>
            </a:r>
            <a:r>
              <a:rPr lang="en-US" sz="2400" b="1" dirty="0" err="1" smtClean="0">
                <a:solidFill>
                  <a:srgbClr val="1709C7"/>
                </a:solidFill>
              </a:rPr>
              <a:t>Normodipine</a:t>
            </a:r>
            <a:r>
              <a:rPr lang="en-US" sz="2400" b="1" dirty="0" smtClean="0">
                <a:solidFill>
                  <a:srgbClr val="1709C7"/>
                </a:solidFill>
              </a:rPr>
              <a:t>, </a:t>
            </a:r>
            <a:r>
              <a:rPr lang="en-US" sz="2400" b="1" dirty="0" err="1" smtClean="0">
                <a:solidFill>
                  <a:srgbClr val="1709C7"/>
                </a:solidFill>
              </a:rPr>
              <a:t>Calchek</a:t>
            </a:r>
            <a:r>
              <a:rPr lang="en-US" sz="2400" b="1" dirty="0" smtClean="0">
                <a:solidFill>
                  <a:srgbClr val="1709C7"/>
                </a:solidFill>
              </a:rPr>
              <a:t>, </a:t>
            </a:r>
            <a:r>
              <a:rPr lang="en-US" sz="2400" b="1" dirty="0" err="1" smtClean="0">
                <a:solidFill>
                  <a:srgbClr val="1709C7"/>
                </a:solidFill>
              </a:rPr>
              <a:t>Amlonas</a:t>
            </a:r>
            <a:r>
              <a:rPr lang="en-US" sz="2400" b="1" dirty="0" smtClean="0">
                <a:solidFill>
                  <a:srgbClr val="1709C7"/>
                </a:solidFill>
              </a:rPr>
              <a:t>, Vero-</a:t>
            </a:r>
            <a:r>
              <a:rPr lang="en-US" sz="2400" b="1" dirty="0" err="1" smtClean="0">
                <a:solidFill>
                  <a:srgbClr val="1709C7"/>
                </a:solidFill>
              </a:rPr>
              <a:t>amlodipine</a:t>
            </a:r>
            <a:r>
              <a:rPr lang="en-US" sz="2400" b="1" dirty="0" smtClean="0">
                <a:solidFill>
                  <a:srgbClr val="1709C7"/>
                </a:solidFill>
              </a:rPr>
              <a:t> 5-10 mg / day</a:t>
            </a:r>
          </a:p>
          <a:p>
            <a:pPr marL="358775" indent="-358775">
              <a:lnSpc>
                <a:spcPct val="70000"/>
              </a:lnSpc>
              <a:spcBef>
                <a:spcPts val="600"/>
              </a:spcBef>
              <a:buNone/>
            </a:pPr>
            <a:r>
              <a:rPr lang="en-US" sz="2400" b="1" dirty="0" err="1" smtClean="0">
                <a:solidFill>
                  <a:srgbClr val="1709C7"/>
                </a:solidFill>
              </a:rPr>
              <a:t>Felodipine</a:t>
            </a:r>
            <a:r>
              <a:rPr lang="en-US" sz="2400" b="1" dirty="0" smtClean="0">
                <a:solidFill>
                  <a:srgbClr val="1709C7"/>
                </a:solidFill>
              </a:rPr>
              <a:t> </a:t>
            </a:r>
            <a:r>
              <a:rPr lang="en-US" sz="2400" b="1" dirty="0" err="1" smtClean="0">
                <a:solidFill>
                  <a:srgbClr val="1709C7"/>
                </a:solidFill>
              </a:rPr>
              <a:t>Plendil</a:t>
            </a:r>
            <a:r>
              <a:rPr lang="en-US" sz="2400" b="1" dirty="0" smtClean="0">
                <a:solidFill>
                  <a:srgbClr val="1709C7"/>
                </a:solidFill>
              </a:rPr>
              <a:t>, </a:t>
            </a:r>
            <a:r>
              <a:rPr lang="en-US" sz="2400" b="1" dirty="0" err="1" smtClean="0">
                <a:solidFill>
                  <a:srgbClr val="1709C7"/>
                </a:solidFill>
              </a:rPr>
              <a:t>Felodip</a:t>
            </a:r>
            <a:r>
              <a:rPr lang="en-US" sz="2400" b="1" dirty="0" smtClean="0">
                <a:solidFill>
                  <a:srgbClr val="1709C7"/>
                </a:solidFill>
              </a:rPr>
              <a:t> 5-10 mg / day</a:t>
            </a:r>
          </a:p>
          <a:p>
            <a:pPr marL="358775" indent="-358775">
              <a:lnSpc>
                <a:spcPct val="70000"/>
              </a:lnSpc>
              <a:spcBef>
                <a:spcPts val="600"/>
              </a:spcBef>
              <a:buNone/>
            </a:pPr>
            <a:r>
              <a:rPr lang="en-US" sz="2400" b="1" dirty="0" err="1" smtClean="0">
                <a:solidFill>
                  <a:srgbClr val="1709C7"/>
                </a:solidFill>
              </a:rPr>
              <a:t>Isradipine</a:t>
            </a:r>
            <a:r>
              <a:rPr lang="en-US" sz="2400" b="1" dirty="0" smtClean="0">
                <a:solidFill>
                  <a:srgbClr val="1709C7"/>
                </a:solidFill>
              </a:rPr>
              <a:t> </a:t>
            </a:r>
            <a:r>
              <a:rPr lang="en-US" sz="2400" b="1" dirty="0" err="1" smtClean="0">
                <a:solidFill>
                  <a:srgbClr val="1709C7"/>
                </a:solidFill>
              </a:rPr>
              <a:t>Lomir</a:t>
            </a:r>
            <a:r>
              <a:rPr lang="en-US" sz="2400" b="1" dirty="0" smtClean="0">
                <a:solidFill>
                  <a:srgbClr val="1709C7"/>
                </a:solidFill>
              </a:rPr>
              <a:t> 2.5-10 mg twice daily</a:t>
            </a:r>
          </a:p>
          <a:p>
            <a:pPr marL="358775" indent="-358775">
              <a:lnSpc>
                <a:spcPct val="70000"/>
              </a:lnSpc>
              <a:spcBef>
                <a:spcPts val="600"/>
              </a:spcBef>
              <a:buNone/>
            </a:pPr>
            <a:r>
              <a:rPr lang="en-US" sz="2400" b="1" dirty="0" err="1" smtClean="0">
                <a:solidFill>
                  <a:srgbClr val="1709C7"/>
                </a:solidFill>
              </a:rPr>
              <a:t>Lacidipine</a:t>
            </a:r>
            <a:r>
              <a:rPr lang="en-US" sz="2400" b="1" dirty="0" smtClean="0">
                <a:solidFill>
                  <a:srgbClr val="1709C7"/>
                </a:solidFill>
              </a:rPr>
              <a:t> </a:t>
            </a:r>
            <a:r>
              <a:rPr lang="en-US" sz="2400" b="1" dirty="0" err="1" smtClean="0">
                <a:solidFill>
                  <a:srgbClr val="1709C7"/>
                </a:solidFill>
              </a:rPr>
              <a:t>Latsipil</a:t>
            </a:r>
            <a:r>
              <a:rPr lang="en-US" sz="2400" b="1" dirty="0" smtClean="0">
                <a:solidFill>
                  <a:srgbClr val="1709C7"/>
                </a:solidFill>
              </a:rPr>
              <a:t> 2-4 mg / day</a:t>
            </a:r>
          </a:p>
          <a:p>
            <a:pPr marL="358775" indent="-358775">
              <a:lnSpc>
                <a:spcPct val="70000"/>
              </a:lnSpc>
              <a:spcBef>
                <a:spcPts val="600"/>
              </a:spcBef>
              <a:buNone/>
            </a:pPr>
            <a:r>
              <a:rPr lang="en-US" sz="2400" b="1" dirty="0" err="1" smtClean="0">
                <a:solidFill>
                  <a:srgbClr val="1709C7"/>
                </a:solidFill>
              </a:rPr>
              <a:t>Diltiazem</a:t>
            </a:r>
            <a:r>
              <a:rPr lang="en-US" sz="2400" b="1" dirty="0" smtClean="0">
                <a:solidFill>
                  <a:srgbClr val="1709C7"/>
                </a:solidFill>
              </a:rPr>
              <a:t> </a:t>
            </a:r>
            <a:r>
              <a:rPr lang="en-US" sz="2400" b="1" dirty="0" err="1" smtClean="0">
                <a:solidFill>
                  <a:srgbClr val="1709C7"/>
                </a:solidFill>
              </a:rPr>
              <a:t>Cardisem</a:t>
            </a:r>
            <a:r>
              <a:rPr lang="en-US" sz="2400" b="1" dirty="0" smtClean="0">
                <a:solidFill>
                  <a:srgbClr val="1709C7"/>
                </a:solidFill>
              </a:rPr>
              <a:t>, </a:t>
            </a:r>
            <a:r>
              <a:rPr lang="en-US" sz="2400" b="1" dirty="0" err="1" smtClean="0">
                <a:solidFill>
                  <a:srgbClr val="1709C7"/>
                </a:solidFill>
              </a:rPr>
              <a:t>Diltiazem</a:t>
            </a:r>
            <a:r>
              <a:rPr lang="en-US" sz="2400" b="1" dirty="0" smtClean="0">
                <a:solidFill>
                  <a:srgbClr val="1709C7"/>
                </a:solidFill>
              </a:rPr>
              <a:t> TEVA, </a:t>
            </a:r>
            <a:r>
              <a:rPr lang="en-US" sz="2400" b="1" dirty="0" err="1" smtClean="0">
                <a:solidFill>
                  <a:srgbClr val="1709C7"/>
                </a:solidFill>
              </a:rPr>
              <a:t>Diltiazem</a:t>
            </a:r>
            <a:r>
              <a:rPr lang="en-US" sz="2400" b="1" dirty="0" smtClean="0">
                <a:solidFill>
                  <a:srgbClr val="1709C7"/>
                </a:solidFill>
              </a:rPr>
              <a:t> </a:t>
            </a:r>
            <a:r>
              <a:rPr lang="en-US" sz="2400" b="1" dirty="0" err="1" smtClean="0">
                <a:solidFill>
                  <a:srgbClr val="1709C7"/>
                </a:solidFill>
              </a:rPr>
              <a:t>Lannacher</a:t>
            </a:r>
            <a:r>
              <a:rPr lang="en-US" sz="2400" b="1" dirty="0" smtClean="0">
                <a:solidFill>
                  <a:srgbClr val="1709C7"/>
                </a:solidFill>
              </a:rPr>
              <a:t>, </a:t>
            </a:r>
            <a:r>
              <a:rPr lang="en-US" sz="2400" b="1" dirty="0" err="1" smtClean="0">
                <a:solidFill>
                  <a:srgbClr val="1709C7"/>
                </a:solidFill>
              </a:rPr>
              <a:t>Altiazem</a:t>
            </a:r>
            <a:r>
              <a:rPr lang="en-US" sz="2400" b="1" dirty="0" smtClean="0">
                <a:solidFill>
                  <a:srgbClr val="1709C7"/>
                </a:solidFill>
              </a:rPr>
              <a:t> PP, </a:t>
            </a:r>
            <a:r>
              <a:rPr lang="en-US" sz="2400" b="1" dirty="0" err="1" smtClean="0">
                <a:solidFill>
                  <a:srgbClr val="1709C7"/>
                </a:solidFill>
              </a:rPr>
              <a:t>Cardil</a:t>
            </a:r>
            <a:r>
              <a:rPr lang="en-US" sz="2400" b="1" dirty="0" smtClean="0">
                <a:solidFill>
                  <a:srgbClr val="1709C7"/>
                </a:solidFill>
              </a:rPr>
              <a:t>, </a:t>
            </a:r>
            <a:r>
              <a:rPr lang="en-US" sz="2400" b="1" dirty="0" err="1" smtClean="0">
                <a:solidFill>
                  <a:srgbClr val="1709C7"/>
                </a:solidFill>
              </a:rPr>
              <a:t>Diazem</a:t>
            </a:r>
            <a:r>
              <a:rPr lang="en-US" sz="2400" b="1" dirty="0" smtClean="0">
                <a:solidFill>
                  <a:srgbClr val="1709C7"/>
                </a:solidFill>
              </a:rPr>
              <a:t> 120-320 mg</a:t>
            </a:r>
          </a:p>
          <a:p>
            <a:pPr marL="358775" indent="-358775">
              <a:lnSpc>
                <a:spcPct val="70000"/>
              </a:lnSpc>
              <a:spcBef>
                <a:spcPts val="600"/>
              </a:spcBef>
              <a:buNone/>
            </a:pPr>
            <a:r>
              <a:rPr lang="en-US" sz="2400" b="1" dirty="0" err="1" smtClean="0">
                <a:solidFill>
                  <a:srgbClr val="1709C7"/>
                </a:solidFill>
              </a:rPr>
              <a:t>Verapamil</a:t>
            </a:r>
            <a:r>
              <a:rPr lang="en-US" sz="2400" b="1" dirty="0" smtClean="0">
                <a:solidFill>
                  <a:srgbClr val="1709C7"/>
                </a:solidFill>
              </a:rPr>
              <a:t> </a:t>
            </a:r>
            <a:r>
              <a:rPr lang="en-US" sz="2400" b="1" dirty="0" err="1" smtClean="0">
                <a:solidFill>
                  <a:srgbClr val="1709C7"/>
                </a:solidFill>
              </a:rPr>
              <a:t>Isoptin</a:t>
            </a:r>
            <a:r>
              <a:rPr lang="en-US" sz="2400" b="1" dirty="0" smtClean="0">
                <a:solidFill>
                  <a:srgbClr val="1709C7"/>
                </a:solidFill>
              </a:rPr>
              <a:t>, </a:t>
            </a:r>
            <a:r>
              <a:rPr lang="en-US" sz="2400" b="1" dirty="0" err="1" smtClean="0">
                <a:solidFill>
                  <a:srgbClr val="1709C7"/>
                </a:solidFill>
              </a:rPr>
              <a:t>Finoptin</a:t>
            </a:r>
            <a:r>
              <a:rPr lang="en-US" sz="2400" b="1" dirty="0" smtClean="0">
                <a:solidFill>
                  <a:srgbClr val="1709C7"/>
                </a:solidFill>
              </a:rPr>
              <a:t>, </a:t>
            </a:r>
            <a:r>
              <a:rPr lang="en-US" sz="2400" b="1" dirty="0" err="1" smtClean="0">
                <a:solidFill>
                  <a:srgbClr val="1709C7"/>
                </a:solidFill>
              </a:rPr>
              <a:t>Lekoptin</a:t>
            </a:r>
            <a:r>
              <a:rPr lang="en-US" sz="2400" b="1" dirty="0" smtClean="0">
                <a:solidFill>
                  <a:srgbClr val="1709C7"/>
                </a:solidFill>
              </a:rPr>
              <a:t>, </a:t>
            </a:r>
            <a:r>
              <a:rPr lang="en-US" sz="2400" b="1" dirty="0" err="1" smtClean="0">
                <a:solidFill>
                  <a:srgbClr val="1709C7"/>
                </a:solidFill>
              </a:rPr>
              <a:t>Verapamil</a:t>
            </a:r>
            <a:r>
              <a:rPr lang="en-US" sz="2400" b="1" dirty="0" smtClean="0">
                <a:solidFill>
                  <a:srgbClr val="1709C7"/>
                </a:solidFill>
              </a:rPr>
              <a:t> 120-480 mg / day</a:t>
            </a:r>
            <a:endParaRPr lang="en-US" sz="2400" b="1" dirty="0" smtClean="0">
              <a:solidFill>
                <a:srgbClr val="1709C7"/>
              </a:solidFill>
            </a:endParaRPr>
          </a:p>
          <a:p>
            <a:pPr marL="358775" indent="-358775">
              <a:lnSpc>
                <a:spcPct val="70000"/>
              </a:lnSpc>
              <a:spcBef>
                <a:spcPts val="600"/>
              </a:spcBef>
              <a:buFont typeface="Wingdings" pitchFamily="2" charset="2"/>
              <a:buChar char="q"/>
            </a:pPr>
            <a:endParaRPr lang="ru-RU" sz="2800" b="1" dirty="0" err="1" smtClean="0">
              <a:solidFill>
                <a:schemeClr val="accent3">
                  <a:lumMod val="50000"/>
                </a:schemeClr>
              </a:solidFill>
            </a:endParaRPr>
          </a:p>
        </p:txBody>
      </p:sp>
      <p:sp>
        <p:nvSpPr>
          <p:cNvPr id="5" name="AutoShape 6"/>
          <p:cNvSpPr>
            <a:spLocks noChangeArrowheads="1"/>
          </p:cNvSpPr>
          <p:nvPr/>
        </p:nvSpPr>
        <p:spPr bwMode="auto">
          <a:xfrm>
            <a:off x="142844" y="142852"/>
            <a:ext cx="8858312" cy="6572296"/>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pic>
        <p:nvPicPr>
          <p:cNvPr id="26626" name="Picture 2"/>
          <p:cNvPicPr>
            <a:picLocks noChangeAspect="1" noChangeArrowheads="1"/>
          </p:cNvPicPr>
          <p:nvPr/>
        </p:nvPicPr>
        <p:blipFill>
          <a:blip r:embed="rId3"/>
          <a:srcRect/>
          <a:stretch>
            <a:fillRect/>
          </a:stretch>
        </p:blipFill>
        <p:spPr bwMode="auto">
          <a:xfrm>
            <a:off x="6429388" y="857232"/>
            <a:ext cx="2471748" cy="2714644"/>
          </a:xfrm>
          <a:prstGeom prst="rect">
            <a:avLst/>
          </a:prstGeom>
          <a:noFill/>
          <a:ln w="9525">
            <a:noFill/>
            <a:miter lim="800000"/>
            <a:headEnd/>
            <a:tailEnd/>
          </a:ln>
          <a:effectLst/>
        </p:spPr>
      </p:pic>
    </p:spTree>
  </p:cSld>
  <p:clrMapOvr>
    <a:masterClrMapping/>
  </p:clrMapOvr>
  <p:transition>
    <p:random/>
  </p:transition>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285720" y="152400"/>
            <a:ext cx="8715436" cy="704832"/>
          </a:xfrm>
          <a:solidFill>
            <a:schemeClr val="folHlink"/>
          </a:solidFill>
        </p:spPr>
        <p:txBody>
          <a:bodyPr>
            <a:noAutofit/>
          </a:bodyPr>
          <a:lstStyle/>
          <a:p>
            <a:pPr algn="r"/>
            <a:r>
              <a:rPr lang="en-US" sz="4000" b="1" dirty="0" smtClean="0">
                <a:solidFill>
                  <a:schemeClr val="accent6">
                    <a:lumMod val="60000"/>
                    <a:lumOff val="40000"/>
                  </a:schemeClr>
                </a:solidFill>
              </a:rPr>
              <a:t>ANTIANGINAL DRUGS</a:t>
            </a:r>
            <a:endParaRPr lang="ru-RU" sz="4000" b="1" dirty="0" smtClean="0">
              <a:solidFill>
                <a:schemeClr val="accent6">
                  <a:lumMod val="60000"/>
                  <a:lumOff val="40000"/>
                </a:schemeClr>
              </a:solidFill>
            </a:endParaRPr>
          </a:p>
        </p:txBody>
      </p:sp>
      <p:sp>
        <p:nvSpPr>
          <p:cNvPr id="24579" name="Rectangle 3"/>
          <p:cNvSpPr>
            <a:spLocks noGrp="1" noChangeArrowheads="1"/>
          </p:cNvSpPr>
          <p:nvPr>
            <p:ph idx="1"/>
          </p:nvPr>
        </p:nvSpPr>
        <p:spPr>
          <a:xfrm>
            <a:off x="285720" y="785794"/>
            <a:ext cx="8643998" cy="5786478"/>
          </a:xfrm>
          <a:solidFill>
            <a:schemeClr val="accent6">
              <a:lumMod val="20000"/>
              <a:lumOff val="80000"/>
            </a:schemeClr>
          </a:solidFill>
          <a:ln w="28575">
            <a:solidFill>
              <a:schemeClr val="accent6">
                <a:lumMod val="75000"/>
              </a:schemeClr>
            </a:solidFill>
          </a:ln>
          <a:scene3d>
            <a:camera prst="orthographicFront"/>
            <a:lightRig rig="threePt" dir="t"/>
          </a:scene3d>
          <a:sp3d>
            <a:bevelT/>
          </a:sp3d>
        </p:spPr>
        <p:txBody>
          <a:bodyPr>
            <a:noAutofit/>
          </a:bodyPr>
          <a:lstStyle/>
          <a:p>
            <a:pPr marL="0" indent="0">
              <a:lnSpc>
                <a:spcPct val="70000"/>
              </a:lnSpc>
              <a:spcBef>
                <a:spcPts val="600"/>
              </a:spcBef>
              <a:buNone/>
            </a:pPr>
            <a:r>
              <a:rPr lang="en-US" sz="2800" b="1" dirty="0" err="1" smtClean="0">
                <a:solidFill>
                  <a:schemeClr val="accent3">
                    <a:lumMod val="50000"/>
                  </a:schemeClr>
                </a:solidFill>
              </a:rPr>
              <a:t>Fenygidine</a:t>
            </a:r>
            <a:r>
              <a:rPr lang="en-US" sz="2800" b="1" dirty="0" smtClean="0">
                <a:solidFill>
                  <a:schemeClr val="accent3">
                    <a:lumMod val="50000"/>
                  </a:schemeClr>
                </a:solidFill>
              </a:rPr>
              <a:t> </a:t>
            </a:r>
            <a:r>
              <a:rPr lang="ru-RU" sz="2800" b="1" dirty="0" smtClean="0">
                <a:solidFill>
                  <a:schemeClr val="accent3">
                    <a:lumMod val="50000"/>
                  </a:schemeClr>
                </a:solidFill>
              </a:rPr>
              <a:t>– </a:t>
            </a:r>
            <a:endParaRPr lang="ru-RU" sz="2800" b="1" dirty="0" smtClean="0">
              <a:solidFill>
                <a:schemeClr val="accent3">
                  <a:lumMod val="50000"/>
                </a:schemeClr>
              </a:solidFill>
            </a:endParaRPr>
          </a:p>
          <a:p>
            <a:pPr marL="0" indent="0">
              <a:lnSpc>
                <a:spcPct val="70000"/>
              </a:lnSpc>
              <a:spcBef>
                <a:spcPts val="600"/>
              </a:spcBef>
              <a:buNone/>
            </a:pPr>
            <a:r>
              <a:rPr lang="en-US" sz="2800" b="1" dirty="0" smtClean="0">
                <a:solidFill>
                  <a:srgbClr val="FF0000"/>
                </a:solidFill>
              </a:rPr>
              <a:t>- expands (dilates) </a:t>
            </a:r>
            <a:r>
              <a:rPr lang="en-US" sz="2800" b="1" dirty="0" smtClean="0">
                <a:solidFill>
                  <a:srgbClr val="FF0000"/>
                </a:solidFill>
              </a:rPr>
              <a:t>spasmodic coronary </a:t>
            </a:r>
            <a:r>
              <a:rPr lang="en-US" sz="2800" b="1" dirty="0" smtClean="0">
                <a:solidFill>
                  <a:srgbClr val="FF0000"/>
                </a:solidFill>
              </a:rPr>
              <a:t>arteries;</a:t>
            </a:r>
            <a:endParaRPr lang="en-US" sz="2800" b="1" dirty="0" smtClean="0">
              <a:solidFill>
                <a:srgbClr val="FF0000"/>
              </a:solidFill>
            </a:endParaRPr>
          </a:p>
          <a:p>
            <a:pPr marL="0" indent="0">
              <a:lnSpc>
                <a:spcPct val="70000"/>
              </a:lnSpc>
              <a:spcBef>
                <a:spcPts val="600"/>
              </a:spcBef>
              <a:buNone/>
            </a:pPr>
            <a:r>
              <a:rPr lang="en-US" sz="2800" b="1" dirty="0" smtClean="0">
                <a:solidFill>
                  <a:srgbClr val="FF0000"/>
                </a:solidFill>
              </a:rPr>
              <a:t>- improves </a:t>
            </a:r>
            <a:r>
              <a:rPr lang="en-US" sz="2800" b="1" dirty="0" err="1" smtClean="0">
                <a:solidFill>
                  <a:srgbClr val="FF0000"/>
                </a:solidFill>
              </a:rPr>
              <a:t>poststenotic</a:t>
            </a:r>
            <a:r>
              <a:rPr lang="en-US" sz="2800" b="1" dirty="0" smtClean="0">
                <a:solidFill>
                  <a:srgbClr val="FF0000"/>
                </a:solidFill>
              </a:rPr>
              <a:t> coronary circulation in atherosclerotic </a:t>
            </a:r>
            <a:r>
              <a:rPr lang="en-US" sz="2800" b="1" dirty="0" smtClean="0">
                <a:solidFill>
                  <a:srgbClr val="FF0000"/>
                </a:solidFill>
              </a:rPr>
              <a:t>obstructions.</a:t>
            </a:r>
            <a:endParaRPr lang="en-US" sz="2800" b="1" dirty="0" smtClean="0">
              <a:solidFill>
                <a:srgbClr val="FF0000"/>
              </a:solidFill>
            </a:endParaRPr>
          </a:p>
          <a:p>
            <a:pPr marL="0" indent="0">
              <a:lnSpc>
                <a:spcPct val="70000"/>
              </a:lnSpc>
              <a:spcBef>
                <a:spcPts val="600"/>
              </a:spcBef>
              <a:buNone/>
            </a:pPr>
            <a:r>
              <a:rPr lang="en-US" sz="2400" b="1" dirty="0" smtClean="0">
                <a:solidFill>
                  <a:schemeClr val="accent2">
                    <a:lumMod val="50000"/>
                  </a:schemeClr>
                </a:solidFill>
              </a:rPr>
              <a:t>Pharmacokinetics</a:t>
            </a:r>
            <a:r>
              <a:rPr lang="en-US" sz="2400" b="1" dirty="0" smtClean="0">
                <a:solidFill>
                  <a:srgbClr val="1709C7"/>
                </a:solidFill>
              </a:rPr>
              <a:t> - The effect of the drug with sublingual application begins to manifest after 5-15 minutes, and when administered orally - after 10-30 minutes.</a:t>
            </a:r>
          </a:p>
          <a:p>
            <a:pPr marL="0" indent="0">
              <a:lnSpc>
                <a:spcPct val="70000"/>
              </a:lnSpc>
              <a:spcBef>
                <a:spcPts val="600"/>
              </a:spcBef>
              <a:buNone/>
            </a:pPr>
            <a:r>
              <a:rPr lang="en-US" sz="2400" b="1" dirty="0" smtClean="0">
                <a:solidFill>
                  <a:srgbClr val="1709C7"/>
                </a:solidFill>
              </a:rPr>
              <a:t>The maximum effect develops after 30-90 minutes after ingestion and persists for 4-6 hours.</a:t>
            </a:r>
          </a:p>
          <a:p>
            <a:pPr marL="0" indent="0">
              <a:lnSpc>
                <a:spcPct val="70000"/>
              </a:lnSpc>
              <a:spcBef>
                <a:spcPts val="600"/>
              </a:spcBef>
              <a:buNone/>
            </a:pPr>
            <a:r>
              <a:rPr lang="en-US" sz="2400" b="1" dirty="0" smtClean="0">
                <a:solidFill>
                  <a:schemeClr val="accent2">
                    <a:lumMod val="50000"/>
                  </a:schemeClr>
                </a:solidFill>
              </a:rPr>
              <a:t>Side </a:t>
            </a:r>
            <a:r>
              <a:rPr lang="en-US" sz="2400" b="1" dirty="0" smtClean="0">
                <a:solidFill>
                  <a:schemeClr val="accent2">
                    <a:lumMod val="50000"/>
                  </a:schemeClr>
                </a:solidFill>
              </a:rPr>
              <a:t>effects:</a:t>
            </a:r>
            <a:endParaRPr lang="en-US" sz="2400" b="1" dirty="0" smtClean="0">
              <a:solidFill>
                <a:schemeClr val="accent2">
                  <a:lumMod val="50000"/>
                </a:schemeClr>
              </a:solidFill>
            </a:endParaRPr>
          </a:p>
          <a:p>
            <a:pPr marL="0" indent="0">
              <a:lnSpc>
                <a:spcPct val="70000"/>
              </a:lnSpc>
              <a:spcBef>
                <a:spcPts val="600"/>
              </a:spcBef>
              <a:buNone/>
            </a:pPr>
            <a:r>
              <a:rPr lang="en-US" sz="2400" b="1" dirty="0" smtClean="0">
                <a:solidFill>
                  <a:srgbClr val="1709C7"/>
                </a:solidFill>
              </a:rPr>
              <a:t>- headache</a:t>
            </a:r>
            <a:r>
              <a:rPr lang="en-US" sz="2400" b="1" dirty="0" smtClean="0">
                <a:solidFill>
                  <a:srgbClr val="1709C7"/>
                </a:solidFill>
              </a:rPr>
              <a:t>, dizziness, </a:t>
            </a:r>
            <a:r>
              <a:rPr lang="en-US" sz="2400" b="1" dirty="0" smtClean="0">
                <a:solidFill>
                  <a:srgbClr val="1709C7"/>
                </a:solidFill>
              </a:rPr>
              <a:t>fatigue;</a:t>
            </a:r>
            <a:endParaRPr lang="en-US" sz="2400" b="1" dirty="0" smtClean="0">
              <a:solidFill>
                <a:srgbClr val="1709C7"/>
              </a:solidFill>
            </a:endParaRPr>
          </a:p>
          <a:p>
            <a:pPr marL="0" indent="0">
              <a:lnSpc>
                <a:spcPct val="70000"/>
              </a:lnSpc>
              <a:spcBef>
                <a:spcPts val="600"/>
              </a:spcBef>
              <a:buNone/>
            </a:pPr>
            <a:r>
              <a:rPr lang="en-US" sz="2400" b="1" dirty="0" smtClean="0">
                <a:solidFill>
                  <a:srgbClr val="1709C7"/>
                </a:solidFill>
              </a:rPr>
              <a:t>- tides </a:t>
            </a:r>
            <a:r>
              <a:rPr lang="en-US" sz="2400" b="1" dirty="0" smtClean="0">
                <a:solidFill>
                  <a:srgbClr val="1709C7"/>
                </a:solidFill>
              </a:rPr>
              <a:t>of blood to the </a:t>
            </a:r>
            <a:r>
              <a:rPr lang="en-US" sz="2400" b="1" dirty="0" smtClean="0">
                <a:solidFill>
                  <a:srgbClr val="1709C7"/>
                </a:solidFill>
              </a:rPr>
              <a:t>face;</a:t>
            </a:r>
            <a:endParaRPr lang="en-US" sz="2400" b="1" dirty="0" smtClean="0">
              <a:solidFill>
                <a:srgbClr val="1709C7"/>
              </a:solidFill>
            </a:endParaRPr>
          </a:p>
          <a:p>
            <a:pPr marL="0" indent="0">
              <a:lnSpc>
                <a:spcPct val="70000"/>
              </a:lnSpc>
              <a:spcBef>
                <a:spcPts val="600"/>
              </a:spcBef>
              <a:buNone/>
            </a:pPr>
            <a:r>
              <a:rPr lang="en-US" sz="2400" b="1" dirty="0" smtClean="0">
                <a:solidFill>
                  <a:srgbClr val="1709C7"/>
                </a:solidFill>
              </a:rPr>
              <a:t>- reflex tachycardia;</a:t>
            </a:r>
            <a:endParaRPr lang="en-US" sz="2400" b="1" dirty="0" smtClean="0">
              <a:solidFill>
                <a:srgbClr val="1709C7"/>
              </a:solidFill>
            </a:endParaRPr>
          </a:p>
          <a:p>
            <a:pPr marL="0" indent="0">
              <a:lnSpc>
                <a:spcPct val="70000"/>
              </a:lnSpc>
              <a:spcBef>
                <a:spcPts val="600"/>
              </a:spcBef>
              <a:buNone/>
            </a:pPr>
            <a:r>
              <a:rPr lang="en-US" sz="2400" b="1" dirty="0" smtClean="0">
                <a:solidFill>
                  <a:srgbClr val="1709C7"/>
                </a:solidFill>
              </a:rPr>
              <a:t>- hypotension</a:t>
            </a:r>
            <a:r>
              <a:rPr lang="en-US" sz="2400" b="1" dirty="0" smtClean="0">
                <a:solidFill>
                  <a:srgbClr val="1709C7"/>
                </a:solidFill>
              </a:rPr>
              <a:t>, edema of the </a:t>
            </a:r>
            <a:r>
              <a:rPr lang="en-US" sz="2400" b="1" dirty="0" smtClean="0">
                <a:solidFill>
                  <a:srgbClr val="1709C7"/>
                </a:solidFill>
              </a:rPr>
              <a:t>shins;</a:t>
            </a:r>
            <a:endParaRPr lang="en-US" sz="2400" b="1" dirty="0" smtClean="0">
              <a:solidFill>
                <a:srgbClr val="1709C7"/>
              </a:solidFill>
            </a:endParaRPr>
          </a:p>
          <a:p>
            <a:pPr marL="0" indent="0">
              <a:lnSpc>
                <a:spcPct val="70000"/>
              </a:lnSpc>
              <a:spcBef>
                <a:spcPts val="600"/>
              </a:spcBef>
              <a:buNone/>
            </a:pPr>
            <a:r>
              <a:rPr lang="en-US" sz="2400" b="1" dirty="0" smtClean="0">
                <a:solidFill>
                  <a:srgbClr val="1709C7"/>
                </a:solidFill>
              </a:rPr>
              <a:t>- nausea</a:t>
            </a:r>
            <a:r>
              <a:rPr lang="en-US" sz="2400" b="1" dirty="0" smtClean="0">
                <a:solidFill>
                  <a:srgbClr val="1709C7"/>
                </a:solidFill>
              </a:rPr>
              <a:t>, feeling full of </a:t>
            </a:r>
            <a:r>
              <a:rPr lang="en-US" sz="2400" b="1" dirty="0" smtClean="0">
                <a:solidFill>
                  <a:srgbClr val="1709C7"/>
                </a:solidFill>
              </a:rPr>
              <a:t>stomach</a:t>
            </a:r>
            <a:r>
              <a:rPr lang="en-US" sz="2400" b="1" dirty="0" smtClean="0">
                <a:solidFill>
                  <a:srgbClr val="1709C7"/>
                </a:solidFill>
              </a:rPr>
              <a:t>;</a:t>
            </a:r>
          </a:p>
          <a:p>
            <a:pPr marL="0" indent="0">
              <a:lnSpc>
                <a:spcPct val="70000"/>
              </a:lnSpc>
              <a:spcBef>
                <a:spcPts val="600"/>
              </a:spcBef>
              <a:buNone/>
            </a:pPr>
            <a:r>
              <a:rPr lang="en-US" sz="2400" b="1" dirty="0" smtClean="0">
                <a:solidFill>
                  <a:srgbClr val="1709C7"/>
                </a:solidFill>
              </a:rPr>
              <a:t>- itching</a:t>
            </a:r>
            <a:r>
              <a:rPr lang="en-US" sz="2400" b="1" dirty="0" smtClean="0">
                <a:solidFill>
                  <a:srgbClr val="1709C7"/>
                </a:solidFill>
              </a:rPr>
              <a:t>, </a:t>
            </a:r>
            <a:r>
              <a:rPr lang="en-US" sz="2400" b="1" dirty="0" smtClean="0">
                <a:solidFill>
                  <a:srgbClr val="1709C7"/>
                </a:solidFill>
              </a:rPr>
              <a:t>hives;</a:t>
            </a:r>
            <a:endParaRPr lang="en-US" sz="2400" b="1" dirty="0" smtClean="0">
              <a:solidFill>
                <a:srgbClr val="1709C7"/>
              </a:solidFill>
            </a:endParaRPr>
          </a:p>
          <a:p>
            <a:pPr marL="0" indent="0">
              <a:lnSpc>
                <a:spcPct val="70000"/>
              </a:lnSpc>
              <a:spcBef>
                <a:spcPts val="600"/>
              </a:spcBef>
              <a:buNone/>
            </a:pPr>
            <a:r>
              <a:rPr lang="en-US" sz="2400" b="1" dirty="0" smtClean="0">
                <a:solidFill>
                  <a:srgbClr val="1709C7"/>
                </a:solidFill>
              </a:rPr>
              <a:t>- gingival hyperplasia;</a:t>
            </a:r>
            <a:endParaRPr lang="en-US" sz="2400" b="1" dirty="0" smtClean="0">
              <a:solidFill>
                <a:srgbClr val="1709C7"/>
              </a:solidFill>
            </a:endParaRPr>
          </a:p>
          <a:p>
            <a:pPr marL="0" indent="0">
              <a:lnSpc>
                <a:spcPct val="70000"/>
              </a:lnSpc>
              <a:spcBef>
                <a:spcPts val="600"/>
              </a:spcBef>
              <a:buNone/>
            </a:pPr>
            <a:r>
              <a:rPr lang="en-US" sz="2400" b="1" dirty="0" smtClean="0">
                <a:solidFill>
                  <a:srgbClr val="1709C7"/>
                </a:solidFill>
              </a:rPr>
              <a:t>- temporary hyperglycemia.</a:t>
            </a:r>
            <a:endParaRPr lang="en-US" sz="2400" b="1" dirty="0" smtClean="0">
              <a:solidFill>
                <a:srgbClr val="1709C7"/>
              </a:solidFill>
            </a:endParaRPr>
          </a:p>
          <a:p>
            <a:pPr marL="0" indent="0">
              <a:lnSpc>
                <a:spcPct val="70000"/>
              </a:lnSpc>
              <a:spcBef>
                <a:spcPts val="600"/>
              </a:spcBef>
              <a:buNone/>
            </a:pPr>
            <a:endParaRPr lang="ru-RU" sz="2800" b="1" dirty="0" smtClean="0">
              <a:solidFill>
                <a:srgbClr val="1709C7"/>
              </a:solidFill>
            </a:endParaRPr>
          </a:p>
        </p:txBody>
      </p:sp>
      <p:sp>
        <p:nvSpPr>
          <p:cNvPr id="5" name="AutoShape 6"/>
          <p:cNvSpPr>
            <a:spLocks noChangeArrowheads="1"/>
          </p:cNvSpPr>
          <p:nvPr/>
        </p:nvSpPr>
        <p:spPr bwMode="auto">
          <a:xfrm>
            <a:off x="142844" y="142852"/>
            <a:ext cx="8858312" cy="6572296"/>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pic>
        <p:nvPicPr>
          <p:cNvPr id="27651" name="Picture 3"/>
          <p:cNvPicPr>
            <a:picLocks noChangeAspect="1" noChangeArrowheads="1"/>
          </p:cNvPicPr>
          <p:nvPr/>
        </p:nvPicPr>
        <p:blipFill>
          <a:blip r:embed="rId3"/>
          <a:srcRect/>
          <a:stretch>
            <a:fillRect/>
          </a:stretch>
        </p:blipFill>
        <p:spPr bwMode="auto">
          <a:xfrm>
            <a:off x="7143768" y="5286388"/>
            <a:ext cx="1752600" cy="1428750"/>
          </a:xfrm>
          <a:prstGeom prst="rect">
            <a:avLst/>
          </a:prstGeom>
          <a:noFill/>
          <a:ln w="9525">
            <a:noFill/>
            <a:miter lim="800000"/>
            <a:headEnd/>
            <a:tailEnd/>
          </a:ln>
          <a:effectLst/>
        </p:spPr>
      </p:pic>
    </p:spTree>
  </p:cSld>
  <p:clrMapOvr>
    <a:masterClrMapping/>
  </p:clrMapOvr>
  <p:transition>
    <p:random/>
  </p:transition>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285720" y="152400"/>
            <a:ext cx="8715436" cy="704832"/>
          </a:xfrm>
          <a:solidFill>
            <a:schemeClr val="folHlink"/>
          </a:solidFill>
        </p:spPr>
        <p:txBody>
          <a:bodyPr>
            <a:noAutofit/>
          </a:bodyPr>
          <a:lstStyle/>
          <a:p>
            <a:pPr algn="r"/>
            <a:r>
              <a:rPr lang="en-US" sz="4000" b="1" dirty="0" smtClean="0">
                <a:solidFill>
                  <a:schemeClr val="accent6">
                    <a:lumMod val="60000"/>
                    <a:lumOff val="40000"/>
                  </a:schemeClr>
                </a:solidFill>
              </a:rPr>
              <a:t>ANTIANGINAL DRUGS</a:t>
            </a:r>
            <a:endParaRPr lang="ru-RU" sz="4000" b="1" dirty="0" smtClean="0">
              <a:solidFill>
                <a:schemeClr val="accent6">
                  <a:lumMod val="60000"/>
                  <a:lumOff val="40000"/>
                </a:schemeClr>
              </a:solidFill>
            </a:endParaRPr>
          </a:p>
        </p:txBody>
      </p:sp>
      <p:sp>
        <p:nvSpPr>
          <p:cNvPr id="24579" name="Rectangle 3"/>
          <p:cNvSpPr>
            <a:spLocks noGrp="1" noChangeArrowheads="1"/>
          </p:cNvSpPr>
          <p:nvPr>
            <p:ph idx="1"/>
          </p:nvPr>
        </p:nvSpPr>
        <p:spPr>
          <a:xfrm>
            <a:off x="285720" y="785794"/>
            <a:ext cx="8643998" cy="5786478"/>
          </a:xfrm>
          <a:solidFill>
            <a:schemeClr val="accent6">
              <a:lumMod val="20000"/>
              <a:lumOff val="80000"/>
            </a:schemeClr>
          </a:solidFill>
          <a:ln w="28575">
            <a:solidFill>
              <a:schemeClr val="accent6">
                <a:lumMod val="75000"/>
              </a:schemeClr>
            </a:solidFill>
          </a:ln>
          <a:scene3d>
            <a:camera prst="orthographicFront"/>
            <a:lightRig rig="threePt" dir="t"/>
          </a:scene3d>
          <a:sp3d>
            <a:bevelT/>
          </a:sp3d>
        </p:spPr>
        <p:txBody>
          <a:bodyPr>
            <a:noAutofit/>
          </a:bodyPr>
          <a:lstStyle/>
          <a:p>
            <a:pPr marL="0" indent="0">
              <a:lnSpc>
                <a:spcPct val="70000"/>
              </a:lnSpc>
              <a:spcBef>
                <a:spcPts val="600"/>
              </a:spcBef>
              <a:buNone/>
            </a:pPr>
            <a:r>
              <a:rPr lang="en-US" sz="2800" b="1" dirty="0" smtClean="0">
                <a:solidFill>
                  <a:srgbClr val="FF0000"/>
                </a:solidFill>
              </a:rPr>
              <a:t>Beta-</a:t>
            </a:r>
            <a:r>
              <a:rPr lang="en-US" sz="2800" b="1" dirty="0" err="1" smtClean="0">
                <a:solidFill>
                  <a:srgbClr val="FF0000"/>
                </a:solidFill>
              </a:rPr>
              <a:t>adrenoblockers</a:t>
            </a:r>
            <a:r>
              <a:rPr lang="en-US" sz="2800" b="1" dirty="0" smtClean="0">
                <a:solidFill>
                  <a:srgbClr val="FF0000"/>
                </a:solidFill>
              </a:rPr>
              <a:t>:</a:t>
            </a:r>
            <a:r>
              <a:rPr lang="ru-RU" sz="2800" b="1" dirty="0" smtClean="0">
                <a:solidFill>
                  <a:srgbClr val="FF0000"/>
                </a:solidFill>
              </a:rPr>
              <a:t> </a:t>
            </a:r>
            <a:endParaRPr lang="en-US" sz="2800" b="1" dirty="0" smtClean="0">
              <a:solidFill>
                <a:srgbClr val="FF0000"/>
              </a:solidFill>
            </a:endParaRPr>
          </a:p>
          <a:p>
            <a:pPr marL="0" indent="0">
              <a:lnSpc>
                <a:spcPct val="70000"/>
              </a:lnSpc>
              <a:spcBef>
                <a:spcPts val="600"/>
              </a:spcBef>
              <a:buNone/>
            </a:pPr>
            <a:r>
              <a:rPr lang="en-US" sz="2800" b="1" dirty="0" smtClean="0">
                <a:solidFill>
                  <a:srgbClr val="9900CC"/>
                </a:solidFill>
              </a:rPr>
              <a:t>Classification</a:t>
            </a:r>
            <a:r>
              <a:rPr lang="ru-RU" sz="2800" b="1" dirty="0" smtClean="0">
                <a:solidFill>
                  <a:srgbClr val="9900CC"/>
                </a:solidFill>
              </a:rPr>
              <a:t>:</a:t>
            </a:r>
            <a:endParaRPr lang="ru-RU" sz="2800" b="1" dirty="0" smtClean="0">
              <a:solidFill>
                <a:srgbClr val="9900CC"/>
              </a:solidFill>
            </a:endParaRPr>
          </a:p>
          <a:p>
            <a:pPr marL="0" indent="0">
              <a:lnSpc>
                <a:spcPct val="70000"/>
              </a:lnSpc>
              <a:spcBef>
                <a:spcPts val="600"/>
              </a:spcBef>
              <a:buNone/>
            </a:pPr>
            <a:r>
              <a:rPr lang="en-US" sz="2800" b="1" dirty="0" smtClean="0">
                <a:solidFill>
                  <a:srgbClr val="1709C7"/>
                </a:solidFill>
              </a:rPr>
              <a:t>Non-selective</a:t>
            </a:r>
            <a:endParaRPr lang="ru-RU" sz="2800" b="1" dirty="0" smtClean="0">
              <a:solidFill>
                <a:srgbClr val="1709C7"/>
              </a:solidFill>
            </a:endParaRPr>
          </a:p>
          <a:p>
            <a:pPr marL="0" indent="0">
              <a:lnSpc>
                <a:spcPct val="70000"/>
              </a:lnSpc>
              <a:spcBef>
                <a:spcPts val="600"/>
              </a:spcBef>
              <a:buFont typeface="Wingdings" pitchFamily="2" charset="2"/>
              <a:buChar char="Ø"/>
            </a:pPr>
            <a:r>
              <a:rPr lang="en-US" sz="2400" b="1" dirty="0" err="1" smtClean="0">
                <a:solidFill>
                  <a:schemeClr val="accent3">
                    <a:lumMod val="50000"/>
                  </a:schemeClr>
                </a:solidFill>
              </a:rPr>
              <a:t>Pindolol</a:t>
            </a:r>
            <a:r>
              <a:rPr lang="ru-RU" sz="2400" b="1" dirty="0" smtClean="0">
                <a:solidFill>
                  <a:schemeClr val="accent3">
                    <a:lumMod val="50000"/>
                  </a:schemeClr>
                </a:solidFill>
              </a:rPr>
              <a:t>	</a:t>
            </a:r>
            <a:r>
              <a:rPr lang="en-US" sz="2400" b="1" dirty="0" smtClean="0">
                <a:solidFill>
                  <a:schemeClr val="accent3">
                    <a:lumMod val="50000"/>
                  </a:schemeClr>
                </a:solidFill>
              </a:rPr>
              <a:t>(</a:t>
            </a:r>
            <a:r>
              <a:rPr lang="en-US" sz="2400" b="1" dirty="0" err="1" smtClean="0">
                <a:solidFill>
                  <a:schemeClr val="accent3">
                    <a:lumMod val="50000"/>
                  </a:schemeClr>
                </a:solidFill>
              </a:rPr>
              <a:t>Visken</a:t>
            </a:r>
            <a:r>
              <a:rPr lang="en-US" sz="2400" b="1" dirty="0" smtClean="0">
                <a:solidFill>
                  <a:schemeClr val="accent3">
                    <a:lumMod val="50000"/>
                  </a:schemeClr>
                </a:solidFill>
              </a:rPr>
              <a:t>)</a:t>
            </a:r>
            <a:r>
              <a:rPr lang="ru-RU" sz="2400" b="1" dirty="0" smtClean="0">
                <a:solidFill>
                  <a:schemeClr val="accent3">
                    <a:lumMod val="50000"/>
                  </a:schemeClr>
                </a:solidFill>
              </a:rPr>
              <a:t> </a:t>
            </a:r>
            <a:r>
              <a:rPr lang="ru-RU" sz="2400" b="1" dirty="0" smtClean="0">
                <a:solidFill>
                  <a:schemeClr val="accent6">
                    <a:lumMod val="50000"/>
                  </a:schemeClr>
                </a:solidFill>
              </a:rPr>
              <a:t>2,5-7,5 </a:t>
            </a:r>
            <a:r>
              <a:rPr lang="en-US" sz="2400" b="1" dirty="0" smtClean="0">
                <a:solidFill>
                  <a:schemeClr val="accent6">
                    <a:lumMod val="50000"/>
                  </a:schemeClr>
                </a:solidFill>
              </a:rPr>
              <a:t>mg</a:t>
            </a:r>
            <a:r>
              <a:rPr lang="ru-RU" sz="2400" b="1" dirty="0" smtClean="0">
                <a:solidFill>
                  <a:schemeClr val="accent6">
                    <a:lumMod val="50000"/>
                  </a:schemeClr>
                </a:solidFill>
              </a:rPr>
              <a:t> </a:t>
            </a:r>
            <a:r>
              <a:rPr lang="ru-RU" sz="2400" b="1" dirty="0" smtClean="0">
                <a:solidFill>
                  <a:schemeClr val="accent6">
                    <a:lumMod val="50000"/>
                  </a:schemeClr>
                </a:solidFill>
              </a:rPr>
              <a:t>3 </a:t>
            </a:r>
            <a:r>
              <a:rPr lang="en-US" sz="2400" b="1" dirty="0" smtClean="0">
                <a:solidFill>
                  <a:schemeClr val="accent6">
                    <a:lumMod val="50000"/>
                  </a:schemeClr>
                </a:solidFill>
              </a:rPr>
              <a:t>times a day</a:t>
            </a:r>
            <a:endParaRPr lang="ru-RU" sz="2400" b="1" dirty="0" smtClean="0">
              <a:solidFill>
                <a:schemeClr val="accent6">
                  <a:lumMod val="50000"/>
                </a:schemeClr>
              </a:solidFill>
            </a:endParaRPr>
          </a:p>
          <a:p>
            <a:pPr marL="0" indent="0">
              <a:lnSpc>
                <a:spcPct val="70000"/>
              </a:lnSpc>
              <a:spcBef>
                <a:spcPts val="600"/>
              </a:spcBef>
              <a:buFont typeface="Wingdings" pitchFamily="2" charset="2"/>
              <a:buChar char="Ø"/>
            </a:pPr>
            <a:r>
              <a:rPr lang="en-US" sz="2400" b="1" dirty="0" err="1" smtClean="0">
                <a:solidFill>
                  <a:schemeClr val="accent3">
                    <a:lumMod val="50000"/>
                  </a:schemeClr>
                </a:solidFill>
              </a:rPr>
              <a:t>Propranolol</a:t>
            </a:r>
            <a:r>
              <a:rPr lang="ru-RU" sz="2400" b="1" dirty="0" smtClean="0">
                <a:solidFill>
                  <a:schemeClr val="accent3">
                    <a:lumMod val="50000"/>
                  </a:schemeClr>
                </a:solidFill>
              </a:rPr>
              <a:t> </a:t>
            </a:r>
            <a:r>
              <a:rPr lang="en-US" sz="2400" b="1" dirty="0" smtClean="0">
                <a:solidFill>
                  <a:schemeClr val="accent3">
                    <a:lumMod val="50000"/>
                  </a:schemeClr>
                </a:solidFill>
              </a:rPr>
              <a:t> (</a:t>
            </a:r>
            <a:r>
              <a:rPr lang="en-US" sz="2400" b="1" dirty="0" err="1" smtClean="0">
                <a:solidFill>
                  <a:schemeClr val="accent3">
                    <a:lumMod val="50000"/>
                  </a:schemeClr>
                </a:solidFill>
              </a:rPr>
              <a:t>Inderal</a:t>
            </a:r>
            <a:r>
              <a:rPr lang="ru-RU" sz="2400" b="1" dirty="0" smtClean="0">
                <a:solidFill>
                  <a:schemeClr val="accent3">
                    <a:lumMod val="50000"/>
                  </a:schemeClr>
                </a:solidFill>
              </a:rPr>
              <a:t>, О</a:t>
            </a:r>
            <a:r>
              <a:rPr lang="en-US" sz="2400" b="1" dirty="0" err="1" smtClean="0">
                <a:solidFill>
                  <a:schemeClr val="accent3">
                    <a:lumMod val="50000"/>
                  </a:schemeClr>
                </a:solidFill>
              </a:rPr>
              <a:t>bsidane</a:t>
            </a:r>
            <a:r>
              <a:rPr lang="ru-RU" sz="2400" b="1" dirty="0" smtClean="0">
                <a:solidFill>
                  <a:schemeClr val="accent3">
                    <a:lumMod val="50000"/>
                  </a:schemeClr>
                </a:solidFill>
              </a:rPr>
              <a:t>,</a:t>
            </a:r>
            <a:r>
              <a:rPr lang="en-US" sz="2400" b="1" dirty="0" smtClean="0">
                <a:solidFill>
                  <a:schemeClr val="accent3">
                    <a:lumMod val="50000"/>
                  </a:schemeClr>
                </a:solidFill>
              </a:rPr>
              <a:t> </a:t>
            </a:r>
            <a:r>
              <a:rPr lang="en-US" sz="2400" b="1" dirty="0" err="1" smtClean="0">
                <a:solidFill>
                  <a:schemeClr val="accent3">
                    <a:lumMod val="50000"/>
                  </a:schemeClr>
                </a:solidFill>
              </a:rPr>
              <a:t>Anaprilinum</a:t>
            </a:r>
            <a:r>
              <a:rPr lang="en-US" sz="2400" b="1" dirty="0" smtClean="0">
                <a:solidFill>
                  <a:schemeClr val="accent3">
                    <a:lumMod val="50000"/>
                  </a:schemeClr>
                </a:solidFill>
              </a:rPr>
              <a:t>)</a:t>
            </a:r>
            <a:r>
              <a:rPr lang="ru-RU" sz="2400" b="1" dirty="0" smtClean="0">
                <a:solidFill>
                  <a:schemeClr val="accent3">
                    <a:lumMod val="50000"/>
                  </a:schemeClr>
                </a:solidFill>
              </a:rPr>
              <a:t> </a:t>
            </a:r>
            <a:r>
              <a:rPr lang="ru-RU" sz="2400" b="1" dirty="0" smtClean="0">
                <a:solidFill>
                  <a:schemeClr val="accent6">
                    <a:lumMod val="50000"/>
                  </a:schemeClr>
                </a:solidFill>
              </a:rPr>
              <a:t>20-80 </a:t>
            </a:r>
            <a:r>
              <a:rPr lang="en-US" sz="2400" b="1" dirty="0" smtClean="0">
                <a:solidFill>
                  <a:schemeClr val="accent6">
                    <a:lumMod val="50000"/>
                  </a:schemeClr>
                </a:solidFill>
              </a:rPr>
              <a:t>mg</a:t>
            </a:r>
            <a:r>
              <a:rPr lang="ru-RU" sz="2400" b="1" dirty="0" smtClean="0">
                <a:solidFill>
                  <a:schemeClr val="accent6">
                    <a:lumMod val="50000"/>
                  </a:schemeClr>
                </a:solidFill>
              </a:rPr>
              <a:t> </a:t>
            </a:r>
            <a:r>
              <a:rPr lang="en-US" sz="2400" b="1" dirty="0" smtClean="0">
                <a:solidFill>
                  <a:schemeClr val="accent6">
                    <a:lumMod val="50000"/>
                  </a:schemeClr>
                </a:solidFill>
              </a:rPr>
              <a:t>2</a:t>
            </a:r>
            <a:r>
              <a:rPr lang="ru-RU" sz="2400" b="1" dirty="0" smtClean="0">
                <a:solidFill>
                  <a:schemeClr val="accent6">
                    <a:lumMod val="50000"/>
                  </a:schemeClr>
                </a:solidFill>
              </a:rPr>
              <a:t> </a:t>
            </a:r>
            <a:r>
              <a:rPr lang="en-US" sz="2400" b="1" dirty="0" smtClean="0">
                <a:solidFill>
                  <a:schemeClr val="accent6">
                    <a:lumMod val="50000"/>
                  </a:schemeClr>
                </a:solidFill>
              </a:rPr>
              <a:t>t</a:t>
            </a:r>
            <a:r>
              <a:rPr lang="ru-RU" sz="2400" b="1" dirty="0" smtClean="0">
                <a:solidFill>
                  <a:schemeClr val="accent6">
                    <a:lumMod val="50000"/>
                  </a:schemeClr>
                </a:solidFill>
              </a:rPr>
              <a:t>/</a:t>
            </a:r>
            <a:r>
              <a:rPr lang="en-US" sz="2400" b="1" dirty="0" smtClean="0">
                <a:solidFill>
                  <a:schemeClr val="accent6">
                    <a:lumMod val="50000"/>
                  </a:schemeClr>
                </a:solidFill>
              </a:rPr>
              <a:t>d</a:t>
            </a:r>
            <a:endParaRPr lang="ru-RU" sz="2400" b="1" dirty="0" smtClean="0">
              <a:solidFill>
                <a:schemeClr val="accent6">
                  <a:lumMod val="50000"/>
                </a:schemeClr>
              </a:solidFill>
            </a:endParaRPr>
          </a:p>
          <a:p>
            <a:pPr marL="0" indent="0">
              <a:lnSpc>
                <a:spcPct val="70000"/>
              </a:lnSpc>
              <a:spcBef>
                <a:spcPts val="1200"/>
              </a:spcBef>
              <a:buNone/>
            </a:pPr>
            <a:r>
              <a:rPr lang="en-US" sz="2800" b="1" dirty="0" smtClean="0">
                <a:solidFill>
                  <a:srgbClr val="1709C7"/>
                </a:solidFill>
              </a:rPr>
              <a:t>Selective</a:t>
            </a:r>
            <a:r>
              <a:rPr lang="ru-RU" sz="2800" b="1" dirty="0" smtClean="0">
                <a:solidFill>
                  <a:srgbClr val="1709C7"/>
                </a:solidFill>
              </a:rPr>
              <a:t> </a:t>
            </a:r>
            <a:endParaRPr lang="ru-RU" sz="2800" b="1" dirty="0" smtClean="0">
              <a:solidFill>
                <a:srgbClr val="1709C7"/>
              </a:solidFill>
            </a:endParaRPr>
          </a:p>
          <a:p>
            <a:pPr marL="358775" indent="-358775">
              <a:lnSpc>
                <a:spcPct val="70000"/>
              </a:lnSpc>
              <a:spcBef>
                <a:spcPts val="600"/>
              </a:spcBef>
              <a:buFont typeface="Wingdings" pitchFamily="2" charset="2"/>
              <a:buChar char="ü"/>
            </a:pPr>
            <a:r>
              <a:rPr lang="en-US" sz="2400" b="1" dirty="0" err="1" smtClean="0">
                <a:solidFill>
                  <a:schemeClr val="accent3">
                    <a:lumMod val="50000"/>
                  </a:schemeClr>
                </a:solidFill>
              </a:rPr>
              <a:t>M</a:t>
            </a:r>
            <a:r>
              <a:rPr lang="en-US" sz="2400" b="1" dirty="0" err="1" smtClean="0">
                <a:solidFill>
                  <a:schemeClr val="accent3">
                    <a:lumMod val="50000"/>
                  </a:schemeClr>
                </a:solidFill>
              </a:rPr>
              <a:t>etoprolol</a:t>
            </a:r>
            <a:r>
              <a:rPr lang="ru-RU" sz="2400" b="1" dirty="0" smtClean="0">
                <a:solidFill>
                  <a:schemeClr val="accent3">
                    <a:lumMod val="50000"/>
                  </a:schemeClr>
                </a:solidFill>
              </a:rPr>
              <a:t> – </a:t>
            </a:r>
            <a:r>
              <a:rPr lang="en-US" sz="2400" b="1" dirty="0" smtClean="0">
                <a:solidFill>
                  <a:schemeClr val="accent3">
                    <a:lumMod val="50000"/>
                  </a:schemeClr>
                </a:solidFill>
              </a:rPr>
              <a:t>(</a:t>
            </a:r>
            <a:r>
              <a:rPr lang="en-US" sz="2400" b="1" dirty="0" err="1" smtClean="0">
                <a:solidFill>
                  <a:schemeClr val="accent3">
                    <a:lumMod val="50000"/>
                  </a:schemeClr>
                </a:solidFill>
              </a:rPr>
              <a:t>Betalok-zok</a:t>
            </a:r>
            <a:r>
              <a:rPr lang="ru-RU" sz="2400" b="1" dirty="0" smtClean="0">
                <a:solidFill>
                  <a:schemeClr val="accent3">
                    <a:lumMod val="50000"/>
                  </a:schemeClr>
                </a:solidFill>
              </a:rPr>
              <a:t>, </a:t>
            </a:r>
            <a:r>
              <a:rPr lang="en-US" sz="2400" b="1" dirty="0" err="1" smtClean="0">
                <a:solidFill>
                  <a:schemeClr val="accent3">
                    <a:lumMod val="50000"/>
                  </a:schemeClr>
                </a:solidFill>
              </a:rPr>
              <a:t>Egilok</a:t>
            </a:r>
            <a:r>
              <a:rPr lang="ru-RU" sz="2400" b="1" dirty="0" smtClean="0">
                <a:solidFill>
                  <a:schemeClr val="accent3">
                    <a:lumMod val="50000"/>
                  </a:schemeClr>
                </a:solidFill>
              </a:rPr>
              <a:t>, М</a:t>
            </a:r>
            <a:r>
              <a:rPr lang="en-US" sz="2400" b="1" dirty="0" err="1" smtClean="0">
                <a:solidFill>
                  <a:schemeClr val="accent3">
                    <a:lumMod val="50000"/>
                  </a:schemeClr>
                </a:solidFill>
              </a:rPr>
              <a:t>etocard</a:t>
            </a:r>
            <a:r>
              <a:rPr lang="ru-RU" sz="2400" b="1" dirty="0" smtClean="0">
                <a:solidFill>
                  <a:schemeClr val="accent3">
                    <a:lumMod val="50000"/>
                  </a:schemeClr>
                </a:solidFill>
              </a:rPr>
              <a:t>, </a:t>
            </a:r>
            <a:r>
              <a:rPr lang="en-US" sz="2400" b="1" dirty="0" err="1" smtClean="0">
                <a:solidFill>
                  <a:schemeClr val="accent3">
                    <a:lumMod val="50000"/>
                  </a:schemeClr>
                </a:solidFill>
              </a:rPr>
              <a:t>Corvitol</a:t>
            </a:r>
            <a:r>
              <a:rPr lang="en-US" sz="2400" b="1" dirty="0" smtClean="0">
                <a:solidFill>
                  <a:schemeClr val="accent3">
                    <a:lumMod val="50000"/>
                  </a:schemeClr>
                </a:solidFill>
              </a:rPr>
              <a:t>)</a:t>
            </a:r>
            <a:r>
              <a:rPr lang="ru-RU" sz="2400" b="1" dirty="0" smtClean="0">
                <a:solidFill>
                  <a:schemeClr val="accent3">
                    <a:lumMod val="50000"/>
                  </a:schemeClr>
                </a:solidFill>
              </a:rPr>
              <a:t> </a:t>
            </a:r>
            <a:r>
              <a:rPr lang="ru-RU" sz="2400" b="1" dirty="0" smtClean="0">
                <a:solidFill>
                  <a:schemeClr val="accent6">
                    <a:lumMod val="50000"/>
                  </a:schemeClr>
                </a:solidFill>
              </a:rPr>
              <a:t>50-</a:t>
            </a:r>
            <a:r>
              <a:rPr lang="en-US" sz="2400" b="1" dirty="0" smtClean="0">
                <a:solidFill>
                  <a:schemeClr val="accent6">
                    <a:lumMod val="50000"/>
                  </a:schemeClr>
                </a:solidFill>
              </a:rPr>
              <a:t>1</a:t>
            </a:r>
            <a:r>
              <a:rPr lang="ru-RU" sz="2400" b="1" dirty="0" smtClean="0">
                <a:solidFill>
                  <a:schemeClr val="accent6">
                    <a:lumMod val="50000"/>
                  </a:schemeClr>
                </a:solidFill>
              </a:rPr>
              <a:t>00 </a:t>
            </a:r>
            <a:r>
              <a:rPr lang="en-US" sz="2400" b="1" dirty="0" smtClean="0">
                <a:solidFill>
                  <a:schemeClr val="accent6">
                    <a:lumMod val="50000"/>
                  </a:schemeClr>
                </a:solidFill>
              </a:rPr>
              <a:t>mg</a:t>
            </a:r>
            <a:r>
              <a:rPr lang="ru-RU" sz="2400" b="1" dirty="0" smtClean="0">
                <a:solidFill>
                  <a:schemeClr val="accent6">
                    <a:lumMod val="50000"/>
                  </a:schemeClr>
                </a:solidFill>
              </a:rPr>
              <a:t> </a:t>
            </a:r>
            <a:r>
              <a:rPr lang="ru-RU" sz="2400" b="1" dirty="0" smtClean="0">
                <a:solidFill>
                  <a:schemeClr val="accent6">
                    <a:lumMod val="50000"/>
                  </a:schemeClr>
                </a:solidFill>
              </a:rPr>
              <a:t>2 </a:t>
            </a:r>
            <a:r>
              <a:rPr lang="en-US" sz="2400" b="1" dirty="0" smtClean="0">
                <a:solidFill>
                  <a:schemeClr val="accent6">
                    <a:lumMod val="50000"/>
                  </a:schemeClr>
                </a:solidFill>
              </a:rPr>
              <a:t>times a day</a:t>
            </a:r>
            <a:endParaRPr lang="ru-RU" sz="2400" b="1" dirty="0" smtClean="0">
              <a:solidFill>
                <a:schemeClr val="accent6">
                  <a:lumMod val="50000"/>
                </a:schemeClr>
              </a:solidFill>
            </a:endParaRPr>
          </a:p>
          <a:p>
            <a:pPr marL="358775" indent="-358775">
              <a:lnSpc>
                <a:spcPct val="70000"/>
              </a:lnSpc>
              <a:spcBef>
                <a:spcPts val="600"/>
              </a:spcBef>
              <a:buFont typeface="Wingdings" pitchFamily="2" charset="2"/>
              <a:buChar char="ü"/>
            </a:pPr>
            <a:r>
              <a:rPr lang="ru-RU" sz="2400" b="1" dirty="0" smtClean="0">
                <a:solidFill>
                  <a:schemeClr val="accent3">
                    <a:lumMod val="50000"/>
                  </a:schemeClr>
                </a:solidFill>
              </a:rPr>
              <a:t>А</a:t>
            </a:r>
            <a:r>
              <a:rPr lang="en-US" sz="2400" b="1" dirty="0" err="1" smtClean="0">
                <a:solidFill>
                  <a:schemeClr val="accent3">
                    <a:lumMod val="50000"/>
                  </a:schemeClr>
                </a:solidFill>
              </a:rPr>
              <a:t>tenolol</a:t>
            </a:r>
            <a:r>
              <a:rPr lang="ru-RU" sz="2400" b="1" dirty="0" smtClean="0">
                <a:solidFill>
                  <a:schemeClr val="accent3">
                    <a:lumMod val="50000"/>
                  </a:schemeClr>
                </a:solidFill>
              </a:rPr>
              <a:t> </a:t>
            </a:r>
            <a:r>
              <a:rPr lang="en-US" sz="2400" b="1" dirty="0" smtClean="0">
                <a:solidFill>
                  <a:schemeClr val="accent3">
                    <a:lumMod val="50000"/>
                  </a:schemeClr>
                </a:solidFill>
              </a:rPr>
              <a:t>(</a:t>
            </a:r>
            <a:r>
              <a:rPr lang="ru-RU" sz="2400" b="1" dirty="0" smtClean="0">
                <a:solidFill>
                  <a:schemeClr val="accent3">
                    <a:lumMod val="50000"/>
                  </a:schemeClr>
                </a:solidFill>
              </a:rPr>
              <a:t>Те</a:t>
            </a:r>
            <a:r>
              <a:rPr lang="en-US" sz="2400" b="1" dirty="0" err="1" smtClean="0">
                <a:solidFill>
                  <a:schemeClr val="accent3">
                    <a:lumMod val="50000"/>
                  </a:schemeClr>
                </a:solidFill>
              </a:rPr>
              <a:t>normin</a:t>
            </a:r>
            <a:r>
              <a:rPr lang="ru-RU" sz="2400" b="1" dirty="0" smtClean="0">
                <a:solidFill>
                  <a:schemeClr val="accent3">
                    <a:lumMod val="50000"/>
                  </a:schemeClr>
                </a:solidFill>
              </a:rPr>
              <a:t>, А</a:t>
            </a:r>
            <a:r>
              <a:rPr lang="en-US" sz="2400" b="1" dirty="0" err="1" smtClean="0">
                <a:solidFill>
                  <a:schemeClr val="accent3">
                    <a:lumMod val="50000"/>
                  </a:schemeClr>
                </a:solidFill>
              </a:rPr>
              <a:t>tenosan</a:t>
            </a:r>
            <a:r>
              <a:rPr lang="en-US" sz="2400" b="1" dirty="0" smtClean="0">
                <a:solidFill>
                  <a:schemeClr val="accent3">
                    <a:lumMod val="50000"/>
                  </a:schemeClr>
                </a:solidFill>
              </a:rPr>
              <a:t>)</a:t>
            </a:r>
            <a:r>
              <a:rPr lang="ru-RU" sz="2400" b="1" dirty="0" smtClean="0">
                <a:solidFill>
                  <a:schemeClr val="accent6">
                    <a:lumMod val="50000"/>
                  </a:schemeClr>
                </a:solidFill>
              </a:rPr>
              <a:t> 50-</a:t>
            </a:r>
            <a:r>
              <a:rPr lang="en-US" sz="2400" b="1" dirty="0" smtClean="0">
                <a:solidFill>
                  <a:schemeClr val="accent6">
                    <a:lumMod val="50000"/>
                  </a:schemeClr>
                </a:solidFill>
              </a:rPr>
              <a:t>1</a:t>
            </a:r>
            <a:r>
              <a:rPr lang="ru-RU" sz="2400" b="1" dirty="0" smtClean="0">
                <a:solidFill>
                  <a:schemeClr val="accent6">
                    <a:lumMod val="50000"/>
                  </a:schemeClr>
                </a:solidFill>
              </a:rPr>
              <a:t>00 </a:t>
            </a:r>
            <a:r>
              <a:rPr lang="en-US" sz="2400" b="1" dirty="0" smtClean="0">
                <a:solidFill>
                  <a:schemeClr val="accent6">
                    <a:lumMod val="50000"/>
                  </a:schemeClr>
                </a:solidFill>
              </a:rPr>
              <a:t>mg</a:t>
            </a:r>
            <a:r>
              <a:rPr lang="ru-RU" sz="2400" b="1" dirty="0" smtClean="0">
                <a:solidFill>
                  <a:schemeClr val="accent6">
                    <a:lumMod val="50000"/>
                  </a:schemeClr>
                </a:solidFill>
              </a:rPr>
              <a:t> </a:t>
            </a:r>
            <a:r>
              <a:rPr lang="ru-RU" sz="2400" b="1" dirty="0" smtClean="0">
                <a:solidFill>
                  <a:schemeClr val="accent6">
                    <a:lumMod val="50000"/>
                  </a:schemeClr>
                </a:solidFill>
              </a:rPr>
              <a:t>1-2 </a:t>
            </a:r>
            <a:r>
              <a:rPr lang="en-US" sz="2400" b="1" dirty="0" smtClean="0">
                <a:solidFill>
                  <a:schemeClr val="accent6">
                    <a:lumMod val="50000"/>
                  </a:schemeClr>
                </a:solidFill>
              </a:rPr>
              <a:t>times a day</a:t>
            </a:r>
            <a:endParaRPr lang="ru-RU" sz="2400" b="1" dirty="0" smtClean="0">
              <a:solidFill>
                <a:schemeClr val="accent6">
                  <a:lumMod val="50000"/>
                </a:schemeClr>
              </a:solidFill>
            </a:endParaRPr>
          </a:p>
          <a:p>
            <a:pPr marL="358775" indent="-358775">
              <a:lnSpc>
                <a:spcPct val="70000"/>
              </a:lnSpc>
              <a:spcBef>
                <a:spcPts val="600"/>
              </a:spcBef>
              <a:buFont typeface="Wingdings" pitchFamily="2" charset="2"/>
              <a:buChar char="ü"/>
            </a:pPr>
            <a:r>
              <a:rPr lang="en-US" sz="2400" b="1" dirty="0" err="1" smtClean="0">
                <a:solidFill>
                  <a:schemeClr val="accent3">
                    <a:lumMod val="50000"/>
                  </a:schemeClr>
                </a:solidFill>
              </a:rPr>
              <a:t>Bisoprolol</a:t>
            </a:r>
            <a:r>
              <a:rPr lang="ru-RU" sz="2400" b="1" dirty="0" smtClean="0">
                <a:solidFill>
                  <a:schemeClr val="accent3">
                    <a:lumMod val="50000"/>
                  </a:schemeClr>
                </a:solidFill>
              </a:rPr>
              <a:t> </a:t>
            </a:r>
            <a:r>
              <a:rPr lang="en-US" sz="2400" b="1" dirty="0" smtClean="0">
                <a:solidFill>
                  <a:schemeClr val="accent3">
                    <a:lumMod val="50000"/>
                  </a:schemeClr>
                </a:solidFill>
              </a:rPr>
              <a:t>(</a:t>
            </a:r>
            <a:r>
              <a:rPr lang="en-US" sz="2400" b="1" dirty="0" err="1" smtClean="0">
                <a:solidFill>
                  <a:schemeClr val="accent3">
                    <a:lumMod val="50000"/>
                  </a:schemeClr>
                </a:solidFill>
              </a:rPr>
              <a:t>Concor</a:t>
            </a:r>
            <a:r>
              <a:rPr lang="ru-RU" sz="2400" b="1" dirty="0" smtClean="0">
                <a:solidFill>
                  <a:schemeClr val="accent3">
                    <a:lumMod val="50000"/>
                  </a:schemeClr>
                </a:solidFill>
              </a:rPr>
              <a:t>, </a:t>
            </a:r>
            <a:r>
              <a:rPr lang="en-US" sz="2400" b="1" dirty="0" err="1" smtClean="0">
                <a:solidFill>
                  <a:schemeClr val="accent3">
                    <a:lumMod val="50000"/>
                  </a:schemeClr>
                </a:solidFill>
              </a:rPr>
              <a:t>Concor</a:t>
            </a:r>
            <a:r>
              <a:rPr lang="en-US" sz="2400" b="1" dirty="0" smtClean="0">
                <a:solidFill>
                  <a:schemeClr val="accent3">
                    <a:lumMod val="50000"/>
                  </a:schemeClr>
                </a:solidFill>
              </a:rPr>
              <a:t> </a:t>
            </a:r>
            <a:r>
              <a:rPr lang="en-US" sz="2400" b="1" dirty="0" err="1" smtClean="0">
                <a:solidFill>
                  <a:schemeClr val="accent3">
                    <a:lumMod val="50000"/>
                  </a:schemeClr>
                </a:solidFill>
              </a:rPr>
              <a:t>Cor</a:t>
            </a:r>
            <a:r>
              <a:rPr lang="en-US" sz="2400" b="1" dirty="0" smtClean="0">
                <a:solidFill>
                  <a:schemeClr val="accent3">
                    <a:lumMod val="50000"/>
                  </a:schemeClr>
                </a:solidFill>
              </a:rPr>
              <a:t>)</a:t>
            </a:r>
            <a:r>
              <a:rPr lang="ru-RU" sz="2400" b="1" dirty="0" smtClean="0">
                <a:solidFill>
                  <a:schemeClr val="accent3">
                    <a:lumMod val="50000"/>
                  </a:schemeClr>
                </a:solidFill>
              </a:rPr>
              <a:t> </a:t>
            </a:r>
            <a:r>
              <a:rPr lang="en-US" sz="2400" b="1" dirty="0" smtClean="0">
                <a:solidFill>
                  <a:schemeClr val="accent6">
                    <a:lumMod val="50000"/>
                  </a:schemeClr>
                </a:solidFill>
              </a:rPr>
              <a:t>2</a:t>
            </a:r>
            <a:r>
              <a:rPr lang="ru-RU" sz="2400" b="1" dirty="0" smtClean="0">
                <a:solidFill>
                  <a:schemeClr val="accent6">
                    <a:lumMod val="50000"/>
                  </a:schemeClr>
                </a:solidFill>
              </a:rPr>
              <a:t>,5-10 </a:t>
            </a:r>
            <a:r>
              <a:rPr lang="en-US" sz="2400" b="1" dirty="0" smtClean="0">
                <a:solidFill>
                  <a:schemeClr val="accent6">
                    <a:lumMod val="50000"/>
                  </a:schemeClr>
                </a:solidFill>
              </a:rPr>
              <a:t>mg</a:t>
            </a:r>
            <a:r>
              <a:rPr lang="ru-RU" sz="2400" b="1" dirty="0" smtClean="0">
                <a:solidFill>
                  <a:schemeClr val="accent6">
                    <a:lumMod val="50000"/>
                  </a:schemeClr>
                </a:solidFill>
              </a:rPr>
              <a:t>/</a:t>
            </a:r>
            <a:r>
              <a:rPr lang="en-US" sz="2400" b="1" dirty="0" smtClean="0">
                <a:solidFill>
                  <a:schemeClr val="accent6">
                    <a:lumMod val="50000"/>
                  </a:schemeClr>
                </a:solidFill>
              </a:rPr>
              <a:t>day</a:t>
            </a:r>
            <a:endParaRPr lang="ru-RU" sz="2400" b="1" dirty="0" smtClean="0">
              <a:solidFill>
                <a:schemeClr val="accent3">
                  <a:lumMod val="50000"/>
                </a:schemeClr>
              </a:solidFill>
            </a:endParaRPr>
          </a:p>
          <a:p>
            <a:pPr marL="358775" indent="-358775">
              <a:lnSpc>
                <a:spcPct val="70000"/>
              </a:lnSpc>
              <a:spcBef>
                <a:spcPts val="600"/>
              </a:spcBef>
              <a:buFont typeface="Wingdings" pitchFamily="2" charset="2"/>
              <a:buChar char="ü"/>
            </a:pPr>
            <a:r>
              <a:rPr lang="en-US" sz="2400" b="1" dirty="0" err="1" smtClean="0">
                <a:solidFill>
                  <a:schemeClr val="accent3">
                    <a:lumMod val="50000"/>
                  </a:schemeClr>
                </a:solidFill>
              </a:rPr>
              <a:t>Betaxolol</a:t>
            </a:r>
            <a:r>
              <a:rPr lang="ru-RU" sz="2400" b="1" dirty="0" smtClean="0">
                <a:solidFill>
                  <a:schemeClr val="accent3">
                    <a:lumMod val="50000"/>
                  </a:schemeClr>
                </a:solidFill>
              </a:rPr>
              <a:t> </a:t>
            </a:r>
            <a:r>
              <a:rPr lang="en-US" sz="2400" b="1" dirty="0" smtClean="0">
                <a:solidFill>
                  <a:schemeClr val="accent3">
                    <a:lumMod val="50000"/>
                  </a:schemeClr>
                </a:solidFill>
              </a:rPr>
              <a:t>(</a:t>
            </a:r>
            <a:r>
              <a:rPr lang="en-US" sz="2400" b="1" dirty="0" err="1" smtClean="0">
                <a:solidFill>
                  <a:schemeClr val="accent3">
                    <a:lumMod val="50000"/>
                  </a:schemeClr>
                </a:solidFill>
              </a:rPr>
              <a:t>Lokren</a:t>
            </a:r>
            <a:r>
              <a:rPr lang="ru-RU" sz="2400" b="1" dirty="0" smtClean="0">
                <a:solidFill>
                  <a:schemeClr val="accent3">
                    <a:lumMod val="50000"/>
                  </a:schemeClr>
                </a:solidFill>
              </a:rPr>
              <a:t>, </a:t>
            </a:r>
            <a:r>
              <a:rPr lang="en-US" sz="2400" b="1" dirty="0" err="1" smtClean="0">
                <a:solidFill>
                  <a:schemeClr val="accent3">
                    <a:lumMod val="50000"/>
                  </a:schemeClr>
                </a:solidFill>
              </a:rPr>
              <a:t>Betoptik</a:t>
            </a:r>
            <a:r>
              <a:rPr lang="ru-RU" sz="2400" b="1" dirty="0" smtClean="0">
                <a:solidFill>
                  <a:schemeClr val="accent3">
                    <a:lumMod val="50000"/>
                  </a:schemeClr>
                </a:solidFill>
              </a:rPr>
              <a:t>, </a:t>
            </a:r>
            <a:r>
              <a:rPr lang="en-US" sz="2400" b="1" dirty="0" err="1" smtClean="0">
                <a:solidFill>
                  <a:schemeClr val="accent3">
                    <a:lumMod val="50000"/>
                  </a:schemeClr>
                </a:solidFill>
              </a:rPr>
              <a:t>Betak</a:t>
            </a:r>
            <a:r>
              <a:rPr lang="en-US" sz="2400" b="1" dirty="0" smtClean="0">
                <a:solidFill>
                  <a:schemeClr val="accent3">
                    <a:lumMod val="50000"/>
                  </a:schemeClr>
                </a:solidFill>
              </a:rPr>
              <a:t>)</a:t>
            </a:r>
            <a:r>
              <a:rPr lang="ru-RU" sz="2400" b="1" dirty="0" smtClean="0">
                <a:solidFill>
                  <a:schemeClr val="accent6">
                    <a:lumMod val="50000"/>
                  </a:schemeClr>
                </a:solidFill>
              </a:rPr>
              <a:t> </a:t>
            </a:r>
            <a:r>
              <a:rPr lang="ru-RU" sz="2400" b="1" dirty="0" smtClean="0">
                <a:solidFill>
                  <a:schemeClr val="accent6">
                    <a:lumMod val="50000"/>
                  </a:schemeClr>
                </a:solidFill>
              </a:rPr>
              <a:t>10-20 </a:t>
            </a:r>
            <a:r>
              <a:rPr lang="en-US" sz="2400" b="1" dirty="0" smtClean="0">
                <a:solidFill>
                  <a:schemeClr val="accent6">
                    <a:lumMod val="50000"/>
                  </a:schemeClr>
                </a:solidFill>
              </a:rPr>
              <a:t>mg</a:t>
            </a:r>
            <a:r>
              <a:rPr lang="ru-RU" sz="2400" b="1" dirty="0" smtClean="0">
                <a:solidFill>
                  <a:schemeClr val="accent6">
                    <a:lumMod val="50000"/>
                  </a:schemeClr>
                </a:solidFill>
              </a:rPr>
              <a:t>/</a:t>
            </a:r>
            <a:r>
              <a:rPr lang="en-US" sz="2400" b="1" dirty="0" smtClean="0">
                <a:solidFill>
                  <a:schemeClr val="accent6">
                    <a:lumMod val="50000"/>
                  </a:schemeClr>
                </a:solidFill>
              </a:rPr>
              <a:t>day</a:t>
            </a:r>
            <a:endParaRPr lang="ru-RU" sz="2400" b="1" dirty="0" smtClean="0">
              <a:solidFill>
                <a:schemeClr val="accent6">
                  <a:lumMod val="50000"/>
                </a:schemeClr>
              </a:solidFill>
            </a:endParaRPr>
          </a:p>
          <a:p>
            <a:pPr marL="358775" indent="-358775">
              <a:lnSpc>
                <a:spcPct val="70000"/>
              </a:lnSpc>
              <a:spcBef>
                <a:spcPts val="600"/>
              </a:spcBef>
              <a:buFont typeface="Wingdings" pitchFamily="2" charset="2"/>
              <a:buChar char="ü"/>
            </a:pPr>
            <a:r>
              <a:rPr lang="ru-RU" sz="2400" b="1" dirty="0" smtClean="0">
                <a:solidFill>
                  <a:schemeClr val="accent3">
                    <a:lumMod val="50000"/>
                  </a:schemeClr>
                </a:solidFill>
              </a:rPr>
              <a:t>А</a:t>
            </a:r>
            <a:r>
              <a:rPr lang="en-US" sz="2400" b="1" dirty="0" err="1" smtClean="0">
                <a:solidFill>
                  <a:schemeClr val="accent3">
                    <a:lumMod val="50000"/>
                  </a:schemeClr>
                </a:solidFill>
              </a:rPr>
              <a:t>cebutolol</a:t>
            </a:r>
            <a:r>
              <a:rPr lang="ru-RU" sz="2400" b="1" dirty="0" smtClean="0">
                <a:solidFill>
                  <a:schemeClr val="accent3">
                    <a:lumMod val="50000"/>
                  </a:schemeClr>
                </a:solidFill>
              </a:rPr>
              <a:t> </a:t>
            </a:r>
            <a:r>
              <a:rPr lang="en-US" sz="2400" b="1" dirty="0" smtClean="0">
                <a:solidFill>
                  <a:schemeClr val="accent3">
                    <a:lumMod val="50000"/>
                  </a:schemeClr>
                </a:solidFill>
              </a:rPr>
              <a:t>(</a:t>
            </a:r>
            <a:r>
              <a:rPr lang="en-US" sz="2400" b="1" dirty="0" err="1" smtClean="0">
                <a:solidFill>
                  <a:schemeClr val="accent3">
                    <a:lumMod val="50000"/>
                  </a:schemeClr>
                </a:solidFill>
              </a:rPr>
              <a:t>Sectral</a:t>
            </a:r>
            <a:r>
              <a:rPr lang="en-US" sz="2400" b="1" dirty="0" smtClean="0">
                <a:solidFill>
                  <a:schemeClr val="accent3">
                    <a:lumMod val="50000"/>
                  </a:schemeClr>
                </a:solidFill>
              </a:rPr>
              <a:t>)</a:t>
            </a:r>
            <a:r>
              <a:rPr lang="ru-RU" sz="2400" b="1" dirty="0" smtClean="0">
                <a:solidFill>
                  <a:schemeClr val="accent6">
                    <a:lumMod val="50000"/>
                  </a:schemeClr>
                </a:solidFill>
              </a:rPr>
              <a:t>  200-</a:t>
            </a:r>
            <a:r>
              <a:rPr lang="en-US" sz="2400" b="1" dirty="0" smtClean="0">
                <a:solidFill>
                  <a:schemeClr val="accent6">
                    <a:lumMod val="50000"/>
                  </a:schemeClr>
                </a:solidFill>
              </a:rPr>
              <a:t>4</a:t>
            </a:r>
            <a:r>
              <a:rPr lang="ru-RU" sz="2400" b="1" dirty="0" smtClean="0">
                <a:solidFill>
                  <a:schemeClr val="accent6">
                    <a:lumMod val="50000"/>
                  </a:schemeClr>
                </a:solidFill>
              </a:rPr>
              <a:t>00 </a:t>
            </a:r>
            <a:r>
              <a:rPr lang="en-US" sz="2400" b="1" dirty="0" smtClean="0">
                <a:solidFill>
                  <a:schemeClr val="accent6">
                    <a:lumMod val="50000"/>
                  </a:schemeClr>
                </a:solidFill>
              </a:rPr>
              <a:t>mg</a:t>
            </a:r>
            <a:r>
              <a:rPr lang="ru-RU" sz="2400" b="1" dirty="0" smtClean="0">
                <a:solidFill>
                  <a:schemeClr val="accent6">
                    <a:lumMod val="50000"/>
                  </a:schemeClr>
                </a:solidFill>
              </a:rPr>
              <a:t> </a:t>
            </a:r>
            <a:r>
              <a:rPr lang="ru-RU" sz="2400" b="1" dirty="0" smtClean="0">
                <a:solidFill>
                  <a:schemeClr val="accent6">
                    <a:lumMod val="50000"/>
                  </a:schemeClr>
                </a:solidFill>
              </a:rPr>
              <a:t>2 </a:t>
            </a:r>
            <a:r>
              <a:rPr lang="en-US" sz="2400" b="1" dirty="0" smtClean="0">
                <a:solidFill>
                  <a:schemeClr val="accent6">
                    <a:lumMod val="50000"/>
                  </a:schemeClr>
                </a:solidFill>
              </a:rPr>
              <a:t>times a day</a:t>
            </a:r>
            <a:endParaRPr lang="ru-RU" sz="2400" b="1" dirty="0" smtClean="0">
              <a:solidFill>
                <a:schemeClr val="accent6">
                  <a:lumMod val="50000"/>
                </a:schemeClr>
              </a:solidFill>
            </a:endParaRPr>
          </a:p>
          <a:p>
            <a:pPr marL="358775" indent="-358775">
              <a:lnSpc>
                <a:spcPct val="70000"/>
              </a:lnSpc>
              <a:spcBef>
                <a:spcPts val="600"/>
              </a:spcBef>
              <a:buNone/>
            </a:pPr>
            <a:r>
              <a:rPr lang="en-US" sz="2800" b="1" dirty="0" smtClean="0">
                <a:solidFill>
                  <a:srgbClr val="1709C7"/>
                </a:solidFill>
              </a:rPr>
              <a:t>Beta-blockers with additional </a:t>
            </a:r>
            <a:r>
              <a:rPr lang="en-US" sz="2800" b="1" dirty="0" err="1" smtClean="0">
                <a:solidFill>
                  <a:srgbClr val="1709C7"/>
                </a:solidFill>
              </a:rPr>
              <a:t>vasodilating</a:t>
            </a:r>
            <a:r>
              <a:rPr lang="en-US" sz="2800" b="1" dirty="0" smtClean="0">
                <a:solidFill>
                  <a:srgbClr val="1709C7"/>
                </a:solidFill>
              </a:rPr>
              <a:t> </a:t>
            </a:r>
            <a:r>
              <a:rPr lang="en-US" sz="2800" b="1" dirty="0" smtClean="0">
                <a:solidFill>
                  <a:srgbClr val="1709C7"/>
                </a:solidFill>
              </a:rPr>
              <a:t>properties</a:t>
            </a:r>
          </a:p>
          <a:p>
            <a:pPr marL="358775" indent="-358775">
              <a:lnSpc>
                <a:spcPct val="70000"/>
              </a:lnSpc>
              <a:spcBef>
                <a:spcPts val="600"/>
              </a:spcBef>
              <a:buNone/>
            </a:pPr>
            <a:r>
              <a:rPr lang="en-US" sz="2400" b="1" dirty="0" smtClean="0">
                <a:solidFill>
                  <a:srgbClr val="1709C7"/>
                </a:solidFill>
              </a:rPr>
              <a:t> </a:t>
            </a:r>
            <a:r>
              <a:rPr lang="en-US" sz="2400" b="1" dirty="0" smtClean="0">
                <a:solidFill>
                  <a:srgbClr val="1709C7"/>
                </a:solidFill>
              </a:rPr>
              <a:t>   - </a:t>
            </a:r>
            <a:r>
              <a:rPr lang="en-US" sz="2400" b="1" dirty="0" err="1" smtClean="0">
                <a:solidFill>
                  <a:schemeClr val="accent3">
                    <a:lumMod val="50000"/>
                  </a:schemeClr>
                </a:solidFill>
              </a:rPr>
              <a:t>Nebivolol</a:t>
            </a:r>
            <a:r>
              <a:rPr lang="ru-RU" sz="2400" b="1" dirty="0" smtClean="0">
                <a:solidFill>
                  <a:schemeClr val="accent3">
                    <a:lumMod val="50000"/>
                  </a:schemeClr>
                </a:solidFill>
              </a:rPr>
              <a:t> </a:t>
            </a:r>
            <a:r>
              <a:rPr lang="en-US" sz="2400" b="1" dirty="0" smtClean="0">
                <a:solidFill>
                  <a:schemeClr val="accent3">
                    <a:lumMod val="50000"/>
                  </a:schemeClr>
                </a:solidFill>
              </a:rPr>
              <a:t>(</a:t>
            </a:r>
            <a:r>
              <a:rPr lang="en-US" sz="2400" b="1" dirty="0" err="1" smtClean="0">
                <a:solidFill>
                  <a:schemeClr val="accent3">
                    <a:lumMod val="50000"/>
                  </a:schemeClr>
                </a:solidFill>
              </a:rPr>
              <a:t>Nebilet</a:t>
            </a:r>
            <a:r>
              <a:rPr lang="en-US" sz="2400" b="1" dirty="0" smtClean="0">
                <a:solidFill>
                  <a:schemeClr val="accent3">
                    <a:lumMod val="50000"/>
                  </a:schemeClr>
                </a:solidFill>
              </a:rPr>
              <a:t>)</a:t>
            </a:r>
            <a:r>
              <a:rPr lang="ru-RU" sz="2400" b="1" dirty="0" smtClean="0">
                <a:solidFill>
                  <a:schemeClr val="accent3">
                    <a:lumMod val="50000"/>
                  </a:schemeClr>
                </a:solidFill>
              </a:rPr>
              <a:t> </a:t>
            </a:r>
            <a:r>
              <a:rPr lang="ru-RU" sz="2400" b="1" dirty="0" smtClean="0">
                <a:solidFill>
                  <a:schemeClr val="accent6">
                    <a:lumMod val="50000"/>
                  </a:schemeClr>
                </a:solidFill>
              </a:rPr>
              <a:t>2,5-5 </a:t>
            </a:r>
            <a:r>
              <a:rPr lang="en-US" sz="2400" b="1" dirty="0" smtClean="0">
                <a:solidFill>
                  <a:schemeClr val="accent6">
                    <a:lumMod val="50000"/>
                  </a:schemeClr>
                </a:solidFill>
              </a:rPr>
              <a:t>mg</a:t>
            </a:r>
            <a:r>
              <a:rPr lang="ru-RU" sz="2400" b="1" dirty="0" smtClean="0">
                <a:solidFill>
                  <a:schemeClr val="accent6">
                    <a:lumMod val="50000"/>
                  </a:schemeClr>
                </a:solidFill>
              </a:rPr>
              <a:t>/</a:t>
            </a:r>
            <a:r>
              <a:rPr lang="en-US" sz="2400" b="1" dirty="0" smtClean="0">
                <a:solidFill>
                  <a:schemeClr val="accent6">
                    <a:lumMod val="50000"/>
                  </a:schemeClr>
                </a:solidFill>
              </a:rPr>
              <a:t>day</a:t>
            </a:r>
            <a:endParaRPr lang="ru-RU" sz="2400" b="1" dirty="0" smtClean="0">
              <a:solidFill>
                <a:schemeClr val="accent6">
                  <a:lumMod val="50000"/>
                </a:schemeClr>
              </a:solidFill>
            </a:endParaRPr>
          </a:p>
          <a:p>
            <a:pPr marL="358775" indent="-358775">
              <a:lnSpc>
                <a:spcPct val="70000"/>
              </a:lnSpc>
              <a:spcBef>
                <a:spcPts val="600"/>
              </a:spcBef>
              <a:buNone/>
            </a:pPr>
            <a:r>
              <a:rPr lang="en-US" sz="2400" b="1" dirty="0" smtClean="0">
                <a:solidFill>
                  <a:schemeClr val="accent3">
                    <a:lumMod val="50000"/>
                  </a:schemeClr>
                </a:solidFill>
              </a:rPr>
              <a:t>    - </a:t>
            </a:r>
            <a:r>
              <a:rPr lang="en-US" sz="2400" b="1" dirty="0" err="1" smtClean="0">
                <a:solidFill>
                  <a:schemeClr val="accent3">
                    <a:lumMod val="50000"/>
                  </a:schemeClr>
                </a:solidFill>
              </a:rPr>
              <a:t>Carvedilol</a:t>
            </a:r>
            <a:r>
              <a:rPr lang="ru-RU" sz="2400" b="1" dirty="0" smtClean="0">
                <a:solidFill>
                  <a:schemeClr val="accent3">
                    <a:lumMod val="50000"/>
                  </a:schemeClr>
                </a:solidFill>
              </a:rPr>
              <a:t> </a:t>
            </a:r>
            <a:r>
              <a:rPr lang="en-US" sz="2400" b="1" dirty="0" smtClean="0">
                <a:solidFill>
                  <a:schemeClr val="accent3">
                    <a:lumMod val="50000"/>
                  </a:schemeClr>
                </a:solidFill>
              </a:rPr>
              <a:t>(</a:t>
            </a:r>
            <a:r>
              <a:rPr lang="en-US" sz="2400" b="1" dirty="0" err="1" smtClean="0">
                <a:solidFill>
                  <a:schemeClr val="accent3">
                    <a:lumMod val="50000"/>
                  </a:schemeClr>
                </a:solidFill>
              </a:rPr>
              <a:t>Dilatrend</a:t>
            </a:r>
            <a:r>
              <a:rPr lang="ru-RU" sz="2400" b="1" dirty="0" smtClean="0">
                <a:solidFill>
                  <a:schemeClr val="accent3">
                    <a:lumMod val="50000"/>
                  </a:schemeClr>
                </a:solidFill>
              </a:rPr>
              <a:t>, </a:t>
            </a:r>
            <a:r>
              <a:rPr lang="en-US" sz="2400" b="1" dirty="0" err="1" smtClean="0">
                <a:solidFill>
                  <a:schemeClr val="accent3">
                    <a:lumMod val="50000"/>
                  </a:schemeClr>
                </a:solidFill>
              </a:rPr>
              <a:t>Coriol</a:t>
            </a:r>
            <a:r>
              <a:rPr lang="en-US" sz="2400" b="1" dirty="0" smtClean="0">
                <a:solidFill>
                  <a:schemeClr val="accent3">
                    <a:lumMod val="50000"/>
                  </a:schemeClr>
                </a:solidFill>
              </a:rPr>
              <a:t>)</a:t>
            </a:r>
            <a:r>
              <a:rPr lang="ru-RU" sz="2400" b="1" dirty="0" smtClean="0">
                <a:solidFill>
                  <a:schemeClr val="accent3">
                    <a:lumMod val="50000"/>
                  </a:schemeClr>
                </a:solidFill>
              </a:rPr>
              <a:t> </a:t>
            </a:r>
            <a:r>
              <a:rPr lang="ru-RU" sz="2400" b="1" dirty="0" smtClean="0">
                <a:solidFill>
                  <a:schemeClr val="accent6">
                    <a:lumMod val="50000"/>
                  </a:schemeClr>
                </a:solidFill>
              </a:rPr>
              <a:t>25-50 </a:t>
            </a:r>
            <a:r>
              <a:rPr lang="en-US" sz="2400" b="1" dirty="0" smtClean="0">
                <a:solidFill>
                  <a:schemeClr val="accent6">
                    <a:lumMod val="50000"/>
                  </a:schemeClr>
                </a:solidFill>
              </a:rPr>
              <a:t>mg</a:t>
            </a:r>
            <a:r>
              <a:rPr lang="ru-RU" sz="2400" b="1" dirty="0" smtClean="0">
                <a:solidFill>
                  <a:schemeClr val="accent6">
                    <a:lumMod val="50000"/>
                  </a:schemeClr>
                </a:solidFill>
              </a:rPr>
              <a:t> </a:t>
            </a:r>
            <a:r>
              <a:rPr lang="ru-RU" sz="2400" b="1" dirty="0" smtClean="0">
                <a:solidFill>
                  <a:schemeClr val="accent6">
                    <a:lumMod val="50000"/>
                  </a:schemeClr>
                </a:solidFill>
              </a:rPr>
              <a:t>2 </a:t>
            </a:r>
            <a:r>
              <a:rPr lang="en-US" sz="2400" b="1" dirty="0" smtClean="0">
                <a:solidFill>
                  <a:schemeClr val="accent6">
                    <a:lumMod val="50000"/>
                  </a:schemeClr>
                </a:solidFill>
              </a:rPr>
              <a:t>times a day</a:t>
            </a:r>
            <a:endParaRPr lang="ru-RU" sz="2400" b="1" dirty="0" smtClean="0">
              <a:solidFill>
                <a:schemeClr val="accent6">
                  <a:lumMod val="50000"/>
                </a:schemeClr>
              </a:solidFill>
            </a:endParaRPr>
          </a:p>
          <a:p>
            <a:pPr marL="0" indent="0">
              <a:lnSpc>
                <a:spcPct val="70000"/>
              </a:lnSpc>
              <a:spcBef>
                <a:spcPts val="600"/>
              </a:spcBef>
              <a:buNone/>
            </a:pPr>
            <a:endParaRPr lang="ru-RU" sz="2800" b="1" dirty="0" smtClean="0">
              <a:solidFill>
                <a:schemeClr val="accent6">
                  <a:lumMod val="50000"/>
                </a:schemeClr>
              </a:solidFill>
            </a:endParaRPr>
          </a:p>
          <a:p>
            <a:pPr marL="0" indent="0">
              <a:lnSpc>
                <a:spcPct val="70000"/>
              </a:lnSpc>
              <a:spcBef>
                <a:spcPts val="600"/>
              </a:spcBef>
              <a:buNone/>
            </a:pPr>
            <a:endParaRPr lang="ru-RU" sz="2800" b="1" dirty="0" smtClean="0">
              <a:solidFill>
                <a:schemeClr val="accent6">
                  <a:lumMod val="50000"/>
                </a:schemeClr>
              </a:solidFill>
            </a:endParaRPr>
          </a:p>
          <a:p>
            <a:pPr marL="0" indent="0">
              <a:lnSpc>
                <a:spcPct val="70000"/>
              </a:lnSpc>
              <a:spcBef>
                <a:spcPts val="600"/>
              </a:spcBef>
              <a:buNone/>
            </a:pPr>
            <a:endParaRPr lang="ru-RU" sz="2800" b="1" dirty="0" smtClean="0">
              <a:solidFill>
                <a:schemeClr val="accent6">
                  <a:lumMod val="50000"/>
                </a:schemeClr>
              </a:solidFill>
            </a:endParaRPr>
          </a:p>
          <a:p>
            <a:pPr marL="0" indent="0">
              <a:lnSpc>
                <a:spcPct val="70000"/>
              </a:lnSpc>
              <a:spcBef>
                <a:spcPts val="600"/>
              </a:spcBef>
              <a:buNone/>
            </a:pPr>
            <a:endParaRPr lang="ru-RU" sz="2800" b="1" dirty="0" smtClean="0">
              <a:solidFill>
                <a:schemeClr val="accent6">
                  <a:lumMod val="50000"/>
                </a:schemeClr>
              </a:solidFill>
            </a:endParaRPr>
          </a:p>
          <a:p>
            <a:pPr marL="0" indent="0">
              <a:lnSpc>
                <a:spcPct val="70000"/>
              </a:lnSpc>
              <a:spcBef>
                <a:spcPts val="600"/>
              </a:spcBef>
              <a:buNone/>
            </a:pPr>
            <a:endParaRPr lang="ru-RU" sz="2800" b="1" dirty="0" smtClean="0">
              <a:solidFill>
                <a:schemeClr val="accent6">
                  <a:lumMod val="50000"/>
                </a:schemeClr>
              </a:solidFill>
            </a:endParaRPr>
          </a:p>
          <a:p>
            <a:pPr marL="0" indent="0">
              <a:lnSpc>
                <a:spcPct val="70000"/>
              </a:lnSpc>
              <a:spcBef>
                <a:spcPts val="600"/>
              </a:spcBef>
              <a:buNone/>
            </a:pPr>
            <a:endParaRPr lang="ru-RU" sz="2800" b="1" dirty="0" smtClean="0">
              <a:solidFill>
                <a:schemeClr val="accent6">
                  <a:lumMod val="50000"/>
                </a:schemeClr>
              </a:solidFill>
            </a:endParaRPr>
          </a:p>
          <a:p>
            <a:pPr marL="0" indent="0">
              <a:lnSpc>
                <a:spcPct val="70000"/>
              </a:lnSpc>
              <a:spcBef>
                <a:spcPts val="600"/>
              </a:spcBef>
              <a:buNone/>
            </a:pPr>
            <a:endParaRPr lang="ru-RU" sz="2800" b="1" dirty="0" smtClean="0">
              <a:solidFill>
                <a:schemeClr val="accent6">
                  <a:lumMod val="50000"/>
                </a:schemeClr>
              </a:solidFill>
            </a:endParaRPr>
          </a:p>
          <a:p>
            <a:pPr marL="0" indent="0">
              <a:lnSpc>
                <a:spcPct val="70000"/>
              </a:lnSpc>
              <a:spcBef>
                <a:spcPts val="600"/>
              </a:spcBef>
              <a:buNone/>
            </a:pPr>
            <a:endParaRPr lang="ru-RU" sz="2800" b="1" dirty="0" smtClean="0">
              <a:solidFill>
                <a:schemeClr val="accent6">
                  <a:lumMod val="50000"/>
                </a:schemeClr>
              </a:solidFill>
            </a:endParaRPr>
          </a:p>
          <a:p>
            <a:pPr marL="0" indent="0">
              <a:lnSpc>
                <a:spcPct val="70000"/>
              </a:lnSpc>
              <a:spcBef>
                <a:spcPts val="600"/>
              </a:spcBef>
              <a:buNone/>
            </a:pPr>
            <a:endParaRPr lang="ru-RU" sz="2800" b="1" dirty="0" smtClean="0">
              <a:solidFill>
                <a:schemeClr val="accent6">
                  <a:lumMod val="50000"/>
                </a:schemeClr>
              </a:solidFill>
            </a:endParaRPr>
          </a:p>
          <a:p>
            <a:pPr marL="0" indent="0">
              <a:lnSpc>
                <a:spcPct val="70000"/>
              </a:lnSpc>
              <a:spcBef>
                <a:spcPts val="600"/>
              </a:spcBef>
              <a:buNone/>
            </a:pPr>
            <a:endParaRPr lang="ru-RU" sz="2800" b="1" dirty="0" smtClean="0">
              <a:solidFill>
                <a:schemeClr val="accent6">
                  <a:lumMod val="50000"/>
                </a:schemeClr>
              </a:solidFill>
            </a:endParaRPr>
          </a:p>
          <a:p>
            <a:pPr marL="0" indent="0">
              <a:lnSpc>
                <a:spcPct val="70000"/>
              </a:lnSpc>
              <a:spcBef>
                <a:spcPts val="600"/>
              </a:spcBef>
              <a:buNone/>
            </a:pPr>
            <a:endParaRPr lang="ru-RU" sz="2800" b="1" dirty="0" smtClean="0">
              <a:solidFill>
                <a:schemeClr val="accent6">
                  <a:lumMod val="50000"/>
                </a:schemeClr>
              </a:solidFill>
            </a:endParaRPr>
          </a:p>
          <a:p>
            <a:pPr marL="0" indent="0">
              <a:lnSpc>
                <a:spcPct val="70000"/>
              </a:lnSpc>
              <a:spcBef>
                <a:spcPts val="600"/>
              </a:spcBef>
              <a:buNone/>
            </a:pPr>
            <a:endParaRPr lang="ru-RU" sz="2800" b="1" dirty="0" smtClean="0">
              <a:solidFill>
                <a:schemeClr val="accent6">
                  <a:lumMod val="50000"/>
                </a:schemeClr>
              </a:solidFill>
            </a:endParaRPr>
          </a:p>
          <a:p>
            <a:pPr marL="0" indent="0">
              <a:lnSpc>
                <a:spcPct val="70000"/>
              </a:lnSpc>
              <a:spcBef>
                <a:spcPts val="600"/>
              </a:spcBef>
              <a:buNone/>
            </a:pPr>
            <a:endParaRPr lang="ru-RU" sz="2800" b="1" dirty="0" smtClean="0">
              <a:solidFill>
                <a:schemeClr val="accent6">
                  <a:lumMod val="50000"/>
                </a:schemeClr>
              </a:solidFill>
            </a:endParaRPr>
          </a:p>
          <a:p>
            <a:pPr marL="0" indent="0">
              <a:lnSpc>
                <a:spcPct val="70000"/>
              </a:lnSpc>
              <a:spcBef>
                <a:spcPts val="600"/>
              </a:spcBef>
              <a:buNone/>
            </a:pPr>
            <a:endParaRPr lang="ru-RU" sz="2800" b="1" dirty="0" smtClean="0">
              <a:solidFill>
                <a:schemeClr val="accent6">
                  <a:lumMod val="50000"/>
                </a:schemeClr>
              </a:solidFill>
            </a:endParaRPr>
          </a:p>
        </p:txBody>
      </p:sp>
      <p:sp>
        <p:nvSpPr>
          <p:cNvPr id="5" name="AutoShape 6"/>
          <p:cNvSpPr>
            <a:spLocks noChangeArrowheads="1"/>
          </p:cNvSpPr>
          <p:nvPr/>
        </p:nvSpPr>
        <p:spPr bwMode="auto">
          <a:xfrm>
            <a:off x="142844" y="142852"/>
            <a:ext cx="8858312" cy="6572296"/>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Tree>
  </p:cSld>
  <p:clrMapOvr>
    <a:masterClrMapping/>
  </p:clrMapOvr>
  <p:transition>
    <p:random/>
  </p:transition>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285720" y="152400"/>
            <a:ext cx="8715436" cy="1419212"/>
          </a:xfrm>
          <a:solidFill>
            <a:schemeClr val="folHlink"/>
          </a:solidFill>
        </p:spPr>
        <p:txBody>
          <a:bodyPr>
            <a:noAutofit/>
          </a:bodyPr>
          <a:lstStyle/>
          <a:p>
            <a:pPr marL="0" indent="0" algn="r">
              <a:lnSpc>
                <a:spcPct val="70000"/>
              </a:lnSpc>
              <a:spcBef>
                <a:spcPts val="600"/>
              </a:spcBef>
            </a:pPr>
            <a:r>
              <a:rPr lang="en-US" sz="4000" b="1" dirty="0" smtClean="0">
                <a:solidFill>
                  <a:schemeClr val="accent6">
                    <a:lumMod val="60000"/>
                    <a:lumOff val="40000"/>
                  </a:schemeClr>
                </a:solidFill>
              </a:rPr>
              <a:t>Medications that improve the prognosis in patients with angina pectoris</a:t>
            </a:r>
            <a:endParaRPr lang="ru-RU" sz="4000" b="1" dirty="0" smtClean="0">
              <a:solidFill>
                <a:schemeClr val="accent6">
                  <a:lumMod val="60000"/>
                  <a:lumOff val="40000"/>
                </a:schemeClr>
              </a:solidFill>
            </a:endParaRPr>
          </a:p>
        </p:txBody>
      </p:sp>
      <p:sp>
        <p:nvSpPr>
          <p:cNvPr id="24579" name="Rectangle 3"/>
          <p:cNvSpPr>
            <a:spLocks noGrp="1" noChangeArrowheads="1"/>
          </p:cNvSpPr>
          <p:nvPr>
            <p:ph idx="1"/>
          </p:nvPr>
        </p:nvSpPr>
        <p:spPr>
          <a:xfrm>
            <a:off x="357158" y="1643050"/>
            <a:ext cx="5715040" cy="4929222"/>
          </a:xfrm>
          <a:solidFill>
            <a:schemeClr val="accent6">
              <a:lumMod val="20000"/>
              <a:lumOff val="80000"/>
            </a:schemeClr>
          </a:solidFill>
          <a:ln w="28575">
            <a:solidFill>
              <a:schemeClr val="accent6">
                <a:lumMod val="75000"/>
              </a:schemeClr>
            </a:solidFill>
          </a:ln>
          <a:scene3d>
            <a:camera prst="orthographicFront"/>
            <a:lightRig rig="threePt" dir="t"/>
          </a:scene3d>
          <a:sp3d>
            <a:bevelT/>
          </a:sp3d>
        </p:spPr>
        <p:txBody>
          <a:bodyPr>
            <a:noAutofit/>
          </a:bodyPr>
          <a:lstStyle/>
          <a:p>
            <a:pPr marL="0" indent="0">
              <a:lnSpc>
                <a:spcPct val="70000"/>
              </a:lnSpc>
              <a:spcBef>
                <a:spcPts val="600"/>
              </a:spcBef>
              <a:buNone/>
            </a:pPr>
            <a:r>
              <a:rPr lang="ru-RU" sz="2800" b="1" dirty="0" smtClean="0">
                <a:solidFill>
                  <a:srgbClr val="FF0000"/>
                </a:solidFill>
              </a:rPr>
              <a:t>А</a:t>
            </a:r>
            <a:r>
              <a:rPr lang="en-US" sz="2800" b="1" dirty="0" err="1" smtClean="0">
                <a:solidFill>
                  <a:srgbClr val="FF0000"/>
                </a:solidFill>
              </a:rPr>
              <a:t>ntiaggregative</a:t>
            </a:r>
            <a:r>
              <a:rPr lang="en-US" sz="2800" b="1" dirty="0" smtClean="0">
                <a:solidFill>
                  <a:srgbClr val="FF0000"/>
                </a:solidFill>
              </a:rPr>
              <a:t> (</a:t>
            </a:r>
            <a:r>
              <a:rPr lang="en-US" sz="2800" b="1" dirty="0" err="1" smtClean="0">
                <a:solidFill>
                  <a:srgbClr val="FF0000"/>
                </a:solidFill>
              </a:rPr>
              <a:t>antiplatelet</a:t>
            </a:r>
            <a:r>
              <a:rPr lang="en-US" sz="2800" b="1" dirty="0" smtClean="0">
                <a:solidFill>
                  <a:srgbClr val="FF0000"/>
                </a:solidFill>
              </a:rPr>
              <a:t>) drugs</a:t>
            </a:r>
            <a:endParaRPr lang="ru-RU" sz="2800" b="1" dirty="0" smtClean="0">
              <a:solidFill>
                <a:srgbClr val="FF0000"/>
              </a:solidFill>
            </a:endParaRPr>
          </a:p>
          <a:p>
            <a:pPr marL="0" indent="0">
              <a:lnSpc>
                <a:spcPct val="70000"/>
              </a:lnSpc>
              <a:spcBef>
                <a:spcPts val="0"/>
              </a:spcBef>
              <a:buNone/>
            </a:pPr>
            <a:endParaRPr lang="en-US" sz="2800" b="1" dirty="0" smtClean="0">
              <a:solidFill>
                <a:schemeClr val="accent6">
                  <a:lumMod val="50000"/>
                </a:schemeClr>
              </a:solidFill>
            </a:endParaRPr>
          </a:p>
          <a:p>
            <a:pPr marL="0" indent="0">
              <a:lnSpc>
                <a:spcPct val="70000"/>
              </a:lnSpc>
              <a:spcBef>
                <a:spcPts val="0"/>
              </a:spcBef>
              <a:buNone/>
            </a:pPr>
            <a:r>
              <a:rPr lang="ru-RU" sz="2800" b="1" dirty="0" smtClean="0">
                <a:solidFill>
                  <a:schemeClr val="accent6">
                    <a:lumMod val="50000"/>
                  </a:schemeClr>
                </a:solidFill>
              </a:rPr>
              <a:t>А</a:t>
            </a:r>
            <a:r>
              <a:rPr lang="en-US" sz="2800" b="1" dirty="0" smtClean="0">
                <a:solidFill>
                  <a:schemeClr val="accent6">
                    <a:lumMod val="50000"/>
                  </a:schemeClr>
                </a:solidFill>
              </a:rPr>
              <a:t>S</a:t>
            </a:r>
            <a:r>
              <a:rPr lang="en-US" sz="2800" b="1" dirty="0" smtClean="0">
                <a:solidFill>
                  <a:schemeClr val="accent6">
                    <a:lumMod val="50000"/>
                  </a:schemeClr>
                </a:solidFill>
              </a:rPr>
              <a:t>A</a:t>
            </a:r>
            <a:r>
              <a:rPr lang="ru-RU" sz="2800" b="1" dirty="0" smtClean="0">
                <a:solidFill>
                  <a:schemeClr val="accent6">
                    <a:lumMod val="50000"/>
                  </a:schemeClr>
                </a:solidFill>
              </a:rPr>
              <a:t> -</a:t>
            </a:r>
            <a:r>
              <a:rPr lang="en-US" sz="2800" b="1" dirty="0" smtClean="0">
                <a:solidFill>
                  <a:srgbClr val="1709C7"/>
                </a:solidFill>
              </a:rPr>
              <a:t>the basis of the prevention of arterial thrombosis. The optimal dose of ASA is 75-150 </a:t>
            </a:r>
            <a:r>
              <a:rPr lang="en-US" sz="2800" b="1" dirty="0" smtClean="0">
                <a:solidFill>
                  <a:srgbClr val="1709C7"/>
                </a:solidFill>
              </a:rPr>
              <a:t>mg/day</a:t>
            </a:r>
            <a:r>
              <a:rPr lang="en-US" sz="2800" b="1" dirty="0" smtClean="0">
                <a:solidFill>
                  <a:srgbClr val="1709C7"/>
                </a:solidFill>
              </a:rPr>
              <a:t>, the use of ASA in patients with angina pectoris, especially those with MI, reduces the risk of recurrent MI, on average, by 23%.</a:t>
            </a:r>
          </a:p>
          <a:p>
            <a:pPr marL="0" indent="0">
              <a:lnSpc>
                <a:spcPct val="70000"/>
              </a:lnSpc>
              <a:spcBef>
                <a:spcPts val="0"/>
              </a:spcBef>
              <a:buNone/>
            </a:pPr>
            <a:r>
              <a:rPr lang="en-US" sz="2800" b="1" dirty="0" err="1" smtClean="0">
                <a:solidFill>
                  <a:schemeClr val="accent6">
                    <a:lumMod val="50000"/>
                  </a:schemeClr>
                </a:solidFill>
              </a:rPr>
              <a:t>Ticlopidine</a:t>
            </a:r>
            <a:r>
              <a:rPr lang="en-US" sz="2800" b="1" dirty="0" smtClean="0">
                <a:solidFill>
                  <a:schemeClr val="accent6">
                    <a:lumMod val="50000"/>
                  </a:schemeClr>
                </a:solidFill>
              </a:rPr>
              <a:t> </a:t>
            </a:r>
            <a:r>
              <a:rPr lang="en-US" sz="2800" b="1" dirty="0" smtClean="0">
                <a:solidFill>
                  <a:srgbClr val="1709C7"/>
                </a:solidFill>
              </a:rPr>
              <a:t>is a non-competitive blocker of ADP receptors and is comparable to </a:t>
            </a:r>
            <a:r>
              <a:rPr lang="en-US" sz="2800" b="1" dirty="0" err="1" smtClean="0">
                <a:solidFill>
                  <a:srgbClr val="1709C7"/>
                </a:solidFill>
              </a:rPr>
              <a:t>antiplatelet</a:t>
            </a:r>
            <a:r>
              <a:rPr lang="en-US" sz="2800" b="1" dirty="0" smtClean="0">
                <a:solidFill>
                  <a:srgbClr val="1709C7"/>
                </a:solidFill>
              </a:rPr>
              <a:t> activity with </a:t>
            </a:r>
            <a:r>
              <a:rPr lang="en-US" sz="2800" b="1" dirty="0" smtClean="0">
                <a:solidFill>
                  <a:srgbClr val="1709C7"/>
                </a:solidFill>
              </a:rPr>
              <a:t>ASA.</a:t>
            </a:r>
            <a:endParaRPr lang="en-US" sz="2800" b="1" dirty="0" smtClean="0">
              <a:solidFill>
                <a:srgbClr val="1709C7"/>
              </a:solidFill>
            </a:endParaRPr>
          </a:p>
          <a:p>
            <a:pPr marL="0" indent="0">
              <a:lnSpc>
                <a:spcPct val="70000"/>
              </a:lnSpc>
              <a:spcBef>
                <a:spcPts val="0"/>
              </a:spcBef>
              <a:buNone/>
            </a:pPr>
            <a:r>
              <a:rPr lang="en-US" sz="2800" b="1" dirty="0" err="1" smtClean="0">
                <a:solidFill>
                  <a:schemeClr val="accent6">
                    <a:lumMod val="50000"/>
                  </a:schemeClr>
                </a:solidFill>
              </a:rPr>
              <a:t>Clopidogrel</a:t>
            </a:r>
            <a:r>
              <a:rPr lang="en-US" sz="2800" b="1" dirty="0" smtClean="0">
                <a:solidFill>
                  <a:schemeClr val="accent6">
                    <a:lumMod val="50000"/>
                  </a:schemeClr>
                </a:solidFill>
              </a:rPr>
              <a:t> </a:t>
            </a:r>
            <a:r>
              <a:rPr lang="en-US" sz="2800" b="1" dirty="0" smtClean="0">
                <a:solidFill>
                  <a:srgbClr val="1709C7"/>
                </a:solidFill>
              </a:rPr>
              <a:t>is an alternative</a:t>
            </a:r>
          </a:p>
          <a:p>
            <a:pPr marL="0" indent="0">
              <a:lnSpc>
                <a:spcPct val="70000"/>
              </a:lnSpc>
              <a:spcBef>
                <a:spcPts val="0"/>
              </a:spcBef>
              <a:buNone/>
            </a:pPr>
            <a:r>
              <a:rPr lang="en-US" sz="2800" b="1" dirty="0" err="1" smtClean="0">
                <a:solidFill>
                  <a:srgbClr val="1709C7"/>
                </a:solidFill>
              </a:rPr>
              <a:t>a</a:t>
            </a:r>
            <a:r>
              <a:rPr lang="en-US" sz="2800" b="1" dirty="0" err="1" smtClean="0">
                <a:solidFill>
                  <a:srgbClr val="1709C7"/>
                </a:solidFill>
              </a:rPr>
              <a:t>ntiplatelet</a:t>
            </a:r>
            <a:r>
              <a:rPr lang="en-US" sz="2800" b="1" dirty="0" smtClean="0">
                <a:solidFill>
                  <a:srgbClr val="1709C7"/>
                </a:solidFill>
              </a:rPr>
              <a:t> preparation – </a:t>
            </a:r>
          </a:p>
          <a:p>
            <a:pPr marL="0" indent="0">
              <a:lnSpc>
                <a:spcPct val="70000"/>
              </a:lnSpc>
              <a:spcBef>
                <a:spcPts val="0"/>
              </a:spcBef>
              <a:buNone/>
            </a:pPr>
            <a:r>
              <a:rPr lang="en-US" sz="2800" b="1" dirty="0" smtClean="0">
                <a:solidFill>
                  <a:srgbClr val="1709C7"/>
                </a:solidFill>
              </a:rPr>
              <a:t>75 mg/day</a:t>
            </a:r>
            <a:endParaRPr lang="ru-RU" sz="2800" b="1" dirty="0" smtClean="0">
              <a:solidFill>
                <a:srgbClr val="1709C7"/>
              </a:solidFill>
            </a:endParaRPr>
          </a:p>
        </p:txBody>
      </p:sp>
      <p:sp>
        <p:nvSpPr>
          <p:cNvPr id="5" name="AutoShape 6"/>
          <p:cNvSpPr>
            <a:spLocks noChangeArrowheads="1"/>
          </p:cNvSpPr>
          <p:nvPr/>
        </p:nvSpPr>
        <p:spPr bwMode="auto">
          <a:xfrm>
            <a:off x="142844" y="142852"/>
            <a:ext cx="8858312" cy="6572296"/>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pic>
        <p:nvPicPr>
          <p:cNvPr id="3" name="Picture 3"/>
          <p:cNvPicPr>
            <a:picLocks noChangeAspect="1" noChangeArrowheads="1"/>
          </p:cNvPicPr>
          <p:nvPr/>
        </p:nvPicPr>
        <p:blipFill>
          <a:blip r:embed="rId3"/>
          <a:srcRect/>
          <a:stretch>
            <a:fillRect/>
          </a:stretch>
        </p:blipFill>
        <p:spPr bwMode="auto">
          <a:xfrm>
            <a:off x="5729308" y="4143380"/>
            <a:ext cx="3271848" cy="2428892"/>
          </a:xfrm>
          <a:prstGeom prst="rect">
            <a:avLst/>
          </a:prstGeom>
          <a:noFill/>
          <a:ln w="9525">
            <a:solidFill>
              <a:srgbClr val="C00000"/>
            </a:solidFill>
            <a:miter lim="800000"/>
            <a:headEnd/>
            <a:tailEnd/>
          </a:ln>
          <a:effectLst/>
          <a:scene3d>
            <a:camera prst="orthographicFront"/>
            <a:lightRig rig="threePt" dir="t"/>
          </a:scene3d>
          <a:sp3d>
            <a:bevelT/>
          </a:sp3d>
        </p:spPr>
      </p:pic>
      <p:pic>
        <p:nvPicPr>
          <p:cNvPr id="24580" name="Picture 4"/>
          <p:cNvPicPr>
            <a:picLocks noChangeAspect="1" noChangeArrowheads="1"/>
          </p:cNvPicPr>
          <p:nvPr/>
        </p:nvPicPr>
        <p:blipFill>
          <a:blip r:embed="rId4"/>
          <a:srcRect/>
          <a:stretch>
            <a:fillRect/>
          </a:stretch>
        </p:blipFill>
        <p:spPr bwMode="auto">
          <a:xfrm>
            <a:off x="5715008" y="1571612"/>
            <a:ext cx="3276601" cy="2533650"/>
          </a:xfrm>
          <a:prstGeom prst="rect">
            <a:avLst/>
          </a:prstGeom>
          <a:noFill/>
          <a:ln w="9525">
            <a:solidFill>
              <a:srgbClr val="C00000"/>
            </a:solidFill>
            <a:miter lim="800000"/>
            <a:headEnd/>
            <a:tailEnd/>
          </a:ln>
          <a:effectLst/>
          <a:scene3d>
            <a:camera prst="orthographicFront"/>
            <a:lightRig rig="threePt" dir="t"/>
          </a:scene3d>
          <a:sp3d>
            <a:bevelT/>
          </a:sp3d>
        </p:spPr>
      </p:pic>
    </p:spTree>
  </p:cSld>
  <p:clrMapOvr>
    <a:masterClrMapping/>
  </p:clrMapOvr>
  <p:transition>
    <p:random/>
  </p:transition>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285720" y="152400"/>
            <a:ext cx="8715436" cy="1419212"/>
          </a:xfrm>
          <a:solidFill>
            <a:schemeClr val="folHlink"/>
          </a:solidFill>
        </p:spPr>
        <p:txBody>
          <a:bodyPr>
            <a:noAutofit/>
          </a:bodyPr>
          <a:lstStyle/>
          <a:p>
            <a:pPr marL="0" indent="0" algn="r">
              <a:lnSpc>
                <a:spcPct val="70000"/>
              </a:lnSpc>
              <a:spcBef>
                <a:spcPts val="600"/>
              </a:spcBef>
            </a:pPr>
            <a:r>
              <a:rPr lang="en-US" sz="4000" b="1" dirty="0" smtClean="0">
                <a:solidFill>
                  <a:schemeClr val="accent6">
                    <a:lumMod val="60000"/>
                    <a:lumOff val="40000"/>
                  </a:schemeClr>
                </a:solidFill>
              </a:rPr>
              <a:t>Medications that improve the prognosis in patients with angina pectoris</a:t>
            </a:r>
            <a:endParaRPr lang="ru-RU" sz="4000" b="1" dirty="0" smtClean="0">
              <a:solidFill>
                <a:schemeClr val="accent6">
                  <a:lumMod val="60000"/>
                  <a:lumOff val="40000"/>
                </a:schemeClr>
              </a:solidFill>
            </a:endParaRPr>
          </a:p>
        </p:txBody>
      </p:sp>
      <p:sp>
        <p:nvSpPr>
          <p:cNvPr id="24579" name="Rectangle 3"/>
          <p:cNvSpPr>
            <a:spLocks noGrp="1" noChangeArrowheads="1"/>
          </p:cNvSpPr>
          <p:nvPr>
            <p:ph idx="1"/>
          </p:nvPr>
        </p:nvSpPr>
        <p:spPr>
          <a:xfrm>
            <a:off x="357158" y="1643050"/>
            <a:ext cx="8643998" cy="4929222"/>
          </a:xfrm>
          <a:solidFill>
            <a:schemeClr val="accent6">
              <a:lumMod val="20000"/>
              <a:lumOff val="80000"/>
            </a:schemeClr>
          </a:solidFill>
          <a:ln w="28575">
            <a:solidFill>
              <a:schemeClr val="accent6">
                <a:lumMod val="75000"/>
              </a:schemeClr>
            </a:solidFill>
          </a:ln>
          <a:scene3d>
            <a:camera prst="orthographicFront"/>
            <a:lightRig rig="threePt" dir="t"/>
          </a:scene3d>
          <a:sp3d>
            <a:bevelT/>
          </a:sp3d>
        </p:spPr>
        <p:txBody>
          <a:bodyPr>
            <a:noAutofit/>
          </a:bodyPr>
          <a:lstStyle/>
          <a:p>
            <a:pPr marL="0" indent="0">
              <a:lnSpc>
                <a:spcPct val="70000"/>
              </a:lnSpc>
              <a:spcBef>
                <a:spcPts val="600"/>
              </a:spcBef>
              <a:buNone/>
            </a:pPr>
            <a:r>
              <a:rPr lang="en-US" b="1" dirty="0" smtClean="0">
                <a:solidFill>
                  <a:srgbClr val="FF0000"/>
                </a:solidFill>
              </a:rPr>
              <a:t>Lipid-lowering drugs</a:t>
            </a:r>
          </a:p>
          <a:p>
            <a:pPr marL="0" indent="0">
              <a:lnSpc>
                <a:spcPct val="70000"/>
              </a:lnSpc>
              <a:spcBef>
                <a:spcPts val="600"/>
              </a:spcBef>
              <a:buNone/>
            </a:pPr>
            <a:r>
              <a:rPr lang="en-US" b="1" dirty="0" smtClean="0">
                <a:solidFill>
                  <a:srgbClr val="9900CC"/>
                </a:solidFill>
              </a:rPr>
              <a:t>Classification:</a:t>
            </a:r>
            <a:endParaRPr lang="ru-RU" b="1" dirty="0" smtClean="0">
              <a:solidFill>
                <a:srgbClr val="9900CC"/>
              </a:solidFill>
            </a:endParaRPr>
          </a:p>
          <a:p>
            <a:pPr marL="271463" indent="-271463">
              <a:lnSpc>
                <a:spcPct val="70000"/>
              </a:lnSpc>
              <a:spcBef>
                <a:spcPts val="600"/>
              </a:spcBef>
              <a:buNone/>
            </a:pPr>
            <a:r>
              <a:rPr lang="ru-RU" sz="2800" b="1" dirty="0" smtClean="0">
                <a:solidFill>
                  <a:schemeClr val="accent6">
                    <a:lumMod val="50000"/>
                  </a:schemeClr>
                </a:solidFill>
              </a:rPr>
              <a:t>• </a:t>
            </a:r>
            <a:r>
              <a:rPr lang="en-US" sz="2800" b="1" dirty="0" err="1" smtClean="0">
                <a:solidFill>
                  <a:srgbClr val="1709C7"/>
                </a:solidFill>
              </a:rPr>
              <a:t>Statins</a:t>
            </a:r>
            <a:r>
              <a:rPr lang="en-US" sz="2800" b="1" dirty="0" smtClean="0">
                <a:solidFill>
                  <a:srgbClr val="1709C7"/>
                </a:solidFill>
              </a:rPr>
              <a:t>:</a:t>
            </a:r>
            <a:r>
              <a:rPr lang="en-US" sz="2800" b="1" dirty="0" smtClean="0">
                <a:solidFill>
                  <a:schemeClr val="accent6">
                    <a:lumMod val="50000"/>
                  </a:schemeClr>
                </a:solidFill>
              </a:rPr>
              <a:t> </a:t>
            </a:r>
            <a:r>
              <a:rPr lang="en-US" sz="2800" b="1" dirty="0" err="1" smtClean="0">
                <a:solidFill>
                  <a:schemeClr val="accent6">
                    <a:lumMod val="50000"/>
                  </a:schemeClr>
                </a:solidFill>
              </a:rPr>
              <a:t>lovastatin</a:t>
            </a:r>
            <a:r>
              <a:rPr lang="en-US" sz="2800" b="1" dirty="0" smtClean="0">
                <a:solidFill>
                  <a:schemeClr val="accent6">
                    <a:lumMod val="50000"/>
                  </a:schemeClr>
                </a:solidFill>
              </a:rPr>
              <a:t>, </a:t>
            </a:r>
            <a:r>
              <a:rPr lang="en-US" sz="2800" b="1" dirty="0" err="1" smtClean="0">
                <a:solidFill>
                  <a:schemeClr val="accent6">
                    <a:lumMod val="50000"/>
                  </a:schemeClr>
                </a:solidFill>
              </a:rPr>
              <a:t>simvastatin</a:t>
            </a:r>
            <a:r>
              <a:rPr lang="en-US" sz="2800" b="1" dirty="0" smtClean="0">
                <a:solidFill>
                  <a:schemeClr val="accent6">
                    <a:lumMod val="50000"/>
                  </a:schemeClr>
                </a:solidFill>
              </a:rPr>
              <a:t>, </a:t>
            </a:r>
            <a:r>
              <a:rPr lang="en-US" sz="2800" b="1" dirty="0" err="1" smtClean="0">
                <a:solidFill>
                  <a:schemeClr val="accent6">
                    <a:lumMod val="50000"/>
                  </a:schemeClr>
                </a:solidFill>
              </a:rPr>
              <a:t>atorvastatin</a:t>
            </a:r>
            <a:r>
              <a:rPr lang="en-US" sz="2800" b="1" dirty="0" smtClean="0">
                <a:solidFill>
                  <a:schemeClr val="accent6">
                    <a:lumMod val="50000"/>
                  </a:schemeClr>
                </a:solidFill>
              </a:rPr>
              <a:t>, </a:t>
            </a:r>
            <a:r>
              <a:rPr lang="en-US" sz="2800" b="1" dirty="0" err="1" smtClean="0">
                <a:solidFill>
                  <a:schemeClr val="accent6">
                    <a:lumMod val="50000"/>
                  </a:schemeClr>
                </a:solidFill>
              </a:rPr>
              <a:t>rosuvastatin</a:t>
            </a:r>
            <a:endParaRPr lang="en-US" sz="2800" b="1" dirty="0" smtClean="0">
              <a:solidFill>
                <a:schemeClr val="accent6">
                  <a:lumMod val="50000"/>
                </a:schemeClr>
              </a:solidFill>
            </a:endParaRPr>
          </a:p>
          <a:p>
            <a:pPr marL="271463" indent="-271463">
              <a:lnSpc>
                <a:spcPct val="70000"/>
              </a:lnSpc>
              <a:spcBef>
                <a:spcPts val="600"/>
              </a:spcBef>
              <a:buNone/>
            </a:pPr>
            <a:r>
              <a:rPr lang="en-US" sz="2800" b="1" dirty="0" smtClean="0">
                <a:solidFill>
                  <a:schemeClr val="accent6">
                    <a:lumMod val="50000"/>
                  </a:schemeClr>
                </a:solidFill>
              </a:rPr>
              <a:t>• </a:t>
            </a:r>
            <a:r>
              <a:rPr lang="en-US" sz="2800" b="1" dirty="0" smtClean="0">
                <a:solidFill>
                  <a:srgbClr val="1709C7"/>
                </a:solidFill>
              </a:rPr>
              <a:t>Bile acid </a:t>
            </a:r>
            <a:r>
              <a:rPr lang="en-US" sz="2800" b="1" dirty="0" err="1" smtClean="0">
                <a:solidFill>
                  <a:srgbClr val="1709C7"/>
                </a:solidFill>
              </a:rPr>
              <a:t>sequestrants</a:t>
            </a:r>
            <a:r>
              <a:rPr lang="en-US" sz="2800" b="1" dirty="0" smtClean="0">
                <a:solidFill>
                  <a:srgbClr val="1709C7"/>
                </a:solidFill>
              </a:rPr>
              <a:t> (anion exchange resins): </a:t>
            </a:r>
            <a:r>
              <a:rPr lang="en-US" sz="2800" b="1" dirty="0" err="1" smtClean="0">
                <a:solidFill>
                  <a:schemeClr val="accent6">
                    <a:lumMod val="50000"/>
                  </a:schemeClr>
                </a:solidFill>
              </a:rPr>
              <a:t>cholestyramine</a:t>
            </a:r>
            <a:r>
              <a:rPr lang="en-US" sz="2800" b="1" dirty="0" smtClean="0">
                <a:solidFill>
                  <a:schemeClr val="accent6">
                    <a:lumMod val="50000"/>
                  </a:schemeClr>
                </a:solidFill>
              </a:rPr>
              <a:t>, </a:t>
            </a:r>
            <a:r>
              <a:rPr lang="en-US" sz="2800" b="1" dirty="0" err="1" smtClean="0">
                <a:solidFill>
                  <a:schemeClr val="accent6">
                    <a:lumMod val="50000"/>
                  </a:schemeClr>
                </a:solidFill>
              </a:rPr>
              <a:t>colestipol</a:t>
            </a:r>
            <a:r>
              <a:rPr lang="en-US" sz="2800" b="1" dirty="0" smtClean="0">
                <a:solidFill>
                  <a:schemeClr val="accent6">
                    <a:lumMod val="50000"/>
                  </a:schemeClr>
                </a:solidFill>
              </a:rPr>
              <a:t>.</a:t>
            </a:r>
          </a:p>
          <a:p>
            <a:pPr marL="271463" indent="-271463">
              <a:lnSpc>
                <a:spcPct val="70000"/>
              </a:lnSpc>
              <a:spcBef>
                <a:spcPts val="600"/>
              </a:spcBef>
              <a:buNone/>
            </a:pPr>
            <a:r>
              <a:rPr lang="en-US" sz="2800" b="1" dirty="0" smtClean="0">
                <a:solidFill>
                  <a:schemeClr val="accent6">
                    <a:lumMod val="50000"/>
                  </a:schemeClr>
                </a:solidFill>
              </a:rPr>
              <a:t>• </a:t>
            </a:r>
            <a:r>
              <a:rPr lang="en-US" sz="2800" b="1" dirty="0" err="1" smtClean="0">
                <a:solidFill>
                  <a:srgbClr val="1709C7"/>
                </a:solidFill>
              </a:rPr>
              <a:t>Fibrates</a:t>
            </a:r>
            <a:r>
              <a:rPr lang="en-US" sz="2800" b="1" dirty="0" smtClean="0">
                <a:solidFill>
                  <a:srgbClr val="1709C7"/>
                </a:solidFill>
              </a:rPr>
              <a:t>: </a:t>
            </a:r>
            <a:r>
              <a:rPr lang="en-US" sz="2800" b="1" dirty="0" err="1" smtClean="0">
                <a:solidFill>
                  <a:schemeClr val="accent6">
                    <a:lumMod val="50000"/>
                  </a:schemeClr>
                </a:solidFill>
              </a:rPr>
              <a:t>gemfibrozil</a:t>
            </a:r>
            <a:r>
              <a:rPr lang="en-US" sz="2800" b="1" dirty="0" smtClean="0">
                <a:solidFill>
                  <a:schemeClr val="accent6">
                    <a:lumMod val="50000"/>
                  </a:schemeClr>
                </a:solidFill>
              </a:rPr>
              <a:t>, </a:t>
            </a:r>
            <a:r>
              <a:rPr lang="en-US" sz="2800" b="1" dirty="0" err="1" smtClean="0">
                <a:solidFill>
                  <a:schemeClr val="accent6">
                    <a:lumMod val="50000"/>
                  </a:schemeClr>
                </a:solidFill>
              </a:rPr>
              <a:t>fenofibrate</a:t>
            </a:r>
            <a:r>
              <a:rPr lang="en-US" sz="2800" b="1" dirty="0" smtClean="0">
                <a:solidFill>
                  <a:schemeClr val="accent6">
                    <a:lumMod val="50000"/>
                  </a:schemeClr>
                </a:solidFill>
              </a:rPr>
              <a:t>.</a:t>
            </a:r>
          </a:p>
          <a:p>
            <a:pPr marL="271463" indent="-271463">
              <a:lnSpc>
                <a:spcPct val="70000"/>
              </a:lnSpc>
              <a:spcBef>
                <a:spcPts val="600"/>
              </a:spcBef>
              <a:buNone/>
            </a:pPr>
            <a:r>
              <a:rPr lang="en-US" sz="2800" b="1" dirty="0" smtClean="0">
                <a:solidFill>
                  <a:schemeClr val="accent6">
                    <a:lumMod val="50000"/>
                  </a:schemeClr>
                </a:solidFill>
              </a:rPr>
              <a:t>• </a:t>
            </a:r>
            <a:r>
              <a:rPr lang="en-US" sz="2800" b="1" dirty="0" smtClean="0">
                <a:solidFill>
                  <a:srgbClr val="1709C7"/>
                </a:solidFill>
              </a:rPr>
              <a:t>A nicotinic acid</a:t>
            </a:r>
            <a:r>
              <a:rPr lang="en-US" sz="2800" b="1" dirty="0" smtClean="0">
                <a:solidFill>
                  <a:schemeClr val="accent6">
                    <a:lumMod val="50000"/>
                  </a:schemeClr>
                </a:solidFill>
              </a:rPr>
              <a:t>.</a:t>
            </a:r>
          </a:p>
          <a:p>
            <a:pPr marL="271463" indent="-271463">
              <a:lnSpc>
                <a:spcPct val="70000"/>
              </a:lnSpc>
              <a:spcBef>
                <a:spcPts val="600"/>
              </a:spcBef>
              <a:buNone/>
            </a:pPr>
            <a:r>
              <a:rPr lang="en-US" sz="2800" b="1" dirty="0" smtClean="0">
                <a:solidFill>
                  <a:schemeClr val="accent6">
                    <a:lumMod val="50000"/>
                  </a:schemeClr>
                </a:solidFill>
              </a:rPr>
              <a:t>• </a:t>
            </a:r>
            <a:r>
              <a:rPr lang="en-US" sz="2800" b="1" dirty="0" smtClean="0">
                <a:solidFill>
                  <a:srgbClr val="1709C7"/>
                </a:solidFill>
              </a:rPr>
              <a:t>Different</a:t>
            </a:r>
            <a:r>
              <a:rPr lang="en-US" sz="2800" b="1" dirty="0" smtClean="0">
                <a:solidFill>
                  <a:schemeClr val="accent6">
                    <a:lumMod val="50000"/>
                  </a:schemeClr>
                </a:solidFill>
              </a:rPr>
              <a:t> (</a:t>
            </a:r>
            <a:r>
              <a:rPr lang="en-US" sz="2800" b="1" dirty="0" err="1" smtClean="0">
                <a:solidFill>
                  <a:schemeClr val="accent6">
                    <a:lumMod val="50000"/>
                  </a:schemeClr>
                </a:solidFill>
              </a:rPr>
              <a:t>probucol</a:t>
            </a:r>
            <a:r>
              <a:rPr lang="en-US" sz="2800" b="1" dirty="0" smtClean="0">
                <a:solidFill>
                  <a:schemeClr val="accent6">
                    <a:lumMod val="50000"/>
                  </a:schemeClr>
                </a:solidFill>
              </a:rPr>
              <a:t>, unsaturated fatty </a:t>
            </a:r>
            <a:endParaRPr lang="ru-RU" sz="2800" b="1" dirty="0" smtClean="0">
              <a:solidFill>
                <a:schemeClr val="accent6">
                  <a:lumMod val="50000"/>
                </a:schemeClr>
              </a:solidFill>
            </a:endParaRPr>
          </a:p>
          <a:p>
            <a:pPr marL="271463" indent="-271463">
              <a:lnSpc>
                <a:spcPct val="70000"/>
              </a:lnSpc>
              <a:spcBef>
                <a:spcPts val="600"/>
              </a:spcBef>
              <a:buNone/>
            </a:pPr>
            <a:r>
              <a:rPr lang="ru-RU" sz="2800" b="1" dirty="0" smtClean="0">
                <a:solidFill>
                  <a:schemeClr val="accent6">
                    <a:lumMod val="50000"/>
                  </a:schemeClr>
                </a:solidFill>
              </a:rPr>
              <a:t> </a:t>
            </a:r>
            <a:r>
              <a:rPr lang="ru-RU" sz="2800" b="1" dirty="0" smtClean="0">
                <a:solidFill>
                  <a:schemeClr val="accent6">
                    <a:lumMod val="50000"/>
                  </a:schemeClr>
                </a:solidFill>
              </a:rPr>
              <a:t>  </a:t>
            </a:r>
            <a:r>
              <a:rPr lang="en-US" sz="2800" b="1" dirty="0" smtClean="0">
                <a:solidFill>
                  <a:schemeClr val="accent6">
                    <a:lumMod val="50000"/>
                  </a:schemeClr>
                </a:solidFill>
              </a:rPr>
              <a:t>acids</a:t>
            </a:r>
            <a:r>
              <a:rPr lang="en-US" sz="2800" b="1" dirty="0" smtClean="0">
                <a:solidFill>
                  <a:schemeClr val="accent6">
                    <a:lumMod val="50000"/>
                  </a:schemeClr>
                </a:solidFill>
              </a:rPr>
              <a:t>, fat-soluble vitamins</a:t>
            </a:r>
            <a:r>
              <a:rPr lang="en-US" sz="2800" b="1" dirty="0" smtClean="0">
                <a:solidFill>
                  <a:schemeClr val="accent6">
                    <a:lumMod val="50000"/>
                  </a:schemeClr>
                </a:solidFill>
              </a:rPr>
              <a:t>).</a:t>
            </a:r>
            <a:endParaRPr lang="ru-RU" sz="2800" b="1" dirty="0" smtClean="0">
              <a:solidFill>
                <a:schemeClr val="accent6">
                  <a:lumMod val="50000"/>
                </a:schemeClr>
              </a:solidFill>
            </a:endParaRPr>
          </a:p>
          <a:p>
            <a:pPr marL="271463" indent="-271463">
              <a:lnSpc>
                <a:spcPct val="70000"/>
              </a:lnSpc>
              <a:spcBef>
                <a:spcPts val="600"/>
              </a:spcBef>
              <a:buNone/>
            </a:pPr>
            <a:r>
              <a:rPr lang="en-US" sz="2400" b="1" dirty="0" smtClean="0">
                <a:solidFill>
                  <a:srgbClr val="B808B0"/>
                </a:solidFill>
              </a:rPr>
              <a:t>Lipid-lowering therapy is indicated for patients </a:t>
            </a:r>
            <a:r>
              <a:rPr lang="en-US" sz="2400" b="1" dirty="0" smtClean="0">
                <a:solidFill>
                  <a:srgbClr val="B808B0"/>
                </a:solidFill>
              </a:rPr>
              <a:t>with </a:t>
            </a:r>
            <a:r>
              <a:rPr lang="en-US" sz="2400" b="1" dirty="0" err="1" smtClean="0">
                <a:solidFill>
                  <a:srgbClr val="B808B0"/>
                </a:solidFill>
              </a:rPr>
              <a:t>hyperlipoproteinemia</a:t>
            </a:r>
            <a:r>
              <a:rPr lang="en-US" sz="2400" b="1" dirty="0" smtClean="0">
                <a:solidFill>
                  <a:srgbClr val="B808B0"/>
                </a:solidFill>
              </a:rPr>
              <a:t> </a:t>
            </a:r>
            <a:r>
              <a:rPr lang="en-US" sz="2400" b="1" dirty="0" smtClean="0">
                <a:solidFill>
                  <a:srgbClr val="B808B0"/>
                </a:solidFill>
              </a:rPr>
              <a:t>at a concentration of:</a:t>
            </a:r>
          </a:p>
          <a:p>
            <a:pPr marL="271463" indent="-271463">
              <a:lnSpc>
                <a:spcPct val="70000"/>
              </a:lnSpc>
              <a:spcBef>
                <a:spcPts val="600"/>
              </a:spcBef>
              <a:buNone/>
            </a:pPr>
            <a:r>
              <a:rPr lang="en-US" sz="2400" b="1" dirty="0" smtClean="0">
                <a:solidFill>
                  <a:srgbClr val="B808B0"/>
                </a:solidFill>
              </a:rPr>
              <a:t>Cholesterol in the blood above 6.5 </a:t>
            </a:r>
            <a:r>
              <a:rPr lang="en-US" sz="2400" b="1" dirty="0" err="1" smtClean="0">
                <a:solidFill>
                  <a:srgbClr val="B808B0"/>
                </a:solidFill>
              </a:rPr>
              <a:t>mmol</a:t>
            </a:r>
            <a:r>
              <a:rPr lang="en-US" sz="2400" b="1" dirty="0" smtClean="0">
                <a:solidFill>
                  <a:srgbClr val="B808B0"/>
                </a:solidFill>
              </a:rPr>
              <a:t>/l</a:t>
            </a:r>
            <a:r>
              <a:rPr lang="ru-RU" sz="2400" b="1" dirty="0" smtClean="0">
                <a:solidFill>
                  <a:srgbClr val="B808B0"/>
                </a:solidFill>
              </a:rPr>
              <a:t> </a:t>
            </a:r>
            <a:r>
              <a:rPr lang="en-US" sz="2400" b="1" dirty="0" smtClean="0">
                <a:solidFill>
                  <a:srgbClr val="B808B0"/>
                </a:solidFill>
              </a:rPr>
              <a:t>and</a:t>
            </a:r>
            <a:endParaRPr lang="en-US" sz="2400" b="1" dirty="0" smtClean="0">
              <a:solidFill>
                <a:srgbClr val="B808B0"/>
              </a:solidFill>
            </a:endParaRPr>
          </a:p>
          <a:p>
            <a:pPr marL="271463" indent="-271463">
              <a:lnSpc>
                <a:spcPct val="70000"/>
              </a:lnSpc>
              <a:spcBef>
                <a:spcPts val="600"/>
              </a:spcBef>
              <a:buNone/>
            </a:pPr>
            <a:r>
              <a:rPr lang="en-US" sz="2400" b="1" dirty="0" err="1" smtClean="0">
                <a:solidFill>
                  <a:srgbClr val="B808B0"/>
                </a:solidFill>
              </a:rPr>
              <a:t>trigcycerides</a:t>
            </a:r>
            <a:r>
              <a:rPr lang="en-US" sz="2400" b="1" dirty="0" smtClean="0">
                <a:solidFill>
                  <a:srgbClr val="B808B0"/>
                </a:solidFill>
              </a:rPr>
              <a:t> </a:t>
            </a:r>
            <a:r>
              <a:rPr lang="en-US" sz="2400" b="1" dirty="0" smtClean="0">
                <a:solidFill>
                  <a:srgbClr val="B808B0"/>
                </a:solidFill>
              </a:rPr>
              <a:t>is above 2.3 </a:t>
            </a:r>
            <a:r>
              <a:rPr lang="en-US" sz="2400" b="1" dirty="0" err="1" smtClean="0">
                <a:solidFill>
                  <a:srgbClr val="B808B0"/>
                </a:solidFill>
              </a:rPr>
              <a:t>mmol</a:t>
            </a:r>
            <a:r>
              <a:rPr lang="en-US" sz="2400" b="1" dirty="0" smtClean="0">
                <a:solidFill>
                  <a:srgbClr val="B808B0"/>
                </a:solidFill>
              </a:rPr>
              <a:t>/l</a:t>
            </a:r>
            <a:r>
              <a:rPr lang="en-US" sz="2400" b="1" dirty="0" smtClean="0">
                <a:solidFill>
                  <a:srgbClr val="B808B0"/>
                </a:solidFill>
              </a:rPr>
              <a:t>.</a:t>
            </a:r>
            <a:endParaRPr lang="ru-RU" sz="2400" b="1" dirty="0" smtClean="0">
              <a:solidFill>
                <a:srgbClr val="B808B0"/>
              </a:solidFill>
            </a:endParaRPr>
          </a:p>
        </p:txBody>
      </p:sp>
      <p:sp>
        <p:nvSpPr>
          <p:cNvPr id="5" name="AutoShape 6"/>
          <p:cNvSpPr>
            <a:spLocks noChangeArrowheads="1"/>
          </p:cNvSpPr>
          <p:nvPr/>
        </p:nvSpPr>
        <p:spPr bwMode="auto">
          <a:xfrm>
            <a:off x="142844" y="142852"/>
            <a:ext cx="8858312" cy="6572296"/>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pic>
        <p:nvPicPr>
          <p:cNvPr id="28674" name="Picture 2"/>
          <p:cNvPicPr>
            <a:picLocks noChangeAspect="1" noChangeArrowheads="1"/>
          </p:cNvPicPr>
          <p:nvPr/>
        </p:nvPicPr>
        <p:blipFill>
          <a:blip r:embed="rId3"/>
          <a:srcRect/>
          <a:stretch>
            <a:fillRect/>
          </a:stretch>
        </p:blipFill>
        <p:spPr bwMode="auto">
          <a:xfrm>
            <a:off x="7072330" y="3714752"/>
            <a:ext cx="1847850" cy="1428750"/>
          </a:xfrm>
          <a:prstGeom prst="rect">
            <a:avLst/>
          </a:prstGeom>
          <a:noFill/>
          <a:ln w="9525">
            <a:noFill/>
            <a:miter lim="800000"/>
            <a:headEnd/>
            <a:tailEnd/>
          </a:ln>
          <a:effectLst/>
        </p:spPr>
      </p:pic>
    </p:spTree>
  </p:cSld>
  <p:clrMapOvr>
    <a:masterClrMapping/>
  </p:clrMapOvr>
  <p:transition>
    <p:random/>
  </p:transition>
</p:sld>
</file>

<file path=ppt/slides/slide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285720" y="152400"/>
            <a:ext cx="8715436" cy="704832"/>
          </a:xfrm>
          <a:solidFill>
            <a:schemeClr val="folHlink"/>
          </a:solidFill>
        </p:spPr>
        <p:txBody>
          <a:bodyPr>
            <a:noAutofit/>
          </a:bodyPr>
          <a:lstStyle/>
          <a:p>
            <a:pPr algn="r"/>
            <a:r>
              <a:rPr lang="en-US" sz="3600" b="1" dirty="0" smtClean="0">
                <a:solidFill>
                  <a:schemeClr val="accent6">
                    <a:lumMod val="60000"/>
                    <a:lumOff val="40000"/>
                  </a:schemeClr>
                </a:solidFill>
              </a:rPr>
              <a:t>Drug </a:t>
            </a:r>
            <a:r>
              <a:rPr lang="en-US" sz="3600" b="1" dirty="0" smtClean="0">
                <a:solidFill>
                  <a:schemeClr val="accent6">
                    <a:lumMod val="60000"/>
                    <a:lumOff val="40000"/>
                  </a:schemeClr>
                </a:solidFill>
              </a:rPr>
              <a:t>therapy for </a:t>
            </a:r>
            <a:r>
              <a:rPr lang="en-US" sz="3600" b="1" dirty="0" smtClean="0">
                <a:solidFill>
                  <a:schemeClr val="accent6">
                    <a:lumMod val="60000"/>
                    <a:lumOff val="40000"/>
                  </a:schemeClr>
                </a:solidFill>
              </a:rPr>
              <a:t>ischemic heart </a:t>
            </a:r>
            <a:r>
              <a:rPr lang="en-US" sz="3600" b="1" dirty="0" smtClean="0">
                <a:solidFill>
                  <a:schemeClr val="accent6">
                    <a:lumMod val="60000"/>
                    <a:lumOff val="40000"/>
                  </a:schemeClr>
                </a:solidFill>
              </a:rPr>
              <a:t>disease</a:t>
            </a:r>
            <a:endParaRPr lang="ru-RU" sz="3600" b="1" dirty="0" smtClean="0">
              <a:solidFill>
                <a:schemeClr val="accent6">
                  <a:lumMod val="60000"/>
                  <a:lumOff val="40000"/>
                </a:schemeClr>
              </a:solidFill>
            </a:endParaRPr>
          </a:p>
        </p:txBody>
      </p:sp>
      <p:sp>
        <p:nvSpPr>
          <p:cNvPr id="24579" name="Rectangle 3"/>
          <p:cNvSpPr>
            <a:spLocks noGrp="1" noChangeArrowheads="1"/>
          </p:cNvSpPr>
          <p:nvPr>
            <p:ph idx="1"/>
          </p:nvPr>
        </p:nvSpPr>
        <p:spPr>
          <a:xfrm>
            <a:off x="285720" y="785794"/>
            <a:ext cx="8643998" cy="5786478"/>
          </a:xfrm>
          <a:solidFill>
            <a:schemeClr val="accent6">
              <a:lumMod val="20000"/>
              <a:lumOff val="80000"/>
            </a:schemeClr>
          </a:solidFill>
          <a:ln w="28575">
            <a:solidFill>
              <a:schemeClr val="accent6">
                <a:lumMod val="75000"/>
              </a:schemeClr>
            </a:solidFill>
          </a:ln>
          <a:scene3d>
            <a:camera prst="orthographicFront"/>
            <a:lightRig rig="threePt" dir="t"/>
          </a:scene3d>
          <a:sp3d>
            <a:bevelT/>
          </a:sp3d>
        </p:spPr>
        <p:txBody>
          <a:bodyPr>
            <a:noAutofit/>
          </a:bodyPr>
          <a:lstStyle/>
          <a:p>
            <a:pPr marL="0" indent="0" algn="ctr">
              <a:lnSpc>
                <a:spcPct val="70000"/>
              </a:lnSpc>
              <a:spcBef>
                <a:spcPts val="600"/>
              </a:spcBef>
              <a:buNone/>
            </a:pPr>
            <a:endParaRPr lang="en-US" sz="2800" b="1" dirty="0" smtClean="0">
              <a:solidFill>
                <a:srgbClr val="FF0000"/>
              </a:solidFill>
            </a:endParaRPr>
          </a:p>
          <a:p>
            <a:pPr marL="0" indent="0" algn="ctr">
              <a:lnSpc>
                <a:spcPct val="70000"/>
              </a:lnSpc>
              <a:spcBef>
                <a:spcPts val="600"/>
              </a:spcBef>
              <a:buNone/>
            </a:pPr>
            <a:r>
              <a:rPr lang="en-US" b="1" dirty="0" smtClean="0">
                <a:solidFill>
                  <a:srgbClr val="FF0000"/>
                </a:solidFill>
              </a:rPr>
              <a:t>Drug </a:t>
            </a:r>
            <a:r>
              <a:rPr lang="en-US" b="1" dirty="0" smtClean="0">
                <a:solidFill>
                  <a:srgbClr val="FF0000"/>
                </a:solidFill>
              </a:rPr>
              <a:t>therapy for IHD is carried out stepwise:</a:t>
            </a:r>
          </a:p>
          <a:p>
            <a:pPr marL="0" indent="0">
              <a:lnSpc>
                <a:spcPct val="70000"/>
              </a:lnSpc>
              <a:spcBef>
                <a:spcPts val="600"/>
              </a:spcBef>
              <a:buNone/>
            </a:pPr>
            <a:endParaRPr lang="en-US" sz="2800" b="1" dirty="0" smtClean="0">
              <a:solidFill>
                <a:srgbClr val="1709C7"/>
              </a:solidFill>
            </a:endParaRPr>
          </a:p>
          <a:p>
            <a:pPr marL="0" indent="0">
              <a:lnSpc>
                <a:spcPct val="70000"/>
              </a:lnSpc>
              <a:spcBef>
                <a:spcPts val="600"/>
              </a:spcBef>
              <a:buNone/>
            </a:pPr>
            <a:r>
              <a:rPr lang="en-US" sz="2800" b="1" dirty="0" smtClean="0">
                <a:solidFill>
                  <a:srgbClr val="1709C7"/>
                </a:solidFill>
              </a:rPr>
              <a:t>I step </a:t>
            </a:r>
            <a:r>
              <a:rPr lang="en-US" sz="2800" b="1" dirty="0" smtClean="0">
                <a:solidFill>
                  <a:schemeClr val="accent6">
                    <a:lumMod val="50000"/>
                  </a:schemeClr>
                </a:solidFill>
              </a:rPr>
              <a:t>- </a:t>
            </a:r>
            <a:r>
              <a:rPr lang="en-US" sz="2800" b="1" dirty="0" err="1" smtClean="0">
                <a:solidFill>
                  <a:schemeClr val="accent6">
                    <a:lumMod val="50000"/>
                  </a:schemeClr>
                </a:solidFill>
              </a:rPr>
              <a:t>monotherapy</a:t>
            </a:r>
            <a:r>
              <a:rPr lang="en-US" sz="2800" b="1" dirty="0" smtClean="0">
                <a:solidFill>
                  <a:schemeClr val="accent6">
                    <a:lumMod val="50000"/>
                  </a:schemeClr>
                </a:solidFill>
              </a:rPr>
              <a:t> with a drug of one of 3 groups of </a:t>
            </a:r>
            <a:r>
              <a:rPr lang="en-US" sz="2800" b="1" dirty="0" smtClean="0">
                <a:solidFill>
                  <a:schemeClr val="accent6">
                    <a:lumMod val="50000"/>
                  </a:schemeClr>
                </a:solidFill>
              </a:rPr>
              <a:t>choice:</a:t>
            </a:r>
            <a:endParaRPr lang="en-US" sz="2800" b="1" dirty="0" smtClean="0">
              <a:solidFill>
                <a:schemeClr val="accent6">
                  <a:lumMod val="50000"/>
                </a:schemeClr>
              </a:solidFill>
            </a:endParaRPr>
          </a:p>
          <a:p>
            <a:pPr marL="0" indent="0">
              <a:lnSpc>
                <a:spcPct val="70000"/>
              </a:lnSpc>
              <a:spcBef>
                <a:spcPts val="600"/>
              </a:spcBef>
              <a:buNone/>
            </a:pPr>
            <a:r>
              <a:rPr lang="en-US" sz="2800" b="1" dirty="0" smtClean="0">
                <a:solidFill>
                  <a:schemeClr val="accent6">
                    <a:lumMod val="50000"/>
                  </a:schemeClr>
                </a:solidFill>
              </a:rPr>
              <a:t>   </a:t>
            </a:r>
            <a:r>
              <a:rPr lang="en-US" sz="2800" b="1" dirty="0" smtClean="0">
                <a:solidFill>
                  <a:schemeClr val="accent6">
                    <a:lumMod val="50000"/>
                  </a:schemeClr>
                </a:solidFill>
              </a:rPr>
              <a:t>-nitrates</a:t>
            </a:r>
            <a:endParaRPr lang="en-US" sz="2800" b="1" dirty="0" smtClean="0">
              <a:solidFill>
                <a:schemeClr val="accent6">
                  <a:lumMod val="50000"/>
                </a:schemeClr>
              </a:solidFill>
            </a:endParaRPr>
          </a:p>
          <a:p>
            <a:pPr marL="0" indent="0">
              <a:lnSpc>
                <a:spcPct val="70000"/>
              </a:lnSpc>
              <a:spcBef>
                <a:spcPts val="600"/>
              </a:spcBef>
              <a:buNone/>
            </a:pPr>
            <a:r>
              <a:rPr lang="en-US" sz="2800" b="1" dirty="0" smtClean="0">
                <a:solidFill>
                  <a:schemeClr val="accent6">
                    <a:lumMod val="50000"/>
                  </a:schemeClr>
                </a:solidFill>
              </a:rPr>
              <a:t>   </a:t>
            </a:r>
            <a:r>
              <a:rPr lang="en-US" sz="2800" b="1" dirty="0" smtClean="0">
                <a:solidFill>
                  <a:schemeClr val="accent6">
                    <a:lumMod val="50000"/>
                  </a:schemeClr>
                </a:solidFill>
              </a:rPr>
              <a:t>-beta </a:t>
            </a:r>
            <a:r>
              <a:rPr lang="en-US" sz="2800" b="1" dirty="0" smtClean="0">
                <a:solidFill>
                  <a:schemeClr val="accent6">
                    <a:lumMod val="50000"/>
                  </a:schemeClr>
                </a:solidFill>
              </a:rPr>
              <a:t>blockers</a:t>
            </a:r>
          </a:p>
          <a:p>
            <a:pPr marL="0" indent="0">
              <a:lnSpc>
                <a:spcPct val="70000"/>
              </a:lnSpc>
              <a:spcBef>
                <a:spcPts val="600"/>
              </a:spcBef>
              <a:buNone/>
            </a:pPr>
            <a:r>
              <a:rPr lang="en-US" sz="2800" b="1" dirty="0" smtClean="0">
                <a:solidFill>
                  <a:schemeClr val="accent6">
                    <a:lumMod val="50000"/>
                  </a:schemeClr>
                </a:solidFill>
              </a:rPr>
              <a:t>   </a:t>
            </a:r>
            <a:r>
              <a:rPr lang="en-US" sz="2800" b="1" dirty="0" smtClean="0">
                <a:solidFill>
                  <a:schemeClr val="accent6">
                    <a:lumMod val="50000"/>
                  </a:schemeClr>
                </a:solidFill>
              </a:rPr>
              <a:t>-calcium </a:t>
            </a:r>
            <a:r>
              <a:rPr lang="en-US" sz="2800" b="1" dirty="0" smtClean="0">
                <a:solidFill>
                  <a:schemeClr val="accent6">
                    <a:lumMod val="50000"/>
                  </a:schemeClr>
                </a:solidFill>
              </a:rPr>
              <a:t>antagonists</a:t>
            </a:r>
          </a:p>
          <a:p>
            <a:pPr marL="0" indent="0">
              <a:lnSpc>
                <a:spcPct val="70000"/>
              </a:lnSpc>
              <a:spcBef>
                <a:spcPts val="600"/>
              </a:spcBef>
              <a:buNone/>
            </a:pPr>
            <a:r>
              <a:rPr lang="en-US" sz="2800" b="1" dirty="0" smtClean="0">
                <a:solidFill>
                  <a:srgbClr val="1709C7"/>
                </a:solidFill>
              </a:rPr>
              <a:t>II </a:t>
            </a:r>
            <a:r>
              <a:rPr lang="en-US" sz="2800" b="1" dirty="0" smtClean="0">
                <a:solidFill>
                  <a:srgbClr val="1709C7"/>
                </a:solidFill>
              </a:rPr>
              <a:t>step </a:t>
            </a:r>
            <a:r>
              <a:rPr lang="en-US" sz="2800" b="1" dirty="0" smtClean="0">
                <a:solidFill>
                  <a:schemeClr val="accent6">
                    <a:lumMod val="50000"/>
                  </a:schemeClr>
                </a:solidFill>
              </a:rPr>
              <a:t>- a combination of 2 drugs of the choice group:</a:t>
            </a:r>
          </a:p>
          <a:p>
            <a:pPr marL="0" indent="0">
              <a:lnSpc>
                <a:spcPct val="70000"/>
              </a:lnSpc>
              <a:spcBef>
                <a:spcPts val="600"/>
              </a:spcBef>
              <a:buNone/>
            </a:pPr>
            <a:r>
              <a:rPr lang="en-US" sz="2800" b="1" dirty="0" smtClean="0">
                <a:solidFill>
                  <a:schemeClr val="accent6">
                    <a:lumMod val="50000"/>
                  </a:schemeClr>
                </a:solidFill>
              </a:rPr>
              <a:t>-nitrates </a:t>
            </a:r>
            <a:r>
              <a:rPr lang="en-US" sz="2800" b="1" dirty="0" smtClean="0">
                <a:solidFill>
                  <a:schemeClr val="accent6">
                    <a:lumMod val="50000"/>
                  </a:schemeClr>
                </a:solidFill>
              </a:rPr>
              <a:t>+ beta blockers</a:t>
            </a:r>
          </a:p>
          <a:p>
            <a:pPr marL="0" indent="0">
              <a:lnSpc>
                <a:spcPct val="70000"/>
              </a:lnSpc>
              <a:spcBef>
                <a:spcPts val="600"/>
              </a:spcBef>
              <a:buNone/>
            </a:pPr>
            <a:r>
              <a:rPr lang="en-US" sz="2800" b="1" dirty="0" smtClean="0">
                <a:solidFill>
                  <a:schemeClr val="accent6">
                    <a:lumMod val="50000"/>
                  </a:schemeClr>
                </a:solidFill>
              </a:rPr>
              <a:t>-nitrates </a:t>
            </a:r>
            <a:r>
              <a:rPr lang="en-US" sz="2800" b="1" dirty="0" smtClean="0">
                <a:solidFill>
                  <a:schemeClr val="accent6">
                    <a:lumMod val="50000"/>
                  </a:schemeClr>
                </a:solidFill>
              </a:rPr>
              <a:t>+ calcium antagonists</a:t>
            </a:r>
          </a:p>
          <a:p>
            <a:pPr marL="0" indent="0">
              <a:lnSpc>
                <a:spcPct val="70000"/>
              </a:lnSpc>
              <a:spcBef>
                <a:spcPts val="600"/>
              </a:spcBef>
              <a:buNone/>
            </a:pPr>
            <a:r>
              <a:rPr lang="en-US" sz="2800" b="1" dirty="0" smtClean="0">
                <a:solidFill>
                  <a:srgbClr val="1709C7"/>
                </a:solidFill>
              </a:rPr>
              <a:t>III </a:t>
            </a:r>
            <a:r>
              <a:rPr lang="en-US" sz="2800" b="1" dirty="0" smtClean="0">
                <a:solidFill>
                  <a:srgbClr val="1709C7"/>
                </a:solidFill>
              </a:rPr>
              <a:t>step </a:t>
            </a:r>
            <a:r>
              <a:rPr lang="en-US" sz="2800" b="1" dirty="0" smtClean="0">
                <a:solidFill>
                  <a:schemeClr val="accent6">
                    <a:lumMod val="50000"/>
                  </a:schemeClr>
                </a:solidFill>
              </a:rPr>
              <a:t>- a combination of drugs of choice </a:t>
            </a:r>
            <a:endParaRPr lang="en-US" sz="2800" b="1" dirty="0" smtClean="0">
              <a:solidFill>
                <a:schemeClr val="accent6">
                  <a:lumMod val="50000"/>
                </a:schemeClr>
              </a:solidFill>
            </a:endParaRPr>
          </a:p>
          <a:p>
            <a:pPr marL="0" indent="0">
              <a:lnSpc>
                <a:spcPct val="70000"/>
              </a:lnSpc>
              <a:spcBef>
                <a:spcPts val="600"/>
              </a:spcBef>
              <a:buNone/>
            </a:pPr>
            <a:r>
              <a:rPr lang="en-US" sz="2800" b="1" dirty="0" smtClean="0">
                <a:solidFill>
                  <a:schemeClr val="accent6">
                    <a:lumMod val="50000"/>
                  </a:schemeClr>
                </a:solidFill>
              </a:rPr>
              <a:t>with </a:t>
            </a:r>
            <a:r>
              <a:rPr lang="en-US" sz="2800" b="1" dirty="0" smtClean="0">
                <a:solidFill>
                  <a:schemeClr val="accent6">
                    <a:lumMod val="50000"/>
                  </a:schemeClr>
                </a:solidFill>
              </a:rPr>
              <a:t>auxiliary </a:t>
            </a:r>
            <a:r>
              <a:rPr lang="en-US" sz="2800" b="1" dirty="0" err="1" smtClean="0">
                <a:solidFill>
                  <a:schemeClr val="accent6">
                    <a:lumMod val="50000"/>
                  </a:schemeClr>
                </a:solidFill>
              </a:rPr>
              <a:t>antianginal</a:t>
            </a:r>
            <a:r>
              <a:rPr lang="en-US" sz="2800" b="1" dirty="0" smtClean="0">
                <a:solidFill>
                  <a:schemeClr val="accent6">
                    <a:lumMod val="50000"/>
                  </a:schemeClr>
                </a:solidFill>
              </a:rPr>
              <a:t> agents.</a:t>
            </a:r>
            <a:endParaRPr lang="ru-RU" sz="2800" b="1" dirty="0" smtClean="0">
              <a:solidFill>
                <a:schemeClr val="accent6">
                  <a:lumMod val="50000"/>
                </a:schemeClr>
              </a:solidFill>
            </a:endParaRPr>
          </a:p>
          <a:p>
            <a:pPr marL="0" indent="0">
              <a:lnSpc>
                <a:spcPct val="70000"/>
              </a:lnSpc>
              <a:spcBef>
                <a:spcPts val="600"/>
              </a:spcBef>
              <a:buNone/>
            </a:pPr>
            <a:endParaRPr lang="ru-RU" sz="2800" b="1" dirty="0" smtClean="0">
              <a:solidFill>
                <a:schemeClr val="accent6">
                  <a:lumMod val="50000"/>
                </a:schemeClr>
              </a:solidFill>
            </a:endParaRPr>
          </a:p>
          <a:p>
            <a:pPr marL="0" indent="0">
              <a:lnSpc>
                <a:spcPct val="70000"/>
              </a:lnSpc>
              <a:spcBef>
                <a:spcPts val="600"/>
              </a:spcBef>
              <a:buNone/>
            </a:pPr>
            <a:endParaRPr lang="ru-RU" sz="2800" b="1" dirty="0" smtClean="0">
              <a:solidFill>
                <a:schemeClr val="accent6">
                  <a:lumMod val="50000"/>
                </a:schemeClr>
              </a:solidFill>
            </a:endParaRPr>
          </a:p>
          <a:p>
            <a:pPr marL="0" indent="0">
              <a:lnSpc>
                <a:spcPct val="70000"/>
              </a:lnSpc>
              <a:spcBef>
                <a:spcPts val="600"/>
              </a:spcBef>
              <a:buNone/>
            </a:pPr>
            <a:endParaRPr lang="ru-RU" sz="2800" b="1" dirty="0" smtClean="0">
              <a:solidFill>
                <a:schemeClr val="accent6">
                  <a:lumMod val="50000"/>
                </a:schemeClr>
              </a:solidFill>
            </a:endParaRPr>
          </a:p>
          <a:p>
            <a:pPr marL="0" indent="0">
              <a:lnSpc>
                <a:spcPct val="70000"/>
              </a:lnSpc>
              <a:spcBef>
                <a:spcPts val="600"/>
              </a:spcBef>
              <a:buNone/>
            </a:pPr>
            <a:endParaRPr lang="ru-RU" sz="2800" b="1" dirty="0" smtClean="0">
              <a:solidFill>
                <a:schemeClr val="accent6">
                  <a:lumMod val="50000"/>
                </a:schemeClr>
              </a:solidFill>
            </a:endParaRPr>
          </a:p>
          <a:p>
            <a:pPr marL="0" indent="0">
              <a:lnSpc>
                <a:spcPct val="70000"/>
              </a:lnSpc>
              <a:spcBef>
                <a:spcPts val="600"/>
              </a:spcBef>
              <a:buNone/>
            </a:pPr>
            <a:endParaRPr lang="ru-RU" sz="2800" b="1" dirty="0" smtClean="0">
              <a:solidFill>
                <a:schemeClr val="accent6">
                  <a:lumMod val="50000"/>
                </a:schemeClr>
              </a:solidFill>
            </a:endParaRPr>
          </a:p>
          <a:p>
            <a:pPr marL="0" indent="0">
              <a:lnSpc>
                <a:spcPct val="70000"/>
              </a:lnSpc>
              <a:spcBef>
                <a:spcPts val="600"/>
              </a:spcBef>
              <a:buNone/>
            </a:pPr>
            <a:endParaRPr lang="ru-RU" sz="2800" b="1" dirty="0" smtClean="0">
              <a:solidFill>
                <a:schemeClr val="accent6">
                  <a:lumMod val="50000"/>
                </a:schemeClr>
              </a:solidFill>
            </a:endParaRPr>
          </a:p>
          <a:p>
            <a:pPr marL="0" indent="0">
              <a:lnSpc>
                <a:spcPct val="70000"/>
              </a:lnSpc>
              <a:spcBef>
                <a:spcPts val="600"/>
              </a:spcBef>
              <a:buNone/>
            </a:pPr>
            <a:endParaRPr lang="ru-RU" sz="2800" b="1" dirty="0" smtClean="0">
              <a:solidFill>
                <a:schemeClr val="accent6">
                  <a:lumMod val="50000"/>
                </a:schemeClr>
              </a:solidFill>
            </a:endParaRPr>
          </a:p>
          <a:p>
            <a:pPr marL="0" indent="0">
              <a:lnSpc>
                <a:spcPct val="70000"/>
              </a:lnSpc>
              <a:spcBef>
                <a:spcPts val="600"/>
              </a:spcBef>
              <a:buNone/>
            </a:pPr>
            <a:endParaRPr lang="ru-RU" sz="2800" b="1" dirty="0" smtClean="0">
              <a:solidFill>
                <a:schemeClr val="accent6">
                  <a:lumMod val="50000"/>
                </a:schemeClr>
              </a:solidFill>
            </a:endParaRPr>
          </a:p>
          <a:p>
            <a:pPr marL="0" indent="0">
              <a:lnSpc>
                <a:spcPct val="70000"/>
              </a:lnSpc>
              <a:spcBef>
                <a:spcPts val="600"/>
              </a:spcBef>
              <a:buNone/>
            </a:pPr>
            <a:endParaRPr lang="ru-RU" sz="2800" b="1" dirty="0" smtClean="0">
              <a:solidFill>
                <a:schemeClr val="accent6">
                  <a:lumMod val="50000"/>
                </a:schemeClr>
              </a:solidFill>
            </a:endParaRPr>
          </a:p>
          <a:p>
            <a:pPr marL="0" indent="0">
              <a:lnSpc>
                <a:spcPct val="70000"/>
              </a:lnSpc>
              <a:spcBef>
                <a:spcPts val="600"/>
              </a:spcBef>
              <a:buNone/>
            </a:pPr>
            <a:endParaRPr lang="ru-RU" sz="2800" b="1" dirty="0" smtClean="0">
              <a:solidFill>
                <a:schemeClr val="accent6">
                  <a:lumMod val="50000"/>
                </a:schemeClr>
              </a:solidFill>
            </a:endParaRPr>
          </a:p>
          <a:p>
            <a:pPr marL="0" indent="0">
              <a:lnSpc>
                <a:spcPct val="70000"/>
              </a:lnSpc>
              <a:spcBef>
                <a:spcPts val="600"/>
              </a:spcBef>
              <a:buNone/>
            </a:pPr>
            <a:endParaRPr lang="ru-RU" sz="2800" b="1" dirty="0" smtClean="0">
              <a:solidFill>
                <a:schemeClr val="accent6">
                  <a:lumMod val="50000"/>
                </a:schemeClr>
              </a:solidFill>
            </a:endParaRPr>
          </a:p>
          <a:p>
            <a:pPr marL="0" indent="0">
              <a:lnSpc>
                <a:spcPct val="70000"/>
              </a:lnSpc>
              <a:spcBef>
                <a:spcPts val="600"/>
              </a:spcBef>
              <a:buNone/>
            </a:pPr>
            <a:endParaRPr lang="ru-RU" sz="2800" b="1" dirty="0" smtClean="0">
              <a:solidFill>
                <a:schemeClr val="accent6">
                  <a:lumMod val="50000"/>
                </a:schemeClr>
              </a:solidFill>
            </a:endParaRPr>
          </a:p>
        </p:txBody>
      </p:sp>
      <p:sp>
        <p:nvSpPr>
          <p:cNvPr id="5" name="AutoShape 6"/>
          <p:cNvSpPr>
            <a:spLocks noChangeArrowheads="1"/>
          </p:cNvSpPr>
          <p:nvPr/>
        </p:nvSpPr>
        <p:spPr bwMode="auto">
          <a:xfrm>
            <a:off x="142844" y="142852"/>
            <a:ext cx="8858312" cy="6572296"/>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pic>
        <p:nvPicPr>
          <p:cNvPr id="29698" name="Picture 2"/>
          <p:cNvPicPr>
            <a:picLocks noChangeAspect="1" noChangeArrowheads="1"/>
          </p:cNvPicPr>
          <p:nvPr/>
        </p:nvPicPr>
        <p:blipFill>
          <a:blip r:embed="rId3"/>
          <a:srcRect/>
          <a:stretch>
            <a:fillRect/>
          </a:stretch>
        </p:blipFill>
        <p:spPr bwMode="auto">
          <a:xfrm>
            <a:off x="7143768" y="5143512"/>
            <a:ext cx="1704975" cy="1428750"/>
          </a:xfrm>
          <a:prstGeom prst="rect">
            <a:avLst/>
          </a:prstGeom>
          <a:noFill/>
          <a:ln w="9525">
            <a:noFill/>
            <a:miter lim="800000"/>
            <a:headEnd/>
            <a:tailEnd/>
          </a:ln>
          <a:effectLst/>
        </p:spPr>
      </p:pic>
    </p:spTree>
  </p:cSld>
  <p:clrMapOvr>
    <a:masterClrMapping/>
  </p:clrMapOvr>
  <p:transition>
    <p:random/>
  </p:transition>
</p:sld>
</file>

<file path=ppt/slides/slide3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285720" y="152400"/>
            <a:ext cx="8715436" cy="1347774"/>
          </a:xfrm>
          <a:solidFill>
            <a:schemeClr val="folHlink"/>
          </a:solidFill>
        </p:spPr>
        <p:txBody>
          <a:bodyPr>
            <a:noAutofit/>
          </a:bodyPr>
          <a:lstStyle/>
          <a:p>
            <a:pPr algn="r">
              <a:lnSpc>
                <a:spcPct val="70000"/>
              </a:lnSpc>
            </a:pPr>
            <a:r>
              <a:rPr lang="en-US" sz="3600" b="1" dirty="0" smtClean="0">
                <a:solidFill>
                  <a:schemeClr val="accent6">
                    <a:lumMod val="60000"/>
                    <a:lumOff val="40000"/>
                  </a:schemeClr>
                </a:solidFill>
              </a:rPr>
              <a:t>Recommendations for pharmacotherapy, improving the prognosis in patients with stable angina pectoris</a:t>
            </a:r>
            <a:endParaRPr lang="ru-RU" sz="3600" b="1" dirty="0" smtClean="0">
              <a:solidFill>
                <a:schemeClr val="accent6">
                  <a:lumMod val="60000"/>
                  <a:lumOff val="40000"/>
                </a:schemeClr>
              </a:solidFill>
            </a:endParaRPr>
          </a:p>
        </p:txBody>
      </p:sp>
      <p:sp>
        <p:nvSpPr>
          <p:cNvPr id="24579" name="Rectangle 3"/>
          <p:cNvSpPr>
            <a:spLocks noGrp="1" noChangeArrowheads="1"/>
          </p:cNvSpPr>
          <p:nvPr>
            <p:ph idx="1"/>
          </p:nvPr>
        </p:nvSpPr>
        <p:spPr>
          <a:xfrm>
            <a:off x="285720" y="1500174"/>
            <a:ext cx="8643998" cy="4929222"/>
          </a:xfrm>
          <a:solidFill>
            <a:schemeClr val="accent6">
              <a:lumMod val="20000"/>
              <a:lumOff val="80000"/>
            </a:schemeClr>
          </a:solidFill>
          <a:ln w="28575">
            <a:solidFill>
              <a:schemeClr val="accent6">
                <a:lumMod val="75000"/>
              </a:schemeClr>
            </a:solidFill>
          </a:ln>
          <a:scene3d>
            <a:camera prst="orthographicFront"/>
            <a:lightRig rig="threePt" dir="t"/>
          </a:scene3d>
          <a:sp3d>
            <a:bevelT/>
          </a:sp3d>
        </p:spPr>
        <p:txBody>
          <a:bodyPr>
            <a:noAutofit/>
          </a:bodyPr>
          <a:lstStyle/>
          <a:p>
            <a:pPr marL="542925" indent="-542925">
              <a:lnSpc>
                <a:spcPct val="70000"/>
              </a:lnSpc>
              <a:spcBef>
                <a:spcPts val="600"/>
              </a:spcBef>
              <a:buNone/>
            </a:pPr>
            <a:endParaRPr lang="en-US" sz="2800" b="1" dirty="0" smtClean="0">
              <a:solidFill>
                <a:srgbClr val="FF0000"/>
              </a:solidFill>
            </a:endParaRPr>
          </a:p>
          <a:p>
            <a:pPr marL="542925" indent="-542925">
              <a:lnSpc>
                <a:spcPct val="70000"/>
              </a:lnSpc>
              <a:spcBef>
                <a:spcPts val="600"/>
              </a:spcBef>
              <a:buNone/>
            </a:pPr>
            <a:r>
              <a:rPr lang="en-US" sz="2800" b="1" dirty="0" smtClean="0">
                <a:solidFill>
                  <a:srgbClr val="FF0000"/>
                </a:solidFill>
              </a:rPr>
              <a:t>Class</a:t>
            </a:r>
            <a:r>
              <a:rPr lang="ru-RU" sz="2800" b="1" dirty="0" smtClean="0">
                <a:solidFill>
                  <a:srgbClr val="FF0000"/>
                </a:solidFill>
              </a:rPr>
              <a:t> </a:t>
            </a:r>
            <a:r>
              <a:rPr lang="ru-RU" sz="2800" b="1" dirty="0" smtClean="0">
                <a:solidFill>
                  <a:srgbClr val="FF0000"/>
                </a:solidFill>
              </a:rPr>
              <a:t>I:</a:t>
            </a:r>
          </a:p>
          <a:p>
            <a:pPr marL="542925" indent="-542925">
              <a:lnSpc>
                <a:spcPct val="70000"/>
              </a:lnSpc>
              <a:spcBef>
                <a:spcPts val="600"/>
              </a:spcBef>
              <a:buNone/>
            </a:pPr>
            <a:r>
              <a:rPr lang="en-US" sz="2800" b="1" dirty="0" smtClean="0">
                <a:solidFill>
                  <a:srgbClr val="1709C7"/>
                </a:solidFill>
              </a:rPr>
              <a:t>-     Aspirin </a:t>
            </a:r>
            <a:r>
              <a:rPr lang="en-US" sz="2800" b="1" dirty="0" smtClean="0">
                <a:solidFill>
                  <a:schemeClr val="accent6">
                    <a:lumMod val="50000"/>
                  </a:schemeClr>
                </a:solidFill>
              </a:rPr>
              <a:t>75 </a:t>
            </a:r>
            <a:r>
              <a:rPr lang="en-US" sz="2800" b="1" dirty="0" smtClean="0">
                <a:solidFill>
                  <a:schemeClr val="accent6">
                    <a:lumMod val="50000"/>
                  </a:schemeClr>
                </a:solidFill>
              </a:rPr>
              <a:t>mg/day </a:t>
            </a:r>
            <a:r>
              <a:rPr lang="en-US" sz="2800" b="1" dirty="0" smtClean="0">
                <a:solidFill>
                  <a:schemeClr val="accent6">
                    <a:lumMod val="50000"/>
                  </a:schemeClr>
                </a:solidFill>
              </a:rPr>
              <a:t>in all patients in the absence of contraindications (active gastrointestinal bleeding, allergy to aspirin or its intolerance)</a:t>
            </a:r>
          </a:p>
          <a:p>
            <a:pPr marL="542925" indent="-542925">
              <a:lnSpc>
                <a:spcPct val="70000"/>
              </a:lnSpc>
              <a:spcBef>
                <a:spcPts val="600"/>
              </a:spcBef>
              <a:buNone/>
            </a:pPr>
            <a:r>
              <a:rPr lang="en-US" sz="2800" b="1" dirty="0" smtClean="0">
                <a:solidFill>
                  <a:srgbClr val="1709C7"/>
                </a:solidFill>
              </a:rPr>
              <a:t>-     </a:t>
            </a:r>
            <a:r>
              <a:rPr lang="en-US" sz="2800" b="1" dirty="0" err="1" smtClean="0">
                <a:solidFill>
                  <a:srgbClr val="1709C7"/>
                </a:solidFill>
              </a:rPr>
              <a:t>Statins</a:t>
            </a:r>
            <a:r>
              <a:rPr lang="en-US" sz="2800" b="1" dirty="0" smtClean="0">
                <a:solidFill>
                  <a:srgbClr val="1709C7"/>
                </a:solidFill>
              </a:rPr>
              <a:t> </a:t>
            </a:r>
            <a:r>
              <a:rPr lang="en-US" sz="2800" b="1" dirty="0" smtClean="0">
                <a:solidFill>
                  <a:schemeClr val="accent6">
                    <a:lumMod val="50000"/>
                  </a:schemeClr>
                </a:solidFill>
              </a:rPr>
              <a:t>in all patients with coronary heart disease</a:t>
            </a:r>
          </a:p>
          <a:p>
            <a:pPr marL="542925" indent="-542925">
              <a:lnSpc>
                <a:spcPct val="70000"/>
              </a:lnSpc>
              <a:spcBef>
                <a:spcPts val="600"/>
              </a:spcBef>
              <a:buNone/>
            </a:pPr>
            <a:r>
              <a:rPr lang="en-US" sz="2800" b="1" dirty="0" smtClean="0">
                <a:solidFill>
                  <a:srgbClr val="1709C7"/>
                </a:solidFill>
              </a:rPr>
              <a:t>-     ACE </a:t>
            </a:r>
            <a:r>
              <a:rPr lang="en-US" sz="2800" b="1" dirty="0" smtClean="0">
                <a:solidFill>
                  <a:srgbClr val="1709C7"/>
                </a:solidFill>
              </a:rPr>
              <a:t>inhibitors </a:t>
            </a:r>
            <a:r>
              <a:rPr lang="en-US" sz="2800" b="1" dirty="0" smtClean="0">
                <a:solidFill>
                  <a:schemeClr val="accent6">
                    <a:lumMod val="50000"/>
                  </a:schemeClr>
                </a:solidFill>
              </a:rPr>
              <a:t>in the presence of arterial hypertension, heart failure, left ventricular dysfunction, suffered myocardial infarction with left ventricular dysfunction or diabetes mellitus</a:t>
            </a:r>
          </a:p>
          <a:p>
            <a:pPr marL="542925" indent="-542925">
              <a:lnSpc>
                <a:spcPct val="70000"/>
              </a:lnSpc>
              <a:spcBef>
                <a:spcPts val="600"/>
              </a:spcBef>
              <a:buNone/>
            </a:pPr>
            <a:r>
              <a:rPr lang="en-US" sz="2800" b="1" dirty="0" smtClean="0">
                <a:solidFill>
                  <a:srgbClr val="1709C7"/>
                </a:solidFill>
              </a:rPr>
              <a:t>-     Beta-blockers </a:t>
            </a:r>
            <a:r>
              <a:rPr lang="en-US" sz="2800" b="1" dirty="0" smtClean="0">
                <a:solidFill>
                  <a:schemeClr val="accent6">
                    <a:lumMod val="50000"/>
                  </a:schemeClr>
                </a:solidFill>
              </a:rPr>
              <a:t> in </a:t>
            </a:r>
            <a:r>
              <a:rPr lang="en-US" sz="2800" b="1" dirty="0" smtClean="0">
                <a:solidFill>
                  <a:schemeClr val="accent6">
                    <a:lumMod val="50000"/>
                  </a:schemeClr>
                </a:solidFill>
              </a:rPr>
              <a:t>patients after a history of myocardial infarction or with heart failure</a:t>
            </a:r>
            <a:endParaRPr lang="ru-RU" sz="2800" b="1" dirty="0" smtClean="0">
              <a:solidFill>
                <a:schemeClr val="accent6">
                  <a:lumMod val="50000"/>
                </a:schemeClr>
              </a:solidFill>
            </a:endParaRPr>
          </a:p>
        </p:txBody>
      </p:sp>
      <p:sp>
        <p:nvSpPr>
          <p:cNvPr id="5" name="AutoShape 6"/>
          <p:cNvSpPr>
            <a:spLocks noChangeArrowheads="1"/>
          </p:cNvSpPr>
          <p:nvPr/>
        </p:nvSpPr>
        <p:spPr bwMode="auto">
          <a:xfrm>
            <a:off x="142844" y="142852"/>
            <a:ext cx="8858312" cy="6572296"/>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Tree>
  </p:cSld>
  <p:clrMapOvr>
    <a:masterClrMapping/>
  </p:clrMapOvr>
  <p:transition>
    <p:random/>
  </p:transition>
</p:sld>
</file>

<file path=ppt/slides/slide4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285720" y="152400"/>
            <a:ext cx="8715436" cy="1347774"/>
          </a:xfrm>
          <a:solidFill>
            <a:schemeClr val="folHlink"/>
          </a:solidFill>
        </p:spPr>
        <p:txBody>
          <a:bodyPr>
            <a:noAutofit/>
          </a:bodyPr>
          <a:lstStyle/>
          <a:p>
            <a:pPr algn="r">
              <a:lnSpc>
                <a:spcPct val="70000"/>
              </a:lnSpc>
            </a:pPr>
            <a:r>
              <a:rPr lang="en-US" sz="3600" b="1" dirty="0" smtClean="0">
                <a:solidFill>
                  <a:schemeClr val="accent6">
                    <a:lumMod val="60000"/>
                    <a:lumOff val="40000"/>
                  </a:schemeClr>
                </a:solidFill>
              </a:rPr>
              <a:t>Recommendations for pharmacotherapy, improving the prognosis in patients with stable angina pectoris</a:t>
            </a:r>
            <a:endParaRPr lang="ru-RU" sz="3600" b="1" dirty="0" smtClean="0">
              <a:solidFill>
                <a:schemeClr val="accent6">
                  <a:lumMod val="60000"/>
                  <a:lumOff val="40000"/>
                </a:schemeClr>
              </a:solidFill>
            </a:endParaRPr>
          </a:p>
        </p:txBody>
      </p:sp>
      <p:sp>
        <p:nvSpPr>
          <p:cNvPr id="24579" name="Rectangle 3"/>
          <p:cNvSpPr>
            <a:spLocks noGrp="1" noChangeArrowheads="1"/>
          </p:cNvSpPr>
          <p:nvPr>
            <p:ph idx="1"/>
          </p:nvPr>
        </p:nvSpPr>
        <p:spPr>
          <a:xfrm>
            <a:off x="285720" y="1500174"/>
            <a:ext cx="8643998" cy="4929222"/>
          </a:xfrm>
          <a:solidFill>
            <a:schemeClr val="accent6">
              <a:lumMod val="20000"/>
              <a:lumOff val="80000"/>
            </a:schemeClr>
          </a:solidFill>
          <a:ln w="28575">
            <a:solidFill>
              <a:schemeClr val="accent6">
                <a:lumMod val="75000"/>
              </a:schemeClr>
            </a:solidFill>
          </a:ln>
          <a:scene3d>
            <a:camera prst="orthographicFront"/>
            <a:lightRig rig="threePt" dir="t"/>
          </a:scene3d>
          <a:sp3d>
            <a:bevelT/>
          </a:sp3d>
        </p:spPr>
        <p:txBody>
          <a:bodyPr>
            <a:noAutofit/>
          </a:bodyPr>
          <a:lstStyle/>
          <a:p>
            <a:pPr marL="542925" indent="-542925">
              <a:lnSpc>
                <a:spcPct val="70000"/>
              </a:lnSpc>
              <a:spcBef>
                <a:spcPts val="600"/>
              </a:spcBef>
              <a:buNone/>
            </a:pPr>
            <a:endParaRPr lang="en-US" sz="2800" b="1" dirty="0" smtClean="0">
              <a:solidFill>
                <a:srgbClr val="FF0000"/>
              </a:solidFill>
            </a:endParaRPr>
          </a:p>
          <a:p>
            <a:pPr marL="542925" indent="-542925">
              <a:lnSpc>
                <a:spcPct val="70000"/>
              </a:lnSpc>
              <a:spcBef>
                <a:spcPts val="600"/>
              </a:spcBef>
              <a:buNone/>
            </a:pPr>
            <a:r>
              <a:rPr lang="en-US" sz="2800" b="1" dirty="0" smtClean="0">
                <a:solidFill>
                  <a:srgbClr val="FF0000"/>
                </a:solidFill>
              </a:rPr>
              <a:t>Class</a:t>
            </a:r>
            <a:r>
              <a:rPr lang="ru-RU" sz="2800" b="1" dirty="0" smtClean="0">
                <a:solidFill>
                  <a:srgbClr val="FF0000"/>
                </a:solidFill>
              </a:rPr>
              <a:t> </a:t>
            </a:r>
            <a:r>
              <a:rPr lang="ru-RU" sz="2800" b="1" dirty="0" smtClean="0">
                <a:solidFill>
                  <a:srgbClr val="FF0000"/>
                </a:solidFill>
              </a:rPr>
              <a:t>II а</a:t>
            </a:r>
            <a:r>
              <a:rPr lang="ru-RU" sz="2800" b="1" dirty="0" smtClean="0">
                <a:solidFill>
                  <a:srgbClr val="FF0000"/>
                </a:solidFill>
              </a:rPr>
              <a:t>:</a:t>
            </a:r>
            <a:endParaRPr lang="en-US" sz="2800" b="1" dirty="0" smtClean="0">
              <a:solidFill>
                <a:srgbClr val="FF0000"/>
              </a:solidFill>
            </a:endParaRPr>
          </a:p>
          <a:p>
            <a:pPr marL="542925" indent="-542925">
              <a:lnSpc>
                <a:spcPct val="70000"/>
              </a:lnSpc>
              <a:spcBef>
                <a:spcPts val="600"/>
              </a:spcBef>
              <a:buNone/>
            </a:pPr>
            <a:r>
              <a:rPr lang="en-US" sz="2800" b="1" dirty="0" smtClean="0">
                <a:solidFill>
                  <a:srgbClr val="1709C7"/>
                </a:solidFill>
              </a:rPr>
              <a:t>-      ACE </a:t>
            </a:r>
            <a:r>
              <a:rPr lang="en-US" sz="2800" b="1" dirty="0" smtClean="0">
                <a:solidFill>
                  <a:srgbClr val="1709C7"/>
                </a:solidFill>
              </a:rPr>
              <a:t>inhibitors </a:t>
            </a:r>
            <a:r>
              <a:rPr lang="en-US" sz="2800" b="1" dirty="0" smtClean="0">
                <a:solidFill>
                  <a:schemeClr val="accent2">
                    <a:lumMod val="75000"/>
                  </a:schemeClr>
                </a:solidFill>
              </a:rPr>
              <a:t>in all patients</a:t>
            </a:r>
          </a:p>
          <a:p>
            <a:pPr marL="542925" indent="-542925">
              <a:lnSpc>
                <a:spcPct val="70000"/>
              </a:lnSpc>
              <a:spcBef>
                <a:spcPts val="600"/>
              </a:spcBef>
              <a:buNone/>
            </a:pPr>
            <a:r>
              <a:rPr lang="en-US" sz="2800" b="1" dirty="0" smtClean="0">
                <a:solidFill>
                  <a:schemeClr val="accent2">
                    <a:lumMod val="75000"/>
                  </a:schemeClr>
                </a:solidFill>
              </a:rPr>
              <a:t>        with angina and confirmed</a:t>
            </a:r>
          </a:p>
          <a:p>
            <a:pPr marL="542925" indent="-542925">
              <a:lnSpc>
                <a:spcPct val="70000"/>
              </a:lnSpc>
              <a:spcBef>
                <a:spcPts val="600"/>
              </a:spcBef>
              <a:buNone/>
            </a:pPr>
            <a:r>
              <a:rPr lang="en-US" sz="2800" b="1" dirty="0" smtClean="0">
                <a:solidFill>
                  <a:schemeClr val="accent2">
                    <a:lumMod val="75000"/>
                  </a:schemeClr>
                </a:solidFill>
              </a:rPr>
              <a:t>        diagnosis of coronary heart </a:t>
            </a:r>
            <a:r>
              <a:rPr lang="en-US" sz="2800" b="1" dirty="0" smtClean="0">
                <a:solidFill>
                  <a:schemeClr val="accent2">
                    <a:lumMod val="75000"/>
                  </a:schemeClr>
                </a:solidFill>
              </a:rPr>
              <a:t>disease</a:t>
            </a:r>
            <a:endParaRPr lang="en-US" sz="2800" b="1" dirty="0" smtClean="0">
              <a:solidFill>
                <a:schemeClr val="accent2">
                  <a:lumMod val="75000"/>
                </a:schemeClr>
              </a:solidFill>
            </a:endParaRPr>
          </a:p>
          <a:p>
            <a:pPr marL="542925" indent="-542925">
              <a:lnSpc>
                <a:spcPct val="70000"/>
              </a:lnSpc>
              <a:spcBef>
                <a:spcPts val="600"/>
              </a:spcBef>
              <a:buNone/>
            </a:pPr>
            <a:r>
              <a:rPr lang="en-US" sz="2800" b="1" dirty="0" smtClean="0">
                <a:solidFill>
                  <a:srgbClr val="1709C7"/>
                </a:solidFill>
              </a:rPr>
              <a:t>-      </a:t>
            </a:r>
            <a:r>
              <a:rPr lang="en-US" sz="2800" b="1" dirty="0" err="1" smtClean="0">
                <a:solidFill>
                  <a:srgbClr val="1709C7"/>
                </a:solidFill>
              </a:rPr>
              <a:t>Clopidogrel</a:t>
            </a:r>
            <a:r>
              <a:rPr lang="en-US" sz="2800" b="1" dirty="0" smtClean="0">
                <a:solidFill>
                  <a:srgbClr val="1709C7"/>
                </a:solidFill>
              </a:rPr>
              <a:t> </a:t>
            </a:r>
            <a:r>
              <a:rPr lang="en-US" sz="2800" b="1" dirty="0" smtClean="0">
                <a:solidFill>
                  <a:schemeClr val="accent2">
                    <a:lumMod val="75000"/>
                  </a:schemeClr>
                </a:solidFill>
              </a:rPr>
              <a:t>as an </a:t>
            </a:r>
            <a:r>
              <a:rPr lang="en-US" sz="2800" b="1" dirty="0" smtClean="0">
                <a:solidFill>
                  <a:schemeClr val="accent2">
                    <a:lumMod val="75000"/>
                  </a:schemeClr>
                </a:solidFill>
              </a:rPr>
              <a:t>alternative of</a:t>
            </a:r>
            <a:endParaRPr lang="en-US" sz="2800" b="1" dirty="0" smtClean="0">
              <a:solidFill>
                <a:schemeClr val="accent2">
                  <a:lumMod val="75000"/>
                </a:schemeClr>
              </a:solidFill>
            </a:endParaRPr>
          </a:p>
          <a:p>
            <a:pPr marL="542925" indent="-542925">
              <a:lnSpc>
                <a:spcPct val="70000"/>
              </a:lnSpc>
              <a:spcBef>
                <a:spcPts val="600"/>
              </a:spcBef>
              <a:buNone/>
            </a:pPr>
            <a:r>
              <a:rPr lang="en-US" sz="2800" b="1" dirty="0" smtClean="0">
                <a:solidFill>
                  <a:schemeClr val="accent2">
                    <a:lumMod val="75000"/>
                  </a:schemeClr>
                </a:solidFill>
              </a:rPr>
              <a:t>        aspirin in patients with stable</a:t>
            </a:r>
          </a:p>
          <a:p>
            <a:pPr marL="542925" indent="-542925">
              <a:lnSpc>
                <a:spcPct val="70000"/>
              </a:lnSpc>
              <a:spcBef>
                <a:spcPts val="600"/>
              </a:spcBef>
              <a:buNone/>
            </a:pPr>
            <a:r>
              <a:rPr lang="en-US" sz="2800" b="1" dirty="0" smtClean="0">
                <a:solidFill>
                  <a:schemeClr val="accent2">
                    <a:lumMod val="75000"/>
                  </a:schemeClr>
                </a:solidFill>
              </a:rPr>
              <a:t>        angina that can </a:t>
            </a:r>
            <a:r>
              <a:rPr lang="en-US" sz="2800" b="1" dirty="0" smtClean="0">
                <a:solidFill>
                  <a:schemeClr val="accent2">
                    <a:lumMod val="75000"/>
                  </a:schemeClr>
                </a:solidFill>
              </a:rPr>
              <a:t>not take </a:t>
            </a:r>
            <a:r>
              <a:rPr lang="en-US" sz="2800" b="1" dirty="0" smtClean="0">
                <a:solidFill>
                  <a:schemeClr val="accent2">
                    <a:lumMod val="75000"/>
                  </a:schemeClr>
                </a:solidFill>
              </a:rPr>
              <a:t>aspirin, </a:t>
            </a:r>
            <a:endParaRPr lang="en-US" sz="2800" b="1" dirty="0" smtClean="0">
              <a:solidFill>
                <a:schemeClr val="accent2">
                  <a:lumMod val="75000"/>
                </a:schemeClr>
              </a:solidFill>
            </a:endParaRPr>
          </a:p>
          <a:p>
            <a:pPr marL="542925" indent="-542925">
              <a:lnSpc>
                <a:spcPct val="70000"/>
              </a:lnSpc>
              <a:spcBef>
                <a:spcPts val="600"/>
              </a:spcBef>
              <a:buNone/>
            </a:pPr>
            <a:r>
              <a:rPr lang="en-US" sz="2800" b="1" dirty="0" smtClean="0">
                <a:solidFill>
                  <a:schemeClr val="accent2">
                    <a:lumMod val="75000"/>
                  </a:schemeClr>
                </a:solidFill>
              </a:rPr>
              <a:t> </a:t>
            </a:r>
            <a:r>
              <a:rPr lang="en-US" sz="2800" b="1" dirty="0" smtClean="0">
                <a:solidFill>
                  <a:schemeClr val="accent2">
                    <a:lumMod val="75000"/>
                  </a:schemeClr>
                </a:solidFill>
              </a:rPr>
              <a:t>       for example, because </a:t>
            </a:r>
            <a:r>
              <a:rPr lang="en-US" sz="2800" b="1" dirty="0" smtClean="0">
                <a:solidFill>
                  <a:schemeClr val="accent2">
                    <a:lumMod val="75000"/>
                  </a:schemeClr>
                </a:solidFill>
              </a:rPr>
              <a:t>of allergies</a:t>
            </a:r>
          </a:p>
          <a:p>
            <a:pPr marL="542925" indent="-542925">
              <a:lnSpc>
                <a:spcPct val="70000"/>
              </a:lnSpc>
              <a:spcBef>
                <a:spcPts val="600"/>
              </a:spcBef>
              <a:buNone/>
            </a:pPr>
            <a:r>
              <a:rPr lang="en-US" sz="2800" b="1" dirty="0" smtClean="0">
                <a:solidFill>
                  <a:srgbClr val="1709C7"/>
                </a:solidFill>
              </a:rPr>
              <a:t>-      </a:t>
            </a:r>
            <a:r>
              <a:rPr lang="en-US" sz="2800" b="1" dirty="0" err="1" smtClean="0">
                <a:solidFill>
                  <a:srgbClr val="1709C7"/>
                </a:solidFill>
              </a:rPr>
              <a:t>Statins</a:t>
            </a:r>
            <a:r>
              <a:rPr lang="en-US" sz="2800" b="1" dirty="0" smtClean="0">
                <a:solidFill>
                  <a:srgbClr val="1709C7"/>
                </a:solidFill>
              </a:rPr>
              <a:t> </a:t>
            </a:r>
            <a:r>
              <a:rPr lang="en-US" sz="2800" b="1" dirty="0" smtClean="0">
                <a:solidFill>
                  <a:schemeClr val="accent2">
                    <a:lumMod val="75000"/>
                  </a:schemeClr>
                </a:solidFill>
              </a:rPr>
              <a:t>in high doses in the presence of high risk (cardiovascular mortality - more than 2% per year) in patients with proven coronary heart disease</a:t>
            </a:r>
            <a:endParaRPr lang="ru-RU" sz="2800" b="1" dirty="0" smtClean="0">
              <a:solidFill>
                <a:schemeClr val="accent2">
                  <a:lumMod val="75000"/>
                </a:schemeClr>
              </a:solidFill>
            </a:endParaRPr>
          </a:p>
        </p:txBody>
      </p:sp>
      <p:sp>
        <p:nvSpPr>
          <p:cNvPr id="5" name="AutoShape 6"/>
          <p:cNvSpPr>
            <a:spLocks noChangeArrowheads="1"/>
          </p:cNvSpPr>
          <p:nvPr/>
        </p:nvSpPr>
        <p:spPr bwMode="auto">
          <a:xfrm>
            <a:off x="142844" y="142852"/>
            <a:ext cx="8858312" cy="6572296"/>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pic>
        <p:nvPicPr>
          <p:cNvPr id="6" name="Picture 4"/>
          <p:cNvPicPr>
            <a:picLocks noChangeAspect="1" noChangeArrowheads="1"/>
          </p:cNvPicPr>
          <p:nvPr/>
        </p:nvPicPr>
        <p:blipFill>
          <a:blip r:embed="rId3"/>
          <a:srcRect/>
          <a:stretch>
            <a:fillRect/>
          </a:stretch>
        </p:blipFill>
        <p:spPr bwMode="auto">
          <a:xfrm>
            <a:off x="6858016" y="1571612"/>
            <a:ext cx="2000232" cy="2595554"/>
          </a:xfrm>
          <a:prstGeom prst="rect">
            <a:avLst/>
          </a:prstGeom>
          <a:noFill/>
          <a:ln w="9525">
            <a:noFill/>
            <a:miter lim="800000"/>
            <a:headEnd/>
            <a:tailEnd/>
          </a:ln>
        </p:spPr>
      </p:pic>
    </p:spTree>
  </p:cSld>
  <p:clrMapOvr>
    <a:masterClrMapping/>
  </p:clrMapOvr>
  <p:transition>
    <p:random/>
  </p:transition>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285720" y="152400"/>
            <a:ext cx="8715436" cy="1347774"/>
          </a:xfrm>
          <a:solidFill>
            <a:schemeClr val="folHlink"/>
          </a:solidFill>
        </p:spPr>
        <p:txBody>
          <a:bodyPr>
            <a:noAutofit/>
          </a:bodyPr>
          <a:lstStyle/>
          <a:p>
            <a:pPr algn="r">
              <a:lnSpc>
                <a:spcPct val="70000"/>
              </a:lnSpc>
            </a:pPr>
            <a:r>
              <a:rPr lang="en-US" sz="3600" b="1" dirty="0" smtClean="0">
                <a:solidFill>
                  <a:schemeClr val="accent6">
                    <a:lumMod val="60000"/>
                    <a:lumOff val="40000"/>
                  </a:schemeClr>
                </a:solidFill>
              </a:rPr>
              <a:t>Recommendations for pharmacotherapy, improving the prognosis in patients with stable angina pectoris</a:t>
            </a:r>
            <a:endParaRPr lang="ru-RU" sz="3600" b="1" dirty="0" smtClean="0">
              <a:solidFill>
                <a:schemeClr val="accent6">
                  <a:lumMod val="60000"/>
                  <a:lumOff val="40000"/>
                </a:schemeClr>
              </a:solidFill>
            </a:endParaRPr>
          </a:p>
        </p:txBody>
      </p:sp>
      <p:sp>
        <p:nvSpPr>
          <p:cNvPr id="24579" name="Rectangle 3"/>
          <p:cNvSpPr>
            <a:spLocks noGrp="1" noChangeArrowheads="1"/>
          </p:cNvSpPr>
          <p:nvPr>
            <p:ph idx="1"/>
          </p:nvPr>
        </p:nvSpPr>
        <p:spPr>
          <a:xfrm>
            <a:off x="285720" y="1500174"/>
            <a:ext cx="8643998" cy="4929222"/>
          </a:xfrm>
          <a:solidFill>
            <a:schemeClr val="accent6">
              <a:lumMod val="20000"/>
              <a:lumOff val="80000"/>
            </a:schemeClr>
          </a:solidFill>
          <a:ln w="28575">
            <a:solidFill>
              <a:schemeClr val="accent6">
                <a:lumMod val="75000"/>
              </a:schemeClr>
            </a:solidFill>
          </a:ln>
          <a:scene3d>
            <a:camera prst="orthographicFront"/>
            <a:lightRig rig="threePt" dir="t"/>
          </a:scene3d>
          <a:sp3d>
            <a:bevelT/>
          </a:sp3d>
        </p:spPr>
        <p:txBody>
          <a:bodyPr>
            <a:noAutofit/>
          </a:bodyPr>
          <a:lstStyle/>
          <a:p>
            <a:pPr marL="542925" indent="-542925">
              <a:lnSpc>
                <a:spcPct val="70000"/>
              </a:lnSpc>
              <a:spcBef>
                <a:spcPts val="600"/>
              </a:spcBef>
              <a:buNone/>
            </a:pPr>
            <a:endParaRPr lang="en-US" sz="2800" b="1" dirty="0" smtClean="0">
              <a:solidFill>
                <a:srgbClr val="FF0000"/>
              </a:solidFill>
            </a:endParaRPr>
          </a:p>
          <a:p>
            <a:pPr marL="542925" indent="-542925">
              <a:lnSpc>
                <a:spcPct val="70000"/>
              </a:lnSpc>
              <a:spcBef>
                <a:spcPts val="600"/>
              </a:spcBef>
              <a:buNone/>
            </a:pPr>
            <a:r>
              <a:rPr lang="en-US" sz="2800" b="1" dirty="0" smtClean="0">
                <a:solidFill>
                  <a:srgbClr val="FF0000"/>
                </a:solidFill>
              </a:rPr>
              <a:t>Class </a:t>
            </a:r>
            <a:r>
              <a:rPr lang="ru-RU" sz="2800" b="1" dirty="0" smtClean="0">
                <a:solidFill>
                  <a:srgbClr val="FF0000"/>
                </a:solidFill>
              </a:rPr>
              <a:t>II </a:t>
            </a:r>
            <a:r>
              <a:rPr lang="ru-RU" sz="2800" b="1" dirty="0" smtClean="0">
                <a:solidFill>
                  <a:srgbClr val="FF0000"/>
                </a:solidFill>
              </a:rPr>
              <a:t>b</a:t>
            </a:r>
            <a:r>
              <a:rPr lang="ru-RU" sz="2800" b="1" dirty="0" smtClean="0">
                <a:solidFill>
                  <a:srgbClr val="FF0000"/>
                </a:solidFill>
              </a:rPr>
              <a:t>:</a:t>
            </a:r>
          </a:p>
          <a:p>
            <a:pPr marL="542925" indent="-542925">
              <a:lnSpc>
                <a:spcPct val="70000"/>
              </a:lnSpc>
              <a:spcBef>
                <a:spcPts val="600"/>
              </a:spcBef>
              <a:buNone/>
            </a:pPr>
            <a:r>
              <a:rPr lang="en-US" sz="2800" b="1" dirty="0" smtClean="0">
                <a:solidFill>
                  <a:srgbClr val="1709C7"/>
                </a:solidFill>
              </a:rPr>
              <a:t>-     </a:t>
            </a:r>
            <a:r>
              <a:rPr lang="en-US" sz="2800" b="1" dirty="0" err="1" smtClean="0">
                <a:solidFill>
                  <a:srgbClr val="1709C7"/>
                </a:solidFill>
              </a:rPr>
              <a:t>Fibrates</a:t>
            </a:r>
            <a:r>
              <a:rPr lang="en-US" sz="2800" b="1" dirty="0" smtClean="0">
                <a:solidFill>
                  <a:srgbClr val="1709C7"/>
                </a:solidFill>
              </a:rPr>
              <a:t> </a:t>
            </a:r>
            <a:r>
              <a:rPr lang="en-US" sz="2800" b="1" dirty="0" smtClean="0">
                <a:solidFill>
                  <a:schemeClr val="accent2">
                    <a:lumMod val="75000"/>
                  </a:schemeClr>
                </a:solidFill>
              </a:rPr>
              <a:t>with low HDL or high triglycerides in patients with diabetes mellitus or metabolic syndrome</a:t>
            </a:r>
          </a:p>
          <a:p>
            <a:pPr marL="542925" indent="-542925">
              <a:lnSpc>
                <a:spcPct val="70000"/>
              </a:lnSpc>
              <a:spcBef>
                <a:spcPts val="600"/>
              </a:spcBef>
              <a:buNone/>
            </a:pPr>
            <a:r>
              <a:rPr lang="en-US" sz="2800" b="1" dirty="0" smtClean="0">
                <a:solidFill>
                  <a:srgbClr val="1709C7"/>
                </a:solidFill>
              </a:rPr>
              <a:t>-     Drug </a:t>
            </a:r>
            <a:r>
              <a:rPr lang="en-US" sz="2800" b="1" dirty="0" smtClean="0">
                <a:solidFill>
                  <a:srgbClr val="1709C7"/>
                </a:solidFill>
              </a:rPr>
              <a:t>therapy aimed at relief of symptoms</a:t>
            </a:r>
          </a:p>
          <a:p>
            <a:pPr marL="542925" indent="-542925">
              <a:lnSpc>
                <a:spcPct val="70000"/>
              </a:lnSpc>
              <a:spcBef>
                <a:spcPts val="600"/>
              </a:spcBef>
              <a:buNone/>
            </a:pPr>
            <a:r>
              <a:rPr lang="en-US" sz="2800" b="1" dirty="0" smtClean="0">
                <a:solidFill>
                  <a:srgbClr val="1709C7"/>
                </a:solidFill>
              </a:rPr>
              <a:t>-     </a:t>
            </a:r>
            <a:r>
              <a:rPr lang="en-US" sz="2800" b="1" dirty="0" err="1" smtClean="0">
                <a:solidFill>
                  <a:srgbClr val="1709C7"/>
                </a:solidFill>
              </a:rPr>
              <a:t>Antianginal</a:t>
            </a:r>
            <a:r>
              <a:rPr lang="en-US" sz="2800" b="1" dirty="0" smtClean="0">
                <a:solidFill>
                  <a:srgbClr val="1709C7"/>
                </a:solidFill>
              </a:rPr>
              <a:t> </a:t>
            </a:r>
            <a:r>
              <a:rPr lang="en-US" sz="2800" b="1" dirty="0" smtClean="0">
                <a:solidFill>
                  <a:srgbClr val="1709C7"/>
                </a:solidFill>
              </a:rPr>
              <a:t>drugs </a:t>
            </a:r>
            <a:r>
              <a:rPr lang="en-US" sz="2800" b="1" dirty="0" smtClean="0">
                <a:solidFill>
                  <a:schemeClr val="accent2">
                    <a:lumMod val="75000"/>
                  </a:schemeClr>
                </a:solidFill>
              </a:rPr>
              <a:t>(drugs that prevent attacks of angina pectoris</a:t>
            </a:r>
            <a:r>
              <a:rPr lang="en-US" sz="2800" b="1" dirty="0" smtClean="0">
                <a:solidFill>
                  <a:schemeClr val="accent2">
                    <a:lumMod val="75000"/>
                  </a:schemeClr>
                </a:solidFill>
              </a:rPr>
              <a:t>): 3 </a:t>
            </a:r>
            <a:r>
              <a:rPr lang="en-US" sz="2800" b="1" dirty="0" smtClean="0">
                <a:solidFill>
                  <a:schemeClr val="accent2">
                    <a:lumMod val="75000"/>
                  </a:schemeClr>
                </a:solidFill>
              </a:rPr>
              <a:t>main groups of </a:t>
            </a:r>
            <a:r>
              <a:rPr lang="en-US" sz="2800" b="1" dirty="0" err="1" smtClean="0">
                <a:solidFill>
                  <a:schemeClr val="accent2">
                    <a:lumMod val="75000"/>
                  </a:schemeClr>
                </a:solidFill>
              </a:rPr>
              <a:t>antianginal</a:t>
            </a:r>
            <a:r>
              <a:rPr lang="en-US" sz="2800" b="1" dirty="0" smtClean="0">
                <a:solidFill>
                  <a:schemeClr val="accent2">
                    <a:lumMod val="75000"/>
                  </a:schemeClr>
                </a:solidFill>
              </a:rPr>
              <a:t> drugs: </a:t>
            </a:r>
            <a:r>
              <a:rPr lang="en-US" sz="2800" b="1" dirty="0" smtClean="0">
                <a:solidFill>
                  <a:schemeClr val="accent2">
                    <a:lumMod val="75000"/>
                  </a:schemeClr>
                </a:solidFill>
              </a:rPr>
              <a:t>beta-blockers, </a:t>
            </a:r>
            <a:r>
              <a:rPr lang="en-US" sz="2800" b="1" dirty="0" smtClean="0">
                <a:solidFill>
                  <a:schemeClr val="accent2">
                    <a:lumMod val="75000"/>
                  </a:schemeClr>
                </a:solidFill>
              </a:rPr>
              <a:t>nitrates and prolonged </a:t>
            </a:r>
            <a:r>
              <a:rPr lang="en-US" sz="2800" b="1" dirty="0" smtClean="0">
                <a:solidFill>
                  <a:schemeClr val="accent2">
                    <a:lumMod val="75000"/>
                  </a:schemeClr>
                </a:solidFill>
              </a:rPr>
              <a:t>calcium </a:t>
            </a:r>
            <a:r>
              <a:rPr lang="en-US" sz="2800" b="1" dirty="0" err="1" smtClean="0">
                <a:solidFill>
                  <a:schemeClr val="accent2">
                    <a:lumMod val="75000"/>
                  </a:schemeClr>
                </a:solidFill>
              </a:rPr>
              <a:t>chanel</a:t>
            </a:r>
            <a:r>
              <a:rPr lang="en-US" sz="2800" b="1" dirty="0" smtClean="0">
                <a:solidFill>
                  <a:schemeClr val="accent2">
                    <a:lumMod val="75000"/>
                  </a:schemeClr>
                </a:solidFill>
              </a:rPr>
              <a:t> blockers.</a:t>
            </a:r>
            <a:endParaRPr lang="en-US" sz="2800" b="1" dirty="0" smtClean="0">
              <a:solidFill>
                <a:schemeClr val="accent2">
                  <a:lumMod val="75000"/>
                </a:schemeClr>
              </a:solidFill>
            </a:endParaRPr>
          </a:p>
          <a:p>
            <a:pPr marL="542925" indent="-542925">
              <a:lnSpc>
                <a:spcPct val="70000"/>
              </a:lnSpc>
              <a:spcBef>
                <a:spcPts val="600"/>
              </a:spcBef>
              <a:buNone/>
            </a:pPr>
            <a:r>
              <a:rPr lang="en-US" sz="2800" b="1" dirty="0" smtClean="0">
                <a:solidFill>
                  <a:schemeClr val="accent2">
                    <a:lumMod val="75000"/>
                  </a:schemeClr>
                </a:solidFill>
              </a:rPr>
              <a:t>       </a:t>
            </a:r>
            <a:r>
              <a:rPr lang="en-US" sz="2800" b="1" dirty="0" smtClean="0">
                <a:solidFill>
                  <a:srgbClr val="1709C7"/>
                </a:solidFill>
              </a:rPr>
              <a:t>Until </a:t>
            </a:r>
            <a:r>
              <a:rPr lang="en-US" sz="2800" b="1" dirty="0" smtClean="0">
                <a:solidFill>
                  <a:srgbClr val="1709C7"/>
                </a:solidFill>
              </a:rPr>
              <a:t>now, it is not clear whether the therapy with </a:t>
            </a:r>
            <a:r>
              <a:rPr lang="en-US" sz="2800" b="1" dirty="0" err="1" smtClean="0">
                <a:solidFill>
                  <a:srgbClr val="1709C7"/>
                </a:solidFill>
              </a:rPr>
              <a:t>antianginal</a:t>
            </a:r>
            <a:r>
              <a:rPr lang="en-US" sz="2800" b="1" dirty="0" smtClean="0">
                <a:solidFill>
                  <a:srgbClr val="1709C7"/>
                </a:solidFill>
              </a:rPr>
              <a:t> drugs affects the prognosis of the life of patients with uncomplicated course of ischemic heart disease (without MI in the anamnesis).</a:t>
            </a:r>
            <a:endParaRPr lang="ru-RU" sz="2800" b="1" dirty="0" smtClean="0">
              <a:solidFill>
                <a:srgbClr val="1709C7"/>
              </a:solidFill>
            </a:endParaRPr>
          </a:p>
        </p:txBody>
      </p:sp>
      <p:sp>
        <p:nvSpPr>
          <p:cNvPr id="5" name="AutoShape 6"/>
          <p:cNvSpPr>
            <a:spLocks noChangeArrowheads="1"/>
          </p:cNvSpPr>
          <p:nvPr/>
        </p:nvSpPr>
        <p:spPr bwMode="auto">
          <a:xfrm>
            <a:off x="142844" y="142852"/>
            <a:ext cx="8858312" cy="6572296"/>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Tree>
  </p:cSld>
  <p:clrMapOvr>
    <a:masterClrMapping/>
  </p:clrMapOvr>
  <p:transition>
    <p:random/>
  </p:transition>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285720" y="142852"/>
            <a:ext cx="8729666" cy="714380"/>
          </a:xfrm>
          <a:solidFill>
            <a:srgbClr val="1709C7"/>
          </a:solidFill>
        </p:spPr>
        <p:txBody>
          <a:bodyPr>
            <a:noAutofit/>
          </a:bodyPr>
          <a:lstStyle/>
          <a:p>
            <a:r>
              <a:rPr lang="pl-PL" dirty="0" smtClean="0">
                <a:solidFill>
                  <a:srgbClr val="FF0000"/>
                </a:solidFill>
              </a:rPr>
              <a:t>Myocardial infarction</a:t>
            </a:r>
            <a:endParaRPr lang="pl-PL" dirty="0" smtClean="0">
              <a:solidFill>
                <a:srgbClr val="FF0000"/>
              </a:solidFill>
            </a:endParaRPr>
          </a:p>
        </p:txBody>
      </p:sp>
      <p:sp>
        <p:nvSpPr>
          <p:cNvPr id="35843" name="Rectangle 3"/>
          <p:cNvSpPr>
            <a:spLocks noGrp="1" noChangeArrowheads="1"/>
          </p:cNvSpPr>
          <p:nvPr>
            <p:ph idx="1"/>
          </p:nvPr>
        </p:nvSpPr>
        <p:spPr>
          <a:xfrm>
            <a:off x="457200" y="928670"/>
            <a:ext cx="8401080" cy="4525963"/>
          </a:xfrm>
        </p:spPr>
        <p:txBody>
          <a:bodyPr/>
          <a:lstStyle/>
          <a:p>
            <a:pPr algn="just"/>
            <a:r>
              <a:rPr lang="en-US" dirty="0" smtClean="0">
                <a:solidFill>
                  <a:srgbClr val="B808B0"/>
                </a:solidFill>
              </a:rPr>
              <a:t>characterized by the formation of a necrotic focus in the heart muscle as a result of a violation of the coronary circulation.</a:t>
            </a:r>
            <a:endParaRPr lang="pl-PL" dirty="0" smtClean="0">
              <a:solidFill>
                <a:srgbClr val="B808B0"/>
              </a:solidFill>
            </a:endParaRPr>
          </a:p>
        </p:txBody>
      </p:sp>
      <p:pic>
        <p:nvPicPr>
          <p:cNvPr id="35844" name="Picture 4"/>
          <p:cNvPicPr>
            <a:picLocks noChangeAspect="1" noChangeArrowheads="1"/>
          </p:cNvPicPr>
          <p:nvPr/>
        </p:nvPicPr>
        <p:blipFill>
          <a:blip r:embed="rId2"/>
          <a:srcRect/>
          <a:stretch>
            <a:fillRect/>
          </a:stretch>
        </p:blipFill>
        <p:spPr bwMode="auto">
          <a:xfrm>
            <a:off x="500034" y="2928934"/>
            <a:ext cx="7929618" cy="3643338"/>
          </a:xfrm>
          <a:prstGeom prst="rect">
            <a:avLst/>
          </a:prstGeom>
          <a:noFill/>
          <a:ln w="9525">
            <a:noFill/>
            <a:miter lim="800000"/>
            <a:headEnd/>
            <a:tailEnd/>
          </a:ln>
        </p:spPr>
      </p:pic>
      <p:sp>
        <p:nvSpPr>
          <p:cNvPr id="5" name="AutoShape 6"/>
          <p:cNvSpPr>
            <a:spLocks noChangeArrowheads="1"/>
          </p:cNvSpPr>
          <p:nvPr/>
        </p:nvSpPr>
        <p:spPr bwMode="auto">
          <a:xfrm>
            <a:off x="142844" y="142852"/>
            <a:ext cx="8858312" cy="6572296"/>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Tree>
  </p:cSld>
  <p:clrMapOvr>
    <a:masterClrMapping/>
  </p:clrMapOvr>
  <p:transition>
    <p:random/>
  </p:transition>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285720" y="142852"/>
            <a:ext cx="8729666" cy="714380"/>
          </a:xfrm>
          <a:solidFill>
            <a:srgbClr val="1709C7"/>
          </a:solidFill>
        </p:spPr>
        <p:txBody>
          <a:bodyPr>
            <a:normAutofit fontScale="90000"/>
          </a:bodyPr>
          <a:lstStyle/>
          <a:p>
            <a:r>
              <a:rPr lang="pl-PL" dirty="0" smtClean="0">
                <a:solidFill>
                  <a:srgbClr val="FF0000"/>
                </a:solidFill>
              </a:rPr>
              <a:t>Myocardial </a:t>
            </a:r>
            <a:r>
              <a:rPr lang="pl-PL" dirty="0" smtClean="0">
                <a:solidFill>
                  <a:srgbClr val="FF0000"/>
                </a:solidFill>
              </a:rPr>
              <a:t>infarction</a:t>
            </a:r>
            <a:r>
              <a:rPr lang="en-US" dirty="0" smtClean="0">
                <a:solidFill>
                  <a:srgbClr val="FF0000"/>
                </a:solidFill>
              </a:rPr>
              <a:t> (MI)</a:t>
            </a:r>
            <a:endParaRPr lang="pl-PL" b="1" dirty="0" smtClean="0"/>
          </a:p>
        </p:txBody>
      </p:sp>
      <p:sp>
        <p:nvSpPr>
          <p:cNvPr id="35843" name="Rectangle 3"/>
          <p:cNvSpPr>
            <a:spLocks noGrp="1" noChangeArrowheads="1"/>
          </p:cNvSpPr>
          <p:nvPr>
            <p:ph idx="1"/>
          </p:nvPr>
        </p:nvSpPr>
        <p:spPr>
          <a:xfrm>
            <a:off x="285720" y="928670"/>
            <a:ext cx="8643998" cy="5715040"/>
          </a:xfrm>
        </p:spPr>
        <p:txBody>
          <a:bodyPr>
            <a:normAutofit fontScale="92500" lnSpcReduction="20000"/>
          </a:bodyPr>
          <a:lstStyle/>
          <a:p>
            <a:pPr marL="0" indent="0">
              <a:buNone/>
            </a:pPr>
            <a:r>
              <a:rPr lang="en-US" sz="3800" b="1" dirty="0" err="1" smtClean="0">
                <a:solidFill>
                  <a:srgbClr val="FF0000"/>
                </a:solidFill>
              </a:rPr>
              <a:t>Symptomatology</a:t>
            </a:r>
            <a:r>
              <a:rPr lang="ru-RU" sz="3800" b="1" dirty="0" smtClean="0">
                <a:solidFill>
                  <a:srgbClr val="FF0000"/>
                </a:solidFill>
              </a:rPr>
              <a:t>  </a:t>
            </a:r>
            <a:endParaRPr lang="ru-RU" sz="3800" b="1" dirty="0" smtClean="0">
              <a:solidFill>
                <a:srgbClr val="FF0000"/>
              </a:solidFill>
            </a:endParaRPr>
          </a:p>
          <a:p>
            <a:pPr marL="358775" indent="-358775">
              <a:buFont typeface="Wingdings" pitchFamily="2" charset="2"/>
              <a:buChar char="Ø"/>
            </a:pPr>
            <a:r>
              <a:rPr lang="en-US" sz="3000" dirty="0" smtClean="0"/>
              <a:t>The main symptom of </a:t>
            </a:r>
            <a:r>
              <a:rPr lang="en-US" sz="3000" dirty="0" smtClean="0"/>
              <a:t>MI prolonged </a:t>
            </a:r>
          </a:p>
          <a:p>
            <a:pPr marL="358775" indent="-358775">
              <a:buNone/>
            </a:pPr>
            <a:r>
              <a:rPr lang="en-US" sz="3000" dirty="0" smtClean="0"/>
              <a:t>painful attack </a:t>
            </a:r>
            <a:r>
              <a:rPr lang="en-US" sz="3000" dirty="0" smtClean="0">
                <a:solidFill>
                  <a:srgbClr val="B808B0"/>
                </a:solidFill>
              </a:rPr>
              <a:t>in </a:t>
            </a:r>
            <a:r>
              <a:rPr lang="en-US" sz="3000" dirty="0" smtClean="0">
                <a:solidFill>
                  <a:srgbClr val="B808B0"/>
                </a:solidFill>
              </a:rPr>
              <a:t>the heart and behind </a:t>
            </a:r>
            <a:endParaRPr lang="en-US" sz="3000" dirty="0" smtClean="0">
              <a:solidFill>
                <a:srgbClr val="B808B0"/>
              </a:solidFill>
            </a:endParaRPr>
          </a:p>
          <a:p>
            <a:pPr marL="358775" indent="-358775">
              <a:buNone/>
            </a:pPr>
            <a:r>
              <a:rPr lang="en-US" sz="3000" dirty="0" smtClean="0">
                <a:solidFill>
                  <a:srgbClr val="B808B0"/>
                </a:solidFill>
              </a:rPr>
              <a:t>the </a:t>
            </a:r>
            <a:r>
              <a:rPr lang="en-US" sz="3000" dirty="0" smtClean="0">
                <a:solidFill>
                  <a:srgbClr val="B808B0"/>
                </a:solidFill>
              </a:rPr>
              <a:t>breastbone.</a:t>
            </a:r>
          </a:p>
          <a:p>
            <a:pPr marL="358775" indent="-358775">
              <a:buFont typeface="Wingdings" pitchFamily="2" charset="2"/>
              <a:buChar char="Ø"/>
            </a:pPr>
            <a:r>
              <a:rPr lang="en-US" sz="3000" dirty="0" smtClean="0"/>
              <a:t>Pain occurs suddenly </a:t>
            </a:r>
            <a:r>
              <a:rPr lang="en-US" sz="3000" dirty="0" smtClean="0"/>
              <a:t>and rather </a:t>
            </a:r>
          </a:p>
          <a:p>
            <a:pPr marL="358775" indent="-358775">
              <a:buNone/>
            </a:pPr>
            <a:r>
              <a:rPr lang="en-US" sz="3000" dirty="0" smtClean="0"/>
              <a:t>quickly reaches high </a:t>
            </a:r>
            <a:r>
              <a:rPr lang="en-US" sz="3000" dirty="0" smtClean="0"/>
              <a:t>severity,</a:t>
            </a:r>
          </a:p>
          <a:p>
            <a:pPr marL="358775" indent="-358775">
              <a:buNone/>
            </a:pPr>
            <a:r>
              <a:rPr lang="en-US" sz="3000" dirty="0" smtClean="0">
                <a:solidFill>
                  <a:srgbClr val="B808B0"/>
                </a:solidFill>
              </a:rPr>
              <a:t>can </a:t>
            </a:r>
            <a:r>
              <a:rPr lang="en-US" sz="3000" dirty="0" smtClean="0">
                <a:solidFill>
                  <a:srgbClr val="B808B0"/>
                </a:solidFill>
              </a:rPr>
              <a:t>irradiate to the left </a:t>
            </a:r>
            <a:r>
              <a:rPr lang="en-US" sz="3000" dirty="0" smtClean="0">
                <a:solidFill>
                  <a:srgbClr val="B808B0"/>
                </a:solidFill>
              </a:rPr>
              <a:t>hand, scapula</a:t>
            </a:r>
            <a:r>
              <a:rPr lang="en-US" sz="3000" dirty="0" smtClean="0">
                <a:solidFill>
                  <a:srgbClr val="B808B0"/>
                </a:solidFill>
              </a:rPr>
              <a:t>, </a:t>
            </a:r>
            <a:endParaRPr lang="en-US" sz="3000" dirty="0" smtClean="0">
              <a:solidFill>
                <a:srgbClr val="B808B0"/>
              </a:solidFill>
            </a:endParaRPr>
          </a:p>
          <a:p>
            <a:pPr marL="358775" indent="-358775">
              <a:buNone/>
            </a:pPr>
            <a:r>
              <a:rPr lang="en-US" sz="3000" dirty="0" smtClean="0">
                <a:solidFill>
                  <a:srgbClr val="B808B0"/>
                </a:solidFill>
              </a:rPr>
              <a:t>lower </a:t>
            </a:r>
            <a:r>
              <a:rPr lang="en-US" sz="3000" dirty="0" smtClean="0">
                <a:solidFill>
                  <a:srgbClr val="B808B0"/>
                </a:solidFill>
              </a:rPr>
              <a:t>jaw, </a:t>
            </a:r>
            <a:r>
              <a:rPr lang="en-US" sz="3000" dirty="0" err="1" smtClean="0">
                <a:solidFill>
                  <a:srgbClr val="B808B0"/>
                </a:solidFill>
              </a:rPr>
              <a:t>interscapular</a:t>
            </a:r>
            <a:r>
              <a:rPr lang="en-US" sz="3000" dirty="0" smtClean="0">
                <a:solidFill>
                  <a:srgbClr val="B808B0"/>
                </a:solidFill>
              </a:rPr>
              <a:t> space.</a:t>
            </a:r>
          </a:p>
          <a:p>
            <a:pPr marL="358775" indent="-358775">
              <a:buFont typeface="Wingdings" pitchFamily="2" charset="2"/>
              <a:buChar char="Ø"/>
            </a:pPr>
            <a:r>
              <a:rPr lang="en-US" sz="3000" dirty="0" smtClean="0"/>
              <a:t>Unlike pain in angina pectoris with myocardial infarction, </a:t>
            </a:r>
            <a:r>
              <a:rPr lang="en-US" sz="3000" dirty="0" smtClean="0">
                <a:solidFill>
                  <a:srgbClr val="B808B0"/>
                </a:solidFill>
              </a:rPr>
              <a:t>the pain is much more intense and is not stopped by the intake of </a:t>
            </a:r>
            <a:r>
              <a:rPr lang="en-US" sz="3000" dirty="0" smtClean="0">
                <a:solidFill>
                  <a:srgbClr val="B808B0"/>
                </a:solidFill>
              </a:rPr>
              <a:t>nitroglycerin. </a:t>
            </a:r>
          </a:p>
          <a:p>
            <a:pPr marL="358775" indent="-358775">
              <a:buNone/>
            </a:pPr>
            <a:r>
              <a:rPr lang="en-US" sz="3000" dirty="0" smtClean="0">
                <a:solidFill>
                  <a:srgbClr val="B808B0"/>
                </a:solidFill>
              </a:rPr>
              <a:t>Such </a:t>
            </a:r>
            <a:r>
              <a:rPr lang="en-US" sz="3000" dirty="0" smtClean="0">
                <a:solidFill>
                  <a:srgbClr val="B808B0"/>
                </a:solidFill>
              </a:rPr>
              <a:t>a variant of the onset of a heart attack </a:t>
            </a:r>
            <a:endParaRPr lang="en-US" sz="3000" dirty="0" smtClean="0">
              <a:solidFill>
                <a:srgbClr val="B808B0"/>
              </a:solidFill>
            </a:endParaRPr>
          </a:p>
          <a:p>
            <a:pPr marL="358775" indent="-358775">
              <a:buNone/>
            </a:pPr>
            <a:r>
              <a:rPr lang="en-US" sz="3000" dirty="0" smtClean="0">
                <a:solidFill>
                  <a:srgbClr val="B808B0"/>
                </a:solidFill>
              </a:rPr>
              <a:t>is typical </a:t>
            </a:r>
            <a:r>
              <a:rPr lang="en-US" sz="3000" dirty="0" smtClean="0">
                <a:solidFill>
                  <a:srgbClr val="B808B0"/>
                </a:solidFill>
              </a:rPr>
              <a:t>(the </a:t>
            </a:r>
            <a:r>
              <a:rPr lang="en-US" sz="3000" dirty="0" smtClean="0">
                <a:solidFill>
                  <a:srgbClr val="B808B0"/>
                </a:solidFill>
              </a:rPr>
              <a:t>so-called </a:t>
            </a:r>
            <a:r>
              <a:rPr lang="en-US" sz="3000" dirty="0" err="1" smtClean="0">
                <a:solidFill>
                  <a:srgbClr val="B808B0"/>
                </a:solidFill>
              </a:rPr>
              <a:t>anginal</a:t>
            </a:r>
            <a:r>
              <a:rPr lang="en-US" sz="3000" dirty="0" smtClean="0">
                <a:solidFill>
                  <a:srgbClr val="B808B0"/>
                </a:solidFill>
              </a:rPr>
              <a:t> </a:t>
            </a:r>
            <a:r>
              <a:rPr lang="en-US" sz="3000" dirty="0" smtClean="0">
                <a:solidFill>
                  <a:srgbClr val="B808B0"/>
                </a:solidFill>
              </a:rPr>
              <a:t>status).</a:t>
            </a:r>
            <a:endParaRPr lang="pl-PL" sz="3000" dirty="0" smtClean="0">
              <a:solidFill>
                <a:srgbClr val="B808B0"/>
              </a:solidFill>
            </a:endParaRPr>
          </a:p>
        </p:txBody>
      </p:sp>
      <p:sp>
        <p:nvSpPr>
          <p:cNvPr id="5" name="AutoShape 6"/>
          <p:cNvSpPr>
            <a:spLocks noChangeArrowheads="1"/>
          </p:cNvSpPr>
          <p:nvPr/>
        </p:nvSpPr>
        <p:spPr bwMode="auto">
          <a:xfrm>
            <a:off x="142844" y="142852"/>
            <a:ext cx="8858312" cy="6572296"/>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pic>
        <p:nvPicPr>
          <p:cNvPr id="7" name="Picture 4"/>
          <p:cNvPicPr>
            <a:picLocks noChangeAspect="1" noChangeArrowheads="1"/>
          </p:cNvPicPr>
          <p:nvPr/>
        </p:nvPicPr>
        <p:blipFill>
          <a:blip r:embed="rId2"/>
          <a:srcRect/>
          <a:stretch>
            <a:fillRect/>
          </a:stretch>
        </p:blipFill>
        <p:spPr bwMode="auto">
          <a:xfrm>
            <a:off x="6286512" y="928670"/>
            <a:ext cx="2643206" cy="2928958"/>
          </a:xfrm>
          <a:prstGeom prst="rect">
            <a:avLst/>
          </a:prstGeom>
          <a:noFill/>
          <a:ln w="9525">
            <a:noFill/>
            <a:miter lim="800000"/>
            <a:headEnd/>
            <a:tailEnd/>
          </a:ln>
        </p:spPr>
      </p:pic>
      <p:pic>
        <p:nvPicPr>
          <p:cNvPr id="15362" name="Picture 2"/>
          <p:cNvPicPr>
            <a:picLocks noChangeAspect="1" noChangeArrowheads="1"/>
          </p:cNvPicPr>
          <p:nvPr/>
        </p:nvPicPr>
        <p:blipFill>
          <a:blip r:embed="rId3"/>
          <a:srcRect/>
          <a:stretch>
            <a:fillRect/>
          </a:stretch>
        </p:blipFill>
        <p:spPr bwMode="auto">
          <a:xfrm>
            <a:off x="6929454" y="5286388"/>
            <a:ext cx="2000264" cy="1285884"/>
          </a:xfrm>
          <a:prstGeom prst="rect">
            <a:avLst/>
          </a:prstGeom>
          <a:noFill/>
          <a:ln w="9525">
            <a:noFill/>
            <a:miter lim="800000"/>
            <a:headEnd/>
            <a:tailEnd/>
          </a:ln>
          <a:effectLst/>
        </p:spPr>
      </p:pic>
    </p:spTree>
  </p:cSld>
  <p:clrMapOvr>
    <a:masterClrMapping/>
  </p:clrMapOvr>
  <p:transition>
    <p:random/>
  </p:transition>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285720" y="142852"/>
            <a:ext cx="8729666" cy="714380"/>
          </a:xfrm>
          <a:solidFill>
            <a:srgbClr val="1709C7"/>
          </a:solidFill>
          <a:ln>
            <a:solidFill>
              <a:srgbClr val="00B0F0"/>
            </a:solidFill>
          </a:ln>
          <a:scene3d>
            <a:camera prst="orthographicFront"/>
            <a:lightRig rig="threePt" dir="t"/>
          </a:scene3d>
          <a:sp3d>
            <a:bevelT/>
          </a:sp3d>
        </p:spPr>
        <p:txBody>
          <a:bodyPr>
            <a:normAutofit fontScale="90000"/>
          </a:bodyPr>
          <a:lstStyle/>
          <a:p>
            <a:r>
              <a:rPr lang="pl-PL" b="1" dirty="0" smtClean="0">
                <a:solidFill>
                  <a:srgbClr val="FF0000"/>
                </a:solidFill>
              </a:rPr>
              <a:t>Treatment of myocardial infarction</a:t>
            </a:r>
            <a:endParaRPr lang="pl-PL" b="1" dirty="0" smtClean="0">
              <a:solidFill>
                <a:srgbClr val="FF0000"/>
              </a:solidFill>
            </a:endParaRPr>
          </a:p>
        </p:txBody>
      </p:sp>
      <p:sp>
        <p:nvSpPr>
          <p:cNvPr id="35843" name="Rectangle 3"/>
          <p:cNvSpPr>
            <a:spLocks noGrp="1" noChangeArrowheads="1"/>
          </p:cNvSpPr>
          <p:nvPr>
            <p:ph idx="1"/>
          </p:nvPr>
        </p:nvSpPr>
        <p:spPr>
          <a:xfrm>
            <a:off x="285720" y="928670"/>
            <a:ext cx="8643998" cy="5715040"/>
          </a:xfrm>
          <a:solidFill>
            <a:schemeClr val="accent5">
              <a:lumMod val="20000"/>
              <a:lumOff val="80000"/>
            </a:schemeClr>
          </a:solidFill>
          <a:ln w="28575">
            <a:solidFill>
              <a:srgbClr val="1709C7"/>
            </a:solidFill>
          </a:ln>
          <a:scene3d>
            <a:camera prst="orthographicFront"/>
            <a:lightRig rig="threePt" dir="t"/>
          </a:scene3d>
          <a:sp3d>
            <a:bevelT/>
          </a:sp3d>
        </p:spPr>
        <p:txBody>
          <a:bodyPr>
            <a:normAutofit/>
          </a:bodyPr>
          <a:lstStyle/>
          <a:p>
            <a:pPr marL="0" indent="0">
              <a:buNone/>
            </a:pPr>
            <a:endParaRPr lang="ru-RU" dirty="0" smtClean="0">
              <a:solidFill>
                <a:srgbClr val="B808B0"/>
              </a:solidFill>
            </a:endParaRPr>
          </a:p>
          <a:p>
            <a:pPr marL="0" indent="0">
              <a:buNone/>
            </a:pPr>
            <a:r>
              <a:rPr lang="en-US" dirty="0" smtClean="0">
                <a:solidFill>
                  <a:srgbClr val="B808B0"/>
                </a:solidFill>
              </a:rPr>
              <a:t>For </a:t>
            </a:r>
            <a:r>
              <a:rPr lang="en-US" dirty="0" smtClean="0">
                <a:solidFill>
                  <a:srgbClr val="B808B0"/>
                </a:solidFill>
              </a:rPr>
              <a:t>the treatment of a patient with acute infarction a number of measures are used:</a:t>
            </a:r>
          </a:p>
          <a:p>
            <a:pPr marL="514350" indent="-514350">
              <a:buAutoNum type="arabicParenR"/>
            </a:pPr>
            <a:r>
              <a:rPr lang="en-US" dirty="0" smtClean="0">
                <a:solidFill>
                  <a:srgbClr val="0070C0"/>
                </a:solidFill>
              </a:rPr>
              <a:t>relief </a:t>
            </a:r>
            <a:r>
              <a:rPr lang="en-US" dirty="0" smtClean="0">
                <a:solidFill>
                  <a:srgbClr val="0070C0"/>
                </a:solidFill>
              </a:rPr>
              <a:t>of a pain attack</a:t>
            </a:r>
            <a:r>
              <a:rPr lang="en-US" dirty="0" smtClean="0">
                <a:solidFill>
                  <a:srgbClr val="0070C0"/>
                </a:solidFill>
              </a:rPr>
              <a:t>;</a:t>
            </a:r>
            <a:endParaRPr lang="en-US" dirty="0" smtClean="0">
              <a:solidFill>
                <a:srgbClr val="0070C0"/>
              </a:solidFill>
            </a:endParaRPr>
          </a:p>
          <a:p>
            <a:pPr marL="0" indent="0">
              <a:buNone/>
            </a:pPr>
            <a:r>
              <a:rPr lang="en-US" dirty="0" smtClean="0">
                <a:solidFill>
                  <a:srgbClr val="0070C0"/>
                </a:solidFill>
              </a:rPr>
              <a:t>2) anticoagulant and </a:t>
            </a:r>
            <a:r>
              <a:rPr lang="en-US" dirty="0" err="1" smtClean="0">
                <a:solidFill>
                  <a:srgbClr val="0070C0"/>
                </a:solidFill>
              </a:rPr>
              <a:t>fibrinolytic</a:t>
            </a:r>
            <a:r>
              <a:rPr lang="en-US" dirty="0" smtClean="0">
                <a:solidFill>
                  <a:srgbClr val="0070C0"/>
                </a:solidFill>
              </a:rPr>
              <a:t> therapy;</a:t>
            </a:r>
          </a:p>
          <a:p>
            <a:pPr marL="0" indent="0">
              <a:buNone/>
            </a:pPr>
            <a:r>
              <a:rPr lang="en-US" dirty="0" smtClean="0">
                <a:solidFill>
                  <a:srgbClr val="0070C0"/>
                </a:solidFill>
              </a:rPr>
              <a:t>3) oxygen therapy;</a:t>
            </a:r>
          </a:p>
          <a:p>
            <a:pPr marL="0" indent="0">
              <a:buNone/>
            </a:pPr>
            <a:r>
              <a:rPr lang="en-US" dirty="0" smtClean="0">
                <a:solidFill>
                  <a:srgbClr val="0070C0"/>
                </a:solidFill>
              </a:rPr>
              <a:t>4) prevention and management of heart rhythm disturbances;</a:t>
            </a:r>
          </a:p>
          <a:p>
            <a:pPr marL="0" indent="0">
              <a:buNone/>
            </a:pPr>
            <a:r>
              <a:rPr lang="en-US" dirty="0" smtClean="0">
                <a:solidFill>
                  <a:srgbClr val="0070C0"/>
                </a:solidFill>
              </a:rPr>
              <a:t>5) treatment of complications.</a:t>
            </a:r>
            <a:endParaRPr lang="pl-PL" dirty="0" smtClean="0">
              <a:solidFill>
                <a:srgbClr val="0070C0"/>
              </a:solidFill>
            </a:endParaRPr>
          </a:p>
        </p:txBody>
      </p:sp>
      <p:sp>
        <p:nvSpPr>
          <p:cNvPr id="5" name="AutoShape 6"/>
          <p:cNvSpPr>
            <a:spLocks noChangeArrowheads="1"/>
          </p:cNvSpPr>
          <p:nvPr/>
        </p:nvSpPr>
        <p:spPr bwMode="auto">
          <a:xfrm>
            <a:off x="142844" y="142852"/>
            <a:ext cx="8858312" cy="6572296"/>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Tree>
  </p:cSld>
  <p:clrMapOvr>
    <a:masterClrMapping/>
  </p:clrMapOvr>
  <p:transition>
    <p:random/>
  </p:transition>
</p:sld>
</file>

<file path=ppt/slides/slide4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285720" y="142852"/>
            <a:ext cx="8729666" cy="714380"/>
          </a:xfrm>
          <a:solidFill>
            <a:srgbClr val="1709C7"/>
          </a:solidFill>
          <a:ln>
            <a:solidFill>
              <a:srgbClr val="00B0F0"/>
            </a:solidFill>
          </a:ln>
          <a:scene3d>
            <a:camera prst="orthographicFront"/>
            <a:lightRig rig="threePt" dir="t"/>
          </a:scene3d>
          <a:sp3d>
            <a:bevelT/>
          </a:sp3d>
        </p:spPr>
        <p:txBody>
          <a:bodyPr>
            <a:normAutofit fontScale="90000"/>
          </a:bodyPr>
          <a:lstStyle/>
          <a:p>
            <a:r>
              <a:rPr lang="pl-PL" b="1" dirty="0" smtClean="0">
                <a:solidFill>
                  <a:srgbClr val="FF0000"/>
                </a:solidFill>
              </a:rPr>
              <a:t>Treatment of myocardial infarction</a:t>
            </a:r>
            <a:endParaRPr lang="pl-PL" b="1" dirty="0" smtClean="0"/>
          </a:p>
        </p:txBody>
      </p:sp>
      <p:sp>
        <p:nvSpPr>
          <p:cNvPr id="35843" name="Rectangle 3"/>
          <p:cNvSpPr>
            <a:spLocks noGrp="1" noChangeArrowheads="1"/>
          </p:cNvSpPr>
          <p:nvPr>
            <p:ph idx="1"/>
          </p:nvPr>
        </p:nvSpPr>
        <p:spPr>
          <a:xfrm>
            <a:off x="285720" y="928670"/>
            <a:ext cx="8643998" cy="5715040"/>
          </a:xfrm>
          <a:solidFill>
            <a:schemeClr val="accent5">
              <a:lumMod val="20000"/>
              <a:lumOff val="80000"/>
            </a:schemeClr>
          </a:solidFill>
          <a:ln w="28575">
            <a:solidFill>
              <a:srgbClr val="1709C7"/>
            </a:solidFill>
          </a:ln>
          <a:scene3d>
            <a:camera prst="orthographicFront"/>
            <a:lightRig rig="threePt" dir="t"/>
          </a:scene3d>
          <a:sp3d>
            <a:bevelT/>
          </a:sp3d>
        </p:spPr>
        <p:txBody>
          <a:bodyPr>
            <a:normAutofit fontScale="55000" lnSpcReduction="20000"/>
          </a:bodyPr>
          <a:lstStyle/>
          <a:p>
            <a:pPr marL="0" indent="0">
              <a:buNone/>
            </a:pPr>
            <a:r>
              <a:rPr lang="ru-RU" sz="4500" b="1" dirty="0" smtClean="0">
                <a:solidFill>
                  <a:srgbClr val="002060"/>
                </a:solidFill>
              </a:rPr>
              <a:t>1</a:t>
            </a:r>
            <a:r>
              <a:rPr lang="en-US" sz="4500" b="1" dirty="0" smtClean="0">
                <a:solidFill>
                  <a:srgbClr val="002060"/>
                </a:solidFill>
              </a:rPr>
              <a:t>. Pain </a:t>
            </a:r>
            <a:r>
              <a:rPr lang="en-US" sz="4500" b="1" dirty="0" smtClean="0">
                <a:solidFill>
                  <a:srgbClr val="002060"/>
                </a:solidFill>
              </a:rPr>
              <a:t>relief</a:t>
            </a:r>
          </a:p>
          <a:p>
            <a:pPr marL="0" indent="0">
              <a:buNone/>
            </a:pPr>
            <a:r>
              <a:rPr lang="en-US" sz="4500" b="1" dirty="0" smtClean="0">
                <a:solidFill>
                  <a:srgbClr val="C00000"/>
                </a:solidFill>
              </a:rPr>
              <a:t>- Introduction </a:t>
            </a:r>
            <a:r>
              <a:rPr lang="en-US" sz="4500" b="1" dirty="0" smtClean="0">
                <a:solidFill>
                  <a:srgbClr val="C00000"/>
                </a:solidFill>
              </a:rPr>
              <a:t>of narcotic analgesics (morphine, </a:t>
            </a:r>
            <a:r>
              <a:rPr lang="en-US" sz="4500" b="1" dirty="0" err="1" smtClean="0">
                <a:solidFill>
                  <a:srgbClr val="C00000"/>
                </a:solidFill>
              </a:rPr>
              <a:t>omnopon</a:t>
            </a:r>
            <a:r>
              <a:rPr lang="en-US" sz="4500" b="1" dirty="0" smtClean="0">
                <a:solidFill>
                  <a:srgbClr val="C00000"/>
                </a:solidFill>
              </a:rPr>
              <a:t>, </a:t>
            </a:r>
            <a:r>
              <a:rPr lang="en-US" sz="4500" b="1" dirty="0" err="1" smtClean="0">
                <a:solidFill>
                  <a:srgbClr val="C00000"/>
                </a:solidFill>
              </a:rPr>
              <a:t>promedol</a:t>
            </a:r>
            <a:r>
              <a:rPr lang="en-US" sz="4500" b="1" dirty="0" smtClean="0">
                <a:solidFill>
                  <a:srgbClr val="C00000"/>
                </a:solidFill>
              </a:rPr>
              <a:t>)</a:t>
            </a:r>
          </a:p>
          <a:p>
            <a:pPr marL="0" indent="0">
              <a:buNone/>
            </a:pPr>
            <a:r>
              <a:rPr lang="en-US" sz="4500" b="1" dirty="0" smtClean="0">
                <a:solidFill>
                  <a:srgbClr val="C00000"/>
                </a:solidFill>
              </a:rPr>
              <a:t>- </a:t>
            </a:r>
            <a:r>
              <a:rPr lang="en-US" sz="4500" b="1" dirty="0" err="1" smtClean="0">
                <a:solidFill>
                  <a:srgbClr val="C00000"/>
                </a:solidFill>
              </a:rPr>
              <a:t>Neuroleptanalgesia</a:t>
            </a:r>
            <a:r>
              <a:rPr lang="en-US" sz="4500" b="1" dirty="0" smtClean="0">
                <a:solidFill>
                  <a:srgbClr val="C00000"/>
                </a:solidFill>
              </a:rPr>
              <a:t> </a:t>
            </a:r>
            <a:r>
              <a:rPr lang="en-US" sz="4500" b="1" dirty="0" smtClean="0">
                <a:solidFill>
                  <a:srgbClr val="C00000"/>
                </a:solidFill>
              </a:rPr>
              <a:t>(</a:t>
            </a:r>
            <a:r>
              <a:rPr lang="en-US" sz="4500" b="1" dirty="0" err="1" smtClean="0">
                <a:solidFill>
                  <a:srgbClr val="C00000"/>
                </a:solidFill>
              </a:rPr>
              <a:t>droperidol</a:t>
            </a:r>
            <a:r>
              <a:rPr lang="en-US" sz="4500" b="1" dirty="0" smtClean="0">
                <a:solidFill>
                  <a:srgbClr val="C00000"/>
                </a:solidFill>
              </a:rPr>
              <a:t> - </a:t>
            </a:r>
            <a:r>
              <a:rPr lang="en-US" sz="4500" b="1" dirty="0" err="1" smtClean="0">
                <a:solidFill>
                  <a:srgbClr val="C00000"/>
                </a:solidFill>
              </a:rPr>
              <a:t>neuroleptic</a:t>
            </a:r>
            <a:r>
              <a:rPr lang="en-US" sz="4500" b="1" dirty="0" smtClean="0">
                <a:solidFill>
                  <a:srgbClr val="C00000"/>
                </a:solidFill>
              </a:rPr>
              <a:t> and </a:t>
            </a:r>
            <a:r>
              <a:rPr lang="en-US" sz="4500" b="1" dirty="0" err="1" smtClean="0">
                <a:solidFill>
                  <a:srgbClr val="C00000"/>
                </a:solidFill>
              </a:rPr>
              <a:t>fentanyl</a:t>
            </a:r>
            <a:r>
              <a:rPr lang="en-US" sz="4500" b="1" dirty="0" smtClean="0">
                <a:solidFill>
                  <a:srgbClr val="C00000"/>
                </a:solidFill>
              </a:rPr>
              <a:t> - narcotic analgesic).</a:t>
            </a:r>
            <a:endParaRPr lang="ru-RU" sz="4500" b="1" dirty="0" smtClean="0">
              <a:solidFill>
                <a:srgbClr val="C00000"/>
              </a:solidFill>
            </a:endParaRPr>
          </a:p>
          <a:p>
            <a:pPr marL="0" indent="0">
              <a:buNone/>
            </a:pPr>
            <a:r>
              <a:rPr lang="ru-RU" sz="4500" b="1" dirty="0" smtClean="0">
                <a:solidFill>
                  <a:srgbClr val="002060"/>
                </a:solidFill>
              </a:rPr>
              <a:t>2</a:t>
            </a:r>
            <a:r>
              <a:rPr lang="ru-RU" sz="4500" b="1" dirty="0" smtClean="0">
                <a:solidFill>
                  <a:srgbClr val="002060"/>
                </a:solidFill>
              </a:rPr>
              <a:t>. </a:t>
            </a:r>
            <a:r>
              <a:rPr lang="en-US" sz="4500" b="1" dirty="0" smtClean="0">
                <a:solidFill>
                  <a:srgbClr val="002060"/>
                </a:solidFill>
              </a:rPr>
              <a:t>Anticoagulant and </a:t>
            </a:r>
            <a:r>
              <a:rPr lang="en-US" sz="4500" b="1" dirty="0" err="1" smtClean="0">
                <a:solidFill>
                  <a:srgbClr val="002060"/>
                </a:solidFill>
              </a:rPr>
              <a:t>fibrinolytic</a:t>
            </a:r>
            <a:r>
              <a:rPr lang="ru-RU" sz="4500" b="1" dirty="0" smtClean="0">
                <a:solidFill>
                  <a:srgbClr val="002060"/>
                </a:solidFill>
              </a:rPr>
              <a:t> </a:t>
            </a:r>
            <a:r>
              <a:rPr lang="en-US" sz="4500" b="1" dirty="0" smtClean="0">
                <a:solidFill>
                  <a:srgbClr val="002060"/>
                </a:solidFill>
              </a:rPr>
              <a:t>therapy </a:t>
            </a:r>
            <a:endParaRPr lang="ru-RU" sz="4500" b="1" dirty="0" smtClean="0">
              <a:solidFill>
                <a:srgbClr val="002060"/>
              </a:solidFill>
            </a:endParaRPr>
          </a:p>
          <a:p>
            <a:pPr marL="0" indent="0">
              <a:buNone/>
            </a:pPr>
            <a:r>
              <a:rPr lang="en-US" sz="4500" b="1" dirty="0" smtClean="0">
                <a:solidFill>
                  <a:srgbClr val="C00000"/>
                </a:solidFill>
              </a:rPr>
              <a:t>is </a:t>
            </a:r>
            <a:r>
              <a:rPr lang="en-US" sz="4500" b="1" dirty="0" smtClean="0">
                <a:solidFill>
                  <a:srgbClr val="C00000"/>
                </a:solidFill>
              </a:rPr>
              <a:t>performed to stop the beginning of coronary artery thrombosis, prevent new thrombosis, prevent </a:t>
            </a:r>
            <a:r>
              <a:rPr lang="en-US" sz="4500" b="1" dirty="0" err="1" smtClean="0">
                <a:solidFill>
                  <a:srgbClr val="C00000"/>
                </a:solidFill>
              </a:rPr>
              <a:t>thromboembolic</a:t>
            </a:r>
            <a:r>
              <a:rPr lang="en-US" sz="4500" b="1" dirty="0" smtClean="0">
                <a:solidFill>
                  <a:srgbClr val="C00000"/>
                </a:solidFill>
              </a:rPr>
              <a:t> </a:t>
            </a:r>
            <a:r>
              <a:rPr lang="en-US" sz="4500" b="1" dirty="0" smtClean="0">
                <a:solidFill>
                  <a:srgbClr val="C00000"/>
                </a:solidFill>
              </a:rPr>
              <a:t>complications.</a:t>
            </a:r>
            <a:endParaRPr lang="en-US" sz="4500" b="1" dirty="0" smtClean="0">
              <a:solidFill>
                <a:srgbClr val="C00000"/>
              </a:solidFill>
            </a:endParaRPr>
          </a:p>
          <a:p>
            <a:pPr marL="0" indent="0">
              <a:buNone/>
            </a:pPr>
            <a:r>
              <a:rPr lang="en-US" sz="4500" b="1" dirty="0" smtClean="0">
                <a:solidFill>
                  <a:srgbClr val="C00000"/>
                </a:solidFill>
              </a:rPr>
              <a:t>Intravenously drip </a:t>
            </a:r>
            <a:r>
              <a:rPr lang="en-US" sz="4500" b="1" dirty="0" err="1" smtClean="0">
                <a:solidFill>
                  <a:srgbClr val="C00000"/>
                </a:solidFill>
              </a:rPr>
              <a:t>aktilise</a:t>
            </a:r>
            <a:r>
              <a:rPr lang="en-US" sz="4500" b="1" dirty="0" smtClean="0">
                <a:solidFill>
                  <a:srgbClr val="C00000"/>
                </a:solidFill>
              </a:rPr>
              <a:t> </a:t>
            </a:r>
            <a:r>
              <a:rPr lang="en-US" sz="4500" b="1" dirty="0" smtClean="0">
                <a:solidFill>
                  <a:srgbClr val="C00000"/>
                </a:solidFill>
              </a:rPr>
              <a:t>in combination with heparin for 3-7 days, and then the patient is transferred to the reception of indirect anticoagulants </a:t>
            </a:r>
            <a:r>
              <a:rPr lang="en-US" sz="4500" b="1" dirty="0" smtClean="0">
                <a:solidFill>
                  <a:srgbClr val="C00000"/>
                </a:solidFill>
              </a:rPr>
              <a:t>(</a:t>
            </a:r>
            <a:r>
              <a:rPr lang="en-US" sz="4500" b="1" dirty="0" err="1" smtClean="0">
                <a:solidFill>
                  <a:srgbClr val="C00000"/>
                </a:solidFill>
              </a:rPr>
              <a:t>f</a:t>
            </a:r>
            <a:r>
              <a:rPr lang="en-US" sz="4500" b="1" dirty="0" err="1" smtClean="0">
                <a:solidFill>
                  <a:srgbClr val="C00000"/>
                </a:solidFill>
              </a:rPr>
              <a:t>enilin</a:t>
            </a:r>
            <a:r>
              <a:rPr lang="en-US" sz="4500" b="1" dirty="0" smtClean="0">
                <a:solidFill>
                  <a:srgbClr val="C00000"/>
                </a:solidFill>
              </a:rPr>
              <a:t>, </a:t>
            </a:r>
            <a:r>
              <a:rPr lang="en-US" sz="4500" b="1" dirty="0" err="1" smtClean="0">
                <a:solidFill>
                  <a:srgbClr val="C00000"/>
                </a:solidFill>
              </a:rPr>
              <a:t>warfarin</a:t>
            </a:r>
            <a:r>
              <a:rPr lang="en-US" sz="4500" b="1" dirty="0" smtClean="0">
                <a:solidFill>
                  <a:srgbClr val="C00000"/>
                </a:solidFill>
              </a:rPr>
              <a:t>). Heparin is administered under the control of blood clotting (activated partial </a:t>
            </a:r>
            <a:r>
              <a:rPr lang="en-US" sz="4500" b="1" dirty="0" err="1" smtClean="0">
                <a:solidFill>
                  <a:srgbClr val="C00000"/>
                </a:solidFill>
              </a:rPr>
              <a:t>thromboplastin</a:t>
            </a:r>
            <a:r>
              <a:rPr lang="en-US" sz="4500" b="1" dirty="0" smtClean="0">
                <a:solidFill>
                  <a:srgbClr val="C00000"/>
                </a:solidFill>
              </a:rPr>
              <a:t> time), indirect anticoagulants are dosed taking into account </a:t>
            </a:r>
            <a:r>
              <a:rPr lang="en-US" sz="4500" b="1" dirty="0" err="1" smtClean="0">
                <a:solidFill>
                  <a:srgbClr val="C00000"/>
                </a:solidFill>
              </a:rPr>
              <a:t>prothrombin</a:t>
            </a:r>
            <a:r>
              <a:rPr lang="en-US" sz="4500" b="1" dirty="0" smtClean="0">
                <a:solidFill>
                  <a:srgbClr val="C00000"/>
                </a:solidFill>
              </a:rPr>
              <a:t> time (international normalized ratio</a:t>
            </a:r>
            <a:r>
              <a:rPr lang="en-US" sz="4500" b="1" dirty="0" smtClean="0">
                <a:solidFill>
                  <a:srgbClr val="C00000"/>
                </a:solidFill>
              </a:rPr>
              <a:t>).</a:t>
            </a:r>
            <a:endParaRPr lang="ru-RU" sz="4500" b="1" dirty="0" smtClean="0">
              <a:solidFill>
                <a:srgbClr val="C00000"/>
              </a:solidFill>
            </a:endParaRPr>
          </a:p>
        </p:txBody>
      </p:sp>
      <p:sp>
        <p:nvSpPr>
          <p:cNvPr id="5" name="AutoShape 6"/>
          <p:cNvSpPr>
            <a:spLocks noChangeArrowheads="1"/>
          </p:cNvSpPr>
          <p:nvPr/>
        </p:nvSpPr>
        <p:spPr bwMode="auto">
          <a:xfrm>
            <a:off x="142844" y="142852"/>
            <a:ext cx="8858312" cy="6572296"/>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Tree>
  </p:cSld>
  <p:clrMapOvr>
    <a:masterClrMapping/>
  </p:clrMapOvr>
  <p:transition>
    <p:random/>
  </p:transition>
</p:sld>
</file>

<file path=ppt/slides/slide4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285720" y="142852"/>
            <a:ext cx="8729666" cy="714380"/>
          </a:xfrm>
          <a:solidFill>
            <a:srgbClr val="1709C7"/>
          </a:solidFill>
          <a:ln>
            <a:solidFill>
              <a:srgbClr val="00B0F0"/>
            </a:solidFill>
          </a:ln>
          <a:scene3d>
            <a:camera prst="orthographicFront"/>
            <a:lightRig rig="threePt" dir="t"/>
          </a:scene3d>
          <a:sp3d>
            <a:bevelT/>
          </a:sp3d>
        </p:spPr>
        <p:txBody>
          <a:bodyPr>
            <a:normAutofit fontScale="90000"/>
          </a:bodyPr>
          <a:lstStyle/>
          <a:p>
            <a:r>
              <a:rPr lang="pl-PL" b="1" dirty="0" smtClean="0">
                <a:solidFill>
                  <a:srgbClr val="FF0000"/>
                </a:solidFill>
              </a:rPr>
              <a:t>Treatment of myocardial infarction</a:t>
            </a:r>
            <a:endParaRPr lang="pl-PL" b="1" dirty="0" smtClean="0"/>
          </a:p>
        </p:txBody>
      </p:sp>
      <p:sp>
        <p:nvSpPr>
          <p:cNvPr id="35843" name="Rectangle 3"/>
          <p:cNvSpPr>
            <a:spLocks noGrp="1" noChangeArrowheads="1"/>
          </p:cNvSpPr>
          <p:nvPr>
            <p:ph idx="1"/>
          </p:nvPr>
        </p:nvSpPr>
        <p:spPr>
          <a:xfrm>
            <a:off x="285720" y="928670"/>
            <a:ext cx="8643998" cy="5715040"/>
          </a:xfrm>
          <a:solidFill>
            <a:schemeClr val="accent5">
              <a:lumMod val="20000"/>
              <a:lumOff val="80000"/>
            </a:schemeClr>
          </a:solidFill>
          <a:ln w="28575">
            <a:solidFill>
              <a:srgbClr val="1709C7"/>
            </a:solidFill>
          </a:ln>
          <a:scene3d>
            <a:camera prst="orthographicFront"/>
            <a:lightRig rig="threePt" dir="t"/>
          </a:scene3d>
          <a:sp3d>
            <a:bevelT/>
          </a:sp3d>
        </p:spPr>
        <p:txBody>
          <a:bodyPr>
            <a:normAutofit lnSpcReduction="10000"/>
          </a:bodyPr>
          <a:lstStyle/>
          <a:p>
            <a:pPr marL="0" indent="0">
              <a:buNone/>
            </a:pPr>
            <a:r>
              <a:rPr lang="ru-RU" sz="3800" b="1" dirty="0" smtClean="0">
                <a:solidFill>
                  <a:srgbClr val="002060"/>
                </a:solidFill>
              </a:rPr>
              <a:t>2. </a:t>
            </a:r>
            <a:r>
              <a:rPr lang="en-US" sz="3800" b="1" dirty="0" err="1" smtClean="0">
                <a:solidFill>
                  <a:srgbClr val="002060"/>
                </a:solidFill>
              </a:rPr>
              <a:t>Thrombolysis</a:t>
            </a:r>
            <a:endParaRPr lang="en-US" sz="3800" b="1" dirty="0" smtClean="0">
              <a:solidFill>
                <a:srgbClr val="002060"/>
              </a:solidFill>
            </a:endParaRPr>
          </a:p>
          <a:p>
            <a:pPr marL="0" indent="0">
              <a:buNone/>
            </a:pPr>
            <a:r>
              <a:rPr lang="en-US" sz="3800" b="1" dirty="0" smtClean="0">
                <a:solidFill>
                  <a:schemeClr val="accent3">
                    <a:lumMod val="75000"/>
                  </a:schemeClr>
                </a:solidFill>
              </a:rPr>
              <a:t>- all </a:t>
            </a:r>
            <a:r>
              <a:rPr lang="en-US" sz="3800" b="1" dirty="0" err="1" smtClean="0">
                <a:solidFill>
                  <a:schemeClr val="accent3">
                    <a:lumMod val="75000"/>
                  </a:schemeClr>
                </a:solidFill>
              </a:rPr>
              <a:t>thrombolytics</a:t>
            </a:r>
            <a:r>
              <a:rPr lang="en-US" sz="3800" b="1" dirty="0" smtClean="0">
                <a:solidFill>
                  <a:schemeClr val="accent3">
                    <a:lumMod val="75000"/>
                  </a:schemeClr>
                </a:solidFill>
              </a:rPr>
              <a:t> convert </a:t>
            </a:r>
            <a:r>
              <a:rPr lang="en-US" sz="3800" b="1" dirty="0" err="1" smtClean="0">
                <a:solidFill>
                  <a:schemeClr val="accent3">
                    <a:lumMod val="75000"/>
                  </a:schemeClr>
                </a:solidFill>
              </a:rPr>
              <a:t>plasminogen</a:t>
            </a:r>
            <a:r>
              <a:rPr lang="en-US" sz="3800" b="1" dirty="0" smtClean="0">
                <a:solidFill>
                  <a:schemeClr val="accent3">
                    <a:lumMod val="75000"/>
                  </a:schemeClr>
                </a:solidFill>
              </a:rPr>
              <a:t> to the active enzyme </a:t>
            </a:r>
            <a:r>
              <a:rPr lang="en-US" sz="3800" b="1" dirty="0" err="1" smtClean="0">
                <a:solidFill>
                  <a:schemeClr val="accent3">
                    <a:lumMod val="75000"/>
                  </a:schemeClr>
                </a:solidFill>
              </a:rPr>
              <a:t>plasmin</a:t>
            </a:r>
            <a:r>
              <a:rPr lang="en-US" sz="3800" b="1" dirty="0" smtClean="0">
                <a:solidFill>
                  <a:schemeClr val="accent3">
                    <a:lumMod val="75000"/>
                  </a:schemeClr>
                </a:solidFill>
              </a:rPr>
              <a:t> responsible for cleavage of the fibrin component of thrombus</a:t>
            </a:r>
          </a:p>
          <a:p>
            <a:pPr marL="0" indent="0">
              <a:buNone/>
            </a:pPr>
            <a:r>
              <a:rPr lang="en-US" sz="3800" b="1" dirty="0" smtClean="0">
                <a:solidFill>
                  <a:srgbClr val="00B0F0"/>
                </a:solidFill>
              </a:rPr>
              <a:t>- differences </a:t>
            </a:r>
            <a:r>
              <a:rPr lang="en-US" sz="3800" b="1" dirty="0" smtClean="0">
                <a:solidFill>
                  <a:srgbClr val="00B0F0"/>
                </a:solidFill>
              </a:rPr>
              <a:t>between drugs are reduced to the degree of generalized </a:t>
            </a:r>
            <a:r>
              <a:rPr lang="en-US" sz="3800" b="1" dirty="0" err="1" smtClean="0">
                <a:solidFill>
                  <a:srgbClr val="00B0F0"/>
                </a:solidFill>
              </a:rPr>
              <a:t>fibrinolysis</a:t>
            </a:r>
            <a:r>
              <a:rPr lang="en-US" sz="3800" b="1" dirty="0" smtClean="0">
                <a:solidFill>
                  <a:srgbClr val="00B0F0"/>
                </a:solidFill>
              </a:rPr>
              <a:t> they cause (which determines the need for heparin therapy), side effects and cost.</a:t>
            </a:r>
            <a:endParaRPr lang="ru-RU" dirty="0" smtClean="0">
              <a:solidFill>
                <a:srgbClr val="00B0F0"/>
              </a:solidFill>
            </a:endParaRPr>
          </a:p>
          <a:p>
            <a:pPr marL="0" indent="0">
              <a:spcBef>
                <a:spcPts val="0"/>
              </a:spcBef>
              <a:buNone/>
            </a:pPr>
            <a:r>
              <a:rPr lang="ru-RU" dirty="0" smtClean="0"/>
              <a:t> </a:t>
            </a:r>
            <a:endParaRPr lang="pl-PL" dirty="0" smtClean="0"/>
          </a:p>
        </p:txBody>
      </p:sp>
      <p:sp>
        <p:nvSpPr>
          <p:cNvPr id="5" name="AutoShape 6"/>
          <p:cNvSpPr>
            <a:spLocks noChangeArrowheads="1"/>
          </p:cNvSpPr>
          <p:nvPr/>
        </p:nvSpPr>
        <p:spPr bwMode="auto">
          <a:xfrm>
            <a:off x="142844" y="142852"/>
            <a:ext cx="8858312" cy="6572296"/>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Tree>
  </p:cSld>
  <p:clrMapOvr>
    <a:masterClrMapping/>
  </p:clrMapOvr>
  <p:transition>
    <p:random/>
  </p:transition>
</p:sld>
</file>

<file path=ppt/slides/slide4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285720" y="142852"/>
            <a:ext cx="8729666" cy="714380"/>
          </a:xfrm>
          <a:solidFill>
            <a:srgbClr val="1709C7"/>
          </a:solidFill>
          <a:ln>
            <a:solidFill>
              <a:srgbClr val="00B0F0"/>
            </a:solidFill>
          </a:ln>
          <a:scene3d>
            <a:camera prst="orthographicFront"/>
            <a:lightRig rig="threePt" dir="t"/>
          </a:scene3d>
          <a:sp3d>
            <a:bevelT/>
          </a:sp3d>
        </p:spPr>
        <p:txBody>
          <a:bodyPr>
            <a:normAutofit fontScale="90000"/>
          </a:bodyPr>
          <a:lstStyle/>
          <a:p>
            <a:r>
              <a:rPr lang="pl-PL" b="1" dirty="0" smtClean="0">
                <a:solidFill>
                  <a:srgbClr val="FF0000"/>
                </a:solidFill>
              </a:rPr>
              <a:t>Treatment of myocardial infarction</a:t>
            </a:r>
            <a:endParaRPr lang="pl-PL" b="1" dirty="0" smtClean="0"/>
          </a:p>
        </p:txBody>
      </p:sp>
      <p:sp>
        <p:nvSpPr>
          <p:cNvPr id="35843" name="Rectangle 3"/>
          <p:cNvSpPr>
            <a:spLocks noGrp="1" noChangeArrowheads="1"/>
          </p:cNvSpPr>
          <p:nvPr>
            <p:ph idx="1"/>
          </p:nvPr>
        </p:nvSpPr>
        <p:spPr>
          <a:xfrm>
            <a:off x="285720" y="928670"/>
            <a:ext cx="8643998" cy="5715040"/>
          </a:xfrm>
          <a:solidFill>
            <a:schemeClr val="accent5">
              <a:lumMod val="20000"/>
              <a:lumOff val="80000"/>
            </a:schemeClr>
          </a:solidFill>
          <a:ln w="28575">
            <a:solidFill>
              <a:srgbClr val="1709C7"/>
            </a:solidFill>
          </a:ln>
          <a:scene3d>
            <a:camera prst="orthographicFront"/>
            <a:lightRig rig="threePt" dir="t"/>
          </a:scene3d>
          <a:sp3d>
            <a:bevelT/>
          </a:sp3d>
        </p:spPr>
        <p:txBody>
          <a:bodyPr>
            <a:normAutofit fontScale="70000" lnSpcReduction="20000"/>
          </a:bodyPr>
          <a:lstStyle/>
          <a:p>
            <a:pPr marL="0" indent="0">
              <a:buNone/>
            </a:pPr>
            <a:r>
              <a:rPr lang="ru-RU" sz="3800" b="1" dirty="0" smtClean="0">
                <a:solidFill>
                  <a:srgbClr val="002060"/>
                </a:solidFill>
              </a:rPr>
              <a:t>2. </a:t>
            </a:r>
            <a:r>
              <a:rPr lang="en-US" sz="3800" b="1" dirty="0" err="1" smtClean="0">
                <a:solidFill>
                  <a:srgbClr val="002060"/>
                </a:solidFill>
              </a:rPr>
              <a:t>Thrombolysis</a:t>
            </a:r>
            <a:endParaRPr lang="en-US" sz="3800" b="1" dirty="0" smtClean="0">
              <a:solidFill>
                <a:srgbClr val="002060"/>
              </a:solidFill>
            </a:endParaRPr>
          </a:p>
          <a:p>
            <a:pPr marL="0" indent="0">
              <a:buNone/>
            </a:pPr>
            <a:r>
              <a:rPr lang="en-US" sz="3800" b="1" dirty="0" err="1" smtClean="0">
                <a:solidFill>
                  <a:srgbClr val="FF0000"/>
                </a:solidFill>
              </a:rPr>
              <a:t>Thrombolytics</a:t>
            </a:r>
            <a:endParaRPr lang="en-US" sz="3800" b="1" dirty="0" smtClean="0">
              <a:solidFill>
                <a:srgbClr val="FF0000"/>
              </a:solidFill>
            </a:endParaRPr>
          </a:p>
          <a:p>
            <a:pPr marL="0" indent="0">
              <a:buNone/>
            </a:pPr>
            <a:r>
              <a:rPr lang="en-US" sz="3800" b="1" dirty="0" smtClean="0">
                <a:solidFill>
                  <a:srgbClr val="C00000"/>
                </a:solidFill>
              </a:rPr>
              <a:t>Streptokinase.</a:t>
            </a:r>
            <a:r>
              <a:rPr lang="en-US" sz="3800" b="1" dirty="0" smtClean="0">
                <a:solidFill>
                  <a:srgbClr val="002060"/>
                </a:solidFill>
              </a:rPr>
              <a:t> The cheapest drug; the lowest probability of intracranial hemorrhage.</a:t>
            </a:r>
          </a:p>
          <a:p>
            <a:pPr marL="0" indent="0">
              <a:buNone/>
            </a:pPr>
            <a:r>
              <a:rPr lang="en-US" sz="3800" b="1" dirty="0" err="1" smtClean="0">
                <a:solidFill>
                  <a:srgbClr val="C00000"/>
                </a:solidFill>
              </a:rPr>
              <a:t>Urokinase</a:t>
            </a:r>
            <a:r>
              <a:rPr lang="en-US" sz="3800" b="1" dirty="0" smtClean="0">
                <a:solidFill>
                  <a:srgbClr val="C00000"/>
                </a:solidFill>
              </a:rPr>
              <a:t>.</a:t>
            </a:r>
            <a:r>
              <a:rPr lang="en-US" sz="3800" b="1" dirty="0" smtClean="0">
                <a:solidFill>
                  <a:srgbClr val="002060"/>
                </a:solidFill>
              </a:rPr>
              <a:t> It costs expensive. Advantages over streptokinase are not proven.</a:t>
            </a:r>
          </a:p>
          <a:p>
            <a:pPr marL="0" indent="0">
              <a:buNone/>
            </a:pPr>
            <a:r>
              <a:rPr lang="en-US" sz="3800" b="1" dirty="0" err="1" smtClean="0">
                <a:solidFill>
                  <a:srgbClr val="C00000"/>
                </a:solidFill>
              </a:rPr>
              <a:t>Anistreplase</a:t>
            </a:r>
            <a:r>
              <a:rPr lang="en-US" sz="3800" b="1" dirty="0" smtClean="0">
                <a:solidFill>
                  <a:srgbClr val="C00000"/>
                </a:solidFill>
              </a:rPr>
              <a:t>. </a:t>
            </a:r>
            <a:r>
              <a:rPr lang="en-US" sz="3800" b="1" dirty="0" smtClean="0">
                <a:solidFill>
                  <a:srgbClr val="002060"/>
                </a:solidFill>
              </a:rPr>
              <a:t>It costs expensive. Advantages over streptokinase are not proven.</a:t>
            </a:r>
          </a:p>
          <a:p>
            <a:pPr marL="0" indent="0">
              <a:buNone/>
            </a:pPr>
            <a:r>
              <a:rPr lang="en-US" sz="3800" b="1" dirty="0" err="1" smtClean="0">
                <a:solidFill>
                  <a:srgbClr val="C00000"/>
                </a:solidFill>
              </a:rPr>
              <a:t>Alteplase</a:t>
            </a:r>
            <a:r>
              <a:rPr lang="en-US" sz="3800" b="1" dirty="0" smtClean="0">
                <a:solidFill>
                  <a:srgbClr val="C00000"/>
                </a:solidFill>
              </a:rPr>
              <a:t>. </a:t>
            </a:r>
            <a:r>
              <a:rPr lang="en-US" sz="3800" b="1" dirty="0" smtClean="0">
                <a:solidFill>
                  <a:srgbClr val="002060"/>
                </a:solidFill>
              </a:rPr>
              <a:t>It costs expensive. The greatest risk of intracranial hemorrhage. With accelerated administration, the use of heparin IV and early (4 h) initiation of therapy - some improvement in survival compared with streptokinase. To maintain patency of the coronary artery, immediate intravenous administration of heparin is necessary. Therapy with heparin is continued for 3-7 days.</a:t>
            </a:r>
            <a:endParaRPr lang="pl-PL" b="1" dirty="0" smtClean="0">
              <a:solidFill>
                <a:schemeClr val="accent3">
                  <a:lumMod val="50000"/>
                </a:schemeClr>
              </a:solidFill>
            </a:endParaRPr>
          </a:p>
        </p:txBody>
      </p:sp>
      <p:sp>
        <p:nvSpPr>
          <p:cNvPr id="5" name="AutoShape 6"/>
          <p:cNvSpPr>
            <a:spLocks noChangeArrowheads="1"/>
          </p:cNvSpPr>
          <p:nvPr/>
        </p:nvSpPr>
        <p:spPr bwMode="auto">
          <a:xfrm>
            <a:off x="142844" y="142852"/>
            <a:ext cx="8858312" cy="6572296"/>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Tree>
  </p:cSld>
  <p:clrMapOvr>
    <a:masterClrMapping/>
  </p:clrMapOvr>
  <p:transition>
    <p:random/>
  </p:transition>
</p:sld>
</file>

<file path=ppt/slides/slide4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285720" y="142852"/>
            <a:ext cx="8729666" cy="714380"/>
          </a:xfrm>
          <a:solidFill>
            <a:srgbClr val="1709C7"/>
          </a:solidFill>
          <a:ln>
            <a:solidFill>
              <a:srgbClr val="00B0F0"/>
            </a:solidFill>
          </a:ln>
          <a:scene3d>
            <a:camera prst="orthographicFront"/>
            <a:lightRig rig="threePt" dir="t"/>
          </a:scene3d>
          <a:sp3d>
            <a:bevelT/>
          </a:sp3d>
        </p:spPr>
        <p:txBody>
          <a:bodyPr>
            <a:normAutofit fontScale="90000"/>
          </a:bodyPr>
          <a:lstStyle/>
          <a:p>
            <a:r>
              <a:rPr lang="pl-PL" b="1" dirty="0" smtClean="0">
                <a:solidFill>
                  <a:srgbClr val="FF0000"/>
                </a:solidFill>
              </a:rPr>
              <a:t>Treatment of myocardial infarction</a:t>
            </a:r>
            <a:endParaRPr lang="pl-PL" b="1" dirty="0" smtClean="0"/>
          </a:p>
        </p:txBody>
      </p:sp>
      <p:sp>
        <p:nvSpPr>
          <p:cNvPr id="35843" name="Rectangle 3"/>
          <p:cNvSpPr>
            <a:spLocks noGrp="1" noChangeArrowheads="1"/>
          </p:cNvSpPr>
          <p:nvPr>
            <p:ph idx="1"/>
          </p:nvPr>
        </p:nvSpPr>
        <p:spPr>
          <a:xfrm>
            <a:off x="285720" y="928670"/>
            <a:ext cx="8643998" cy="5715040"/>
          </a:xfrm>
          <a:solidFill>
            <a:schemeClr val="accent5">
              <a:lumMod val="20000"/>
              <a:lumOff val="80000"/>
            </a:schemeClr>
          </a:solidFill>
          <a:ln w="28575">
            <a:solidFill>
              <a:srgbClr val="1709C7"/>
            </a:solidFill>
          </a:ln>
          <a:scene3d>
            <a:camera prst="orthographicFront"/>
            <a:lightRig rig="threePt" dir="t"/>
          </a:scene3d>
          <a:sp3d>
            <a:bevelT/>
          </a:sp3d>
        </p:spPr>
        <p:txBody>
          <a:bodyPr>
            <a:noAutofit/>
          </a:bodyPr>
          <a:lstStyle/>
          <a:p>
            <a:pPr marL="0" indent="0">
              <a:buNone/>
            </a:pPr>
            <a:r>
              <a:rPr lang="ru-RU" sz="2400" b="1" dirty="0" smtClean="0">
                <a:solidFill>
                  <a:srgbClr val="002060"/>
                </a:solidFill>
              </a:rPr>
              <a:t>2. </a:t>
            </a:r>
            <a:r>
              <a:rPr lang="en-US" sz="2400" b="1" dirty="0" err="1" smtClean="0">
                <a:solidFill>
                  <a:srgbClr val="002060"/>
                </a:solidFill>
              </a:rPr>
              <a:t>Thrombolysis</a:t>
            </a:r>
            <a:endParaRPr lang="en-US" sz="2400" b="1" dirty="0" smtClean="0">
              <a:solidFill>
                <a:srgbClr val="002060"/>
              </a:solidFill>
            </a:endParaRPr>
          </a:p>
          <a:p>
            <a:pPr marL="0" indent="0">
              <a:buNone/>
            </a:pPr>
            <a:r>
              <a:rPr lang="en-US" sz="2400" b="1" dirty="0" smtClean="0">
                <a:solidFill>
                  <a:srgbClr val="C00000"/>
                </a:solidFill>
              </a:rPr>
              <a:t>Streptokinase preparations (</a:t>
            </a:r>
            <a:r>
              <a:rPr lang="en-US" sz="2400" b="1" dirty="0" err="1" smtClean="0">
                <a:solidFill>
                  <a:srgbClr val="C00000"/>
                </a:solidFill>
              </a:rPr>
              <a:t>streptase</a:t>
            </a:r>
            <a:r>
              <a:rPr lang="en-US" sz="2400" b="1" dirty="0" smtClean="0">
                <a:solidFill>
                  <a:srgbClr val="C00000"/>
                </a:solidFill>
              </a:rPr>
              <a:t>, </a:t>
            </a:r>
            <a:r>
              <a:rPr lang="en-US" sz="2400" b="1" dirty="0" err="1" smtClean="0">
                <a:solidFill>
                  <a:srgbClr val="C00000"/>
                </a:solidFill>
              </a:rPr>
              <a:t>streptoliasis</a:t>
            </a:r>
            <a:r>
              <a:rPr lang="en-US" sz="2400" b="1" dirty="0" smtClean="0">
                <a:solidFill>
                  <a:srgbClr val="C00000"/>
                </a:solidFill>
              </a:rPr>
              <a:t>) - the product of vital activity 7b 0-hemolytic streptococcus, and </a:t>
            </a:r>
            <a:r>
              <a:rPr lang="en-US" sz="2400" b="1" dirty="0" err="1" smtClean="0">
                <a:solidFill>
                  <a:srgbClr val="C00000"/>
                </a:solidFill>
              </a:rPr>
              <a:t>urokinase</a:t>
            </a:r>
            <a:r>
              <a:rPr lang="en-US" sz="2400" b="1" dirty="0" smtClean="0">
                <a:solidFill>
                  <a:srgbClr val="C00000"/>
                </a:solidFill>
              </a:rPr>
              <a:t>, the product of the vital activity of the human body.</a:t>
            </a:r>
          </a:p>
          <a:p>
            <a:pPr marL="0" indent="0">
              <a:buNone/>
            </a:pPr>
            <a:r>
              <a:rPr lang="en-US" sz="2400" b="1" dirty="0" smtClean="0">
                <a:solidFill>
                  <a:srgbClr val="C00000"/>
                </a:solidFill>
              </a:rPr>
              <a:t>Interacts </a:t>
            </a:r>
            <a:r>
              <a:rPr lang="en-US" sz="2400" b="1" dirty="0" smtClean="0">
                <a:solidFill>
                  <a:srgbClr val="C00000"/>
                </a:solidFill>
              </a:rPr>
              <a:t>with the </a:t>
            </a:r>
            <a:r>
              <a:rPr lang="en-US" sz="2400" b="1" dirty="0" err="1" smtClean="0">
                <a:solidFill>
                  <a:srgbClr val="C00000"/>
                </a:solidFill>
              </a:rPr>
              <a:t>profibrinolysin</a:t>
            </a:r>
            <a:r>
              <a:rPr lang="en-US" sz="2400" b="1" dirty="0" smtClean="0">
                <a:solidFill>
                  <a:srgbClr val="C00000"/>
                </a:solidFill>
              </a:rPr>
              <a:t> and, the resulting complex acquires </a:t>
            </a:r>
            <a:r>
              <a:rPr lang="en-US" sz="2400" b="1" dirty="0" err="1" smtClean="0">
                <a:solidFill>
                  <a:srgbClr val="C00000"/>
                </a:solidFill>
              </a:rPr>
              <a:t>proteolytic</a:t>
            </a:r>
            <a:r>
              <a:rPr lang="en-US" sz="2400" b="1" dirty="0" smtClean="0">
                <a:solidFill>
                  <a:srgbClr val="C00000"/>
                </a:solidFill>
              </a:rPr>
              <a:t> activity and activates the transition of </a:t>
            </a:r>
            <a:r>
              <a:rPr lang="en-US" sz="2400" b="1" dirty="0" err="1" smtClean="0">
                <a:solidFill>
                  <a:srgbClr val="C00000"/>
                </a:solidFill>
              </a:rPr>
              <a:t>profibrinolysin</a:t>
            </a:r>
            <a:r>
              <a:rPr lang="en-US" sz="2400" b="1" dirty="0" smtClean="0">
                <a:solidFill>
                  <a:srgbClr val="C00000"/>
                </a:solidFill>
              </a:rPr>
              <a:t> (</a:t>
            </a:r>
            <a:r>
              <a:rPr lang="en-US" sz="2400" b="1" dirty="0" err="1" smtClean="0">
                <a:solidFill>
                  <a:srgbClr val="C00000"/>
                </a:solidFill>
              </a:rPr>
              <a:t>plasminogen</a:t>
            </a:r>
            <a:r>
              <a:rPr lang="en-US" sz="2400" b="1" dirty="0" smtClean="0">
                <a:solidFill>
                  <a:srgbClr val="C00000"/>
                </a:solidFill>
              </a:rPr>
              <a:t>) to </a:t>
            </a:r>
            <a:r>
              <a:rPr lang="en-US" sz="2400" b="1" dirty="0" err="1" smtClean="0">
                <a:solidFill>
                  <a:srgbClr val="C00000"/>
                </a:solidFill>
              </a:rPr>
              <a:t>fibrinolysin</a:t>
            </a:r>
            <a:r>
              <a:rPr lang="en-US" sz="2400" b="1" dirty="0" smtClean="0">
                <a:solidFill>
                  <a:srgbClr val="C00000"/>
                </a:solidFill>
              </a:rPr>
              <a:t> (</a:t>
            </a:r>
            <a:r>
              <a:rPr lang="en-US" sz="2400" b="1" dirty="0" err="1" smtClean="0">
                <a:solidFill>
                  <a:srgbClr val="C00000"/>
                </a:solidFill>
              </a:rPr>
              <a:t>plasmin</a:t>
            </a:r>
            <a:r>
              <a:rPr lang="en-US" sz="2400" b="1" dirty="0" smtClean="0">
                <a:solidFill>
                  <a:srgbClr val="C00000"/>
                </a:solidFill>
              </a:rPr>
              <a:t>). The latter, being a </a:t>
            </a:r>
            <a:r>
              <a:rPr lang="en-US" sz="2400" b="1" dirty="0" err="1" smtClean="0">
                <a:solidFill>
                  <a:srgbClr val="C00000"/>
                </a:solidFill>
              </a:rPr>
              <a:t>proteolytic</a:t>
            </a:r>
            <a:r>
              <a:rPr lang="en-US" sz="2400" b="1" dirty="0" smtClean="0">
                <a:solidFill>
                  <a:srgbClr val="C00000"/>
                </a:solidFill>
              </a:rPr>
              <a:t> enzyme, dissolves fibrin.</a:t>
            </a:r>
          </a:p>
          <a:p>
            <a:pPr marL="0" indent="0">
              <a:buNone/>
            </a:pPr>
            <a:r>
              <a:rPr lang="en-US" sz="2400" b="1" dirty="0" err="1" smtClean="0">
                <a:solidFill>
                  <a:srgbClr val="C00000"/>
                </a:solidFill>
              </a:rPr>
              <a:t>Streptoliasis</a:t>
            </a:r>
            <a:r>
              <a:rPr lang="en-US" sz="2400" b="1" dirty="0" smtClean="0">
                <a:solidFill>
                  <a:srgbClr val="C00000"/>
                </a:solidFill>
              </a:rPr>
              <a:t> is administered intravenously </a:t>
            </a:r>
            <a:r>
              <a:rPr lang="en-US" sz="2400" b="1" dirty="0" err="1" smtClean="0">
                <a:solidFill>
                  <a:srgbClr val="C00000"/>
                </a:solidFill>
              </a:rPr>
              <a:t>droplly</a:t>
            </a:r>
            <a:r>
              <a:rPr lang="en-US" sz="2400" b="1" dirty="0" smtClean="0">
                <a:solidFill>
                  <a:srgbClr val="C00000"/>
                </a:solidFill>
              </a:rPr>
              <a:t>, usually starting at 250,000 units, at a rate of 30 drops per minute. The subsequent treatment is carried out with heparin and indirect anticoagulants.</a:t>
            </a:r>
            <a:endParaRPr lang="ru-RU" sz="2400" b="1" i="1" dirty="0" smtClean="0">
              <a:solidFill>
                <a:srgbClr val="C00000"/>
              </a:solidFill>
            </a:endParaRPr>
          </a:p>
        </p:txBody>
      </p:sp>
      <p:sp>
        <p:nvSpPr>
          <p:cNvPr id="5" name="AutoShape 6"/>
          <p:cNvSpPr>
            <a:spLocks noChangeArrowheads="1"/>
          </p:cNvSpPr>
          <p:nvPr/>
        </p:nvSpPr>
        <p:spPr bwMode="auto">
          <a:xfrm>
            <a:off x="142844" y="142852"/>
            <a:ext cx="8858312" cy="6572296"/>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Tree>
  </p:cSld>
  <p:clrMapOvr>
    <a:masterClrMapping/>
  </p:clrMapOvr>
  <p:transition>
    <p:random/>
  </p:transition>
</p:sld>
</file>

<file path=ppt/slides/slide4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285720" y="142852"/>
            <a:ext cx="8729666" cy="714380"/>
          </a:xfrm>
          <a:solidFill>
            <a:srgbClr val="1709C7"/>
          </a:solidFill>
          <a:ln>
            <a:solidFill>
              <a:srgbClr val="00B0F0"/>
            </a:solidFill>
          </a:ln>
          <a:scene3d>
            <a:camera prst="orthographicFront"/>
            <a:lightRig rig="threePt" dir="t"/>
          </a:scene3d>
          <a:sp3d>
            <a:bevelT/>
          </a:sp3d>
        </p:spPr>
        <p:txBody>
          <a:bodyPr>
            <a:normAutofit fontScale="90000"/>
          </a:bodyPr>
          <a:lstStyle/>
          <a:p>
            <a:r>
              <a:rPr lang="pl-PL" b="1" dirty="0" smtClean="0">
                <a:solidFill>
                  <a:srgbClr val="FF0000"/>
                </a:solidFill>
              </a:rPr>
              <a:t>Treatment of myocardial infarction</a:t>
            </a:r>
            <a:endParaRPr lang="pl-PL" b="1" dirty="0" smtClean="0"/>
          </a:p>
        </p:txBody>
      </p:sp>
      <p:sp>
        <p:nvSpPr>
          <p:cNvPr id="35843" name="Rectangle 3"/>
          <p:cNvSpPr>
            <a:spLocks noGrp="1" noChangeArrowheads="1"/>
          </p:cNvSpPr>
          <p:nvPr>
            <p:ph idx="1"/>
          </p:nvPr>
        </p:nvSpPr>
        <p:spPr>
          <a:xfrm>
            <a:off x="285720" y="928670"/>
            <a:ext cx="8643998" cy="5715040"/>
          </a:xfrm>
          <a:solidFill>
            <a:schemeClr val="accent5">
              <a:lumMod val="20000"/>
              <a:lumOff val="80000"/>
            </a:schemeClr>
          </a:solidFill>
          <a:ln w="28575">
            <a:solidFill>
              <a:srgbClr val="1709C7"/>
            </a:solidFill>
          </a:ln>
          <a:scene3d>
            <a:camera prst="orthographicFront"/>
            <a:lightRig rig="threePt" dir="t"/>
          </a:scene3d>
          <a:sp3d>
            <a:bevelT/>
          </a:sp3d>
        </p:spPr>
        <p:txBody>
          <a:bodyPr>
            <a:noAutofit/>
          </a:bodyPr>
          <a:lstStyle/>
          <a:p>
            <a:pPr marL="0" indent="0">
              <a:lnSpc>
                <a:spcPct val="70000"/>
              </a:lnSpc>
              <a:buNone/>
            </a:pPr>
            <a:r>
              <a:rPr lang="ru-RU" sz="2400" b="1" dirty="0" smtClean="0">
                <a:solidFill>
                  <a:srgbClr val="002060"/>
                </a:solidFill>
              </a:rPr>
              <a:t>3. </a:t>
            </a:r>
            <a:r>
              <a:rPr lang="en-US" sz="2400" b="1" dirty="0" smtClean="0">
                <a:solidFill>
                  <a:srgbClr val="002060"/>
                </a:solidFill>
              </a:rPr>
              <a:t>Anticoagulants are divided:</a:t>
            </a:r>
          </a:p>
          <a:p>
            <a:pPr marL="0" indent="0">
              <a:lnSpc>
                <a:spcPct val="70000"/>
              </a:lnSpc>
              <a:buNone/>
            </a:pPr>
            <a:r>
              <a:rPr lang="en-US" sz="2400" b="1" dirty="0" smtClean="0">
                <a:solidFill>
                  <a:srgbClr val="C00000"/>
                </a:solidFill>
              </a:rPr>
              <a:t>- anticoagulants </a:t>
            </a:r>
            <a:r>
              <a:rPr lang="en-US" sz="2400" b="1" dirty="0" smtClean="0">
                <a:solidFill>
                  <a:srgbClr val="C00000"/>
                </a:solidFill>
              </a:rPr>
              <a:t>of direct action (heparin)</a:t>
            </a:r>
          </a:p>
          <a:p>
            <a:pPr marL="0" indent="0">
              <a:lnSpc>
                <a:spcPct val="70000"/>
              </a:lnSpc>
              <a:buNone/>
            </a:pPr>
            <a:r>
              <a:rPr lang="en-US" sz="2400" b="1" dirty="0" smtClean="0">
                <a:solidFill>
                  <a:srgbClr val="C00000"/>
                </a:solidFill>
              </a:rPr>
              <a:t>- indirect </a:t>
            </a:r>
            <a:r>
              <a:rPr lang="en-US" sz="2400" b="1" dirty="0" smtClean="0">
                <a:solidFill>
                  <a:srgbClr val="C00000"/>
                </a:solidFill>
              </a:rPr>
              <a:t>action:</a:t>
            </a:r>
          </a:p>
          <a:p>
            <a:pPr marL="0" indent="0">
              <a:lnSpc>
                <a:spcPct val="70000"/>
              </a:lnSpc>
              <a:buNone/>
            </a:pPr>
            <a:r>
              <a:rPr lang="en-US" sz="2400" b="1" dirty="0" smtClean="0">
                <a:solidFill>
                  <a:srgbClr val="C00000"/>
                </a:solidFill>
              </a:rPr>
              <a:t>--derivatives </a:t>
            </a:r>
            <a:r>
              <a:rPr lang="en-US" sz="2400" b="1" dirty="0" smtClean="0">
                <a:solidFill>
                  <a:srgbClr val="C00000"/>
                </a:solidFill>
              </a:rPr>
              <a:t>of 4-hydroxycoumarin (</a:t>
            </a:r>
            <a:r>
              <a:rPr lang="en-US" sz="2400" b="1" dirty="0" err="1" smtClean="0">
                <a:solidFill>
                  <a:srgbClr val="C00000"/>
                </a:solidFill>
              </a:rPr>
              <a:t>neodicumarin</a:t>
            </a:r>
            <a:r>
              <a:rPr lang="en-US" sz="2400" b="1" dirty="0" smtClean="0">
                <a:solidFill>
                  <a:srgbClr val="C00000"/>
                </a:solidFill>
              </a:rPr>
              <a:t>, </a:t>
            </a:r>
            <a:r>
              <a:rPr lang="en-US" sz="2400" b="1" dirty="0" err="1" smtClean="0">
                <a:solidFill>
                  <a:srgbClr val="C00000"/>
                </a:solidFill>
              </a:rPr>
              <a:t>syncumar</a:t>
            </a:r>
            <a:r>
              <a:rPr lang="en-US" sz="2400" b="1" dirty="0" smtClean="0">
                <a:solidFill>
                  <a:srgbClr val="C00000"/>
                </a:solidFill>
              </a:rPr>
              <a:t>)</a:t>
            </a:r>
          </a:p>
          <a:p>
            <a:pPr marL="0" indent="0">
              <a:lnSpc>
                <a:spcPct val="70000"/>
              </a:lnSpc>
              <a:buNone/>
            </a:pPr>
            <a:r>
              <a:rPr lang="en-US" sz="2400" b="1" dirty="0" smtClean="0">
                <a:solidFill>
                  <a:srgbClr val="C00000"/>
                </a:solidFill>
              </a:rPr>
              <a:t>--derivatives </a:t>
            </a:r>
            <a:r>
              <a:rPr lang="en-US" sz="2400" b="1" dirty="0" smtClean="0">
                <a:solidFill>
                  <a:srgbClr val="C00000"/>
                </a:solidFill>
              </a:rPr>
              <a:t>of </a:t>
            </a:r>
            <a:r>
              <a:rPr lang="en-US" sz="2400" b="1" dirty="0" err="1" smtClean="0">
                <a:solidFill>
                  <a:srgbClr val="C00000"/>
                </a:solidFill>
              </a:rPr>
              <a:t>indandione</a:t>
            </a:r>
            <a:r>
              <a:rPr lang="en-US" sz="2400" b="1" dirty="0" smtClean="0">
                <a:solidFill>
                  <a:srgbClr val="C00000"/>
                </a:solidFill>
              </a:rPr>
              <a:t> (</a:t>
            </a:r>
            <a:r>
              <a:rPr lang="en-US" sz="2400" b="1" dirty="0" err="1" smtClean="0">
                <a:solidFill>
                  <a:srgbClr val="C00000"/>
                </a:solidFill>
              </a:rPr>
              <a:t>phenylin</a:t>
            </a:r>
            <a:r>
              <a:rPr lang="en-US" sz="2400" b="1" dirty="0" smtClean="0">
                <a:solidFill>
                  <a:srgbClr val="C00000"/>
                </a:solidFill>
              </a:rPr>
              <a:t>)</a:t>
            </a:r>
          </a:p>
          <a:p>
            <a:pPr marL="0" indent="0">
              <a:lnSpc>
                <a:spcPct val="70000"/>
              </a:lnSpc>
              <a:buNone/>
            </a:pPr>
            <a:r>
              <a:rPr lang="en-US" sz="2800" b="1" u="sng" dirty="0" smtClean="0">
                <a:solidFill>
                  <a:srgbClr val="9900CC"/>
                </a:solidFill>
              </a:rPr>
              <a:t>Heparin -</a:t>
            </a:r>
          </a:p>
          <a:p>
            <a:pPr marL="0" indent="0">
              <a:lnSpc>
                <a:spcPct val="70000"/>
              </a:lnSpc>
              <a:buNone/>
            </a:pPr>
            <a:r>
              <a:rPr lang="en-US" sz="2400" b="1" dirty="0" smtClean="0">
                <a:solidFill>
                  <a:srgbClr val="9900CC"/>
                </a:solidFill>
              </a:rPr>
              <a:t>-activates </a:t>
            </a:r>
            <a:r>
              <a:rPr lang="en-US" sz="2400" b="1" dirty="0" smtClean="0">
                <a:solidFill>
                  <a:srgbClr val="9900CC"/>
                </a:solidFill>
              </a:rPr>
              <a:t>the co-factor of </a:t>
            </a:r>
            <a:r>
              <a:rPr lang="en-US" sz="2400" b="1" dirty="0" err="1" smtClean="0">
                <a:solidFill>
                  <a:srgbClr val="9900CC"/>
                </a:solidFill>
              </a:rPr>
              <a:t>antithrombin</a:t>
            </a:r>
            <a:r>
              <a:rPr lang="en-US" sz="2400" b="1" dirty="0" smtClean="0">
                <a:solidFill>
                  <a:srgbClr val="9900CC"/>
                </a:solidFill>
              </a:rPr>
              <a:t> III, accelerating its anticoagulant action</a:t>
            </a:r>
          </a:p>
          <a:p>
            <a:pPr marL="0" indent="0">
              <a:lnSpc>
                <a:spcPct val="70000"/>
              </a:lnSpc>
              <a:buNone/>
            </a:pPr>
            <a:r>
              <a:rPr lang="en-US" sz="2400" b="1" dirty="0" smtClean="0">
                <a:solidFill>
                  <a:srgbClr val="9900CC"/>
                </a:solidFill>
              </a:rPr>
              <a:t>-neutralizes </a:t>
            </a:r>
            <a:r>
              <a:rPr lang="en-US" sz="2400" b="1" dirty="0" smtClean="0">
                <a:solidFill>
                  <a:srgbClr val="9900CC"/>
                </a:solidFill>
              </a:rPr>
              <a:t>a number of activating factors of blood coagulation (</a:t>
            </a:r>
            <a:r>
              <a:rPr lang="en-US" sz="2400" b="1" dirty="0" err="1" smtClean="0">
                <a:solidFill>
                  <a:srgbClr val="9900CC"/>
                </a:solidFill>
              </a:rPr>
              <a:t>kallikrein</a:t>
            </a:r>
            <a:r>
              <a:rPr lang="en-US" sz="2400" b="1" dirty="0" smtClean="0">
                <a:solidFill>
                  <a:srgbClr val="9900CC"/>
                </a:solidFill>
              </a:rPr>
              <a:t>, IX, X, XI, XII, XIII)</a:t>
            </a:r>
          </a:p>
          <a:p>
            <a:pPr marL="0" indent="0">
              <a:lnSpc>
                <a:spcPct val="70000"/>
              </a:lnSpc>
              <a:buNone/>
            </a:pPr>
            <a:r>
              <a:rPr lang="en-US" sz="2400" b="1" dirty="0" smtClean="0">
                <a:solidFill>
                  <a:srgbClr val="9900CC"/>
                </a:solidFill>
              </a:rPr>
              <a:t>-violates </a:t>
            </a:r>
            <a:r>
              <a:rPr lang="en-US" sz="2400" b="1" dirty="0" smtClean="0">
                <a:solidFill>
                  <a:srgbClr val="9900CC"/>
                </a:solidFill>
              </a:rPr>
              <a:t>the transition of </a:t>
            </a:r>
            <a:r>
              <a:rPr lang="en-US" sz="2400" b="1" dirty="0" err="1" smtClean="0">
                <a:solidFill>
                  <a:srgbClr val="9900CC"/>
                </a:solidFill>
              </a:rPr>
              <a:t>prothrombin</a:t>
            </a:r>
            <a:r>
              <a:rPr lang="en-US" sz="2400" b="1" dirty="0" smtClean="0">
                <a:solidFill>
                  <a:srgbClr val="9900CC"/>
                </a:solidFill>
              </a:rPr>
              <a:t> to thrombin</a:t>
            </a:r>
          </a:p>
          <a:p>
            <a:pPr marL="0" indent="0">
              <a:lnSpc>
                <a:spcPct val="70000"/>
              </a:lnSpc>
              <a:buNone/>
            </a:pPr>
            <a:r>
              <a:rPr lang="en-US" sz="2400" b="1" dirty="0" smtClean="0">
                <a:solidFill>
                  <a:srgbClr val="9900CC"/>
                </a:solidFill>
              </a:rPr>
              <a:t>-inhibits </a:t>
            </a:r>
            <a:r>
              <a:rPr lang="en-US" sz="2400" b="1" dirty="0" smtClean="0">
                <a:solidFill>
                  <a:srgbClr val="9900CC"/>
                </a:solidFill>
              </a:rPr>
              <a:t>thrombin (</a:t>
            </a:r>
            <a:r>
              <a:rPr lang="en-US" sz="2400" b="1" dirty="0" err="1" smtClean="0">
                <a:solidFill>
                  <a:srgbClr val="9900CC"/>
                </a:solidFill>
              </a:rPr>
              <a:t>IIa</a:t>
            </a:r>
            <a:r>
              <a:rPr lang="en-US" sz="2400" b="1" dirty="0" smtClean="0">
                <a:solidFill>
                  <a:srgbClr val="9900CC"/>
                </a:solidFill>
              </a:rPr>
              <a:t>)</a:t>
            </a:r>
          </a:p>
          <a:p>
            <a:pPr marL="0" indent="0">
              <a:lnSpc>
                <a:spcPct val="70000"/>
              </a:lnSpc>
              <a:buNone/>
            </a:pPr>
            <a:r>
              <a:rPr lang="en-US" sz="2400" b="1" dirty="0" smtClean="0">
                <a:solidFill>
                  <a:srgbClr val="9900CC"/>
                </a:solidFill>
              </a:rPr>
              <a:t>-lowers </a:t>
            </a:r>
            <a:r>
              <a:rPr lang="en-US" sz="2400" b="1" dirty="0" smtClean="0">
                <a:solidFill>
                  <a:srgbClr val="9900CC"/>
                </a:solidFill>
              </a:rPr>
              <a:t>blood lipids</a:t>
            </a:r>
          </a:p>
          <a:p>
            <a:pPr marL="0" indent="0">
              <a:lnSpc>
                <a:spcPct val="70000"/>
              </a:lnSpc>
              <a:buNone/>
            </a:pPr>
            <a:r>
              <a:rPr lang="en-US" sz="2400" b="1" dirty="0" smtClean="0">
                <a:solidFill>
                  <a:srgbClr val="002060"/>
                </a:solidFill>
              </a:rPr>
              <a:t>Heparin is administered intravenously at 10 000-15 000-25 000 units and subcutaneously at 10 000 units. Starting from the second day, the dose is 30 000-50000 units. The administration of heparin continues for 4-8 days, 1-2 days before its cancellation, the daily dose is gradually reduced by 2500-5000 units</a:t>
            </a:r>
            <a:endParaRPr lang="ru-RU" sz="2400" b="1" dirty="0" smtClean="0">
              <a:solidFill>
                <a:schemeClr val="accent4">
                  <a:lumMod val="50000"/>
                </a:schemeClr>
              </a:solidFill>
            </a:endParaRPr>
          </a:p>
        </p:txBody>
      </p:sp>
      <p:sp>
        <p:nvSpPr>
          <p:cNvPr id="5" name="AutoShape 6"/>
          <p:cNvSpPr>
            <a:spLocks noChangeArrowheads="1"/>
          </p:cNvSpPr>
          <p:nvPr/>
        </p:nvSpPr>
        <p:spPr bwMode="auto">
          <a:xfrm>
            <a:off x="142844" y="142852"/>
            <a:ext cx="8858312" cy="6572296"/>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Tree>
  </p:cSld>
  <p:clrMapOvr>
    <a:masterClrMapping/>
  </p:clrMapOvr>
  <p:transition>
    <p:random/>
  </p:transition>
</p:sld>
</file>

<file path=ppt/slides/slide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xfrm>
            <a:off x="214282" y="142852"/>
            <a:ext cx="8786874" cy="654032"/>
          </a:xfrm>
          <a:solidFill>
            <a:schemeClr val="accent3">
              <a:lumMod val="75000"/>
            </a:schemeClr>
          </a:solidFill>
        </p:spPr>
        <p:txBody>
          <a:bodyPr>
            <a:normAutofit fontScale="90000"/>
          </a:bodyPr>
          <a:lstStyle/>
          <a:p>
            <a:r>
              <a:rPr lang="en-US" b="1" dirty="0" smtClean="0">
                <a:solidFill>
                  <a:srgbClr val="FF0000"/>
                </a:solidFill>
              </a:rPr>
              <a:t>Prophylaxis of ischemic heart disease</a:t>
            </a:r>
            <a:endParaRPr lang="pl-PL" b="1" dirty="0" smtClean="0">
              <a:solidFill>
                <a:srgbClr val="FF0000"/>
              </a:solidFill>
            </a:endParaRPr>
          </a:p>
        </p:txBody>
      </p:sp>
      <p:sp>
        <p:nvSpPr>
          <p:cNvPr id="4" name="AutoShape 6"/>
          <p:cNvSpPr>
            <a:spLocks noChangeArrowheads="1"/>
          </p:cNvSpPr>
          <p:nvPr/>
        </p:nvSpPr>
        <p:spPr bwMode="auto">
          <a:xfrm>
            <a:off x="142844" y="142852"/>
            <a:ext cx="8858312" cy="6572296"/>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5" name="Rectangle 3"/>
          <p:cNvSpPr txBox="1">
            <a:spLocks noChangeArrowheads="1"/>
          </p:cNvSpPr>
          <p:nvPr/>
        </p:nvSpPr>
        <p:spPr>
          <a:xfrm>
            <a:off x="428596" y="857232"/>
            <a:ext cx="4357718" cy="5715040"/>
          </a:xfrm>
          <a:prstGeom prst="rect">
            <a:avLst/>
          </a:prstGeom>
          <a:solidFill>
            <a:schemeClr val="accent1">
              <a:lumMod val="20000"/>
              <a:lumOff val="80000"/>
            </a:schemeClr>
          </a:solidFill>
          <a:ln w="57150">
            <a:solidFill>
              <a:srgbClr val="0070C0"/>
            </a:solidFill>
          </a:ln>
          <a:scene3d>
            <a:camera prst="orthographicFront"/>
            <a:lightRig rig="threePt" dir="t"/>
          </a:scene3d>
          <a:sp3d>
            <a:bevelT/>
          </a:sp3d>
        </p:spPr>
        <p:txBody>
          <a:bodyPr vert="horz" lIns="91440" tIns="45720" rIns="91440" bIns="45720" rtlCol="0">
            <a:noAutofit/>
          </a:bodyPr>
          <a:lstStyle/>
          <a:p>
            <a:pPr marL="342900" marR="0" lvl="0" indent="-342900" algn="ctr" defTabSz="914400" rtl="0" eaLnBrk="1" fontAlgn="auto" latinLnBrk="0" hangingPunct="1">
              <a:lnSpc>
                <a:spcPct val="100000"/>
              </a:lnSpc>
              <a:spcBef>
                <a:spcPct val="20000"/>
              </a:spcBef>
              <a:spcAft>
                <a:spcPts val="0"/>
              </a:spcAft>
              <a:buClrTx/>
              <a:buSzTx/>
              <a:tabLst/>
              <a:defRPr/>
            </a:pPr>
            <a:r>
              <a:rPr kumimoji="0" lang="ru-RU" sz="3600" b="1" i="0" u="none" strike="noStrike" kern="1200" cap="none" spc="0" normalizeH="0" baseline="0" noProof="0" dirty="0" smtClean="0">
                <a:ln>
                  <a:noFill/>
                </a:ln>
                <a:solidFill>
                  <a:srgbClr val="1709C7"/>
                </a:solidFill>
                <a:effectLst/>
                <a:uLnTx/>
                <a:uFillTx/>
                <a:latin typeface="+mn-lt"/>
                <a:ea typeface="+mn-ea"/>
                <a:cs typeface="+mn-cs"/>
              </a:rPr>
              <a:t>а) </a:t>
            </a:r>
            <a:r>
              <a:rPr lang="en-US" sz="3600" b="1" dirty="0" smtClean="0">
                <a:solidFill>
                  <a:srgbClr val="1709C7"/>
                </a:solidFill>
              </a:rPr>
              <a:t>smoking</a:t>
            </a:r>
            <a:r>
              <a:rPr kumimoji="0" lang="ru-RU" sz="3600" b="1" i="0" u="none" strike="noStrike" kern="1200" cap="none" spc="0" normalizeH="0" baseline="0" noProof="0" dirty="0" smtClean="0">
                <a:ln>
                  <a:noFill/>
                </a:ln>
                <a:solidFill>
                  <a:srgbClr val="1709C7"/>
                </a:solidFill>
                <a:effectLst/>
                <a:uLnTx/>
                <a:uFillTx/>
                <a:latin typeface="+mn-lt"/>
                <a:ea typeface="+mn-ea"/>
                <a:cs typeface="+mn-cs"/>
              </a:rPr>
              <a:t>. </a:t>
            </a:r>
            <a:endParaRPr kumimoji="0" lang="en-US" sz="3600" b="1" i="0" u="none" strike="noStrike" kern="1200" cap="none" spc="0" normalizeH="0" baseline="0" noProof="0" dirty="0" smtClean="0">
              <a:ln>
                <a:noFill/>
              </a:ln>
              <a:solidFill>
                <a:srgbClr val="1709C7"/>
              </a:solidFill>
              <a:effectLst/>
              <a:uLnTx/>
              <a:uFillTx/>
              <a:latin typeface="+mn-lt"/>
              <a:ea typeface="+mn-ea"/>
              <a:cs typeface="+mn-cs"/>
            </a:endParaRPr>
          </a:p>
          <a:p>
            <a:pPr marL="342900" lvl="0" indent="-342900" algn="just">
              <a:spcBef>
                <a:spcPct val="20000"/>
              </a:spcBef>
              <a:defRPr/>
            </a:pPr>
            <a:r>
              <a:rPr lang="en-US" sz="3600" b="1" dirty="0" smtClean="0">
                <a:solidFill>
                  <a:srgbClr val="C00000"/>
                </a:solidFill>
              </a:rPr>
              <a:t>Smokers, in comparison with non-smokers, are 2 times more likely to die from heart attacks.</a:t>
            </a:r>
            <a:endParaRPr kumimoji="0" lang="ru-RU" sz="3600" b="1" i="0" u="none" strike="noStrike" kern="1200" cap="none" spc="0" normalizeH="0" baseline="0" noProof="0" dirty="0" smtClean="0">
              <a:ln>
                <a:noFill/>
              </a:ln>
              <a:solidFill>
                <a:srgbClr val="C00000"/>
              </a:solidFill>
              <a:effectLst/>
              <a:uLnTx/>
              <a:uFillTx/>
              <a:latin typeface="+mn-lt"/>
              <a:ea typeface="+mn-ea"/>
              <a:cs typeface="+mn-cs"/>
            </a:endParaRPr>
          </a:p>
        </p:txBody>
      </p:sp>
      <p:pic>
        <p:nvPicPr>
          <p:cNvPr id="7" name="Picture 4"/>
          <p:cNvPicPr>
            <a:picLocks noChangeAspect="1" noChangeArrowheads="1"/>
          </p:cNvPicPr>
          <p:nvPr/>
        </p:nvPicPr>
        <p:blipFill>
          <a:blip r:embed="rId2"/>
          <a:srcRect/>
          <a:stretch>
            <a:fillRect/>
          </a:stretch>
        </p:blipFill>
        <p:spPr bwMode="auto">
          <a:xfrm>
            <a:off x="5214942" y="857232"/>
            <a:ext cx="3700464" cy="3786214"/>
          </a:xfrm>
          <a:prstGeom prst="rect">
            <a:avLst/>
          </a:prstGeom>
          <a:noFill/>
          <a:ln w="9525">
            <a:noFill/>
            <a:miter lim="800000"/>
            <a:headEnd/>
            <a:tailEnd/>
          </a:ln>
        </p:spPr>
      </p:pic>
    </p:spTree>
  </p:cSld>
  <p:clrMapOvr>
    <a:masterClrMapping/>
  </p:clrMapOvr>
  <p:transition>
    <p:random/>
  </p:transition>
</p:sld>
</file>

<file path=ppt/slides/slide5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xfrm>
            <a:off x="214282" y="142852"/>
            <a:ext cx="8786874" cy="654032"/>
          </a:xfrm>
          <a:solidFill>
            <a:schemeClr val="accent3">
              <a:lumMod val="75000"/>
            </a:schemeClr>
          </a:solidFill>
        </p:spPr>
        <p:txBody>
          <a:bodyPr>
            <a:normAutofit fontScale="90000"/>
          </a:bodyPr>
          <a:lstStyle/>
          <a:p>
            <a:r>
              <a:rPr lang="en-US" b="1" dirty="0" smtClean="0">
                <a:solidFill>
                  <a:srgbClr val="FF0000"/>
                </a:solidFill>
              </a:rPr>
              <a:t>Prophylaxis of ischemic heart disease</a:t>
            </a:r>
            <a:endParaRPr lang="pl-PL" b="1" dirty="0" smtClean="0">
              <a:solidFill>
                <a:srgbClr val="FF0000"/>
              </a:solidFill>
            </a:endParaRPr>
          </a:p>
        </p:txBody>
      </p:sp>
      <p:sp>
        <p:nvSpPr>
          <p:cNvPr id="4" name="AutoShape 6"/>
          <p:cNvSpPr>
            <a:spLocks noChangeArrowheads="1"/>
          </p:cNvSpPr>
          <p:nvPr/>
        </p:nvSpPr>
        <p:spPr bwMode="auto">
          <a:xfrm>
            <a:off x="142844" y="142852"/>
            <a:ext cx="8858312" cy="6572296"/>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5" name="Rectangle 3"/>
          <p:cNvSpPr txBox="1">
            <a:spLocks noChangeArrowheads="1"/>
          </p:cNvSpPr>
          <p:nvPr/>
        </p:nvSpPr>
        <p:spPr>
          <a:xfrm>
            <a:off x="428596" y="857232"/>
            <a:ext cx="4643470" cy="5715040"/>
          </a:xfrm>
          <a:prstGeom prst="rect">
            <a:avLst/>
          </a:prstGeom>
          <a:solidFill>
            <a:schemeClr val="accent1">
              <a:lumMod val="20000"/>
              <a:lumOff val="80000"/>
            </a:schemeClr>
          </a:solidFill>
          <a:ln w="57150">
            <a:solidFill>
              <a:srgbClr val="0070C0"/>
            </a:solidFill>
          </a:ln>
          <a:scene3d>
            <a:camera prst="orthographicFront"/>
            <a:lightRig rig="threePt" dir="t"/>
          </a:scene3d>
          <a:sp3d>
            <a:bevelT/>
          </a:sp3d>
        </p:spPr>
        <p:txBody>
          <a:bodyPr vert="horz" lIns="91440" tIns="45720" rIns="91440" bIns="45720" rtlCol="0">
            <a:noAutofit/>
          </a:bodyPr>
          <a:lstStyle/>
          <a:p>
            <a:pPr algn="ctr"/>
            <a:r>
              <a:rPr lang="en-US" sz="3600" b="1" dirty="0" smtClean="0">
                <a:solidFill>
                  <a:srgbClr val="1709C7"/>
                </a:solidFill>
              </a:rPr>
              <a:t>b</a:t>
            </a:r>
            <a:r>
              <a:rPr lang="ru-RU" sz="3600" b="1" dirty="0" smtClean="0">
                <a:solidFill>
                  <a:srgbClr val="1709C7"/>
                </a:solidFill>
              </a:rPr>
              <a:t>)</a:t>
            </a:r>
            <a:r>
              <a:rPr lang="en-US" sz="3600" b="1" dirty="0" smtClean="0">
                <a:solidFill>
                  <a:srgbClr val="1709C7"/>
                </a:solidFill>
              </a:rPr>
              <a:t> </a:t>
            </a:r>
            <a:r>
              <a:rPr lang="en-US" sz="3600" b="1" dirty="0" smtClean="0">
                <a:solidFill>
                  <a:srgbClr val="1709C7"/>
                </a:solidFill>
              </a:rPr>
              <a:t>overweight</a:t>
            </a:r>
            <a:r>
              <a:rPr lang="ru-RU" sz="3600" b="1" dirty="0" smtClean="0">
                <a:solidFill>
                  <a:srgbClr val="1709C7"/>
                </a:solidFill>
              </a:rPr>
              <a:t>. </a:t>
            </a:r>
            <a:endParaRPr lang="ru-RU" sz="3600" b="1" dirty="0" smtClean="0">
              <a:solidFill>
                <a:srgbClr val="1709C7"/>
              </a:solidFill>
            </a:endParaRPr>
          </a:p>
          <a:p>
            <a:pPr>
              <a:lnSpc>
                <a:spcPct val="90000"/>
              </a:lnSpc>
            </a:pPr>
            <a:r>
              <a:rPr lang="en-US" sz="3600" b="1" dirty="0" smtClean="0">
                <a:solidFill>
                  <a:srgbClr val="C00000"/>
                </a:solidFill>
              </a:rPr>
              <a:t>People who consume fats above average (especially animal origin) are at increased risk of atherosclerotic plaques.</a:t>
            </a:r>
            <a:endParaRPr lang="ru-RU" sz="3600" b="1" dirty="0" smtClean="0">
              <a:solidFill>
                <a:srgbClr val="C00000"/>
              </a:solidFill>
            </a:endParaRPr>
          </a:p>
          <a:p>
            <a:pPr marR="0" lvl="0" defTabSz="914400" rtl="0" eaLnBrk="1" fontAlgn="auto" latinLnBrk="0" hangingPunct="1">
              <a:lnSpc>
                <a:spcPct val="100000"/>
              </a:lnSpc>
              <a:spcBef>
                <a:spcPct val="20000"/>
              </a:spcBef>
              <a:spcAft>
                <a:spcPts val="0"/>
              </a:spcAft>
              <a:buClrTx/>
              <a:buSzTx/>
              <a:tabLst/>
              <a:defRPr/>
            </a:pPr>
            <a:endParaRPr kumimoji="0" lang="ru-RU" sz="3600" b="1" i="0" u="none" strike="noStrike" kern="1200" cap="none" spc="0" normalizeH="0" baseline="0" noProof="0" dirty="0" smtClean="0">
              <a:ln>
                <a:noFill/>
              </a:ln>
              <a:solidFill>
                <a:srgbClr val="C00000"/>
              </a:solidFill>
              <a:effectLst/>
              <a:uLnTx/>
              <a:uFillTx/>
              <a:latin typeface="+mn-lt"/>
              <a:ea typeface="+mn-ea"/>
              <a:cs typeface="+mn-cs"/>
            </a:endParaRPr>
          </a:p>
        </p:txBody>
      </p:sp>
      <p:pic>
        <p:nvPicPr>
          <p:cNvPr id="6" name="Picture 4"/>
          <p:cNvPicPr>
            <a:picLocks noChangeAspect="1" noChangeArrowheads="1"/>
          </p:cNvPicPr>
          <p:nvPr/>
        </p:nvPicPr>
        <p:blipFill>
          <a:blip r:embed="rId2"/>
          <a:srcRect/>
          <a:stretch>
            <a:fillRect/>
          </a:stretch>
        </p:blipFill>
        <p:spPr bwMode="auto">
          <a:xfrm>
            <a:off x="5214942" y="857232"/>
            <a:ext cx="3714776" cy="3081343"/>
          </a:xfrm>
          <a:prstGeom prst="rect">
            <a:avLst/>
          </a:prstGeom>
          <a:noFill/>
          <a:ln w="9525">
            <a:noFill/>
            <a:miter lim="800000"/>
            <a:headEnd/>
            <a:tailEnd/>
          </a:ln>
        </p:spPr>
      </p:pic>
    </p:spTree>
  </p:cSld>
  <p:clrMapOvr>
    <a:masterClrMapping/>
  </p:clrMapOvr>
  <p:transition>
    <p:random/>
  </p:transition>
</p:sld>
</file>

<file path=ppt/slides/slide5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xfrm>
            <a:off x="214282" y="142852"/>
            <a:ext cx="8786874" cy="654032"/>
          </a:xfrm>
          <a:solidFill>
            <a:schemeClr val="accent3">
              <a:lumMod val="75000"/>
            </a:schemeClr>
          </a:solidFill>
        </p:spPr>
        <p:txBody>
          <a:bodyPr>
            <a:normAutofit fontScale="90000"/>
          </a:bodyPr>
          <a:lstStyle/>
          <a:p>
            <a:r>
              <a:rPr lang="en-US" b="1" dirty="0" smtClean="0">
                <a:solidFill>
                  <a:srgbClr val="FF0000"/>
                </a:solidFill>
              </a:rPr>
              <a:t>Prophylaxis of ischemic heart disease</a:t>
            </a:r>
            <a:endParaRPr lang="pl-PL" b="1" dirty="0" smtClean="0">
              <a:solidFill>
                <a:srgbClr val="FF0000"/>
              </a:solidFill>
            </a:endParaRPr>
          </a:p>
        </p:txBody>
      </p:sp>
      <p:sp>
        <p:nvSpPr>
          <p:cNvPr id="4" name="AutoShape 6"/>
          <p:cNvSpPr>
            <a:spLocks noChangeArrowheads="1"/>
          </p:cNvSpPr>
          <p:nvPr/>
        </p:nvSpPr>
        <p:spPr bwMode="auto">
          <a:xfrm>
            <a:off x="142844" y="142852"/>
            <a:ext cx="8858312" cy="6572296"/>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5" name="Rectangle 3"/>
          <p:cNvSpPr txBox="1">
            <a:spLocks noChangeArrowheads="1"/>
          </p:cNvSpPr>
          <p:nvPr/>
        </p:nvSpPr>
        <p:spPr>
          <a:xfrm>
            <a:off x="428596" y="857232"/>
            <a:ext cx="5429288" cy="5643602"/>
          </a:xfrm>
          <a:prstGeom prst="rect">
            <a:avLst/>
          </a:prstGeom>
          <a:solidFill>
            <a:schemeClr val="accent1">
              <a:lumMod val="20000"/>
              <a:lumOff val="80000"/>
            </a:schemeClr>
          </a:solidFill>
          <a:ln w="57150">
            <a:solidFill>
              <a:srgbClr val="0070C0"/>
            </a:solidFill>
          </a:ln>
          <a:scene3d>
            <a:camera prst="orthographicFront"/>
            <a:lightRig rig="threePt" dir="t"/>
          </a:scene3d>
          <a:sp3d>
            <a:bevelT/>
          </a:sp3d>
        </p:spPr>
        <p:txBody>
          <a:bodyPr vert="horz" lIns="91440" tIns="45720" rIns="91440" bIns="45720" rtlCol="0">
            <a:noAutofit/>
          </a:bodyPr>
          <a:lstStyle/>
          <a:p>
            <a:r>
              <a:rPr lang="en-US" sz="3600" b="1" dirty="0" smtClean="0">
                <a:solidFill>
                  <a:srgbClr val="1709C7"/>
                </a:solidFill>
              </a:rPr>
              <a:t>c</a:t>
            </a:r>
            <a:r>
              <a:rPr lang="ru-RU" sz="3600" b="1" dirty="0" smtClean="0">
                <a:solidFill>
                  <a:srgbClr val="1709C7"/>
                </a:solidFill>
              </a:rPr>
              <a:t>)</a:t>
            </a:r>
            <a:r>
              <a:rPr lang="en-US" sz="3600" b="1" dirty="0" smtClean="0">
                <a:solidFill>
                  <a:srgbClr val="1709C7"/>
                </a:solidFill>
              </a:rPr>
              <a:t> low</a:t>
            </a:r>
          </a:p>
          <a:p>
            <a:r>
              <a:rPr lang="en-US" sz="3600" b="1" dirty="0" smtClean="0">
                <a:solidFill>
                  <a:srgbClr val="1709C7"/>
                </a:solidFill>
              </a:rPr>
              <a:t>motor</a:t>
            </a:r>
          </a:p>
          <a:p>
            <a:r>
              <a:rPr lang="en-US" sz="3600" b="1" dirty="0" smtClean="0">
                <a:solidFill>
                  <a:srgbClr val="1709C7"/>
                </a:solidFill>
              </a:rPr>
              <a:t>activity </a:t>
            </a:r>
            <a:endParaRPr lang="en-US" sz="3600" b="1" dirty="0" smtClean="0">
              <a:solidFill>
                <a:srgbClr val="1709C7"/>
              </a:solidFill>
            </a:endParaRPr>
          </a:p>
          <a:p>
            <a:r>
              <a:rPr lang="en-US" sz="3600" b="1" dirty="0" smtClean="0">
                <a:solidFill>
                  <a:srgbClr val="1709C7"/>
                </a:solidFill>
              </a:rPr>
              <a:t>(</a:t>
            </a:r>
            <a:r>
              <a:rPr lang="en-US" sz="3600" b="1" dirty="0" err="1" smtClean="0">
                <a:solidFill>
                  <a:srgbClr val="1709C7"/>
                </a:solidFill>
              </a:rPr>
              <a:t>hypodynamia</a:t>
            </a:r>
            <a:r>
              <a:rPr lang="en-US" sz="3600" b="1" dirty="0" smtClean="0">
                <a:solidFill>
                  <a:srgbClr val="1709C7"/>
                </a:solidFill>
              </a:rPr>
              <a:t>)</a:t>
            </a:r>
            <a:r>
              <a:rPr lang="ru-RU" sz="3600" b="1" dirty="0" smtClean="0">
                <a:solidFill>
                  <a:srgbClr val="1709C7"/>
                </a:solidFill>
              </a:rPr>
              <a:t>. </a:t>
            </a:r>
            <a:endParaRPr lang="en-US" sz="3600" b="1" dirty="0" smtClean="0">
              <a:solidFill>
                <a:srgbClr val="1709C7"/>
              </a:solidFill>
            </a:endParaRPr>
          </a:p>
          <a:p>
            <a:r>
              <a:rPr lang="en-US" sz="3200" b="1" dirty="0" smtClean="0">
                <a:solidFill>
                  <a:srgbClr val="C00000"/>
                </a:solidFill>
              </a:rPr>
              <a:t>Regular</a:t>
            </a:r>
          </a:p>
          <a:p>
            <a:r>
              <a:rPr lang="en-US" sz="3200" b="1" dirty="0" smtClean="0">
                <a:solidFill>
                  <a:srgbClr val="C00000"/>
                </a:solidFill>
              </a:rPr>
              <a:t>the physical</a:t>
            </a:r>
          </a:p>
          <a:p>
            <a:r>
              <a:rPr lang="en-US" sz="3200" b="1" dirty="0" smtClean="0">
                <a:solidFill>
                  <a:srgbClr val="C00000"/>
                </a:solidFill>
              </a:rPr>
              <a:t>exercises</a:t>
            </a:r>
          </a:p>
          <a:p>
            <a:r>
              <a:rPr lang="en-US" sz="3200" b="1" dirty="0" smtClean="0">
                <a:solidFill>
                  <a:srgbClr val="C00000"/>
                </a:solidFill>
              </a:rPr>
              <a:t>increase </a:t>
            </a:r>
            <a:r>
              <a:rPr lang="en-US" sz="3200" b="1" dirty="0" smtClean="0">
                <a:solidFill>
                  <a:srgbClr val="C00000"/>
                </a:solidFill>
              </a:rPr>
              <a:t>the efficiency</a:t>
            </a:r>
            <a:endParaRPr lang="en-US" sz="3200" b="1" dirty="0" smtClean="0">
              <a:solidFill>
                <a:srgbClr val="C00000"/>
              </a:solidFill>
            </a:endParaRPr>
          </a:p>
          <a:p>
            <a:r>
              <a:rPr lang="en-US" sz="3200" b="1" dirty="0" smtClean="0">
                <a:solidFill>
                  <a:srgbClr val="C00000"/>
                </a:solidFill>
              </a:rPr>
              <a:t>work of the heart, while reducing the need for oxygen.</a:t>
            </a:r>
            <a:endParaRPr lang="ru-RU" sz="3200" b="1" dirty="0" smtClean="0">
              <a:solidFill>
                <a:srgbClr val="C00000"/>
              </a:solidFill>
            </a:endParaRPr>
          </a:p>
        </p:txBody>
      </p:sp>
      <p:pic>
        <p:nvPicPr>
          <p:cNvPr id="7" name="Picture 4"/>
          <p:cNvPicPr>
            <a:picLocks noChangeAspect="1" noChangeArrowheads="1"/>
          </p:cNvPicPr>
          <p:nvPr/>
        </p:nvPicPr>
        <p:blipFill>
          <a:blip r:embed="rId2"/>
          <a:srcRect/>
          <a:stretch>
            <a:fillRect/>
          </a:stretch>
        </p:blipFill>
        <p:spPr bwMode="auto">
          <a:xfrm>
            <a:off x="3571868" y="857232"/>
            <a:ext cx="5334000" cy="3076575"/>
          </a:xfrm>
          <a:prstGeom prst="rect">
            <a:avLst/>
          </a:prstGeom>
          <a:noFill/>
          <a:ln w="9525">
            <a:noFill/>
            <a:miter lim="800000"/>
            <a:headEnd/>
            <a:tailEnd/>
          </a:ln>
        </p:spPr>
      </p:pic>
    </p:spTree>
  </p:cSld>
  <p:clrMapOvr>
    <a:masterClrMapping/>
  </p:clrMapOvr>
  <p:transition>
    <p:random/>
  </p:transition>
</p:sld>
</file>

<file path=ppt/slides/slide5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xfrm>
            <a:off x="214282" y="142852"/>
            <a:ext cx="8786874" cy="654032"/>
          </a:xfrm>
          <a:solidFill>
            <a:schemeClr val="accent3">
              <a:lumMod val="75000"/>
            </a:schemeClr>
          </a:solidFill>
        </p:spPr>
        <p:txBody>
          <a:bodyPr>
            <a:normAutofit fontScale="90000"/>
          </a:bodyPr>
          <a:lstStyle/>
          <a:p>
            <a:r>
              <a:rPr lang="en-US" b="1" dirty="0" smtClean="0">
                <a:solidFill>
                  <a:srgbClr val="FF0000"/>
                </a:solidFill>
              </a:rPr>
              <a:t>Prophylaxis of ischemic heart disease</a:t>
            </a:r>
            <a:endParaRPr lang="pl-PL" b="1" dirty="0" smtClean="0">
              <a:solidFill>
                <a:srgbClr val="FF0000"/>
              </a:solidFill>
            </a:endParaRPr>
          </a:p>
        </p:txBody>
      </p:sp>
      <p:sp>
        <p:nvSpPr>
          <p:cNvPr id="4" name="AutoShape 6"/>
          <p:cNvSpPr>
            <a:spLocks noChangeArrowheads="1"/>
          </p:cNvSpPr>
          <p:nvPr/>
        </p:nvSpPr>
        <p:spPr bwMode="auto">
          <a:xfrm>
            <a:off x="142844" y="142852"/>
            <a:ext cx="8858312" cy="6572296"/>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5" name="Rectangle 3"/>
          <p:cNvSpPr txBox="1">
            <a:spLocks noChangeArrowheads="1"/>
          </p:cNvSpPr>
          <p:nvPr/>
        </p:nvSpPr>
        <p:spPr>
          <a:xfrm>
            <a:off x="428596" y="857232"/>
            <a:ext cx="6215106" cy="5643602"/>
          </a:xfrm>
          <a:prstGeom prst="rect">
            <a:avLst/>
          </a:prstGeom>
          <a:solidFill>
            <a:schemeClr val="accent1">
              <a:lumMod val="20000"/>
              <a:lumOff val="80000"/>
            </a:schemeClr>
          </a:solidFill>
          <a:ln w="57150">
            <a:solidFill>
              <a:srgbClr val="0070C0"/>
            </a:solidFill>
          </a:ln>
          <a:scene3d>
            <a:camera prst="orthographicFront"/>
            <a:lightRig rig="threePt" dir="t"/>
          </a:scene3d>
          <a:sp3d>
            <a:bevelT/>
          </a:sp3d>
        </p:spPr>
        <p:txBody>
          <a:bodyPr vert="horz" lIns="91440" tIns="45720" rIns="91440" bIns="45720" rtlCol="0">
            <a:noAutofit/>
          </a:bodyPr>
          <a:lstStyle/>
          <a:p>
            <a:r>
              <a:rPr lang="en-US" sz="3600" b="1" dirty="0" smtClean="0">
                <a:solidFill>
                  <a:srgbClr val="1709C7"/>
                </a:solidFill>
              </a:rPr>
              <a:t>d</a:t>
            </a:r>
            <a:r>
              <a:rPr lang="ru-RU" sz="3600" b="1" dirty="0" smtClean="0">
                <a:solidFill>
                  <a:srgbClr val="1709C7"/>
                </a:solidFill>
              </a:rPr>
              <a:t>)</a:t>
            </a:r>
            <a:r>
              <a:rPr lang="en-US" sz="3600" b="1" dirty="0" smtClean="0">
                <a:solidFill>
                  <a:srgbClr val="1709C7"/>
                </a:solidFill>
              </a:rPr>
              <a:t> </a:t>
            </a:r>
            <a:r>
              <a:rPr lang="en-US" sz="3600" b="1" dirty="0" smtClean="0">
                <a:solidFill>
                  <a:srgbClr val="1709C7"/>
                </a:solidFill>
              </a:rPr>
              <a:t>caffeine in large doses</a:t>
            </a:r>
            <a:r>
              <a:rPr lang="ru-RU" sz="3600" b="1" dirty="0" smtClean="0">
                <a:solidFill>
                  <a:srgbClr val="1709C7"/>
                </a:solidFill>
              </a:rPr>
              <a:t>.</a:t>
            </a:r>
            <a:endParaRPr lang="en-US" sz="3600" b="1" dirty="0" smtClean="0">
              <a:solidFill>
                <a:srgbClr val="1709C7"/>
              </a:solidFill>
            </a:endParaRPr>
          </a:p>
          <a:p>
            <a:r>
              <a:rPr lang="en-US" sz="3600" b="1" dirty="0" smtClean="0">
                <a:solidFill>
                  <a:srgbClr val="C00000"/>
                </a:solidFill>
              </a:rPr>
              <a:t>- It </a:t>
            </a:r>
            <a:r>
              <a:rPr lang="en-US" sz="3600" b="1" dirty="0" smtClean="0">
                <a:solidFill>
                  <a:srgbClr val="C00000"/>
                </a:solidFill>
              </a:rPr>
              <a:t>is desirable that the total intake of caffeine per day does not exceed 400 mg.</a:t>
            </a:r>
          </a:p>
          <a:p>
            <a:r>
              <a:rPr lang="en-US" sz="3600" b="1" dirty="0" smtClean="0">
                <a:solidFill>
                  <a:srgbClr val="C00000"/>
                </a:solidFill>
              </a:rPr>
              <a:t>- A </a:t>
            </a:r>
            <a:r>
              <a:rPr lang="en-US" sz="3600" b="1" dirty="0" smtClean="0">
                <a:solidFill>
                  <a:srgbClr val="C00000"/>
                </a:solidFill>
              </a:rPr>
              <a:t>cup of natural coffee contains about 200 mg of </a:t>
            </a:r>
            <a:r>
              <a:rPr lang="en-US" sz="3600" b="1" dirty="0" smtClean="0">
                <a:solidFill>
                  <a:srgbClr val="C00000"/>
                </a:solidFill>
              </a:rPr>
              <a:t>caffeine.</a:t>
            </a:r>
            <a:endParaRPr lang="en-US" sz="3600" b="1" dirty="0" smtClean="0">
              <a:solidFill>
                <a:srgbClr val="C00000"/>
              </a:solidFill>
            </a:endParaRPr>
          </a:p>
          <a:p>
            <a:r>
              <a:rPr lang="en-US" sz="3600" b="1" dirty="0" smtClean="0">
                <a:solidFill>
                  <a:srgbClr val="C00000"/>
                </a:solidFill>
              </a:rPr>
              <a:t>- The </a:t>
            </a:r>
            <a:r>
              <a:rPr lang="en-US" sz="3600" b="1" dirty="0" smtClean="0">
                <a:solidFill>
                  <a:srgbClr val="C00000"/>
                </a:solidFill>
              </a:rPr>
              <a:t>same cup of instant coffee - 80-100 </a:t>
            </a:r>
            <a:r>
              <a:rPr lang="en-US" sz="3600" b="1" dirty="0" smtClean="0">
                <a:solidFill>
                  <a:srgbClr val="C00000"/>
                </a:solidFill>
              </a:rPr>
              <a:t>mg.</a:t>
            </a:r>
            <a:endParaRPr lang="en-US" sz="3600" b="1" dirty="0" smtClean="0">
              <a:solidFill>
                <a:srgbClr val="C00000"/>
              </a:solidFill>
            </a:endParaRPr>
          </a:p>
          <a:p>
            <a:r>
              <a:rPr lang="en-US" sz="3600" b="1" dirty="0" smtClean="0">
                <a:solidFill>
                  <a:srgbClr val="C00000"/>
                </a:solidFill>
              </a:rPr>
              <a:t>- The </a:t>
            </a:r>
            <a:r>
              <a:rPr lang="en-US" sz="3600" b="1" dirty="0" smtClean="0">
                <a:solidFill>
                  <a:srgbClr val="C00000"/>
                </a:solidFill>
              </a:rPr>
              <a:t>same cup of tea - 50 mg.</a:t>
            </a:r>
          </a:p>
          <a:p>
            <a:endParaRPr lang="ru-RU" sz="3600" b="1" dirty="0" smtClean="0">
              <a:solidFill>
                <a:srgbClr val="1709C7"/>
              </a:solidFill>
            </a:endParaRPr>
          </a:p>
        </p:txBody>
      </p:sp>
      <p:pic>
        <p:nvPicPr>
          <p:cNvPr id="6" name="Picture 4"/>
          <p:cNvPicPr>
            <a:picLocks noChangeAspect="1" noChangeArrowheads="1"/>
          </p:cNvPicPr>
          <p:nvPr/>
        </p:nvPicPr>
        <p:blipFill>
          <a:blip r:embed="rId2"/>
          <a:srcRect/>
          <a:stretch>
            <a:fillRect/>
          </a:stretch>
        </p:blipFill>
        <p:spPr bwMode="auto">
          <a:xfrm>
            <a:off x="6786578" y="3786190"/>
            <a:ext cx="1828800" cy="1423988"/>
          </a:xfrm>
          <a:prstGeom prst="rect">
            <a:avLst/>
          </a:prstGeom>
          <a:noFill/>
          <a:ln w="9525">
            <a:noFill/>
            <a:miter lim="800000"/>
            <a:headEnd/>
            <a:tailEnd/>
          </a:ln>
        </p:spPr>
      </p:pic>
    </p:spTree>
  </p:cSld>
  <p:clrMapOvr>
    <a:masterClrMapping/>
  </p:clrMapOvr>
  <p:transition>
    <p:random/>
  </p:transition>
</p:sld>
</file>

<file path=ppt/slides/slide5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xfrm>
            <a:off x="214282" y="142852"/>
            <a:ext cx="8786874" cy="654032"/>
          </a:xfrm>
          <a:solidFill>
            <a:schemeClr val="accent3">
              <a:lumMod val="75000"/>
            </a:schemeClr>
          </a:solidFill>
        </p:spPr>
        <p:txBody>
          <a:bodyPr>
            <a:normAutofit fontScale="90000"/>
          </a:bodyPr>
          <a:lstStyle/>
          <a:p>
            <a:r>
              <a:rPr lang="en-US" b="1" dirty="0" smtClean="0">
                <a:solidFill>
                  <a:srgbClr val="FF0000"/>
                </a:solidFill>
              </a:rPr>
              <a:t>Prophylaxis of ischemic heart disease</a:t>
            </a:r>
            <a:endParaRPr lang="pl-PL" b="1" dirty="0" smtClean="0">
              <a:solidFill>
                <a:srgbClr val="FF0000"/>
              </a:solidFill>
            </a:endParaRPr>
          </a:p>
        </p:txBody>
      </p:sp>
      <p:sp>
        <p:nvSpPr>
          <p:cNvPr id="4" name="AutoShape 6"/>
          <p:cNvSpPr>
            <a:spLocks noChangeArrowheads="1"/>
          </p:cNvSpPr>
          <p:nvPr/>
        </p:nvSpPr>
        <p:spPr bwMode="auto">
          <a:xfrm>
            <a:off x="142844" y="142852"/>
            <a:ext cx="8858312" cy="6572296"/>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5" name="Rectangle 3"/>
          <p:cNvSpPr txBox="1">
            <a:spLocks noChangeArrowheads="1"/>
          </p:cNvSpPr>
          <p:nvPr/>
        </p:nvSpPr>
        <p:spPr>
          <a:xfrm>
            <a:off x="428596" y="857232"/>
            <a:ext cx="2500330" cy="5643602"/>
          </a:xfrm>
          <a:prstGeom prst="rect">
            <a:avLst/>
          </a:prstGeom>
          <a:solidFill>
            <a:schemeClr val="accent1">
              <a:lumMod val="20000"/>
              <a:lumOff val="80000"/>
            </a:schemeClr>
          </a:solidFill>
          <a:ln w="57150">
            <a:solidFill>
              <a:srgbClr val="0070C0"/>
            </a:solidFill>
          </a:ln>
          <a:scene3d>
            <a:camera prst="orthographicFront"/>
            <a:lightRig rig="threePt" dir="t"/>
          </a:scene3d>
          <a:sp3d>
            <a:bevelT/>
          </a:sp3d>
        </p:spPr>
        <p:txBody>
          <a:bodyPr vert="horz" lIns="91440" tIns="45720" rIns="91440" bIns="45720" rtlCol="0">
            <a:noAutofit/>
          </a:bodyPr>
          <a:lstStyle/>
          <a:p>
            <a:r>
              <a:rPr lang="en-US" sz="3600" b="1" dirty="0" smtClean="0">
                <a:solidFill>
                  <a:srgbClr val="1709C7"/>
                </a:solidFill>
              </a:rPr>
              <a:t>e) food, </a:t>
            </a:r>
          </a:p>
          <a:p>
            <a:r>
              <a:rPr lang="en-US" sz="3600" b="1" dirty="0" smtClean="0">
                <a:solidFill>
                  <a:srgbClr val="1709C7"/>
                </a:solidFill>
              </a:rPr>
              <a:t>n</a:t>
            </a:r>
            <a:r>
              <a:rPr lang="en-US" sz="3600" b="1" dirty="0" smtClean="0">
                <a:solidFill>
                  <a:srgbClr val="1709C7"/>
                </a:solidFill>
              </a:rPr>
              <a:t>utrition.</a:t>
            </a:r>
            <a:endParaRPr lang="en-US" sz="3600" b="1" dirty="0" smtClean="0">
              <a:solidFill>
                <a:srgbClr val="1709C7"/>
              </a:solidFill>
            </a:endParaRPr>
          </a:p>
        </p:txBody>
      </p:sp>
      <p:pic>
        <p:nvPicPr>
          <p:cNvPr id="7" name="Picture 4"/>
          <p:cNvPicPr>
            <a:picLocks noChangeAspect="1" noChangeArrowheads="1"/>
          </p:cNvPicPr>
          <p:nvPr/>
        </p:nvPicPr>
        <p:blipFill>
          <a:blip r:embed="rId2"/>
          <a:srcRect/>
          <a:stretch>
            <a:fillRect/>
          </a:stretch>
        </p:blipFill>
        <p:spPr bwMode="auto">
          <a:xfrm>
            <a:off x="3000364" y="857232"/>
            <a:ext cx="5929354" cy="5643602"/>
          </a:xfrm>
          <a:prstGeom prst="rect">
            <a:avLst/>
          </a:prstGeom>
          <a:noFill/>
          <a:ln w="38100">
            <a:solidFill>
              <a:srgbClr val="C00000"/>
            </a:solidFill>
            <a:miter lim="800000"/>
            <a:headEnd/>
            <a:tailEnd/>
          </a:ln>
          <a:scene3d>
            <a:camera prst="orthographicFront"/>
            <a:lightRig rig="threePt" dir="t"/>
          </a:scene3d>
          <a:sp3d>
            <a:bevelT/>
          </a:sp3d>
        </p:spPr>
      </p:pic>
    </p:spTree>
  </p:cSld>
  <p:clrMapOvr>
    <a:masterClrMapping/>
  </p:clrMapOvr>
  <p:transition>
    <p:random/>
  </p:transition>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1138</TotalTime>
  <Words>3787</Words>
  <PresentationFormat>Экран (4:3)</PresentationFormat>
  <Paragraphs>530</Paragraphs>
  <Slides>54</Slides>
  <Notes>24</Notes>
  <HiddenSlides>0</HiddenSlides>
  <MMClips>0</MMClips>
  <ScaleCrop>false</ScaleCrop>
  <HeadingPairs>
    <vt:vector size="4" baseType="variant">
      <vt:variant>
        <vt:lpstr>Тема</vt:lpstr>
      </vt:variant>
      <vt:variant>
        <vt:i4>1</vt:i4>
      </vt:variant>
      <vt:variant>
        <vt:lpstr>Заголовки слайдов</vt:lpstr>
      </vt:variant>
      <vt:variant>
        <vt:i4>54</vt:i4>
      </vt:variant>
    </vt:vector>
  </HeadingPairs>
  <TitlesOfParts>
    <vt:vector size="55" baseType="lpstr">
      <vt:lpstr>Тема Office</vt:lpstr>
      <vt:lpstr>Слайд 1</vt:lpstr>
      <vt:lpstr>ISCHEMIC  HEART  DISEASE (IHD)</vt:lpstr>
      <vt:lpstr>The prevalence and significance of IHD</vt:lpstr>
      <vt:lpstr>Classification of IHD in clinical forms</vt:lpstr>
      <vt:lpstr>Risk factors of IHD</vt:lpstr>
      <vt:lpstr>Risk factors of IHD</vt:lpstr>
      <vt:lpstr>PATHOGENESIS OF IHD</vt:lpstr>
      <vt:lpstr>PATHOGENESIS OF IHD</vt:lpstr>
      <vt:lpstr>PATHOGENESIS OF IHD</vt:lpstr>
      <vt:lpstr>Clinical forms of ischemic heart disease</vt:lpstr>
      <vt:lpstr>Clinical forms of ischemic heart disease</vt:lpstr>
      <vt:lpstr>Classification of angina pectoris</vt:lpstr>
      <vt:lpstr>Classification of angina pectoris</vt:lpstr>
      <vt:lpstr>Classification of angina pectoris</vt:lpstr>
      <vt:lpstr>Symptoms of stenocardia</vt:lpstr>
      <vt:lpstr>Symptoms of stenocardia</vt:lpstr>
      <vt:lpstr>Algorithm for treating a patient with angina pectoris</vt:lpstr>
      <vt:lpstr>ANTIANGINAL DRUGS</vt:lpstr>
      <vt:lpstr>ANTIANGINAL DRUGS</vt:lpstr>
      <vt:lpstr>ANTIANGINAL DRUGS</vt:lpstr>
      <vt:lpstr>ANTIANGINAL DRUGS</vt:lpstr>
      <vt:lpstr>ANTIANGINAL DRUGS</vt:lpstr>
      <vt:lpstr>ANTIANGINAL DRUGS</vt:lpstr>
      <vt:lpstr>ANTIANGINAL DRUGS</vt:lpstr>
      <vt:lpstr>ANTIANGINAL DRUGS</vt:lpstr>
      <vt:lpstr>ANTIANGINAL DRUGS</vt:lpstr>
      <vt:lpstr>ANTIANGINAL DRUGS</vt:lpstr>
      <vt:lpstr>ANTIANGINAL DRUGS</vt:lpstr>
      <vt:lpstr>ANTIANGINAL DRUGS</vt:lpstr>
      <vt:lpstr>ANTIANGINAL DRUGS</vt:lpstr>
      <vt:lpstr>CLINICAL FORMS OF IHD</vt:lpstr>
      <vt:lpstr>ANTIANGINAL DRUGS</vt:lpstr>
      <vt:lpstr>ANTIANGINAL DRUGS</vt:lpstr>
      <vt:lpstr>ANTIANGINAL DRUGS</vt:lpstr>
      <vt:lpstr>ANTIANGINAL DRUGS</vt:lpstr>
      <vt:lpstr>Medications that improve the prognosis in patients with angina pectoris</vt:lpstr>
      <vt:lpstr>Medications that improve the prognosis in patients with angina pectoris</vt:lpstr>
      <vt:lpstr>Drug therapy for ischemic heart disease</vt:lpstr>
      <vt:lpstr>Recommendations for pharmacotherapy, improving the prognosis in patients with stable angina pectoris</vt:lpstr>
      <vt:lpstr>Recommendations for pharmacotherapy, improving the prognosis in patients with stable angina pectoris</vt:lpstr>
      <vt:lpstr>Recommendations for pharmacotherapy, improving the prognosis in patients with stable angina pectoris</vt:lpstr>
      <vt:lpstr>Myocardial infarction</vt:lpstr>
      <vt:lpstr>Myocardial infarction (MI)</vt:lpstr>
      <vt:lpstr>Treatment of myocardial infarction</vt:lpstr>
      <vt:lpstr>Treatment of myocardial infarction</vt:lpstr>
      <vt:lpstr>Treatment of myocardial infarction</vt:lpstr>
      <vt:lpstr>Treatment of myocardial infarction</vt:lpstr>
      <vt:lpstr>Treatment of myocardial infarction</vt:lpstr>
      <vt:lpstr>Treatment of myocardial infarction</vt:lpstr>
      <vt:lpstr>Prophylaxis of ischemic heart disease</vt:lpstr>
      <vt:lpstr>Prophylaxis of ischemic heart disease</vt:lpstr>
      <vt:lpstr>Prophylaxis of ischemic heart disease</vt:lpstr>
      <vt:lpstr>Prophylaxis of ischemic heart disease</vt:lpstr>
      <vt:lpstr>Prophylaxis of ischemic heart disease</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Анна</dc:creator>
  <cp:lastModifiedBy>User</cp:lastModifiedBy>
  <cp:revision>94</cp:revision>
  <dcterms:created xsi:type="dcterms:W3CDTF">2013-05-17T10:25:45Z</dcterms:created>
  <dcterms:modified xsi:type="dcterms:W3CDTF">2018-01-28T14:15:52Z</dcterms:modified>
</cp:coreProperties>
</file>