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80" r:id="rId97"/>
    <p:sldId id="381" r:id="rId98"/>
    <p:sldId id="382" r:id="rId99"/>
    <p:sldId id="383" r:id="rId100"/>
    <p:sldId id="384" r:id="rId101"/>
    <p:sldId id="385" r:id="rId102"/>
    <p:sldId id="386" r:id="rId103"/>
    <p:sldId id="387" r:id="rId104"/>
    <p:sldId id="388" r:id="rId105"/>
    <p:sldId id="389" r:id="rId106"/>
    <p:sldId id="390" r:id="rId107"/>
    <p:sldId id="391" r:id="rId108"/>
    <p:sldId id="392" r:id="rId109"/>
    <p:sldId id="394" r:id="rId110"/>
    <p:sldId id="395" r:id="rId111"/>
    <p:sldId id="396" r:id="rId112"/>
    <p:sldId id="397" r:id="rId113"/>
    <p:sldId id="398" r:id="rId114"/>
    <p:sldId id="399" r:id="rId115"/>
    <p:sldId id="400" r:id="rId116"/>
    <p:sldId id="401" r:id="rId117"/>
    <p:sldId id="402" r:id="rId118"/>
    <p:sldId id="403" r:id="rId119"/>
    <p:sldId id="404" r:id="rId120"/>
    <p:sldId id="405" r:id="rId121"/>
    <p:sldId id="406" r:id="rId122"/>
    <p:sldId id="407" r:id="rId123"/>
    <p:sldId id="408" r:id="rId124"/>
    <p:sldId id="409" r:id="rId125"/>
    <p:sldId id="410" r:id="rId126"/>
    <p:sldId id="411" r:id="rId127"/>
    <p:sldId id="412" r:id="rId128"/>
    <p:sldId id="413" r:id="rId129"/>
    <p:sldId id="414" r:id="rId130"/>
    <p:sldId id="415" r:id="rId131"/>
    <p:sldId id="416" r:id="rId132"/>
    <p:sldId id="417" r:id="rId1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611" autoAdjust="0"/>
    <p:restoredTop sz="94660"/>
  </p:normalViewPr>
  <p:slideViewPr>
    <p:cSldViewPr>
      <p:cViewPr varScale="1">
        <p:scale>
          <a:sx n="69" d="100"/>
          <a:sy n="69" d="100"/>
        </p:scale>
        <p:origin x="-36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DE52BC-D021-4419-AEF7-F70073C08032}" type="datetimeFigureOut">
              <a:rPr lang="ru-RU" smtClean="0"/>
              <a:pPr/>
              <a:t>27.07.2018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2C75CB-A5DC-4F49-A195-E356FEC151E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7BA3330-C596-4EE6-BECE-5B64156CF922}" type="slidenum">
              <a:rPr lang="ru-RU" smtClean="0"/>
              <a:pPr/>
              <a:t>18</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3A71C-73E5-4741-B383-BB4B3F6D04F8}" type="slidenum">
              <a:rPr lang="ru-RU"/>
              <a:pPr/>
              <a:t>96</a:t>
            </a:fld>
            <a:endParaRPr lang="ru-RU"/>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0DD767-EC11-459C-A63E-0B594B44937B}" type="slidenum">
              <a:rPr lang="ru-RU"/>
              <a:pPr/>
              <a:t>97</a:t>
            </a:fld>
            <a:endParaRPr lang="ru-RU"/>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42CA57-196B-4D31-8E26-436D2B24DF05}" type="slidenum">
              <a:rPr lang="ru-RU"/>
              <a:pPr/>
              <a:t>98</a:t>
            </a:fld>
            <a:endParaRPr lang="ru-RU"/>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3FA1D2-1716-4A10-B557-66F2F7EC8710}" type="slidenum">
              <a:rPr lang="ru-RU"/>
              <a:pPr/>
              <a:t>99</a:t>
            </a:fld>
            <a:endParaRPr lang="ru-RU"/>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A3659B-A570-4959-8FFF-85D1C2C07549}" type="slidenum">
              <a:rPr lang="ru-RU"/>
              <a:pPr/>
              <a:t>100</a:t>
            </a:fld>
            <a:endParaRPr lang="ru-RU"/>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D5F5B2-8161-491A-9154-B6DB5338D85A}" type="slidenum">
              <a:rPr lang="ru-RU"/>
              <a:pPr/>
              <a:t>101</a:t>
            </a:fld>
            <a:endParaRPr lang="ru-RU"/>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6C1F1B-CECC-4FFC-957C-433012E0601B}" type="slidenum">
              <a:rPr lang="ru-RU"/>
              <a:pPr/>
              <a:t>102</a:t>
            </a:fld>
            <a:endParaRPr lang="ru-RU"/>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A76C05-7A4B-490A-8643-9D0B32A92FC4}" type="slidenum">
              <a:rPr lang="ru-RU"/>
              <a:pPr/>
              <a:t>103</a:t>
            </a:fld>
            <a:endParaRPr lang="ru-RU"/>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6D78C5-EEE4-4B1A-BE27-1C2D81D11B94}" type="slidenum">
              <a:rPr lang="ru-RU"/>
              <a:pPr/>
              <a:t>104</a:t>
            </a:fld>
            <a:endParaRPr lang="ru-RU"/>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684A8-A924-4C62-AF5D-C35BA20015AE}" type="slidenum">
              <a:rPr lang="ru-RU"/>
              <a:pPr/>
              <a:t>105</a:t>
            </a:fld>
            <a:endParaRPr lang="ru-RU"/>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EE059A-5ECE-4B27-BEB4-4440562AEFDE}" type="slidenum">
              <a:rPr lang="ru-RU"/>
              <a:pPr/>
              <a:t>106</a:t>
            </a:fld>
            <a:endParaRPr lang="ru-RU"/>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C7CC09-FBCF-45EC-B491-FAA09BB97C4E}" type="slidenum">
              <a:rPr lang="ru-RU"/>
              <a:pPr/>
              <a:t>107</a:t>
            </a:fld>
            <a:endParaRPr lang="ru-RU"/>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CA64E6-5D5C-492B-8A96-4BAEFC7375D9}" type="slidenum">
              <a:rPr lang="ru-RU"/>
              <a:pPr/>
              <a:t>108</a:t>
            </a:fld>
            <a:endParaRPr lang="ru-RU"/>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6EC185-CDEE-48E7-905F-FCD8B91DC061}" type="slidenum">
              <a:rPr lang="ru-RU"/>
              <a:pPr/>
              <a:t>109</a:t>
            </a:fld>
            <a:endParaRPr lang="ru-RU"/>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E758A1-F8F3-46C4-812D-7E8F9A11D8FD}" type="slidenum">
              <a:rPr lang="ru-RU"/>
              <a:pPr/>
              <a:t>110</a:t>
            </a:fld>
            <a:endParaRPr lang="ru-RU"/>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3C96BE-1E19-474D-AECD-DAA6A9C67D89}" type="slidenum">
              <a:rPr lang="ru-RU"/>
              <a:pPr/>
              <a:t>111</a:t>
            </a:fld>
            <a:endParaRPr lang="ru-RU"/>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381F4B-FD4E-4ADA-9919-06EEE3652FCC}" type="slidenum">
              <a:rPr lang="ru-RU"/>
              <a:pPr/>
              <a:t>112</a:t>
            </a:fld>
            <a:endParaRPr lang="ru-RU"/>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32F33E-A6C3-4DE8-A1B9-9EEEA1F1768C}" type="slidenum">
              <a:rPr lang="ru-RU"/>
              <a:pPr/>
              <a:t>113</a:t>
            </a:fld>
            <a:endParaRPr lang="ru-RU"/>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48098E-4583-4934-9D14-3F6C73F4473D}" type="slidenum">
              <a:rPr lang="ru-RU"/>
              <a:pPr/>
              <a:t>114</a:t>
            </a:fld>
            <a:endParaRPr lang="ru-RU"/>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F27F77-33A3-40E0-9FF2-DC492AC91EAA}" type="slidenum">
              <a:rPr lang="ru-RU"/>
              <a:pPr/>
              <a:t>115</a:t>
            </a:fld>
            <a:endParaRPr lang="ru-RU"/>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A903BA-ADC0-410B-8DFA-263D12EC4677}" type="slidenum">
              <a:rPr lang="ru-RU"/>
              <a:pPr/>
              <a:t>116</a:t>
            </a:fld>
            <a:endParaRPr lang="ru-RU"/>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8F6F7-12A1-4052-A5EC-273683F8A3E6}" type="slidenum">
              <a:rPr lang="ru-RU"/>
              <a:pPr/>
              <a:t>117</a:t>
            </a:fld>
            <a:endParaRPr lang="ru-RU"/>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EA3EE0-D809-41BF-B6E7-6B440B83D319}" type="slidenum">
              <a:rPr lang="ru-RU"/>
              <a:pPr/>
              <a:t>118</a:t>
            </a:fld>
            <a:endParaRPr lang="ru-RU"/>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384877-C9E1-4362-8567-FEBE166A593C}" type="slidenum">
              <a:rPr lang="ru-RU"/>
              <a:pPr/>
              <a:t>119</a:t>
            </a:fld>
            <a:endParaRPr lang="ru-RU"/>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C6F67-A501-4F95-83E7-F9ACBCB0912C}" type="slidenum">
              <a:rPr lang="ru-RU"/>
              <a:pPr/>
              <a:t>120</a:t>
            </a:fld>
            <a:endParaRPr lang="ru-RU"/>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6AAD73-9247-484C-8AEA-486CAC586F27}" type="slidenum">
              <a:rPr lang="ru-RU"/>
              <a:pPr/>
              <a:t>121</a:t>
            </a:fld>
            <a:endParaRPr lang="ru-RU"/>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43C9BB-4120-4AB8-BE80-EDAB9043D761}" type="slidenum">
              <a:rPr lang="ru-RU"/>
              <a:pPr/>
              <a:t>122</a:t>
            </a:fld>
            <a:endParaRPr lang="ru-RU"/>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89FD69-EE27-48C0-8B52-FBE175887C6A}" type="slidenum">
              <a:rPr lang="ru-RU"/>
              <a:pPr/>
              <a:t>123</a:t>
            </a:fld>
            <a:endParaRPr lang="ru-RU"/>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E78FD1-9D0D-4875-B78D-CAB436F3C47B}" type="slidenum">
              <a:rPr lang="ru-RU"/>
              <a:pPr/>
              <a:t>124</a:t>
            </a:fld>
            <a:endParaRPr lang="ru-RU"/>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100078-32FC-4829-A286-CFC5E9EEEC70}" type="slidenum">
              <a:rPr lang="ru-RU"/>
              <a:pPr/>
              <a:t>125</a:t>
            </a:fld>
            <a:endParaRPr lang="ru-RU"/>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CC4E92-5695-4B23-BFC1-074CEDBD82D5}" type="slidenum">
              <a:rPr lang="ru-RU"/>
              <a:pPr/>
              <a:t>126</a:t>
            </a:fld>
            <a:endParaRPr lang="ru-RU"/>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F73F92-35A2-476D-9EAB-8CE7EFB404E3}" type="slidenum">
              <a:rPr lang="ru-RU"/>
              <a:pPr/>
              <a:t>127</a:t>
            </a:fld>
            <a:endParaRPr lang="ru-RU"/>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B8EB36-F2E4-4C21-8163-7A36D927FA84}" type="slidenum">
              <a:rPr lang="ru-RU"/>
              <a:pPr/>
              <a:t>128</a:t>
            </a:fld>
            <a:endParaRPr lang="ru-RU"/>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B20B0D-7D16-4E88-84DD-D232F7703C7D}" type="slidenum">
              <a:rPr lang="ru-RU"/>
              <a:pPr/>
              <a:t>129</a:t>
            </a:fld>
            <a:endParaRPr lang="ru-RU"/>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8A638A-DC33-4A80-AB46-F2665FA72366}" type="slidenum">
              <a:rPr lang="ru-RU"/>
              <a:pPr/>
              <a:t>130</a:t>
            </a:fld>
            <a:endParaRPr lang="ru-RU"/>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2C787B-E4F1-460F-85FF-4835EC6A159D}" type="slidenum">
              <a:rPr lang="ru-RU"/>
              <a:pPr/>
              <a:t>131</a:t>
            </a:fld>
            <a:endParaRPr lang="ru-RU"/>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22923D-48D0-4572-ABC9-15D5F20E92A8}" type="slidenum">
              <a:rPr lang="ru-RU"/>
              <a:pPr/>
              <a:t>132</a:t>
            </a:fld>
            <a:endParaRPr lang="ru-RU"/>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27.07.2018</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27.07.2018</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27.07.2018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27.07.2018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27.07.2018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27.07.2018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27.07.2018</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27.07.2018</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849438"/>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849438"/>
            <a:ext cx="3810000" cy="4114800"/>
          </a:xfrm>
        </p:spPr>
        <p:txBody>
          <a:bodyPr/>
          <a:lstStyle/>
          <a:p>
            <a:endParaRPr lang="ru-RU"/>
          </a:p>
        </p:txBody>
      </p:sp>
      <p:sp>
        <p:nvSpPr>
          <p:cNvPr id="5" name="Дата 4"/>
          <p:cNvSpPr>
            <a:spLocks noGrp="1"/>
          </p:cNvSpPr>
          <p:nvPr>
            <p:ph type="dt" sz="half" idx="10"/>
          </p:nvPr>
        </p:nvSpPr>
        <p:spPr>
          <a:xfrm>
            <a:off x="685800" y="6289675"/>
            <a:ext cx="1905000" cy="457200"/>
          </a:xfrm>
        </p:spPr>
        <p:txBody>
          <a:bodyPr/>
          <a:lstStyle>
            <a:lvl1pPr>
              <a:defRPr/>
            </a:lvl1pPr>
          </a:lstStyle>
          <a:p>
            <a:endParaRPr lang="pl-PL"/>
          </a:p>
        </p:txBody>
      </p:sp>
      <p:sp>
        <p:nvSpPr>
          <p:cNvPr id="6" name="Нижний колонтитул 5"/>
          <p:cNvSpPr>
            <a:spLocks noGrp="1"/>
          </p:cNvSpPr>
          <p:nvPr>
            <p:ph type="ftr" sz="quarter" idx="11"/>
          </p:nvPr>
        </p:nvSpPr>
        <p:spPr>
          <a:xfrm>
            <a:off x="3124200" y="6289675"/>
            <a:ext cx="2895600" cy="457200"/>
          </a:xfrm>
        </p:spPr>
        <p:txBody>
          <a:bodyPr/>
          <a:lstStyle>
            <a:lvl1pPr>
              <a:defRPr/>
            </a:lvl1pPr>
          </a:lstStyle>
          <a:p>
            <a:endParaRPr lang="pl-PL"/>
          </a:p>
        </p:txBody>
      </p:sp>
      <p:sp>
        <p:nvSpPr>
          <p:cNvPr id="7" name="Номер слайда 6"/>
          <p:cNvSpPr>
            <a:spLocks noGrp="1"/>
          </p:cNvSpPr>
          <p:nvPr>
            <p:ph type="sldNum" sz="quarter" idx="12"/>
          </p:nvPr>
        </p:nvSpPr>
        <p:spPr>
          <a:xfrm>
            <a:off x="6553200" y="6289675"/>
            <a:ext cx="1905000" cy="457200"/>
          </a:xfrm>
        </p:spPr>
        <p:txBody>
          <a:bodyPr/>
          <a:lstStyle>
            <a:lvl1pPr>
              <a:defRPr/>
            </a:lvl1pPr>
          </a:lstStyle>
          <a:p>
            <a:fld id="{FDDBCFF1-27FE-4E5B-89C5-E7BABF432D8A}" type="slidenum">
              <a:rPr lang="pl-PL"/>
              <a:pPr/>
              <a:t>‹#›</a:t>
            </a:fld>
            <a:endParaRPr lang="pl-P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Заголовок, клип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1143000"/>
          </a:xfrm>
        </p:spPr>
        <p:txBody>
          <a:bodyPr/>
          <a:lstStyle/>
          <a:p>
            <a:r>
              <a:rPr lang="ru-RU" smtClean="0"/>
              <a:t>Образец заголовка</a:t>
            </a:r>
            <a:endParaRPr lang="ru-RU"/>
          </a:p>
        </p:txBody>
      </p:sp>
      <p:sp>
        <p:nvSpPr>
          <p:cNvPr id="3" name="Клип 2"/>
          <p:cNvSpPr>
            <a:spLocks noGrp="1"/>
          </p:cNvSpPr>
          <p:nvPr>
            <p:ph type="clipArt" sz="half" idx="1"/>
          </p:nvPr>
        </p:nvSpPr>
        <p:spPr>
          <a:xfrm>
            <a:off x="685800" y="1849438"/>
            <a:ext cx="3810000" cy="4114800"/>
          </a:xfrm>
        </p:spPr>
        <p:txBody>
          <a:bodyPr/>
          <a:lstStyle/>
          <a:p>
            <a:endParaRPr lang="ru-RU"/>
          </a:p>
        </p:txBody>
      </p:sp>
      <p:sp>
        <p:nvSpPr>
          <p:cNvPr id="4" name="Текст 3"/>
          <p:cNvSpPr>
            <a:spLocks noGrp="1"/>
          </p:cNvSpPr>
          <p:nvPr>
            <p:ph type="body" sz="half" idx="2"/>
          </p:nvPr>
        </p:nvSpPr>
        <p:spPr>
          <a:xfrm>
            <a:off x="4648200" y="1849438"/>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685800" y="6289675"/>
            <a:ext cx="1905000" cy="457200"/>
          </a:xfrm>
        </p:spPr>
        <p:txBody>
          <a:bodyPr/>
          <a:lstStyle>
            <a:lvl1pPr>
              <a:defRPr/>
            </a:lvl1pPr>
          </a:lstStyle>
          <a:p>
            <a:endParaRPr lang="pl-PL"/>
          </a:p>
        </p:txBody>
      </p:sp>
      <p:sp>
        <p:nvSpPr>
          <p:cNvPr id="6" name="Нижний колонтитул 5"/>
          <p:cNvSpPr>
            <a:spLocks noGrp="1"/>
          </p:cNvSpPr>
          <p:nvPr>
            <p:ph type="ftr" sz="quarter" idx="11"/>
          </p:nvPr>
        </p:nvSpPr>
        <p:spPr>
          <a:xfrm>
            <a:off x="3124200" y="6289675"/>
            <a:ext cx="2895600" cy="457200"/>
          </a:xfrm>
        </p:spPr>
        <p:txBody>
          <a:bodyPr/>
          <a:lstStyle>
            <a:lvl1pPr>
              <a:defRPr/>
            </a:lvl1pPr>
          </a:lstStyle>
          <a:p>
            <a:endParaRPr lang="pl-PL"/>
          </a:p>
        </p:txBody>
      </p:sp>
      <p:sp>
        <p:nvSpPr>
          <p:cNvPr id="7" name="Номер слайда 6"/>
          <p:cNvSpPr>
            <a:spLocks noGrp="1"/>
          </p:cNvSpPr>
          <p:nvPr>
            <p:ph type="sldNum" sz="quarter" idx="12"/>
          </p:nvPr>
        </p:nvSpPr>
        <p:spPr>
          <a:xfrm>
            <a:off x="6553200" y="6289675"/>
            <a:ext cx="1905000" cy="457200"/>
          </a:xfrm>
        </p:spPr>
        <p:txBody>
          <a:bodyPr/>
          <a:lstStyle>
            <a:lvl1pPr>
              <a:defRPr/>
            </a:lvl1pPr>
          </a:lstStyle>
          <a:p>
            <a:fld id="{3B40E1D6-F27C-4ACE-9222-5BA1BE59181A}" type="slidenum">
              <a:rPr lang="pl-PL"/>
              <a:pPr/>
              <a:t>‹#›</a:t>
            </a:fld>
            <a:endParaRPr lang="pl-P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cSld name="Заголовок, текст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849438"/>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иаграмма 3"/>
          <p:cNvSpPr>
            <a:spLocks noGrp="1"/>
          </p:cNvSpPr>
          <p:nvPr>
            <p:ph type="chart" sz="half" idx="2"/>
          </p:nvPr>
        </p:nvSpPr>
        <p:spPr>
          <a:xfrm>
            <a:off x="4648200" y="1849438"/>
            <a:ext cx="3810000" cy="4114800"/>
          </a:xfrm>
        </p:spPr>
        <p:txBody>
          <a:bodyPr/>
          <a:lstStyle/>
          <a:p>
            <a:endParaRPr lang="ru-RU"/>
          </a:p>
        </p:txBody>
      </p:sp>
      <p:sp>
        <p:nvSpPr>
          <p:cNvPr id="5" name="Дата 4"/>
          <p:cNvSpPr>
            <a:spLocks noGrp="1"/>
          </p:cNvSpPr>
          <p:nvPr>
            <p:ph type="dt" sz="half" idx="10"/>
          </p:nvPr>
        </p:nvSpPr>
        <p:spPr>
          <a:xfrm>
            <a:off x="685800" y="6289675"/>
            <a:ext cx="1905000" cy="457200"/>
          </a:xfrm>
        </p:spPr>
        <p:txBody>
          <a:bodyPr/>
          <a:lstStyle>
            <a:lvl1pPr>
              <a:defRPr/>
            </a:lvl1pPr>
          </a:lstStyle>
          <a:p>
            <a:endParaRPr lang="pl-PL"/>
          </a:p>
        </p:txBody>
      </p:sp>
      <p:sp>
        <p:nvSpPr>
          <p:cNvPr id="6" name="Нижний колонтитул 5"/>
          <p:cNvSpPr>
            <a:spLocks noGrp="1"/>
          </p:cNvSpPr>
          <p:nvPr>
            <p:ph type="ftr" sz="quarter" idx="11"/>
          </p:nvPr>
        </p:nvSpPr>
        <p:spPr>
          <a:xfrm>
            <a:off x="3124200" y="6289675"/>
            <a:ext cx="2895600" cy="457200"/>
          </a:xfrm>
        </p:spPr>
        <p:txBody>
          <a:bodyPr/>
          <a:lstStyle>
            <a:lvl1pPr>
              <a:defRPr/>
            </a:lvl1pPr>
          </a:lstStyle>
          <a:p>
            <a:endParaRPr lang="pl-PL"/>
          </a:p>
        </p:txBody>
      </p:sp>
      <p:sp>
        <p:nvSpPr>
          <p:cNvPr id="7" name="Номер слайда 6"/>
          <p:cNvSpPr>
            <a:spLocks noGrp="1"/>
          </p:cNvSpPr>
          <p:nvPr>
            <p:ph type="sldNum" sz="quarter" idx="12"/>
          </p:nvPr>
        </p:nvSpPr>
        <p:spPr>
          <a:xfrm>
            <a:off x="6553200" y="6289675"/>
            <a:ext cx="1905000" cy="457200"/>
          </a:xfrm>
        </p:spPr>
        <p:txBody>
          <a:bodyPr/>
          <a:lstStyle>
            <a:lvl1pPr>
              <a:defRPr/>
            </a:lvl1pPr>
          </a:lstStyle>
          <a:p>
            <a:fld id="{769BA043-C000-413F-B976-CD01DD11A303}" type="slidenum">
              <a:rPr lang="pl-PL"/>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27.07.2018</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8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85720" y="0"/>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Clinical and 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aspects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use of medicines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in infectious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diseases</a:t>
            </a:r>
            <a:endPar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Infectious process</a:t>
            </a:r>
            <a:endParaRPr lang="ru-RU" dirty="0">
              <a:solidFill>
                <a:srgbClr val="FF0000"/>
              </a:solidFill>
            </a:endParaRPr>
          </a:p>
        </p:txBody>
      </p:sp>
      <p:sp>
        <p:nvSpPr>
          <p:cNvPr id="3" name="Содержимое 2"/>
          <p:cNvSpPr>
            <a:spLocks noGrp="1"/>
          </p:cNvSpPr>
          <p:nvPr>
            <p:ph idx="1"/>
          </p:nvPr>
        </p:nvSpPr>
        <p:spPr/>
        <p:txBody>
          <a:bodyPr>
            <a:normAutofit/>
          </a:bodyPr>
          <a:lstStyle/>
          <a:p>
            <a:pPr>
              <a:buFontTx/>
              <a:buChar char="-"/>
            </a:pPr>
            <a:r>
              <a:rPr lang="en-US" sz="2800" dirty="0" smtClean="0"/>
              <a:t>this is a typical pathological process that underlies the development of infectious diseases.</a:t>
            </a:r>
          </a:p>
          <a:p>
            <a:pPr>
              <a:buFontTx/>
              <a:buChar char="-"/>
            </a:pPr>
            <a:r>
              <a:rPr lang="en-US" sz="2800" dirty="0" smtClean="0"/>
              <a:t>Represents a set of reactions (biochemical, cellular, immunological, functional) in response to the damaging effect of pathogens.</a:t>
            </a:r>
            <a:endParaRPr lang="ru-R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Microorganisms</a:t>
            </a:r>
            <a:endParaRPr lang="ru-RU" dirty="0">
              <a:solidFill>
                <a:srgbClr val="FF0000"/>
              </a:solidFill>
            </a:endParaRPr>
          </a:p>
        </p:txBody>
      </p:sp>
      <p:sp>
        <p:nvSpPr>
          <p:cNvPr id="3" name="Содержимое 2"/>
          <p:cNvSpPr>
            <a:spLocks noGrp="1"/>
          </p:cNvSpPr>
          <p:nvPr>
            <p:ph sz="half" idx="1"/>
          </p:nvPr>
        </p:nvSpPr>
        <p:spPr/>
        <p:txBody>
          <a:bodyPr/>
          <a:lstStyle/>
          <a:p>
            <a:r>
              <a:rPr lang="en-US" dirty="0" smtClean="0"/>
              <a:t>Bacteria</a:t>
            </a:r>
          </a:p>
          <a:p>
            <a:r>
              <a:rPr lang="en-US" dirty="0" smtClean="0"/>
              <a:t>Protozoa</a:t>
            </a:r>
          </a:p>
          <a:p>
            <a:r>
              <a:rPr lang="en-US" dirty="0" smtClean="0"/>
              <a:t>Viruses</a:t>
            </a:r>
          </a:p>
          <a:p>
            <a:r>
              <a:rPr lang="en-US" dirty="0" err="1" smtClean="0"/>
              <a:t>Rickettsia</a:t>
            </a:r>
            <a:endParaRPr lang="en-US" dirty="0" smtClean="0"/>
          </a:p>
          <a:p>
            <a:r>
              <a:rPr lang="en-US" dirty="0" smtClean="0"/>
              <a:t>Spirochetes</a:t>
            </a:r>
          </a:p>
          <a:p>
            <a:r>
              <a:rPr lang="en-US" dirty="0" smtClean="0"/>
              <a:t>Lower mushrooms</a:t>
            </a:r>
            <a:endParaRPr lang="ru-RU" dirty="0"/>
          </a:p>
        </p:txBody>
      </p:sp>
      <p:pic>
        <p:nvPicPr>
          <p:cNvPr id="1026" name="Picture 2"/>
          <p:cNvPicPr>
            <a:picLocks noGrp="1" noChangeAspect="1" noChangeArrowheads="1"/>
          </p:cNvPicPr>
          <p:nvPr>
            <p:ph sz="half" idx="2"/>
          </p:nvPr>
        </p:nvPicPr>
        <p:blipFill>
          <a:blip r:embed="rId2"/>
          <a:stretch>
            <a:fillRect/>
          </a:stretch>
        </p:blipFill>
        <p:spPr bwMode="auto">
          <a:xfrm>
            <a:off x="4762500" y="2066131"/>
            <a:ext cx="3810000" cy="3686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What determines the </a:t>
            </a:r>
            <a:r>
              <a:rPr lang="en-US" sz="4000" dirty="0" err="1" smtClean="0">
                <a:solidFill>
                  <a:srgbClr val="FF0000"/>
                </a:solidFill>
              </a:rPr>
              <a:t>pathogenicity</a:t>
            </a:r>
            <a:r>
              <a:rPr lang="en-US" sz="4000" dirty="0" smtClean="0">
                <a:solidFill>
                  <a:srgbClr val="FF0000"/>
                </a:solidFill>
              </a:rPr>
              <a:t> of microorganisms</a:t>
            </a:r>
            <a:endParaRPr lang="ru-RU" sz="4000" dirty="0">
              <a:solidFill>
                <a:srgbClr val="FF0000"/>
              </a:solidFill>
            </a:endParaRPr>
          </a:p>
        </p:txBody>
      </p:sp>
      <p:sp>
        <p:nvSpPr>
          <p:cNvPr id="3" name="Содержимое 2"/>
          <p:cNvSpPr>
            <a:spLocks noGrp="1"/>
          </p:cNvSpPr>
          <p:nvPr>
            <p:ph idx="1"/>
          </p:nvPr>
        </p:nvSpPr>
        <p:spPr/>
        <p:txBody>
          <a:bodyPr/>
          <a:lstStyle/>
          <a:p>
            <a:r>
              <a:rPr lang="en-US" dirty="0" smtClean="0"/>
              <a:t>Mechanisms of spread and penetration</a:t>
            </a:r>
          </a:p>
          <a:p>
            <a:r>
              <a:rPr lang="en-US" dirty="0" smtClean="0"/>
              <a:t>The ability to inhibit the immunity of a </a:t>
            </a:r>
            <a:r>
              <a:rPr lang="en-US" dirty="0" err="1" smtClean="0"/>
              <a:t>macroorganism</a:t>
            </a:r>
            <a:endParaRPr lang="en-US" dirty="0" smtClean="0"/>
          </a:p>
          <a:p>
            <a:r>
              <a:rPr lang="en-US" dirty="0" smtClean="0"/>
              <a:t>Toxins (</a:t>
            </a:r>
            <a:r>
              <a:rPr lang="en-US" dirty="0" err="1" smtClean="0"/>
              <a:t>endotoxins</a:t>
            </a:r>
            <a:r>
              <a:rPr lang="en-US" dirty="0" smtClean="0"/>
              <a:t> - are released during life, </a:t>
            </a:r>
            <a:r>
              <a:rPr lang="en-US" dirty="0" err="1" smtClean="0"/>
              <a:t>exotoxins</a:t>
            </a:r>
            <a:r>
              <a:rPr lang="en-US" dirty="0" smtClean="0"/>
              <a:t> - are released when the microorganism is killed)</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dirty="0" smtClean="0">
                <a:solidFill>
                  <a:srgbClr val="FF0000"/>
                </a:solidFill>
              </a:rPr>
              <a:t>Factors determining the nature of the infectious process</a:t>
            </a:r>
            <a:endParaRPr lang="ru-RU" sz="3600" dirty="0">
              <a:solidFill>
                <a:srgbClr val="FF0000"/>
              </a:solidFill>
            </a:endParaRPr>
          </a:p>
        </p:txBody>
      </p:sp>
      <p:sp>
        <p:nvSpPr>
          <p:cNvPr id="3" name="Содержимое 2"/>
          <p:cNvSpPr>
            <a:spLocks noGrp="1"/>
          </p:cNvSpPr>
          <p:nvPr>
            <p:ph sz="half" idx="1"/>
          </p:nvPr>
        </p:nvSpPr>
        <p:spPr/>
        <p:txBody>
          <a:bodyPr/>
          <a:lstStyle/>
          <a:p>
            <a:r>
              <a:rPr lang="en-US" dirty="0" smtClean="0"/>
              <a:t>Type and properties of the pathogen</a:t>
            </a:r>
          </a:p>
          <a:p>
            <a:r>
              <a:rPr lang="en-US" dirty="0" smtClean="0"/>
              <a:t>The number of microbes that have entered the body</a:t>
            </a:r>
          </a:p>
          <a:p>
            <a:r>
              <a:rPr lang="en-US" dirty="0" smtClean="0"/>
              <a:t>Reactivity of the </a:t>
            </a:r>
            <a:r>
              <a:rPr lang="en-US" dirty="0" err="1" smtClean="0"/>
              <a:t>macroorganism</a:t>
            </a:r>
            <a:endParaRPr lang="ru-RU" dirty="0"/>
          </a:p>
        </p:txBody>
      </p:sp>
      <p:pic>
        <p:nvPicPr>
          <p:cNvPr id="2050" name="Picture 2"/>
          <p:cNvPicPr>
            <a:picLocks noGrp="1" noChangeAspect="1" noChangeArrowheads="1"/>
          </p:cNvPicPr>
          <p:nvPr>
            <p:ph sz="half" idx="2"/>
          </p:nvPr>
        </p:nvPicPr>
        <p:blipFill>
          <a:blip r:embed="rId2"/>
          <a:srcRect/>
          <a:stretch>
            <a:fillRect/>
          </a:stretch>
        </p:blipFill>
        <p:spPr bwMode="auto">
          <a:xfrm>
            <a:off x="4643438" y="2214554"/>
            <a:ext cx="4172736" cy="30003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smtClean="0">
                <a:solidFill>
                  <a:srgbClr val="FF0000"/>
                </a:solidFill>
              </a:rPr>
              <a:t>Types of relationships between the pathogen and the </a:t>
            </a:r>
            <a:r>
              <a:rPr lang="en-US" sz="3200" dirty="0" err="1" smtClean="0">
                <a:solidFill>
                  <a:srgbClr val="FF0000"/>
                </a:solidFill>
              </a:rPr>
              <a:t>macroorganism</a:t>
            </a:r>
            <a:r>
              <a:rPr lang="en-US" sz="3200" dirty="0" smtClean="0">
                <a:solidFill>
                  <a:srgbClr val="FF0000"/>
                </a:solidFill>
              </a:rPr>
              <a:t> (host)</a:t>
            </a:r>
            <a:endParaRPr lang="ru-RU" sz="3200" dirty="0">
              <a:solidFill>
                <a:srgbClr val="FF0000"/>
              </a:solidFill>
            </a:endParaRPr>
          </a:p>
        </p:txBody>
      </p:sp>
      <p:sp>
        <p:nvSpPr>
          <p:cNvPr id="3" name="Содержимое 2"/>
          <p:cNvSpPr>
            <a:spLocks noGrp="1"/>
          </p:cNvSpPr>
          <p:nvPr>
            <p:ph idx="1"/>
          </p:nvPr>
        </p:nvSpPr>
        <p:spPr>
          <a:xfrm>
            <a:off x="457200" y="1646236"/>
            <a:ext cx="8229600" cy="4926035"/>
          </a:xfrm>
        </p:spPr>
        <p:txBody>
          <a:bodyPr>
            <a:normAutofit fontScale="62500" lnSpcReduction="20000"/>
          </a:bodyPr>
          <a:lstStyle/>
          <a:p>
            <a:r>
              <a:rPr lang="en-US" i="1" dirty="0" smtClean="0">
                <a:solidFill>
                  <a:srgbClr val="FFC000"/>
                </a:solidFill>
              </a:rPr>
              <a:t>- Commensalism </a:t>
            </a:r>
            <a:r>
              <a:rPr lang="en-US" dirty="0" smtClean="0"/>
              <a:t>- a condition in which the preservation of the microbe in the host does not result in damage to the host, but activation of systems of specific and non-specific resistance is noted;</a:t>
            </a:r>
          </a:p>
          <a:p>
            <a:endParaRPr lang="en-US" dirty="0" smtClean="0"/>
          </a:p>
          <a:p>
            <a:r>
              <a:rPr lang="en-US" i="1" dirty="0" smtClean="0">
                <a:solidFill>
                  <a:srgbClr val="FFC000"/>
                </a:solidFill>
              </a:rPr>
              <a:t>- Symbiosis (mutualism) </a:t>
            </a:r>
            <a:r>
              <a:rPr lang="en-US" dirty="0" smtClean="0"/>
              <a:t>- a condition in which both the microbe and the host receive adaptive advantages;</a:t>
            </a:r>
          </a:p>
          <a:p>
            <a:endParaRPr lang="en-US" dirty="0" smtClean="0"/>
          </a:p>
          <a:p>
            <a:r>
              <a:rPr lang="en-US" i="1" dirty="0" smtClean="0">
                <a:solidFill>
                  <a:srgbClr val="FFC000"/>
                </a:solidFill>
              </a:rPr>
              <a:t>- Infectious disease</a:t>
            </a:r>
            <a:r>
              <a:rPr lang="en-US" dirty="0" smtClean="0"/>
              <a:t> - clinical manifestations of damage to the </a:t>
            </a:r>
            <a:r>
              <a:rPr lang="en-US" dirty="0" err="1" smtClean="0"/>
              <a:t>macroorganism</a:t>
            </a:r>
            <a:r>
              <a:rPr lang="en-US" dirty="0" smtClean="0"/>
              <a:t> resulting from host-parasite interactions;</a:t>
            </a:r>
          </a:p>
          <a:p>
            <a:endParaRPr lang="en-US" dirty="0" smtClean="0"/>
          </a:p>
          <a:p>
            <a:r>
              <a:rPr lang="en-US" i="1" dirty="0" smtClean="0">
                <a:solidFill>
                  <a:srgbClr val="FFC000"/>
                </a:solidFill>
              </a:rPr>
              <a:t>- Persistence </a:t>
            </a:r>
            <a:r>
              <a:rPr lang="en-US" dirty="0" smtClean="0"/>
              <a:t>- a condition in which the host resistance factors do not ensure the elimination of the microorganism, accompanied by a prolonged but insignificant damage, depending on the balance of interaction the host-parasite can evolve into an infectious disease;</a:t>
            </a:r>
          </a:p>
          <a:p>
            <a:endParaRPr lang="en-US" dirty="0" smtClean="0"/>
          </a:p>
          <a:p>
            <a:r>
              <a:rPr lang="en-US" i="1" dirty="0" smtClean="0">
                <a:solidFill>
                  <a:srgbClr val="FFC000"/>
                </a:solidFill>
              </a:rPr>
              <a:t>- Colonization </a:t>
            </a:r>
            <a:r>
              <a:rPr lang="en-US" dirty="0" smtClean="0"/>
              <a:t>- a state that develops after the master acquires a new microorganism, is characterized by the dynamic and unstable relationship between the host and the parasite, evolving into other forms of relationships.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en-US" sz="3200" dirty="0" smtClean="0">
                <a:solidFill>
                  <a:srgbClr val="FF0000"/>
                </a:solidFill>
              </a:rPr>
              <a:t>Types of relationships between the pathogen and the </a:t>
            </a:r>
            <a:r>
              <a:rPr lang="en-US" sz="3200" dirty="0" err="1" smtClean="0">
                <a:solidFill>
                  <a:srgbClr val="FF0000"/>
                </a:solidFill>
              </a:rPr>
              <a:t>macroorganism</a:t>
            </a:r>
            <a:r>
              <a:rPr lang="en-US" sz="3200" dirty="0" smtClean="0">
                <a:solidFill>
                  <a:srgbClr val="FF0000"/>
                </a:solidFill>
              </a:rPr>
              <a:t> (host)</a:t>
            </a:r>
            <a:endParaRPr lang="ru-RU" sz="3200" dirty="0">
              <a:solidFill>
                <a:srgbClr val="FF0000"/>
              </a:solidFill>
            </a:endParaRPr>
          </a:p>
        </p:txBody>
      </p:sp>
      <p:pic>
        <p:nvPicPr>
          <p:cNvPr id="5122" name="Picture 2"/>
          <p:cNvPicPr>
            <a:picLocks noGrp="1" noChangeAspect="1" noChangeArrowheads="1"/>
          </p:cNvPicPr>
          <p:nvPr>
            <p:ph idx="1"/>
          </p:nvPr>
        </p:nvPicPr>
        <p:blipFill>
          <a:blip r:embed="rId2"/>
          <a:srcRect/>
          <a:stretch>
            <a:fillRect/>
          </a:stretch>
        </p:blipFill>
        <p:spPr bwMode="auto">
          <a:xfrm>
            <a:off x="857224" y="1428736"/>
            <a:ext cx="7358114" cy="51212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solidFill>
                  <a:srgbClr val="FF0000"/>
                </a:solidFill>
              </a:rPr>
              <a:t>Conditions of infection</a:t>
            </a:r>
            <a:endParaRPr lang="ru-RU" dirty="0">
              <a:solidFill>
                <a:srgbClr val="FF0000"/>
              </a:solidFill>
            </a:endParaRPr>
          </a:p>
        </p:txBody>
      </p:sp>
      <p:sp>
        <p:nvSpPr>
          <p:cNvPr id="3" name="Содержимое 2"/>
          <p:cNvSpPr>
            <a:spLocks noGrp="1"/>
          </p:cNvSpPr>
          <p:nvPr>
            <p:ph idx="1"/>
          </p:nvPr>
        </p:nvSpPr>
        <p:spPr/>
        <p:txBody>
          <a:bodyPr/>
          <a:lstStyle/>
          <a:p>
            <a:pPr>
              <a:buNone/>
            </a:pPr>
            <a:r>
              <a:rPr lang="en-US" b="1" i="1" dirty="0" smtClean="0">
                <a:solidFill>
                  <a:srgbClr val="FFC000"/>
                </a:solidFill>
              </a:rPr>
              <a:t>are determined:</a:t>
            </a:r>
          </a:p>
          <a:p>
            <a:pPr>
              <a:buNone/>
            </a:pPr>
            <a:r>
              <a:rPr lang="en-US" b="1" dirty="0" smtClean="0"/>
              <a:t>- entrance gate of infection;</a:t>
            </a:r>
          </a:p>
          <a:p>
            <a:pPr>
              <a:buNone/>
            </a:pPr>
            <a:r>
              <a:rPr lang="en-US" b="1" dirty="0" smtClean="0"/>
              <a:t>- ways of its spread in the body;</a:t>
            </a:r>
          </a:p>
          <a:p>
            <a:pPr>
              <a:buNone/>
            </a:pPr>
            <a:r>
              <a:rPr lang="en-US" b="1" dirty="0" smtClean="0"/>
              <a:t>- mechanisms of anti-infective resistance</a:t>
            </a:r>
            <a:endParaRPr lang="ru-RU"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Entrance gates</a:t>
            </a:r>
            <a:endParaRPr lang="ru-RU" dirty="0">
              <a:solidFill>
                <a:srgbClr val="FF0000"/>
              </a:solidFill>
            </a:endParaRPr>
          </a:p>
        </p:txBody>
      </p:sp>
      <p:sp>
        <p:nvSpPr>
          <p:cNvPr id="3" name="Содержимое 2"/>
          <p:cNvSpPr>
            <a:spLocks noGrp="1"/>
          </p:cNvSpPr>
          <p:nvPr>
            <p:ph idx="1"/>
          </p:nvPr>
        </p:nvSpPr>
        <p:spPr/>
        <p:txBody>
          <a:bodyPr>
            <a:normAutofit fontScale="62500" lnSpcReduction="20000"/>
          </a:bodyPr>
          <a:lstStyle/>
          <a:p>
            <a:pPr>
              <a:buNone/>
            </a:pPr>
            <a:r>
              <a:rPr lang="en-US" dirty="0" smtClean="0">
                <a:solidFill>
                  <a:srgbClr val="FFC000"/>
                </a:solidFill>
              </a:rPr>
              <a:t>The entrance gate of the infection is the place where microbes penetrate into the </a:t>
            </a:r>
            <a:r>
              <a:rPr lang="en-US" dirty="0" err="1" smtClean="0">
                <a:solidFill>
                  <a:srgbClr val="FFC000"/>
                </a:solidFill>
              </a:rPr>
              <a:t>macroorganism</a:t>
            </a:r>
            <a:r>
              <a:rPr lang="en-US" dirty="0" smtClean="0">
                <a:solidFill>
                  <a:srgbClr val="FFC000"/>
                </a:solidFill>
              </a:rPr>
              <a:t>. Such gates can be:</a:t>
            </a:r>
          </a:p>
          <a:p>
            <a:pPr>
              <a:buNone/>
            </a:pPr>
            <a:endParaRPr lang="en-US" dirty="0" smtClean="0"/>
          </a:p>
          <a:p>
            <a:pPr>
              <a:buNone/>
            </a:pPr>
            <a:r>
              <a:rPr lang="en-US" dirty="0" smtClean="0"/>
              <a:t>• skin integuments (for example, for malignant pathogens, typhus, skin </a:t>
            </a:r>
            <a:r>
              <a:rPr lang="en-US" dirty="0" err="1" smtClean="0"/>
              <a:t>leishmaniasis</a:t>
            </a:r>
            <a:r>
              <a:rPr lang="en-US" dirty="0" smtClean="0"/>
              <a:t>),</a:t>
            </a:r>
          </a:p>
          <a:p>
            <a:pPr>
              <a:buNone/>
            </a:pPr>
            <a:endParaRPr lang="en-US" dirty="0" smtClean="0"/>
          </a:p>
          <a:p>
            <a:pPr>
              <a:buNone/>
            </a:pPr>
            <a:r>
              <a:rPr lang="en-US" dirty="0" smtClean="0"/>
              <a:t>• mucous membranes of the respiratory tract (for pathogens of influenza, measles, scarlet fever, etc.)</a:t>
            </a:r>
          </a:p>
          <a:p>
            <a:pPr>
              <a:buNone/>
            </a:pPr>
            <a:endParaRPr lang="en-US" dirty="0" smtClean="0"/>
          </a:p>
          <a:p>
            <a:pPr>
              <a:buNone/>
            </a:pPr>
            <a:r>
              <a:rPr lang="en-US" dirty="0" smtClean="0"/>
              <a:t>• mucous membranes of the gastrointestinal tract (for example, for pathogens of dysentery, typhoid fever),</a:t>
            </a:r>
          </a:p>
          <a:p>
            <a:pPr>
              <a:buNone/>
            </a:pPr>
            <a:endParaRPr lang="en-US" dirty="0" smtClean="0"/>
          </a:p>
          <a:p>
            <a:pPr>
              <a:buNone/>
            </a:pPr>
            <a:r>
              <a:rPr lang="en-US" dirty="0" smtClean="0"/>
              <a:t>• the mucous membrane of the </a:t>
            </a:r>
            <a:r>
              <a:rPr lang="en-US" dirty="0" err="1" smtClean="0"/>
              <a:t>urino</a:t>
            </a:r>
            <a:r>
              <a:rPr lang="en-US" dirty="0" smtClean="0"/>
              <a:t>-genital organs (for the causative agents of gonorrhea, syphilis, etc.)</a:t>
            </a:r>
          </a:p>
          <a:p>
            <a:pPr>
              <a:buNone/>
            </a:pPr>
            <a:endParaRPr lang="en-US" dirty="0" smtClean="0"/>
          </a:p>
          <a:p>
            <a:pPr>
              <a:buNone/>
            </a:pPr>
            <a:r>
              <a:rPr lang="en-US" dirty="0" smtClean="0"/>
              <a:t>• the walls of the blood and / or lymph vessels through which the agent enters the blood or lymph (for example, with the bites of arthropods and animals, injections and surgical interventions).</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000" dirty="0" smtClean="0">
                <a:solidFill>
                  <a:srgbClr val="FF0000"/>
                </a:solidFill>
              </a:rPr>
              <a:t>Ways of the spread of bacteria</a:t>
            </a:r>
            <a:endParaRPr lang="ru-RU" sz="4000" dirty="0">
              <a:solidFill>
                <a:srgbClr val="FF0000"/>
              </a:solidFill>
            </a:endParaRPr>
          </a:p>
        </p:txBody>
      </p:sp>
      <p:sp>
        <p:nvSpPr>
          <p:cNvPr id="3" name="Содержимое 2"/>
          <p:cNvSpPr>
            <a:spLocks noGrp="1"/>
          </p:cNvSpPr>
          <p:nvPr>
            <p:ph idx="1"/>
          </p:nvPr>
        </p:nvSpPr>
        <p:spPr/>
        <p:txBody>
          <a:bodyPr>
            <a:normAutofit fontScale="70000" lnSpcReduction="20000"/>
          </a:bodyPr>
          <a:lstStyle/>
          <a:p>
            <a:pPr>
              <a:buNone/>
            </a:pPr>
            <a:r>
              <a:rPr lang="en-US" dirty="0" smtClean="0"/>
              <a:t>The following ways of spreading bacteria in the body are known:</a:t>
            </a:r>
          </a:p>
          <a:p>
            <a:pPr>
              <a:buNone/>
            </a:pPr>
            <a:endParaRPr lang="en-US" dirty="0" smtClean="0"/>
          </a:p>
          <a:p>
            <a:pPr>
              <a:buNone/>
            </a:pPr>
            <a:r>
              <a:rPr lang="en-US" dirty="0" smtClean="0"/>
              <a:t>• on the intercellular space (due to bacterial </a:t>
            </a:r>
            <a:r>
              <a:rPr lang="en-US" dirty="0" err="1" smtClean="0"/>
              <a:t>hyaluronidase</a:t>
            </a:r>
            <a:r>
              <a:rPr lang="en-US" dirty="0" smtClean="0"/>
              <a:t> or epithelial defects),</a:t>
            </a:r>
          </a:p>
          <a:p>
            <a:pPr>
              <a:buNone/>
            </a:pPr>
            <a:endParaRPr lang="en-US" dirty="0" smtClean="0"/>
          </a:p>
          <a:p>
            <a:pPr>
              <a:buNone/>
            </a:pPr>
            <a:r>
              <a:rPr lang="en-US" dirty="0" smtClean="0"/>
              <a:t>• on the lymphatic capillaries - </a:t>
            </a:r>
            <a:r>
              <a:rPr lang="en-US" dirty="0" err="1" smtClean="0"/>
              <a:t>lymphogenically</a:t>
            </a:r>
            <a:r>
              <a:rPr lang="en-US" dirty="0" smtClean="0"/>
              <a:t>,</a:t>
            </a:r>
          </a:p>
          <a:p>
            <a:pPr>
              <a:buNone/>
            </a:pPr>
            <a:endParaRPr lang="en-US" dirty="0" smtClean="0"/>
          </a:p>
          <a:p>
            <a:pPr>
              <a:buNone/>
            </a:pPr>
            <a:r>
              <a:rPr lang="en-US" dirty="0" smtClean="0"/>
              <a:t>• on blood vessels - </a:t>
            </a:r>
            <a:r>
              <a:rPr lang="en-US" dirty="0" err="1" smtClean="0"/>
              <a:t>hematogenous</a:t>
            </a:r>
            <a:r>
              <a:rPr lang="en-US" dirty="0" smtClean="0"/>
              <a:t>,</a:t>
            </a:r>
          </a:p>
          <a:p>
            <a:pPr>
              <a:buNone/>
            </a:pPr>
            <a:endParaRPr lang="en-US" dirty="0" smtClean="0"/>
          </a:p>
          <a:p>
            <a:pPr>
              <a:buNone/>
            </a:pPr>
            <a:r>
              <a:rPr lang="en-US" dirty="0" smtClean="0"/>
              <a:t>• on the liquid of serous cavities and spinal canal.</a:t>
            </a:r>
          </a:p>
          <a:p>
            <a:pPr>
              <a:buNone/>
            </a:pPr>
            <a:endParaRPr lang="en-US" dirty="0" smtClean="0"/>
          </a:p>
          <a:p>
            <a:pPr>
              <a:buNone/>
            </a:pPr>
            <a:r>
              <a:rPr lang="en-US" dirty="0" smtClean="0"/>
              <a:t>Most pathogens have tropism for certain tissues of the </a:t>
            </a:r>
            <a:r>
              <a:rPr lang="en-US" dirty="0" err="1" smtClean="0"/>
              <a:t>macroorganism</a:t>
            </a:r>
            <a:r>
              <a:rPr lang="en-US" dirty="0" smtClean="0"/>
              <a:t>. This is determined by the presence of adhesion molecules in microbes and specific receptors in </a:t>
            </a:r>
            <a:r>
              <a:rPr lang="en-US" dirty="0" err="1" smtClean="0"/>
              <a:t>macroorganism</a:t>
            </a:r>
            <a:r>
              <a:rPr lang="en-US" dirty="0" smtClean="0"/>
              <a:t> cells, which leads to the attachment of bacteria to the receptors of target cells.</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Mechanisms of anti-infective resistance</a:t>
            </a:r>
            <a:endParaRPr lang="ru-RU" sz="4000" dirty="0">
              <a:solidFill>
                <a:srgbClr val="FF0000"/>
              </a:solidFill>
            </a:endParaRPr>
          </a:p>
        </p:txBody>
      </p:sp>
      <p:sp>
        <p:nvSpPr>
          <p:cNvPr id="3" name="Содержимое 2"/>
          <p:cNvSpPr>
            <a:spLocks noGrp="1"/>
          </p:cNvSpPr>
          <p:nvPr>
            <p:ph idx="1"/>
          </p:nvPr>
        </p:nvSpPr>
        <p:spPr/>
        <p:txBody>
          <a:bodyPr>
            <a:normAutofit/>
          </a:bodyPr>
          <a:lstStyle/>
          <a:p>
            <a:r>
              <a:rPr lang="en-US" dirty="0" smtClean="0">
                <a:solidFill>
                  <a:schemeClr val="accent3"/>
                </a:solidFill>
                <a:latin typeface="Arial Black" pitchFamily="34" charset="0"/>
              </a:rPr>
              <a:t>There are effective protective systems that prevent the penetration of pathogens into the body, their reproduction and the realization of their pathogenic effects. Particularly great is the role of factors that inhibit the penetration of pathogenic or conditionally pathogenic bacteria.</a:t>
            </a:r>
            <a:endParaRPr lang="ru-RU"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err="1" smtClean="0">
                <a:solidFill>
                  <a:srgbClr val="FF0000"/>
                </a:solidFill>
              </a:rPr>
              <a:t>Cyclicity</a:t>
            </a:r>
            <a:r>
              <a:rPr lang="en-US" dirty="0" smtClean="0">
                <a:solidFill>
                  <a:srgbClr val="FF0000"/>
                </a:solidFill>
              </a:rPr>
              <a:t> of infectious diseases</a:t>
            </a:r>
            <a:endParaRPr lang="ru-RU" dirty="0">
              <a:solidFill>
                <a:srgbClr val="FF0000"/>
              </a:solidFill>
            </a:endParaRPr>
          </a:p>
        </p:txBody>
      </p:sp>
      <p:sp>
        <p:nvSpPr>
          <p:cNvPr id="3" name="Содержимое 2"/>
          <p:cNvSpPr>
            <a:spLocks noGrp="1"/>
          </p:cNvSpPr>
          <p:nvPr>
            <p:ph idx="1"/>
          </p:nvPr>
        </p:nvSpPr>
        <p:spPr/>
        <p:txBody>
          <a:bodyPr>
            <a:normAutofit lnSpcReduction="10000"/>
          </a:bodyPr>
          <a:lstStyle/>
          <a:p>
            <a:pPr marL="514350" indent="-514350">
              <a:buFont typeface="+mj-lt"/>
              <a:buAutoNum type="arabicPeriod"/>
            </a:pPr>
            <a:r>
              <a:rPr lang="en-US" i="1" dirty="0" smtClean="0">
                <a:solidFill>
                  <a:srgbClr val="FFC000"/>
                </a:solidFill>
              </a:rPr>
              <a:t>The incubation period </a:t>
            </a:r>
            <a:r>
              <a:rPr lang="en-US" dirty="0" smtClean="0"/>
              <a:t>- from the moment of penetration of the pathogen into the body before the appearance of the first clinical symptoms.</a:t>
            </a:r>
          </a:p>
          <a:p>
            <a:pPr marL="514350" indent="-514350">
              <a:buFont typeface="+mj-lt"/>
              <a:buAutoNum type="arabicPeriod"/>
            </a:pPr>
            <a:r>
              <a:rPr lang="en-US" i="1" dirty="0" smtClean="0">
                <a:solidFill>
                  <a:srgbClr val="FFC000"/>
                </a:solidFill>
              </a:rPr>
              <a:t>The </a:t>
            </a:r>
            <a:r>
              <a:rPr lang="en-US" i="1" dirty="0" err="1" smtClean="0">
                <a:solidFill>
                  <a:srgbClr val="FFC000"/>
                </a:solidFill>
              </a:rPr>
              <a:t>prodromal</a:t>
            </a:r>
            <a:r>
              <a:rPr lang="en-US" i="1" dirty="0" smtClean="0">
                <a:solidFill>
                  <a:srgbClr val="FFC000"/>
                </a:solidFill>
              </a:rPr>
              <a:t> period </a:t>
            </a:r>
            <a:r>
              <a:rPr lang="en-US" dirty="0" smtClean="0"/>
              <a:t>- begins with the manifestation of nonspecific signs of malaise (headaches, muscle, joint pain, weakness, decreased appetite, fatigue, fever). On the site of the "entrance gate" develops a local inflammatory reaction.</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err="1" smtClean="0">
                <a:solidFill>
                  <a:srgbClr val="FF0000"/>
                </a:solidFill>
              </a:rPr>
              <a:t>Cyclicity</a:t>
            </a:r>
            <a:r>
              <a:rPr lang="en-US" dirty="0" smtClean="0">
                <a:solidFill>
                  <a:srgbClr val="FF0000"/>
                </a:solidFill>
              </a:rPr>
              <a:t> of infectious diseases</a:t>
            </a:r>
            <a:endParaRPr lang="ru-RU" dirty="0"/>
          </a:p>
        </p:txBody>
      </p:sp>
      <p:sp>
        <p:nvSpPr>
          <p:cNvPr id="3" name="Содержимое 2"/>
          <p:cNvSpPr>
            <a:spLocks noGrp="1"/>
          </p:cNvSpPr>
          <p:nvPr>
            <p:ph idx="1"/>
          </p:nvPr>
        </p:nvSpPr>
        <p:spPr/>
        <p:txBody>
          <a:bodyPr>
            <a:normAutofit/>
          </a:bodyPr>
          <a:lstStyle/>
          <a:p>
            <a:pPr>
              <a:buNone/>
            </a:pPr>
            <a:r>
              <a:rPr lang="en-US" dirty="0" smtClean="0"/>
              <a:t>3. </a:t>
            </a:r>
            <a:r>
              <a:rPr lang="en-US" i="1" dirty="0" smtClean="0">
                <a:solidFill>
                  <a:srgbClr val="FFC000"/>
                </a:solidFill>
              </a:rPr>
              <a:t>The period of the main manifestations </a:t>
            </a:r>
            <a:r>
              <a:rPr lang="en-US" dirty="0" smtClean="0"/>
              <a:t>is the appearance of typical for this infectious disease symptoms. The protective forces of the organism are actively involved, which also predetermines the course of the disease. In some organs and systems there is an increase in function, in others - oppression. Each infection causes typical for her </a:t>
            </a:r>
            <a:r>
              <a:rPr lang="en-US" dirty="0" err="1" smtClean="0"/>
              <a:t>morphofunctional</a:t>
            </a:r>
            <a:r>
              <a:rPr lang="en-US" dirty="0" smtClean="0"/>
              <a:t> changes.</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err="1" smtClean="0">
                <a:solidFill>
                  <a:srgbClr val="FF0000"/>
                </a:solidFill>
              </a:rPr>
              <a:t>Cyclicity</a:t>
            </a:r>
            <a:r>
              <a:rPr lang="en-US" dirty="0" smtClean="0">
                <a:solidFill>
                  <a:srgbClr val="FF0000"/>
                </a:solidFill>
              </a:rPr>
              <a:t> of infectious diseases</a:t>
            </a:r>
            <a:endParaRPr lang="ru-RU" dirty="0"/>
          </a:p>
        </p:txBody>
      </p:sp>
      <p:sp>
        <p:nvSpPr>
          <p:cNvPr id="3" name="Содержимое 2"/>
          <p:cNvSpPr>
            <a:spLocks noGrp="1"/>
          </p:cNvSpPr>
          <p:nvPr>
            <p:ph idx="1"/>
          </p:nvPr>
        </p:nvSpPr>
        <p:spPr/>
        <p:txBody>
          <a:bodyPr>
            <a:normAutofit lnSpcReduction="10000"/>
          </a:bodyPr>
          <a:lstStyle/>
          <a:p>
            <a:pPr marL="514350" indent="-514350">
              <a:buAutoNum type="arabicPeriod" startAt="4"/>
            </a:pPr>
            <a:r>
              <a:rPr lang="en-US" i="1" dirty="0" smtClean="0">
                <a:solidFill>
                  <a:srgbClr val="FFC000"/>
                </a:solidFill>
              </a:rPr>
              <a:t>The period of extinction of the disease (early convalescence period) </a:t>
            </a:r>
            <a:r>
              <a:rPr lang="en-US" dirty="0" smtClean="0"/>
              <a:t>is the gradual disappearance of the main symptoms.</a:t>
            </a:r>
          </a:p>
          <a:p>
            <a:pPr marL="514350" indent="-514350">
              <a:buAutoNum type="arabicPeriod" startAt="4"/>
            </a:pPr>
            <a:r>
              <a:rPr lang="en-US" i="1" dirty="0" smtClean="0">
                <a:solidFill>
                  <a:srgbClr val="FFC000"/>
                </a:solidFill>
              </a:rPr>
              <a:t>The period of recovery (in a favorable course)</a:t>
            </a:r>
            <a:r>
              <a:rPr lang="en-US" dirty="0" smtClean="0"/>
              <a:t> is convalescence - the complete disappearance of the symptoms of the disease or the preservation of residual events, </a:t>
            </a:r>
            <a:r>
              <a:rPr lang="en-US" dirty="0" err="1" smtClean="0"/>
              <a:t>bacteriovirus</a:t>
            </a:r>
            <a:r>
              <a:rPr lang="en-US" dirty="0" smtClean="0"/>
              <a:t> or chronic disease (dysentery, viral hepatitis).</a:t>
            </a: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 coli</a:t>
            </a:r>
            <a:endParaRPr lang="ru-RU" dirty="0"/>
          </a:p>
        </p:txBody>
      </p:sp>
      <p:pic>
        <p:nvPicPr>
          <p:cNvPr id="1026" name="Picture 2"/>
          <p:cNvPicPr>
            <a:picLocks noGrp="1" noChangeAspect="1" noChangeArrowheads="1"/>
          </p:cNvPicPr>
          <p:nvPr>
            <p:ph idx="1"/>
          </p:nvPr>
        </p:nvPicPr>
        <p:blipFill>
          <a:blip r:embed="rId2"/>
          <a:stretch>
            <a:fillRect/>
          </a:stretch>
        </p:blipFill>
        <p:spPr bwMode="auto">
          <a:xfrm>
            <a:off x="3571875" y="3032919"/>
            <a:ext cx="2000250" cy="175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Immune deficiency in the infectious process</a:t>
            </a:r>
            <a:endParaRPr lang="ru-RU" sz="4000" dirty="0">
              <a:solidFill>
                <a:srgbClr val="FF0000"/>
              </a:solidFill>
            </a:endParaRPr>
          </a:p>
        </p:txBody>
      </p:sp>
      <p:sp>
        <p:nvSpPr>
          <p:cNvPr id="3" name="Содержимое 2"/>
          <p:cNvSpPr>
            <a:spLocks noGrp="1"/>
          </p:cNvSpPr>
          <p:nvPr>
            <p:ph idx="1"/>
          </p:nvPr>
        </p:nvSpPr>
        <p:spPr/>
        <p:txBody>
          <a:bodyPr/>
          <a:lstStyle/>
          <a:p>
            <a:r>
              <a:rPr lang="en-US" dirty="0" smtClean="0"/>
              <a:t>Immunodeficiency - primary and secondary</a:t>
            </a:r>
          </a:p>
          <a:p>
            <a:endParaRPr lang="en-US" dirty="0" smtClean="0"/>
          </a:p>
          <a:p>
            <a:r>
              <a:rPr lang="en-US" dirty="0" smtClean="0"/>
              <a:t>Allergic reactions</a:t>
            </a:r>
          </a:p>
          <a:p>
            <a:endParaRPr lang="en-US" dirty="0" smtClean="0"/>
          </a:p>
          <a:p>
            <a:r>
              <a:rPr lang="en-US" dirty="0" smtClean="0"/>
              <a:t>Autoimmune reactions</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en-US" dirty="0" smtClean="0">
                <a:solidFill>
                  <a:srgbClr val="FF0000"/>
                </a:solidFill>
              </a:rPr>
              <a:t>Protective - adaptive mechanisms in the infectious process</a:t>
            </a:r>
            <a:endParaRPr lang="ru-RU" dirty="0">
              <a:solidFill>
                <a:srgbClr val="FF0000"/>
              </a:solidFill>
            </a:endParaRPr>
          </a:p>
        </p:txBody>
      </p:sp>
      <p:sp>
        <p:nvSpPr>
          <p:cNvPr id="5" name="Текст 4"/>
          <p:cNvSpPr>
            <a:spLocks noGrp="1"/>
          </p:cNvSpPr>
          <p:nvPr>
            <p:ph type="body" idx="1"/>
          </p:nvPr>
        </p:nvSpPr>
        <p:spPr/>
        <p:txBody>
          <a:bodyPr>
            <a:normAutofit/>
          </a:bodyPr>
          <a:lstStyle/>
          <a:p>
            <a:r>
              <a:rPr lang="en-US" sz="3200" dirty="0" smtClean="0"/>
              <a:t>-Specific</a:t>
            </a:r>
          </a:p>
          <a:p>
            <a:r>
              <a:rPr lang="en-US" sz="3200" dirty="0" smtClean="0"/>
              <a:t>-Non-specific</a:t>
            </a:r>
            <a:endParaRPr lang="ru-RU"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en-US" dirty="0" smtClean="0">
                <a:solidFill>
                  <a:srgbClr val="FF0000"/>
                </a:solidFill>
              </a:rPr>
              <a:t>Nonspecific mechanisms</a:t>
            </a:r>
            <a:endParaRPr lang="ru-RU" dirty="0">
              <a:solidFill>
                <a:srgbClr val="FF0000"/>
              </a:solidFill>
            </a:endParaRPr>
          </a:p>
        </p:txBody>
      </p:sp>
      <p:sp>
        <p:nvSpPr>
          <p:cNvPr id="6" name="Содержимое 5"/>
          <p:cNvSpPr>
            <a:spLocks noGrp="1"/>
          </p:cNvSpPr>
          <p:nvPr>
            <p:ph idx="1"/>
          </p:nvPr>
        </p:nvSpPr>
        <p:spPr/>
        <p:txBody>
          <a:bodyPr>
            <a:normAutofit/>
          </a:bodyPr>
          <a:lstStyle/>
          <a:p>
            <a:pPr>
              <a:buNone/>
            </a:pPr>
            <a:r>
              <a:rPr lang="ru-RU" sz="2400" dirty="0" smtClean="0">
                <a:solidFill>
                  <a:srgbClr val="FFC000"/>
                </a:solidFill>
              </a:rPr>
              <a:t> </a:t>
            </a:r>
            <a:r>
              <a:rPr lang="en-US" sz="2400" dirty="0" smtClean="0">
                <a:solidFill>
                  <a:srgbClr val="FFC000"/>
                </a:solidFill>
              </a:rPr>
              <a:t>- act as the first and early barrier:</a:t>
            </a:r>
          </a:p>
          <a:p>
            <a:pPr>
              <a:buNone/>
            </a:pPr>
            <a:r>
              <a:rPr lang="en-US" sz="2400" i="1" dirty="0" smtClean="0">
                <a:solidFill>
                  <a:srgbClr val="00B050"/>
                </a:solidFill>
              </a:rPr>
              <a:t>1.Protective functions of the skin and mucous membranes: </a:t>
            </a:r>
            <a:r>
              <a:rPr lang="en-US" sz="2400" dirty="0" smtClean="0"/>
              <a:t>barrier function, bactericidal action (sweat, acidic skin reaction)</a:t>
            </a:r>
          </a:p>
          <a:p>
            <a:pPr>
              <a:buNone/>
            </a:pPr>
            <a:r>
              <a:rPr lang="en-US" sz="2400" i="1" dirty="0" smtClean="0">
                <a:solidFill>
                  <a:srgbClr val="00B050"/>
                </a:solidFill>
              </a:rPr>
              <a:t>2.Lymphonoduses and clusters of lymphoid tissue</a:t>
            </a:r>
          </a:p>
          <a:p>
            <a:pPr>
              <a:buNone/>
            </a:pPr>
            <a:r>
              <a:rPr lang="en-US" sz="2400" i="1" dirty="0" smtClean="0">
                <a:solidFill>
                  <a:srgbClr val="00B050"/>
                </a:solidFill>
              </a:rPr>
              <a:t>3.Humoral mechanisms </a:t>
            </a:r>
            <a:r>
              <a:rPr lang="en-US" sz="2400" dirty="0" smtClean="0"/>
              <a:t>of nonspecific resistance (</a:t>
            </a:r>
            <a:r>
              <a:rPr lang="en-US" sz="2400" dirty="0" err="1" smtClean="0"/>
              <a:t>phagocytosis</a:t>
            </a:r>
            <a:r>
              <a:rPr lang="en-US" sz="2400" dirty="0" smtClean="0"/>
              <a:t>, factors - </a:t>
            </a:r>
            <a:r>
              <a:rPr lang="en-US" sz="2400" dirty="0" err="1" smtClean="0"/>
              <a:t>properdin</a:t>
            </a:r>
            <a:r>
              <a:rPr lang="en-US" sz="2400" dirty="0" smtClean="0"/>
              <a:t>, </a:t>
            </a:r>
            <a:r>
              <a:rPr lang="en-US" sz="2400" dirty="0" err="1" smtClean="0"/>
              <a:t>lysozyme</a:t>
            </a:r>
            <a:r>
              <a:rPr lang="en-US" sz="2400" dirty="0" smtClean="0"/>
              <a:t>, complement, </a:t>
            </a:r>
            <a:r>
              <a:rPr lang="en-US" sz="2400" dirty="0" err="1" smtClean="0"/>
              <a:t>lysozyme</a:t>
            </a:r>
            <a:r>
              <a:rPr lang="en-US" sz="2400" dirty="0" smtClean="0"/>
              <a:t>, </a:t>
            </a:r>
            <a:r>
              <a:rPr lang="en-US" sz="2400" dirty="0" err="1" smtClean="0"/>
              <a:t>betta-lysines</a:t>
            </a:r>
            <a:r>
              <a:rPr lang="en-US" sz="2400" dirty="0" smtClean="0"/>
              <a:t>, </a:t>
            </a:r>
            <a:r>
              <a:rPr lang="en-US" sz="2400" dirty="0" err="1" smtClean="0"/>
              <a:t>leukins</a:t>
            </a:r>
            <a:r>
              <a:rPr lang="en-US" sz="2400" dirty="0" smtClean="0"/>
              <a:t>, </a:t>
            </a:r>
            <a:r>
              <a:rPr lang="en-US" sz="2400" dirty="0" err="1" smtClean="0"/>
              <a:t>interferons</a:t>
            </a:r>
            <a:r>
              <a:rPr lang="en-US" sz="2400" dirty="0" smtClean="0"/>
              <a:t>)</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571472" y="285728"/>
            <a:ext cx="7500990" cy="63719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en-US" dirty="0" smtClean="0">
                <a:solidFill>
                  <a:srgbClr val="FF0000"/>
                </a:solidFill>
              </a:rPr>
              <a:t>Nonspecific mechanisms</a:t>
            </a:r>
            <a:endParaRPr lang="ru-RU" dirty="0"/>
          </a:p>
        </p:txBody>
      </p:sp>
      <p:sp>
        <p:nvSpPr>
          <p:cNvPr id="4" name="Содержимое 3"/>
          <p:cNvSpPr>
            <a:spLocks noGrp="1"/>
          </p:cNvSpPr>
          <p:nvPr>
            <p:ph idx="1"/>
          </p:nvPr>
        </p:nvSpPr>
        <p:spPr/>
        <p:txBody>
          <a:bodyPr>
            <a:normAutofit lnSpcReduction="10000"/>
          </a:bodyPr>
          <a:lstStyle/>
          <a:p>
            <a:pPr>
              <a:buNone/>
            </a:pPr>
            <a:r>
              <a:rPr lang="en-US" i="1" dirty="0" smtClean="0">
                <a:solidFill>
                  <a:srgbClr val="00B050"/>
                </a:solidFill>
              </a:rPr>
              <a:t>4. Cellular mechanisms </a:t>
            </a:r>
            <a:r>
              <a:rPr lang="en-US" dirty="0" smtClean="0"/>
              <a:t>- granulocytes and macrophages</a:t>
            </a:r>
          </a:p>
          <a:p>
            <a:pPr>
              <a:buNone/>
            </a:pPr>
            <a:r>
              <a:rPr lang="en-US" i="1" dirty="0" smtClean="0">
                <a:solidFill>
                  <a:srgbClr val="00B050"/>
                </a:solidFill>
              </a:rPr>
              <a:t>5. Reflex reactions </a:t>
            </a:r>
            <a:r>
              <a:rPr lang="en-US" dirty="0" smtClean="0"/>
              <a:t>- coughing, vomiting, etc. , contributing to the mechanical removal of the pathogen</a:t>
            </a:r>
          </a:p>
          <a:p>
            <a:pPr>
              <a:buNone/>
            </a:pPr>
            <a:r>
              <a:rPr lang="en-US" i="1" dirty="0" smtClean="0">
                <a:solidFill>
                  <a:srgbClr val="00B050"/>
                </a:solidFill>
              </a:rPr>
              <a:t>6. Nonspecific adaptive response of various organs and systems </a:t>
            </a:r>
            <a:r>
              <a:rPr lang="en-US" dirty="0" smtClean="0"/>
              <a:t>(redistribution of blood flow, enhancement of the function of excretory organs, activation of antitoxic liver function</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098" name="Picture 2"/>
          <p:cNvPicPr>
            <a:picLocks noGrp="1" noChangeAspect="1" noChangeArrowheads="1"/>
          </p:cNvPicPr>
          <p:nvPr>
            <p:ph idx="1"/>
          </p:nvPr>
        </p:nvPicPr>
        <p:blipFill>
          <a:blip r:embed="rId2"/>
          <a:srcRect/>
          <a:stretch>
            <a:fillRect/>
          </a:stretch>
        </p:blipFill>
        <p:spPr bwMode="auto">
          <a:xfrm>
            <a:off x="428595" y="571480"/>
            <a:ext cx="8423003" cy="57864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1"/>
          </p:nvPr>
        </p:nvPicPr>
        <p:blipFill>
          <a:blip r:embed="rId2"/>
          <a:stretch>
            <a:fillRect/>
          </a:stretch>
        </p:blipFill>
        <p:spPr bwMode="auto">
          <a:xfrm>
            <a:off x="361542" y="428604"/>
            <a:ext cx="3781830" cy="6223810"/>
          </a:xfrm>
          <a:prstGeom prst="rect">
            <a:avLst/>
          </a:prstGeom>
          <a:noFill/>
          <a:ln w="9525">
            <a:noFill/>
            <a:miter lim="800000"/>
            <a:headEnd/>
            <a:tailEnd/>
          </a:ln>
          <a:effectLst/>
        </p:spPr>
      </p:pic>
      <p:sp>
        <p:nvSpPr>
          <p:cNvPr id="6" name="Содержимое 5"/>
          <p:cNvSpPr>
            <a:spLocks noGrp="1"/>
          </p:cNvSpPr>
          <p:nvPr>
            <p:ph sz="half" idx="2"/>
          </p:nvPr>
        </p:nvSpPr>
        <p:spPr/>
        <p:txBody>
          <a:bodyPr>
            <a:normAutofit/>
          </a:bodyPr>
          <a:lstStyle/>
          <a:p>
            <a:pPr>
              <a:buNone/>
            </a:pPr>
            <a:r>
              <a:rPr lang="en-US" sz="3600" b="1" dirty="0" smtClean="0">
                <a:solidFill>
                  <a:srgbClr val="FF0000"/>
                </a:solidFill>
              </a:rPr>
              <a:t>Mucosal barriers</a:t>
            </a:r>
            <a:endParaRPr lang="ru-RU" sz="3600" b="1"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en-US" sz="4000" dirty="0" smtClean="0">
                <a:solidFill>
                  <a:srgbClr val="FF0000"/>
                </a:solidFill>
              </a:rPr>
              <a:t>Specific protection mechanisms</a:t>
            </a:r>
            <a:endParaRPr lang="ru-RU" sz="4000" dirty="0">
              <a:solidFill>
                <a:srgbClr val="FF0000"/>
              </a:solidFill>
            </a:endParaRPr>
          </a:p>
        </p:txBody>
      </p:sp>
      <p:sp>
        <p:nvSpPr>
          <p:cNvPr id="6" name="Содержимое 5"/>
          <p:cNvSpPr>
            <a:spLocks noGrp="1"/>
          </p:cNvSpPr>
          <p:nvPr>
            <p:ph idx="1"/>
          </p:nvPr>
        </p:nvSpPr>
        <p:spPr/>
        <p:txBody>
          <a:bodyPr/>
          <a:lstStyle/>
          <a:p>
            <a:pPr>
              <a:buNone/>
            </a:pPr>
            <a:r>
              <a:rPr lang="ru-RU" dirty="0" smtClean="0"/>
              <a:t> </a:t>
            </a:r>
            <a:r>
              <a:rPr lang="en-US" dirty="0" smtClean="0"/>
              <a:t>- assume the connection of the work of the immune system.</a:t>
            </a:r>
          </a:p>
          <a:p>
            <a:pPr>
              <a:buNone/>
            </a:pPr>
            <a:r>
              <a:rPr lang="en-US" dirty="0" smtClean="0"/>
              <a:t>On microorganisms that parasitize </a:t>
            </a:r>
            <a:r>
              <a:rPr lang="en-US" dirty="0" err="1" smtClean="0"/>
              <a:t>intracellularly</a:t>
            </a:r>
            <a:r>
              <a:rPr lang="en-US" dirty="0" smtClean="0"/>
              <a:t> formed cellular immunity</a:t>
            </a:r>
          </a:p>
          <a:p>
            <a:pPr>
              <a:buNone/>
            </a:pPr>
            <a:r>
              <a:rPr lang="en-US" dirty="0" smtClean="0"/>
              <a:t>On microorganisms parasitizing </a:t>
            </a:r>
            <a:r>
              <a:rPr lang="en-US" dirty="0" err="1" smtClean="0"/>
              <a:t>extracellularly</a:t>
            </a:r>
            <a:r>
              <a:rPr lang="en-US" dirty="0" smtClean="0"/>
              <a:t> develops </a:t>
            </a:r>
            <a:r>
              <a:rPr lang="en-US" dirty="0" err="1" smtClean="0"/>
              <a:t>humoral</a:t>
            </a:r>
            <a:r>
              <a:rPr lang="en-US" dirty="0" smtClean="0"/>
              <a:t> immunity</a:t>
            </a: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Principles of therapy of the infectious process</a:t>
            </a:r>
            <a:endParaRPr lang="ru-RU" sz="4000" dirty="0">
              <a:solidFill>
                <a:srgbClr val="FF0000"/>
              </a:solidFill>
            </a:endParaRPr>
          </a:p>
        </p:txBody>
      </p:sp>
      <p:sp>
        <p:nvSpPr>
          <p:cNvPr id="3" name="Содержимое 2"/>
          <p:cNvSpPr>
            <a:spLocks noGrp="1"/>
          </p:cNvSpPr>
          <p:nvPr>
            <p:ph idx="1"/>
          </p:nvPr>
        </p:nvSpPr>
        <p:spPr>
          <a:xfrm>
            <a:off x="457200" y="1646236"/>
            <a:ext cx="8229600" cy="4926035"/>
          </a:xfrm>
        </p:spPr>
        <p:txBody>
          <a:bodyPr>
            <a:normAutofit fontScale="55000" lnSpcReduction="20000"/>
          </a:bodyPr>
          <a:lstStyle/>
          <a:p>
            <a:pPr>
              <a:buNone/>
            </a:pPr>
            <a:r>
              <a:rPr lang="en-US" sz="4400" i="1" dirty="0" err="1" smtClean="0">
                <a:solidFill>
                  <a:srgbClr val="FFC000"/>
                </a:solidFill>
              </a:rPr>
              <a:t>Etiotropic</a:t>
            </a:r>
            <a:r>
              <a:rPr lang="en-US" sz="4400" i="1" dirty="0" smtClean="0">
                <a:solidFill>
                  <a:srgbClr val="FFC000"/>
                </a:solidFill>
              </a:rPr>
              <a:t> treatment</a:t>
            </a:r>
          </a:p>
          <a:p>
            <a:pPr>
              <a:buNone/>
            </a:pPr>
            <a:r>
              <a:rPr lang="en-US" sz="3800" dirty="0" err="1" smtClean="0">
                <a:solidFill>
                  <a:srgbClr val="FFC000"/>
                </a:solidFill>
              </a:rPr>
              <a:t>Etiotropic</a:t>
            </a:r>
            <a:r>
              <a:rPr lang="en-US" sz="3800" dirty="0" smtClean="0">
                <a:solidFill>
                  <a:srgbClr val="FFC000"/>
                </a:solidFill>
              </a:rPr>
              <a:t> therapy is the effect on the pathogen. To do this, use:</a:t>
            </a:r>
          </a:p>
          <a:p>
            <a:pPr>
              <a:buNone/>
            </a:pPr>
            <a:endParaRPr lang="en-US" sz="3800" dirty="0" smtClean="0"/>
          </a:p>
          <a:p>
            <a:pPr>
              <a:buNone/>
            </a:pPr>
            <a:r>
              <a:rPr lang="en-US" sz="3800" dirty="0" smtClean="0"/>
              <a:t>• antibacterial agents (for example, antibiotics, sulfonamides, </a:t>
            </a:r>
            <a:r>
              <a:rPr lang="en-US" sz="3800" dirty="0" err="1" smtClean="0"/>
              <a:t>quinolones</a:t>
            </a:r>
            <a:r>
              <a:rPr lang="en-US" sz="3800" dirty="0" smtClean="0"/>
              <a:t>, </a:t>
            </a:r>
            <a:r>
              <a:rPr lang="en-US" sz="3800" dirty="0" err="1" smtClean="0"/>
              <a:t>diaminopyrimidines</a:t>
            </a:r>
            <a:r>
              <a:rPr lang="en-US" sz="3800" dirty="0" smtClean="0"/>
              <a:t>, </a:t>
            </a:r>
            <a:r>
              <a:rPr lang="en-US" sz="3800" dirty="0" err="1" smtClean="0"/>
              <a:t>nitroimidazole</a:t>
            </a:r>
            <a:r>
              <a:rPr lang="en-US" sz="3800" dirty="0" smtClean="0"/>
              <a:t> and </a:t>
            </a:r>
            <a:r>
              <a:rPr lang="en-US" sz="3800" dirty="0" err="1" smtClean="0"/>
              <a:t>nitrofuran</a:t>
            </a:r>
            <a:r>
              <a:rPr lang="en-US" sz="3800" dirty="0" smtClean="0"/>
              <a:t> derivatives, </a:t>
            </a:r>
            <a:r>
              <a:rPr lang="en-US" sz="3800" dirty="0" err="1" smtClean="0"/>
              <a:t>bacteriophages</a:t>
            </a:r>
            <a:r>
              <a:rPr lang="en-US" sz="3800" dirty="0" smtClean="0"/>
              <a:t>, </a:t>
            </a:r>
            <a:r>
              <a:rPr lang="en-US" sz="3800" dirty="0" err="1" smtClean="0"/>
              <a:t>Ig</a:t>
            </a:r>
            <a:r>
              <a:rPr lang="en-US" sz="3800" dirty="0" smtClean="0"/>
              <a:t>),</a:t>
            </a:r>
          </a:p>
          <a:p>
            <a:pPr>
              <a:buNone/>
            </a:pPr>
            <a:endParaRPr lang="en-US" sz="3800" dirty="0" smtClean="0"/>
          </a:p>
          <a:p>
            <a:pPr>
              <a:buNone/>
            </a:pPr>
            <a:r>
              <a:rPr lang="en-US" sz="3800" dirty="0" smtClean="0"/>
              <a:t>• antiviral drugs (</a:t>
            </a:r>
            <a:r>
              <a:rPr lang="en-US" sz="3800" dirty="0" err="1" smtClean="0"/>
              <a:t>eg</a:t>
            </a:r>
            <a:r>
              <a:rPr lang="en-US" sz="3800" dirty="0" smtClean="0"/>
              <a:t>, </a:t>
            </a:r>
            <a:r>
              <a:rPr lang="en-US" sz="3800" dirty="0" err="1" smtClean="0"/>
              <a:t>Ig</a:t>
            </a:r>
            <a:r>
              <a:rPr lang="en-US" sz="3800" dirty="0" smtClean="0"/>
              <a:t>, </a:t>
            </a:r>
            <a:r>
              <a:rPr lang="en-US" sz="3800" dirty="0" err="1" smtClean="0"/>
              <a:t>adamantane</a:t>
            </a:r>
            <a:r>
              <a:rPr lang="en-US" sz="3800" dirty="0" smtClean="0"/>
              <a:t> derivatives, protease inhibitors, reverse transcriptase and DNA polymerases, IFN, nucleotide analogues).</a:t>
            </a:r>
          </a:p>
          <a:p>
            <a:pPr>
              <a:buNone/>
            </a:pPr>
            <a:endParaRPr lang="en-US" sz="3800" dirty="0" smtClean="0"/>
          </a:p>
          <a:p>
            <a:pPr>
              <a:buNone/>
            </a:pPr>
            <a:r>
              <a:rPr lang="en-US" sz="3800" dirty="0" smtClean="0"/>
              <a:t>• antifungal agents (</a:t>
            </a:r>
            <a:r>
              <a:rPr lang="en-US" sz="3800" dirty="0" err="1" smtClean="0"/>
              <a:t>eg</a:t>
            </a:r>
            <a:r>
              <a:rPr lang="en-US" sz="3800" dirty="0" smtClean="0"/>
              <a:t>, azoles, </a:t>
            </a:r>
            <a:r>
              <a:rPr lang="en-US" sz="3800" dirty="0" err="1" smtClean="0"/>
              <a:t>fluorocytosine</a:t>
            </a:r>
            <a:r>
              <a:rPr lang="en-US" sz="3800" dirty="0" smtClean="0"/>
              <a:t>, </a:t>
            </a:r>
            <a:r>
              <a:rPr lang="en-US" sz="3800" dirty="0" err="1" smtClean="0"/>
              <a:t>amorolfine</a:t>
            </a:r>
            <a:r>
              <a:rPr lang="en-US" sz="3800" dirty="0" smtClean="0"/>
              <a:t>, </a:t>
            </a:r>
            <a:r>
              <a:rPr lang="en-US" sz="3800" dirty="0" err="1" smtClean="0"/>
              <a:t>allylamines</a:t>
            </a:r>
            <a:r>
              <a:rPr lang="en-US" sz="3800" dirty="0" smtClean="0"/>
              <a:t>, </a:t>
            </a:r>
            <a:r>
              <a:rPr lang="en-US" sz="3800" dirty="0" err="1" smtClean="0"/>
              <a:t>griseofulvin</a:t>
            </a:r>
            <a:r>
              <a:rPr lang="en-US" sz="3800" dirty="0" smtClean="0"/>
              <a:t>).</a:t>
            </a:r>
          </a:p>
          <a:p>
            <a:pPr>
              <a:buNone/>
            </a:pPr>
            <a:endParaRPr lang="en-US" sz="3800" dirty="0" smtClean="0"/>
          </a:p>
          <a:p>
            <a:pPr>
              <a:buNone/>
            </a:pPr>
            <a:r>
              <a:rPr lang="en-US" sz="3800" dirty="0" smtClean="0"/>
              <a:t>• </a:t>
            </a:r>
            <a:r>
              <a:rPr lang="en-US" sz="3800" dirty="0" err="1" smtClean="0"/>
              <a:t>antiprotozoal</a:t>
            </a:r>
            <a:r>
              <a:rPr lang="en-US" sz="3800" dirty="0" smtClean="0"/>
              <a:t> drugs (for example, sulfonamides, </a:t>
            </a:r>
            <a:r>
              <a:rPr lang="en-US" sz="3800" dirty="0" err="1" smtClean="0"/>
              <a:t>sulfones</a:t>
            </a:r>
            <a:r>
              <a:rPr lang="en-US" sz="3800" dirty="0" smtClean="0"/>
              <a:t>, </a:t>
            </a:r>
            <a:r>
              <a:rPr lang="en-US" sz="3800" dirty="0" err="1" smtClean="0"/>
              <a:t>chloroquine</a:t>
            </a:r>
            <a:r>
              <a:rPr lang="en-US" sz="3800" dirty="0" smtClean="0"/>
              <a:t>, </a:t>
            </a:r>
            <a:r>
              <a:rPr lang="en-US" sz="3800" dirty="0" err="1" smtClean="0"/>
              <a:t>sulfadoxine</a:t>
            </a:r>
            <a:r>
              <a:rPr lang="en-US" sz="3800" dirty="0" smtClean="0"/>
              <a:t>, quinine, </a:t>
            </a:r>
            <a:r>
              <a:rPr lang="en-US" sz="3800" dirty="0" err="1" smtClean="0"/>
              <a:t>artemisin</a:t>
            </a:r>
            <a:r>
              <a:rPr lang="en-US" sz="3800" dirty="0" smtClean="0"/>
              <a:t>, </a:t>
            </a:r>
            <a:r>
              <a:rPr lang="en-US" sz="3800" dirty="0" err="1" smtClean="0"/>
              <a:t>metronidazole</a:t>
            </a:r>
            <a:r>
              <a:rPr lang="en-US" sz="3800" dirty="0" smtClean="0"/>
              <a:t>).</a:t>
            </a:r>
            <a:endParaRPr lang="ru-RU" sz="3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r>
              <a:rPr lang="en-US" sz="4000" dirty="0" smtClean="0">
                <a:solidFill>
                  <a:srgbClr val="FF0000"/>
                </a:solidFill>
              </a:rPr>
              <a:t>Principles of therapy of the infectious process</a:t>
            </a:r>
            <a:endParaRPr lang="ru-RU" sz="4000" dirty="0"/>
          </a:p>
        </p:txBody>
      </p:sp>
      <p:sp>
        <p:nvSpPr>
          <p:cNvPr id="4" name="Содержимое 3"/>
          <p:cNvSpPr>
            <a:spLocks noGrp="1"/>
          </p:cNvSpPr>
          <p:nvPr>
            <p:ph idx="1"/>
          </p:nvPr>
        </p:nvSpPr>
        <p:spPr>
          <a:xfrm>
            <a:off x="457200" y="1646236"/>
            <a:ext cx="8229600" cy="5211763"/>
          </a:xfrm>
        </p:spPr>
        <p:txBody>
          <a:bodyPr>
            <a:normAutofit fontScale="55000" lnSpcReduction="20000"/>
          </a:bodyPr>
          <a:lstStyle/>
          <a:p>
            <a:pPr>
              <a:buNone/>
            </a:pPr>
            <a:r>
              <a:rPr lang="en-US" sz="4400" i="1" dirty="0" err="1" smtClean="0">
                <a:solidFill>
                  <a:srgbClr val="FFC000"/>
                </a:solidFill>
              </a:rPr>
              <a:t>Pathogenetic</a:t>
            </a:r>
            <a:r>
              <a:rPr lang="en-US" sz="4400" i="1" dirty="0" smtClean="0">
                <a:solidFill>
                  <a:srgbClr val="FFC000"/>
                </a:solidFill>
              </a:rPr>
              <a:t> therapy</a:t>
            </a:r>
          </a:p>
          <a:p>
            <a:pPr>
              <a:buNone/>
            </a:pPr>
            <a:r>
              <a:rPr lang="en-US" dirty="0" err="1" smtClean="0">
                <a:solidFill>
                  <a:srgbClr val="FFC000"/>
                </a:solidFill>
              </a:rPr>
              <a:t>Pathogenetic</a:t>
            </a:r>
            <a:r>
              <a:rPr lang="en-US" dirty="0" smtClean="0">
                <a:solidFill>
                  <a:srgbClr val="FFC000"/>
                </a:solidFill>
              </a:rPr>
              <a:t> treatment is designed to block the mechanism of development of the infectious process. This is achieved with the help of:</a:t>
            </a:r>
          </a:p>
          <a:p>
            <a:pPr>
              <a:buNone/>
            </a:pPr>
            <a:endParaRPr lang="en-US" dirty="0" smtClean="0"/>
          </a:p>
          <a:p>
            <a:pPr>
              <a:buNone/>
            </a:pPr>
            <a:r>
              <a:rPr lang="en-US" dirty="0" smtClean="0"/>
              <a:t>• detoxification therapy (for example, using antitoxic sera, </a:t>
            </a:r>
            <a:r>
              <a:rPr lang="en-US" dirty="0" err="1" smtClean="0"/>
              <a:t>hemodilution</a:t>
            </a:r>
            <a:r>
              <a:rPr lang="en-US" dirty="0" smtClean="0"/>
              <a:t>, </a:t>
            </a:r>
            <a:r>
              <a:rPr lang="en-US" dirty="0" err="1" smtClean="0"/>
              <a:t>hemodialysis</a:t>
            </a:r>
            <a:r>
              <a:rPr lang="en-US" dirty="0" smtClean="0"/>
              <a:t>, </a:t>
            </a:r>
            <a:r>
              <a:rPr lang="en-US" dirty="0" err="1" smtClean="0"/>
              <a:t>plasmapheresis</a:t>
            </a:r>
            <a:r>
              <a:rPr lang="en-US" dirty="0" smtClean="0"/>
              <a:t>);</a:t>
            </a:r>
          </a:p>
          <a:p>
            <a:pPr>
              <a:buNone/>
            </a:pPr>
            <a:endParaRPr lang="en-US" dirty="0" smtClean="0"/>
          </a:p>
          <a:p>
            <a:pPr>
              <a:buNone/>
            </a:pPr>
            <a:r>
              <a:rPr lang="en-US" dirty="0" smtClean="0"/>
              <a:t>• anti-inflammatory treatment;</a:t>
            </a:r>
          </a:p>
          <a:p>
            <a:pPr>
              <a:buNone/>
            </a:pPr>
            <a:endParaRPr lang="en-US" dirty="0" smtClean="0"/>
          </a:p>
          <a:p>
            <a:pPr>
              <a:buNone/>
            </a:pPr>
            <a:r>
              <a:rPr lang="en-US" dirty="0" smtClean="0"/>
              <a:t>• Immunotherapy and </a:t>
            </a:r>
            <a:r>
              <a:rPr lang="en-US" dirty="0" err="1" smtClean="0"/>
              <a:t>immunocorrection</a:t>
            </a:r>
            <a:r>
              <a:rPr lang="en-US" dirty="0" smtClean="0"/>
              <a:t> (for example, using specific sera, vaccines, </a:t>
            </a:r>
            <a:r>
              <a:rPr lang="en-US" dirty="0" err="1" smtClean="0"/>
              <a:t>adaptogens</a:t>
            </a:r>
            <a:r>
              <a:rPr lang="en-US" dirty="0" smtClean="0"/>
              <a:t>, </a:t>
            </a:r>
            <a:r>
              <a:rPr lang="en-US" dirty="0" err="1" smtClean="0"/>
              <a:t>immunomodulators</a:t>
            </a:r>
            <a:r>
              <a:rPr lang="en-US" dirty="0" smtClean="0"/>
              <a:t>, desensitizing effects);</a:t>
            </a:r>
          </a:p>
          <a:p>
            <a:pPr>
              <a:buNone/>
            </a:pPr>
            <a:endParaRPr lang="en-US" dirty="0" smtClean="0"/>
          </a:p>
          <a:p>
            <a:pPr>
              <a:buNone/>
            </a:pPr>
            <a:r>
              <a:rPr lang="en-US" dirty="0" smtClean="0"/>
              <a:t>• normalization of the functions of organs, tissues and their systems (for example, SSS, respiratory, digestive, nervous), disturbed due to the development of inf.</a:t>
            </a:r>
          </a:p>
          <a:p>
            <a:pPr>
              <a:buNone/>
            </a:pPr>
            <a:endParaRPr lang="en-US" dirty="0" smtClean="0"/>
          </a:p>
          <a:p>
            <a:pPr>
              <a:buNone/>
            </a:pPr>
            <a:r>
              <a:rPr lang="en-US" dirty="0" smtClean="0"/>
              <a:t>• correction of the main parameters of body homeostasis (</a:t>
            </a:r>
            <a:r>
              <a:rPr lang="en-US" dirty="0" err="1" smtClean="0"/>
              <a:t>KChR</a:t>
            </a:r>
            <a:r>
              <a:rPr lang="en-US" dirty="0" smtClean="0"/>
              <a:t>, ion content, mass and rheological properties of circulating blood, pO2, pCO2, etc.).</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Principles of therapy of the infectious process</a:t>
            </a:r>
            <a:endParaRPr lang="ru-RU" sz="4000" dirty="0"/>
          </a:p>
        </p:txBody>
      </p:sp>
      <p:sp>
        <p:nvSpPr>
          <p:cNvPr id="3" name="Содержимое 2"/>
          <p:cNvSpPr>
            <a:spLocks noGrp="1"/>
          </p:cNvSpPr>
          <p:nvPr>
            <p:ph idx="1"/>
          </p:nvPr>
        </p:nvSpPr>
        <p:spPr/>
        <p:txBody>
          <a:bodyPr>
            <a:normAutofit/>
          </a:bodyPr>
          <a:lstStyle/>
          <a:p>
            <a:pPr>
              <a:buNone/>
            </a:pPr>
            <a:r>
              <a:rPr lang="en-US" i="1" dirty="0" smtClean="0">
                <a:solidFill>
                  <a:srgbClr val="FFC000"/>
                </a:solidFill>
              </a:rPr>
              <a:t>Symptomatic therapy</a:t>
            </a:r>
          </a:p>
          <a:p>
            <a:pPr>
              <a:buNone/>
            </a:pPr>
            <a:r>
              <a:rPr lang="en-US" dirty="0" smtClean="0"/>
              <a:t>Symptomatic treatment is aimed at alleviating the patient's condition and eliminating painful, painful sensations that aggravate the course of the infection process. For this purpose, for example, drugs that eliminate headaches, feelings of emotional stress or fear, hypnotic and analgesic drugs are used.</a:t>
            </a: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14400" y="214290"/>
            <a:ext cx="8229600" cy="1143000"/>
          </a:xfrm>
        </p:spPr>
        <p:txBody>
          <a:bodyPr>
            <a:normAutofit fontScale="90000"/>
          </a:bodyPr>
          <a:lstStyle/>
          <a:p>
            <a:pPr algn="ctr"/>
            <a:r>
              <a:rPr lang="pl-PL" dirty="0" smtClean="0">
                <a:solidFill>
                  <a:srgbClr val="0000FF"/>
                </a:solidFill>
              </a:rPr>
              <a:t>INTRODUCTION </a:t>
            </a:r>
            <a:r>
              <a:rPr lang="pl-PL" dirty="0">
                <a:solidFill>
                  <a:srgbClr val="0000FF"/>
                </a:solidFill>
              </a:rPr>
              <a:t/>
            </a:r>
            <a:br>
              <a:rPr lang="pl-PL" dirty="0">
                <a:solidFill>
                  <a:srgbClr val="0000FF"/>
                </a:solidFill>
              </a:rPr>
            </a:br>
            <a:endParaRPr lang="pl-PL" dirty="0"/>
          </a:p>
        </p:txBody>
      </p:sp>
      <p:sp>
        <p:nvSpPr>
          <p:cNvPr id="25603" name="Rectangle 3"/>
          <p:cNvSpPr>
            <a:spLocks noGrp="1" noChangeArrowheads="1"/>
          </p:cNvSpPr>
          <p:nvPr>
            <p:ph type="body" idx="1"/>
          </p:nvPr>
        </p:nvSpPr>
        <p:spPr>
          <a:xfrm>
            <a:off x="1066800" y="1524000"/>
            <a:ext cx="7620000" cy="4038600"/>
          </a:xfrm>
        </p:spPr>
        <p:txBody>
          <a:bodyPr>
            <a:normAutofit/>
          </a:bodyPr>
          <a:lstStyle/>
          <a:p>
            <a:pPr algn="just">
              <a:spcBef>
                <a:spcPts val="500"/>
              </a:spcBef>
              <a:spcAft>
                <a:spcPts val="500"/>
              </a:spcAft>
              <a:buFontTx/>
              <a:buNone/>
            </a:pPr>
            <a:r>
              <a:rPr lang="en-US" dirty="0" smtClean="0"/>
              <a:t>Infectious diseases are known to mankind since antiquity.</a:t>
            </a:r>
          </a:p>
          <a:p>
            <a:pPr algn="just">
              <a:spcBef>
                <a:spcPts val="500"/>
              </a:spcBef>
              <a:spcAft>
                <a:spcPts val="500"/>
              </a:spcAft>
              <a:buFontTx/>
              <a:buNone/>
            </a:pPr>
            <a:r>
              <a:rPr lang="en-US" dirty="0" smtClean="0"/>
              <a:t>Epidemics covered vast territories, including entire states and peoples. Not without reason infectious diseases have received the name of "morbid diseases".</a:t>
            </a:r>
            <a:endParaRPr lang="pl-PL" dirty="0"/>
          </a:p>
        </p:txBody>
      </p:sp>
    </p:spTree>
  </p:cSld>
  <p:clrMapOvr>
    <a:masterClrMapping/>
  </p:clrMapOvr>
  <p:transition>
    <p:blinds/>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3" name="Picture 3"/>
          <p:cNvPicPr>
            <a:picLocks noChangeAspect="1" noChangeArrowheads="1"/>
          </p:cNvPicPr>
          <p:nvPr/>
        </p:nvPicPr>
        <p:blipFill>
          <a:blip r:embed="rId2"/>
          <a:srcRect/>
          <a:stretch>
            <a:fillRect/>
          </a:stretch>
        </p:blipFill>
        <p:spPr bwMode="auto">
          <a:xfrm>
            <a:off x="0" y="1524000"/>
            <a:ext cx="4605338" cy="4776788"/>
          </a:xfrm>
          <a:prstGeom prst="rect">
            <a:avLst/>
          </a:prstGeom>
          <a:noFill/>
          <a:ln w="9525">
            <a:noFill/>
            <a:miter lim="800000"/>
            <a:headEnd/>
            <a:tailEnd/>
          </a:ln>
          <a:effectLst/>
        </p:spPr>
      </p:pic>
      <p:pic>
        <p:nvPicPr>
          <p:cNvPr id="92164" name="Picture 4"/>
          <p:cNvPicPr>
            <a:picLocks noChangeAspect="1" noChangeArrowheads="1"/>
          </p:cNvPicPr>
          <p:nvPr/>
        </p:nvPicPr>
        <p:blipFill>
          <a:blip r:embed="rId3"/>
          <a:srcRect/>
          <a:stretch>
            <a:fillRect/>
          </a:stretch>
        </p:blipFill>
        <p:spPr bwMode="auto">
          <a:xfrm>
            <a:off x="4572000" y="2057400"/>
            <a:ext cx="4572000" cy="3459163"/>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normAutofit/>
          </a:bodyPr>
          <a:lstStyle/>
          <a:p>
            <a:pPr algn="ctr"/>
            <a:r>
              <a:rPr lang="en-US" dirty="0" smtClean="0">
                <a:solidFill>
                  <a:srgbClr val="0070C0"/>
                </a:solidFill>
              </a:rPr>
              <a:t>INTRODUCTION</a:t>
            </a:r>
            <a:endParaRPr lang="pl-PL" dirty="0">
              <a:solidFill>
                <a:srgbClr val="0070C0"/>
              </a:solidFill>
            </a:endParaRPr>
          </a:p>
        </p:txBody>
      </p:sp>
      <p:sp>
        <p:nvSpPr>
          <p:cNvPr id="91139" name="Rectangle 3"/>
          <p:cNvSpPr>
            <a:spLocks noGrp="1" noChangeArrowheads="1"/>
          </p:cNvSpPr>
          <p:nvPr>
            <p:ph type="body" idx="1"/>
          </p:nvPr>
        </p:nvSpPr>
        <p:spPr>
          <a:xfrm>
            <a:off x="1066800" y="1524000"/>
            <a:ext cx="7620000" cy="4038600"/>
          </a:xfrm>
        </p:spPr>
        <p:txBody>
          <a:bodyPr/>
          <a:lstStyle/>
          <a:p>
            <a:pPr algn="just">
              <a:spcBef>
                <a:spcPts val="500"/>
              </a:spcBef>
              <a:spcAft>
                <a:spcPts val="500"/>
              </a:spcAft>
              <a:buFontTx/>
              <a:buNone/>
            </a:pPr>
            <a:r>
              <a:rPr lang="en-US" dirty="0" smtClean="0"/>
              <a:t>The prevention of infectious diseases, the fight against them at all times and among all peoples represented the most serious public problem.</a:t>
            </a:r>
            <a:endParaRPr lang="pl-PL" dirty="0"/>
          </a:p>
        </p:txBody>
      </p:sp>
    </p:spTree>
  </p:cSld>
  <p:clrMapOvr>
    <a:masterClrMapping/>
  </p:clrMapOvr>
  <p:transition>
    <p:blinds/>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371600" y="0"/>
            <a:ext cx="7772400" cy="1143000"/>
          </a:xfrm>
        </p:spPr>
        <p:txBody>
          <a:bodyPr/>
          <a:lstStyle/>
          <a:p>
            <a:pPr algn="ctr"/>
            <a:r>
              <a:rPr lang="en-US" dirty="0" smtClean="0">
                <a:solidFill>
                  <a:srgbClr val="0000FF"/>
                </a:solidFill>
              </a:rPr>
              <a:t>INTRODUCTION</a:t>
            </a:r>
            <a:r>
              <a:rPr lang="pl-PL" dirty="0" smtClean="0">
                <a:solidFill>
                  <a:srgbClr val="0000FF"/>
                </a:solidFill>
              </a:rPr>
              <a:t> </a:t>
            </a:r>
            <a:endParaRPr lang="pl-PL" dirty="0">
              <a:solidFill>
                <a:srgbClr val="0000FF"/>
              </a:solidFill>
            </a:endParaRPr>
          </a:p>
        </p:txBody>
      </p:sp>
      <p:sp>
        <p:nvSpPr>
          <p:cNvPr id="26627" name="Rectangle 3"/>
          <p:cNvSpPr>
            <a:spLocks noGrp="1" noChangeArrowheads="1"/>
          </p:cNvSpPr>
          <p:nvPr>
            <p:ph type="body" idx="1"/>
          </p:nvPr>
        </p:nvSpPr>
        <p:spPr>
          <a:xfrm>
            <a:off x="1066800" y="1600200"/>
            <a:ext cx="7696200" cy="4800600"/>
          </a:xfrm>
        </p:spPr>
        <p:txBody>
          <a:bodyPr/>
          <a:lstStyle/>
          <a:p>
            <a:pPr algn="just">
              <a:spcBef>
                <a:spcPts val="500"/>
              </a:spcBef>
              <a:spcAft>
                <a:spcPts val="500"/>
              </a:spcAft>
            </a:pPr>
            <a:r>
              <a:rPr lang="en-US" dirty="0" smtClean="0"/>
              <a:t>Euphoria 50-70-ies of the XX century on the successful fight against infections and the complete elimination of part of them was premature.</a:t>
            </a:r>
            <a:endParaRPr lang="pl-PL" dirty="0"/>
          </a:p>
        </p:txBody>
      </p:sp>
    </p:spTree>
  </p:cSld>
  <p:clrMapOvr>
    <a:masterClrMapping/>
  </p:clrMapOvr>
  <p:transition>
    <p:blinds/>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solidFill>
            <a:schemeClr val="bg1"/>
          </a:solidFill>
        </p:spPr>
        <p:txBody>
          <a:bodyPr>
            <a:normAutofit fontScale="90000"/>
          </a:bodyPr>
          <a:lstStyle/>
          <a:p>
            <a:pPr algn="ctr"/>
            <a:r>
              <a:rPr lang="en-US" dirty="0" smtClean="0">
                <a:solidFill>
                  <a:srgbClr val="0000FF"/>
                </a:solidFill>
              </a:rPr>
              <a:t>INTRODUCTION</a:t>
            </a:r>
            <a:r>
              <a:rPr lang="pl-PL" dirty="0" smtClean="0">
                <a:solidFill>
                  <a:srgbClr val="0000FF"/>
                </a:solidFill>
              </a:rPr>
              <a:t> </a:t>
            </a:r>
            <a:r>
              <a:rPr lang="pl-PL" dirty="0">
                <a:solidFill>
                  <a:srgbClr val="0000FF"/>
                </a:solidFill>
              </a:rPr>
              <a:t/>
            </a:r>
            <a:br>
              <a:rPr lang="pl-PL" dirty="0">
                <a:solidFill>
                  <a:srgbClr val="0000FF"/>
                </a:solidFill>
              </a:rPr>
            </a:br>
            <a:endParaRPr lang="pl-PL" dirty="0">
              <a:solidFill>
                <a:srgbClr val="0000FF"/>
              </a:solidFill>
            </a:endParaRPr>
          </a:p>
        </p:txBody>
      </p:sp>
      <p:sp>
        <p:nvSpPr>
          <p:cNvPr id="93187" name="Rectangle 3"/>
          <p:cNvSpPr>
            <a:spLocks noGrp="1" noChangeArrowheads="1"/>
          </p:cNvSpPr>
          <p:nvPr>
            <p:ph type="body" sz="half" idx="1"/>
          </p:nvPr>
        </p:nvSpPr>
        <p:spPr/>
        <p:txBody>
          <a:bodyPr/>
          <a:lstStyle/>
          <a:p>
            <a:pPr>
              <a:spcBef>
                <a:spcPts val="500"/>
              </a:spcBef>
              <a:spcAft>
                <a:spcPts val="500"/>
              </a:spcAft>
            </a:pPr>
            <a:r>
              <a:rPr lang="en-US" dirty="0" smtClean="0"/>
              <a:t>Only one infectious disease - a smallpox - can be considered conditionally liquidated on the planet.</a:t>
            </a:r>
            <a:endParaRPr lang="pl-PL" dirty="0"/>
          </a:p>
        </p:txBody>
      </p:sp>
      <p:pic>
        <p:nvPicPr>
          <p:cNvPr id="93188" name="Picture 4"/>
          <p:cNvPicPr>
            <a:picLocks noGrp="1" noChangeAspect="1" noChangeArrowheads="1"/>
          </p:cNvPicPr>
          <p:nvPr>
            <p:ph type="clipArt" sz="half" idx="2"/>
          </p:nvPr>
        </p:nvPicPr>
        <p:blipFill>
          <a:blip r:embed="rId2"/>
          <a:srcRect/>
          <a:stretch>
            <a:fillRect/>
          </a:stretch>
        </p:blipFill>
        <p:spPr>
          <a:xfrm>
            <a:off x="4648200" y="1600200"/>
            <a:ext cx="3048000" cy="2482850"/>
          </a:xfrm>
        </p:spPr>
      </p:pic>
      <p:pic>
        <p:nvPicPr>
          <p:cNvPr id="93189" name="Picture 5"/>
          <p:cNvPicPr>
            <a:picLocks noChangeAspect="1" noChangeArrowheads="1"/>
          </p:cNvPicPr>
          <p:nvPr/>
        </p:nvPicPr>
        <p:blipFill>
          <a:blip r:embed="rId3"/>
          <a:srcRect/>
          <a:stretch>
            <a:fillRect/>
          </a:stretch>
        </p:blipFill>
        <p:spPr bwMode="auto">
          <a:xfrm>
            <a:off x="5638800" y="4267200"/>
            <a:ext cx="3219450" cy="2105025"/>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71600" y="0"/>
            <a:ext cx="7772400" cy="1143000"/>
          </a:xfrm>
        </p:spPr>
        <p:txBody>
          <a:bodyPr>
            <a:normAutofit fontScale="90000"/>
          </a:bodyPr>
          <a:lstStyle/>
          <a:p>
            <a:pPr algn="ctr"/>
            <a:r>
              <a:rPr lang="en-US" dirty="0" smtClean="0">
                <a:solidFill>
                  <a:srgbClr val="0070C0"/>
                </a:solidFill>
              </a:rPr>
              <a:t>INTRODUCTION</a:t>
            </a:r>
            <a:r>
              <a:rPr lang="pl-PL" dirty="0" smtClean="0"/>
              <a:t> </a:t>
            </a:r>
            <a:r>
              <a:rPr lang="pl-PL" dirty="0"/>
              <a:t/>
            </a:r>
            <a:br>
              <a:rPr lang="pl-PL" dirty="0"/>
            </a:br>
            <a:endParaRPr lang="pl-PL" dirty="0"/>
          </a:p>
        </p:txBody>
      </p:sp>
      <p:sp>
        <p:nvSpPr>
          <p:cNvPr id="27651" name="Rectangle 3"/>
          <p:cNvSpPr>
            <a:spLocks noGrp="1" noChangeArrowheads="1"/>
          </p:cNvSpPr>
          <p:nvPr>
            <p:ph type="body" idx="1"/>
          </p:nvPr>
        </p:nvSpPr>
        <p:spPr>
          <a:xfrm>
            <a:off x="838200" y="1676400"/>
            <a:ext cx="7391400" cy="3886200"/>
          </a:xfrm>
        </p:spPr>
        <p:txBody>
          <a:bodyPr/>
          <a:lstStyle/>
          <a:p>
            <a:pPr algn="just">
              <a:spcBef>
                <a:spcPts val="500"/>
              </a:spcBef>
              <a:spcAft>
                <a:spcPts val="500"/>
              </a:spcAft>
            </a:pPr>
            <a:r>
              <a:rPr lang="en-US" dirty="0" smtClean="0"/>
              <a:t>On the other hand, the number of new, previously unknown to science infections</a:t>
            </a:r>
            <a:r>
              <a:rPr lang="pl-PL" dirty="0" smtClean="0"/>
              <a:t>.</a:t>
            </a:r>
            <a:endParaRPr lang="pl-PL" dirty="0"/>
          </a:p>
          <a:p>
            <a:pPr algn="just">
              <a:spcBef>
                <a:spcPts val="500"/>
              </a:spcBef>
              <a:spcAft>
                <a:spcPts val="500"/>
              </a:spcAft>
            </a:pPr>
            <a:endParaRPr lang="pl-PL" dirty="0"/>
          </a:p>
        </p:txBody>
      </p:sp>
      <p:pic>
        <p:nvPicPr>
          <p:cNvPr id="27652" name="Picture 4"/>
          <p:cNvPicPr>
            <a:picLocks noChangeAspect="1" noChangeArrowheads="1"/>
          </p:cNvPicPr>
          <p:nvPr/>
        </p:nvPicPr>
        <p:blipFill>
          <a:blip r:embed="rId2"/>
          <a:srcRect/>
          <a:stretch>
            <a:fillRect/>
          </a:stretch>
        </p:blipFill>
        <p:spPr bwMode="auto">
          <a:xfrm>
            <a:off x="3733800" y="2971800"/>
            <a:ext cx="3562350" cy="3429000"/>
          </a:xfrm>
          <a:prstGeom prst="rect">
            <a:avLst/>
          </a:prstGeom>
          <a:noFill/>
          <a:ln w="9525">
            <a:noFill/>
            <a:miter lim="800000"/>
            <a:headEnd/>
            <a:tailEnd/>
          </a:ln>
          <a:effectLst/>
        </p:spPr>
      </p:pic>
    </p:spTree>
  </p:cSld>
  <p:clrMapOvr>
    <a:masterClrMapping/>
  </p:clrMapOvr>
  <p:transition>
    <p:blinds/>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1371600" y="0"/>
            <a:ext cx="7772400" cy="1143000"/>
          </a:xfrm>
        </p:spPr>
        <p:txBody>
          <a:bodyPr/>
          <a:lstStyle/>
          <a:p>
            <a:pPr algn="ctr"/>
            <a:r>
              <a:rPr lang="en-US" dirty="0" smtClean="0">
                <a:solidFill>
                  <a:srgbClr val="0000FF"/>
                </a:solidFill>
              </a:rPr>
              <a:t>INTRODUCTION</a:t>
            </a:r>
            <a:r>
              <a:rPr lang="pl-PL" dirty="0" smtClean="0">
                <a:solidFill>
                  <a:srgbClr val="0000FF"/>
                </a:solidFill>
              </a:rPr>
              <a:t> </a:t>
            </a:r>
            <a:endParaRPr lang="pl-PL" dirty="0"/>
          </a:p>
        </p:txBody>
      </p:sp>
      <p:sp>
        <p:nvSpPr>
          <p:cNvPr id="94211" name="Rectangle 3"/>
          <p:cNvSpPr>
            <a:spLocks noGrp="1" noChangeArrowheads="1"/>
          </p:cNvSpPr>
          <p:nvPr>
            <p:ph type="body" idx="1"/>
          </p:nvPr>
        </p:nvSpPr>
        <p:spPr>
          <a:xfrm>
            <a:off x="838200" y="1676400"/>
            <a:ext cx="7391400" cy="3886200"/>
          </a:xfrm>
        </p:spPr>
        <p:txBody>
          <a:bodyPr>
            <a:normAutofit lnSpcReduction="10000"/>
          </a:bodyPr>
          <a:lstStyle/>
          <a:p>
            <a:pPr algn="just">
              <a:spcBef>
                <a:spcPts val="500"/>
              </a:spcBef>
              <a:spcAft>
                <a:spcPts val="500"/>
              </a:spcAft>
            </a:pPr>
            <a:r>
              <a:rPr lang="en-US" dirty="0" smtClean="0"/>
              <a:t>Suffice it to recall that if in the 1950s there were about a thousand infectious diseases, now there are more than 1200 of them, hence the emergence of new problems (AIDS, Lyme disease, </a:t>
            </a:r>
            <a:r>
              <a:rPr lang="en-US" dirty="0" err="1" smtClean="0"/>
              <a:t>legionellosis</a:t>
            </a:r>
            <a:r>
              <a:rPr lang="en-US" dirty="0" smtClean="0"/>
              <a:t>, etc.) both for professionals and for society as a whole.</a:t>
            </a:r>
            <a:endParaRPr lang="pl-PL" dirty="0"/>
          </a:p>
        </p:txBody>
      </p:sp>
    </p:spTree>
  </p:cSld>
  <p:clrMapOvr>
    <a:masterClrMapping/>
  </p:clrMapOvr>
  <p:transition>
    <p:blinds/>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normAutofit fontScale="90000"/>
          </a:bodyPr>
          <a:lstStyle/>
          <a:p>
            <a:r>
              <a:rPr lang="en-US" dirty="0" smtClean="0">
                <a:solidFill>
                  <a:srgbClr val="0000FF"/>
                </a:solidFill>
              </a:rPr>
              <a:t>INTRODUCTION</a:t>
            </a:r>
            <a:r>
              <a:rPr lang="pl-PL" dirty="0" smtClean="0">
                <a:solidFill>
                  <a:srgbClr val="0000FF"/>
                </a:solidFill>
              </a:rPr>
              <a:t> </a:t>
            </a:r>
            <a:r>
              <a:rPr lang="pl-PL" dirty="0">
                <a:solidFill>
                  <a:srgbClr val="0000FF"/>
                </a:solidFill>
              </a:rPr>
              <a:t/>
            </a:r>
            <a:br>
              <a:rPr lang="pl-PL" dirty="0">
                <a:solidFill>
                  <a:srgbClr val="0000FF"/>
                </a:solidFill>
              </a:rPr>
            </a:br>
            <a:endParaRPr lang="pl-PL" dirty="0">
              <a:solidFill>
                <a:srgbClr val="0000FF"/>
              </a:solidFill>
            </a:endParaRPr>
          </a:p>
        </p:txBody>
      </p:sp>
      <p:pic>
        <p:nvPicPr>
          <p:cNvPr id="96259" name="Picture 3"/>
          <p:cNvPicPr>
            <a:picLocks noGrp="1" noChangeAspect="1" noChangeArrowheads="1"/>
          </p:cNvPicPr>
          <p:nvPr>
            <p:ph type="clipArt" sz="half" idx="1"/>
          </p:nvPr>
        </p:nvPicPr>
        <p:blipFill>
          <a:blip r:embed="rId2"/>
          <a:srcRect/>
          <a:stretch>
            <a:fillRect/>
          </a:stretch>
        </p:blipFill>
        <p:spPr/>
      </p:pic>
      <p:sp>
        <p:nvSpPr>
          <p:cNvPr id="96260" name="Rectangle 4"/>
          <p:cNvSpPr>
            <a:spLocks noGrp="1" noChangeArrowheads="1"/>
          </p:cNvSpPr>
          <p:nvPr>
            <p:ph type="body" sz="half" idx="2"/>
          </p:nvPr>
        </p:nvSpPr>
        <p:spPr>
          <a:xfrm>
            <a:off x="4648200" y="1849438"/>
            <a:ext cx="4114800" cy="4114800"/>
          </a:xfrm>
        </p:spPr>
        <p:txBody>
          <a:bodyPr/>
          <a:lstStyle/>
          <a:p>
            <a:r>
              <a:rPr lang="en-US" dirty="0" smtClean="0"/>
              <a:t>Of particular importance is medical ignorance, sometimes medical illiteracy of the population.</a:t>
            </a:r>
            <a:endParaRPr lang="pl-PL"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214282" y="357166"/>
            <a:ext cx="9144000" cy="1143000"/>
          </a:xfrm>
          <a:solidFill>
            <a:schemeClr val="bg1"/>
          </a:solidFill>
        </p:spPr>
        <p:txBody>
          <a:bodyPr>
            <a:noAutofit/>
          </a:bodyPr>
          <a:lstStyle/>
          <a:p>
            <a:r>
              <a:rPr lang="en-US" sz="3200" dirty="0" smtClean="0">
                <a:solidFill>
                  <a:srgbClr val="FFFF00"/>
                </a:solidFill>
              </a:rPr>
              <a:t>Before health care, there are serious tasks in the prevention and control of infectious diseases.</a:t>
            </a:r>
            <a:endParaRPr lang="pl-PL" sz="3200" dirty="0">
              <a:solidFill>
                <a:srgbClr val="FFFF00"/>
              </a:solidFill>
            </a:endParaRPr>
          </a:p>
        </p:txBody>
      </p:sp>
      <p:sp>
        <p:nvSpPr>
          <p:cNvPr id="95235" name="Rectangle 3"/>
          <p:cNvSpPr>
            <a:spLocks noGrp="1" noChangeArrowheads="1"/>
          </p:cNvSpPr>
          <p:nvPr>
            <p:ph type="body" sz="half" idx="1"/>
          </p:nvPr>
        </p:nvSpPr>
        <p:spPr>
          <a:xfrm>
            <a:off x="0" y="1849438"/>
            <a:ext cx="4495800" cy="4114800"/>
          </a:xfrm>
        </p:spPr>
        <p:txBody>
          <a:bodyPr>
            <a:normAutofit/>
          </a:bodyPr>
          <a:lstStyle/>
          <a:p>
            <a:r>
              <a:rPr lang="en-US" dirty="0" smtClean="0"/>
              <a:t>Hence the late application to the doctor and the late hospitalization of infectious patients (diphtheria, </a:t>
            </a:r>
            <a:r>
              <a:rPr lang="en-US" dirty="0" err="1" smtClean="0"/>
              <a:t>borreliosis</a:t>
            </a:r>
            <a:r>
              <a:rPr lang="en-US" dirty="0" smtClean="0"/>
              <a:t> - Lyme disease, etc.).</a:t>
            </a:r>
            <a:endParaRPr lang="pl-PL" dirty="0"/>
          </a:p>
        </p:txBody>
      </p:sp>
      <p:pic>
        <p:nvPicPr>
          <p:cNvPr id="95236" name="Picture 4"/>
          <p:cNvPicPr>
            <a:picLocks noGrp="1" noChangeAspect="1" noChangeArrowheads="1"/>
          </p:cNvPicPr>
          <p:nvPr>
            <p:ph type="clipArt" sz="half" idx="2"/>
          </p:nvPr>
        </p:nvPicPr>
        <p:blipFill>
          <a:blip r:embed="rId2"/>
          <a:srcRect/>
          <a:stretch>
            <a:fillRect/>
          </a:stretch>
        </p:blipFill>
        <p:spPr>
          <a:xfrm>
            <a:off x="4346575" y="1524000"/>
            <a:ext cx="4657725" cy="50292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pPr algn="ctr"/>
            <a:r>
              <a:rPr lang="en-US" sz="3200" dirty="0" smtClean="0">
                <a:solidFill>
                  <a:srgbClr val="FF0000"/>
                </a:solidFill>
              </a:rPr>
              <a:t>What do you need to know about the characteristics of infectious diseases?</a:t>
            </a:r>
            <a:endParaRPr lang="pl-PL" sz="3200" dirty="0">
              <a:solidFill>
                <a:srgbClr val="FF0000"/>
              </a:solidFill>
            </a:endParaRPr>
          </a:p>
        </p:txBody>
      </p:sp>
      <p:sp>
        <p:nvSpPr>
          <p:cNvPr id="6147" name="Rectangle 3"/>
          <p:cNvSpPr>
            <a:spLocks noGrp="1" noChangeArrowheads="1"/>
          </p:cNvSpPr>
          <p:nvPr>
            <p:ph type="body" idx="1"/>
          </p:nvPr>
        </p:nvSpPr>
        <p:spPr>
          <a:xfrm>
            <a:off x="685800" y="1925638"/>
            <a:ext cx="7315200" cy="4038600"/>
          </a:xfrm>
        </p:spPr>
        <p:txBody>
          <a:bodyPr/>
          <a:lstStyle/>
          <a:p>
            <a:pPr>
              <a:buFontTx/>
              <a:buNone/>
            </a:pPr>
            <a:r>
              <a:rPr lang="en-US" i="1" dirty="0" smtClean="0">
                <a:solidFill>
                  <a:srgbClr val="FFC000"/>
                </a:solidFill>
              </a:rPr>
              <a:t>Infectious diseases </a:t>
            </a:r>
            <a:r>
              <a:rPr lang="en-US" dirty="0" smtClean="0"/>
              <a:t>have a number of characteristic distinctive features, knowledge of which will help the teacher to prevent them among schoolchildren, and, if necessary, to provide first aid.</a:t>
            </a:r>
            <a:endParaRPr lang="pl-PL" dirty="0"/>
          </a:p>
        </p:txBody>
      </p:sp>
    </p:spTree>
  </p:cSld>
  <p:clrMapOvr>
    <a:masterClrMapping/>
  </p:clrMapOvr>
  <p:transition>
    <p:blinds/>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normAutofit/>
          </a:bodyPr>
          <a:lstStyle/>
          <a:p>
            <a:pPr algn="ctr"/>
            <a:r>
              <a:rPr lang="en-US" sz="3200" b="1" dirty="0" smtClean="0">
                <a:solidFill>
                  <a:srgbClr val="FF0000"/>
                </a:solidFill>
              </a:rPr>
              <a:t>What do you need to know about the characteristics of infectious diseases?</a:t>
            </a:r>
            <a:endParaRPr lang="pl-PL" sz="3200" b="1" i="0" dirty="0">
              <a:solidFill>
                <a:srgbClr val="FF0000"/>
              </a:solidFill>
            </a:endParaRPr>
          </a:p>
        </p:txBody>
      </p:sp>
      <p:pic>
        <p:nvPicPr>
          <p:cNvPr id="97283" name="Picture 3"/>
          <p:cNvPicPr>
            <a:picLocks noGrp="1" noChangeAspect="1" noChangeArrowheads="1"/>
          </p:cNvPicPr>
          <p:nvPr>
            <p:ph type="clipArt" sz="half" idx="1"/>
          </p:nvPr>
        </p:nvPicPr>
        <p:blipFill>
          <a:blip r:embed="rId2"/>
          <a:srcRect/>
          <a:stretch>
            <a:fillRect/>
          </a:stretch>
        </p:blipFill>
        <p:spPr/>
      </p:pic>
      <p:sp>
        <p:nvSpPr>
          <p:cNvPr id="97284" name="Rectangle 4"/>
          <p:cNvSpPr>
            <a:spLocks noGrp="1" noChangeArrowheads="1"/>
          </p:cNvSpPr>
          <p:nvPr>
            <p:ph type="body" sz="half" idx="2"/>
          </p:nvPr>
        </p:nvSpPr>
        <p:spPr>
          <a:xfrm>
            <a:off x="4343400" y="1849438"/>
            <a:ext cx="4800600" cy="4551362"/>
          </a:xfrm>
        </p:spPr>
        <p:txBody>
          <a:bodyPr/>
          <a:lstStyle/>
          <a:p>
            <a:pPr algn="just"/>
            <a:r>
              <a:rPr lang="en-US" sz="2800" i="1" dirty="0" smtClean="0">
                <a:solidFill>
                  <a:srgbClr val="FFC000"/>
                </a:solidFill>
              </a:rPr>
              <a:t>An infectious disease </a:t>
            </a:r>
            <a:r>
              <a:rPr lang="en-US" sz="2800" dirty="0" smtClean="0"/>
              <a:t>is a disease that is not only caused, but also supported by the presence in the body of a living damaging foreign agent (pathogen).</a:t>
            </a:r>
            <a:endParaRPr lang="pl-PL"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algn="ctr"/>
            <a:r>
              <a:rPr lang="en-US" sz="3600" dirty="0" smtClean="0">
                <a:solidFill>
                  <a:srgbClr val="FF0000"/>
                </a:solidFill>
              </a:rPr>
              <a:t>Distinctive features of infectious diseases: </a:t>
            </a:r>
            <a:r>
              <a:rPr lang="ru-RU" dirty="0">
                <a:solidFill>
                  <a:schemeClr val="tx1"/>
                </a:solidFill>
              </a:rPr>
              <a:t/>
            </a:r>
            <a:br>
              <a:rPr lang="ru-RU" dirty="0">
                <a:solidFill>
                  <a:schemeClr val="tx1"/>
                </a:solidFill>
              </a:rPr>
            </a:br>
            <a:endParaRPr lang="pl-PL" dirty="0">
              <a:solidFill>
                <a:schemeClr val="tx1"/>
              </a:solidFill>
            </a:endParaRPr>
          </a:p>
        </p:txBody>
      </p:sp>
      <p:sp>
        <p:nvSpPr>
          <p:cNvPr id="7171" name="Rectangle 3"/>
          <p:cNvSpPr>
            <a:spLocks noGrp="1" noChangeArrowheads="1"/>
          </p:cNvSpPr>
          <p:nvPr>
            <p:ph type="body" idx="1"/>
          </p:nvPr>
        </p:nvSpPr>
        <p:spPr>
          <a:xfrm>
            <a:off x="685800" y="1925638"/>
            <a:ext cx="7315200" cy="4038600"/>
          </a:xfrm>
        </p:spPr>
        <p:txBody>
          <a:bodyPr/>
          <a:lstStyle/>
          <a:p>
            <a:pPr algn="just"/>
            <a:r>
              <a:rPr lang="ru-RU" dirty="0"/>
              <a:t> </a:t>
            </a:r>
            <a:r>
              <a:rPr lang="en-US" dirty="0" smtClean="0"/>
              <a:t>contagiousness and danger of rapid spread among the population;</a:t>
            </a:r>
          </a:p>
          <a:p>
            <a:pPr algn="just"/>
            <a:r>
              <a:rPr lang="en-US" dirty="0" smtClean="0"/>
              <a:t>  the source of the infection is usually a sick person;</a:t>
            </a:r>
          </a:p>
          <a:p>
            <a:pPr algn="just"/>
            <a:r>
              <a:rPr lang="en-US" dirty="0" smtClean="0"/>
              <a:t>  cause of occurrence - a living pathogen;</a:t>
            </a:r>
            <a:endParaRPr lang="pl-PL" b="1" dirty="0">
              <a:effectLst>
                <a:outerShdw blurRad="38100" dist="38100" dir="2700000" algn="tl">
                  <a:srgbClr val="000000"/>
                </a:outerShdw>
              </a:effectLst>
            </a:endParaRPr>
          </a:p>
        </p:txBody>
      </p:sp>
    </p:spTree>
  </p:cSld>
  <p:clrMapOvr>
    <a:masterClrMapping/>
  </p:clrMapOvr>
  <p:transition>
    <p:blinds/>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lgn="ctr"/>
            <a:r>
              <a:rPr lang="en-US" sz="3600" dirty="0" smtClean="0">
                <a:solidFill>
                  <a:srgbClr val="FF0000"/>
                </a:solidFill>
              </a:rPr>
              <a:t>Distinctive features of infectious diseases: </a:t>
            </a:r>
            <a:r>
              <a:rPr lang="ru-RU" dirty="0">
                <a:solidFill>
                  <a:schemeClr val="tx1"/>
                </a:solidFill>
              </a:rPr>
              <a:t/>
            </a:r>
            <a:br>
              <a:rPr lang="ru-RU" dirty="0">
                <a:solidFill>
                  <a:schemeClr val="tx1"/>
                </a:solidFill>
              </a:rPr>
            </a:br>
            <a:endParaRPr lang="pl-PL" dirty="0">
              <a:solidFill>
                <a:schemeClr val="tx1"/>
              </a:solidFill>
            </a:endParaRPr>
          </a:p>
        </p:txBody>
      </p:sp>
      <p:sp>
        <p:nvSpPr>
          <p:cNvPr id="12291" name="Rectangle 3"/>
          <p:cNvSpPr>
            <a:spLocks noGrp="1" noChangeArrowheads="1"/>
          </p:cNvSpPr>
          <p:nvPr>
            <p:ph type="body" idx="1"/>
          </p:nvPr>
        </p:nvSpPr>
        <p:spPr>
          <a:xfrm>
            <a:off x="685800" y="1925638"/>
            <a:ext cx="7315200" cy="4038600"/>
          </a:xfrm>
        </p:spPr>
        <p:txBody>
          <a:bodyPr/>
          <a:lstStyle/>
          <a:p>
            <a:pPr algn="just">
              <a:buFontTx/>
              <a:buNone/>
            </a:pPr>
            <a:r>
              <a:rPr lang="en-US" b="1" dirty="0" smtClean="0">
                <a:effectLst>
                  <a:outerShdw blurRad="38100" dist="38100" dir="2700000" algn="tl">
                    <a:srgbClr val="000000"/>
                  </a:outerShdw>
                </a:effectLst>
              </a:rPr>
              <a:t>- the development of persistent immunity after some infectious diseases;</a:t>
            </a:r>
          </a:p>
          <a:p>
            <a:pPr algn="just">
              <a:buFontTx/>
              <a:buNone/>
            </a:pPr>
            <a:r>
              <a:rPr lang="en-US" b="1" dirty="0" smtClean="0">
                <a:effectLst>
                  <a:outerShdw blurRad="38100" dist="38100" dir="2700000" algn="tl">
                    <a:srgbClr val="000000"/>
                  </a:outerShdw>
                </a:effectLst>
              </a:rPr>
              <a:t>- alternation of certain periods (incubation, initial, the height of the disease and the period of recovery).</a:t>
            </a:r>
            <a:endParaRPr lang="pl-PL" b="1" dirty="0">
              <a:effectLst>
                <a:outerShdw blurRad="38100" dist="38100" dir="2700000" algn="tl">
                  <a:srgbClr val="000000"/>
                </a:outerShdw>
              </a:effectLst>
            </a:endParaRPr>
          </a:p>
        </p:txBody>
      </p:sp>
    </p:spTree>
  </p:cSld>
  <p:clrMapOvr>
    <a:masterClrMapping/>
  </p:clrMapOvr>
  <p:transition>
    <p:blinds/>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fontScale="90000"/>
          </a:bodyPr>
          <a:lstStyle/>
          <a:p>
            <a:r>
              <a:rPr lang="en-US" sz="4700" b="1" dirty="0" smtClean="0">
                <a:solidFill>
                  <a:srgbClr val="FF0000"/>
                </a:solidFill>
              </a:rPr>
              <a:t>In pre-school and junior school age</a:t>
            </a:r>
            <a:endParaRPr lang="pl-PL" sz="4700" b="1" dirty="0">
              <a:solidFill>
                <a:srgbClr val="FF0000"/>
              </a:solidFill>
            </a:endParaRPr>
          </a:p>
        </p:txBody>
      </p:sp>
      <p:sp>
        <p:nvSpPr>
          <p:cNvPr id="98307" name="Rectangle 3"/>
          <p:cNvSpPr>
            <a:spLocks noGrp="1" noChangeArrowheads="1"/>
          </p:cNvSpPr>
          <p:nvPr>
            <p:ph type="body" sz="half" idx="1"/>
          </p:nvPr>
        </p:nvSpPr>
        <p:spPr>
          <a:xfrm>
            <a:off x="0" y="1849438"/>
            <a:ext cx="4495800" cy="4114800"/>
          </a:xfrm>
        </p:spPr>
        <p:txBody>
          <a:bodyPr/>
          <a:lstStyle/>
          <a:p>
            <a:r>
              <a:rPr lang="en-US" sz="2800" dirty="0" smtClean="0"/>
              <a:t>the so-called </a:t>
            </a:r>
            <a:r>
              <a:rPr lang="en-US" sz="2800" dirty="0" smtClean="0">
                <a:solidFill>
                  <a:srgbClr val="FFC000"/>
                </a:solidFill>
              </a:rPr>
              <a:t>children's infections </a:t>
            </a:r>
            <a:r>
              <a:rPr lang="en-US" sz="2800" dirty="0" smtClean="0"/>
              <a:t>(measles, chickenpox, scarlet fever, whooping cough, diphtheria), as well as ARVI, including influenza, are most often encountered.</a:t>
            </a:r>
            <a:endParaRPr lang="pl-PL" sz="2800" dirty="0"/>
          </a:p>
        </p:txBody>
      </p:sp>
      <p:pic>
        <p:nvPicPr>
          <p:cNvPr id="98309" name="Picture 5"/>
          <p:cNvPicPr>
            <a:picLocks noGrp="1" noChangeAspect="1" noChangeArrowheads="1"/>
          </p:cNvPicPr>
          <p:nvPr>
            <p:ph type="chart" sz="half" idx="2"/>
          </p:nvPr>
        </p:nvPicPr>
        <p:blipFill>
          <a:blip r:embed="rId2"/>
          <a:srcRect/>
          <a:stretch>
            <a:fillRect/>
          </a:stretch>
        </p:blipFill>
        <p:spPr>
          <a:xfrm>
            <a:off x="4572000" y="2286000"/>
            <a:ext cx="4191000" cy="3713163"/>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solidFill>
            <a:schemeClr val="bg1"/>
          </a:solidFill>
        </p:spPr>
        <p:txBody>
          <a:bodyPr>
            <a:normAutofit fontScale="90000"/>
          </a:bodyPr>
          <a:lstStyle/>
          <a:p>
            <a:r>
              <a:rPr lang="en-US" b="1" dirty="0" smtClean="0">
                <a:solidFill>
                  <a:srgbClr val="FF0000"/>
                </a:solidFill>
              </a:rPr>
              <a:t>At children of the senior school age</a:t>
            </a:r>
            <a:endParaRPr lang="pl-PL" b="1" dirty="0">
              <a:solidFill>
                <a:srgbClr val="FF0000"/>
              </a:solidFill>
            </a:endParaRPr>
          </a:p>
        </p:txBody>
      </p:sp>
      <p:pic>
        <p:nvPicPr>
          <p:cNvPr id="99331" name="Picture 3"/>
          <p:cNvPicPr>
            <a:picLocks noGrp="1" noChangeAspect="1" noChangeArrowheads="1"/>
          </p:cNvPicPr>
          <p:nvPr>
            <p:ph type="clipArt" sz="half" idx="1"/>
          </p:nvPr>
        </p:nvPicPr>
        <p:blipFill>
          <a:blip r:embed="rId2"/>
          <a:srcRect/>
          <a:stretch>
            <a:fillRect/>
          </a:stretch>
        </p:blipFill>
        <p:spPr>
          <a:xfrm>
            <a:off x="304800" y="2362200"/>
            <a:ext cx="4191000" cy="3557588"/>
          </a:xfrm>
        </p:spPr>
      </p:pic>
      <p:sp>
        <p:nvSpPr>
          <p:cNvPr id="99332" name="Rectangle 4"/>
          <p:cNvSpPr>
            <a:spLocks noGrp="1" noChangeArrowheads="1"/>
          </p:cNvSpPr>
          <p:nvPr>
            <p:ph type="body" sz="half" idx="2"/>
          </p:nvPr>
        </p:nvSpPr>
        <p:spPr>
          <a:xfrm>
            <a:off x="4648200" y="1849438"/>
            <a:ext cx="4267200" cy="4114800"/>
          </a:xfrm>
        </p:spPr>
        <p:txBody>
          <a:bodyPr>
            <a:normAutofit/>
          </a:bodyPr>
          <a:lstStyle/>
          <a:p>
            <a:r>
              <a:rPr lang="en-US" sz="2800" dirty="0" smtClean="0">
                <a:solidFill>
                  <a:srgbClr val="FFC000"/>
                </a:solidFill>
              </a:rPr>
              <a:t>Infections of adults: </a:t>
            </a:r>
            <a:r>
              <a:rPr lang="en-US" sz="2800" dirty="0" smtClean="0"/>
              <a:t>intestinal infections (dysentery, </a:t>
            </a:r>
            <a:r>
              <a:rPr lang="en-US" sz="2800" dirty="0" err="1" smtClean="0"/>
              <a:t>salmonellosis</a:t>
            </a:r>
            <a:r>
              <a:rPr lang="en-US" sz="2800" dirty="0" smtClean="0"/>
              <a:t>, etc.), various forms of viral hepatitis, sexually transmitted diseases, influenza, etc.</a:t>
            </a:r>
            <a:endParaRPr lang="pl-PL"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algn="ctr"/>
            <a:r>
              <a:rPr lang="pl-PL" dirty="0" smtClean="0">
                <a:solidFill>
                  <a:srgbClr val="FF0000"/>
                </a:solidFill>
              </a:rPr>
              <a:t>What does epidemiology study?</a:t>
            </a:r>
            <a:endParaRPr lang="pl-PL" dirty="0">
              <a:solidFill>
                <a:srgbClr val="FF0000"/>
              </a:solidFill>
            </a:endParaRPr>
          </a:p>
        </p:txBody>
      </p:sp>
      <p:sp>
        <p:nvSpPr>
          <p:cNvPr id="14339" name="Rectangle 3"/>
          <p:cNvSpPr>
            <a:spLocks noGrp="1" noChangeArrowheads="1"/>
          </p:cNvSpPr>
          <p:nvPr>
            <p:ph type="body" idx="1"/>
          </p:nvPr>
        </p:nvSpPr>
        <p:spPr>
          <a:xfrm>
            <a:off x="685800" y="1849438"/>
            <a:ext cx="7391400" cy="4114800"/>
          </a:xfrm>
        </p:spPr>
        <p:txBody>
          <a:bodyPr/>
          <a:lstStyle/>
          <a:p>
            <a:r>
              <a:rPr lang="en-US" dirty="0" smtClean="0">
                <a:solidFill>
                  <a:srgbClr val="FFC000"/>
                </a:solidFill>
              </a:rPr>
              <a:t>Epidemiology</a:t>
            </a:r>
            <a:r>
              <a:rPr lang="en-US" dirty="0" smtClean="0"/>
              <a:t> is the science of the patterns of development and spread of infectious diseases in human society, measures for their prevention and elimination.</a:t>
            </a:r>
            <a:endParaRPr lang="pl-PL" dirty="0"/>
          </a:p>
        </p:txBody>
      </p:sp>
    </p:spTree>
  </p:cSld>
  <p:clrMapOvr>
    <a:masterClrMapping/>
  </p:clrMapOvr>
  <p:transition>
    <p:blinds/>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Autofit/>
          </a:bodyPr>
          <a:lstStyle/>
          <a:p>
            <a:pPr algn="ctr"/>
            <a:r>
              <a:rPr lang="en-US" sz="4000" dirty="0" smtClean="0">
                <a:solidFill>
                  <a:srgbClr val="FF0000"/>
                </a:solidFill>
              </a:rPr>
              <a:t>What is the epidemic process, what are its links?</a:t>
            </a:r>
            <a:endParaRPr lang="pl-PL" sz="4000" dirty="0">
              <a:solidFill>
                <a:srgbClr val="FF0000"/>
              </a:solidFill>
            </a:endParaRPr>
          </a:p>
        </p:txBody>
      </p:sp>
      <p:sp>
        <p:nvSpPr>
          <p:cNvPr id="16387" name="Rectangle 3"/>
          <p:cNvSpPr>
            <a:spLocks noGrp="1" noChangeArrowheads="1"/>
          </p:cNvSpPr>
          <p:nvPr>
            <p:ph type="body" idx="1"/>
          </p:nvPr>
        </p:nvSpPr>
        <p:spPr>
          <a:xfrm>
            <a:off x="1143000" y="2286000"/>
            <a:ext cx="7086600" cy="4114800"/>
          </a:xfrm>
        </p:spPr>
        <p:txBody>
          <a:bodyPr/>
          <a:lstStyle/>
          <a:p>
            <a:pPr algn="just"/>
            <a:r>
              <a:rPr lang="ru-RU" dirty="0" smtClean="0"/>
              <a:t> </a:t>
            </a:r>
            <a:r>
              <a:rPr lang="en-US" dirty="0" smtClean="0">
                <a:solidFill>
                  <a:srgbClr val="FFC000"/>
                </a:solidFill>
              </a:rPr>
              <a:t>The epidemic process </a:t>
            </a:r>
            <a:r>
              <a:rPr lang="en-US" dirty="0" smtClean="0"/>
              <a:t>is the process of spreading infectious diseases in the team.</a:t>
            </a:r>
            <a:endParaRPr lang="ru-RU" dirty="0"/>
          </a:p>
          <a:p>
            <a:endParaRPr lang="pl-PL" dirty="0"/>
          </a:p>
        </p:txBody>
      </p:sp>
    </p:spTree>
  </p:cSld>
  <p:clrMapOvr>
    <a:masterClrMapping/>
  </p:clrMapOvr>
  <p:transition>
    <p:blinds/>
  </p:transition>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algn="ctr"/>
            <a:r>
              <a:rPr lang="pl-PL" dirty="0" smtClean="0">
                <a:solidFill>
                  <a:srgbClr val="FF0000"/>
                </a:solidFill>
              </a:rPr>
              <a:t>includes three interrelated links</a:t>
            </a:r>
            <a:r>
              <a:rPr lang="en-US" dirty="0" smtClean="0">
                <a:solidFill>
                  <a:srgbClr val="FF0000"/>
                </a:solidFill>
              </a:rPr>
              <a:t>:</a:t>
            </a:r>
            <a:endParaRPr lang="pl-PL" dirty="0">
              <a:solidFill>
                <a:srgbClr val="FF0000"/>
              </a:solidFill>
            </a:endParaRPr>
          </a:p>
        </p:txBody>
      </p:sp>
      <p:sp>
        <p:nvSpPr>
          <p:cNvPr id="17411" name="Rectangle 3"/>
          <p:cNvSpPr>
            <a:spLocks noGrp="1" noChangeArrowheads="1"/>
          </p:cNvSpPr>
          <p:nvPr>
            <p:ph type="body" idx="1"/>
          </p:nvPr>
        </p:nvSpPr>
        <p:spPr>
          <a:xfrm>
            <a:off x="685800" y="1849438"/>
            <a:ext cx="7086600" cy="4114800"/>
          </a:xfrm>
        </p:spPr>
        <p:txBody>
          <a:bodyPr/>
          <a:lstStyle/>
          <a:p>
            <a:pPr>
              <a:buFontTx/>
              <a:buNone/>
            </a:pPr>
            <a:r>
              <a:rPr lang="en-US" i="1" dirty="0" smtClean="0"/>
              <a:t>-- source of infection, excretory pathogens;</a:t>
            </a:r>
          </a:p>
          <a:p>
            <a:pPr>
              <a:buFontTx/>
              <a:buNone/>
            </a:pPr>
            <a:r>
              <a:rPr lang="en-US" i="1" dirty="0" smtClean="0"/>
              <a:t>-- mechanism of transmission of pathogens;</a:t>
            </a:r>
          </a:p>
          <a:p>
            <a:pPr>
              <a:buFontTx/>
              <a:buNone/>
            </a:pPr>
            <a:r>
              <a:rPr lang="en-US" i="1" dirty="0" smtClean="0"/>
              <a:t>-- susceptibility of the population.</a:t>
            </a:r>
            <a:endParaRPr lang="pl-PL" i="1" dirty="0"/>
          </a:p>
        </p:txBody>
      </p:sp>
    </p:spTree>
  </p:cSld>
  <p:clrMapOvr>
    <a:masterClrMapping/>
  </p:clrMapOvr>
  <p:transition>
    <p:blinds/>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Autofit/>
          </a:bodyPr>
          <a:lstStyle/>
          <a:p>
            <a:pPr algn="ctr"/>
            <a:r>
              <a:rPr lang="en-US" sz="4000" dirty="0" smtClean="0">
                <a:solidFill>
                  <a:srgbClr val="FF0000"/>
                </a:solidFill>
              </a:rPr>
              <a:t>Who can be the source of the infection?</a:t>
            </a:r>
            <a:endParaRPr lang="pl-PL" sz="4000" dirty="0">
              <a:solidFill>
                <a:srgbClr val="FF0000"/>
              </a:solidFill>
            </a:endParaRPr>
          </a:p>
        </p:txBody>
      </p:sp>
      <p:sp>
        <p:nvSpPr>
          <p:cNvPr id="18435" name="Rectangle 3"/>
          <p:cNvSpPr>
            <a:spLocks noGrp="1" noChangeArrowheads="1"/>
          </p:cNvSpPr>
          <p:nvPr>
            <p:ph type="body" idx="1"/>
          </p:nvPr>
        </p:nvSpPr>
        <p:spPr>
          <a:xfrm>
            <a:off x="685800" y="1849438"/>
            <a:ext cx="7010400" cy="4114800"/>
          </a:xfrm>
        </p:spPr>
        <p:txBody>
          <a:bodyPr/>
          <a:lstStyle/>
          <a:p>
            <a:r>
              <a:rPr lang="en-US" dirty="0" smtClean="0"/>
              <a:t>The source of the infection can be a sick person, a carrier or sick animal.</a:t>
            </a:r>
          </a:p>
          <a:p>
            <a:r>
              <a:rPr lang="en-US" dirty="0" smtClean="0"/>
              <a:t>From the body, the pathogen is excreted into the environment with feces (feces), urine, vomit, etc.</a:t>
            </a:r>
            <a:endParaRPr lang="pl-PL" dirty="0"/>
          </a:p>
        </p:txBody>
      </p:sp>
    </p:spTree>
  </p:cSld>
  <p:clrMapOvr>
    <a:masterClrMapping/>
  </p:clrMapOvr>
  <p:transition>
    <p:blinds/>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304800" y="0"/>
            <a:ext cx="8534400" cy="1447800"/>
          </a:xfrm>
          <a:solidFill>
            <a:schemeClr val="bg1"/>
          </a:solidFill>
        </p:spPr>
        <p:txBody>
          <a:bodyPr>
            <a:normAutofit fontScale="90000"/>
          </a:bodyPr>
          <a:lstStyle/>
          <a:p>
            <a:r>
              <a:rPr lang="en-US" sz="3600" b="1" dirty="0" smtClean="0">
                <a:solidFill>
                  <a:srgbClr val="FF0000"/>
                </a:solidFill>
              </a:rPr>
              <a:t>All the infections that are infected and sick people, it is common to divide into two groups:</a:t>
            </a:r>
            <a:endParaRPr lang="pl-PL" sz="3600" b="1" dirty="0">
              <a:solidFill>
                <a:srgbClr val="FF0000"/>
              </a:solidFill>
            </a:endParaRPr>
          </a:p>
        </p:txBody>
      </p:sp>
      <p:sp>
        <p:nvSpPr>
          <p:cNvPr id="100355" name="Rectangle 3"/>
          <p:cNvSpPr>
            <a:spLocks noGrp="1" noChangeArrowheads="1"/>
          </p:cNvSpPr>
          <p:nvPr>
            <p:ph type="body" sz="half" idx="1"/>
          </p:nvPr>
        </p:nvSpPr>
        <p:spPr>
          <a:xfrm>
            <a:off x="0" y="1849438"/>
            <a:ext cx="4495800" cy="4114800"/>
          </a:xfrm>
        </p:spPr>
        <p:txBody>
          <a:bodyPr>
            <a:normAutofit/>
          </a:bodyPr>
          <a:lstStyle/>
          <a:p>
            <a:r>
              <a:rPr lang="en-US" sz="3000" i="1" dirty="0" smtClean="0">
                <a:solidFill>
                  <a:srgbClr val="FFC000"/>
                </a:solidFill>
              </a:rPr>
              <a:t>1. </a:t>
            </a:r>
            <a:r>
              <a:rPr lang="en-US" sz="3000" i="1" dirty="0" err="1" smtClean="0">
                <a:solidFill>
                  <a:srgbClr val="FFC000"/>
                </a:solidFill>
              </a:rPr>
              <a:t>Anthroponoses</a:t>
            </a:r>
            <a:r>
              <a:rPr lang="en-US" sz="3000" i="1" dirty="0" smtClean="0">
                <a:solidFill>
                  <a:srgbClr val="FFC000"/>
                </a:solidFill>
              </a:rPr>
              <a:t> - </a:t>
            </a:r>
            <a:r>
              <a:rPr lang="en-US" sz="3000" dirty="0" smtClean="0"/>
              <a:t>diseases peculiar only to man and transmitted from person to person (from the Greek words: </a:t>
            </a:r>
            <a:r>
              <a:rPr lang="en-US" sz="3000" dirty="0" err="1" smtClean="0"/>
              <a:t>anthropos</a:t>
            </a:r>
            <a:r>
              <a:rPr lang="en-US" sz="3000" dirty="0" smtClean="0"/>
              <a:t> - man, </a:t>
            </a:r>
            <a:r>
              <a:rPr lang="en-US" sz="3000" dirty="0" err="1" smtClean="0"/>
              <a:t>nosos</a:t>
            </a:r>
            <a:r>
              <a:rPr lang="en-US" sz="3000" dirty="0" smtClean="0"/>
              <a:t> - disease).</a:t>
            </a:r>
            <a:endParaRPr lang="pl-PL" sz="3000" dirty="0"/>
          </a:p>
        </p:txBody>
      </p:sp>
      <p:pic>
        <p:nvPicPr>
          <p:cNvPr id="100356" name="Picture 4"/>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04800" y="0"/>
            <a:ext cx="8534400" cy="1447800"/>
          </a:xfrm>
          <a:solidFill>
            <a:schemeClr val="bg1"/>
          </a:solidFill>
        </p:spPr>
        <p:txBody>
          <a:bodyPr>
            <a:normAutofit fontScale="90000"/>
          </a:bodyPr>
          <a:lstStyle/>
          <a:p>
            <a:r>
              <a:rPr lang="en-US" sz="3600" b="1" dirty="0" smtClean="0">
                <a:solidFill>
                  <a:srgbClr val="FF0000"/>
                </a:solidFill>
              </a:rPr>
              <a:t>All the infections that are infected and sick people, it is common to divide into two groups:</a:t>
            </a:r>
            <a:endParaRPr lang="pl-PL" sz="3600" b="1" dirty="0">
              <a:solidFill>
                <a:srgbClr val="FF0000"/>
              </a:solidFill>
            </a:endParaRPr>
          </a:p>
        </p:txBody>
      </p:sp>
      <p:sp>
        <p:nvSpPr>
          <p:cNvPr id="101379" name="Rectangle 3"/>
          <p:cNvSpPr>
            <a:spLocks noGrp="1" noChangeArrowheads="1"/>
          </p:cNvSpPr>
          <p:nvPr>
            <p:ph type="body" sz="half" idx="1"/>
          </p:nvPr>
        </p:nvSpPr>
        <p:spPr>
          <a:xfrm>
            <a:off x="0" y="1849438"/>
            <a:ext cx="4495800" cy="4114800"/>
          </a:xfrm>
        </p:spPr>
        <p:txBody>
          <a:bodyPr>
            <a:normAutofit lnSpcReduction="10000"/>
          </a:bodyPr>
          <a:lstStyle/>
          <a:p>
            <a:pPr>
              <a:spcBef>
                <a:spcPts val="500"/>
              </a:spcBef>
              <a:spcAft>
                <a:spcPts val="500"/>
              </a:spcAft>
            </a:pPr>
            <a:r>
              <a:rPr lang="en-US" sz="3000" i="1" dirty="0" smtClean="0">
                <a:solidFill>
                  <a:srgbClr val="FFC000"/>
                </a:solidFill>
              </a:rPr>
              <a:t>2. </a:t>
            </a:r>
            <a:r>
              <a:rPr lang="en-US" sz="3000" i="1" dirty="0" err="1" smtClean="0">
                <a:solidFill>
                  <a:srgbClr val="FFC000"/>
                </a:solidFill>
              </a:rPr>
              <a:t>Zoonoses</a:t>
            </a:r>
            <a:r>
              <a:rPr lang="en-US" sz="3000" i="1" dirty="0" smtClean="0">
                <a:solidFill>
                  <a:srgbClr val="FFC000"/>
                </a:solidFill>
              </a:rPr>
              <a:t> </a:t>
            </a:r>
            <a:r>
              <a:rPr lang="en-US" sz="3000" dirty="0" smtClean="0"/>
              <a:t>(from the Greek word zoon - animals) - the diseases inherent in animals and humans and transmitted from the animal to man, are not transmitted from person to person.</a:t>
            </a:r>
            <a:endParaRPr lang="pl-PL" sz="3000" dirty="0"/>
          </a:p>
        </p:txBody>
      </p:sp>
      <p:pic>
        <p:nvPicPr>
          <p:cNvPr id="101381"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solidFill>
            <a:schemeClr val="bg1"/>
          </a:solidFill>
        </p:spPr>
        <p:txBody>
          <a:bodyPr>
            <a:noAutofit/>
          </a:bodyPr>
          <a:lstStyle/>
          <a:p>
            <a:r>
              <a:rPr lang="en-US" sz="4000" b="1" dirty="0" smtClean="0">
                <a:solidFill>
                  <a:srgbClr val="FF0000"/>
                </a:solidFill>
              </a:rPr>
              <a:t>What is </a:t>
            </a:r>
            <a:r>
              <a:rPr lang="en-US" sz="4000" b="1" dirty="0" err="1" smtClean="0">
                <a:solidFill>
                  <a:srgbClr val="FF0000"/>
                </a:solidFill>
              </a:rPr>
              <a:t>bacteriocarrierism</a:t>
            </a:r>
            <a:r>
              <a:rPr lang="en-US" sz="4000" b="1" dirty="0" smtClean="0">
                <a:solidFill>
                  <a:srgbClr val="FF0000"/>
                </a:solidFill>
              </a:rPr>
              <a:t> and what are its variants?</a:t>
            </a:r>
            <a:endParaRPr lang="pl-PL" sz="4000" b="1" dirty="0">
              <a:solidFill>
                <a:srgbClr val="FF0000"/>
              </a:solidFill>
            </a:endParaRPr>
          </a:p>
        </p:txBody>
      </p:sp>
      <p:sp>
        <p:nvSpPr>
          <p:cNvPr id="102403" name="Rectangle 3"/>
          <p:cNvSpPr>
            <a:spLocks noGrp="1" noChangeArrowheads="1"/>
          </p:cNvSpPr>
          <p:nvPr>
            <p:ph type="body" sz="half" idx="1"/>
          </p:nvPr>
        </p:nvSpPr>
        <p:spPr>
          <a:xfrm>
            <a:off x="0" y="1849438"/>
            <a:ext cx="5029200" cy="4114800"/>
          </a:xfrm>
        </p:spPr>
        <p:txBody>
          <a:bodyPr>
            <a:normAutofit lnSpcReduction="10000"/>
          </a:bodyPr>
          <a:lstStyle/>
          <a:p>
            <a:r>
              <a:rPr lang="en-US" sz="3000" b="1" i="1" dirty="0" smtClean="0">
                <a:effectLst>
                  <a:outerShdw blurRad="38100" dist="38100" dir="2700000" algn="tl">
                    <a:srgbClr val="000000"/>
                  </a:outerShdw>
                </a:effectLst>
              </a:rPr>
              <a:t>A person who has had an infectious disease sometimes remains a source of infection for a long time. </a:t>
            </a:r>
            <a:r>
              <a:rPr lang="en-US" sz="3000" b="1" dirty="0" smtClean="0">
                <a:solidFill>
                  <a:srgbClr val="FFC000"/>
                </a:solidFill>
                <a:effectLst>
                  <a:outerShdw blurRad="38100" dist="38100" dir="2700000" algn="tl">
                    <a:srgbClr val="000000"/>
                  </a:outerShdw>
                </a:effectLst>
              </a:rPr>
              <a:t>Such people are called bacterial carriers,</a:t>
            </a:r>
          </a:p>
          <a:p>
            <a:r>
              <a:rPr lang="en-US" sz="3000" b="1" dirty="0" smtClean="0">
                <a:solidFill>
                  <a:srgbClr val="FFC000"/>
                </a:solidFill>
                <a:effectLst>
                  <a:outerShdw blurRad="38100" dist="38100" dir="2700000" algn="tl">
                    <a:srgbClr val="000000"/>
                  </a:outerShdw>
                </a:effectLst>
              </a:rPr>
              <a:t>and the phenomenon itself - </a:t>
            </a:r>
            <a:r>
              <a:rPr lang="en-US" sz="3000" b="1" dirty="0" err="1" smtClean="0">
                <a:solidFill>
                  <a:srgbClr val="FFC000"/>
                </a:solidFill>
                <a:effectLst>
                  <a:outerShdw blurRad="38100" dist="38100" dir="2700000" algn="tl">
                    <a:srgbClr val="000000"/>
                  </a:outerShdw>
                </a:effectLst>
              </a:rPr>
              <a:t>bacteriocarrier</a:t>
            </a:r>
            <a:r>
              <a:rPr lang="ru-RU" sz="3000" b="1" dirty="0" smtClean="0">
                <a:solidFill>
                  <a:srgbClr val="FFC000"/>
                </a:solidFill>
                <a:effectLst>
                  <a:outerShdw blurRad="38100" dist="38100" dir="2700000" algn="tl">
                    <a:srgbClr val="000000"/>
                  </a:outerShdw>
                </a:effectLst>
              </a:rPr>
              <a:t>.</a:t>
            </a:r>
            <a:r>
              <a:rPr lang="ru-RU" sz="3000" dirty="0" smtClean="0">
                <a:solidFill>
                  <a:srgbClr val="FFC000"/>
                </a:solidFill>
              </a:rPr>
              <a:t> </a:t>
            </a:r>
            <a:endParaRPr lang="pl-PL" sz="3000" dirty="0">
              <a:solidFill>
                <a:srgbClr val="FFC000"/>
              </a:solidFill>
            </a:endParaRPr>
          </a:p>
          <a:p>
            <a:endParaRPr lang="pl-PL" sz="3000" dirty="0"/>
          </a:p>
        </p:txBody>
      </p:sp>
      <p:pic>
        <p:nvPicPr>
          <p:cNvPr id="102404" name="Picture 4"/>
          <p:cNvPicPr>
            <a:picLocks noGrp="1" noChangeAspect="1" noChangeArrowheads="1"/>
          </p:cNvPicPr>
          <p:nvPr>
            <p:ph type="clipArt" sz="half" idx="2"/>
          </p:nvPr>
        </p:nvPicPr>
        <p:blipFill>
          <a:blip r:embed="rId2"/>
          <a:srcRect/>
          <a:stretch>
            <a:fillRect/>
          </a:stretch>
        </p:blipFill>
        <p:spPr>
          <a:xfrm>
            <a:off x="4648200" y="1600200"/>
            <a:ext cx="3810000" cy="4876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Autofit/>
          </a:bodyPr>
          <a:lstStyle/>
          <a:p>
            <a:pPr algn="ctr"/>
            <a:r>
              <a:rPr lang="en-US" sz="4000" dirty="0" smtClean="0">
                <a:solidFill>
                  <a:srgbClr val="FF0000"/>
                </a:solidFill>
              </a:rPr>
              <a:t>What is </a:t>
            </a:r>
            <a:r>
              <a:rPr lang="en-US" sz="4000" dirty="0" err="1" smtClean="0">
                <a:solidFill>
                  <a:srgbClr val="FF0000"/>
                </a:solidFill>
              </a:rPr>
              <a:t>bacteriocarrierism</a:t>
            </a:r>
            <a:r>
              <a:rPr lang="en-US" sz="4000" dirty="0" smtClean="0">
                <a:solidFill>
                  <a:srgbClr val="FF0000"/>
                </a:solidFill>
              </a:rPr>
              <a:t> and what are its variants?</a:t>
            </a:r>
            <a:endParaRPr lang="pl-PL" sz="4000" dirty="0">
              <a:solidFill>
                <a:srgbClr val="FF0000"/>
              </a:solidFill>
            </a:endParaRPr>
          </a:p>
        </p:txBody>
      </p:sp>
      <p:sp>
        <p:nvSpPr>
          <p:cNvPr id="20483" name="Rectangle 3"/>
          <p:cNvSpPr>
            <a:spLocks noGrp="1" noChangeArrowheads="1"/>
          </p:cNvSpPr>
          <p:nvPr>
            <p:ph type="body" idx="1"/>
          </p:nvPr>
        </p:nvSpPr>
        <p:spPr>
          <a:xfrm>
            <a:off x="990600" y="1981200"/>
            <a:ext cx="7772400" cy="4114800"/>
          </a:xfrm>
        </p:spPr>
        <p:txBody>
          <a:bodyPr/>
          <a:lstStyle/>
          <a:p>
            <a:pPr algn="just"/>
            <a:r>
              <a:rPr lang="en-US" dirty="0" smtClean="0"/>
              <a:t>In addition, there is a group of healthy bacterial carriers - these are people who themselves did not get sick or suffered the disease in a very light, unrecognized form.</a:t>
            </a:r>
            <a:endParaRPr lang="ru-RU" dirty="0"/>
          </a:p>
          <a:p>
            <a:endParaRPr lang="pl-PL" dirty="0"/>
          </a:p>
        </p:txBody>
      </p:sp>
    </p:spTree>
  </p:cSld>
  <p:clrMapOvr>
    <a:masterClrMapping/>
  </p:clrMapOvr>
  <p:transition>
    <p:blinds/>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Autofit/>
          </a:bodyPr>
          <a:lstStyle/>
          <a:p>
            <a:pPr algn="ctr"/>
            <a:r>
              <a:rPr lang="pl-PL" sz="4000" dirty="0" smtClean="0">
                <a:solidFill>
                  <a:srgbClr val="FF0000"/>
                </a:solidFill>
              </a:rPr>
              <a:t>CAUSES OF INFECTIOUS DISEASE</a:t>
            </a:r>
            <a:endParaRPr lang="pl-PL" sz="4000" dirty="0">
              <a:solidFill>
                <a:srgbClr val="FF0000"/>
              </a:solidFill>
            </a:endParaRPr>
          </a:p>
        </p:txBody>
      </p:sp>
      <p:sp>
        <p:nvSpPr>
          <p:cNvPr id="39939" name="Rectangle 3"/>
          <p:cNvSpPr>
            <a:spLocks noGrp="1" noChangeArrowheads="1"/>
          </p:cNvSpPr>
          <p:nvPr>
            <p:ph type="body" idx="1"/>
          </p:nvPr>
        </p:nvSpPr>
        <p:spPr/>
        <p:txBody>
          <a:bodyPr/>
          <a:lstStyle/>
          <a:p>
            <a:r>
              <a:rPr lang="en-US" dirty="0" smtClean="0"/>
              <a:t>The causative factor of infectious diseases is the pathogen (microorganism).</a:t>
            </a:r>
          </a:p>
          <a:p>
            <a:r>
              <a:rPr lang="en-US" dirty="0" smtClean="0"/>
              <a:t>He enters into a complex biological interaction with the human body, which leads to an infectious process, then an infectious disease.</a:t>
            </a:r>
            <a:endParaRPr lang="pl-PL" dirty="0"/>
          </a:p>
        </p:txBody>
      </p:sp>
    </p:spTree>
  </p:cSld>
  <p:clrMapOvr>
    <a:masterClrMapping/>
  </p:clrMapOvr>
  <p:transition>
    <p:blinds/>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5800" y="304800"/>
            <a:ext cx="8458200" cy="1143000"/>
          </a:xfrm>
          <a:solidFill>
            <a:srgbClr val="FFFF00"/>
          </a:solidFill>
        </p:spPr>
        <p:txBody>
          <a:bodyPr>
            <a:normAutofit fontScale="90000"/>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3427" name="Rectangle 3"/>
          <p:cNvSpPr>
            <a:spLocks noGrp="1" noChangeArrowheads="1"/>
          </p:cNvSpPr>
          <p:nvPr>
            <p:ph type="body" sz="half" idx="1"/>
          </p:nvPr>
        </p:nvSpPr>
        <p:spPr>
          <a:xfrm>
            <a:off x="285720" y="1849438"/>
            <a:ext cx="4972080" cy="4114800"/>
          </a:xfrm>
        </p:spPr>
        <p:txBody>
          <a:bodyPr>
            <a:normAutofit/>
          </a:bodyPr>
          <a:lstStyle/>
          <a:p>
            <a:r>
              <a:rPr lang="en-US" dirty="0" smtClean="0">
                <a:solidFill>
                  <a:srgbClr val="00B050"/>
                </a:solidFill>
              </a:rPr>
              <a:t>The simplest </a:t>
            </a:r>
            <a:r>
              <a:rPr lang="en-US" dirty="0" smtClean="0"/>
              <a:t>are unicellular creatures capable of carrying out various functions peculiar to individual tissues and organs of more highly developed organisms.</a:t>
            </a:r>
            <a:endParaRPr lang="pl-PL" dirty="0"/>
          </a:p>
        </p:txBody>
      </p:sp>
      <p:pic>
        <p:nvPicPr>
          <p:cNvPr id="103428" name="Picture 4"/>
          <p:cNvPicPr>
            <a:picLocks noGrp="1" noChangeAspect="1" noChangeArrowheads="1"/>
          </p:cNvPicPr>
          <p:nvPr>
            <p:ph type="clipArt" sz="half" idx="2"/>
          </p:nvPr>
        </p:nvPicPr>
        <p:blipFill>
          <a:blip r:embed="rId2"/>
          <a:srcRect/>
          <a:stretch>
            <a:fillRect/>
          </a:stretch>
        </p:blipFill>
        <p:spPr>
          <a:xfrm>
            <a:off x="5334000" y="1905000"/>
            <a:ext cx="3810000" cy="411480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685800" y="304800"/>
            <a:ext cx="8458200" cy="1143000"/>
          </a:xfrm>
          <a:solidFill>
            <a:srgbClr val="FFFF00"/>
          </a:solidFill>
        </p:spPr>
        <p:txBody>
          <a:bodyPr>
            <a:normAutofit fontScale="90000"/>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4451" name="Rectangle 3"/>
          <p:cNvSpPr>
            <a:spLocks noGrp="1" noChangeArrowheads="1"/>
          </p:cNvSpPr>
          <p:nvPr>
            <p:ph type="body" sz="half" idx="1"/>
          </p:nvPr>
        </p:nvSpPr>
        <p:spPr>
          <a:xfrm>
            <a:off x="228600" y="1849438"/>
            <a:ext cx="4419600" cy="4114800"/>
          </a:xfrm>
        </p:spPr>
        <p:txBody>
          <a:bodyPr>
            <a:normAutofit fontScale="92500"/>
          </a:bodyPr>
          <a:lstStyle/>
          <a:p>
            <a:r>
              <a:rPr lang="en-US" sz="4000" dirty="0" smtClean="0">
                <a:solidFill>
                  <a:srgbClr val="00B050"/>
                </a:solidFill>
              </a:rPr>
              <a:t>Bacteria</a:t>
            </a:r>
            <a:r>
              <a:rPr lang="en-US" sz="4000" dirty="0" smtClean="0"/>
              <a:t> are unicellular microorganisms of a spherical (</a:t>
            </a:r>
            <a:r>
              <a:rPr lang="en-US" sz="4000" dirty="0" err="1" smtClean="0"/>
              <a:t>cocci</a:t>
            </a:r>
            <a:r>
              <a:rPr lang="en-US" sz="4000" dirty="0" smtClean="0"/>
              <a:t>), cylindrical (rod) or spiral (</a:t>
            </a:r>
            <a:r>
              <a:rPr lang="en-US" sz="4000" dirty="0" err="1" smtClean="0"/>
              <a:t>spirilla</a:t>
            </a:r>
            <a:r>
              <a:rPr lang="en-US" sz="4000" dirty="0" smtClean="0"/>
              <a:t>) form</a:t>
            </a:r>
            <a:endParaRPr lang="pl-PL" sz="4000" dirty="0"/>
          </a:p>
        </p:txBody>
      </p:sp>
      <p:pic>
        <p:nvPicPr>
          <p:cNvPr id="104453" name="Picture 5"/>
          <p:cNvPicPr>
            <a:picLocks noGrp="1" noChangeAspect="1" noChangeArrowheads="1"/>
          </p:cNvPicPr>
          <p:nvPr>
            <p:ph type="clipArt" sz="half" idx="2"/>
          </p:nvPr>
        </p:nvPicPr>
        <p:blipFill>
          <a:blip r:embed="rId2"/>
          <a:srcRect/>
          <a:stretch>
            <a:fillRect/>
          </a:stretch>
        </p:blipFill>
        <p:spPr>
          <a:xfrm>
            <a:off x="4648200" y="1828800"/>
            <a:ext cx="4092575" cy="4419600"/>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685800" y="304800"/>
            <a:ext cx="8458200" cy="1143000"/>
          </a:xfrm>
          <a:solidFill>
            <a:srgbClr val="FFFF00"/>
          </a:solidFill>
        </p:spPr>
        <p:txBody>
          <a:bodyPr>
            <a:normAutofit fontScale="90000"/>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5475" name="Rectangle 3"/>
          <p:cNvSpPr>
            <a:spLocks noGrp="1" noChangeArrowheads="1"/>
          </p:cNvSpPr>
          <p:nvPr>
            <p:ph type="body" sz="half" idx="1"/>
          </p:nvPr>
        </p:nvSpPr>
        <p:spPr>
          <a:xfrm>
            <a:off x="285720" y="1849438"/>
            <a:ext cx="4362480" cy="4114800"/>
          </a:xfrm>
        </p:spPr>
        <p:txBody>
          <a:bodyPr/>
          <a:lstStyle/>
          <a:p>
            <a:r>
              <a:rPr lang="en-US" dirty="0" smtClean="0">
                <a:solidFill>
                  <a:srgbClr val="00B050"/>
                </a:solidFill>
              </a:rPr>
              <a:t>Spirochetes</a:t>
            </a:r>
            <a:r>
              <a:rPr lang="en-US" dirty="0" smtClean="0"/>
              <a:t> are mobile microorganisms characterized by a filamentary, spiral form.</a:t>
            </a:r>
            <a:endParaRPr lang="pl-PL" dirty="0"/>
          </a:p>
        </p:txBody>
      </p:sp>
      <p:pic>
        <p:nvPicPr>
          <p:cNvPr id="105477"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304800"/>
            <a:ext cx="8458200" cy="1143000"/>
          </a:xfrm>
          <a:solidFill>
            <a:srgbClr val="FFFF00"/>
          </a:solidFill>
        </p:spPr>
        <p:txBody>
          <a:bodyPr>
            <a:normAutofit fontScale="90000"/>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6499" name="Rectangle 3"/>
          <p:cNvSpPr>
            <a:spLocks noGrp="1" noChangeArrowheads="1"/>
          </p:cNvSpPr>
          <p:nvPr>
            <p:ph type="body" sz="half" idx="1"/>
          </p:nvPr>
        </p:nvSpPr>
        <p:spPr>
          <a:xfrm>
            <a:off x="285720" y="1849438"/>
            <a:ext cx="4362480" cy="4114800"/>
          </a:xfrm>
        </p:spPr>
        <p:txBody>
          <a:bodyPr/>
          <a:lstStyle/>
          <a:p>
            <a:r>
              <a:rPr lang="pl-PL" sz="3000" dirty="0" smtClean="0">
                <a:solidFill>
                  <a:srgbClr val="00B050"/>
                </a:solidFill>
              </a:rPr>
              <a:t>Rickettsia, chlamydia </a:t>
            </a:r>
            <a:r>
              <a:rPr lang="pl-PL" sz="3000" dirty="0" smtClean="0"/>
              <a:t>are parasitic intracellular microorganisms occupying an intermediate position between bacteria and viruses.</a:t>
            </a:r>
            <a:endParaRPr lang="pl-PL" sz="3000" dirty="0"/>
          </a:p>
        </p:txBody>
      </p:sp>
      <p:pic>
        <p:nvPicPr>
          <p:cNvPr id="106501"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304800"/>
            <a:ext cx="8458200" cy="1143000"/>
          </a:xfrm>
          <a:solidFill>
            <a:srgbClr val="FFFF00"/>
          </a:solidFill>
        </p:spPr>
        <p:txBody>
          <a:bodyPr>
            <a:normAutofit fontScale="90000"/>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7523" name="Rectangle 3"/>
          <p:cNvSpPr>
            <a:spLocks noGrp="1" noChangeArrowheads="1"/>
          </p:cNvSpPr>
          <p:nvPr>
            <p:ph type="body" sz="half" idx="1"/>
          </p:nvPr>
        </p:nvSpPr>
        <p:spPr>
          <a:xfrm>
            <a:off x="357158" y="1849438"/>
            <a:ext cx="4291042" cy="4114800"/>
          </a:xfrm>
        </p:spPr>
        <p:txBody>
          <a:bodyPr/>
          <a:lstStyle/>
          <a:p>
            <a:r>
              <a:rPr lang="en-US" sz="3000" dirty="0" err="1" smtClean="0">
                <a:solidFill>
                  <a:srgbClr val="00B050"/>
                </a:solidFill>
              </a:rPr>
              <a:t>Mycoplasmas</a:t>
            </a:r>
            <a:r>
              <a:rPr lang="en-US" sz="3000" dirty="0" smtClean="0"/>
              <a:t> are microorganisms that do not have a cell wall, but parasitize outside cells.</a:t>
            </a:r>
            <a:endParaRPr lang="pl-PL" sz="3000" dirty="0"/>
          </a:p>
        </p:txBody>
      </p:sp>
      <p:pic>
        <p:nvPicPr>
          <p:cNvPr id="107525"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304800"/>
            <a:ext cx="8458200" cy="1143000"/>
          </a:xfrm>
          <a:solidFill>
            <a:srgbClr val="FFFF00"/>
          </a:solidFill>
        </p:spPr>
        <p:txBody>
          <a:bodyPr>
            <a:normAutofit fontScale="90000"/>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8547" name="Rectangle 3"/>
          <p:cNvSpPr>
            <a:spLocks noGrp="1" noChangeArrowheads="1"/>
          </p:cNvSpPr>
          <p:nvPr>
            <p:ph type="body" sz="half" idx="1"/>
          </p:nvPr>
        </p:nvSpPr>
        <p:spPr>
          <a:xfrm>
            <a:off x="357158" y="1849438"/>
            <a:ext cx="4291042" cy="4114800"/>
          </a:xfrm>
        </p:spPr>
        <p:txBody>
          <a:bodyPr/>
          <a:lstStyle/>
          <a:p>
            <a:r>
              <a:rPr lang="en-US" sz="3000" dirty="0" smtClean="0">
                <a:solidFill>
                  <a:srgbClr val="00B050"/>
                </a:solidFill>
              </a:rPr>
              <a:t>Viruses</a:t>
            </a:r>
            <a:r>
              <a:rPr lang="en-US" sz="3000" dirty="0" smtClean="0"/>
              <a:t> are microscopic non-cellular forms of life, capable of penetrating into certain living cells and multiplying in them.</a:t>
            </a:r>
            <a:endParaRPr lang="pl-PL" sz="3000" dirty="0"/>
          </a:p>
        </p:txBody>
      </p:sp>
      <p:pic>
        <p:nvPicPr>
          <p:cNvPr id="108549"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solidFill>
            <a:srgbClr val="FFFF00"/>
          </a:solidFill>
        </p:spPr>
        <p:txBody>
          <a:bodyPr>
            <a:normAutofit/>
          </a:bodyPr>
          <a:lstStyle/>
          <a:p>
            <a:pPr algn="ctr"/>
            <a:r>
              <a:rPr lang="en-US" dirty="0" smtClean="0">
                <a:solidFill>
                  <a:srgbClr val="FF0000"/>
                </a:solidFill>
              </a:rPr>
              <a:t>What is an epidemic focus?</a:t>
            </a:r>
            <a:endParaRPr lang="pl-PL" dirty="0">
              <a:solidFill>
                <a:srgbClr val="FF0000"/>
              </a:solidFill>
            </a:endParaRPr>
          </a:p>
        </p:txBody>
      </p:sp>
      <p:sp>
        <p:nvSpPr>
          <p:cNvPr id="21507" name="Rectangle 3"/>
          <p:cNvSpPr>
            <a:spLocks noGrp="1" noChangeArrowheads="1"/>
          </p:cNvSpPr>
          <p:nvPr>
            <p:ph type="body" idx="1"/>
          </p:nvPr>
        </p:nvSpPr>
        <p:spPr>
          <a:xfrm>
            <a:off x="685800" y="1849438"/>
            <a:ext cx="7086600" cy="4114800"/>
          </a:xfrm>
        </p:spPr>
        <p:txBody>
          <a:bodyPr/>
          <a:lstStyle/>
          <a:p>
            <a:pPr algn="just"/>
            <a:endParaRPr lang="ru-RU" dirty="0"/>
          </a:p>
          <a:p>
            <a:pPr algn="just"/>
            <a:r>
              <a:rPr lang="en-US" dirty="0" smtClean="0">
                <a:solidFill>
                  <a:srgbClr val="00B050"/>
                </a:solidFill>
              </a:rPr>
              <a:t>An epidemic focus </a:t>
            </a:r>
            <a:r>
              <a:rPr lang="en-US" dirty="0" smtClean="0"/>
              <a:t>is the location of the source of the infection in the surrounding area, to the extent that it can transmit the pathogen to others.</a:t>
            </a:r>
            <a:endParaRPr lang="ru-RU" dirty="0"/>
          </a:p>
          <a:p>
            <a:endParaRPr lang="pl-PL" dirty="0"/>
          </a:p>
        </p:txBody>
      </p:sp>
    </p:spTree>
  </p:cSld>
  <p:clrMapOvr>
    <a:masterClrMapping/>
  </p:clrMapOvr>
  <p:transition>
    <p:blinds/>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Autofit/>
          </a:bodyPr>
          <a:lstStyle/>
          <a:p>
            <a:pPr algn="ctr"/>
            <a:r>
              <a:rPr lang="en-US" sz="4000" dirty="0" smtClean="0">
                <a:solidFill>
                  <a:srgbClr val="FF0000"/>
                </a:solidFill>
              </a:rPr>
              <a:t>What is sporadic incidence, epidemic, pandemic?</a:t>
            </a:r>
            <a:endParaRPr lang="pl-PL" sz="4000" dirty="0">
              <a:solidFill>
                <a:srgbClr val="FF0000"/>
              </a:solidFill>
            </a:endParaRPr>
          </a:p>
        </p:txBody>
      </p:sp>
      <p:sp>
        <p:nvSpPr>
          <p:cNvPr id="22531" name="Rectangle 3"/>
          <p:cNvSpPr>
            <a:spLocks noGrp="1" noChangeArrowheads="1"/>
          </p:cNvSpPr>
          <p:nvPr>
            <p:ph type="body" idx="1"/>
          </p:nvPr>
        </p:nvSpPr>
        <p:spPr>
          <a:xfrm>
            <a:off x="685800" y="2438400"/>
            <a:ext cx="7772400" cy="3525838"/>
          </a:xfrm>
        </p:spPr>
        <p:txBody>
          <a:bodyPr/>
          <a:lstStyle/>
          <a:p>
            <a:pPr algn="just"/>
            <a:r>
              <a:rPr lang="en-US" dirty="0" err="1" smtClean="0">
                <a:solidFill>
                  <a:srgbClr val="FFC000"/>
                </a:solidFill>
              </a:rPr>
              <a:t>Sporadia</a:t>
            </a:r>
            <a:r>
              <a:rPr lang="en-US" dirty="0" smtClean="0"/>
              <a:t> - the emergence of single infectious diseases, between which there is no visible epidemiological connection.</a:t>
            </a:r>
            <a:endParaRPr lang="ru-RU" dirty="0"/>
          </a:p>
        </p:txBody>
      </p:sp>
    </p:spTree>
  </p:cSld>
  <p:clrMapOvr>
    <a:masterClrMapping/>
  </p:clrMapOvr>
  <p:transition>
    <p:blinds/>
  </p:transition>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Autofit/>
          </a:bodyPr>
          <a:lstStyle/>
          <a:p>
            <a:pPr algn="ctr"/>
            <a:r>
              <a:rPr lang="en-US" sz="4000" dirty="0" smtClean="0">
                <a:solidFill>
                  <a:srgbClr val="FF0000"/>
                </a:solidFill>
              </a:rPr>
              <a:t>What is sporadic incidence, epidemic, pandemic?</a:t>
            </a:r>
            <a:endParaRPr lang="pl-PL" sz="4000" dirty="0">
              <a:solidFill>
                <a:schemeClr val="tx1"/>
              </a:solidFill>
            </a:endParaRPr>
          </a:p>
        </p:txBody>
      </p:sp>
      <p:sp>
        <p:nvSpPr>
          <p:cNvPr id="23555" name="Rectangle 3"/>
          <p:cNvSpPr>
            <a:spLocks noGrp="1" noChangeArrowheads="1"/>
          </p:cNvSpPr>
          <p:nvPr>
            <p:ph type="body" idx="1"/>
          </p:nvPr>
        </p:nvSpPr>
        <p:spPr>
          <a:xfrm>
            <a:off x="685800" y="2286000"/>
            <a:ext cx="7772400" cy="3678238"/>
          </a:xfrm>
        </p:spPr>
        <p:txBody>
          <a:bodyPr>
            <a:normAutofit/>
          </a:bodyPr>
          <a:lstStyle/>
          <a:p>
            <a:r>
              <a:rPr lang="en-US" dirty="0" smtClean="0">
                <a:solidFill>
                  <a:srgbClr val="FFC000"/>
                </a:solidFill>
              </a:rPr>
              <a:t>Epidemic</a:t>
            </a:r>
            <a:r>
              <a:rPr lang="en-US" dirty="0" smtClean="0"/>
              <a:t> - mass distribution</a:t>
            </a:r>
          </a:p>
          <a:p>
            <a:pPr>
              <a:buNone/>
            </a:pPr>
            <a:r>
              <a:rPr lang="en-US" dirty="0" smtClean="0"/>
              <a:t>among the population in the locality</a:t>
            </a:r>
          </a:p>
          <a:p>
            <a:pPr>
              <a:buNone/>
            </a:pPr>
            <a:r>
              <a:rPr lang="en-US" dirty="0" smtClean="0"/>
              <a:t>specific infectious disease.</a:t>
            </a:r>
          </a:p>
          <a:p>
            <a:pPr>
              <a:buNone/>
            </a:pPr>
            <a:r>
              <a:rPr lang="en-US" dirty="0" smtClean="0"/>
              <a:t>Can cover the whole city</a:t>
            </a:r>
          </a:p>
          <a:p>
            <a:pPr>
              <a:buNone/>
            </a:pPr>
            <a:r>
              <a:rPr lang="en-US" dirty="0" smtClean="0"/>
              <a:t>region, country.</a:t>
            </a:r>
            <a:endParaRPr lang="ru-RU" dirty="0"/>
          </a:p>
        </p:txBody>
      </p:sp>
    </p:spTree>
  </p:cSld>
  <p:clrMapOvr>
    <a:masterClrMapping/>
  </p:clrMapOvr>
  <p:transition>
    <p:blinds/>
  </p:transition>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Autofit/>
          </a:bodyPr>
          <a:lstStyle/>
          <a:p>
            <a:pPr algn="ctr"/>
            <a:r>
              <a:rPr lang="en-US" sz="4000" dirty="0" smtClean="0">
                <a:solidFill>
                  <a:srgbClr val="FF0000"/>
                </a:solidFill>
              </a:rPr>
              <a:t>What is sporadic incidence, epidemic, pandemic?</a:t>
            </a:r>
            <a:endParaRPr lang="pl-PL" sz="4000" dirty="0">
              <a:solidFill>
                <a:schemeClr val="tx1"/>
              </a:solidFill>
            </a:endParaRPr>
          </a:p>
        </p:txBody>
      </p:sp>
      <p:sp>
        <p:nvSpPr>
          <p:cNvPr id="24579" name="Rectangle 3"/>
          <p:cNvSpPr>
            <a:spLocks noGrp="1" noChangeArrowheads="1"/>
          </p:cNvSpPr>
          <p:nvPr>
            <p:ph type="body" idx="1"/>
          </p:nvPr>
        </p:nvSpPr>
        <p:spPr>
          <a:xfrm>
            <a:off x="1295400" y="1981200"/>
            <a:ext cx="7848600" cy="4114800"/>
          </a:xfrm>
        </p:spPr>
        <p:txBody>
          <a:bodyPr/>
          <a:lstStyle/>
          <a:p>
            <a:pPr lvl="1">
              <a:buFontTx/>
              <a:buNone/>
            </a:pPr>
            <a:endParaRPr lang="ru-RU" sz="3600" dirty="0"/>
          </a:p>
          <a:p>
            <a:pPr>
              <a:buFontTx/>
              <a:buNone/>
            </a:pPr>
            <a:r>
              <a:rPr lang="en-US" sz="3600" dirty="0" smtClean="0">
                <a:solidFill>
                  <a:srgbClr val="FFC000"/>
                </a:solidFill>
              </a:rPr>
              <a:t>A pandemic </a:t>
            </a:r>
            <a:r>
              <a:rPr lang="en-US" sz="3600" dirty="0" smtClean="0"/>
              <a:t>is a big epidemic,</a:t>
            </a:r>
          </a:p>
          <a:p>
            <a:pPr>
              <a:buFontTx/>
              <a:buNone/>
            </a:pPr>
            <a:r>
              <a:rPr lang="en-US" sz="3600" dirty="0" smtClean="0"/>
              <a:t>extending to many</a:t>
            </a:r>
          </a:p>
          <a:p>
            <a:pPr>
              <a:buFontTx/>
              <a:buNone/>
            </a:pPr>
            <a:r>
              <a:rPr lang="en-US" sz="3600" dirty="0" smtClean="0"/>
              <a:t>  countries, continents.</a:t>
            </a:r>
            <a:endParaRPr lang="pl-PL" sz="3600" dirty="0"/>
          </a:p>
        </p:txBody>
      </p:sp>
    </p:spTree>
  </p:cSld>
  <p:clrMapOvr>
    <a:masterClrMapping/>
  </p:clrMapOvr>
  <p:transition>
    <p:blinds/>
  </p:transition>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lgn="ctr"/>
            <a:r>
              <a:rPr lang="en-US" sz="3600" dirty="0" smtClean="0">
                <a:solidFill>
                  <a:srgbClr val="FF0000"/>
                </a:solidFill>
              </a:rPr>
              <a:t>How are infectious diseases classified?</a:t>
            </a:r>
            <a:endParaRPr lang="pl-PL" sz="3600" dirty="0">
              <a:solidFill>
                <a:srgbClr val="FF0000"/>
              </a:solidFill>
            </a:endParaRPr>
          </a:p>
        </p:txBody>
      </p:sp>
      <p:sp>
        <p:nvSpPr>
          <p:cNvPr id="31747" name="Rectangle 3"/>
          <p:cNvSpPr>
            <a:spLocks noGrp="1" noChangeArrowheads="1"/>
          </p:cNvSpPr>
          <p:nvPr>
            <p:ph type="body" idx="1"/>
          </p:nvPr>
        </p:nvSpPr>
        <p:spPr/>
        <p:txBody>
          <a:bodyPr/>
          <a:lstStyle/>
          <a:p>
            <a:pPr algn="just">
              <a:buNone/>
            </a:pPr>
            <a:r>
              <a:rPr lang="ru-RU" dirty="0" smtClean="0"/>
              <a:t>   </a:t>
            </a:r>
            <a:r>
              <a:rPr lang="en-US" dirty="0" smtClean="0">
                <a:solidFill>
                  <a:srgbClr val="FFC000"/>
                </a:solidFill>
              </a:rPr>
              <a:t>The classification of infectious diseases </a:t>
            </a:r>
            <a:r>
              <a:rPr lang="en-US" dirty="0" smtClean="0"/>
              <a:t>is based on:</a:t>
            </a:r>
          </a:p>
          <a:p>
            <a:pPr algn="just"/>
            <a:r>
              <a:rPr lang="en-US" dirty="0" smtClean="0"/>
              <a:t>localization of the pathogen and</a:t>
            </a:r>
          </a:p>
          <a:p>
            <a:pPr algn="just"/>
            <a:r>
              <a:rPr lang="en-US" dirty="0" smtClean="0"/>
              <a:t>mechanism of transmission of infection.</a:t>
            </a:r>
            <a:endParaRPr lang="ru-RU" dirty="0"/>
          </a:p>
        </p:txBody>
      </p:sp>
    </p:spTree>
  </p:cSld>
  <p:clrMapOvr>
    <a:masterClrMapping/>
  </p:clrMapOvr>
  <p:transition>
    <p:blinds/>
  </p:transition>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304800"/>
            <a:ext cx="8915400" cy="1143000"/>
          </a:xfrm>
        </p:spPr>
        <p:txBody>
          <a:bodyPr>
            <a:noAutofit/>
          </a:bodyPr>
          <a:lstStyle/>
          <a:p>
            <a:pPr algn="ctr"/>
            <a:r>
              <a:rPr lang="en-US" sz="3600" dirty="0" smtClean="0">
                <a:solidFill>
                  <a:srgbClr val="FF0000"/>
                </a:solidFill>
              </a:rPr>
              <a:t>In this regard, distinguish 4 groups of infectious diseases:</a:t>
            </a:r>
            <a:endParaRPr lang="pl-PL" sz="3600" dirty="0">
              <a:solidFill>
                <a:srgbClr val="FF0000"/>
              </a:solidFill>
            </a:endParaRPr>
          </a:p>
        </p:txBody>
      </p:sp>
      <p:sp>
        <p:nvSpPr>
          <p:cNvPr id="32771" name="Rectangle 3"/>
          <p:cNvSpPr>
            <a:spLocks noGrp="1" noChangeArrowheads="1"/>
          </p:cNvSpPr>
          <p:nvPr>
            <p:ph type="body" idx="1"/>
          </p:nvPr>
        </p:nvSpPr>
        <p:spPr/>
        <p:txBody>
          <a:bodyPr/>
          <a:lstStyle/>
          <a:p>
            <a:pPr algn="just">
              <a:buNone/>
            </a:pPr>
            <a:r>
              <a:rPr lang="en-US" sz="3600" dirty="0" smtClean="0">
                <a:solidFill>
                  <a:srgbClr val="FFC000"/>
                </a:solidFill>
              </a:rPr>
              <a:t>  Intestinal infections </a:t>
            </a:r>
            <a:r>
              <a:rPr lang="en-US" sz="3600" dirty="0" smtClean="0"/>
              <a:t>(typhoid fever, dysentery, </a:t>
            </a:r>
            <a:r>
              <a:rPr lang="en-US" sz="3600" dirty="0" err="1" smtClean="0"/>
              <a:t>salmonellosis</a:t>
            </a:r>
            <a:r>
              <a:rPr lang="en-US" sz="3600" dirty="0" smtClean="0"/>
              <a:t>, etc.):</a:t>
            </a:r>
          </a:p>
          <a:p>
            <a:pPr algn="just"/>
            <a:r>
              <a:rPr lang="en-US" sz="3600" dirty="0" smtClean="0"/>
              <a:t>  </a:t>
            </a:r>
            <a:r>
              <a:rPr lang="en-US" sz="3600" dirty="0" smtClean="0">
                <a:solidFill>
                  <a:srgbClr val="7030A0"/>
                </a:solidFill>
              </a:rPr>
              <a:t>the pathogen </a:t>
            </a:r>
            <a:r>
              <a:rPr lang="en-US" sz="3600" dirty="0" smtClean="0"/>
              <a:t>is localized in the intestine;</a:t>
            </a:r>
          </a:p>
          <a:p>
            <a:pPr algn="just"/>
            <a:r>
              <a:rPr lang="en-US" sz="3600" dirty="0" smtClean="0">
                <a:solidFill>
                  <a:srgbClr val="7030A0"/>
                </a:solidFill>
              </a:rPr>
              <a:t>transmission mechanism </a:t>
            </a:r>
            <a:r>
              <a:rPr lang="en-US" sz="3600" dirty="0" smtClean="0"/>
              <a:t>- fecal-oral.</a:t>
            </a:r>
            <a:r>
              <a:rPr lang="ru-RU" sz="3600" dirty="0" smtClean="0"/>
              <a:t> </a:t>
            </a:r>
            <a:endParaRPr lang="pl-PL" sz="3600" dirty="0"/>
          </a:p>
        </p:txBody>
      </p:sp>
    </p:spTree>
  </p:cSld>
  <p:clrMapOvr>
    <a:masterClrMapping/>
  </p:clrMapOvr>
  <p:transition>
    <p:blinds/>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solidFill>
            <a:srgbClr val="FFFF00"/>
          </a:solidFill>
        </p:spPr>
        <p:txBody>
          <a:bodyPr>
            <a:normAutofit fontScale="90000"/>
          </a:bodyPr>
          <a:lstStyle/>
          <a:p>
            <a:r>
              <a:rPr lang="ru-RU" sz="3600" dirty="0">
                <a:solidFill>
                  <a:srgbClr val="660066"/>
                </a:solidFill>
              </a:rPr>
              <a:t/>
            </a:r>
            <a:br>
              <a:rPr lang="ru-RU" sz="3600" dirty="0">
                <a:solidFill>
                  <a:srgbClr val="660066"/>
                </a:solidFill>
              </a:rPr>
            </a:br>
            <a:r>
              <a:rPr lang="en-US" sz="3600" dirty="0" smtClean="0">
                <a:solidFill>
                  <a:srgbClr val="660066"/>
                </a:solidFill>
              </a:rPr>
              <a:t> </a:t>
            </a:r>
            <a:r>
              <a:rPr lang="en-US" sz="3600" dirty="0" smtClean="0">
                <a:solidFill>
                  <a:srgbClr val="FF0000"/>
                </a:solidFill>
              </a:rPr>
              <a:t>Infections of the respiratory tract (influenza, measles, scarlet fever, etc.):</a:t>
            </a:r>
            <a:endParaRPr lang="pl-PL" dirty="0">
              <a:solidFill>
                <a:srgbClr val="FF0000"/>
              </a:solidFill>
            </a:endParaRPr>
          </a:p>
        </p:txBody>
      </p:sp>
      <p:sp>
        <p:nvSpPr>
          <p:cNvPr id="110595" name="Rectangle 3"/>
          <p:cNvSpPr>
            <a:spLocks noGrp="1" noChangeArrowheads="1"/>
          </p:cNvSpPr>
          <p:nvPr>
            <p:ph type="body" sz="half" idx="1"/>
          </p:nvPr>
        </p:nvSpPr>
        <p:spPr/>
        <p:txBody>
          <a:bodyPr>
            <a:normAutofit/>
          </a:bodyPr>
          <a:lstStyle/>
          <a:p>
            <a:pPr>
              <a:buFontTx/>
              <a:buNone/>
            </a:pPr>
            <a:r>
              <a:rPr lang="ru-RU" dirty="0" smtClean="0">
                <a:solidFill>
                  <a:srgbClr val="660066"/>
                </a:solidFill>
              </a:rPr>
              <a:t> </a:t>
            </a:r>
            <a:r>
              <a:rPr lang="en-US" dirty="0" smtClean="0">
                <a:solidFill>
                  <a:srgbClr val="660066"/>
                </a:solidFill>
              </a:rPr>
              <a:t>the pathogen </a:t>
            </a:r>
            <a:r>
              <a:rPr lang="en-US" dirty="0" smtClean="0"/>
              <a:t>is in the airways;</a:t>
            </a:r>
          </a:p>
          <a:p>
            <a:pPr>
              <a:buFontTx/>
              <a:buNone/>
            </a:pPr>
            <a:r>
              <a:rPr lang="en-US" dirty="0" smtClean="0">
                <a:solidFill>
                  <a:srgbClr val="660066"/>
                </a:solidFill>
              </a:rPr>
              <a:t>transmission mechanism – </a:t>
            </a:r>
            <a:r>
              <a:rPr lang="en-US" dirty="0" smtClean="0"/>
              <a:t>airborne.</a:t>
            </a:r>
            <a:endParaRPr lang="pl-PL" dirty="0"/>
          </a:p>
          <a:p>
            <a:endParaRPr lang="pl-PL" dirty="0">
              <a:solidFill>
                <a:srgbClr val="660066"/>
              </a:solidFill>
            </a:endParaRPr>
          </a:p>
        </p:txBody>
      </p:sp>
      <p:pic>
        <p:nvPicPr>
          <p:cNvPr id="110596" name="Picture 4"/>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solidFill>
            <a:srgbClr val="FFFF00"/>
          </a:solidFill>
        </p:spPr>
        <p:txBody>
          <a:bodyPr>
            <a:noAutofit/>
          </a:bodyPr>
          <a:lstStyle/>
          <a:p>
            <a:r>
              <a:rPr lang="en-US" sz="3600" dirty="0" smtClean="0">
                <a:solidFill>
                  <a:srgbClr val="FF0000"/>
                </a:solidFill>
              </a:rPr>
              <a:t>Blood infections (rash and recurrent malaria, etc.)</a:t>
            </a:r>
            <a:r>
              <a:rPr lang="ru-RU" sz="3600" dirty="0" smtClean="0">
                <a:solidFill>
                  <a:srgbClr val="FF0000"/>
                </a:solidFill>
              </a:rPr>
              <a:t> </a:t>
            </a:r>
            <a:endParaRPr lang="pl-PL" sz="3600" dirty="0">
              <a:solidFill>
                <a:srgbClr val="FF0000"/>
              </a:solidFill>
            </a:endParaRPr>
          </a:p>
        </p:txBody>
      </p:sp>
      <p:sp>
        <p:nvSpPr>
          <p:cNvPr id="111619" name="Rectangle 3"/>
          <p:cNvSpPr>
            <a:spLocks noGrp="1" noChangeArrowheads="1"/>
          </p:cNvSpPr>
          <p:nvPr>
            <p:ph type="body" sz="half" idx="1"/>
          </p:nvPr>
        </p:nvSpPr>
        <p:spPr>
          <a:xfrm>
            <a:off x="0" y="1849438"/>
            <a:ext cx="4495800" cy="4114800"/>
          </a:xfrm>
        </p:spPr>
        <p:txBody>
          <a:bodyPr>
            <a:normAutofit/>
          </a:bodyPr>
          <a:lstStyle/>
          <a:p>
            <a:r>
              <a:rPr lang="en-US" sz="3000" dirty="0" smtClean="0">
                <a:solidFill>
                  <a:srgbClr val="7030A0"/>
                </a:solidFill>
              </a:rPr>
              <a:t>the pathogen </a:t>
            </a:r>
            <a:r>
              <a:rPr lang="en-US" sz="3000" dirty="0" smtClean="0"/>
              <a:t>is in the blood;</a:t>
            </a:r>
          </a:p>
          <a:p>
            <a:r>
              <a:rPr lang="en-US" sz="3000" dirty="0" smtClean="0">
                <a:solidFill>
                  <a:srgbClr val="7030A0"/>
                </a:solidFill>
              </a:rPr>
              <a:t>the transmission mechanism </a:t>
            </a:r>
            <a:r>
              <a:rPr lang="en-US" sz="3000" dirty="0" smtClean="0"/>
              <a:t>is </a:t>
            </a:r>
            <a:r>
              <a:rPr lang="en-US" sz="3000" dirty="0" err="1" smtClean="0"/>
              <a:t>transmissive</a:t>
            </a:r>
            <a:r>
              <a:rPr lang="en-US" sz="3000" dirty="0" smtClean="0"/>
              <a:t>, i.e. </a:t>
            </a:r>
          </a:p>
          <a:p>
            <a:pPr>
              <a:buNone/>
            </a:pPr>
            <a:r>
              <a:rPr lang="en-US" sz="3000" dirty="0" smtClean="0"/>
              <a:t>  blood sucking insects</a:t>
            </a:r>
          </a:p>
          <a:p>
            <a:pPr>
              <a:buNone/>
            </a:pPr>
            <a:r>
              <a:rPr lang="en-US" sz="3000" dirty="0" smtClean="0"/>
              <a:t>  (lice, fleas, mosquitoes, etc.).</a:t>
            </a:r>
            <a:r>
              <a:rPr lang="ru-RU" sz="3000" dirty="0" smtClean="0"/>
              <a:t> </a:t>
            </a:r>
            <a:endParaRPr lang="pl-PL" sz="3000" dirty="0"/>
          </a:p>
          <a:p>
            <a:endParaRPr lang="pl-PL" sz="3000" dirty="0">
              <a:solidFill>
                <a:srgbClr val="660066"/>
              </a:solidFill>
            </a:endParaRPr>
          </a:p>
        </p:txBody>
      </p:sp>
      <p:pic>
        <p:nvPicPr>
          <p:cNvPr id="111621" name="Picture 5"/>
          <p:cNvPicPr>
            <a:picLocks noGrp="1" noChangeAspect="1" noChangeArrowheads="1"/>
          </p:cNvPicPr>
          <p:nvPr>
            <p:ph type="clipArt" sz="half" idx="2"/>
          </p:nvPr>
        </p:nvPicPr>
        <p:blipFill>
          <a:blip r:embed="rId2"/>
          <a:srcRect/>
          <a:stretch>
            <a:fillRect/>
          </a:stretch>
        </p:blipFill>
        <p:spPr>
          <a:xfrm>
            <a:off x="4191000" y="1828800"/>
            <a:ext cx="4495800" cy="4114800"/>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solidFill>
            <a:srgbClr val="FFFF00"/>
          </a:solidFill>
        </p:spPr>
        <p:txBody>
          <a:bodyPr>
            <a:normAutofit fontScale="90000"/>
          </a:bodyPr>
          <a:lstStyle/>
          <a:p>
            <a:pPr algn="ctr"/>
            <a:r>
              <a:rPr lang="ru-RU" sz="4000" dirty="0">
                <a:solidFill>
                  <a:srgbClr val="660066"/>
                </a:solidFill>
              </a:rPr>
              <a:t> </a:t>
            </a:r>
            <a:r>
              <a:rPr lang="en-US" sz="4000" dirty="0" smtClean="0">
                <a:solidFill>
                  <a:srgbClr val="FF0000"/>
                </a:solidFill>
              </a:rPr>
              <a:t>Infections of the outer layers and mucous membranes</a:t>
            </a:r>
            <a:endParaRPr lang="pl-PL" b="1" dirty="0">
              <a:solidFill>
                <a:srgbClr val="FF0000"/>
              </a:solidFill>
            </a:endParaRPr>
          </a:p>
        </p:txBody>
      </p:sp>
      <p:sp>
        <p:nvSpPr>
          <p:cNvPr id="112643" name="Rectangle 3"/>
          <p:cNvSpPr>
            <a:spLocks noGrp="1" noChangeArrowheads="1"/>
          </p:cNvSpPr>
          <p:nvPr>
            <p:ph type="body" sz="half" idx="1"/>
          </p:nvPr>
        </p:nvSpPr>
        <p:spPr>
          <a:xfrm>
            <a:off x="0" y="1849438"/>
            <a:ext cx="4876800" cy="4114800"/>
          </a:xfrm>
        </p:spPr>
        <p:txBody>
          <a:bodyPr>
            <a:normAutofit fontScale="92500"/>
          </a:bodyPr>
          <a:lstStyle/>
          <a:p>
            <a:r>
              <a:rPr lang="en-US" sz="3000" dirty="0" smtClean="0"/>
              <a:t>syphilis, gonorrhea, rabies, tetanus, and others.</a:t>
            </a:r>
          </a:p>
          <a:p>
            <a:r>
              <a:rPr lang="en-US" sz="3000" dirty="0" smtClean="0"/>
              <a:t>  </a:t>
            </a:r>
            <a:r>
              <a:rPr lang="en-US" sz="3000" dirty="0" smtClean="0">
                <a:solidFill>
                  <a:srgbClr val="7030A0"/>
                </a:solidFill>
              </a:rPr>
              <a:t>the causative agent </a:t>
            </a:r>
            <a:r>
              <a:rPr lang="en-US" sz="3000" dirty="0" smtClean="0"/>
              <a:t>is in the semen and vaginal secret of persons infected with sexually transmitted diseases, the saliva of animals infected with rabies, etc.</a:t>
            </a:r>
            <a:endParaRPr lang="pl-PL" sz="3000" dirty="0"/>
          </a:p>
        </p:txBody>
      </p:sp>
      <p:pic>
        <p:nvPicPr>
          <p:cNvPr id="112645"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algn="ctr"/>
            <a:r>
              <a:rPr lang="en-US" sz="3600" dirty="0" smtClean="0">
                <a:solidFill>
                  <a:srgbClr val="FF0000"/>
                </a:solidFill>
              </a:rPr>
              <a:t>The third link in the epidemic process</a:t>
            </a:r>
            <a:endParaRPr lang="pl-PL" sz="3600" dirty="0">
              <a:solidFill>
                <a:srgbClr val="FF0000"/>
              </a:solidFill>
            </a:endParaRPr>
          </a:p>
        </p:txBody>
      </p:sp>
      <p:sp>
        <p:nvSpPr>
          <p:cNvPr id="36867" name="Rectangle 3"/>
          <p:cNvSpPr>
            <a:spLocks noGrp="1" noChangeArrowheads="1"/>
          </p:cNvSpPr>
          <p:nvPr>
            <p:ph type="body" idx="1"/>
          </p:nvPr>
        </p:nvSpPr>
        <p:spPr/>
        <p:txBody>
          <a:bodyPr/>
          <a:lstStyle/>
          <a:p>
            <a:r>
              <a:rPr lang="en-US" dirty="0" smtClean="0"/>
              <a:t>is a </a:t>
            </a:r>
            <a:r>
              <a:rPr lang="en-US" dirty="0" smtClean="0">
                <a:solidFill>
                  <a:srgbClr val="7030A0"/>
                </a:solidFill>
              </a:rPr>
              <a:t>person (man) susceptible to infectious diseases</a:t>
            </a:r>
            <a:r>
              <a:rPr lang="en-US" dirty="0" smtClean="0"/>
              <a:t>.</a:t>
            </a:r>
          </a:p>
          <a:p>
            <a:r>
              <a:rPr lang="en-US" dirty="0" smtClean="0"/>
              <a:t>The degree of susceptibility depends on the presence and intensity of natural or artificial immunity in humans.</a:t>
            </a:r>
            <a:endParaRPr lang="pl-PL" dirty="0"/>
          </a:p>
        </p:txBody>
      </p:sp>
    </p:spTree>
  </p:cSld>
  <p:clrMapOvr>
    <a:masterClrMapping/>
  </p:clrMapOvr>
  <p:transition>
    <p:blinds/>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26"/>
          <p:cNvSpPr>
            <a:spLocks noGrp="1" noChangeArrowheads="1"/>
          </p:cNvSpPr>
          <p:nvPr>
            <p:ph type="title"/>
          </p:nvPr>
        </p:nvSpPr>
        <p:spPr/>
        <p:txBody>
          <a:bodyPr>
            <a:noAutofit/>
          </a:bodyPr>
          <a:lstStyle/>
          <a:p>
            <a:r>
              <a:rPr lang="en-US" sz="2800" b="1" dirty="0" smtClean="0">
                <a:solidFill>
                  <a:srgbClr val="FF0000"/>
                </a:solidFill>
              </a:rPr>
              <a:t>DEVELOPMENT OF INFECTIOUS DISEASE IN TIME (PERIODS OF DISEASE)</a:t>
            </a:r>
            <a:endParaRPr lang="pl-PL" sz="2800" b="1" dirty="0">
              <a:solidFill>
                <a:srgbClr val="FF0000"/>
              </a:solidFill>
            </a:endParaRPr>
          </a:p>
        </p:txBody>
      </p:sp>
      <p:sp>
        <p:nvSpPr>
          <p:cNvPr id="76803" name="Rectangle 1027"/>
          <p:cNvSpPr>
            <a:spLocks noGrp="1" noChangeArrowheads="1"/>
          </p:cNvSpPr>
          <p:nvPr>
            <p:ph type="body" idx="1"/>
          </p:nvPr>
        </p:nvSpPr>
        <p:spPr/>
        <p:txBody>
          <a:bodyPr/>
          <a:lstStyle/>
          <a:p>
            <a:pPr algn="just">
              <a:spcBef>
                <a:spcPts val="500"/>
              </a:spcBef>
              <a:spcAft>
                <a:spcPts val="500"/>
              </a:spcAft>
            </a:pPr>
            <a:r>
              <a:rPr lang="en-US" dirty="0" smtClean="0"/>
              <a:t>A feature of the infectious disease is its </a:t>
            </a:r>
            <a:r>
              <a:rPr lang="en-US" dirty="0" err="1" smtClean="0">
                <a:solidFill>
                  <a:srgbClr val="FFC000"/>
                </a:solidFill>
              </a:rPr>
              <a:t>cyclicity</a:t>
            </a:r>
            <a:r>
              <a:rPr lang="en-US" dirty="0" smtClean="0"/>
              <a:t>.</a:t>
            </a:r>
          </a:p>
          <a:p>
            <a:pPr algn="just">
              <a:spcBef>
                <a:spcPts val="500"/>
              </a:spcBef>
              <a:spcAft>
                <a:spcPts val="500"/>
              </a:spcAft>
            </a:pPr>
            <a:r>
              <a:rPr lang="en-US" dirty="0" smtClean="0"/>
              <a:t>This means that in the development of an infectious disease, several consecutive periods are singled out: </a:t>
            </a:r>
            <a:r>
              <a:rPr lang="en-US" dirty="0" smtClean="0">
                <a:solidFill>
                  <a:srgbClr val="7030A0"/>
                </a:solidFill>
              </a:rPr>
              <a:t>incubation, initial, midsection and recovery.</a:t>
            </a:r>
            <a:endParaRPr lang="pl-PL" dirty="0">
              <a:solidFill>
                <a:srgbClr val="7030A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77827" name="Rectangle 1027"/>
          <p:cNvSpPr>
            <a:spLocks noGrp="1" noChangeArrowheads="1"/>
          </p:cNvSpPr>
          <p:nvPr>
            <p:ph type="body" idx="1"/>
          </p:nvPr>
        </p:nvSpPr>
        <p:spPr>
          <a:xfrm>
            <a:off x="685800" y="2362200"/>
            <a:ext cx="8229600" cy="3602038"/>
          </a:xfrm>
        </p:spPr>
        <p:txBody>
          <a:bodyPr>
            <a:normAutofit/>
          </a:bodyPr>
          <a:lstStyle/>
          <a:p>
            <a:r>
              <a:rPr lang="en-US" dirty="0" smtClean="0"/>
              <a:t>The period of time from the moment of infection and to the first clinical manifestations of the disease </a:t>
            </a:r>
            <a:r>
              <a:rPr lang="en-US" dirty="0" smtClean="0">
                <a:solidFill>
                  <a:srgbClr val="7030A0"/>
                </a:solidFill>
              </a:rPr>
              <a:t>is called incubation (latent).</a:t>
            </a:r>
          </a:p>
          <a:p>
            <a:r>
              <a:rPr lang="en-US" dirty="0" smtClean="0"/>
              <a:t>Various infectious diseases have different duration of this period (from several hours to months and even years).</a:t>
            </a:r>
            <a:endParaRPr lang="pl-PL"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78851" name="Rectangle 3"/>
          <p:cNvSpPr>
            <a:spLocks noGrp="1" noChangeArrowheads="1"/>
          </p:cNvSpPr>
          <p:nvPr>
            <p:ph type="body" idx="1"/>
          </p:nvPr>
        </p:nvSpPr>
        <p:spPr/>
        <p:txBody>
          <a:bodyPr/>
          <a:lstStyle/>
          <a:p>
            <a:pPr algn="just">
              <a:spcBef>
                <a:spcPts val="500"/>
              </a:spcBef>
              <a:spcAft>
                <a:spcPts val="500"/>
              </a:spcAft>
            </a:pPr>
            <a:r>
              <a:rPr lang="en-US" dirty="0" smtClean="0"/>
              <a:t>At this time, there are usually no visible health problems.</a:t>
            </a:r>
          </a:p>
          <a:p>
            <a:pPr algn="just">
              <a:spcBef>
                <a:spcPts val="500"/>
              </a:spcBef>
              <a:spcAft>
                <a:spcPts val="500"/>
              </a:spcAft>
            </a:pPr>
            <a:r>
              <a:rPr lang="en-US" dirty="0" smtClean="0"/>
              <a:t>For some diseases (measles, malaria, angina, chicken pox, etc.), the duration of the incubation period is so strictly defined that it is one of the most characteristic signs of this disease.</a:t>
            </a:r>
            <a:endParaRPr lang="pl-PL"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79875" name="Rectangle 3"/>
          <p:cNvSpPr>
            <a:spLocks noGrp="1" noChangeArrowheads="1"/>
          </p:cNvSpPr>
          <p:nvPr>
            <p:ph type="body" idx="1"/>
          </p:nvPr>
        </p:nvSpPr>
        <p:spPr>
          <a:xfrm>
            <a:off x="381000" y="1849438"/>
            <a:ext cx="8458200" cy="4114800"/>
          </a:xfrm>
        </p:spPr>
        <p:txBody>
          <a:bodyPr>
            <a:normAutofit fontScale="92500"/>
          </a:bodyPr>
          <a:lstStyle/>
          <a:p>
            <a:pPr algn="just">
              <a:spcBef>
                <a:spcPts val="500"/>
              </a:spcBef>
              <a:spcAft>
                <a:spcPts val="500"/>
              </a:spcAft>
            </a:pPr>
            <a:r>
              <a:rPr lang="en-US" dirty="0" smtClean="0">
                <a:solidFill>
                  <a:srgbClr val="7030A0"/>
                </a:solidFill>
              </a:rPr>
              <a:t>The initial period </a:t>
            </a:r>
            <a:r>
              <a:rPr lang="en-US" dirty="0" smtClean="0"/>
              <a:t>is the time from the appearance of the first signs of the disease to its height.</a:t>
            </a:r>
          </a:p>
          <a:p>
            <a:pPr algn="just">
              <a:spcBef>
                <a:spcPts val="500"/>
              </a:spcBef>
              <a:spcAft>
                <a:spcPts val="500"/>
              </a:spcAft>
            </a:pPr>
            <a:r>
              <a:rPr lang="en-US" dirty="0" smtClean="0"/>
              <a:t>In the initial period there are no characteristic signs inherent in a particular disease.</a:t>
            </a:r>
          </a:p>
          <a:p>
            <a:pPr algn="just">
              <a:spcBef>
                <a:spcPts val="500"/>
              </a:spcBef>
              <a:spcAft>
                <a:spcPts val="500"/>
              </a:spcAft>
            </a:pPr>
            <a:r>
              <a:rPr lang="en-US" dirty="0" smtClean="0"/>
              <a:t>The general symptoms of the disease predominate (fever, malaise, general weakness, decreased efficiency, etc.).</a:t>
            </a:r>
            <a:endParaRPr lang="pl-PL"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80899" name="Rectangle 3"/>
          <p:cNvSpPr>
            <a:spLocks noGrp="1" noChangeArrowheads="1"/>
          </p:cNvSpPr>
          <p:nvPr>
            <p:ph type="body" idx="1"/>
          </p:nvPr>
        </p:nvSpPr>
        <p:spPr/>
        <p:txBody>
          <a:bodyPr/>
          <a:lstStyle/>
          <a:p>
            <a:pPr algn="just">
              <a:spcBef>
                <a:spcPts val="500"/>
              </a:spcBef>
              <a:spcAft>
                <a:spcPts val="500"/>
              </a:spcAft>
            </a:pPr>
            <a:r>
              <a:rPr lang="en-US" sz="3000" dirty="0" smtClean="0"/>
              <a:t>As the development of an infectious disease, the symptoms characteristic of the disease appear.</a:t>
            </a:r>
          </a:p>
          <a:p>
            <a:pPr algn="just">
              <a:spcBef>
                <a:spcPts val="500"/>
              </a:spcBef>
              <a:spcAft>
                <a:spcPts val="500"/>
              </a:spcAft>
            </a:pPr>
            <a:r>
              <a:rPr lang="en-US" sz="3000" dirty="0" smtClean="0"/>
              <a:t>This moment also means the beginning of the </a:t>
            </a:r>
            <a:r>
              <a:rPr lang="en-US" sz="3000" dirty="0" smtClean="0">
                <a:solidFill>
                  <a:srgbClr val="7030A0"/>
                </a:solidFill>
              </a:rPr>
              <a:t>period of the height of the illness</a:t>
            </a:r>
            <a:r>
              <a:rPr lang="en-US" sz="3000" dirty="0" smtClean="0"/>
              <a:t>. In the future, many signs can reach their maximum severity.</a:t>
            </a:r>
            <a:endParaRPr lang="pl-PL" sz="3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81923" name="Rectangle 3"/>
          <p:cNvSpPr>
            <a:spLocks noGrp="1" noChangeArrowheads="1"/>
          </p:cNvSpPr>
          <p:nvPr>
            <p:ph type="body" idx="1"/>
          </p:nvPr>
        </p:nvSpPr>
        <p:spPr>
          <a:xfrm>
            <a:off x="1371600" y="2133600"/>
            <a:ext cx="7391400" cy="4419600"/>
          </a:xfrm>
        </p:spPr>
        <p:txBody>
          <a:bodyPr/>
          <a:lstStyle/>
          <a:p>
            <a:pPr algn="just">
              <a:spcBef>
                <a:spcPts val="500"/>
              </a:spcBef>
              <a:spcAft>
                <a:spcPts val="500"/>
              </a:spcAft>
            </a:pPr>
            <a:r>
              <a:rPr lang="en-US" sz="3000" dirty="0" smtClean="0"/>
              <a:t>Since the decrease in the severity of manifestations of the infectious disease, the recovery period (</a:t>
            </a:r>
            <a:r>
              <a:rPr lang="en-US" sz="3000" dirty="0" err="1" smtClean="0"/>
              <a:t>reconvalescence</a:t>
            </a:r>
            <a:r>
              <a:rPr lang="en-US" sz="3000" dirty="0" smtClean="0"/>
              <a:t>) begins, the duration of which depends on many factors:</a:t>
            </a:r>
            <a:endParaRPr lang="pl-PL" sz="3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113667" name="Rectangle 3"/>
          <p:cNvSpPr>
            <a:spLocks noGrp="1" noChangeArrowheads="1"/>
          </p:cNvSpPr>
          <p:nvPr>
            <p:ph type="body" idx="1"/>
          </p:nvPr>
        </p:nvSpPr>
        <p:spPr>
          <a:xfrm>
            <a:off x="1371600" y="2133600"/>
            <a:ext cx="7391400" cy="4419600"/>
          </a:xfrm>
        </p:spPr>
        <p:txBody>
          <a:bodyPr/>
          <a:lstStyle/>
          <a:p>
            <a:pPr>
              <a:spcBef>
                <a:spcPts val="500"/>
              </a:spcBef>
              <a:spcAft>
                <a:spcPts val="500"/>
              </a:spcAft>
            </a:pPr>
            <a:r>
              <a:rPr lang="en-US" dirty="0" smtClean="0"/>
              <a:t>the severity of the disease;</a:t>
            </a:r>
          </a:p>
          <a:p>
            <a:pPr>
              <a:spcBef>
                <a:spcPts val="500"/>
              </a:spcBef>
              <a:spcAft>
                <a:spcPts val="500"/>
              </a:spcAft>
            </a:pPr>
            <a:r>
              <a:rPr lang="en-US" dirty="0" smtClean="0"/>
              <a:t>associated diseases;</a:t>
            </a:r>
          </a:p>
          <a:p>
            <a:pPr>
              <a:spcBef>
                <a:spcPts val="500"/>
              </a:spcBef>
              <a:spcAft>
                <a:spcPts val="500"/>
              </a:spcAft>
            </a:pPr>
            <a:r>
              <a:rPr lang="en-US" dirty="0" smtClean="0"/>
              <a:t>characteristics of the body, as well as from quality of treatment and the volume of rehabilitation activities performed).</a:t>
            </a:r>
            <a:endParaRPr lang="pl-PL"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82947" name="Rectangle 3"/>
          <p:cNvSpPr>
            <a:spLocks noGrp="1" noChangeArrowheads="1"/>
          </p:cNvSpPr>
          <p:nvPr>
            <p:ph type="body" idx="1"/>
          </p:nvPr>
        </p:nvSpPr>
        <p:spPr>
          <a:xfrm>
            <a:off x="1295400" y="1676400"/>
            <a:ext cx="7562880" cy="4419600"/>
          </a:xfrm>
        </p:spPr>
        <p:txBody>
          <a:bodyPr>
            <a:normAutofit/>
          </a:bodyPr>
          <a:lstStyle/>
          <a:p>
            <a:pPr algn="just">
              <a:spcBef>
                <a:spcPts val="500"/>
              </a:spcBef>
              <a:spcAft>
                <a:spcPts val="500"/>
              </a:spcAft>
            </a:pPr>
            <a:endParaRPr lang="pl-PL" sz="3000" dirty="0"/>
          </a:p>
          <a:p>
            <a:pPr algn="just">
              <a:spcBef>
                <a:spcPts val="500"/>
              </a:spcBef>
              <a:spcAft>
                <a:spcPts val="500"/>
              </a:spcAft>
            </a:pPr>
            <a:r>
              <a:rPr lang="en-US" dirty="0" smtClean="0"/>
              <a:t>Sometimes after the infectious disease that has been left, there are residual events that occurred during the height of the swell, but last for many months, years and even the whole life (for poliomyelitis, encephalitis, diphtheria, etc.).</a:t>
            </a:r>
            <a:endParaRPr lang="pl-PL"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83971" name="Rectangle 1027"/>
          <p:cNvSpPr>
            <a:spLocks noGrp="1" noChangeArrowheads="1"/>
          </p:cNvSpPr>
          <p:nvPr>
            <p:ph type="body" idx="1"/>
          </p:nvPr>
        </p:nvSpPr>
        <p:spPr>
          <a:xfrm>
            <a:off x="1295400" y="1676400"/>
            <a:ext cx="7562880" cy="4419600"/>
          </a:xfrm>
        </p:spPr>
        <p:txBody>
          <a:bodyPr>
            <a:normAutofit/>
          </a:bodyPr>
          <a:lstStyle/>
          <a:p>
            <a:pPr algn="just">
              <a:spcBef>
                <a:spcPts val="500"/>
              </a:spcBef>
              <a:spcAft>
                <a:spcPts val="500"/>
              </a:spcAft>
            </a:pPr>
            <a:r>
              <a:rPr lang="en-US" sz="3000" dirty="0" smtClean="0"/>
              <a:t>With most infectious diseases a person becomes dangerous to others at the end of the incubation period.</a:t>
            </a:r>
          </a:p>
          <a:p>
            <a:pPr algn="just">
              <a:spcBef>
                <a:spcPts val="500"/>
              </a:spcBef>
              <a:spcAft>
                <a:spcPts val="500"/>
              </a:spcAft>
            </a:pPr>
            <a:r>
              <a:rPr lang="en-US" sz="3000" dirty="0" smtClean="0"/>
              <a:t>Only in the period of recovery the degree of danger of infection from the patient is significantly reduced. In the same period comes the complete cleansing of the organism from the pathogenic agent.</a:t>
            </a:r>
            <a:endParaRPr lang="pl-PL" sz="3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2143125"/>
          </a:xfrm>
        </p:spPr>
        <p:txBody>
          <a:bodyPr rtlCol="0">
            <a:normAutofit fontScale="70000" lnSpcReduction="20000"/>
          </a:bodyPr>
          <a:lstStyle/>
          <a:p>
            <a:pPr>
              <a:defRPr/>
            </a:pPr>
            <a:r>
              <a:rPr lang="en-US" dirty="0" smtClean="0">
                <a:solidFill>
                  <a:srgbClr val="FFC000"/>
                </a:solidFill>
              </a:rPr>
              <a:t>Cholera (Latin cholera) </a:t>
            </a:r>
            <a:r>
              <a:rPr lang="en-US" dirty="0" smtClean="0"/>
              <a:t>is an acute intestinal infection. Characterized by the fecal-oral mechanism of infection, small intestine lesions, watery diarrhea, vomiting, fastest loss of body fluids</a:t>
            </a:r>
          </a:p>
          <a:p>
            <a:pPr>
              <a:defRPr/>
            </a:pPr>
            <a:r>
              <a:rPr lang="en-US" dirty="0" smtClean="0"/>
              <a:t>It spreads, as a rule, in the form of epidemics. Endemic foci are located in Africa, Latin America, India (Southeast Asia).</a:t>
            </a:r>
            <a:endParaRPr lang="ru-RU" dirty="0" smtClean="0"/>
          </a:p>
        </p:txBody>
      </p:sp>
      <p:pic>
        <p:nvPicPr>
          <p:cNvPr id="6147" name="Рисунок 3" descr="холерный вибрион.jpg"/>
          <p:cNvPicPr>
            <a:picLocks noChangeAspect="1"/>
          </p:cNvPicPr>
          <p:nvPr/>
        </p:nvPicPr>
        <p:blipFill>
          <a:blip r:embed="rId2"/>
          <a:srcRect/>
          <a:stretch>
            <a:fillRect/>
          </a:stretch>
        </p:blipFill>
        <p:spPr bwMode="auto">
          <a:xfrm>
            <a:off x="714375" y="2217738"/>
            <a:ext cx="3740150" cy="2925762"/>
          </a:xfrm>
          <a:prstGeom prst="rect">
            <a:avLst/>
          </a:prstGeom>
          <a:noFill/>
          <a:ln w="9525">
            <a:noFill/>
            <a:miter lim="800000"/>
            <a:headEnd/>
            <a:tailEnd/>
          </a:ln>
        </p:spPr>
      </p:pic>
      <p:pic>
        <p:nvPicPr>
          <p:cNvPr id="6148" name="Рисунок 5" descr="холера 1.jpg"/>
          <p:cNvPicPr>
            <a:picLocks noChangeAspect="1"/>
          </p:cNvPicPr>
          <p:nvPr/>
        </p:nvPicPr>
        <p:blipFill>
          <a:blip r:embed="rId3"/>
          <a:srcRect/>
          <a:stretch>
            <a:fillRect/>
          </a:stretch>
        </p:blipFill>
        <p:spPr bwMode="auto">
          <a:xfrm>
            <a:off x="4714875" y="2244725"/>
            <a:ext cx="3757613" cy="2898775"/>
          </a:xfrm>
          <a:prstGeom prst="rect">
            <a:avLst/>
          </a:prstGeom>
          <a:noFill/>
          <a:ln w="9525">
            <a:noFill/>
            <a:miter lim="800000"/>
            <a:headEnd/>
            <a:tailEnd/>
          </a:ln>
        </p:spPr>
      </p:pic>
      <p:pic>
        <p:nvPicPr>
          <p:cNvPr id="6149" name="Рисунок 6" descr="холера 2.jpg"/>
          <p:cNvPicPr>
            <a:picLocks noChangeAspect="1"/>
          </p:cNvPicPr>
          <p:nvPr/>
        </p:nvPicPr>
        <p:blipFill>
          <a:blip r:embed="rId4"/>
          <a:srcRect/>
          <a:stretch>
            <a:fillRect/>
          </a:stretch>
        </p:blipFill>
        <p:spPr bwMode="auto">
          <a:xfrm>
            <a:off x="2071688" y="3571875"/>
            <a:ext cx="4364037" cy="2917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88"/>
            <a:ext cx="8229600" cy="4525962"/>
          </a:xfrm>
        </p:spPr>
        <p:txBody>
          <a:bodyPr rtlCol="0">
            <a:normAutofit fontScale="70000" lnSpcReduction="20000"/>
          </a:bodyPr>
          <a:lstStyle/>
          <a:p>
            <a:pPr>
              <a:defRPr/>
            </a:pPr>
            <a:r>
              <a:rPr lang="en-US" dirty="0" smtClean="0">
                <a:solidFill>
                  <a:srgbClr val="FFC000"/>
                </a:solidFill>
              </a:rPr>
              <a:t>Influenza</a:t>
            </a:r>
            <a:r>
              <a:rPr lang="en-US" dirty="0" smtClean="0"/>
              <a:t> is an acute infectious disease of the respiratory tract caused by the influenza virus. He is a member of the group of acute respiratory viral infections (ARVI). Periodically spreads in the form of epidemics and pandemics. Currently, more than 2,000 variants of the influenza virus have been identified, which differ in antigenic spectrum.</a:t>
            </a:r>
          </a:p>
          <a:p>
            <a:pPr>
              <a:defRPr/>
            </a:pPr>
            <a:r>
              <a:rPr lang="en-US" dirty="0" smtClean="0"/>
              <a:t>Often, the word "flu" in everyday use is also called any acute respiratory disease (ARVI), which is erroneous, since in addition to influenza, more than 200 other types of respiratory viruses (adenoviruses, rhinoviruses, respiratory essential viruses, etc.) that cause flu-like disease in man. Presumably, the name of the disease comes from the Russian word "wheeze" - sounds produced by patients.</a:t>
            </a:r>
          </a:p>
          <a:p>
            <a:pPr eaLnBrk="1" fontAlgn="auto" hangingPunct="1">
              <a:spcAft>
                <a:spcPts val="0"/>
              </a:spcAft>
              <a:defRPr/>
            </a:pPr>
            <a:endParaRPr lang="ru-RU" dirty="0" smtClean="0">
              <a:solidFill>
                <a:schemeClr val="bg1"/>
              </a:solidFill>
            </a:endParaRPr>
          </a:p>
        </p:txBody>
      </p:sp>
      <p:pic>
        <p:nvPicPr>
          <p:cNvPr id="7171" name="Рисунок 3" descr="грипп.jpg"/>
          <p:cNvPicPr>
            <a:picLocks noChangeAspect="1"/>
          </p:cNvPicPr>
          <p:nvPr/>
        </p:nvPicPr>
        <p:blipFill>
          <a:blip r:embed="rId2"/>
          <a:srcRect/>
          <a:stretch>
            <a:fillRect/>
          </a:stretch>
        </p:blipFill>
        <p:spPr bwMode="auto">
          <a:xfrm>
            <a:off x="4857750" y="4357688"/>
            <a:ext cx="3590925" cy="2260600"/>
          </a:xfrm>
          <a:prstGeom prst="rect">
            <a:avLst/>
          </a:prstGeom>
          <a:noFill/>
          <a:ln w="9525">
            <a:noFill/>
            <a:miter lim="800000"/>
            <a:headEnd/>
            <a:tailEnd/>
          </a:ln>
        </p:spPr>
      </p:pic>
      <p:pic>
        <p:nvPicPr>
          <p:cNvPr id="7172" name="Рисунок 4" descr="грипп2.jpg"/>
          <p:cNvPicPr>
            <a:picLocks noChangeAspect="1"/>
          </p:cNvPicPr>
          <p:nvPr/>
        </p:nvPicPr>
        <p:blipFill>
          <a:blip r:embed="rId3"/>
          <a:srcRect/>
          <a:stretch>
            <a:fillRect/>
          </a:stretch>
        </p:blipFill>
        <p:spPr bwMode="auto">
          <a:xfrm>
            <a:off x="2457450" y="4357688"/>
            <a:ext cx="1812925" cy="226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63" y="428625"/>
            <a:ext cx="8229600" cy="2357438"/>
          </a:xfrm>
        </p:spPr>
        <p:txBody>
          <a:bodyPr rtlCol="0">
            <a:normAutofit fontScale="85000" lnSpcReduction="10000"/>
          </a:bodyPr>
          <a:lstStyle/>
          <a:p>
            <a:pPr>
              <a:defRPr/>
            </a:pPr>
            <a:r>
              <a:rPr lang="en-US" dirty="0" smtClean="0">
                <a:solidFill>
                  <a:srgbClr val="FFC000"/>
                </a:solidFill>
              </a:rPr>
              <a:t>Measles</a:t>
            </a:r>
            <a:r>
              <a:rPr lang="en-US" dirty="0" smtClean="0">
                <a:solidFill>
                  <a:schemeClr val="bg1"/>
                </a:solidFill>
              </a:rPr>
              <a:t> </a:t>
            </a:r>
            <a:r>
              <a:rPr lang="en-US" dirty="0" smtClean="0"/>
              <a:t>is an acute infectious virus disease with a high level of susceptibility, which is characterized by high fever (up to 40.5 ° C), inflammation of the mucous membranes of the oral cavity and upper respiratory tract, conjunctivitis and a characteristic patchy-</a:t>
            </a:r>
            <a:r>
              <a:rPr lang="en-US" dirty="0" err="1" smtClean="0"/>
              <a:t>papular</a:t>
            </a:r>
            <a:r>
              <a:rPr lang="en-US" dirty="0" smtClean="0"/>
              <a:t> rash of skin, general intoxication.</a:t>
            </a:r>
            <a:endParaRPr lang="ru-RU" dirty="0" smtClean="0"/>
          </a:p>
        </p:txBody>
      </p:sp>
      <p:pic>
        <p:nvPicPr>
          <p:cNvPr id="8195" name="Рисунок 3" descr="корь 1.jpg"/>
          <p:cNvPicPr>
            <a:picLocks noChangeAspect="1"/>
          </p:cNvPicPr>
          <p:nvPr/>
        </p:nvPicPr>
        <p:blipFill>
          <a:blip r:embed="rId2"/>
          <a:srcRect/>
          <a:stretch>
            <a:fillRect/>
          </a:stretch>
        </p:blipFill>
        <p:spPr bwMode="auto">
          <a:xfrm>
            <a:off x="5929313" y="2928933"/>
            <a:ext cx="2597150" cy="3541717"/>
          </a:xfrm>
          <a:prstGeom prst="rect">
            <a:avLst/>
          </a:prstGeom>
          <a:noFill/>
          <a:ln w="9525">
            <a:noFill/>
            <a:miter lim="800000"/>
            <a:headEnd/>
            <a:tailEnd/>
          </a:ln>
        </p:spPr>
      </p:pic>
      <p:pic>
        <p:nvPicPr>
          <p:cNvPr id="8196" name="Рисунок 4" descr="корь 2.jpg"/>
          <p:cNvPicPr>
            <a:picLocks noChangeAspect="1"/>
          </p:cNvPicPr>
          <p:nvPr/>
        </p:nvPicPr>
        <p:blipFill>
          <a:blip r:embed="rId3"/>
          <a:srcRect/>
          <a:stretch>
            <a:fillRect/>
          </a:stretch>
        </p:blipFill>
        <p:spPr bwMode="auto">
          <a:xfrm>
            <a:off x="428625" y="2857500"/>
            <a:ext cx="5067300" cy="336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428625"/>
            <a:ext cx="8229600" cy="1471613"/>
          </a:xfrm>
        </p:spPr>
        <p:txBody>
          <a:bodyPr rtlCol="0">
            <a:normAutofit fontScale="85000" lnSpcReduction="10000"/>
          </a:bodyPr>
          <a:lstStyle/>
          <a:p>
            <a:pPr>
              <a:defRPr/>
            </a:pPr>
            <a:r>
              <a:rPr lang="en-US" dirty="0" err="1" smtClean="0">
                <a:solidFill>
                  <a:srgbClr val="FFC000"/>
                </a:solidFill>
              </a:rPr>
              <a:t>Varicella</a:t>
            </a:r>
            <a:r>
              <a:rPr lang="en-US" dirty="0" smtClean="0">
                <a:solidFill>
                  <a:srgbClr val="FFC000"/>
                </a:solidFill>
              </a:rPr>
              <a:t>, chicken pox </a:t>
            </a:r>
            <a:r>
              <a:rPr lang="en-US" dirty="0" smtClean="0"/>
              <a:t>- an acute infectious disease with airborne droplets. Usually characterized by fever, </a:t>
            </a:r>
            <a:r>
              <a:rPr lang="en-US" dirty="0" err="1" smtClean="0"/>
              <a:t>papulovezikuleznoy</a:t>
            </a:r>
            <a:r>
              <a:rPr lang="en-US" dirty="0" smtClean="0"/>
              <a:t> rash with benign flow.</a:t>
            </a:r>
            <a:endParaRPr lang="ru-RU" dirty="0" smtClean="0"/>
          </a:p>
        </p:txBody>
      </p:sp>
      <p:pic>
        <p:nvPicPr>
          <p:cNvPr id="9219" name="Рисунок 4" descr="ветрянка 1.jpg"/>
          <p:cNvPicPr>
            <a:picLocks noChangeAspect="1"/>
          </p:cNvPicPr>
          <p:nvPr/>
        </p:nvPicPr>
        <p:blipFill>
          <a:blip r:embed="rId2"/>
          <a:srcRect/>
          <a:stretch>
            <a:fillRect/>
          </a:stretch>
        </p:blipFill>
        <p:spPr bwMode="auto">
          <a:xfrm>
            <a:off x="214313" y="2143125"/>
            <a:ext cx="3000375" cy="4000500"/>
          </a:xfrm>
          <a:prstGeom prst="rect">
            <a:avLst/>
          </a:prstGeom>
          <a:noFill/>
          <a:ln w="9525">
            <a:noFill/>
            <a:miter lim="800000"/>
            <a:headEnd/>
            <a:tailEnd/>
          </a:ln>
        </p:spPr>
      </p:pic>
      <p:pic>
        <p:nvPicPr>
          <p:cNvPr id="9220" name="Рисунок 5" descr="ветрянка 2.jpeg"/>
          <p:cNvPicPr>
            <a:picLocks noChangeAspect="1"/>
          </p:cNvPicPr>
          <p:nvPr/>
        </p:nvPicPr>
        <p:blipFill>
          <a:blip r:embed="rId3"/>
          <a:srcRect/>
          <a:stretch>
            <a:fillRect/>
          </a:stretch>
        </p:blipFill>
        <p:spPr bwMode="auto">
          <a:xfrm>
            <a:off x="3143250" y="2143125"/>
            <a:ext cx="2571750" cy="3810000"/>
          </a:xfrm>
          <a:prstGeom prst="rect">
            <a:avLst/>
          </a:prstGeom>
          <a:noFill/>
          <a:ln w="9525">
            <a:noFill/>
            <a:miter lim="800000"/>
            <a:headEnd/>
            <a:tailEnd/>
          </a:ln>
        </p:spPr>
      </p:pic>
      <p:pic>
        <p:nvPicPr>
          <p:cNvPr id="9221" name="Рисунок 6" descr="ветрянка 3.jpg"/>
          <p:cNvPicPr>
            <a:picLocks noChangeAspect="1"/>
          </p:cNvPicPr>
          <p:nvPr/>
        </p:nvPicPr>
        <p:blipFill>
          <a:blip r:embed="rId4"/>
          <a:srcRect/>
          <a:stretch>
            <a:fillRect/>
          </a:stretch>
        </p:blipFill>
        <p:spPr bwMode="auto">
          <a:xfrm>
            <a:off x="5572125" y="1928813"/>
            <a:ext cx="3295650" cy="439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63" y="285750"/>
            <a:ext cx="8229600" cy="2686050"/>
          </a:xfrm>
        </p:spPr>
        <p:txBody>
          <a:bodyPr rtlCol="0">
            <a:normAutofit fontScale="92500" lnSpcReduction="20000"/>
          </a:bodyPr>
          <a:lstStyle/>
          <a:p>
            <a:pPr>
              <a:defRPr/>
            </a:pPr>
            <a:r>
              <a:rPr lang="en-US" dirty="0" smtClean="0">
                <a:solidFill>
                  <a:srgbClr val="FFC000"/>
                </a:solidFill>
              </a:rPr>
              <a:t>Malaria</a:t>
            </a:r>
            <a:r>
              <a:rPr lang="en-US" dirty="0" smtClean="0">
                <a:solidFill>
                  <a:schemeClr val="bg1"/>
                </a:solidFill>
              </a:rPr>
              <a:t> </a:t>
            </a:r>
            <a:r>
              <a:rPr lang="en-US" dirty="0" smtClean="0"/>
              <a:t>– ("bad air", formerly known as "swamp fever") is a group of infectious diseases transmitted to humans by mosquito bites of "malarial mosquitoes") and accompanied by fever, chills, spleen enlargement, increased liver size, anemia, characterized by a chronic recurrent course .</a:t>
            </a:r>
            <a:endParaRPr lang="ru-RU" dirty="0" smtClean="0"/>
          </a:p>
        </p:txBody>
      </p:sp>
      <p:pic>
        <p:nvPicPr>
          <p:cNvPr id="10243" name="Рисунок 3" descr="малярия.jpg"/>
          <p:cNvPicPr>
            <a:picLocks noChangeAspect="1"/>
          </p:cNvPicPr>
          <p:nvPr/>
        </p:nvPicPr>
        <p:blipFill>
          <a:blip r:embed="rId2"/>
          <a:srcRect/>
          <a:stretch>
            <a:fillRect/>
          </a:stretch>
        </p:blipFill>
        <p:spPr bwMode="auto">
          <a:xfrm>
            <a:off x="428625" y="3000375"/>
            <a:ext cx="4254500" cy="3175000"/>
          </a:xfrm>
          <a:prstGeom prst="rect">
            <a:avLst/>
          </a:prstGeom>
          <a:noFill/>
          <a:ln w="9525">
            <a:noFill/>
            <a:miter lim="800000"/>
            <a:headEnd/>
            <a:tailEnd/>
          </a:ln>
        </p:spPr>
      </p:pic>
      <p:pic>
        <p:nvPicPr>
          <p:cNvPr id="10244" name="Рисунок 4" descr="малярийный плазмодий.gif"/>
          <p:cNvPicPr>
            <a:picLocks noChangeAspect="1"/>
          </p:cNvPicPr>
          <p:nvPr/>
        </p:nvPicPr>
        <p:blipFill>
          <a:blip r:embed="rId3"/>
          <a:srcRect/>
          <a:stretch>
            <a:fillRect/>
          </a:stretch>
        </p:blipFill>
        <p:spPr bwMode="auto">
          <a:xfrm>
            <a:off x="4857750" y="3062288"/>
            <a:ext cx="3879850" cy="3081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357188"/>
            <a:ext cx="8229600" cy="2043112"/>
          </a:xfrm>
        </p:spPr>
        <p:txBody>
          <a:bodyPr rtlCol="0">
            <a:normAutofit fontScale="92500" lnSpcReduction="20000"/>
          </a:bodyPr>
          <a:lstStyle/>
          <a:p>
            <a:pPr>
              <a:defRPr/>
            </a:pPr>
            <a:r>
              <a:rPr lang="en-US" dirty="0" smtClean="0">
                <a:solidFill>
                  <a:srgbClr val="FFC000"/>
                </a:solidFill>
              </a:rPr>
              <a:t>HIV</a:t>
            </a:r>
            <a:r>
              <a:rPr lang="en-US" dirty="0" smtClean="0">
                <a:solidFill>
                  <a:schemeClr val="bg1"/>
                </a:solidFill>
              </a:rPr>
              <a:t> </a:t>
            </a:r>
            <a:r>
              <a:rPr lang="en-US" dirty="0" smtClean="0"/>
              <a:t>is the human immunodeficiency virus that causes the disease - HIV infection, the last stage of which is known as the </a:t>
            </a:r>
            <a:r>
              <a:rPr lang="en-US" dirty="0" smtClean="0">
                <a:solidFill>
                  <a:srgbClr val="FFC000"/>
                </a:solidFill>
              </a:rPr>
              <a:t>acquired immune deficiency syndrome (AIDS) </a:t>
            </a:r>
            <a:r>
              <a:rPr lang="en-US" dirty="0" smtClean="0"/>
              <a:t>- in contrast to congenital immunodeficiency.</a:t>
            </a:r>
            <a:endParaRPr lang="ru-RU" dirty="0" smtClean="0"/>
          </a:p>
        </p:txBody>
      </p:sp>
      <p:pic>
        <p:nvPicPr>
          <p:cNvPr id="11267" name="Рисунок 3" descr="ВИЧ.jpg"/>
          <p:cNvPicPr>
            <a:picLocks noChangeAspect="1"/>
          </p:cNvPicPr>
          <p:nvPr/>
        </p:nvPicPr>
        <p:blipFill>
          <a:blip r:embed="rId2"/>
          <a:srcRect/>
          <a:stretch>
            <a:fillRect/>
          </a:stretch>
        </p:blipFill>
        <p:spPr bwMode="auto">
          <a:xfrm>
            <a:off x="5286375" y="3143250"/>
            <a:ext cx="3429000" cy="2571750"/>
          </a:xfrm>
          <a:prstGeom prst="rect">
            <a:avLst/>
          </a:prstGeom>
          <a:noFill/>
          <a:ln w="9525">
            <a:noFill/>
            <a:miter lim="800000"/>
            <a:headEnd/>
            <a:tailEnd/>
          </a:ln>
        </p:spPr>
      </p:pic>
      <p:pic>
        <p:nvPicPr>
          <p:cNvPr id="11268" name="Рисунок 4" descr="кровь.jpg"/>
          <p:cNvPicPr>
            <a:picLocks noChangeAspect="1"/>
          </p:cNvPicPr>
          <p:nvPr/>
        </p:nvPicPr>
        <p:blipFill>
          <a:blip r:embed="rId3"/>
          <a:srcRect/>
          <a:stretch>
            <a:fillRect/>
          </a:stretch>
        </p:blipFill>
        <p:spPr bwMode="auto">
          <a:xfrm>
            <a:off x="357188" y="2643188"/>
            <a:ext cx="4572000" cy="336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357188"/>
            <a:ext cx="8229600" cy="1971675"/>
          </a:xfrm>
        </p:spPr>
        <p:txBody>
          <a:bodyPr rtlCol="0">
            <a:normAutofit fontScale="85000" lnSpcReduction="10000"/>
          </a:bodyPr>
          <a:lstStyle/>
          <a:p>
            <a:pPr>
              <a:defRPr/>
            </a:pPr>
            <a:r>
              <a:rPr lang="en-US" dirty="0" smtClean="0">
                <a:solidFill>
                  <a:srgbClr val="FFC000"/>
                </a:solidFill>
              </a:rPr>
              <a:t>Tetanus</a:t>
            </a:r>
            <a:r>
              <a:rPr lang="en-US" dirty="0" smtClean="0">
                <a:solidFill>
                  <a:schemeClr val="bg1"/>
                </a:solidFill>
              </a:rPr>
              <a:t> </a:t>
            </a:r>
            <a:r>
              <a:rPr lang="en-US" dirty="0" smtClean="0"/>
              <a:t>is a bacterial acute infectious disease with a contact mechanism for the transmission of the pathogen, characterized by damage to the nervous system and manifested by tonic stress of skeletal muscles and cramps</a:t>
            </a:r>
            <a:r>
              <a:rPr lang="ru-RU" dirty="0" smtClean="0"/>
              <a:t>.</a:t>
            </a:r>
          </a:p>
        </p:txBody>
      </p:sp>
      <p:pic>
        <p:nvPicPr>
          <p:cNvPr id="12291" name="Рисунок 3" descr="столбняк.jpg"/>
          <p:cNvPicPr>
            <a:picLocks noChangeAspect="1"/>
          </p:cNvPicPr>
          <p:nvPr/>
        </p:nvPicPr>
        <p:blipFill>
          <a:blip r:embed="rId2"/>
          <a:srcRect/>
          <a:stretch>
            <a:fillRect/>
          </a:stretch>
        </p:blipFill>
        <p:spPr bwMode="auto">
          <a:xfrm>
            <a:off x="1643063" y="2428875"/>
            <a:ext cx="5810250" cy="377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solidFill>
                <a:srgbClr val="FF0000"/>
              </a:solidFill>
            </a:endParaRPr>
          </a:p>
        </p:txBody>
      </p:sp>
      <p:sp>
        <p:nvSpPr>
          <p:cNvPr id="46083" name="Rectangle 1027"/>
          <p:cNvSpPr>
            <a:spLocks noGrp="1" noChangeArrowheads="1"/>
          </p:cNvSpPr>
          <p:nvPr>
            <p:ph type="body" idx="1"/>
          </p:nvPr>
        </p:nvSpPr>
        <p:spPr>
          <a:xfrm>
            <a:off x="685800" y="2382838"/>
            <a:ext cx="7772400" cy="3581400"/>
          </a:xfrm>
        </p:spPr>
        <p:txBody>
          <a:bodyPr>
            <a:normAutofit/>
          </a:bodyPr>
          <a:lstStyle/>
          <a:p>
            <a:pPr algn="ctr">
              <a:buNone/>
            </a:pPr>
            <a:r>
              <a:rPr lang="en-US" dirty="0" smtClean="0">
                <a:solidFill>
                  <a:srgbClr val="FFC000"/>
                </a:solidFill>
              </a:rPr>
              <a:t>Activities should be planned and conducted in three areas:</a:t>
            </a:r>
          </a:p>
          <a:p>
            <a:pPr algn="just"/>
            <a:r>
              <a:rPr lang="en-US" dirty="0" smtClean="0"/>
              <a:t>1) exposure to the source of infection - neutralization of it;</a:t>
            </a:r>
          </a:p>
          <a:p>
            <a:pPr algn="just"/>
            <a:r>
              <a:rPr lang="en-US" dirty="0" smtClean="0"/>
              <a:t>2) rupture of transmission routes;</a:t>
            </a:r>
          </a:p>
          <a:p>
            <a:pPr algn="just"/>
            <a:r>
              <a:rPr lang="en-US" dirty="0" smtClean="0"/>
              <a:t>3) increase of people's immunity to infectious diseases.</a:t>
            </a:r>
            <a:endParaRPr lang="pl-PL" dirty="0"/>
          </a:p>
        </p:txBody>
      </p:sp>
    </p:spTree>
  </p:cSld>
  <p:clrMapOvr>
    <a:masterClrMapping/>
  </p:clrMapOvr>
  <p:transition>
    <p:blinds/>
  </p:transition>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47107" name="Rectangle 3"/>
          <p:cNvSpPr>
            <a:spLocks noGrp="1" noChangeArrowheads="1"/>
          </p:cNvSpPr>
          <p:nvPr>
            <p:ph type="body" idx="1"/>
          </p:nvPr>
        </p:nvSpPr>
        <p:spPr>
          <a:xfrm>
            <a:off x="685800" y="2382838"/>
            <a:ext cx="7772400" cy="3581400"/>
          </a:xfrm>
        </p:spPr>
        <p:txBody>
          <a:bodyPr>
            <a:normAutofit fontScale="92500"/>
          </a:bodyPr>
          <a:lstStyle/>
          <a:p>
            <a:r>
              <a:rPr lang="en-US" dirty="0" smtClean="0"/>
              <a:t>The most important timely detection of infectious patients, their early isolation and</a:t>
            </a:r>
          </a:p>
          <a:p>
            <a:pPr>
              <a:buNone/>
            </a:pPr>
            <a:r>
              <a:rPr lang="en-US" dirty="0" smtClean="0"/>
              <a:t>   hospitalization.</a:t>
            </a:r>
          </a:p>
          <a:p>
            <a:r>
              <a:rPr lang="en-US" dirty="0" smtClean="0"/>
              <a:t>To break the transmission routes of infection, it is necessary to monitor compliance with the rules of personal and public hygiene.</a:t>
            </a:r>
            <a:endParaRPr lang="pl-PL" dirty="0"/>
          </a:p>
          <a:p>
            <a:endParaRPr lang="pl-PL" dirty="0"/>
          </a:p>
        </p:txBody>
      </p:sp>
    </p:spTree>
  </p:cSld>
  <p:clrMapOvr>
    <a:masterClrMapping/>
  </p:clrMapOvr>
  <p:transition>
    <p:blinds/>
  </p:transition>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74755" name="Rectangle 3"/>
          <p:cNvSpPr>
            <a:spLocks noGrp="1" noChangeArrowheads="1"/>
          </p:cNvSpPr>
          <p:nvPr>
            <p:ph type="body" idx="1"/>
          </p:nvPr>
        </p:nvSpPr>
        <p:spPr>
          <a:xfrm>
            <a:off x="914400" y="2209800"/>
            <a:ext cx="7543800" cy="3886200"/>
          </a:xfrm>
        </p:spPr>
        <p:txBody>
          <a:bodyPr/>
          <a:lstStyle/>
          <a:p>
            <a:pPr algn="just"/>
            <a:r>
              <a:rPr lang="en-US" dirty="0" smtClean="0">
                <a:solidFill>
                  <a:srgbClr val="FFC000"/>
                </a:solidFill>
              </a:rPr>
              <a:t>Quarantine</a:t>
            </a:r>
            <a:r>
              <a:rPr lang="en-US" dirty="0" smtClean="0"/>
              <a:t> is a system of anti-epidemic and regime measures aimed at the complete isolation of the outbreak from the surrounding population and the elimination of infectious diseases in it.</a:t>
            </a:r>
            <a:endParaRPr lang="ru-RU" dirty="0"/>
          </a:p>
        </p:txBody>
      </p:sp>
    </p:spTree>
  </p:cSld>
  <p:clrMapOvr>
    <a:masterClrMapping/>
  </p:clrMapOvr>
  <p:transition>
    <p:blinds/>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304800"/>
            <a:ext cx="7743852" cy="1143000"/>
          </a:xfrm>
          <a:solidFill>
            <a:srgbClr val="FFFF00"/>
          </a:solidFill>
        </p:spPr>
        <p:txBody>
          <a:bodyPr/>
          <a:lstStyle/>
          <a:p>
            <a:r>
              <a:rPr lang="pl-PL" dirty="0" smtClean="0">
                <a:solidFill>
                  <a:srgbClr val="FF0000"/>
                </a:solidFill>
              </a:rPr>
              <a:t>Quarantine measures</a:t>
            </a:r>
            <a:endParaRPr lang="pl-PL" dirty="0">
              <a:solidFill>
                <a:srgbClr val="FF0000"/>
              </a:solidFill>
            </a:endParaRPr>
          </a:p>
        </p:txBody>
      </p:sp>
      <p:pic>
        <p:nvPicPr>
          <p:cNvPr id="114691" name="Picture 3"/>
          <p:cNvPicPr>
            <a:picLocks noGrp="1" noChangeAspect="1" noChangeArrowheads="1"/>
          </p:cNvPicPr>
          <p:nvPr>
            <p:ph type="clipArt" sz="half" idx="1"/>
          </p:nvPr>
        </p:nvPicPr>
        <p:blipFill>
          <a:blip r:embed="rId2"/>
          <a:srcRect/>
          <a:stretch>
            <a:fillRect/>
          </a:stretch>
        </p:blipFill>
        <p:spPr>
          <a:xfrm>
            <a:off x="0" y="1849438"/>
            <a:ext cx="4495800" cy="4114800"/>
          </a:xfrm>
        </p:spPr>
      </p:pic>
      <p:sp>
        <p:nvSpPr>
          <p:cNvPr id="114692" name="Rectangle 4"/>
          <p:cNvSpPr>
            <a:spLocks noGrp="1" noChangeArrowheads="1"/>
          </p:cNvSpPr>
          <p:nvPr>
            <p:ph type="body" sz="half" idx="2"/>
          </p:nvPr>
        </p:nvSpPr>
        <p:spPr>
          <a:xfrm>
            <a:off x="4343400" y="1849438"/>
            <a:ext cx="4800600" cy="4627562"/>
          </a:xfrm>
        </p:spPr>
        <p:txBody>
          <a:bodyPr>
            <a:normAutofit/>
          </a:bodyPr>
          <a:lstStyle/>
          <a:p>
            <a:r>
              <a:rPr lang="en-US" sz="3000" dirty="0" smtClean="0"/>
              <a:t>Armed protection is established around the hearth, entry and exit, as well as the removal of property are prohibited.</a:t>
            </a:r>
          </a:p>
          <a:p>
            <a:r>
              <a:rPr lang="en-US" sz="3000" dirty="0" smtClean="0"/>
              <a:t>The supply is made through special points under strict medical supervision.</a:t>
            </a:r>
            <a:endParaRPr lang="pl-PL" sz="30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fontScale="90000"/>
          </a:bodyPr>
          <a:lstStyle/>
          <a:p>
            <a:pPr algn="ctr"/>
            <a:r>
              <a:rPr lang="en-US" sz="3800" dirty="0" smtClean="0">
                <a:solidFill>
                  <a:srgbClr val="FF0000"/>
                </a:solidFill>
              </a:rPr>
              <a:t>Duration of quarantine for different infections (day)</a:t>
            </a:r>
            <a:endParaRPr lang="pl-PL" sz="3800" dirty="0">
              <a:solidFill>
                <a:srgbClr val="FF0000"/>
              </a:solidFill>
            </a:endParaRPr>
          </a:p>
        </p:txBody>
      </p:sp>
      <p:sp>
        <p:nvSpPr>
          <p:cNvPr id="86019" name="Rectangle 3"/>
          <p:cNvSpPr>
            <a:spLocks noGrp="1" noChangeArrowheads="1"/>
          </p:cNvSpPr>
          <p:nvPr>
            <p:ph type="body" sz="half" idx="1"/>
          </p:nvPr>
        </p:nvSpPr>
        <p:spPr/>
        <p:txBody>
          <a:bodyPr>
            <a:normAutofit fontScale="92500" lnSpcReduction="20000"/>
          </a:bodyPr>
          <a:lstStyle/>
          <a:p>
            <a:pPr>
              <a:spcBef>
                <a:spcPts val="500"/>
              </a:spcBef>
              <a:spcAft>
                <a:spcPts val="500"/>
              </a:spcAft>
            </a:pPr>
            <a:r>
              <a:rPr lang="pl-PL" sz="3000" dirty="0" smtClean="0"/>
              <a:t>Hepatitis A </a:t>
            </a:r>
            <a:r>
              <a:rPr lang="en-US" sz="3000" dirty="0" smtClean="0"/>
              <a:t> </a:t>
            </a:r>
            <a:r>
              <a:rPr lang="pl-PL" sz="3000" dirty="0" smtClean="0"/>
              <a:t>35 Anthrax </a:t>
            </a:r>
            <a:r>
              <a:rPr lang="en-US" sz="3000" dirty="0" smtClean="0"/>
              <a:t> </a:t>
            </a:r>
            <a:r>
              <a:rPr lang="pl-PL" sz="3000" dirty="0" smtClean="0"/>
              <a:t>13 </a:t>
            </a:r>
            <a:endParaRPr lang="en-US" sz="3000" dirty="0" smtClean="0"/>
          </a:p>
          <a:p>
            <a:pPr>
              <a:spcBef>
                <a:spcPts val="500"/>
              </a:spcBef>
              <a:spcAft>
                <a:spcPts val="500"/>
              </a:spcAft>
              <a:buNone/>
            </a:pPr>
            <a:r>
              <a:rPr lang="en-US" sz="3000" dirty="0" smtClean="0"/>
              <a:t>   </a:t>
            </a:r>
            <a:r>
              <a:rPr lang="pl-PL" sz="3000" dirty="0" smtClean="0"/>
              <a:t>Typhus rash </a:t>
            </a:r>
            <a:r>
              <a:rPr lang="en-US" sz="3000" dirty="0" smtClean="0"/>
              <a:t> </a:t>
            </a:r>
            <a:r>
              <a:rPr lang="pl-PL" sz="3000" dirty="0" smtClean="0"/>
              <a:t>25 Meningococcal infection </a:t>
            </a:r>
            <a:r>
              <a:rPr lang="en-US" sz="3000" dirty="0" smtClean="0"/>
              <a:t> </a:t>
            </a:r>
            <a:r>
              <a:rPr lang="pl-PL" sz="3000" dirty="0" smtClean="0"/>
              <a:t>10 Abdominal typhus and paratyphoid </a:t>
            </a:r>
            <a:r>
              <a:rPr lang="en-US" sz="3000" dirty="0" smtClean="0"/>
              <a:t> </a:t>
            </a:r>
            <a:r>
              <a:rPr lang="pl-PL" sz="3000" dirty="0" smtClean="0"/>
              <a:t>21 Dysentery </a:t>
            </a:r>
            <a:r>
              <a:rPr lang="en-US" sz="3000" dirty="0" smtClean="0"/>
              <a:t> </a:t>
            </a:r>
            <a:r>
              <a:rPr lang="pl-PL" sz="3000" dirty="0" smtClean="0"/>
              <a:t>7 </a:t>
            </a:r>
            <a:endParaRPr lang="en-US" sz="3000" dirty="0" smtClean="0"/>
          </a:p>
          <a:p>
            <a:pPr>
              <a:spcBef>
                <a:spcPts val="500"/>
              </a:spcBef>
              <a:spcAft>
                <a:spcPts val="500"/>
              </a:spcAft>
              <a:buNone/>
            </a:pPr>
            <a:r>
              <a:rPr lang="en-US" sz="3000" dirty="0" smtClean="0"/>
              <a:t>   </a:t>
            </a:r>
            <a:r>
              <a:rPr lang="pl-PL" sz="3000" dirty="0" smtClean="0"/>
              <a:t>Chicken pox </a:t>
            </a:r>
            <a:r>
              <a:rPr lang="en-US" sz="3000" dirty="0" smtClean="0"/>
              <a:t> </a:t>
            </a:r>
            <a:r>
              <a:rPr lang="pl-PL" sz="3000" dirty="0" smtClean="0"/>
              <a:t>21 Diphtheria </a:t>
            </a:r>
            <a:r>
              <a:rPr lang="en-US" sz="3000" dirty="0" smtClean="0"/>
              <a:t> </a:t>
            </a:r>
            <a:r>
              <a:rPr lang="pl-PL" sz="3000" dirty="0" smtClean="0"/>
              <a:t>7 </a:t>
            </a:r>
            <a:r>
              <a:rPr lang="pl-PL" sz="3000" dirty="0"/>
              <a:t/>
            </a:r>
            <a:br>
              <a:rPr lang="pl-PL" sz="3000" dirty="0"/>
            </a:br>
            <a:endParaRPr lang="pl-PL" dirty="0"/>
          </a:p>
        </p:txBody>
      </p:sp>
      <p:sp>
        <p:nvSpPr>
          <p:cNvPr id="86020" name="Rectangle 4"/>
          <p:cNvSpPr>
            <a:spLocks noGrp="1" noChangeArrowheads="1"/>
          </p:cNvSpPr>
          <p:nvPr>
            <p:ph type="body" sz="half" idx="2"/>
          </p:nvPr>
        </p:nvSpPr>
        <p:spPr/>
        <p:txBody>
          <a:bodyPr/>
          <a:lstStyle/>
          <a:p>
            <a:r>
              <a:rPr lang="pl-PL" sz="3000" dirty="0" smtClean="0"/>
              <a:t>Rubella </a:t>
            </a:r>
            <a:r>
              <a:rPr lang="en-US" sz="3000" dirty="0" smtClean="0"/>
              <a:t> </a:t>
            </a:r>
            <a:r>
              <a:rPr lang="pl-PL" sz="3000" dirty="0" smtClean="0"/>
              <a:t>21 </a:t>
            </a:r>
            <a:endParaRPr lang="en-US" sz="3000" dirty="0" smtClean="0"/>
          </a:p>
          <a:p>
            <a:pPr>
              <a:buNone/>
            </a:pPr>
            <a:r>
              <a:rPr lang="en-US" sz="3000" dirty="0" smtClean="0"/>
              <a:t>   </a:t>
            </a:r>
            <a:r>
              <a:rPr lang="pl-PL" sz="3000" dirty="0" smtClean="0"/>
              <a:t>Scarlet fever </a:t>
            </a:r>
            <a:r>
              <a:rPr lang="en-US" sz="3000" dirty="0" smtClean="0"/>
              <a:t> </a:t>
            </a:r>
            <a:r>
              <a:rPr lang="pl-PL" sz="3000" dirty="0" smtClean="0"/>
              <a:t>7 Epidemic parotitis</a:t>
            </a:r>
            <a:r>
              <a:rPr lang="en-US" sz="3000" dirty="0" smtClean="0"/>
              <a:t> </a:t>
            </a:r>
            <a:r>
              <a:rPr lang="pl-PL" sz="3000" dirty="0" smtClean="0"/>
              <a:t>21 Plague </a:t>
            </a:r>
            <a:r>
              <a:rPr lang="en-US" sz="3000" dirty="0" smtClean="0"/>
              <a:t> </a:t>
            </a:r>
            <a:r>
              <a:rPr lang="pl-PL" sz="3000" dirty="0" smtClean="0"/>
              <a:t>6 </a:t>
            </a:r>
            <a:endParaRPr lang="en-US" sz="3000" dirty="0" smtClean="0"/>
          </a:p>
          <a:p>
            <a:pPr>
              <a:buNone/>
            </a:pPr>
            <a:r>
              <a:rPr lang="en-US" sz="3000" dirty="0" smtClean="0"/>
              <a:t>   </a:t>
            </a:r>
            <a:r>
              <a:rPr lang="pl-PL" sz="3000" dirty="0" smtClean="0"/>
              <a:t>Measles </a:t>
            </a:r>
            <a:r>
              <a:rPr lang="en-US" sz="3000" dirty="0" smtClean="0"/>
              <a:t> </a:t>
            </a:r>
            <a:r>
              <a:rPr lang="pl-PL" sz="3000" dirty="0" smtClean="0"/>
              <a:t>17 </a:t>
            </a:r>
            <a:endParaRPr lang="en-US" sz="3000" dirty="0" smtClean="0"/>
          </a:p>
          <a:p>
            <a:pPr>
              <a:buNone/>
            </a:pPr>
            <a:r>
              <a:rPr lang="en-US" sz="3000" dirty="0" smtClean="0"/>
              <a:t>   </a:t>
            </a:r>
            <a:r>
              <a:rPr lang="pl-PL" sz="3000" dirty="0" smtClean="0"/>
              <a:t>Cholera 5 </a:t>
            </a:r>
            <a:r>
              <a:rPr lang="en-US" sz="3000" dirty="0" smtClean="0"/>
              <a:t> </a:t>
            </a:r>
            <a:r>
              <a:rPr lang="pl-PL" sz="3000" dirty="0" smtClean="0"/>
              <a:t>Whooping cough 14 Influenza </a:t>
            </a:r>
            <a:r>
              <a:rPr lang="en-US" sz="3000" dirty="0" smtClean="0"/>
              <a:t> </a:t>
            </a:r>
            <a:r>
              <a:rPr lang="pl-PL" sz="3000" dirty="0" smtClean="0"/>
              <a:t>3</a:t>
            </a:r>
            <a:endParaRPr lang="pl-PL" sz="30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990600" y="428604"/>
            <a:ext cx="8153400" cy="1214446"/>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75779" name="Rectangle 3"/>
          <p:cNvSpPr>
            <a:spLocks noGrp="1" noChangeArrowheads="1"/>
          </p:cNvSpPr>
          <p:nvPr>
            <p:ph type="body" idx="1"/>
          </p:nvPr>
        </p:nvSpPr>
        <p:spPr>
          <a:xfrm>
            <a:off x="533400" y="1981200"/>
            <a:ext cx="8382000" cy="4114800"/>
          </a:xfrm>
        </p:spPr>
        <p:txBody>
          <a:bodyPr/>
          <a:lstStyle/>
          <a:p>
            <a:pPr algn="just"/>
            <a:r>
              <a:rPr lang="en-US" sz="3000" dirty="0" smtClean="0">
                <a:solidFill>
                  <a:srgbClr val="FFC000"/>
                </a:solidFill>
              </a:rPr>
              <a:t>Observation</a:t>
            </a:r>
            <a:r>
              <a:rPr lang="en-US" sz="3000" dirty="0" smtClean="0"/>
              <a:t> is a system of isolation-restrictive measures aimed at restricting the entry, exit and communication of people on the territory declared dangerous, strengthening medical surveillance, preventing the spread and eliminating infectious diseases.</a:t>
            </a:r>
            <a:endParaRPr lang="pl-PL" sz="3000" dirty="0"/>
          </a:p>
        </p:txBody>
      </p:sp>
    </p:spTree>
  </p:cSld>
  <p:clrMapOvr>
    <a:masterClrMapping/>
  </p:clrMapOvr>
  <p:transition>
    <p:blinds/>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571472" y="285728"/>
            <a:ext cx="7772400" cy="1143000"/>
          </a:xfrm>
          <a:solidFill>
            <a:srgbClr val="FFFF00"/>
          </a:solidFill>
        </p:spPr>
        <p:txBody>
          <a:bodyPr>
            <a:normAutofit/>
          </a:bodyPr>
          <a:lstStyle/>
          <a:p>
            <a:r>
              <a:rPr lang="pl-PL" dirty="0" smtClean="0">
                <a:solidFill>
                  <a:srgbClr val="FF0000"/>
                </a:solidFill>
              </a:rPr>
              <a:t>Observational activities</a:t>
            </a:r>
            <a:endParaRPr lang="pl-PL" dirty="0">
              <a:solidFill>
                <a:srgbClr val="FF0000"/>
              </a:solidFill>
            </a:endParaRPr>
          </a:p>
        </p:txBody>
      </p:sp>
      <p:pic>
        <p:nvPicPr>
          <p:cNvPr id="116739" name="Picture 3"/>
          <p:cNvPicPr>
            <a:picLocks noGrp="1" noChangeAspect="1" noChangeArrowheads="1"/>
          </p:cNvPicPr>
          <p:nvPr>
            <p:ph type="clipArt" sz="half" idx="1"/>
          </p:nvPr>
        </p:nvPicPr>
        <p:blipFill>
          <a:blip r:embed="rId2"/>
          <a:srcRect/>
          <a:stretch>
            <a:fillRect/>
          </a:stretch>
        </p:blipFill>
        <p:spPr/>
      </p:pic>
      <p:sp>
        <p:nvSpPr>
          <p:cNvPr id="116740" name="Rectangle 4"/>
          <p:cNvSpPr>
            <a:spLocks noGrp="1" noChangeArrowheads="1"/>
          </p:cNvSpPr>
          <p:nvPr>
            <p:ph type="body" sz="half" idx="2"/>
          </p:nvPr>
        </p:nvSpPr>
        <p:spPr>
          <a:xfrm>
            <a:off x="4572000" y="1849438"/>
            <a:ext cx="4572000" cy="4551362"/>
          </a:xfrm>
        </p:spPr>
        <p:txBody>
          <a:bodyPr>
            <a:normAutofit lnSpcReduction="10000"/>
          </a:bodyPr>
          <a:lstStyle/>
          <a:p>
            <a:r>
              <a:rPr lang="en-US" sz="3000" dirty="0" smtClean="0"/>
              <a:t>Observation is introduced when infectious agents are identified that do not belong to the group that are particularly dangerous, as well as in areas directly in contact with the quarantine zone.</a:t>
            </a:r>
            <a:endParaRPr lang="pl-PL" sz="3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48131" name="Rectangle 3"/>
          <p:cNvSpPr>
            <a:spLocks noGrp="1" noChangeArrowheads="1"/>
          </p:cNvSpPr>
          <p:nvPr>
            <p:ph type="body" idx="1"/>
          </p:nvPr>
        </p:nvSpPr>
        <p:spPr>
          <a:xfrm>
            <a:off x="685800" y="2382838"/>
            <a:ext cx="7772400" cy="3581400"/>
          </a:xfrm>
        </p:spPr>
        <p:txBody>
          <a:bodyPr>
            <a:normAutofit/>
          </a:bodyPr>
          <a:lstStyle/>
          <a:p>
            <a:pPr>
              <a:buNone/>
            </a:pPr>
            <a:endParaRPr lang="en-US" dirty="0" smtClean="0"/>
          </a:p>
          <a:p>
            <a:r>
              <a:rPr lang="en-US" dirty="0" smtClean="0">
                <a:solidFill>
                  <a:srgbClr val="FFC000"/>
                </a:solidFill>
              </a:rPr>
              <a:t>Disinfection</a:t>
            </a:r>
            <a:r>
              <a:rPr lang="en-US" dirty="0" smtClean="0"/>
              <a:t> is a complex of special measures aimed at destroying pathogens of infectious diseases in the external environment and interrupting the transmission routes of infectious origin.</a:t>
            </a:r>
            <a:endParaRPr lang="pl-PL" dirty="0"/>
          </a:p>
        </p:txBody>
      </p:sp>
    </p:spTree>
  </p:cSld>
  <p:clrMapOvr>
    <a:masterClrMapping/>
  </p:clrMapOvr>
  <p:transition>
    <p:blinds/>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sz="6000" dirty="0" smtClean="0">
                <a:solidFill>
                  <a:srgbClr val="FF0000"/>
                </a:solidFill>
              </a:rPr>
              <a:t>Disinfection</a:t>
            </a:r>
            <a:endParaRPr lang="pl-PL" sz="6000" b="1" dirty="0">
              <a:solidFill>
                <a:srgbClr val="FF0000"/>
              </a:solidFill>
            </a:endParaRPr>
          </a:p>
        </p:txBody>
      </p:sp>
      <p:pic>
        <p:nvPicPr>
          <p:cNvPr id="117763" name="Picture 3"/>
          <p:cNvPicPr>
            <a:picLocks noGrp="1" noChangeAspect="1" noChangeArrowheads="1"/>
          </p:cNvPicPr>
          <p:nvPr>
            <p:ph type="clipArt" sz="half" idx="1"/>
          </p:nvPr>
        </p:nvPicPr>
        <p:blipFill>
          <a:blip r:embed="rId2"/>
          <a:srcRect/>
          <a:stretch>
            <a:fillRect/>
          </a:stretch>
        </p:blipFill>
        <p:spPr>
          <a:xfrm>
            <a:off x="0" y="2514600"/>
            <a:ext cx="4953000" cy="3332163"/>
          </a:xfrm>
        </p:spPr>
      </p:pic>
      <p:sp>
        <p:nvSpPr>
          <p:cNvPr id="117764" name="Rectangle 4"/>
          <p:cNvSpPr>
            <a:spLocks noGrp="1" noChangeArrowheads="1"/>
          </p:cNvSpPr>
          <p:nvPr>
            <p:ph type="body" sz="half" idx="2"/>
          </p:nvPr>
        </p:nvSpPr>
        <p:spPr>
          <a:xfrm>
            <a:off x="4800600" y="2057400"/>
            <a:ext cx="4343400" cy="4114800"/>
          </a:xfrm>
        </p:spPr>
        <p:txBody>
          <a:bodyPr/>
          <a:lstStyle/>
          <a:p>
            <a:r>
              <a:rPr lang="en-US" dirty="0" smtClean="0"/>
              <a:t>Disinfection is divided into </a:t>
            </a:r>
            <a:r>
              <a:rPr lang="en-US" dirty="0" smtClean="0">
                <a:solidFill>
                  <a:srgbClr val="FFC000"/>
                </a:solidFill>
              </a:rPr>
              <a:t>preventive and focal.</a:t>
            </a:r>
            <a:endParaRPr lang="pl-PL" dirty="0">
              <a:solidFill>
                <a:srgbClr val="FFC000"/>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49155" name="Rectangle 3"/>
          <p:cNvSpPr>
            <a:spLocks noGrp="1" noChangeArrowheads="1"/>
          </p:cNvSpPr>
          <p:nvPr>
            <p:ph type="body" idx="1"/>
          </p:nvPr>
        </p:nvSpPr>
        <p:spPr>
          <a:xfrm>
            <a:off x="609600" y="2590800"/>
            <a:ext cx="8229600" cy="3581400"/>
          </a:xfrm>
        </p:spPr>
        <p:txBody>
          <a:bodyPr>
            <a:normAutofit/>
          </a:bodyPr>
          <a:lstStyle/>
          <a:p>
            <a:pPr algn="just">
              <a:spcBef>
                <a:spcPts val="500"/>
              </a:spcBef>
              <a:spcAft>
                <a:spcPts val="500"/>
              </a:spcAft>
            </a:pPr>
            <a:r>
              <a:rPr lang="en-US" dirty="0" smtClean="0"/>
              <a:t>In the conduct of preventive disinfection, a special service is involved to work at water supply facilities, sewerage, at enterprises procuring raw materials of animal origin, in places of constant concentration of people, etc.</a:t>
            </a:r>
            <a:endParaRPr lang="pl-PL" dirty="0"/>
          </a:p>
        </p:txBody>
      </p:sp>
    </p:spTree>
  </p:cSld>
  <p:clrMapOvr>
    <a:masterClrMapping/>
  </p:clrMapOvr>
  <p:transition>
    <p:blinds/>
  </p:transition>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solidFill>
                <a:srgbClr val="FF0000"/>
              </a:solidFill>
            </a:endParaRPr>
          </a:p>
        </p:txBody>
      </p:sp>
      <p:sp>
        <p:nvSpPr>
          <p:cNvPr id="51203" name="Rectangle 3"/>
          <p:cNvSpPr>
            <a:spLocks noGrp="1" noChangeArrowheads="1"/>
          </p:cNvSpPr>
          <p:nvPr>
            <p:ph type="body" idx="1"/>
          </p:nvPr>
        </p:nvSpPr>
        <p:spPr>
          <a:xfrm>
            <a:off x="685800" y="2590800"/>
            <a:ext cx="8153400" cy="3581400"/>
          </a:xfrm>
        </p:spPr>
        <p:txBody>
          <a:bodyPr/>
          <a:lstStyle/>
          <a:p>
            <a:pPr>
              <a:spcBef>
                <a:spcPts val="500"/>
              </a:spcBef>
              <a:spcAft>
                <a:spcPts val="500"/>
              </a:spcAft>
            </a:pPr>
            <a:r>
              <a:rPr lang="en-US" dirty="0" smtClean="0"/>
              <a:t>Focal disinfection is carried out in the foci of infections, i.e. at the place of residence or work of the sick person. Employees of out-patient polyclinic institutions are involved in its implementation.</a:t>
            </a:r>
            <a:endParaRPr lang="pl-PL" dirty="0"/>
          </a:p>
        </p:txBody>
      </p:sp>
    </p:spTree>
  </p:cSld>
  <p:clrMapOvr>
    <a:masterClrMapping/>
  </p:clrMapOvr>
  <p:transition>
    <p:blinds/>
  </p:transition>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52227" name="Rectangle 3"/>
          <p:cNvSpPr>
            <a:spLocks noGrp="1" noChangeArrowheads="1"/>
          </p:cNvSpPr>
          <p:nvPr>
            <p:ph type="body" idx="1"/>
          </p:nvPr>
        </p:nvSpPr>
        <p:spPr>
          <a:xfrm>
            <a:off x="838200" y="2438400"/>
            <a:ext cx="7543800" cy="3581400"/>
          </a:xfrm>
        </p:spPr>
        <p:txBody>
          <a:bodyPr/>
          <a:lstStyle/>
          <a:p>
            <a:pPr>
              <a:spcBef>
                <a:spcPts val="500"/>
              </a:spcBef>
              <a:spcAft>
                <a:spcPts val="500"/>
              </a:spcAft>
            </a:pPr>
            <a:r>
              <a:rPr lang="en-US" dirty="0" smtClean="0"/>
              <a:t>Focal disinfection may be ongoing, which is carried out in the environment of the patient, and the final, carried out in the hearth after his recovery, hospitalization or death.</a:t>
            </a:r>
            <a:endParaRPr lang="pl-PL" dirty="0"/>
          </a:p>
        </p:txBody>
      </p:sp>
    </p:spTree>
  </p:cSld>
  <p:clrMapOvr>
    <a:masterClrMapping/>
  </p:clrMapOvr>
  <p:transition>
    <p:blinds/>
  </p:transition>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53251" name="Rectangle 3"/>
          <p:cNvSpPr>
            <a:spLocks noGrp="1" noChangeArrowheads="1"/>
          </p:cNvSpPr>
          <p:nvPr>
            <p:ph type="body" idx="1"/>
          </p:nvPr>
        </p:nvSpPr>
        <p:spPr>
          <a:xfrm>
            <a:off x="685800" y="2438400"/>
            <a:ext cx="8229600" cy="3581400"/>
          </a:xfrm>
        </p:spPr>
        <p:txBody>
          <a:bodyPr/>
          <a:lstStyle/>
          <a:p>
            <a:pPr>
              <a:spcBef>
                <a:spcPts val="500"/>
              </a:spcBef>
              <a:spcAft>
                <a:spcPts val="500"/>
              </a:spcAft>
            </a:pPr>
            <a:r>
              <a:rPr lang="en-US" dirty="0" smtClean="0"/>
              <a:t>The current disinfection provides for permanent disinfection of the patient's discharge (bowel movements, vomit, sputum, urine, etc.), household items, personal belongings, etc.</a:t>
            </a:r>
            <a:endParaRPr lang="pl-PL" dirty="0"/>
          </a:p>
        </p:txBody>
      </p:sp>
    </p:spTree>
  </p:cSld>
  <p:clrMapOvr>
    <a:masterClrMapping/>
  </p:clrMapOvr>
  <p:transition>
    <p:blinds/>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5" name="Rectangle 11"/>
          <p:cNvSpPr>
            <a:spLocks noChangeArrowheads="1"/>
          </p:cNvSpPr>
          <p:nvPr/>
        </p:nvSpPr>
        <p:spPr bwMode="auto">
          <a:xfrm>
            <a:off x="0" y="246063"/>
            <a:ext cx="9144000" cy="6617196"/>
          </a:xfrm>
          <a:prstGeom prst="rect">
            <a:avLst/>
          </a:prstGeom>
          <a:noFill/>
          <a:ln w="9525">
            <a:noFill/>
            <a:miter lim="800000"/>
            <a:headEnd/>
            <a:tailEnd/>
          </a:ln>
          <a:effectLst/>
        </p:spPr>
        <p:txBody>
          <a:bodyPr anchor="ctr">
            <a:spAutoFit/>
          </a:bodyPr>
          <a:lstStyle/>
          <a:p>
            <a:pPr indent="609600" algn="ctr">
              <a:tabLst>
                <a:tab pos="642938" algn="l"/>
              </a:tabLst>
            </a:pPr>
            <a:r>
              <a:rPr lang="en-US" sz="3200" b="1" i="1" dirty="0" smtClean="0">
                <a:solidFill>
                  <a:schemeClr val="hlink"/>
                </a:solidFill>
                <a:latin typeface="Arial" pitchFamily="34" charset="0"/>
              </a:rPr>
              <a:t>Classical antimicrobial therapy suggests:</a:t>
            </a:r>
            <a:endParaRPr lang="ru-RU" sz="3200" b="1" i="1" dirty="0" smtClean="0">
              <a:solidFill>
                <a:schemeClr val="hlink"/>
              </a:solidFill>
              <a:latin typeface="Arial" pitchFamily="34" charset="0"/>
            </a:endParaRPr>
          </a:p>
          <a:p>
            <a:pPr indent="609600" algn="ctr">
              <a:tabLst>
                <a:tab pos="642938" algn="l"/>
              </a:tabLst>
            </a:pPr>
            <a:r>
              <a:rPr lang="ru-RU" sz="3200" b="1" i="1" dirty="0" smtClean="0">
                <a:solidFill>
                  <a:srgbClr val="FFC000"/>
                </a:solidFill>
                <a:latin typeface="Arial" pitchFamily="34" charset="0"/>
              </a:rPr>
              <a:t>- </a:t>
            </a:r>
            <a:r>
              <a:rPr lang="en-US" sz="2400" b="1" dirty="0" err="1" smtClean="0">
                <a:solidFill>
                  <a:srgbClr val="FFC000"/>
                </a:solidFill>
                <a:latin typeface="Arial" pitchFamily="34" charset="0"/>
              </a:rPr>
              <a:t>etiotropic</a:t>
            </a:r>
            <a:r>
              <a:rPr lang="en-US" sz="2400" b="1" dirty="0" smtClean="0">
                <a:solidFill>
                  <a:srgbClr val="FFC000"/>
                </a:solidFill>
                <a:latin typeface="Arial" pitchFamily="34" charset="0"/>
              </a:rPr>
              <a:t> treatment: the choice and appointment of antibiotics in accordance with the properties of the identified</a:t>
            </a:r>
            <a:endParaRPr lang="ru-RU" sz="2400" b="1" dirty="0" smtClean="0">
              <a:solidFill>
                <a:srgbClr val="FFC000"/>
              </a:solidFill>
              <a:latin typeface="Arial" pitchFamily="34" charset="0"/>
            </a:endParaRPr>
          </a:p>
          <a:p>
            <a:pPr indent="609600" algn="ctr">
              <a:tabLst>
                <a:tab pos="642938" algn="l"/>
              </a:tabLst>
            </a:pPr>
            <a:r>
              <a:rPr lang="en-US" sz="2400" b="1" dirty="0" smtClean="0">
                <a:solidFill>
                  <a:srgbClr val="FFC000"/>
                </a:solidFill>
                <a:latin typeface="Arial" pitchFamily="34" charset="0"/>
              </a:rPr>
              <a:t>microorganism - the causative agent of infection;</a:t>
            </a:r>
          </a:p>
          <a:p>
            <a:pPr indent="609600" algn="just">
              <a:tabLst>
                <a:tab pos="642938" algn="l"/>
              </a:tabLst>
            </a:pPr>
            <a:r>
              <a:rPr lang="en-US" sz="2400" b="1" dirty="0" smtClean="0">
                <a:solidFill>
                  <a:srgbClr val="FFC000"/>
                </a:solidFill>
                <a:latin typeface="Arial" pitchFamily="34" charset="0"/>
              </a:rPr>
              <a:t>- determination of optimal doses of antibiotic and "method of its administration on the basis of pharmacological properties and features of pharmacokinetics in the body" of the patient;</a:t>
            </a:r>
          </a:p>
          <a:p>
            <a:pPr indent="609600" algn="just">
              <a:tabLst>
                <a:tab pos="642938" algn="l"/>
              </a:tabLst>
            </a:pPr>
            <a:r>
              <a:rPr lang="en-US" sz="2400" b="1" dirty="0" smtClean="0">
                <a:solidFill>
                  <a:srgbClr val="FFC000"/>
                </a:solidFill>
                <a:latin typeface="Arial" pitchFamily="34" charset="0"/>
              </a:rPr>
              <a:t>- timely initiation of treatment and conduction of courses of antibiotic therapy of the necessary duration;</a:t>
            </a:r>
          </a:p>
          <a:p>
            <a:pPr indent="609600" algn="just">
              <a:tabLst>
                <a:tab pos="642938" algn="l"/>
              </a:tabLst>
            </a:pPr>
            <a:r>
              <a:rPr lang="en-US" sz="2400" b="1" dirty="0" smtClean="0">
                <a:solidFill>
                  <a:srgbClr val="FFC000"/>
                </a:solidFill>
                <a:latin typeface="Arial" pitchFamily="34" charset="0"/>
              </a:rPr>
              <a:t>- rapid change of antibiotics and correction of the regimens-treatment when obtaining new data on the pathogen;</a:t>
            </a:r>
          </a:p>
          <a:p>
            <a:pPr indent="609600" algn="just">
              <a:tabLst>
                <a:tab pos="642938" algn="l"/>
              </a:tabLst>
            </a:pPr>
            <a:r>
              <a:rPr lang="en-US" sz="2400" b="1" dirty="0" smtClean="0">
                <a:solidFill>
                  <a:srgbClr val="FFC000"/>
                </a:solidFill>
                <a:latin typeface="Arial" pitchFamily="34" charset="0"/>
              </a:rPr>
              <a:t>- selection of combinations of antimicrobial agents for empirical therapy (until bacteriological diagnosis is established), switching to </a:t>
            </a:r>
            <a:r>
              <a:rPr lang="en-US" sz="2400" b="1" dirty="0" err="1" smtClean="0">
                <a:solidFill>
                  <a:srgbClr val="FFC000"/>
                </a:solidFill>
                <a:latin typeface="Arial" pitchFamily="34" charset="0"/>
              </a:rPr>
              <a:t>monotherapy</a:t>
            </a:r>
            <a:r>
              <a:rPr lang="en-US" sz="2400" b="1" dirty="0" smtClean="0">
                <a:solidFill>
                  <a:srgbClr val="FFC000"/>
                </a:solidFill>
                <a:latin typeface="Arial" pitchFamily="34" charset="0"/>
              </a:rPr>
              <a:t> after identification of the pathogen.</a:t>
            </a:r>
            <a:endParaRPr lang="ru-RU" sz="2400" b="1" dirty="0">
              <a:solidFill>
                <a:srgbClr val="FFC000"/>
              </a:solidFill>
              <a:latin typeface="Arial"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ВКП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250825" y="276225"/>
            <a:ext cx="8893175" cy="5139869"/>
          </a:xfrm>
          <a:prstGeom prst="rect">
            <a:avLst/>
          </a:prstGeom>
          <a:noFill/>
          <a:ln w="9525">
            <a:noFill/>
            <a:miter lim="800000"/>
            <a:headEnd/>
            <a:tailEnd/>
          </a:ln>
          <a:effectLst/>
        </p:spPr>
        <p:txBody>
          <a:bodyPr anchor="ctr">
            <a:spAutoFit/>
          </a:bodyPr>
          <a:lstStyle/>
          <a:p>
            <a:pPr indent="400050">
              <a:tabLst>
                <a:tab pos="581025" algn="l"/>
              </a:tabLst>
            </a:pPr>
            <a:r>
              <a:rPr lang="en-US" sz="2400" dirty="0" smtClean="0">
                <a:solidFill>
                  <a:srgbClr val="FFFF00"/>
                </a:solidFill>
                <a:effectLst>
                  <a:outerShdw blurRad="38100" dist="38100" dir="2700000" algn="tl">
                    <a:srgbClr val="000000"/>
                  </a:outerShdw>
                </a:effectLst>
                <a:latin typeface="Arial" pitchFamily="34" charset="0"/>
              </a:rPr>
              <a:t>Choosing an effective and safe antibacterial drug</a:t>
            </a:r>
            <a:r>
              <a:rPr lang="ru-RU" sz="2400" dirty="0" smtClean="0">
                <a:solidFill>
                  <a:srgbClr val="FFFF00"/>
                </a:solidFill>
                <a:effectLst>
                  <a:outerShdw blurRad="38100" dist="38100" dir="2700000" algn="tl">
                    <a:srgbClr val="000000"/>
                  </a:outerShdw>
                </a:effectLst>
                <a:latin typeface="Arial" pitchFamily="34" charset="0"/>
              </a:rPr>
              <a:t> </a:t>
            </a:r>
            <a:r>
              <a:rPr lang="en-US" sz="2400" dirty="0" smtClean="0">
                <a:solidFill>
                  <a:srgbClr val="FFFF00"/>
                </a:solidFill>
                <a:effectLst>
                  <a:outerShdw blurRad="38100" dist="38100" dir="2700000" algn="tl">
                    <a:srgbClr val="000000"/>
                  </a:outerShdw>
                </a:effectLst>
                <a:latin typeface="Arial" pitchFamily="34" charset="0"/>
              </a:rPr>
              <a:t>remains </a:t>
            </a:r>
            <a:r>
              <a:rPr lang="ru-RU" sz="2400" dirty="0" smtClean="0">
                <a:solidFill>
                  <a:srgbClr val="FFFF00"/>
                </a:solidFill>
                <a:effectLst>
                  <a:outerShdw blurRad="38100" dist="38100" dir="2700000" algn="tl">
                    <a:srgbClr val="000000"/>
                  </a:outerShdw>
                </a:effectLst>
                <a:latin typeface="Arial" pitchFamily="34" charset="0"/>
              </a:rPr>
              <a:t>     </a:t>
            </a:r>
            <a:r>
              <a:rPr lang="en-US" sz="2400" dirty="0" smtClean="0">
                <a:solidFill>
                  <a:srgbClr val="FFFF00"/>
                </a:solidFill>
                <a:effectLst>
                  <a:outerShdw blurRad="38100" dist="38100" dir="2700000" algn="tl">
                    <a:srgbClr val="000000"/>
                  </a:outerShdw>
                </a:effectLst>
                <a:latin typeface="Arial" pitchFamily="34" charset="0"/>
              </a:rPr>
              <a:t>difficult</a:t>
            </a:r>
            <a:r>
              <a:rPr lang="ru-RU" sz="2400" dirty="0" smtClean="0">
                <a:solidFill>
                  <a:srgbClr val="FFFF00"/>
                </a:solidFill>
                <a:effectLst>
                  <a:outerShdw blurRad="38100" dist="38100" dir="2700000" algn="tl">
                    <a:srgbClr val="000000"/>
                  </a:outerShdw>
                </a:effectLst>
                <a:latin typeface="Arial" pitchFamily="34" charset="0"/>
              </a:rPr>
              <a:t> </a:t>
            </a:r>
            <a:r>
              <a:rPr lang="en-US" sz="2400" dirty="0" smtClean="0">
                <a:solidFill>
                  <a:srgbClr val="FFFF00"/>
                </a:solidFill>
                <a:effectLst>
                  <a:outerShdw blurRad="38100" dist="38100" dir="2700000" algn="tl">
                    <a:srgbClr val="000000"/>
                  </a:outerShdw>
                </a:effectLst>
                <a:latin typeface="Arial" pitchFamily="34" charset="0"/>
              </a:rPr>
              <a:t>medical task.</a:t>
            </a:r>
          </a:p>
          <a:p>
            <a:pPr indent="400050">
              <a:tabLst>
                <a:tab pos="581025" algn="l"/>
              </a:tabLst>
            </a:pPr>
            <a:r>
              <a:rPr lang="en-US" sz="2000" u="sng" dirty="0" smtClean="0">
                <a:solidFill>
                  <a:srgbClr val="00B050"/>
                </a:solidFill>
                <a:effectLst>
                  <a:outerShdw blurRad="38100" dist="38100" dir="2700000" algn="tl">
                    <a:srgbClr val="000000"/>
                  </a:outerShdw>
                </a:effectLst>
                <a:latin typeface="Arial" pitchFamily="34" charset="0"/>
              </a:rPr>
              <a:t>Causes</a:t>
            </a:r>
            <a:r>
              <a:rPr lang="ru-RU" sz="2000" u="sng" dirty="0" smtClean="0">
                <a:solidFill>
                  <a:srgbClr val="00B050"/>
                </a:solidFill>
                <a:effectLst>
                  <a:outerShdw blurRad="38100" dist="38100" dir="2700000" algn="tl">
                    <a:srgbClr val="000000"/>
                  </a:outerShdw>
                </a:effectLst>
                <a:latin typeface="Arial" pitchFamily="34" charset="0"/>
              </a:rPr>
              <a:t> (</a:t>
            </a:r>
            <a:r>
              <a:rPr lang="en-US" sz="2000" u="sng" dirty="0" smtClean="0">
                <a:solidFill>
                  <a:srgbClr val="00B050"/>
                </a:solidFill>
                <a:effectLst>
                  <a:outerShdw blurRad="38100" dist="38100" dir="2700000" algn="tl">
                    <a:srgbClr val="000000"/>
                  </a:outerShdw>
                </a:effectLst>
                <a:latin typeface="Arial" pitchFamily="34" charset="0"/>
              </a:rPr>
              <a:t>why?):</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I. Change of pathogens:</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in patients with various </a:t>
            </a:r>
            <a:r>
              <a:rPr lang="en-US" sz="2000" dirty="0" err="1" smtClean="0">
                <a:solidFill>
                  <a:srgbClr val="00B050"/>
                </a:solidFill>
                <a:effectLst>
                  <a:outerShdw blurRad="38100" dist="38100" dir="2700000" algn="tl">
                    <a:srgbClr val="000000"/>
                  </a:outerShdw>
                </a:effectLst>
                <a:latin typeface="Arial" pitchFamily="34" charset="0"/>
              </a:rPr>
              <a:t>immunodeficiencies</a:t>
            </a:r>
            <a:r>
              <a:rPr lang="en-US" sz="2000" dirty="0" smtClean="0">
                <a:solidFill>
                  <a:srgbClr val="00B050"/>
                </a:solidFill>
                <a:effectLst>
                  <a:outerShdw blurRad="38100" dist="38100" dir="2700000" algn="tl">
                    <a:srgbClr val="000000"/>
                  </a:outerShdw>
                </a:effectLst>
                <a:latin typeface="Arial" pitchFamily="34" charset="0"/>
              </a:rPr>
              <a:t>;</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in elderly people with chronic pathology;</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in patients after traumatic diagnostic and medical manipulations.</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II. Complexity of identification of the pathogen:</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lack of substrate for research;</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lack of a laboratory base;</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the objective complexity of identification of the causative agent due to its properties, the cost of research, etc.).</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III. Development of resistance of bacterial flora to antimicrobial drugs.</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("Doctors barely have time to remember the name of new antibiotics,</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and the microbes have already come up with measures to combat them ").</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ChangeArrowheads="1"/>
          </p:cNvSpPr>
          <p:nvPr/>
        </p:nvSpPr>
        <p:spPr bwMode="auto">
          <a:xfrm>
            <a:off x="406400" y="393700"/>
            <a:ext cx="8329613" cy="6063198"/>
          </a:xfrm>
          <a:prstGeom prst="rect">
            <a:avLst/>
          </a:prstGeom>
          <a:noFill/>
          <a:ln w="9525">
            <a:noFill/>
            <a:miter lim="800000"/>
            <a:headEnd/>
            <a:tailEnd/>
          </a:ln>
          <a:effectLst/>
        </p:spPr>
        <p:txBody>
          <a:bodyPr anchor="ctr">
            <a:spAutoFit/>
          </a:bodyPr>
          <a:lstStyle/>
          <a:p>
            <a:pPr indent="185738" algn="ctr"/>
            <a:r>
              <a:rPr lang="en-US" sz="2400" b="1" dirty="0" smtClean="0">
                <a:solidFill>
                  <a:srgbClr val="FFFF00"/>
                </a:solidFill>
                <a:latin typeface="Arial" pitchFamily="34" charset="0"/>
              </a:rPr>
              <a:t>Which conditional constant is used for</a:t>
            </a:r>
          </a:p>
          <a:p>
            <a:pPr indent="185738" algn="ctr"/>
            <a:r>
              <a:rPr lang="en-US" sz="2400" b="1" dirty="0" smtClean="0">
                <a:solidFill>
                  <a:srgbClr val="FFFF00"/>
                </a:solidFill>
                <a:latin typeface="Arial" pitchFamily="34" charset="0"/>
              </a:rPr>
              <a:t>evaluation of antimicrobial activity of drugs?</a:t>
            </a:r>
          </a:p>
          <a:p>
            <a:pPr indent="185738"/>
            <a:r>
              <a:rPr lang="en-US" sz="2000" b="1" dirty="0" smtClean="0">
                <a:solidFill>
                  <a:srgbClr val="00B050"/>
                </a:solidFill>
                <a:latin typeface="Arial" pitchFamily="34" charset="0"/>
              </a:rPr>
              <a:t>IPC - minimal overwhelming</a:t>
            </a:r>
          </a:p>
          <a:p>
            <a:pPr indent="185738"/>
            <a:r>
              <a:rPr lang="en-US" sz="2000" b="1" dirty="0" smtClean="0">
                <a:solidFill>
                  <a:srgbClr val="00B050"/>
                </a:solidFill>
                <a:latin typeface="Arial" pitchFamily="34" charset="0"/>
              </a:rPr>
              <a:t>Concentration;</a:t>
            </a:r>
          </a:p>
          <a:p>
            <a:pPr indent="185738"/>
            <a:r>
              <a:rPr lang="en-US" sz="2000" b="1" dirty="0" smtClean="0">
                <a:solidFill>
                  <a:srgbClr val="00B050"/>
                </a:solidFill>
                <a:latin typeface="Arial" pitchFamily="34" charset="0"/>
              </a:rPr>
              <a:t>MIC - minimal inhibitory</a:t>
            </a:r>
          </a:p>
          <a:p>
            <a:pPr indent="185738"/>
            <a:r>
              <a:rPr lang="en-US" sz="2000" b="1" dirty="0" smtClean="0">
                <a:solidFill>
                  <a:srgbClr val="00B050"/>
                </a:solidFill>
                <a:latin typeface="Arial" pitchFamily="34" charset="0"/>
              </a:rPr>
              <a:t>Concentration;</a:t>
            </a:r>
          </a:p>
          <a:p>
            <a:pPr indent="185738"/>
            <a:r>
              <a:rPr lang="en-US" sz="2000" b="1" dirty="0" smtClean="0">
                <a:solidFill>
                  <a:srgbClr val="00B050"/>
                </a:solidFill>
                <a:latin typeface="Arial" pitchFamily="34" charset="0"/>
              </a:rPr>
              <a:t>IPC50, IPC9O, MBK.</a:t>
            </a:r>
          </a:p>
          <a:p>
            <a:pPr indent="185738"/>
            <a:r>
              <a:rPr lang="en-US" sz="2000" b="1" dirty="0" smtClean="0">
                <a:solidFill>
                  <a:srgbClr val="00B050"/>
                </a:solidFill>
                <a:latin typeface="Arial" pitchFamily="34" charset="0"/>
              </a:rPr>
              <a:t>Methods of diagnostics of pathogens</a:t>
            </a:r>
          </a:p>
          <a:p>
            <a:pPr indent="185738"/>
            <a:r>
              <a:rPr lang="en-US" sz="2000" b="1" dirty="0" smtClean="0">
                <a:solidFill>
                  <a:srgbClr val="00B050"/>
                </a:solidFill>
                <a:latin typeface="Arial" pitchFamily="34" charset="0"/>
              </a:rPr>
              <a:t>The dilution method is the lowest concentration of antibiotic (In vitro),</a:t>
            </a:r>
          </a:p>
          <a:p>
            <a:pPr indent="185738"/>
            <a:r>
              <a:rPr lang="en-US" sz="2000" b="1" dirty="0" smtClean="0">
                <a:solidFill>
                  <a:srgbClr val="00B050"/>
                </a:solidFill>
                <a:latin typeface="Arial" pitchFamily="34" charset="0"/>
              </a:rPr>
              <a:t>introduced into agar or nutrient broth, which can cause suppression of visible growth of a microorganism</a:t>
            </a:r>
          </a:p>
          <a:p>
            <a:pPr indent="185738"/>
            <a:r>
              <a:rPr lang="en-US" sz="2000" b="1" dirty="0" smtClean="0">
                <a:solidFill>
                  <a:srgbClr val="00B050"/>
                </a:solidFill>
                <a:latin typeface="Arial" pitchFamily="34" charset="0"/>
              </a:rPr>
              <a:t>Disco-diffusion method - measurement of the suppression zone</a:t>
            </a:r>
          </a:p>
          <a:p>
            <a:pPr indent="185738"/>
            <a:r>
              <a:rPr lang="en-US" sz="2000" b="1" dirty="0" smtClean="0">
                <a:solidFill>
                  <a:srgbClr val="00B050"/>
                </a:solidFill>
                <a:latin typeface="Arial" pitchFamily="34" charset="0"/>
              </a:rPr>
              <a:t> growth of the microorganism on a Petri dish with agar around the disc containing a certain amount of antibiotic.</a:t>
            </a:r>
          </a:p>
          <a:p>
            <a:pPr indent="185738"/>
            <a:endParaRPr lang="en-US" sz="2000" b="1" dirty="0" smtClean="0">
              <a:solidFill>
                <a:srgbClr val="00B050"/>
              </a:solidFill>
              <a:latin typeface="Arial" pitchFamily="34" charset="0"/>
            </a:endParaRPr>
          </a:p>
          <a:p>
            <a:pPr indent="185738"/>
            <a:r>
              <a:rPr lang="en-US" sz="2000" b="1" dirty="0" smtClean="0">
                <a:solidFill>
                  <a:srgbClr val="00B050"/>
                </a:solidFill>
                <a:latin typeface="Arial" pitchFamily="34" charset="0"/>
              </a:rPr>
              <a:t>By the size of the growth zone suppression, all strains</a:t>
            </a:r>
          </a:p>
          <a:p>
            <a:pPr indent="185738"/>
            <a:r>
              <a:rPr lang="en-US" sz="2000" b="1" dirty="0" smtClean="0">
                <a:solidFill>
                  <a:srgbClr val="00B050"/>
                </a:solidFill>
                <a:latin typeface="Arial" pitchFamily="34" charset="0"/>
              </a:rPr>
              <a:t>subdivided into sensitive,</a:t>
            </a:r>
          </a:p>
          <a:p>
            <a:pPr indent="185738"/>
            <a:r>
              <a:rPr lang="en-US" sz="2000" b="1" dirty="0" smtClean="0">
                <a:solidFill>
                  <a:srgbClr val="00B050"/>
                </a:solidFill>
                <a:latin typeface="Arial" pitchFamily="34" charset="0"/>
              </a:rPr>
              <a:t> Moderately resistant, resistant to this antibiotic.</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ChangeArrowheads="1"/>
          </p:cNvSpPr>
          <p:nvPr/>
        </p:nvSpPr>
        <p:spPr bwMode="auto">
          <a:xfrm>
            <a:off x="919163" y="185738"/>
            <a:ext cx="8010555" cy="6309420"/>
          </a:xfrm>
          <a:prstGeom prst="rect">
            <a:avLst/>
          </a:prstGeom>
          <a:noFill/>
          <a:ln w="9525">
            <a:noFill/>
            <a:miter lim="800000"/>
            <a:headEnd/>
            <a:tailEnd/>
          </a:ln>
          <a:effectLst/>
        </p:spPr>
        <p:txBody>
          <a:bodyPr wrap="square" anchor="ctr">
            <a:spAutoFit/>
          </a:bodyPr>
          <a:lstStyle/>
          <a:p>
            <a:pPr>
              <a:tabLst>
                <a:tab pos="3994150" algn="l"/>
              </a:tabLst>
            </a:pPr>
            <a:r>
              <a:rPr lang="en-US" sz="2400" dirty="0" smtClean="0">
                <a:solidFill>
                  <a:srgbClr val="FFFF00"/>
                </a:solidFill>
                <a:effectLst>
                  <a:outerShdw blurRad="38100" dist="38100" dir="2700000" algn="tl">
                    <a:srgbClr val="000000"/>
                  </a:outerShdw>
                </a:effectLst>
                <a:latin typeface="Arial" pitchFamily="34" charset="0"/>
              </a:rPr>
              <a:t>Methods of bacteriological control:</a:t>
            </a:r>
          </a:p>
          <a:p>
            <a:pPr>
              <a:tabLst>
                <a:tab pos="3994150" algn="l"/>
              </a:tabLst>
            </a:pPr>
            <a:endParaRPr lang="en-US" sz="2000" i="1" dirty="0" smtClean="0">
              <a:solidFill>
                <a:schemeClr val="hlink"/>
              </a:solidFill>
              <a:effectLst>
                <a:outerShdw blurRad="38100" dist="38100" dir="2700000" algn="tl">
                  <a:srgbClr val="000000"/>
                </a:outerShdw>
              </a:effectLst>
              <a:latin typeface="Arial" pitchFamily="34" charset="0"/>
            </a:endParaRP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 </a:t>
            </a:r>
            <a:r>
              <a:rPr lang="en-US" sz="2000" i="1" dirty="0" err="1" smtClean="0">
                <a:solidFill>
                  <a:srgbClr val="00B050"/>
                </a:solidFill>
                <a:effectLst>
                  <a:outerShdw blurRad="38100" dist="38100" dir="2700000" algn="tl">
                    <a:srgbClr val="000000"/>
                  </a:outerShdw>
                </a:effectLst>
                <a:latin typeface="Arial" pitchFamily="34" charset="0"/>
              </a:rPr>
              <a:t>bacterioscopy</a:t>
            </a:r>
            <a:r>
              <a:rPr lang="en-US" sz="2000" i="1" dirty="0" smtClean="0">
                <a:solidFill>
                  <a:srgbClr val="00B050"/>
                </a:solidFill>
                <a:effectLst>
                  <a:outerShdw blurRad="38100" dist="38100" dir="2700000" algn="tl">
                    <a:srgbClr val="000000"/>
                  </a:outerShdw>
                </a:effectLst>
                <a:latin typeface="Arial" pitchFamily="34" charset="0"/>
              </a:rPr>
              <a:t> of native material;</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 </a:t>
            </a:r>
            <a:r>
              <a:rPr lang="en-US" sz="2000" i="1" dirty="0" err="1" smtClean="0">
                <a:solidFill>
                  <a:srgbClr val="00B050"/>
                </a:solidFill>
                <a:effectLst>
                  <a:outerShdw blurRad="38100" dist="38100" dir="2700000" algn="tl">
                    <a:srgbClr val="000000"/>
                  </a:outerShdw>
                </a:effectLst>
                <a:latin typeface="Arial" pitchFamily="34" charset="0"/>
              </a:rPr>
              <a:t>Bacterioscopy</a:t>
            </a:r>
            <a:r>
              <a:rPr lang="en-US" sz="2000" i="1" dirty="0" smtClean="0">
                <a:solidFill>
                  <a:srgbClr val="00B050"/>
                </a:solidFill>
                <a:effectLst>
                  <a:outerShdw blurRad="38100" dist="38100" dir="2700000" algn="tl">
                    <a:srgbClr val="000000"/>
                  </a:outerShdw>
                </a:effectLst>
                <a:latin typeface="Arial" pitchFamily="34" charset="0"/>
              </a:rPr>
              <a:t> of the stained smear according to Gram;</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bacteriological investigation (seeding on "solid and liquid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media with the determination of the amount of contamination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and sensitivity" of the pathogen to antimicrobial drugs).</a:t>
            </a:r>
          </a:p>
          <a:p>
            <a:pPr>
              <a:tabLst>
                <a:tab pos="3994150" algn="l"/>
              </a:tabLst>
            </a:pPr>
            <a:endParaRPr lang="en-US" sz="2000" i="1" dirty="0" smtClean="0">
              <a:solidFill>
                <a:srgbClr val="00B050"/>
              </a:solidFill>
              <a:effectLst>
                <a:outerShdw blurRad="38100" dist="38100" dir="2700000" algn="tl">
                  <a:srgbClr val="000000"/>
                </a:outerShdw>
              </a:effectLst>
              <a:latin typeface="Arial" pitchFamily="34" charset="0"/>
            </a:endParaRP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In the presence of a substrate for research, the collection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of material for bacteriological research should, if possible,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be carried out before the start of treatment with antimicrobials,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which significantly increases the information content and reliability</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research.</a:t>
            </a:r>
          </a:p>
          <a:p>
            <a:pPr>
              <a:tabLst>
                <a:tab pos="3994150" algn="l"/>
              </a:tabLst>
            </a:pPr>
            <a:endParaRPr lang="en-US" sz="2000" i="1" dirty="0" smtClean="0">
              <a:solidFill>
                <a:srgbClr val="00B050"/>
              </a:solidFill>
              <a:effectLst>
                <a:outerShdw blurRad="38100" dist="38100" dir="2700000" algn="tl">
                  <a:srgbClr val="000000"/>
                </a:outerShdw>
              </a:effectLst>
              <a:latin typeface="Arial" pitchFamily="34" charset="0"/>
            </a:endParaRP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The reliability of research depends also on</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Correct selection and transportation</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material for the study.</a:t>
            </a:r>
          </a:p>
          <a:p>
            <a:pPr>
              <a:tabLst>
                <a:tab pos="3994150" algn="l"/>
              </a:tabLst>
            </a:pPr>
            <a:endParaRPr lang="en-US" sz="2000" i="1" dirty="0" smtClean="0">
              <a:solidFill>
                <a:srgbClr val="00B050"/>
              </a:solidFill>
              <a:effectLst>
                <a:outerShdw blurRad="38100" dist="38100" dir="2700000" algn="tl">
                  <a:srgbClr val="000000"/>
                </a:outerShdw>
              </a:effectLst>
              <a:latin typeface="Arial" pitchFamily="34" charset="0"/>
            </a:endParaRP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 In the process of antibiotic therapy should be conducted</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 constant microbiological monitoring.</a:t>
            </a:r>
            <a:endParaRPr lang="ru-RU" sz="2000" i="1" dirty="0">
              <a:solidFill>
                <a:srgbClr val="00B050"/>
              </a:solidFill>
              <a:effectLst>
                <a:outerShdw blurRad="38100" dist="38100" dir="2700000" algn="tl">
                  <a:srgbClr val="000000"/>
                </a:outerShdw>
              </a:effectLst>
              <a:latin typeface="Arial"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285720" y="765175"/>
            <a:ext cx="7146123" cy="5693866"/>
          </a:xfrm>
          <a:prstGeom prst="rect">
            <a:avLst/>
          </a:prstGeom>
          <a:noFill/>
          <a:ln w="9525">
            <a:noFill/>
            <a:miter lim="800000"/>
            <a:headEnd/>
            <a:tailEnd/>
          </a:ln>
          <a:effectLst/>
        </p:spPr>
        <p:txBody>
          <a:bodyPr wrap="square" anchor="ctr">
            <a:spAutoFit/>
          </a:bodyPr>
          <a:lstStyle/>
          <a:p>
            <a:pPr algn="ctr"/>
            <a:r>
              <a:rPr lang="en-US" sz="2400" b="1" dirty="0" smtClean="0">
                <a:solidFill>
                  <a:srgbClr val="FFFF00"/>
                </a:solidFill>
                <a:latin typeface="Arial" pitchFamily="34" charset="0"/>
              </a:rPr>
              <a:t>Methods of immunological control:</a:t>
            </a:r>
          </a:p>
          <a:p>
            <a:endParaRPr lang="en-US" sz="2000" b="1" i="1" dirty="0" smtClean="0">
              <a:solidFill>
                <a:schemeClr val="folHlink"/>
              </a:solidFill>
              <a:latin typeface="Arial" pitchFamily="34" charset="0"/>
            </a:endParaRPr>
          </a:p>
          <a:p>
            <a:r>
              <a:rPr lang="en-US" sz="2000" b="1" i="1" dirty="0" smtClean="0">
                <a:solidFill>
                  <a:srgbClr val="00B050"/>
                </a:solidFill>
                <a:latin typeface="Arial" pitchFamily="34" charset="0"/>
              </a:rPr>
              <a:t>RNIF - reactions of indirect </a:t>
            </a:r>
            <a:r>
              <a:rPr lang="en-US" sz="2000" b="1" i="1" dirty="0" err="1" smtClean="0">
                <a:solidFill>
                  <a:srgbClr val="00B050"/>
                </a:solidFill>
                <a:latin typeface="Arial" pitchFamily="34" charset="0"/>
              </a:rPr>
              <a:t>immunofluorescence</a:t>
            </a:r>
            <a:r>
              <a:rPr lang="en-US" sz="2000" b="1" i="1" dirty="0" smtClean="0">
                <a:solidFill>
                  <a:srgbClr val="00B050"/>
                </a:solidFill>
                <a:latin typeface="Arial" pitchFamily="34" charset="0"/>
              </a:rPr>
              <a:t>;</a:t>
            </a:r>
          </a:p>
          <a:p>
            <a:r>
              <a:rPr lang="en-US" sz="2000" b="1" i="1" dirty="0" smtClean="0">
                <a:solidFill>
                  <a:srgbClr val="00B050"/>
                </a:solidFill>
                <a:latin typeface="Arial" pitchFamily="34" charset="0"/>
              </a:rPr>
              <a:t>RCC - complement fixation reaction;</a:t>
            </a:r>
          </a:p>
          <a:p>
            <a:r>
              <a:rPr lang="en-US" sz="2000" b="1" i="1" dirty="0" smtClean="0">
                <a:solidFill>
                  <a:srgbClr val="00B050"/>
                </a:solidFill>
                <a:latin typeface="Arial" pitchFamily="34" charset="0"/>
              </a:rPr>
              <a:t>(For all pathogens is absolutely conclusive</a:t>
            </a:r>
          </a:p>
          <a:p>
            <a:r>
              <a:rPr lang="en-US" sz="2000" b="1" i="1" dirty="0" smtClean="0">
                <a:solidFill>
                  <a:srgbClr val="00B050"/>
                </a:solidFill>
                <a:latin typeface="Arial" pitchFamily="34" charset="0"/>
              </a:rPr>
              <a:t>4-fold increase in antibody </a:t>
            </a:r>
            <a:r>
              <a:rPr lang="en-US" sz="2000" b="1" i="1" dirty="0" err="1" smtClean="0">
                <a:solidFill>
                  <a:srgbClr val="00B050"/>
                </a:solidFill>
                <a:latin typeface="Arial" pitchFamily="34" charset="0"/>
              </a:rPr>
              <a:t>titres</a:t>
            </a:r>
            <a:r>
              <a:rPr lang="en-US" sz="2000" b="1" i="1" dirty="0" smtClean="0">
                <a:solidFill>
                  <a:srgbClr val="00B050"/>
                </a:solidFill>
                <a:latin typeface="Arial" pitchFamily="34" charset="0"/>
              </a:rPr>
              <a:t> in paired blood sera,</a:t>
            </a:r>
          </a:p>
          <a:p>
            <a:r>
              <a:rPr lang="en-US" sz="2000" b="1" i="1" dirty="0" smtClean="0">
                <a:solidFill>
                  <a:srgbClr val="00B050"/>
                </a:solidFill>
                <a:latin typeface="Arial" pitchFamily="34" charset="0"/>
              </a:rPr>
              <a:t> taken at an interval of 2 weeks - retrospective diagnosis).</a:t>
            </a:r>
          </a:p>
          <a:p>
            <a:r>
              <a:rPr lang="en-US" sz="2000" b="1" i="1" dirty="0" smtClean="0">
                <a:solidFill>
                  <a:srgbClr val="00B050"/>
                </a:solidFill>
                <a:latin typeface="Arial" pitchFamily="34" charset="0"/>
              </a:rPr>
              <a:t>ELISA-</a:t>
            </a:r>
            <a:r>
              <a:rPr lang="en-US" sz="2000" b="1" i="1" dirty="0" err="1" smtClean="0">
                <a:solidFill>
                  <a:srgbClr val="00B050"/>
                </a:solidFill>
                <a:latin typeface="Arial" pitchFamily="34" charset="0"/>
              </a:rPr>
              <a:t>Immuno</a:t>
            </a:r>
            <a:r>
              <a:rPr lang="en-US" sz="2000" b="1" i="1" dirty="0" smtClean="0">
                <a:solidFill>
                  <a:srgbClr val="00B050"/>
                </a:solidFill>
                <a:latin typeface="Arial" pitchFamily="34" charset="0"/>
              </a:rPr>
              <a:t>-enzyme method for determination in serum,</a:t>
            </a:r>
          </a:p>
          <a:p>
            <a:r>
              <a:rPr lang="en-US" sz="2000" b="1" i="1" dirty="0" smtClean="0">
                <a:solidFill>
                  <a:srgbClr val="00B050"/>
                </a:solidFill>
                <a:latin typeface="Arial" pitchFamily="34" charset="0"/>
              </a:rPr>
              <a:t>sputum specific antibodies to </a:t>
            </a:r>
            <a:r>
              <a:rPr lang="en-US" sz="2000" b="1" i="1" dirty="0" err="1" smtClean="0">
                <a:solidFill>
                  <a:srgbClr val="00B050"/>
                </a:solidFill>
                <a:latin typeface="Arial" pitchFamily="34" charset="0"/>
              </a:rPr>
              <a:t>Mycoplasma</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pneumoniae</a:t>
            </a:r>
            <a:r>
              <a:rPr lang="en-US" sz="2000" b="1" i="1" dirty="0" smtClean="0">
                <a:solidFill>
                  <a:srgbClr val="00B050"/>
                </a:solidFill>
                <a:latin typeface="Arial" pitchFamily="34" charset="0"/>
              </a:rPr>
              <a:t>,</a:t>
            </a:r>
          </a:p>
          <a:p>
            <a:r>
              <a:rPr lang="en-US" sz="2000" b="1" i="1" dirty="0" err="1" smtClean="0">
                <a:solidFill>
                  <a:srgbClr val="00B050"/>
                </a:solidFill>
                <a:latin typeface="Arial" pitchFamily="34" charset="0"/>
              </a:rPr>
              <a:t>chlamydia</a:t>
            </a:r>
            <a:r>
              <a:rPr lang="en-US" sz="2000" b="1" i="1" dirty="0" smtClean="0">
                <a:solidFill>
                  <a:srgbClr val="00B050"/>
                </a:solidFill>
                <a:latin typeface="Arial" pitchFamily="34" charset="0"/>
              </a:rPr>
              <a:t> classes </a:t>
            </a:r>
            <a:r>
              <a:rPr lang="en-US" sz="2000" b="1" i="1" dirty="0" err="1" smtClean="0">
                <a:solidFill>
                  <a:srgbClr val="00B050"/>
                </a:solidFill>
                <a:latin typeface="Arial" pitchFamily="34" charset="0"/>
              </a:rPr>
              <a:t>IgM</a:t>
            </a:r>
            <a:r>
              <a:rPr lang="en-US" sz="2000" b="1" i="1" dirty="0" smtClean="0">
                <a:solidFill>
                  <a:srgbClr val="00B050"/>
                </a:solidFill>
                <a:latin typeface="Arial" pitchFamily="34" charset="0"/>
              </a:rPr>
              <a:t> and </a:t>
            </a:r>
            <a:r>
              <a:rPr lang="en-US" sz="2000" b="1" i="1" dirty="0" err="1" smtClean="0">
                <a:solidFill>
                  <a:srgbClr val="00B050"/>
                </a:solidFill>
                <a:latin typeface="Arial" pitchFamily="34" charset="0"/>
              </a:rPr>
              <a:t>IgG</a:t>
            </a:r>
            <a:r>
              <a:rPr lang="en-US" sz="2000" b="1" i="1" dirty="0" smtClean="0">
                <a:solidFill>
                  <a:srgbClr val="00B050"/>
                </a:solidFill>
                <a:latin typeface="Arial" pitchFamily="34" charset="0"/>
              </a:rPr>
              <a:t>;</a:t>
            </a:r>
          </a:p>
          <a:p>
            <a:r>
              <a:rPr lang="en-US" sz="2000" b="1" i="1" dirty="0" smtClean="0">
                <a:solidFill>
                  <a:srgbClr val="00B050"/>
                </a:solidFill>
                <a:latin typeface="Arial" pitchFamily="34" charset="0"/>
              </a:rPr>
              <a:t>(Elevated concentrations of </a:t>
            </a:r>
            <a:r>
              <a:rPr lang="en-US" sz="2000" b="1" i="1" dirty="0" err="1" smtClean="0">
                <a:solidFill>
                  <a:srgbClr val="00B050"/>
                </a:solidFill>
                <a:latin typeface="Arial" pitchFamily="34" charset="0"/>
              </a:rPr>
              <a:t>IgM</a:t>
            </a:r>
            <a:r>
              <a:rPr lang="en-US" sz="2000" b="1" i="1" dirty="0" smtClean="0">
                <a:solidFill>
                  <a:srgbClr val="00B050"/>
                </a:solidFill>
                <a:latin typeface="Arial" pitchFamily="34" charset="0"/>
              </a:rPr>
              <a:t> antibodies</a:t>
            </a:r>
          </a:p>
          <a:p>
            <a:r>
              <a:rPr lang="en-US" sz="2000" b="1" i="1" dirty="0" smtClean="0">
                <a:solidFill>
                  <a:srgbClr val="00B050"/>
                </a:solidFill>
                <a:latin typeface="Arial" pitchFamily="34" charset="0"/>
              </a:rPr>
              <a:t> testify to the acute phase of the infectious process,</a:t>
            </a:r>
          </a:p>
          <a:p>
            <a:r>
              <a:rPr lang="en-US" sz="2000" b="1" i="1" dirty="0" smtClean="0">
                <a:solidFill>
                  <a:srgbClr val="00B050"/>
                </a:solidFill>
                <a:latin typeface="Arial" pitchFamily="34" charset="0"/>
              </a:rPr>
              <a:t>then concentrations of </a:t>
            </a:r>
            <a:r>
              <a:rPr lang="en-US" sz="2000" b="1" i="1" dirty="0" err="1" smtClean="0">
                <a:solidFill>
                  <a:srgbClr val="00B050"/>
                </a:solidFill>
                <a:latin typeface="Arial" pitchFamily="34" charset="0"/>
              </a:rPr>
              <a:t>IgG</a:t>
            </a:r>
            <a:r>
              <a:rPr lang="en-US" sz="2000" b="1" i="1" dirty="0" smtClean="0">
                <a:solidFill>
                  <a:srgbClr val="00B050"/>
                </a:solidFill>
                <a:latin typeface="Arial" pitchFamily="34" charset="0"/>
              </a:rPr>
              <a:t> antibodies that increase</a:t>
            </a:r>
          </a:p>
          <a:p>
            <a:r>
              <a:rPr lang="en-US" sz="2000" b="1" i="1" dirty="0" smtClean="0">
                <a:solidFill>
                  <a:srgbClr val="00B050"/>
                </a:solidFill>
                <a:latin typeface="Arial" pitchFamily="34" charset="0"/>
              </a:rPr>
              <a:t> can last a long time).</a:t>
            </a:r>
          </a:p>
          <a:p>
            <a:r>
              <a:rPr lang="en-US" sz="2000" b="1" i="1" dirty="0" smtClean="0">
                <a:solidFill>
                  <a:srgbClr val="00B050"/>
                </a:solidFill>
                <a:latin typeface="Arial" pitchFamily="34" charset="0"/>
              </a:rPr>
              <a:t>PIF - direct </a:t>
            </a:r>
            <a:r>
              <a:rPr lang="en-US" sz="2000" b="1" i="1" dirty="0" err="1" smtClean="0">
                <a:solidFill>
                  <a:srgbClr val="00B050"/>
                </a:solidFill>
                <a:latin typeface="Arial" pitchFamily="34" charset="0"/>
              </a:rPr>
              <a:t>immunofluorescence</a:t>
            </a:r>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 (for diagnostics of </a:t>
            </a:r>
            <a:r>
              <a:rPr lang="en-US" sz="2000" b="1" i="1" dirty="0" err="1" smtClean="0">
                <a:solidFill>
                  <a:srgbClr val="00B050"/>
                </a:solidFill>
                <a:latin typeface="Arial" pitchFamily="34" charset="0"/>
              </a:rPr>
              <a:t>urogenital</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chlamydiosis</a:t>
            </a:r>
            <a:r>
              <a:rPr lang="en-US" sz="2000" b="1" i="1" dirty="0" smtClean="0">
                <a:solidFill>
                  <a:srgbClr val="00B050"/>
                </a:solidFill>
                <a:latin typeface="Arial" pitchFamily="34" charset="0"/>
              </a:rPr>
              <a:t>);</a:t>
            </a:r>
          </a:p>
          <a:p>
            <a:r>
              <a:rPr lang="en-US" sz="2000" b="1" i="1" dirty="0" smtClean="0">
                <a:solidFill>
                  <a:srgbClr val="00B050"/>
                </a:solidFill>
                <a:latin typeface="Arial" pitchFamily="34" charset="0"/>
              </a:rPr>
              <a:t>PCR is a polymerase chain reaction.</a:t>
            </a:r>
            <a:endParaRPr lang="ru-RU" sz="20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33338" y="1254125"/>
            <a:ext cx="7464223" cy="4770537"/>
          </a:xfrm>
          <a:prstGeom prst="rect">
            <a:avLst/>
          </a:prstGeom>
          <a:noFill/>
          <a:ln w="9525">
            <a:noFill/>
            <a:miter lim="800000"/>
            <a:headEnd/>
            <a:tailEnd/>
          </a:ln>
          <a:effectLst/>
        </p:spPr>
        <p:txBody>
          <a:bodyPr wrap="none" anchor="ctr">
            <a:spAutoFit/>
          </a:bodyPr>
          <a:lstStyle/>
          <a:p>
            <a:pPr indent="61913"/>
            <a:r>
              <a:rPr lang="en-US" sz="2400" dirty="0" smtClean="0">
                <a:solidFill>
                  <a:srgbClr val="FFFF00"/>
                </a:solidFill>
                <a:latin typeface="Arial" pitchFamily="34" charset="0"/>
              </a:rPr>
              <a:t>Types of resistance of microorganisms:</a:t>
            </a:r>
          </a:p>
          <a:p>
            <a:pPr indent="61913"/>
            <a:endParaRPr lang="en-US" sz="2000" i="1" dirty="0" smtClean="0">
              <a:latin typeface="Arial" pitchFamily="34" charset="0"/>
            </a:endParaRPr>
          </a:p>
          <a:p>
            <a:pPr indent="61913"/>
            <a:r>
              <a:rPr lang="en-US" sz="2000" i="1" dirty="0" smtClean="0">
                <a:latin typeface="Arial" pitchFamily="34" charset="0"/>
              </a:rPr>
              <a:t>natural -, acquired -</a:t>
            </a:r>
          </a:p>
          <a:p>
            <a:pPr indent="61913"/>
            <a:r>
              <a:rPr lang="en-US" sz="2000" i="1" dirty="0" smtClean="0">
                <a:latin typeface="Arial" pitchFamily="34" charset="0"/>
              </a:rPr>
              <a:t>stability results from the mutation of individual</a:t>
            </a:r>
          </a:p>
          <a:p>
            <a:pPr indent="61913"/>
            <a:r>
              <a:rPr lang="en-US" sz="2000" i="1" dirty="0" smtClean="0">
                <a:latin typeface="Arial" pitchFamily="34" charset="0"/>
              </a:rPr>
              <a:t> strains of bacteria and</a:t>
            </a:r>
          </a:p>
          <a:p>
            <a:pPr indent="61913"/>
            <a:r>
              <a:rPr lang="en-US" sz="2000" i="1" dirty="0" smtClean="0">
                <a:latin typeface="Arial" pitchFamily="34" charset="0"/>
              </a:rPr>
              <a:t> selection of resistant clones of microorganisms or as a result of</a:t>
            </a:r>
          </a:p>
          <a:p>
            <a:pPr indent="61913"/>
            <a:r>
              <a:rPr lang="en-US" sz="2000" i="1" dirty="0" err="1" smtClean="0">
                <a:latin typeface="Arial" pitchFamily="34" charset="0"/>
              </a:rPr>
              <a:t>extrachromosomal</a:t>
            </a:r>
            <a:r>
              <a:rPr lang="en-US" sz="2000" i="1" dirty="0" smtClean="0">
                <a:latin typeface="Arial" pitchFamily="34" charset="0"/>
              </a:rPr>
              <a:t> (plasmid) exchange of genetic information</a:t>
            </a:r>
          </a:p>
          <a:p>
            <a:pPr indent="61913"/>
            <a:r>
              <a:rPr lang="en-US" sz="2000" i="1" dirty="0" smtClean="0">
                <a:latin typeface="Arial" pitchFamily="34" charset="0"/>
              </a:rPr>
              <a:t>between individual bacterial cells.</a:t>
            </a:r>
          </a:p>
          <a:p>
            <a:pPr indent="61913"/>
            <a:endParaRPr lang="en-US" sz="2000" i="1" dirty="0" smtClean="0">
              <a:latin typeface="Arial" pitchFamily="34" charset="0"/>
            </a:endParaRPr>
          </a:p>
          <a:p>
            <a:pPr indent="61913"/>
            <a:r>
              <a:rPr lang="en-US" sz="2000" i="1" dirty="0" smtClean="0">
                <a:latin typeface="Arial" pitchFamily="34" charset="0"/>
              </a:rPr>
              <a:t>There are two types of acquired bacterial resistance:</a:t>
            </a:r>
          </a:p>
          <a:p>
            <a:pPr indent="61913"/>
            <a:r>
              <a:rPr lang="en-US" sz="2000" i="1" dirty="0" smtClean="0">
                <a:latin typeface="Arial" pitchFamily="34" charset="0"/>
              </a:rPr>
              <a:t>Primary resistance - resistance of bacteria to</a:t>
            </a:r>
          </a:p>
          <a:p>
            <a:pPr indent="61913"/>
            <a:r>
              <a:rPr lang="en-US" sz="2000" i="1" dirty="0" smtClean="0">
                <a:latin typeface="Arial" pitchFamily="34" charset="0"/>
              </a:rPr>
              <a:t>beginning of treatment;</a:t>
            </a:r>
          </a:p>
          <a:p>
            <a:pPr indent="61913"/>
            <a:r>
              <a:rPr lang="en-US" sz="2000" i="1" dirty="0" smtClean="0">
                <a:latin typeface="Arial" pitchFamily="34" charset="0"/>
              </a:rPr>
              <a:t>(</a:t>
            </a:r>
            <a:r>
              <a:rPr lang="en-US" sz="2000" i="1" dirty="0" err="1" smtClean="0">
                <a:latin typeface="Arial" pitchFamily="34" charset="0"/>
              </a:rPr>
              <a:t>eg</a:t>
            </a:r>
            <a:r>
              <a:rPr lang="en-US" sz="2000" i="1" dirty="0" smtClean="0">
                <a:latin typeface="Arial" pitchFamily="34" charset="0"/>
              </a:rPr>
              <a:t>, primary resistance of some strains of </a:t>
            </a:r>
            <a:r>
              <a:rPr lang="en-US" sz="2000" i="1" dirty="0" err="1" smtClean="0">
                <a:latin typeface="Arial" pitchFamily="34" charset="0"/>
              </a:rPr>
              <a:t>pneumococcus</a:t>
            </a:r>
            <a:endParaRPr lang="en-US" sz="2000" i="1" dirty="0" smtClean="0">
              <a:latin typeface="Arial" pitchFamily="34" charset="0"/>
            </a:endParaRPr>
          </a:p>
          <a:p>
            <a:pPr indent="61913"/>
            <a:r>
              <a:rPr lang="en-US" sz="2000" i="1" dirty="0" smtClean="0">
                <a:latin typeface="Arial" pitchFamily="34" charset="0"/>
              </a:rPr>
              <a:t>or Staphylococcus </a:t>
            </a:r>
            <a:r>
              <a:rPr lang="en-US" sz="2000" i="1" dirty="0" err="1" smtClean="0">
                <a:latin typeface="Arial" pitchFamily="34" charset="0"/>
              </a:rPr>
              <a:t>aureus</a:t>
            </a:r>
            <a:endParaRPr lang="en-US" sz="2000" i="1" dirty="0" smtClean="0">
              <a:latin typeface="Arial" pitchFamily="34" charset="0"/>
            </a:endParaRPr>
          </a:p>
          <a:p>
            <a:pPr indent="61913"/>
            <a:r>
              <a:rPr lang="en-US" sz="2000" i="1" dirty="0" smtClean="0">
                <a:latin typeface="Arial" pitchFamily="34" charset="0"/>
              </a:rPr>
              <a:t> to </a:t>
            </a:r>
            <a:r>
              <a:rPr lang="en-US" sz="2000" i="1" dirty="0" err="1" smtClean="0">
                <a:latin typeface="Arial" pitchFamily="34" charset="0"/>
              </a:rPr>
              <a:t>benzylpenicillin</a:t>
            </a:r>
            <a:r>
              <a:rPr lang="en-US" sz="2000" i="1" dirty="0" smtClean="0">
                <a:latin typeface="Arial" pitchFamily="34" charset="0"/>
              </a:rPr>
              <a:t>).</a:t>
            </a:r>
            <a:endParaRPr lang="ru-RU" sz="2000" i="1" dirty="0">
              <a:latin typeface="Arial"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395288" y="-117475"/>
            <a:ext cx="8639416" cy="7171194"/>
          </a:xfrm>
          <a:prstGeom prst="rect">
            <a:avLst/>
          </a:prstGeom>
          <a:noFill/>
          <a:ln w="9525">
            <a:noFill/>
            <a:miter lim="800000"/>
            <a:headEnd/>
            <a:tailEnd/>
          </a:ln>
          <a:effectLst/>
        </p:spPr>
        <p:txBody>
          <a:bodyPr wrap="none" anchor="ctr">
            <a:spAutoFit/>
          </a:bodyPr>
          <a:lstStyle/>
          <a:p>
            <a:pPr indent="671513"/>
            <a:r>
              <a:rPr lang="en-US" sz="2400" dirty="0" smtClean="0">
                <a:solidFill>
                  <a:srgbClr val="FFFF00"/>
                </a:solidFill>
                <a:latin typeface="Arial" pitchFamily="34" charset="0"/>
              </a:rPr>
              <a:t>Secondary resistance of bacteria-</a:t>
            </a:r>
          </a:p>
          <a:p>
            <a:pPr indent="671513"/>
            <a:r>
              <a:rPr lang="en-US" sz="2000" dirty="0" smtClean="0">
                <a:solidFill>
                  <a:srgbClr val="00B050"/>
                </a:solidFill>
                <a:latin typeface="Arial" pitchFamily="34" charset="0"/>
              </a:rPr>
              <a:t>occurs or increases during treatment</a:t>
            </a:r>
          </a:p>
          <a:p>
            <a:pPr indent="671513"/>
            <a:r>
              <a:rPr lang="en-US" sz="2000" dirty="0" smtClean="0">
                <a:solidFill>
                  <a:srgbClr val="00B050"/>
                </a:solidFill>
                <a:latin typeface="Arial" pitchFamily="34" charset="0"/>
              </a:rPr>
              <a:t>antibacterial drugs and requires a review of treatment tactics.</a:t>
            </a:r>
          </a:p>
          <a:p>
            <a:pPr indent="671513"/>
            <a:r>
              <a:rPr lang="en-US" sz="2000" dirty="0" smtClean="0">
                <a:solidFill>
                  <a:srgbClr val="00B050"/>
                </a:solidFill>
                <a:latin typeface="Arial" pitchFamily="34" charset="0"/>
              </a:rPr>
              <a:t>Associated Resistance</a:t>
            </a:r>
          </a:p>
          <a:p>
            <a:pPr indent="671513"/>
            <a:r>
              <a:rPr lang="en-US" sz="2000" dirty="0" smtClean="0">
                <a:solidFill>
                  <a:srgbClr val="00B050"/>
                </a:solidFill>
                <a:latin typeface="Arial" pitchFamily="34" charset="0"/>
              </a:rPr>
              <a:t>one chemical class simultaneously, for example,</a:t>
            </a:r>
          </a:p>
          <a:p>
            <a:pPr indent="671513"/>
            <a:r>
              <a:rPr lang="en-US" sz="2000" dirty="0" smtClean="0">
                <a:solidFill>
                  <a:srgbClr val="00B050"/>
                </a:solidFill>
                <a:latin typeface="Arial" pitchFamily="34" charset="0"/>
              </a:rPr>
              <a:t> to p-</a:t>
            </a:r>
            <a:r>
              <a:rPr lang="en-US" sz="2000" dirty="0" err="1" smtClean="0">
                <a:solidFill>
                  <a:srgbClr val="00B050"/>
                </a:solidFill>
                <a:latin typeface="Arial" pitchFamily="34" charset="0"/>
              </a:rPr>
              <a:t>lactams</a:t>
            </a:r>
            <a:r>
              <a:rPr lang="en-US" sz="2000" dirty="0" smtClean="0">
                <a:solidFill>
                  <a:srgbClr val="00B050"/>
                </a:solidFill>
                <a:latin typeface="Arial" pitchFamily="34" charset="0"/>
              </a:rPr>
              <a:t>, </a:t>
            </a:r>
            <a:r>
              <a:rPr lang="en-US" sz="2000" dirty="0" err="1" smtClean="0">
                <a:solidFill>
                  <a:srgbClr val="00B050"/>
                </a:solidFill>
                <a:latin typeface="Arial" pitchFamily="34" charset="0"/>
              </a:rPr>
              <a:t>aminoglycosides</a:t>
            </a:r>
            <a:r>
              <a:rPr lang="en-US" sz="2000" dirty="0" smtClean="0">
                <a:solidFill>
                  <a:srgbClr val="00B050"/>
                </a:solidFill>
                <a:latin typeface="Arial" pitchFamily="34" charset="0"/>
              </a:rPr>
              <a:t> and </a:t>
            </a:r>
            <a:r>
              <a:rPr lang="en-US" sz="2000" dirty="0" err="1" smtClean="0">
                <a:solidFill>
                  <a:srgbClr val="00B050"/>
                </a:solidFill>
                <a:latin typeface="Arial" pitchFamily="34" charset="0"/>
              </a:rPr>
              <a:t>fluoroquinolones</a:t>
            </a:r>
            <a:r>
              <a:rPr lang="en-US" sz="2000" dirty="0" smtClean="0">
                <a:solidFill>
                  <a:srgbClr val="00B050"/>
                </a:solidFill>
                <a:latin typeface="Arial" pitchFamily="34" charset="0"/>
              </a:rPr>
              <a:t> simultaneously.</a:t>
            </a:r>
          </a:p>
          <a:p>
            <a:pPr indent="671513"/>
            <a:r>
              <a:rPr lang="en-US" sz="2000" dirty="0" smtClean="0">
                <a:solidFill>
                  <a:srgbClr val="00B050"/>
                </a:solidFill>
                <a:latin typeface="Arial" pitchFamily="34" charset="0"/>
              </a:rPr>
              <a:t>Cross-resistance:</a:t>
            </a:r>
          </a:p>
          <a:p>
            <a:pPr indent="671513"/>
            <a:r>
              <a:rPr lang="en-US" sz="2000" dirty="0" smtClean="0">
                <a:solidFill>
                  <a:srgbClr val="00B050"/>
                </a:solidFill>
                <a:latin typeface="Arial" pitchFamily="34" charset="0"/>
              </a:rPr>
              <a:t>Resistance of the microorganism to antimicrobial agents</a:t>
            </a:r>
          </a:p>
          <a:p>
            <a:pPr indent="671513"/>
            <a:r>
              <a:rPr lang="en-US" sz="2000" dirty="0" smtClean="0">
                <a:solidFill>
                  <a:srgbClr val="00B050"/>
                </a:solidFill>
                <a:latin typeface="Arial" pitchFamily="34" charset="0"/>
              </a:rPr>
              <a:t> one chemical class</a:t>
            </a:r>
          </a:p>
          <a:p>
            <a:pPr indent="671513"/>
            <a:r>
              <a:rPr lang="en-US" sz="2000" dirty="0" smtClean="0">
                <a:solidFill>
                  <a:srgbClr val="00B050"/>
                </a:solidFill>
                <a:latin typeface="Arial" pitchFamily="34" charset="0"/>
              </a:rPr>
              <a:t> (for example, to several representatives of </a:t>
            </a:r>
            <a:r>
              <a:rPr lang="en-US" sz="2000" dirty="0" err="1" smtClean="0">
                <a:solidFill>
                  <a:srgbClr val="00B050"/>
                </a:solidFill>
                <a:latin typeface="Arial" pitchFamily="34" charset="0"/>
              </a:rPr>
              <a:t>aminoglycosides</a:t>
            </a:r>
            <a:r>
              <a:rPr lang="en-US" sz="2000" dirty="0" smtClean="0">
                <a:solidFill>
                  <a:srgbClr val="00B050"/>
                </a:solidFill>
                <a:latin typeface="Arial" pitchFamily="34" charset="0"/>
              </a:rPr>
              <a:t>,</a:t>
            </a:r>
          </a:p>
          <a:p>
            <a:pPr indent="671513"/>
            <a:r>
              <a:rPr lang="en-US" sz="2000" dirty="0" smtClean="0">
                <a:solidFill>
                  <a:srgbClr val="00B050"/>
                </a:solidFill>
                <a:latin typeface="Arial" pitchFamily="34" charset="0"/>
              </a:rPr>
              <a:t>several </a:t>
            </a:r>
            <a:r>
              <a:rPr lang="en-US" sz="2000" dirty="0" err="1" smtClean="0">
                <a:solidFill>
                  <a:srgbClr val="00B050"/>
                </a:solidFill>
                <a:latin typeface="Arial" pitchFamily="34" charset="0"/>
              </a:rPr>
              <a:t>fluoroquinolones</a:t>
            </a:r>
            <a:r>
              <a:rPr lang="en-US" sz="2000" dirty="0" smtClean="0">
                <a:solidFill>
                  <a:srgbClr val="00B050"/>
                </a:solidFill>
                <a:latin typeface="Arial" pitchFamily="34" charset="0"/>
              </a:rPr>
              <a:t>, etc.).</a:t>
            </a:r>
          </a:p>
          <a:p>
            <a:pPr indent="671513"/>
            <a:r>
              <a:rPr lang="en-US" sz="2000" dirty="0" smtClean="0">
                <a:solidFill>
                  <a:srgbClr val="00B050"/>
                </a:solidFill>
                <a:latin typeface="Arial" pitchFamily="34" charset="0"/>
              </a:rPr>
              <a:t>Penicillin-resistant S. </a:t>
            </a:r>
            <a:r>
              <a:rPr lang="en-US" sz="2000" dirty="0" err="1" smtClean="0">
                <a:solidFill>
                  <a:srgbClr val="00B050"/>
                </a:solidFill>
                <a:latin typeface="Arial" pitchFamily="34" charset="0"/>
              </a:rPr>
              <a:t>pneumoniae</a:t>
            </a:r>
            <a:r>
              <a:rPr lang="en-US" sz="2000" dirty="0" smtClean="0">
                <a:solidFill>
                  <a:srgbClr val="00B050"/>
                </a:solidFill>
                <a:latin typeface="Arial" pitchFamily="34" charset="0"/>
              </a:rPr>
              <a:t>.</a:t>
            </a:r>
          </a:p>
          <a:p>
            <a:pPr indent="671513"/>
            <a:r>
              <a:rPr lang="en-US" sz="2000" dirty="0" smtClean="0">
                <a:solidFill>
                  <a:srgbClr val="00B050"/>
                </a:solidFill>
                <a:latin typeface="Arial" pitchFamily="34" charset="0"/>
              </a:rPr>
              <a:t>Strains S. </a:t>
            </a:r>
            <a:r>
              <a:rPr lang="en-US" sz="2000" dirty="0" err="1" smtClean="0">
                <a:solidFill>
                  <a:srgbClr val="00B050"/>
                </a:solidFill>
                <a:latin typeface="Arial" pitchFamily="34" charset="0"/>
              </a:rPr>
              <a:t>pneumoniae</a:t>
            </a:r>
            <a:r>
              <a:rPr lang="en-US" sz="2000" dirty="0" smtClean="0">
                <a:solidFill>
                  <a:srgbClr val="00B050"/>
                </a:solidFill>
                <a:latin typeface="Arial" pitchFamily="34" charset="0"/>
              </a:rPr>
              <a:t>, having a reduced sensitivity to</a:t>
            </a:r>
          </a:p>
          <a:p>
            <a:pPr indent="671513"/>
            <a:r>
              <a:rPr lang="en-US" sz="2000" dirty="0" smtClean="0">
                <a:solidFill>
                  <a:srgbClr val="00B050"/>
                </a:solidFill>
                <a:latin typeface="Arial" pitchFamily="34" charset="0"/>
              </a:rPr>
              <a:t>penicillin.</a:t>
            </a:r>
          </a:p>
          <a:p>
            <a:pPr indent="671513"/>
            <a:r>
              <a:rPr lang="en-US" sz="2000" dirty="0" smtClean="0">
                <a:solidFill>
                  <a:srgbClr val="00B050"/>
                </a:solidFill>
                <a:latin typeface="Arial" pitchFamily="34" charset="0"/>
              </a:rPr>
              <a:t> PSSP - sensitive to penicillin,</a:t>
            </a:r>
          </a:p>
          <a:p>
            <a:pPr indent="671513"/>
            <a:r>
              <a:rPr lang="en-US" sz="2000" dirty="0" smtClean="0">
                <a:solidFill>
                  <a:srgbClr val="00B050"/>
                </a:solidFill>
                <a:latin typeface="Arial" pitchFamily="34" charset="0"/>
              </a:rPr>
              <a:t> PISP - moderately resistant</a:t>
            </a:r>
          </a:p>
          <a:p>
            <a:pPr indent="671513"/>
            <a:r>
              <a:rPr lang="en-US" sz="2000" dirty="0" smtClean="0">
                <a:solidFill>
                  <a:srgbClr val="00B050"/>
                </a:solidFill>
                <a:latin typeface="Arial" pitchFamily="34" charset="0"/>
              </a:rPr>
              <a:t>(MPC of penicillin 0.12-1.0 mg / L)</a:t>
            </a:r>
          </a:p>
          <a:p>
            <a:pPr indent="671513"/>
            <a:r>
              <a:rPr lang="en-US" sz="2000" dirty="0" smtClean="0">
                <a:solidFill>
                  <a:srgbClr val="00B050"/>
                </a:solidFill>
                <a:latin typeface="Arial" pitchFamily="34" charset="0"/>
              </a:rPr>
              <a:t>PRSP-resistant (MIC&gt; 2 mg / l).</a:t>
            </a:r>
          </a:p>
          <a:p>
            <a:pPr indent="671513"/>
            <a:r>
              <a:rPr lang="en-US" sz="2000" dirty="0" smtClean="0">
                <a:solidFill>
                  <a:srgbClr val="00B050"/>
                </a:solidFill>
                <a:latin typeface="Arial" pitchFamily="34" charset="0"/>
              </a:rPr>
              <a:t>Antibiotic-resistant S. </a:t>
            </a:r>
            <a:r>
              <a:rPr lang="en-US" sz="2000" dirty="0" err="1" smtClean="0">
                <a:solidFill>
                  <a:srgbClr val="00B050"/>
                </a:solidFill>
                <a:latin typeface="Arial" pitchFamily="34" charset="0"/>
              </a:rPr>
              <a:t>pneumoniae</a:t>
            </a:r>
            <a:endParaRPr lang="en-US" sz="2000" dirty="0" smtClean="0">
              <a:solidFill>
                <a:srgbClr val="00B050"/>
              </a:solidFill>
              <a:latin typeface="Arial" pitchFamily="34" charset="0"/>
            </a:endParaRPr>
          </a:p>
          <a:p>
            <a:pPr indent="671513"/>
            <a:r>
              <a:rPr lang="en-US" sz="2000" dirty="0" smtClean="0">
                <a:solidFill>
                  <a:srgbClr val="00B050"/>
                </a:solidFill>
                <a:latin typeface="Arial" pitchFamily="34" charset="0"/>
              </a:rPr>
              <a:t>Strains of </a:t>
            </a:r>
            <a:r>
              <a:rPr lang="en-US" sz="2000" dirty="0" err="1" smtClean="0">
                <a:solidFill>
                  <a:srgbClr val="00B050"/>
                </a:solidFill>
                <a:latin typeface="Arial" pitchFamily="34" charset="0"/>
              </a:rPr>
              <a:t>pneumococcus</a:t>
            </a:r>
            <a:r>
              <a:rPr lang="en-US" sz="2000" dirty="0" smtClean="0">
                <a:solidFill>
                  <a:srgbClr val="00B050"/>
                </a:solidFill>
                <a:latin typeface="Arial" pitchFamily="34" charset="0"/>
              </a:rPr>
              <a:t>,</a:t>
            </a:r>
          </a:p>
          <a:p>
            <a:pPr indent="671513"/>
            <a:r>
              <a:rPr lang="en-US" sz="2000" dirty="0" smtClean="0">
                <a:solidFill>
                  <a:srgbClr val="00B050"/>
                </a:solidFill>
                <a:latin typeface="Arial" pitchFamily="34" charset="0"/>
              </a:rPr>
              <a:t>resistant to antibacterial drugs of three or more classes,</a:t>
            </a:r>
          </a:p>
          <a:p>
            <a:pPr indent="671513"/>
            <a:r>
              <a:rPr lang="en-US" sz="2000" dirty="0" smtClean="0">
                <a:solidFill>
                  <a:srgbClr val="00B050"/>
                </a:solidFill>
                <a:latin typeface="Arial" pitchFamily="34" charset="0"/>
              </a:rPr>
              <a:t> for example, to penicillin, co-</a:t>
            </a:r>
            <a:r>
              <a:rPr lang="en-US" sz="2000" dirty="0" err="1" smtClean="0">
                <a:solidFill>
                  <a:srgbClr val="00B050"/>
                </a:solidFill>
                <a:latin typeface="Arial" pitchFamily="34" charset="0"/>
              </a:rPr>
              <a:t>trimoxazole</a:t>
            </a:r>
            <a:r>
              <a:rPr lang="en-US" sz="2000" dirty="0" smtClean="0">
                <a:solidFill>
                  <a:srgbClr val="00B050"/>
                </a:solidFill>
                <a:latin typeface="Arial" pitchFamily="34" charset="0"/>
              </a:rPr>
              <a:t> and </a:t>
            </a:r>
            <a:r>
              <a:rPr lang="en-US" sz="2000" dirty="0" err="1" smtClean="0">
                <a:solidFill>
                  <a:srgbClr val="00B050"/>
                </a:solidFill>
                <a:latin typeface="Arial" pitchFamily="34" charset="0"/>
              </a:rPr>
              <a:t>macrolides</a:t>
            </a:r>
            <a:r>
              <a:rPr lang="en-US" sz="2000" dirty="0" smtClean="0">
                <a:solidFill>
                  <a:srgbClr val="00B050"/>
                </a:solidFill>
                <a:latin typeface="Arial" pitchFamily="34" charset="0"/>
              </a:rPr>
              <a:t>.</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457200" y="1214422"/>
            <a:ext cx="8472518" cy="3046988"/>
          </a:xfrm>
          <a:prstGeom prst="rect">
            <a:avLst/>
          </a:prstGeom>
          <a:noFill/>
          <a:ln w="9525">
            <a:noFill/>
            <a:miter lim="800000"/>
            <a:headEnd/>
            <a:tailEnd/>
          </a:ln>
          <a:effectLst/>
        </p:spPr>
        <p:txBody>
          <a:bodyPr wrap="square" anchor="ctr">
            <a:spAutoFit/>
          </a:bodyPr>
          <a:lstStyle/>
          <a:p>
            <a:pPr>
              <a:tabLst>
                <a:tab pos="5384800" algn="r"/>
              </a:tabLst>
            </a:pPr>
            <a:r>
              <a:rPr lang="en-US" sz="2800" b="1" dirty="0" smtClean="0">
                <a:solidFill>
                  <a:srgbClr val="FFFF00"/>
                </a:solidFill>
                <a:latin typeface="Arial" pitchFamily="34" charset="0"/>
              </a:rPr>
              <a:t>Post-antibiotic effect.</a:t>
            </a:r>
          </a:p>
          <a:p>
            <a:pPr>
              <a:tabLst>
                <a:tab pos="5384800" algn="r"/>
              </a:tabLst>
            </a:pPr>
            <a:endParaRPr lang="en-US" sz="2000" b="1" i="1" dirty="0" smtClean="0">
              <a:solidFill>
                <a:schemeClr val="folHlink"/>
              </a:solidFill>
              <a:latin typeface="Arial" pitchFamily="34" charset="0"/>
            </a:endParaRPr>
          </a:p>
          <a:p>
            <a:pPr>
              <a:tabLst>
                <a:tab pos="5384800" algn="r"/>
              </a:tabLst>
            </a:pPr>
            <a:r>
              <a:rPr lang="en-US" sz="2400" b="1" dirty="0" smtClean="0">
                <a:solidFill>
                  <a:srgbClr val="00B050"/>
                </a:solidFill>
                <a:latin typeface="Arial" pitchFamily="34" charset="0"/>
              </a:rPr>
              <a:t>The temporary cessation of reproduction</a:t>
            </a:r>
          </a:p>
          <a:p>
            <a:pPr>
              <a:tabLst>
                <a:tab pos="5384800" algn="r"/>
              </a:tabLst>
            </a:pPr>
            <a:r>
              <a:rPr lang="en-US" sz="2400" b="1" dirty="0" smtClean="0">
                <a:solidFill>
                  <a:srgbClr val="00B050"/>
                </a:solidFill>
                <a:latin typeface="Arial" pitchFamily="34" charset="0"/>
              </a:rPr>
              <a:t>microorganisms (in comparison with the control</a:t>
            </a:r>
          </a:p>
          <a:p>
            <a:pPr>
              <a:tabLst>
                <a:tab pos="5384800" algn="r"/>
              </a:tabLst>
            </a:pPr>
            <a:r>
              <a:rPr lang="en-US" sz="2400" b="1" dirty="0" smtClean="0">
                <a:solidFill>
                  <a:srgbClr val="00B050"/>
                </a:solidFill>
                <a:latin typeface="Arial" pitchFamily="34" charset="0"/>
              </a:rPr>
              <a:t>a population containing the same number of microorganisms) after a limited period</a:t>
            </a:r>
          </a:p>
          <a:p>
            <a:pPr>
              <a:tabLst>
                <a:tab pos="5384800" algn="r"/>
              </a:tabLst>
            </a:pPr>
            <a:r>
              <a:rPr lang="en-US" sz="2400" b="1" dirty="0" smtClean="0">
                <a:solidFill>
                  <a:srgbClr val="00B050"/>
                </a:solidFill>
                <a:latin typeface="Arial" pitchFamily="34" charset="0"/>
              </a:rPr>
              <a:t>exposure to the antibiotic. Measured in units of? Time - minutes or hours</a:t>
            </a:r>
            <a:endParaRPr lang="ru-RU" sz="24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ВКП10"/>
          <p:cNvPicPr>
            <a:picLocks noChangeAspect="1" noChangeArrowheads="1"/>
          </p:cNvPicPr>
          <p:nvPr/>
        </p:nvPicPr>
        <p:blipFill>
          <a:blip r:embed="rId3"/>
          <a:srcRect/>
          <a:stretch>
            <a:fillRect/>
          </a:stretch>
        </p:blipFill>
        <p:spPr bwMode="auto">
          <a:xfrm>
            <a:off x="0" y="-536575"/>
            <a:ext cx="9324975" cy="7781925"/>
          </a:xfrm>
          <a:prstGeom prst="rect">
            <a:avLst/>
          </a:prstGeom>
          <a:noFill/>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ChangeArrowheads="1"/>
          </p:cNvSpPr>
          <p:nvPr/>
        </p:nvSpPr>
        <p:spPr bwMode="auto">
          <a:xfrm>
            <a:off x="512763" y="336550"/>
            <a:ext cx="8658139" cy="6063198"/>
          </a:xfrm>
          <a:prstGeom prst="rect">
            <a:avLst/>
          </a:prstGeom>
          <a:noFill/>
          <a:ln w="9525">
            <a:noFill/>
            <a:miter lim="800000"/>
            <a:headEnd/>
            <a:tailEnd/>
          </a:ln>
          <a:effectLst/>
        </p:spPr>
        <p:txBody>
          <a:bodyPr wrap="none" anchor="ctr">
            <a:spAutoFit/>
          </a:bodyPr>
          <a:lstStyle/>
          <a:p>
            <a:pPr>
              <a:tabLst>
                <a:tab pos="725488" algn="l"/>
              </a:tabLst>
            </a:pPr>
            <a:r>
              <a:rPr lang="en-US" sz="2800" b="1" dirty="0" smtClean="0">
                <a:solidFill>
                  <a:srgbClr val="FFFF00"/>
                </a:solidFill>
                <a:latin typeface="Arial" pitchFamily="34" charset="0"/>
              </a:rPr>
              <a:t>Mechanisms of development of bacterial</a:t>
            </a:r>
          </a:p>
          <a:p>
            <a:pPr>
              <a:tabLst>
                <a:tab pos="725488" algn="l"/>
              </a:tabLst>
            </a:pPr>
            <a:r>
              <a:rPr lang="en-US" sz="2800" b="1" dirty="0" smtClean="0">
                <a:solidFill>
                  <a:srgbClr val="FFFF00"/>
                </a:solidFill>
                <a:latin typeface="Arial" pitchFamily="34" charset="0"/>
              </a:rPr>
              <a:t>resistance to antimicrobial agents:</a:t>
            </a:r>
          </a:p>
          <a:p>
            <a:pPr>
              <a:tabLst>
                <a:tab pos="725488" algn="l"/>
              </a:tabLst>
            </a:pPr>
            <a:endParaRPr lang="en-US" sz="2000" b="1" i="1" dirty="0" smtClean="0">
              <a:solidFill>
                <a:schemeClr val="folHlink"/>
              </a:solidFill>
              <a:latin typeface="Arial" pitchFamily="34" charset="0"/>
            </a:endParaRPr>
          </a:p>
          <a:p>
            <a:pPr>
              <a:tabLst>
                <a:tab pos="725488" algn="l"/>
              </a:tabLst>
            </a:pPr>
            <a:r>
              <a:rPr lang="en-US" sz="2400" b="1" i="1" dirty="0" smtClean="0">
                <a:solidFill>
                  <a:srgbClr val="00B050"/>
                </a:solidFill>
                <a:latin typeface="Arial" pitchFamily="34" charset="0"/>
              </a:rPr>
              <a:t>- active removal of antibacterial drugs from</a:t>
            </a:r>
          </a:p>
          <a:p>
            <a:pPr>
              <a:tabLst>
                <a:tab pos="725488" algn="l"/>
              </a:tabLst>
            </a:pPr>
            <a:r>
              <a:rPr lang="en-US" sz="2400" b="1" i="1" dirty="0" smtClean="0">
                <a:solidFill>
                  <a:srgbClr val="00B050"/>
                </a:solidFill>
                <a:latin typeface="Arial" pitchFamily="34" charset="0"/>
              </a:rPr>
              <a:t>a microbial cell (efflux);</a:t>
            </a:r>
          </a:p>
          <a:p>
            <a:pPr>
              <a:tabLst>
                <a:tab pos="725488" algn="l"/>
              </a:tabLst>
            </a:pPr>
            <a:r>
              <a:rPr lang="en-US" sz="2400" b="1" i="1" dirty="0" smtClean="0">
                <a:solidFill>
                  <a:srgbClr val="00B050"/>
                </a:solidFill>
                <a:latin typeface="Arial" pitchFamily="34" charset="0"/>
              </a:rPr>
              <a:t>- change in permeability of the cell wall</a:t>
            </a:r>
          </a:p>
          <a:p>
            <a:pPr>
              <a:tabLst>
                <a:tab pos="725488" algn="l"/>
              </a:tabLst>
            </a:pPr>
            <a:r>
              <a:rPr lang="en-US" sz="2400" b="1" i="1" dirty="0" smtClean="0">
                <a:solidFill>
                  <a:srgbClr val="00B050"/>
                </a:solidFill>
                <a:latin typeface="Arial" pitchFamily="34" charset="0"/>
              </a:rPr>
              <a:t>bacteria for drugs;</a:t>
            </a:r>
          </a:p>
          <a:p>
            <a:pPr>
              <a:tabLst>
                <a:tab pos="725488" algn="l"/>
              </a:tabLst>
            </a:pPr>
            <a:r>
              <a:rPr lang="en-US" sz="2400" b="1" i="1" dirty="0" smtClean="0">
                <a:solidFill>
                  <a:srgbClr val="00B050"/>
                </a:solidFill>
                <a:latin typeface="Arial" pitchFamily="34" charset="0"/>
              </a:rPr>
              <a:t>- modification of target cell structures for "antibiotics, </a:t>
            </a:r>
          </a:p>
          <a:p>
            <a:pPr>
              <a:tabLst>
                <a:tab pos="725488" algn="l"/>
              </a:tabLst>
            </a:pPr>
            <a:r>
              <a:rPr lang="en-US" sz="2400" b="1" i="1" dirty="0" smtClean="0">
                <a:solidFill>
                  <a:srgbClr val="00B050"/>
                </a:solidFill>
                <a:latin typeface="Arial" pitchFamily="34" charset="0"/>
              </a:rPr>
              <a:t>for example, penicillin-binding proteins (PSBs) – </a:t>
            </a:r>
          </a:p>
          <a:p>
            <a:pPr>
              <a:tabLst>
                <a:tab pos="725488" algn="l"/>
              </a:tabLst>
            </a:pPr>
            <a:r>
              <a:rPr lang="en-US" sz="2400" b="1" i="1" dirty="0" smtClean="0">
                <a:solidFill>
                  <a:srgbClr val="00B050"/>
                </a:solidFill>
                <a:latin typeface="Arial" pitchFamily="34" charset="0"/>
              </a:rPr>
              <a:t>enzymes of microorganisms" (</a:t>
            </a:r>
            <a:r>
              <a:rPr lang="en-US" sz="2400" b="1" i="1" dirty="0" err="1" smtClean="0">
                <a:solidFill>
                  <a:srgbClr val="00B050"/>
                </a:solidFill>
                <a:latin typeface="Arial" pitchFamily="34" charset="0"/>
              </a:rPr>
              <a:t>transpeptidases</a:t>
            </a:r>
            <a:r>
              <a:rPr lang="en-US" sz="2400" b="1" i="1" dirty="0" smtClean="0">
                <a:solidFill>
                  <a:srgbClr val="00B050"/>
                </a:solidFill>
                <a:latin typeface="Arial" pitchFamily="34" charset="0"/>
              </a:rPr>
              <a:t> and </a:t>
            </a:r>
          </a:p>
          <a:p>
            <a:pPr>
              <a:tabLst>
                <a:tab pos="725488" algn="l"/>
              </a:tabLst>
            </a:pPr>
            <a:r>
              <a:rPr lang="en-US" sz="2400" b="1" i="1" dirty="0" err="1" smtClean="0">
                <a:solidFill>
                  <a:srgbClr val="00B050"/>
                </a:solidFill>
                <a:latin typeface="Arial" pitchFamily="34" charset="0"/>
              </a:rPr>
              <a:t>carboxypeptidases</a:t>
            </a:r>
            <a:r>
              <a:rPr lang="en-US" sz="2400" b="1" i="1" dirty="0" smtClean="0">
                <a:solidFill>
                  <a:srgbClr val="00B050"/>
                </a:solidFill>
                <a:latin typeface="Arial" pitchFamily="34" charset="0"/>
              </a:rPr>
              <a:t>) responsible for the synthesis of </a:t>
            </a:r>
          </a:p>
          <a:p>
            <a:pPr>
              <a:tabLst>
                <a:tab pos="725488" algn="l"/>
              </a:tabLst>
            </a:pPr>
            <a:r>
              <a:rPr lang="en-US" sz="2400" b="1" i="1" dirty="0" err="1" smtClean="0">
                <a:solidFill>
                  <a:srgbClr val="00B050"/>
                </a:solidFill>
                <a:latin typeface="Arial" pitchFamily="34" charset="0"/>
              </a:rPr>
              <a:t>peptidoglycans</a:t>
            </a:r>
            <a:r>
              <a:rPr lang="en-US" sz="2400" b="1" i="1" dirty="0" smtClean="0">
                <a:solidFill>
                  <a:srgbClr val="00B050"/>
                </a:solidFill>
                <a:latin typeface="Arial" pitchFamily="34" charset="0"/>
              </a:rPr>
              <a:t> of the bacterial cell wall </a:t>
            </a:r>
          </a:p>
          <a:p>
            <a:pPr>
              <a:tabLst>
                <a:tab pos="725488" algn="l"/>
              </a:tabLst>
            </a:pPr>
            <a:r>
              <a:rPr lang="en-US" sz="2400" b="1" i="1" dirty="0" smtClean="0">
                <a:solidFill>
                  <a:srgbClr val="00B050"/>
                </a:solidFill>
                <a:latin typeface="Arial" pitchFamily="34" charset="0"/>
              </a:rPr>
              <a:t>((3- </a:t>
            </a:r>
            <a:r>
              <a:rPr lang="en-US" sz="2400" b="1" i="1" dirty="0" err="1" smtClean="0">
                <a:solidFill>
                  <a:srgbClr val="00B050"/>
                </a:solidFill>
                <a:latin typeface="Arial" pitchFamily="34" charset="0"/>
              </a:rPr>
              <a:t>lactam</a:t>
            </a:r>
            <a:r>
              <a:rPr lang="en-US" sz="2400" b="1" i="1" dirty="0" smtClean="0">
                <a:solidFill>
                  <a:srgbClr val="00B050"/>
                </a:solidFill>
                <a:latin typeface="Arial" pitchFamily="34" charset="0"/>
              </a:rPr>
              <a:t> antibiotics, by binding to PSB, block them </a:t>
            </a:r>
          </a:p>
          <a:p>
            <a:pPr>
              <a:tabLst>
                <a:tab pos="725488" algn="l"/>
              </a:tabLst>
            </a:pPr>
            <a:r>
              <a:rPr lang="en-US" sz="2400" b="1" i="1" dirty="0" smtClean="0">
                <a:solidFill>
                  <a:srgbClr val="00B050"/>
                </a:solidFill>
                <a:latin typeface="Arial" pitchFamily="34" charset="0"/>
              </a:rPr>
              <a:t>action, disrupting the synthesis of the cell wall - bacteria);</a:t>
            </a:r>
          </a:p>
          <a:p>
            <a:pPr>
              <a:tabLst>
                <a:tab pos="725488" algn="l"/>
              </a:tabLst>
            </a:pPr>
            <a:r>
              <a:rPr lang="en-US" sz="2400" b="1" i="1" dirty="0" smtClean="0">
                <a:solidFill>
                  <a:srgbClr val="00B050"/>
                </a:solidFill>
                <a:latin typeface="Arial" pitchFamily="34" charset="0"/>
              </a:rPr>
              <a:t>-the production of specific enzymes by bacteria,</a:t>
            </a:r>
          </a:p>
          <a:p>
            <a:pPr>
              <a:tabLst>
                <a:tab pos="725488" algn="l"/>
              </a:tabLst>
            </a:pPr>
            <a:r>
              <a:rPr lang="en-US" sz="2400" b="1" i="1" dirty="0" smtClean="0">
                <a:solidFill>
                  <a:srgbClr val="00B050"/>
                </a:solidFill>
                <a:latin typeface="Arial" pitchFamily="34" charset="0"/>
              </a:rPr>
              <a:t>destroying the molecule of antibiotics.</a:t>
            </a:r>
            <a:endParaRPr lang="ru-RU" sz="24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ChangeArrowheads="1"/>
          </p:cNvSpPr>
          <p:nvPr/>
        </p:nvSpPr>
        <p:spPr bwMode="auto">
          <a:xfrm>
            <a:off x="793751" y="338138"/>
            <a:ext cx="8135968" cy="5878532"/>
          </a:xfrm>
          <a:prstGeom prst="rect">
            <a:avLst/>
          </a:prstGeom>
          <a:noFill/>
          <a:ln w="9525">
            <a:noFill/>
            <a:miter lim="800000"/>
            <a:headEnd/>
            <a:tailEnd/>
          </a:ln>
          <a:effectLst/>
        </p:spPr>
        <p:txBody>
          <a:bodyPr wrap="square" anchor="ctr">
            <a:spAutoFit/>
          </a:bodyPr>
          <a:lstStyle/>
          <a:p>
            <a:pPr algn="ctr">
              <a:tabLst>
                <a:tab pos="558800" algn="l"/>
              </a:tabLst>
            </a:pPr>
            <a:r>
              <a:rPr lang="en-US" sz="2800" b="1" dirty="0" smtClean="0">
                <a:solidFill>
                  <a:srgbClr val="FFFF00"/>
                </a:solidFill>
                <a:latin typeface="Arial" pitchFamily="34" charset="0"/>
              </a:rPr>
              <a:t>The most common </a:t>
            </a:r>
            <a:r>
              <a:rPr lang="el-GR" sz="2800" b="1" dirty="0" smtClean="0">
                <a:solidFill>
                  <a:srgbClr val="FFFF00"/>
                </a:solidFill>
                <a:latin typeface="Arial" pitchFamily="34" charset="0"/>
              </a:rPr>
              <a:t>β-</a:t>
            </a:r>
            <a:r>
              <a:rPr lang="en-US" sz="2800" b="1" dirty="0" err="1" smtClean="0">
                <a:solidFill>
                  <a:srgbClr val="FFFF00"/>
                </a:solidFill>
                <a:latin typeface="Arial" pitchFamily="34" charset="0"/>
              </a:rPr>
              <a:t>lactamases</a:t>
            </a:r>
            <a:r>
              <a:rPr lang="en-US" sz="2800" b="1" dirty="0" smtClean="0">
                <a:solidFill>
                  <a:srgbClr val="FFFF00"/>
                </a:solidFill>
                <a:latin typeface="Arial" pitchFamily="34" charset="0"/>
              </a:rPr>
              <a:t> and their</a:t>
            </a:r>
          </a:p>
          <a:p>
            <a:pPr algn="ctr">
              <a:tabLst>
                <a:tab pos="558800" algn="l"/>
              </a:tabLst>
            </a:pPr>
            <a:r>
              <a:rPr lang="en-US" sz="2800" b="1" dirty="0" smtClean="0">
                <a:solidFill>
                  <a:srgbClr val="FFFF00"/>
                </a:solidFill>
                <a:latin typeface="Arial" pitchFamily="34" charset="0"/>
              </a:rPr>
              <a:t>properties (Enzymes / characteristics).</a:t>
            </a:r>
          </a:p>
          <a:p>
            <a:pPr algn="ctr">
              <a:tabLst>
                <a:tab pos="558800" algn="l"/>
              </a:tabLst>
            </a:pPr>
            <a:endParaRPr lang="en-US" sz="2000" b="1" dirty="0" smtClean="0">
              <a:solidFill>
                <a:schemeClr val="folHlink"/>
              </a:solidFill>
              <a:latin typeface="Arial" pitchFamily="34" charset="0"/>
            </a:endParaRPr>
          </a:p>
          <a:p>
            <a:pPr algn="ctr">
              <a:tabLst>
                <a:tab pos="558800" algn="l"/>
              </a:tabLst>
            </a:pPr>
            <a:r>
              <a:rPr lang="en-US" sz="2000" b="1" dirty="0" smtClean="0">
                <a:latin typeface="Arial" pitchFamily="34" charset="0"/>
              </a:rPr>
              <a:t>Plasmid beta-</a:t>
            </a:r>
            <a:r>
              <a:rPr lang="en-US" sz="2000" b="1" dirty="0" err="1" smtClean="0">
                <a:latin typeface="Arial" pitchFamily="34" charset="0"/>
              </a:rPr>
              <a:t>lactamases</a:t>
            </a:r>
            <a:r>
              <a:rPr lang="en-US" sz="2000" b="1" dirty="0" smtClean="0">
                <a:latin typeface="Arial" pitchFamily="34" charset="0"/>
              </a:rPr>
              <a:t> of staphylococci class A /</a:t>
            </a:r>
          </a:p>
          <a:p>
            <a:pPr algn="ctr">
              <a:tabLst>
                <a:tab pos="558800" algn="l"/>
              </a:tabLst>
            </a:pPr>
            <a:r>
              <a:rPr lang="en-US" sz="2000" b="1" dirty="0" smtClean="0">
                <a:latin typeface="Arial" pitchFamily="34" charset="0"/>
              </a:rPr>
              <a:t>- </a:t>
            </a:r>
            <a:r>
              <a:rPr lang="en-US" sz="2000" b="1" dirty="0" err="1" smtClean="0">
                <a:latin typeface="Arial" pitchFamily="34" charset="0"/>
              </a:rPr>
              <a:t>Hydrolyse</a:t>
            </a:r>
            <a:r>
              <a:rPr lang="en-US" sz="2000" b="1" dirty="0" smtClean="0">
                <a:latin typeface="Arial" pitchFamily="34" charset="0"/>
              </a:rPr>
              <a:t> natural and semi-synthetic </a:t>
            </a:r>
            <a:r>
              <a:rPr lang="en-US" sz="2000" b="1" dirty="0" err="1" smtClean="0">
                <a:latin typeface="Arial" pitchFamily="34" charset="0"/>
              </a:rPr>
              <a:t>penicillins</a:t>
            </a:r>
            <a:r>
              <a:rPr lang="en-US" sz="2000" b="1" dirty="0" smtClean="0">
                <a:latin typeface="Arial" pitchFamily="34" charset="0"/>
              </a:rPr>
              <a:t> (except penicillin-resistant "</a:t>
            </a:r>
            <a:r>
              <a:rPr lang="en-US" sz="2000" b="1" dirty="0" err="1" smtClean="0">
                <a:latin typeface="Arial" pitchFamily="34" charset="0"/>
              </a:rPr>
              <a:t>penicillins</a:t>
            </a:r>
            <a:r>
              <a:rPr lang="en-US" sz="2000" b="1" dirty="0" smtClean="0">
                <a:latin typeface="Arial" pitchFamily="34" charset="0"/>
              </a:rPr>
              <a:t>, for example, </a:t>
            </a:r>
            <a:r>
              <a:rPr lang="en-US" sz="2000" b="1" dirty="0" err="1" smtClean="0">
                <a:latin typeface="Arial" pitchFamily="34" charset="0"/>
              </a:rPr>
              <a:t>oxacillin</a:t>
            </a:r>
            <a:r>
              <a:rPr lang="en-US" sz="2000" b="1" dirty="0" smtClean="0">
                <a:latin typeface="Arial" pitchFamily="34" charset="0"/>
              </a:rPr>
              <a:t>).</a:t>
            </a:r>
          </a:p>
          <a:p>
            <a:pPr algn="ctr">
              <a:tabLst>
                <a:tab pos="558800" algn="l"/>
              </a:tabLst>
            </a:pPr>
            <a:r>
              <a:rPr lang="en-US" sz="2000" b="1" dirty="0" smtClean="0">
                <a:latin typeface="Arial" pitchFamily="34" charset="0"/>
              </a:rPr>
              <a:t>Sensitive to inhibitors (3-lactamases.</a:t>
            </a:r>
          </a:p>
          <a:p>
            <a:pPr algn="ctr">
              <a:tabLst>
                <a:tab pos="558800" algn="l"/>
              </a:tabLst>
            </a:pPr>
            <a:endParaRPr lang="en-US" sz="2000" b="1" dirty="0" smtClean="0">
              <a:solidFill>
                <a:schemeClr val="folHlink"/>
              </a:solidFill>
              <a:latin typeface="Arial" pitchFamily="34" charset="0"/>
            </a:endParaRPr>
          </a:p>
          <a:p>
            <a:pPr algn="ctr">
              <a:tabLst>
                <a:tab pos="558800" algn="l"/>
              </a:tabLst>
            </a:pPr>
            <a:r>
              <a:rPr lang="en-US" sz="2000" b="1" dirty="0" smtClean="0">
                <a:solidFill>
                  <a:srgbClr val="FFC000"/>
                </a:solidFill>
                <a:latin typeface="Arial" pitchFamily="34" charset="0"/>
              </a:rPr>
              <a:t>Plasmid </a:t>
            </a:r>
            <a:r>
              <a:rPr lang="el-GR" sz="2000" b="1" dirty="0" smtClean="0">
                <a:solidFill>
                  <a:srgbClr val="FFC000"/>
                </a:solidFill>
                <a:latin typeface="Arial" pitchFamily="34" charset="0"/>
              </a:rPr>
              <a:t>β-</a:t>
            </a:r>
            <a:r>
              <a:rPr lang="en-US" sz="2000" b="1" dirty="0" err="1" smtClean="0">
                <a:solidFill>
                  <a:srgbClr val="FFC000"/>
                </a:solidFill>
                <a:latin typeface="Arial" pitchFamily="34" charset="0"/>
              </a:rPr>
              <a:t>lactamases</a:t>
            </a:r>
            <a:r>
              <a:rPr lang="en-US" sz="2000" b="1" dirty="0" smtClean="0">
                <a:solidFill>
                  <a:srgbClr val="FFC000"/>
                </a:solidFill>
                <a:latin typeface="Arial" pitchFamily="34" charset="0"/>
              </a:rPr>
              <a:t> of class A</a:t>
            </a:r>
          </a:p>
          <a:p>
            <a:pPr algn="ctr">
              <a:tabLst>
                <a:tab pos="558800" algn="l"/>
              </a:tabLst>
            </a:pPr>
            <a:r>
              <a:rPr lang="en-US" sz="2000" b="1" dirty="0" smtClean="0">
                <a:solidFill>
                  <a:srgbClr val="FFC000"/>
                </a:solidFill>
                <a:latin typeface="Arial" pitchFamily="34" charset="0"/>
              </a:rPr>
              <a:t>a wide range of gram-negative bacteria /</a:t>
            </a:r>
          </a:p>
          <a:p>
            <a:pPr algn="ctr">
              <a:tabLst>
                <a:tab pos="558800" algn="l"/>
              </a:tabLst>
            </a:pPr>
            <a:r>
              <a:rPr lang="en-US" sz="2000" b="1" dirty="0" err="1" smtClean="0">
                <a:solidFill>
                  <a:srgbClr val="FFC000"/>
                </a:solidFill>
                <a:latin typeface="Arial" pitchFamily="34" charset="0"/>
              </a:rPr>
              <a:t>Hydrolyse</a:t>
            </a:r>
            <a:r>
              <a:rPr lang="en-US" sz="2000" b="1" dirty="0" smtClean="0">
                <a:solidFill>
                  <a:srgbClr val="FFC000"/>
                </a:solidFill>
                <a:latin typeface="Arial" pitchFamily="34" charset="0"/>
              </a:rPr>
              <a:t> natural and. "</a:t>
            </a:r>
            <a:r>
              <a:rPr lang="en-US" sz="2000" b="1" dirty="0" err="1" smtClean="0">
                <a:solidFill>
                  <a:srgbClr val="FFC000"/>
                </a:solidFill>
                <a:latin typeface="Arial" pitchFamily="34" charset="0"/>
              </a:rPr>
              <a:t>Olusynthetic</a:t>
            </a:r>
            <a:r>
              <a:rPr lang="en-US" sz="2000" b="1" dirty="0" smtClean="0">
                <a:solidFill>
                  <a:srgbClr val="FFC000"/>
                </a:solidFill>
                <a:latin typeface="Arial" pitchFamily="34" charset="0"/>
              </a:rPr>
              <a:t>" </a:t>
            </a:r>
            <a:r>
              <a:rPr lang="en-US" sz="2000" b="1" dirty="0" err="1" smtClean="0">
                <a:solidFill>
                  <a:srgbClr val="FFC000"/>
                </a:solidFill>
                <a:latin typeface="Arial" pitchFamily="34" charset="0"/>
              </a:rPr>
              <a:t>penicillins</a:t>
            </a:r>
            <a:r>
              <a:rPr lang="en-US" sz="2000" b="1" dirty="0" smtClean="0">
                <a:solidFill>
                  <a:srgbClr val="FFC000"/>
                </a:solidFill>
                <a:latin typeface="Arial" pitchFamily="34" charset="0"/>
              </a:rPr>
              <a:t>, </a:t>
            </a:r>
            <a:r>
              <a:rPr lang="en-US" sz="2000" b="1" dirty="0" err="1" smtClean="0">
                <a:solidFill>
                  <a:srgbClr val="FFC000"/>
                </a:solidFill>
                <a:latin typeface="Arial" pitchFamily="34" charset="0"/>
              </a:rPr>
              <a:t>cephalosporins</a:t>
            </a:r>
            <a:r>
              <a:rPr lang="en-US" sz="2000" b="1" dirty="0" smtClean="0">
                <a:solidFill>
                  <a:srgbClr val="FFC000"/>
                </a:solidFill>
                <a:latin typeface="Arial" pitchFamily="34" charset="0"/>
              </a:rPr>
              <a:t> of the first generation. "- Sensitive to inhibitors of </a:t>
            </a:r>
            <a:r>
              <a:rPr lang="el-GR" sz="2000" b="1" dirty="0" smtClean="0">
                <a:solidFill>
                  <a:srgbClr val="FFC000"/>
                </a:solidFill>
                <a:latin typeface="Arial" pitchFamily="34" charset="0"/>
              </a:rPr>
              <a:t>β-</a:t>
            </a:r>
            <a:r>
              <a:rPr lang="en-US" sz="2000" b="1" dirty="0" err="1" smtClean="0">
                <a:solidFill>
                  <a:srgbClr val="FFC000"/>
                </a:solidFill>
                <a:latin typeface="Arial" pitchFamily="34" charset="0"/>
              </a:rPr>
              <a:t>lactamases</a:t>
            </a:r>
            <a:r>
              <a:rPr lang="en-US" sz="2000" b="1" dirty="0" smtClean="0">
                <a:solidFill>
                  <a:srgbClr val="FFC000"/>
                </a:solidFill>
                <a:latin typeface="Arial" pitchFamily="34" charset="0"/>
              </a:rPr>
              <a:t>.</a:t>
            </a:r>
          </a:p>
          <a:p>
            <a:pPr algn="ctr">
              <a:tabLst>
                <a:tab pos="558800" algn="l"/>
              </a:tabLst>
            </a:pPr>
            <a:endParaRPr lang="en-US" sz="2000" b="1" dirty="0" smtClean="0">
              <a:solidFill>
                <a:schemeClr val="folHlink"/>
              </a:solidFill>
              <a:latin typeface="Arial" pitchFamily="34" charset="0"/>
            </a:endParaRPr>
          </a:p>
          <a:p>
            <a:pPr algn="ctr">
              <a:tabLst>
                <a:tab pos="558800" algn="l"/>
              </a:tabLst>
            </a:pPr>
            <a:r>
              <a:rPr lang="en-US" sz="2000" b="1" dirty="0" smtClean="0">
                <a:solidFill>
                  <a:srgbClr val="00B050"/>
                </a:solidFill>
                <a:latin typeface="Arial" pitchFamily="34" charset="0"/>
              </a:rPr>
              <a:t>Plasmid </a:t>
            </a:r>
            <a:r>
              <a:rPr lang="el-GR" sz="2000" b="1" dirty="0" smtClean="0">
                <a:solidFill>
                  <a:srgbClr val="00B050"/>
                </a:solidFill>
                <a:latin typeface="Arial" pitchFamily="34" charset="0"/>
              </a:rPr>
              <a:t>β-</a:t>
            </a:r>
            <a:r>
              <a:rPr lang="en-US" sz="2000" b="1" dirty="0" err="1" smtClean="0">
                <a:solidFill>
                  <a:srgbClr val="00B050"/>
                </a:solidFill>
                <a:latin typeface="Arial" pitchFamily="34" charset="0"/>
              </a:rPr>
              <a:t>lactamases</a:t>
            </a:r>
            <a:r>
              <a:rPr lang="en-US" sz="2000" b="1" dirty="0" smtClean="0">
                <a:solidFill>
                  <a:srgbClr val="00B050"/>
                </a:solidFill>
                <a:latin typeface="Arial" pitchFamily="34" charset="0"/>
              </a:rPr>
              <a:t> of class A</a:t>
            </a:r>
          </a:p>
          <a:p>
            <a:pPr algn="ctr">
              <a:tabLst>
                <a:tab pos="558800" algn="l"/>
              </a:tabLst>
            </a:pPr>
            <a:r>
              <a:rPr lang="en-US" sz="2000" b="1" dirty="0" smtClean="0">
                <a:solidFill>
                  <a:srgbClr val="00B050"/>
                </a:solidFill>
                <a:latin typeface="Arial" pitchFamily="34" charset="0"/>
              </a:rPr>
              <a:t>extended spectrum of Gram-negative bacteria /</a:t>
            </a:r>
          </a:p>
          <a:p>
            <a:pPr algn="ctr">
              <a:tabLst>
                <a:tab pos="558800" algn="l"/>
              </a:tabLst>
            </a:pPr>
            <a:r>
              <a:rPr lang="en-US" sz="2000" b="1" dirty="0" smtClean="0">
                <a:solidFill>
                  <a:srgbClr val="00B050"/>
                </a:solidFill>
                <a:latin typeface="Arial" pitchFamily="34" charset="0"/>
              </a:rPr>
              <a:t> - Hydrolysis of natural and semi-synthetic </a:t>
            </a:r>
            <a:r>
              <a:rPr lang="en-US" sz="2000" b="1" dirty="0" err="1" smtClean="0">
                <a:solidFill>
                  <a:srgbClr val="00B050"/>
                </a:solidFill>
                <a:latin typeface="Arial" pitchFamily="34" charset="0"/>
              </a:rPr>
              <a:t>penicillins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cephalosporins</a:t>
            </a:r>
            <a:r>
              <a:rPr lang="en-US" sz="2000" b="1" dirty="0" smtClean="0">
                <a:solidFill>
                  <a:srgbClr val="00B050"/>
                </a:solidFill>
                <a:latin typeface="Arial" pitchFamily="34" charset="0"/>
              </a:rPr>
              <a:t> of I-IV generation.</a:t>
            </a:r>
          </a:p>
          <a:p>
            <a:pPr algn="ctr">
              <a:tabLst>
                <a:tab pos="558800" algn="l"/>
              </a:tabLst>
            </a:pPr>
            <a:r>
              <a:rPr lang="en-US" sz="2000" b="1" dirty="0" smtClean="0">
                <a:solidFill>
                  <a:srgbClr val="00B050"/>
                </a:solidFill>
                <a:latin typeface="Arial" pitchFamily="34" charset="0"/>
              </a:rPr>
              <a:t>- Sensitive to inhibitors of </a:t>
            </a:r>
            <a:r>
              <a:rPr lang="el-GR" sz="2000" b="1" dirty="0" smtClean="0">
                <a:solidFill>
                  <a:srgbClr val="00B050"/>
                </a:solidFill>
                <a:latin typeface="Arial" pitchFamily="34" charset="0"/>
              </a:rPr>
              <a:t>β-</a:t>
            </a:r>
            <a:r>
              <a:rPr lang="en-US" sz="2000" b="1" dirty="0" err="1" smtClean="0">
                <a:solidFill>
                  <a:srgbClr val="00B050"/>
                </a:solidFill>
                <a:latin typeface="Arial" pitchFamily="34" charset="0"/>
              </a:rPr>
              <a:t>lactamases</a:t>
            </a:r>
            <a:r>
              <a:rPr lang="en-US" sz="2000" b="1" dirty="0" smtClean="0">
                <a:solidFill>
                  <a:srgbClr val="00B050"/>
                </a:solidFill>
                <a:latin typeface="Arial" pitchFamily="34" charset="0"/>
              </a:rPr>
              <a:t>.</a:t>
            </a:r>
            <a:endParaRPr lang="ru-RU" sz="20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460375" y="793750"/>
            <a:ext cx="8469343" cy="5016758"/>
          </a:xfrm>
          <a:prstGeom prst="rect">
            <a:avLst/>
          </a:prstGeom>
          <a:noFill/>
          <a:ln w="9525">
            <a:noFill/>
            <a:miter lim="800000"/>
            <a:headEnd/>
            <a:tailEnd/>
          </a:ln>
          <a:effectLst/>
        </p:spPr>
        <p:txBody>
          <a:bodyPr wrap="square" anchor="ctr">
            <a:spAutoFit/>
          </a:bodyPr>
          <a:lstStyle/>
          <a:p>
            <a:pPr algn="ctr">
              <a:tabLst>
                <a:tab pos="554038" algn="l"/>
              </a:tabLst>
            </a:pPr>
            <a:r>
              <a:rPr lang="en-US" sz="2000" b="1" dirty="0" smtClean="0">
                <a:solidFill>
                  <a:srgbClr val="FFC000"/>
                </a:solidFill>
                <a:latin typeface="Arial" pitchFamily="34" charset="0"/>
              </a:rPr>
              <a:t>Chromosomal </a:t>
            </a:r>
            <a:r>
              <a:rPr lang="el-GR" sz="2000" b="1" dirty="0" smtClean="0">
                <a:solidFill>
                  <a:srgbClr val="FFC000"/>
                </a:solidFill>
                <a:latin typeface="Arial" pitchFamily="34" charset="0"/>
              </a:rPr>
              <a:t>β-</a:t>
            </a:r>
            <a:r>
              <a:rPr lang="en-US" sz="2000" b="1" dirty="0" err="1" smtClean="0">
                <a:solidFill>
                  <a:srgbClr val="FFC000"/>
                </a:solidFill>
                <a:latin typeface="Arial" pitchFamily="34" charset="0"/>
              </a:rPr>
              <a:t>lactamases</a:t>
            </a:r>
            <a:endParaRPr lang="en-US" sz="2000" b="1" dirty="0" smtClean="0">
              <a:solidFill>
                <a:srgbClr val="FFC000"/>
              </a:solidFill>
              <a:latin typeface="Arial" pitchFamily="34" charset="0"/>
            </a:endParaRPr>
          </a:p>
          <a:p>
            <a:pPr algn="ctr">
              <a:tabLst>
                <a:tab pos="554038" algn="l"/>
              </a:tabLst>
            </a:pPr>
            <a:r>
              <a:rPr lang="en-US" sz="2000" b="1" dirty="0" smtClean="0">
                <a:solidFill>
                  <a:srgbClr val="FFC000"/>
                </a:solidFill>
                <a:latin typeface="Arial" pitchFamily="34" charset="0"/>
              </a:rPr>
              <a:t>class A gram-negative bacteria:</a:t>
            </a:r>
          </a:p>
          <a:p>
            <a:pPr algn="ctr">
              <a:tabLst>
                <a:tab pos="554038" algn="l"/>
              </a:tabLst>
            </a:pPr>
            <a:r>
              <a:rPr lang="en-US" sz="2000" b="1" dirty="0" smtClean="0">
                <a:solidFill>
                  <a:srgbClr val="FFC000"/>
                </a:solidFill>
                <a:latin typeface="Arial" pitchFamily="34" charset="0"/>
              </a:rPr>
              <a:t> Hydrolyses natural and semi-synthetic </a:t>
            </a:r>
            <a:r>
              <a:rPr lang="en-US" sz="2000" b="1" dirty="0" err="1" smtClean="0">
                <a:solidFill>
                  <a:srgbClr val="FFC000"/>
                </a:solidFill>
                <a:latin typeface="Arial" pitchFamily="34" charset="0"/>
              </a:rPr>
              <a:t>penicillins</a:t>
            </a:r>
            <a:r>
              <a:rPr lang="en-US" sz="2000" b="1" dirty="0" smtClean="0">
                <a:solidFill>
                  <a:srgbClr val="FFC000"/>
                </a:solidFill>
                <a:latin typeface="Arial" pitchFamily="34" charset="0"/>
              </a:rPr>
              <a:t>,</a:t>
            </a:r>
          </a:p>
          <a:p>
            <a:pPr algn="ctr">
              <a:tabLst>
                <a:tab pos="554038" algn="l"/>
              </a:tabLst>
            </a:pPr>
            <a:r>
              <a:rPr lang="en-US" sz="2000" b="1" dirty="0" err="1" smtClean="0">
                <a:solidFill>
                  <a:srgbClr val="FFC000"/>
                </a:solidFill>
                <a:latin typeface="Arial" pitchFamily="34" charset="0"/>
              </a:rPr>
              <a:t>cephalosporins</a:t>
            </a:r>
            <a:r>
              <a:rPr lang="en-US" sz="2000" b="1" dirty="0" smtClean="0">
                <a:solidFill>
                  <a:srgbClr val="FFC000"/>
                </a:solidFill>
                <a:latin typeface="Arial" pitchFamily="34" charset="0"/>
              </a:rPr>
              <a:t> of the I-II generation.</a:t>
            </a:r>
          </a:p>
          <a:p>
            <a:pPr algn="ctr">
              <a:tabLst>
                <a:tab pos="554038" algn="l"/>
              </a:tabLst>
            </a:pPr>
            <a:r>
              <a:rPr lang="en-US" sz="2000" b="1" dirty="0" smtClean="0">
                <a:solidFill>
                  <a:srgbClr val="FFC000"/>
                </a:solidFill>
                <a:latin typeface="Arial" pitchFamily="34" charset="0"/>
              </a:rPr>
              <a:t> Sensitive to inhibitors of </a:t>
            </a:r>
            <a:r>
              <a:rPr lang="el-GR" sz="2000" b="1" dirty="0" smtClean="0">
                <a:solidFill>
                  <a:srgbClr val="FFC000"/>
                </a:solidFill>
                <a:latin typeface="Arial" pitchFamily="34" charset="0"/>
              </a:rPr>
              <a:t>β-</a:t>
            </a:r>
            <a:r>
              <a:rPr lang="en-US" sz="2000" b="1" dirty="0" err="1" smtClean="0">
                <a:solidFill>
                  <a:srgbClr val="FFC000"/>
                </a:solidFill>
                <a:latin typeface="Arial" pitchFamily="34" charset="0"/>
              </a:rPr>
              <a:t>lactamases</a:t>
            </a:r>
            <a:r>
              <a:rPr lang="en-US" sz="2000" b="1" dirty="0" smtClean="0">
                <a:solidFill>
                  <a:srgbClr val="FFC000"/>
                </a:solidFill>
                <a:latin typeface="Arial" pitchFamily="34" charset="0"/>
              </a:rPr>
              <a:t>.</a:t>
            </a:r>
          </a:p>
          <a:p>
            <a:pPr algn="ctr">
              <a:tabLst>
                <a:tab pos="554038" algn="l"/>
              </a:tabLst>
            </a:pPr>
            <a:endParaRPr lang="en-US" sz="2000" b="1" dirty="0" smtClean="0">
              <a:solidFill>
                <a:schemeClr val="folHlink"/>
              </a:solidFill>
              <a:latin typeface="Arial" pitchFamily="34" charset="0"/>
            </a:endParaRPr>
          </a:p>
          <a:p>
            <a:pPr algn="ctr">
              <a:tabLst>
                <a:tab pos="554038" algn="l"/>
              </a:tabLst>
            </a:pPr>
            <a:r>
              <a:rPr lang="en-US" sz="2000" b="1" dirty="0" smtClean="0">
                <a:latin typeface="Arial" pitchFamily="34" charset="0"/>
              </a:rPr>
              <a:t>Chromosomal </a:t>
            </a:r>
            <a:r>
              <a:rPr lang="el-GR" sz="2000" b="1" dirty="0" smtClean="0">
                <a:latin typeface="Arial" pitchFamily="34" charset="0"/>
              </a:rPr>
              <a:t>β-</a:t>
            </a:r>
            <a:r>
              <a:rPr lang="en-US" sz="2000" b="1" dirty="0" err="1" smtClean="0">
                <a:latin typeface="Arial" pitchFamily="34" charset="0"/>
              </a:rPr>
              <a:t>lactamases</a:t>
            </a:r>
            <a:endParaRPr lang="en-US" sz="2000" b="1" dirty="0" smtClean="0">
              <a:latin typeface="Arial" pitchFamily="34" charset="0"/>
            </a:endParaRPr>
          </a:p>
          <a:p>
            <a:pPr algn="ctr">
              <a:tabLst>
                <a:tab pos="554038" algn="l"/>
              </a:tabLst>
            </a:pPr>
            <a:r>
              <a:rPr lang="en-US" sz="2000" b="1" dirty="0" smtClean="0">
                <a:latin typeface="Arial" pitchFamily="34" charset="0"/>
              </a:rPr>
              <a:t>Class B Gram-negative bacteria:</a:t>
            </a:r>
          </a:p>
          <a:p>
            <a:pPr algn="ctr">
              <a:tabLst>
                <a:tab pos="554038" algn="l"/>
              </a:tabLst>
            </a:pPr>
            <a:r>
              <a:rPr lang="en-US" sz="2000" b="1" dirty="0" smtClean="0">
                <a:latin typeface="Arial" pitchFamily="34" charset="0"/>
              </a:rPr>
              <a:t> Almost all </a:t>
            </a:r>
            <a:r>
              <a:rPr lang="el-GR" sz="2000" b="1" dirty="0" smtClean="0">
                <a:latin typeface="Arial" pitchFamily="34" charset="0"/>
              </a:rPr>
              <a:t>β-</a:t>
            </a:r>
            <a:r>
              <a:rPr lang="en-US" sz="2000" b="1" dirty="0" err="1" smtClean="0">
                <a:latin typeface="Arial" pitchFamily="34" charset="0"/>
              </a:rPr>
              <a:t>lactam</a:t>
            </a:r>
            <a:r>
              <a:rPr lang="en-US" sz="2000" b="1" dirty="0" smtClean="0">
                <a:latin typeface="Arial" pitchFamily="34" charset="0"/>
              </a:rPr>
              <a:t> antibiotics, including </a:t>
            </a:r>
            <a:r>
              <a:rPr lang="en-US" sz="2000" b="1" dirty="0" err="1" smtClean="0">
                <a:latin typeface="Arial" pitchFamily="34" charset="0"/>
              </a:rPr>
              <a:t>carbapenems</a:t>
            </a:r>
            <a:r>
              <a:rPr lang="en-US" sz="2000" b="1" dirty="0" smtClean="0">
                <a:latin typeface="Arial" pitchFamily="34" charset="0"/>
              </a:rPr>
              <a:t>, </a:t>
            </a:r>
            <a:r>
              <a:rPr lang="en-US" sz="2000" b="1" dirty="0" err="1" smtClean="0">
                <a:latin typeface="Arial" pitchFamily="34" charset="0"/>
              </a:rPr>
              <a:t>hydrolyse</a:t>
            </a:r>
            <a:r>
              <a:rPr lang="en-US" sz="2000" b="1" dirty="0" smtClean="0">
                <a:latin typeface="Arial" pitchFamily="34" charset="0"/>
              </a:rPr>
              <a:t>.</a:t>
            </a:r>
          </a:p>
          <a:p>
            <a:pPr algn="ctr">
              <a:tabLst>
                <a:tab pos="554038" algn="l"/>
              </a:tabLst>
            </a:pPr>
            <a:r>
              <a:rPr lang="en-US" sz="2000" b="1" dirty="0" smtClean="0">
                <a:latin typeface="Arial" pitchFamily="34" charset="0"/>
              </a:rPr>
              <a:t> Not sensitive to </a:t>
            </a:r>
            <a:r>
              <a:rPr lang="el-GR" sz="2000" b="1" dirty="0" smtClean="0">
                <a:latin typeface="Arial" pitchFamily="34" charset="0"/>
              </a:rPr>
              <a:t>β-</a:t>
            </a:r>
            <a:r>
              <a:rPr lang="en-US" sz="2000" b="1" dirty="0" err="1" smtClean="0">
                <a:latin typeface="Arial" pitchFamily="34" charset="0"/>
              </a:rPr>
              <a:t>lactamase</a:t>
            </a:r>
            <a:r>
              <a:rPr lang="en-US" sz="2000" b="1" dirty="0" smtClean="0">
                <a:latin typeface="Arial" pitchFamily="34" charset="0"/>
              </a:rPr>
              <a:t> inhibitors.</a:t>
            </a:r>
          </a:p>
          <a:p>
            <a:pPr algn="ctr">
              <a:tabLst>
                <a:tab pos="554038" algn="l"/>
              </a:tabLst>
            </a:pPr>
            <a:endParaRPr lang="en-US" sz="2000" b="1" dirty="0" smtClean="0">
              <a:solidFill>
                <a:schemeClr val="folHlink"/>
              </a:solidFill>
              <a:latin typeface="Arial" pitchFamily="34" charset="0"/>
            </a:endParaRPr>
          </a:p>
          <a:p>
            <a:pPr algn="ctr">
              <a:tabLst>
                <a:tab pos="554038" algn="l"/>
              </a:tabLst>
            </a:pPr>
            <a:r>
              <a:rPr lang="en-US" sz="2000" b="1" dirty="0" smtClean="0">
                <a:solidFill>
                  <a:srgbClr val="00B050"/>
                </a:solidFill>
                <a:latin typeface="Arial" pitchFamily="34" charset="0"/>
              </a:rPr>
              <a:t>Chromosomal </a:t>
            </a:r>
            <a:r>
              <a:rPr lang="el-GR" sz="2000" b="1" dirty="0" smtClean="0">
                <a:solidFill>
                  <a:srgbClr val="00B050"/>
                </a:solidFill>
                <a:latin typeface="Arial" pitchFamily="34" charset="0"/>
              </a:rPr>
              <a:t>β-</a:t>
            </a:r>
            <a:r>
              <a:rPr lang="en-US" sz="2000" b="1" dirty="0" err="1" smtClean="0">
                <a:solidFill>
                  <a:srgbClr val="00B050"/>
                </a:solidFill>
                <a:latin typeface="Arial" pitchFamily="34" charset="0"/>
              </a:rPr>
              <a:t>lactamases</a:t>
            </a:r>
            <a:endParaRPr lang="en-US" sz="2000" b="1" dirty="0" smtClean="0">
              <a:solidFill>
                <a:srgbClr val="00B050"/>
              </a:solidFill>
              <a:latin typeface="Arial" pitchFamily="34" charset="0"/>
            </a:endParaRPr>
          </a:p>
          <a:p>
            <a:pPr algn="ctr">
              <a:tabLst>
                <a:tab pos="554038" algn="l"/>
              </a:tabLst>
            </a:pPr>
            <a:r>
              <a:rPr lang="en-US" sz="2000" b="1" dirty="0" smtClean="0">
                <a:solidFill>
                  <a:srgbClr val="00B050"/>
                </a:solidFill>
                <a:latin typeface="Arial" pitchFamily="34" charset="0"/>
              </a:rPr>
              <a:t>   Class C Gram-negative bacteria:</a:t>
            </a:r>
          </a:p>
          <a:p>
            <a:pPr algn="ctr">
              <a:tabLst>
                <a:tab pos="554038" algn="l"/>
              </a:tabLst>
            </a:pPr>
            <a:r>
              <a:rPr lang="en-US" sz="2000" b="1" dirty="0" smtClean="0">
                <a:solidFill>
                  <a:srgbClr val="00B050"/>
                </a:solidFill>
                <a:latin typeface="Arial" pitchFamily="34" charset="0"/>
              </a:rPr>
              <a:t> Hydrolyzed natural and semi-synthetic </a:t>
            </a:r>
            <a:r>
              <a:rPr lang="en-US" sz="2000" b="1" dirty="0" err="1" smtClean="0">
                <a:solidFill>
                  <a:srgbClr val="00B050"/>
                </a:solidFill>
                <a:latin typeface="Arial" pitchFamily="34" charset="0"/>
              </a:rPr>
              <a:t>penicillins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cephalosporins</a:t>
            </a:r>
            <a:r>
              <a:rPr lang="en-US" sz="2000" b="1" dirty="0" smtClean="0">
                <a:solidFill>
                  <a:srgbClr val="00B050"/>
                </a:solidFill>
                <a:latin typeface="Arial" pitchFamily="34" charset="0"/>
              </a:rPr>
              <a:t> I-III generation.</a:t>
            </a:r>
          </a:p>
          <a:p>
            <a:pPr algn="ctr">
              <a:tabLst>
                <a:tab pos="554038" algn="l"/>
              </a:tabLst>
            </a:pPr>
            <a:r>
              <a:rPr lang="en-US" sz="2000" b="1" dirty="0" smtClean="0">
                <a:solidFill>
                  <a:srgbClr val="00B050"/>
                </a:solidFill>
                <a:latin typeface="Arial" pitchFamily="34" charset="0"/>
              </a:rPr>
              <a:t>- Not sensitive to </a:t>
            </a:r>
            <a:r>
              <a:rPr lang="el-GR" sz="2000" b="1" dirty="0" smtClean="0">
                <a:solidFill>
                  <a:srgbClr val="00B050"/>
                </a:solidFill>
                <a:latin typeface="Arial" pitchFamily="34" charset="0"/>
              </a:rPr>
              <a:t>β-</a:t>
            </a:r>
            <a:r>
              <a:rPr lang="en-US" sz="2000" b="1" dirty="0" err="1" smtClean="0">
                <a:solidFill>
                  <a:srgbClr val="00B050"/>
                </a:solidFill>
                <a:latin typeface="Arial" pitchFamily="34" charset="0"/>
              </a:rPr>
              <a:t>lactamase</a:t>
            </a:r>
            <a:r>
              <a:rPr lang="en-US" sz="2000" b="1" dirty="0" smtClean="0">
                <a:solidFill>
                  <a:srgbClr val="00B050"/>
                </a:solidFill>
                <a:latin typeface="Arial" pitchFamily="34" charset="0"/>
              </a:rPr>
              <a:t> inhibitors.</a:t>
            </a:r>
            <a:endParaRPr lang="ru-RU" sz="20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ChangeArrowheads="1"/>
          </p:cNvSpPr>
          <p:nvPr/>
        </p:nvSpPr>
        <p:spPr bwMode="auto">
          <a:xfrm>
            <a:off x="323850" y="285727"/>
            <a:ext cx="8064500" cy="5016758"/>
          </a:xfrm>
          <a:prstGeom prst="rect">
            <a:avLst/>
          </a:prstGeom>
          <a:noFill/>
          <a:ln w="9525">
            <a:noFill/>
            <a:miter lim="800000"/>
            <a:headEnd/>
            <a:tailEnd/>
          </a:ln>
          <a:effectLst/>
        </p:spPr>
        <p:txBody>
          <a:bodyPr wrap="square" anchor="ctr">
            <a:spAutoFit/>
          </a:bodyPr>
          <a:lstStyle/>
          <a:p>
            <a:pPr indent="158750" eaLnBrk="0" hangingPunct="0">
              <a:tabLst>
                <a:tab pos="1927225" algn="l"/>
                <a:tab pos="2663825" algn="l"/>
                <a:tab pos="4756150" algn="l"/>
              </a:tabLst>
            </a:pPr>
            <a:r>
              <a:rPr lang="en-US" sz="2000" b="1" i="1" dirty="0" smtClean="0">
                <a:solidFill>
                  <a:srgbClr val="FFFF00"/>
                </a:solidFill>
                <a:latin typeface="Arial" pitchFamily="34" charset="0"/>
              </a:rPr>
              <a:t>Modern problems of resistance of the most frequent pathogens of community-acquired infections</a:t>
            </a:r>
          </a:p>
          <a:p>
            <a:pPr indent="158750" eaLnBrk="0" hangingPunct="0">
              <a:tabLst>
                <a:tab pos="1927225" algn="l"/>
                <a:tab pos="2663825" algn="l"/>
                <a:tab pos="4756150" algn="l"/>
              </a:tabLst>
            </a:pPr>
            <a:r>
              <a:rPr lang="en-US" sz="2000" b="1" i="1" dirty="0" smtClean="0">
                <a:solidFill>
                  <a:srgbClr val="FFFF00"/>
                </a:solidFill>
                <a:latin typeface="Arial" pitchFamily="34" charset="0"/>
              </a:rPr>
              <a:t>respiratory tract.</a:t>
            </a:r>
          </a:p>
          <a:p>
            <a:pPr indent="158750" eaLnBrk="0" hangingPunct="0">
              <a:tabLst>
                <a:tab pos="1927225" algn="l"/>
                <a:tab pos="2663825" algn="l"/>
                <a:tab pos="4756150" algn="l"/>
              </a:tabLst>
            </a:pPr>
            <a:r>
              <a:rPr lang="en-US" sz="2000" b="1" i="1" dirty="0" smtClean="0">
                <a:solidFill>
                  <a:srgbClr val="FFFF00"/>
                </a:solidFill>
                <a:latin typeface="Arial" pitchFamily="34" charset="0"/>
              </a:rPr>
              <a:t>The modern problems of treatment</a:t>
            </a:r>
          </a:p>
          <a:p>
            <a:pPr indent="158750" eaLnBrk="0" hangingPunct="0">
              <a:tabLst>
                <a:tab pos="1927225" algn="l"/>
                <a:tab pos="2663825" algn="l"/>
                <a:tab pos="4756150" algn="l"/>
              </a:tabLst>
            </a:pPr>
            <a:r>
              <a:rPr lang="en-US" sz="2000" b="1" i="1" dirty="0" smtClean="0">
                <a:solidFill>
                  <a:srgbClr val="FFFF00"/>
                </a:solidFill>
                <a:latin typeface="Arial" pitchFamily="34" charset="0"/>
              </a:rPr>
              <a:t>Streptococcus </a:t>
            </a:r>
            <a:r>
              <a:rPr lang="en-US" sz="2000" b="1" i="1" dirty="0" err="1" smtClean="0">
                <a:solidFill>
                  <a:srgbClr val="FFFF00"/>
                </a:solidFill>
                <a:latin typeface="Arial" pitchFamily="34" charset="0"/>
              </a:rPr>
              <a:t>pneumoniae</a:t>
            </a:r>
            <a:endParaRPr lang="en-US" sz="2000" b="1" i="1" dirty="0" smtClean="0">
              <a:solidFill>
                <a:srgbClr val="FFFF00"/>
              </a:solidFill>
              <a:latin typeface="Arial" pitchFamily="34" charset="0"/>
            </a:endParaRPr>
          </a:p>
          <a:p>
            <a:pPr indent="158750" eaLnBrk="0" hangingPunct="0">
              <a:tabLst>
                <a:tab pos="1927225" algn="l"/>
                <a:tab pos="2663825" algn="l"/>
                <a:tab pos="4756150" algn="l"/>
              </a:tabLst>
            </a:pPr>
            <a:r>
              <a:rPr lang="en-US" sz="2000" b="1" i="1" dirty="0" smtClean="0">
                <a:solidFill>
                  <a:srgbClr val="FFFF00"/>
                </a:solidFill>
                <a:latin typeface="Arial" pitchFamily="34" charset="0"/>
              </a:rPr>
              <a:t>Decreased sensitivity to beta-</a:t>
            </a:r>
            <a:r>
              <a:rPr lang="en-US" sz="2000" b="1" i="1" dirty="0" err="1" smtClean="0">
                <a:solidFill>
                  <a:srgbClr val="FFFF00"/>
                </a:solidFill>
                <a:latin typeface="Arial" pitchFamily="34" charset="0"/>
              </a:rPr>
              <a:t>lactams</a:t>
            </a:r>
            <a:r>
              <a:rPr lang="en-US" sz="2000" b="1" i="1" dirty="0" smtClean="0">
                <a:solidFill>
                  <a:srgbClr val="FFFF00"/>
                </a:solidFill>
                <a:latin typeface="Arial" pitchFamily="34" charset="0"/>
              </a:rPr>
              <a:t>;? Resistance to penicillin in Russia does not exceed 2%.? Beta-</a:t>
            </a:r>
            <a:r>
              <a:rPr lang="en-US" sz="2000" b="1" i="1" dirty="0" err="1" smtClean="0">
                <a:solidFill>
                  <a:srgbClr val="FFFF00"/>
                </a:solidFill>
                <a:latin typeface="Arial" pitchFamily="34" charset="0"/>
              </a:rPr>
              <a:t>lactams</a:t>
            </a:r>
            <a:r>
              <a:rPr lang="en-US" sz="2000" b="1" i="1" dirty="0" smtClean="0">
                <a:solidFill>
                  <a:srgbClr val="FFFF00"/>
                </a:solidFill>
                <a:latin typeface="Arial" pitchFamily="34" charset="0"/>
              </a:rPr>
              <a:t> are clinically effective against? Penicillin-resistant </a:t>
            </a:r>
            <a:r>
              <a:rPr lang="en-US" sz="2000" b="1" i="1" dirty="0" err="1" smtClean="0">
                <a:solidFill>
                  <a:srgbClr val="FFFF00"/>
                </a:solidFill>
                <a:latin typeface="Arial" pitchFamily="34" charset="0"/>
              </a:rPr>
              <a:t>pneumococci</a:t>
            </a:r>
            <a:r>
              <a:rPr lang="en-US" sz="2000" b="1" i="1" dirty="0" smtClean="0">
                <a:solidFill>
                  <a:srgbClr val="FFFF00"/>
                </a:solidFill>
                <a:latin typeface="Arial" pitchFamily="34" charset="0"/>
              </a:rPr>
              <a:t>.</a:t>
            </a:r>
          </a:p>
          <a:p>
            <a:pPr indent="158750" eaLnBrk="0" hangingPunct="0">
              <a:tabLst>
                <a:tab pos="1927225" algn="l"/>
                <a:tab pos="2663825" algn="l"/>
                <a:tab pos="4756150" algn="l"/>
              </a:tabLst>
            </a:pPr>
            <a:r>
              <a:rPr lang="en-US" sz="2000" b="1" i="1" dirty="0" smtClean="0">
                <a:solidFill>
                  <a:srgbClr val="FFFF00"/>
                </a:solidFill>
                <a:latin typeface="Arial" pitchFamily="34" charset="0"/>
              </a:rPr>
              <a:t>Low natural activity of oral? </a:t>
            </a:r>
            <a:r>
              <a:rPr lang="en-US" sz="2000" b="1" i="1" dirty="0" err="1" smtClean="0">
                <a:solidFill>
                  <a:srgbClr val="FFFF00"/>
                </a:solidFill>
                <a:latin typeface="Arial" pitchFamily="34" charset="0"/>
              </a:rPr>
              <a:t>Cephalosporins</a:t>
            </a:r>
            <a:r>
              <a:rPr lang="en-US" sz="2000" b="1" i="1" dirty="0" smtClean="0">
                <a:solidFill>
                  <a:srgbClr val="FFFF00"/>
                </a:solidFill>
                <a:latin typeface="Arial" pitchFamily="34" charset="0"/>
              </a:rPr>
              <a:t> of the third generation.</a:t>
            </a:r>
          </a:p>
          <a:p>
            <a:pPr indent="158750" eaLnBrk="0" hangingPunct="0">
              <a:tabLst>
                <a:tab pos="1927225" algn="l"/>
                <a:tab pos="2663825" algn="l"/>
                <a:tab pos="4756150" algn="l"/>
              </a:tabLst>
            </a:pPr>
            <a:r>
              <a:rPr lang="en-US" sz="2000" b="1" i="1" dirty="0" smtClean="0">
                <a:solidFill>
                  <a:srgbClr val="FFFF00"/>
                </a:solidFill>
                <a:latin typeface="Arial" pitchFamily="34" charset="0"/>
              </a:rPr>
              <a:t>Growth of resistance to </a:t>
            </a:r>
            <a:r>
              <a:rPr lang="en-US" sz="2000" b="1" i="1" dirty="0" err="1" smtClean="0">
                <a:solidFill>
                  <a:srgbClr val="FFFF00"/>
                </a:solidFill>
                <a:latin typeface="Arial" pitchFamily="34" charset="0"/>
              </a:rPr>
              <a:t>macrolides</a:t>
            </a:r>
            <a:r>
              <a:rPr lang="en-US" sz="2000" b="1" i="1" dirty="0" smtClean="0">
                <a:solidFill>
                  <a:srgbClr val="FFFF00"/>
                </a:solidFill>
                <a:latin typeface="Arial" pitchFamily="34" charset="0"/>
              </a:rPr>
              <a:t>: in Europe from 8 to 35%, in Russia about 12%; resistance is associated with? clinical failure of therapy;</a:t>
            </a:r>
          </a:p>
          <a:p>
            <a:pPr indent="158750" eaLnBrk="0" hangingPunct="0">
              <a:tabLst>
                <a:tab pos="1927225" algn="l"/>
                <a:tab pos="2663825" algn="l"/>
                <a:tab pos="4756150" algn="l"/>
              </a:tabLst>
            </a:pPr>
            <a:r>
              <a:rPr lang="en-US" sz="2000" b="1" i="1" dirty="0" smtClean="0">
                <a:solidFill>
                  <a:srgbClr val="FFFF00"/>
                </a:solidFill>
                <a:latin typeface="Arial" pitchFamily="34" charset="0"/>
              </a:rPr>
              <a:t>■</a:t>
            </a:r>
          </a:p>
          <a:p>
            <a:pPr indent="158750" eaLnBrk="0" hangingPunct="0">
              <a:tabLst>
                <a:tab pos="1927225" algn="l"/>
                <a:tab pos="2663825" algn="l"/>
                <a:tab pos="4756150" algn="l"/>
              </a:tabLst>
            </a:pPr>
            <a:r>
              <a:rPr lang="en-US" sz="2000" b="1" i="1" dirty="0" smtClean="0">
                <a:solidFill>
                  <a:srgbClr val="FFFF00"/>
                </a:solidFill>
                <a:latin typeface="Arial" pitchFamily="34" charset="0"/>
              </a:rPr>
              <a:t>High frequency of resistance in Russia to co-</a:t>
            </a:r>
            <a:r>
              <a:rPr lang="en-US" sz="2000" b="1" i="1" dirty="0" err="1" smtClean="0">
                <a:solidFill>
                  <a:srgbClr val="FFFF00"/>
                </a:solidFill>
                <a:latin typeface="Arial" pitchFamily="34" charset="0"/>
              </a:rPr>
              <a:t>trimoxazole</a:t>
            </a:r>
            <a:r>
              <a:rPr lang="en-US" sz="2000" b="1" i="1" dirty="0" smtClean="0">
                <a:solidFill>
                  <a:srgbClr val="FFFF00"/>
                </a:solidFill>
                <a:latin typeface="Arial" pitchFamily="34" charset="0"/>
              </a:rPr>
              <a:t> and </a:t>
            </a:r>
            <a:r>
              <a:rPr lang="en-US" sz="2000" b="1" i="1" dirty="0" err="1" smtClean="0">
                <a:solidFill>
                  <a:srgbClr val="FFFF00"/>
                </a:solidFill>
                <a:latin typeface="Arial" pitchFamily="34" charset="0"/>
              </a:rPr>
              <a:t>tetracyclines</a:t>
            </a:r>
            <a:r>
              <a:rPr lang="en-US" sz="2000" b="1" i="1" dirty="0" smtClean="0">
                <a:solidFill>
                  <a:srgbClr val="FFFF00"/>
                </a:solidFill>
                <a:latin typeface="Arial" pitchFamily="34" charset="0"/>
              </a:rPr>
              <a:t> (&gt; 50%).</a:t>
            </a:r>
            <a:endParaRPr lang="ru-RU" sz="2000" b="1" i="1" dirty="0">
              <a:solidFill>
                <a:srgbClr val="FFFF00"/>
              </a:solidFill>
              <a:latin typeface="Arial" pitchFamily="34" charset="0"/>
            </a:endParaRPr>
          </a:p>
        </p:txBody>
      </p:sp>
      <p:sp>
        <p:nvSpPr>
          <p:cNvPr id="39942" name="Rectangle 6"/>
          <p:cNvSpPr>
            <a:spLocks noChangeArrowheads="1"/>
          </p:cNvSpPr>
          <p:nvPr/>
        </p:nvSpPr>
        <p:spPr bwMode="auto">
          <a:xfrm>
            <a:off x="395288" y="5421313"/>
            <a:ext cx="8497887" cy="1015663"/>
          </a:xfrm>
          <a:prstGeom prst="rect">
            <a:avLst/>
          </a:prstGeom>
          <a:solidFill>
            <a:srgbClr val="FFFFFF"/>
          </a:solidFill>
          <a:ln w="9525">
            <a:noFill/>
            <a:miter lim="800000"/>
            <a:headEnd/>
            <a:tailEnd/>
          </a:ln>
          <a:effectLst/>
        </p:spPr>
        <p:txBody>
          <a:bodyPr anchor="ctr">
            <a:spAutoFit/>
          </a:bodyPr>
          <a:lstStyle/>
          <a:p>
            <a:pPr algn="just"/>
            <a:r>
              <a:rPr lang="en-US" sz="2000" b="1" i="1" dirty="0" smtClean="0">
                <a:solidFill>
                  <a:schemeClr val="folHlink"/>
                </a:solidFill>
                <a:latin typeface="Arial" pitchFamily="34" charset="0"/>
              </a:rPr>
              <a:t>Low natural activity of early </a:t>
            </a:r>
            <a:r>
              <a:rPr lang="en-US" sz="2000" b="1" i="1" dirty="0" err="1" smtClean="0">
                <a:solidFill>
                  <a:schemeClr val="folHlink"/>
                </a:solidFill>
                <a:latin typeface="Arial" pitchFamily="34" charset="0"/>
              </a:rPr>
              <a:t>fluoroquinolones</a:t>
            </a:r>
            <a:r>
              <a:rPr lang="en-US" sz="2000" b="1" i="1" dirty="0" smtClean="0">
                <a:solidFill>
                  <a:schemeClr val="folHlink"/>
                </a:solidFill>
                <a:latin typeface="Arial" pitchFamily="34" charset="0"/>
              </a:rPr>
              <a:t> - in recent years there has been an increase in the frequency of resistant strains; high activity of new </a:t>
            </a:r>
            <a:r>
              <a:rPr lang="en-US" sz="2000" b="1" i="1" dirty="0" err="1" smtClean="0">
                <a:solidFill>
                  <a:schemeClr val="folHlink"/>
                </a:solidFill>
                <a:latin typeface="Arial" pitchFamily="34" charset="0"/>
              </a:rPr>
              <a:t>fluoroquinolones</a:t>
            </a:r>
            <a:r>
              <a:rPr lang="en-US" sz="2000" b="1" i="1" dirty="0" smtClean="0">
                <a:solidFill>
                  <a:schemeClr val="folHlink"/>
                </a:solidFill>
                <a:latin typeface="Arial" pitchFamily="34" charset="0"/>
              </a:rPr>
              <a:t> - there is no resistance.</a:t>
            </a:r>
            <a:endParaRPr lang="ru-RU" sz="2000" b="1" i="1" dirty="0">
              <a:solidFill>
                <a:schemeClr val="folHlink"/>
              </a:solidFill>
              <a:latin typeface="Arial"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9" name="Line 9"/>
          <p:cNvSpPr>
            <a:spLocks noChangeShapeType="1"/>
          </p:cNvSpPr>
          <p:nvPr/>
        </p:nvSpPr>
        <p:spPr bwMode="auto">
          <a:xfrm>
            <a:off x="3732213" y="1293813"/>
            <a:ext cx="0" cy="358775"/>
          </a:xfrm>
          <a:prstGeom prst="line">
            <a:avLst/>
          </a:prstGeom>
          <a:noFill/>
          <a:ln w="5080">
            <a:solidFill>
              <a:srgbClr val="000000"/>
            </a:solidFill>
            <a:round/>
            <a:headEnd/>
            <a:tailEnd/>
          </a:ln>
        </p:spPr>
        <p:txBody>
          <a:bodyPr/>
          <a:lstStyle/>
          <a:p>
            <a:endParaRPr lang="ru-RU"/>
          </a:p>
        </p:txBody>
      </p:sp>
      <p:sp>
        <p:nvSpPr>
          <p:cNvPr id="40968" name="Line 8"/>
          <p:cNvSpPr>
            <a:spLocks noChangeShapeType="1"/>
          </p:cNvSpPr>
          <p:nvPr/>
        </p:nvSpPr>
        <p:spPr bwMode="auto">
          <a:xfrm>
            <a:off x="3719513" y="1985963"/>
            <a:ext cx="0" cy="604837"/>
          </a:xfrm>
          <a:prstGeom prst="line">
            <a:avLst/>
          </a:prstGeom>
          <a:noFill/>
          <a:ln w="8255">
            <a:solidFill>
              <a:srgbClr val="000000"/>
            </a:solidFill>
            <a:round/>
            <a:headEnd/>
            <a:tailEnd/>
          </a:ln>
        </p:spPr>
        <p:txBody>
          <a:bodyPr/>
          <a:lstStyle/>
          <a:p>
            <a:endParaRPr lang="ru-RU"/>
          </a:p>
        </p:txBody>
      </p:sp>
      <p:sp>
        <p:nvSpPr>
          <p:cNvPr id="40970" name="Rectangle 10"/>
          <p:cNvSpPr>
            <a:spLocks noChangeArrowheads="1"/>
          </p:cNvSpPr>
          <p:nvPr/>
        </p:nvSpPr>
        <p:spPr bwMode="auto">
          <a:xfrm>
            <a:off x="-1773238" y="690563"/>
            <a:ext cx="9144001" cy="0"/>
          </a:xfrm>
          <a:prstGeom prst="rect">
            <a:avLst/>
          </a:prstGeom>
          <a:noFill/>
          <a:ln w="9525">
            <a:noFill/>
            <a:miter lim="800000"/>
            <a:headEnd/>
            <a:tailEnd/>
          </a:ln>
          <a:effectLst/>
        </p:spPr>
        <p:txBody>
          <a:bodyPr wrap="none" anchor="ctr">
            <a:spAutoFit/>
          </a:bodyPr>
          <a:lstStyle/>
          <a:p>
            <a:endParaRPr lang="ru-RU"/>
          </a:p>
        </p:txBody>
      </p:sp>
      <p:sp>
        <p:nvSpPr>
          <p:cNvPr id="40971" name="Rectangle 11"/>
          <p:cNvSpPr>
            <a:spLocks noChangeArrowheads="1"/>
          </p:cNvSpPr>
          <p:nvPr/>
        </p:nvSpPr>
        <p:spPr bwMode="auto">
          <a:xfrm>
            <a:off x="250825" y="568325"/>
            <a:ext cx="8713788" cy="984885"/>
          </a:xfrm>
          <a:prstGeom prst="rect">
            <a:avLst/>
          </a:prstGeom>
          <a:solidFill>
            <a:srgbClr val="FFFFFF"/>
          </a:solidFill>
          <a:ln w="9525">
            <a:noFill/>
            <a:miter lim="800000"/>
            <a:headEnd/>
            <a:tailEnd/>
          </a:ln>
          <a:effectLst/>
        </p:spPr>
        <p:txBody>
          <a:bodyPr anchor="ctr">
            <a:spAutoFit/>
          </a:bodyPr>
          <a:lstStyle/>
          <a:p>
            <a:r>
              <a:rPr lang="en-US" sz="1600" b="1" dirty="0" smtClean="0">
                <a:solidFill>
                  <a:srgbClr val="000000"/>
                </a:solidFill>
                <a:latin typeface="Arial" pitchFamily="34" charset="0"/>
                <a:cs typeface="Times New Roman" pitchFamily="18" charset="0"/>
              </a:rPr>
              <a:t> </a:t>
            </a:r>
            <a:r>
              <a:rPr lang="en-US" sz="2000" b="1" dirty="0" smtClean="0">
                <a:solidFill>
                  <a:srgbClr val="000000"/>
                </a:solidFill>
                <a:latin typeface="Arial" pitchFamily="34" charset="0"/>
                <a:cs typeface="Times New Roman" pitchFamily="18" charset="0"/>
              </a:rPr>
              <a:t>Modern problems of resistance of the most frequent pathogens of community-acquired respiratory infections (continued)</a:t>
            </a:r>
            <a:endParaRPr lang="ru-RU" sz="2000" dirty="0" smtClean="0">
              <a:latin typeface="Arial" pitchFamily="34" charset="0"/>
            </a:endParaRPr>
          </a:p>
          <a:p>
            <a:pPr eaLnBrk="0" hangingPunct="0"/>
            <a:endParaRPr lang="ru-RU" dirty="0">
              <a:latin typeface="Arial" pitchFamily="34" charset="0"/>
            </a:endParaRPr>
          </a:p>
        </p:txBody>
      </p:sp>
      <p:sp>
        <p:nvSpPr>
          <p:cNvPr id="40972" name="Rectangle 12"/>
          <p:cNvSpPr>
            <a:spLocks noChangeArrowheads="1"/>
          </p:cNvSpPr>
          <p:nvPr/>
        </p:nvSpPr>
        <p:spPr bwMode="auto">
          <a:xfrm>
            <a:off x="250825" y="1416050"/>
            <a:ext cx="8713788" cy="2400657"/>
          </a:xfrm>
          <a:prstGeom prst="rect">
            <a:avLst/>
          </a:prstGeom>
          <a:solidFill>
            <a:srgbClr val="FFFFFF"/>
          </a:solidFill>
          <a:ln w="9525">
            <a:noFill/>
            <a:miter lim="800000"/>
            <a:headEnd/>
            <a:tailEnd/>
          </a:ln>
          <a:effectLst/>
        </p:spPr>
        <p:txBody>
          <a:bodyPr anchor="ctr">
            <a:spAutoFit/>
          </a:bodyPr>
          <a:lstStyle/>
          <a:p>
            <a:pPr indent="168275">
              <a:tabLst>
                <a:tab pos="3059113" algn="l"/>
              </a:tabLst>
            </a:pPr>
            <a:r>
              <a:rPr lang="en-US" sz="2000" b="1" i="1" u="sng" dirty="0" smtClean="0">
                <a:solidFill>
                  <a:srgbClr val="000000"/>
                </a:solidFill>
                <a:latin typeface="Arial" pitchFamily="34" charset="0"/>
                <a:cs typeface="Times New Roman" pitchFamily="18" charset="0"/>
              </a:rPr>
              <a:t>Streptococcus </a:t>
            </a:r>
            <a:r>
              <a:rPr lang="en-US" sz="2000" b="1" i="1" u="sng" dirty="0" err="1" smtClean="0">
                <a:solidFill>
                  <a:srgbClr val="000000"/>
                </a:solidFill>
                <a:latin typeface="Arial" pitchFamily="34" charset="0"/>
                <a:cs typeface="Times New Roman" pitchFamily="18" charset="0"/>
              </a:rPr>
              <a:t>pyogenes</a:t>
            </a:r>
            <a:endParaRPr lang="en-US" sz="2000" b="1" i="1" u="sng" dirty="0" smtClean="0">
              <a:solidFill>
                <a:srgbClr val="000000"/>
              </a:solidFill>
              <a:latin typeface="Arial" pitchFamily="34" charset="0"/>
              <a:cs typeface="Times New Roman" pitchFamily="18" charset="0"/>
            </a:endParaRPr>
          </a:p>
          <a:p>
            <a:pPr indent="168275" eaLnBrk="0" hangingPunct="0">
              <a:tabLst>
                <a:tab pos="3059113" algn="l"/>
              </a:tabLst>
            </a:pPr>
            <a:r>
              <a:rPr lang="en-US" sz="1600" b="1" dirty="0" smtClean="0">
                <a:solidFill>
                  <a:srgbClr val="000000"/>
                </a:solidFill>
                <a:latin typeface="Arial" pitchFamily="34" charset="0"/>
                <a:cs typeface="Times New Roman" pitchFamily="18" charset="0"/>
              </a:rPr>
              <a:t>Increasing resistance to </a:t>
            </a:r>
            <a:r>
              <a:rPr lang="en-US" sz="1600" b="1" dirty="0" err="1" smtClean="0">
                <a:solidFill>
                  <a:srgbClr val="000000"/>
                </a:solidFill>
                <a:latin typeface="Arial" pitchFamily="34" charset="0"/>
                <a:cs typeface="Times New Roman" pitchFamily="18" charset="0"/>
              </a:rPr>
              <a:t>macrolides</a:t>
            </a:r>
            <a:r>
              <a:rPr lang="en-US" sz="1600" b="1" dirty="0" smtClean="0">
                <a:solidFill>
                  <a:srgbClr val="000000"/>
                </a:solidFill>
                <a:latin typeface="Arial" pitchFamily="34" charset="0"/>
                <a:cs typeface="Times New Roman" pitchFamily="18" charset="0"/>
              </a:rPr>
              <a:t>:</a:t>
            </a:r>
          </a:p>
          <a:p>
            <a:pPr indent="168275" eaLnBrk="0" hangingPunct="0">
              <a:tabLst>
                <a:tab pos="3059113" algn="l"/>
              </a:tabLst>
            </a:pPr>
            <a:r>
              <a:rPr lang="en-US" sz="1600" b="1" dirty="0" smtClean="0">
                <a:solidFill>
                  <a:srgbClr val="000000"/>
                </a:solidFill>
                <a:latin typeface="Arial" pitchFamily="34" charset="0"/>
                <a:cs typeface="Times New Roman" pitchFamily="18" charset="0"/>
              </a:rPr>
              <a:t>in Europe to 50%, in Russia 10-20%.</a:t>
            </a:r>
          </a:p>
          <a:p>
            <a:pPr indent="168275" eaLnBrk="0" hangingPunct="0">
              <a:tabLst>
                <a:tab pos="3059113" algn="l"/>
              </a:tabLst>
            </a:pPr>
            <a:r>
              <a:rPr lang="en-US" sz="1600" b="1" dirty="0" smtClean="0">
                <a:solidFill>
                  <a:srgbClr val="000000"/>
                </a:solidFill>
                <a:latin typeface="Arial" pitchFamily="34" charset="0"/>
                <a:cs typeface="Times New Roman" pitchFamily="18" charset="0"/>
              </a:rPr>
              <a:t>The increase in resistance is directly related to an increase in the frequency of </a:t>
            </a:r>
            <a:r>
              <a:rPr lang="en-US" sz="1600" b="1" dirty="0" err="1" smtClean="0">
                <a:solidFill>
                  <a:srgbClr val="000000"/>
                </a:solidFill>
                <a:latin typeface="Arial" pitchFamily="34" charset="0"/>
                <a:cs typeface="Times New Roman" pitchFamily="18" charset="0"/>
              </a:rPr>
              <a:t>macrolide</a:t>
            </a:r>
            <a:r>
              <a:rPr lang="en-US" sz="1600" b="1" dirty="0" smtClean="0">
                <a:solidFill>
                  <a:srgbClr val="000000"/>
                </a:solidFill>
                <a:latin typeface="Arial" pitchFamily="34" charset="0"/>
                <a:cs typeface="Times New Roman" pitchFamily="18" charset="0"/>
              </a:rPr>
              <a:t> consumption, mainly of the long-acting drugs (</a:t>
            </a:r>
            <a:r>
              <a:rPr lang="en-US" sz="1600" b="1" dirty="0" err="1" smtClean="0">
                <a:solidFill>
                  <a:srgbClr val="000000"/>
                </a:solidFill>
                <a:latin typeface="Arial" pitchFamily="34" charset="0"/>
                <a:cs typeface="Times New Roman" pitchFamily="18" charset="0"/>
              </a:rPr>
              <a:t>azithromycin</a:t>
            </a:r>
            <a:r>
              <a:rPr lang="en-US" sz="1600" b="1" dirty="0" smtClean="0">
                <a:solidFill>
                  <a:srgbClr val="000000"/>
                </a:solidFill>
                <a:latin typeface="Arial" pitchFamily="34" charset="0"/>
                <a:cs typeface="Times New Roman" pitchFamily="18" charset="0"/>
              </a:rPr>
              <a:t>, </a:t>
            </a:r>
            <a:r>
              <a:rPr lang="en-US" sz="1600" b="1" dirty="0" err="1" smtClean="0">
                <a:solidFill>
                  <a:srgbClr val="000000"/>
                </a:solidFill>
                <a:latin typeface="Arial" pitchFamily="34" charset="0"/>
                <a:cs typeface="Times New Roman" pitchFamily="18" charset="0"/>
              </a:rPr>
              <a:t>clarithromycin</a:t>
            </a:r>
            <a:r>
              <a:rPr lang="en-US" sz="1600" b="1" dirty="0" smtClean="0">
                <a:solidFill>
                  <a:srgbClr val="000000"/>
                </a:solidFill>
                <a:latin typeface="Arial" pitchFamily="34" charset="0"/>
                <a:cs typeface="Times New Roman" pitchFamily="18" charset="0"/>
              </a:rPr>
              <a:t>).</a:t>
            </a:r>
          </a:p>
          <a:p>
            <a:pPr indent="168275" eaLnBrk="0" hangingPunct="0">
              <a:tabLst>
                <a:tab pos="3059113" algn="l"/>
              </a:tabLst>
            </a:pPr>
            <a:r>
              <a:rPr lang="en-US" sz="1600" b="1" dirty="0" smtClean="0">
                <a:solidFill>
                  <a:srgbClr val="000000"/>
                </a:solidFill>
                <a:latin typeface="Arial" pitchFamily="34" charset="0"/>
                <a:cs typeface="Times New Roman" pitchFamily="18" charset="0"/>
              </a:rPr>
              <a:t>High resistance to </a:t>
            </a:r>
            <a:r>
              <a:rPr lang="en-US" sz="1600" b="1" dirty="0" err="1" smtClean="0">
                <a:solidFill>
                  <a:srgbClr val="000000"/>
                </a:solidFill>
                <a:latin typeface="Arial" pitchFamily="34" charset="0"/>
                <a:cs typeface="Times New Roman" pitchFamily="18" charset="0"/>
              </a:rPr>
              <a:t>tetracyclines</a:t>
            </a:r>
            <a:r>
              <a:rPr lang="en-US" sz="1600" b="1" dirty="0" smtClean="0">
                <a:solidFill>
                  <a:srgbClr val="000000"/>
                </a:solidFill>
                <a:latin typeface="Arial" pitchFamily="34" charset="0"/>
                <a:cs typeface="Times New Roman" pitchFamily="18" charset="0"/>
              </a:rPr>
              <a:t> (&gt; 50%).</a:t>
            </a:r>
          </a:p>
          <a:p>
            <a:pPr indent="168275" eaLnBrk="0" hangingPunct="0">
              <a:tabLst>
                <a:tab pos="3059113" algn="l"/>
              </a:tabLst>
            </a:pPr>
            <a:r>
              <a:rPr lang="en-US" sz="1600" b="1" dirty="0" smtClean="0">
                <a:solidFill>
                  <a:srgbClr val="000000"/>
                </a:solidFill>
                <a:latin typeface="Arial" pitchFamily="34" charset="0"/>
                <a:cs typeface="Times New Roman" pitchFamily="18" charset="0"/>
              </a:rPr>
              <a:t>Low natural activity of early </a:t>
            </a:r>
            <a:r>
              <a:rPr lang="en-US" sz="1600" b="1" dirty="0" err="1" smtClean="0">
                <a:solidFill>
                  <a:srgbClr val="000000"/>
                </a:solidFill>
                <a:latin typeface="Arial" pitchFamily="34" charset="0"/>
                <a:cs typeface="Times New Roman" pitchFamily="18" charset="0"/>
              </a:rPr>
              <a:t>fluoroquinolones</a:t>
            </a:r>
            <a:r>
              <a:rPr lang="en-US" sz="1600" b="1" dirty="0" smtClean="0">
                <a:solidFill>
                  <a:srgbClr val="000000"/>
                </a:solidFill>
                <a:latin typeface="Arial" pitchFamily="34" charset="0"/>
                <a:cs typeface="Times New Roman" pitchFamily="18" charset="0"/>
              </a:rPr>
              <a:t>. Resistance to penicillin and other beta-</a:t>
            </a:r>
            <a:r>
              <a:rPr lang="en-US" sz="1600" b="1" dirty="0" err="1" smtClean="0">
                <a:solidFill>
                  <a:srgbClr val="000000"/>
                </a:solidFill>
                <a:latin typeface="Arial" pitchFamily="34" charset="0"/>
                <a:cs typeface="Times New Roman" pitchFamily="18" charset="0"/>
              </a:rPr>
              <a:t>lactams</a:t>
            </a:r>
            <a:r>
              <a:rPr lang="en-US" sz="1600" b="1" dirty="0" smtClean="0">
                <a:solidFill>
                  <a:srgbClr val="000000"/>
                </a:solidFill>
                <a:latin typeface="Arial" pitchFamily="34" charset="0"/>
                <a:cs typeface="Times New Roman" pitchFamily="18" charset="0"/>
              </a:rPr>
              <a:t> is not described.</a:t>
            </a:r>
            <a:endParaRPr lang="ru-RU" sz="1100" dirty="0" smtClean="0">
              <a:latin typeface="Arial" pitchFamily="34" charset="0"/>
            </a:endParaRPr>
          </a:p>
          <a:p>
            <a:pPr indent="168275" eaLnBrk="0" hangingPunct="0">
              <a:tabLst>
                <a:tab pos="3059113" algn="l"/>
              </a:tabLst>
            </a:pPr>
            <a:endParaRPr lang="ru-RU" dirty="0">
              <a:latin typeface="Arial" pitchFamily="34" charset="0"/>
            </a:endParaRPr>
          </a:p>
        </p:txBody>
      </p:sp>
      <p:sp>
        <p:nvSpPr>
          <p:cNvPr id="40973" name="Rectangle 13"/>
          <p:cNvSpPr>
            <a:spLocks noChangeArrowheads="1"/>
          </p:cNvSpPr>
          <p:nvPr/>
        </p:nvSpPr>
        <p:spPr bwMode="auto">
          <a:xfrm>
            <a:off x="250825" y="3754438"/>
            <a:ext cx="8713788" cy="2369880"/>
          </a:xfrm>
          <a:prstGeom prst="rect">
            <a:avLst/>
          </a:prstGeom>
          <a:solidFill>
            <a:srgbClr val="FFFFFF"/>
          </a:solidFill>
          <a:ln w="9525">
            <a:noFill/>
            <a:miter lim="800000"/>
            <a:headEnd/>
            <a:tailEnd/>
          </a:ln>
          <a:effectLst/>
        </p:spPr>
        <p:txBody>
          <a:bodyPr anchor="ctr">
            <a:spAutoFit/>
          </a:bodyPr>
          <a:lstStyle/>
          <a:p>
            <a:pPr indent="166688">
              <a:tabLst>
                <a:tab pos="1787525" algn="l"/>
                <a:tab pos="3940175" algn="l"/>
              </a:tabLst>
            </a:pPr>
            <a:r>
              <a:rPr lang="en-US" sz="1600" b="1" dirty="0" smtClean="0">
                <a:solidFill>
                  <a:srgbClr val="000000"/>
                </a:solidFill>
                <a:latin typeface="Arial" pitchFamily="34" charset="0"/>
                <a:cs typeface="Times New Roman" pitchFamily="18" charset="0"/>
              </a:rPr>
              <a:t> </a:t>
            </a:r>
            <a:r>
              <a:rPr lang="en-US" sz="2000" b="1" i="1" u="sng" dirty="0" err="1" smtClean="0">
                <a:solidFill>
                  <a:srgbClr val="000000"/>
                </a:solidFill>
                <a:latin typeface="Arial" pitchFamily="34" charset="0"/>
                <a:cs typeface="Times New Roman" pitchFamily="18" charset="0"/>
              </a:rPr>
              <a:t>Haemophilus</a:t>
            </a:r>
            <a:r>
              <a:rPr lang="en-US" sz="2000" b="1" i="1" u="sng" dirty="0" smtClean="0">
                <a:solidFill>
                  <a:srgbClr val="000000"/>
                </a:solidFill>
                <a:latin typeface="Arial" pitchFamily="34" charset="0"/>
                <a:cs typeface="Times New Roman" pitchFamily="18" charset="0"/>
              </a:rPr>
              <a:t> </a:t>
            </a:r>
            <a:r>
              <a:rPr lang="en-US" sz="2000" b="1" i="1" u="sng" dirty="0" err="1" smtClean="0">
                <a:solidFill>
                  <a:srgbClr val="000000"/>
                </a:solidFill>
                <a:latin typeface="Arial" pitchFamily="34" charset="0"/>
                <a:cs typeface="Times New Roman" pitchFamily="18" charset="0"/>
              </a:rPr>
              <a:t>influenzae</a:t>
            </a:r>
            <a:endParaRPr lang="en-US" sz="2000" b="1" i="1" u="sng" dirty="0" smtClean="0">
              <a:solidFill>
                <a:srgbClr val="000000"/>
              </a:solidFill>
              <a:latin typeface="Arial" pitchFamily="34" charset="0"/>
              <a:cs typeface="Times New Roman" pitchFamily="18" charset="0"/>
            </a:endParaRP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Production of beta-</a:t>
            </a:r>
            <a:r>
              <a:rPr lang="en-US" sz="1600" b="1" dirty="0" err="1" smtClean="0">
                <a:solidFill>
                  <a:srgbClr val="000000"/>
                </a:solidFill>
                <a:latin typeface="Arial" pitchFamily="34" charset="0"/>
                <a:cs typeface="Times New Roman" pitchFamily="18" charset="0"/>
              </a:rPr>
              <a:t>lactamases</a:t>
            </a:r>
            <a:r>
              <a:rPr lang="en-US" sz="1600" b="1" dirty="0" smtClean="0">
                <a:solidFill>
                  <a:srgbClr val="000000"/>
                </a:solidFill>
                <a:latin typeface="Arial" pitchFamily="34" charset="0"/>
                <a:cs typeface="Times New Roman" pitchFamily="18" charset="0"/>
              </a:rPr>
              <a:t> -</a:t>
            </a: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in the world 1-40%; in Russia does not exceed 10%.</a:t>
            </a: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There is no resistance to</a:t>
            </a:r>
          </a:p>
          <a:p>
            <a:pPr indent="166688" eaLnBrk="0" hangingPunct="0">
              <a:tabLst>
                <a:tab pos="1787525" algn="l"/>
                <a:tab pos="3940175" algn="l"/>
              </a:tabLst>
            </a:pPr>
            <a:r>
              <a:rPr lang="en-US" sz="1600" b="1" dirty="0" err="1" smtClean="0">
                <a:solidFill>
                  <a:srgbClr val="000000"/>
                </a:solidFill>
                <a:latin typeface="Arial" pitchFamily="34" charset="0"/>
                <a:cs typeface="Times New Roman" pitchFamily="18" charset="0"/>
              </a:rPr>
              <a:t>tsmoksitsillin</a:t>
            </a:r>
            <a:r>
              <a:rPr lang="en-US" sz="1600" b="1" dirty="0" smtClean="0">
                <a:solidFill>
                  <a:srgbClr val="000000"/>
                </a:solidFill>
                <a:latin typeface="Arial" pitchFamily="34" charset="0"/>
                <a:cs typeface="Times New Roman" pitchFamily="18" charset="0"/>
              </a:rPr>
              <a:t> / </a:t>
            </a:r>
            <a:r>
              <a:rPr lang="en-US" sz="1600" b="1" dirty="0" err="1" smtClean="0">
                <a:solidFill>
                  <a:srgbClr val="000000"/>
                </a:solidFill>
                <a:latin typeface="Arial" pitchFamily="34" charset="0"/>
                <a:cs typeface="Times New Roman" pitchFamily="18" charset="0"/>
              </a:rPr>
              <a:t>clavulanate</a:t>
            </a:r>
            <a:r>
              <a:rPr lang="en-US" sz="1600" b="1" dirty="0" smtClean="0">
                <a:solidFill>
                  <a:srgbClr val="000000"/>
                </a:solidFill>
                <a:latin typeface="Arial" pitchFamily="34" charset="0"/>
                <a:cs typeface="Times New Roman" pitchFamily="18" charset="0"/>
              </a:rPr>
              <a:t>, </a:t>
            </a:r>
            <a:r>
              <a:rPr lang="en-US" sz="1600" b="1" dirty="0" err="1" smtClean="0">
                <a:solidFill>
                  <a:srgbClr val="000000"/>
                </a:solidFill>
                <a:latin typeface="Arial" pitchFamily="34" charset="0"/>
                <a:cs typeface="Times New Roman" pitchFamily="18" charset="0"/>
              </a:rPr>
              <a:t>cephalosporins</a:t>
            </a:r>
            <a:endParaRPr lang="en-US" sz="1600" b="1" dirty="0" smtClean="0">
              <a:solidFill>
                <a:srgbClr val="000000"/>
              </a:solidFill>
              <a:latin typeface="Arial" pitchFamily="34" charset="0"/>
              <a:cs typeface="Times New Roman" pitchFamily="18" charset="0"/>
            </a:endParaRP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II-IV generation, </a:t>
            </a:r>
            <a:r>
              <a:rPr lang="en-US" sz="1600" b="1" dirty="0" err="1" smtClean="0">
                <a:solidFill>
                  <a:srgbClr val="000000"/>
                </a:solidFill>
                <a:latin typeface="Arial" pitchFamily="34" charset="0"/>
                <a:cs typeface="Times New Roman" pitchFamily="18" charset="0"/>
              </a:rPr>
              <a:t>fluoroquinolones</a:t>
            </a:r>
            <a:r>
              <a:rPr lang="en-US" sz="1600" b="1" dirty="0" smtClean="0">
                <a:solidFill>
                  <a:srgbClr val="000000"/>
                </a:solidFill>
                <a:latin typeface="Arial" pitchFamily="34" charset="0"/>
                <a:cs typeface="Times New Roman" pitchFamily="18" charset="0"/>
              </a:rPr>
              <a:t>.</a:t>
            </a:r>
          </a:p>
          <a:p>
            <a:pPr indent="166688" eaLnBrk="0" hangingPunct="0">
              <a:tabLst>
                <a:tab pos="1787525" algn="l"/>
                <a:tab pos="3940175" algn="l"/>
              </a:tabLst>
            </a:pPr>
            <a:r>
              <a:rPr lang="en-US" sz="1600" b="1" dirty="0" err="1" smtClean="0">
                <a:solidFill>
                  <a:srgbClr val="000000"/>
                </a:solidFill>
                <a:latin typeface="Arial" pitchFamily="34" charset="0"/>
                <a:cs typeface="Times New Roman" pitchFamily="18" charset="0"/>
              </a:rPr>
              <a:t>Cephalosporins</a:t>
            </a:r>
            <a:r>
              <a:rPr lang="en-US" sz="1600" b="1" dirty="0" smtClean="0">
                <a:solidFill>
                  <a:srgbClr val="000000"/>
                </a:solidFill>
                <a:latin typeface="Arial" pitchFamily="34" charset="0"/>
                <a:cs typeface="Times New Roman" pitchFamily="18" charset="0"/>
              </a:rPr>
              <a:t> of the first generation are not active.</a:t>
            </a: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The natural activity of </a:t>
            </a:r>
            <a:r>
              <a:rPr lang="en-US" sz="1600" b="1" dirty="0" err="1" smtClean="0">
                <a:solidFill>
                  <a:srgbClr val="000000"/>
                </a:solidFill>
                <a:latin typeface="Arial" pitchFamily="34" charset="0"/>
                <a:cs typeface="Times New Roman" pitchFamily="18" charset="0"/>
              </a:rPr>
              <a:t>macrolides</a:t>
            </a:r>
            <a:r>
              <a:rPr lang="en-US" sz="1600" b="1" dirty="0" smtClean="0">
                <a:solidFill>
                  <a:srgbClr val="000000"/>
                </a:solidFill>
                <a:latin typeface="Arial" pitchFamily="34" charset="0"/>
                <a:cs typeface="Times New Roman" pitchFamily="18" charset="0"/>
              </a:rPr>
              <a:t> is low, the risk of bacteriological failure is high.</a:t>
            </a: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Resistance to co-</a:t>
            </a:r>
            <a:r>
              <a:rPr lang="en-US" sz="1600" b="1" dirty="0" err="1" smtClean="0">
                <a:solidFill>
                  <a:srgbClr val="000000"/>
                </a:solidFill>
                <a:latin typeface="Arial" pitchFamily="34" charset="0"/>
                <a:cs typeface="Times New Roman" pitchFamily="18" charset="0"/>
              </a:rPr>
              <a:t>trimoxazole</a:t>
            </a:r>
            <a:r>
              <a:rPr lang="en-US" sz="1600" b="1" dirty="0" smtClean="0">
                <a:solidFill>
                  <a:srgbClr val="000000"/>
                </a:solidFill>
                <a:latin typeface="Arial" pitchFamily="34" charset="0"/>
                <a:cs typeface="Times New Roman" pitchFamily="18" charset="0"/>
              </a:rPr>
              <a:t> in Russia is about 20%.</a:t>
            </a:r>
            <a:endParaRPr lang="ru-RU" dirty="0">
              <a:latin typeface="Arial"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ChangeArrowheads="1"/>
          </p:cNvSpPr>
          <p:nvPr/>
        </p:nvSpPr>
        <p:spPr bwMode="auto">
          <a:xfrm>
            <a:off x="363538" y="336550"/>
            <a:ext cx="8566180" cy="6186309"/>
          </a:xfrm>
          <a:prstGeom prst="rect">
            <a:avLst/>
          </a:prstGeom>
          <a:noFill/>
          <a:ln w="9525">
            <a:noFill/>
            <a:miter lim="800000"/>
            <a:headEnd/>
            <a:tailEnd/>
          </a:ln>
          <a:effectLst/>
        </p:spPr>
        <p:txBody>
          <a:bodyPr wrap="square" anchor="ctr">
            <a:spAutoFit/>
          </a:bodyPr>
          <a:lstStyle/>
          <a:p>
            <a:pPr>
              <a:tabLst>
                <a:tab pos="330200" algn="l"/>
              </a:tabLst>
            </a:pPr>
            <a:r>
              <a:rPr lang="en-US" sz="2800" b="1" dirty="0" smtClean="0">
                <a:solidFill>
                  <a:srgbClr val="FFFF00"/>
                </a:solidFill>
                <a:latin typeface="Arial" pitchFamily="34" charset="0"/>
              </a:rPr>
              <a:t>Principles of the selection and dosing of antimicrobial drugs</a:t>
            </a:r>
          </a:p>
          <a:p>
            <a:pPr>
              <a:tabLst>
                <a:tab pos="330200" algn="l"/>
              </a:tabLst>
            </a:pPr>
            <a:endParaRPr lang="en-US" sz="2000" b="1" i="1" dirty="0" smtClean="0">
              <a:solidFill>
                <a:schemeClr val="hlink"/>
              </a:solidFill>
              <a:latin typeface="Arial" pitchFamily="34" charset="0"/>
            </a:endParaRPr>
          </a:p>
          <a:p>
            <a:pPr>
              <a:tabLst>
                <a:tab pos="330200" algn="l"/>
              </a:tabLst>
            </a:pPr>
            <a:r>
              <a:rPr lang="en-US" sz="2000" b="1" i="1" dirty="0" smtClean="0">
                <a:solidFill>
                  <a:srgbClr val="00B050"/>
                </a:solidFill>
                <a:latin typeface="Arial" pitchFamily="34" charset="0"/>
              </a:rPr>
              <a:t>1. </a:t>
            </a:r>
            <a:r>
              <a:rPr lang="en-US" sz="2000" b="1" i="1" dirty="0" err="1" smtClean="0">
                <a:solidFill>
                  <a:srgbClr val="00B050"/>
                </a:solidFill>
                <a:latin typeface="Arial" pitchFamily="34" charset="0"/>
              </a:rPr>
              <a:t>Pharmacodynamics</a:t>
            </a:r>
            <a:r>
              <a:rPr lang="en-US" sz="2000" b="1" i="1" dirty="0" smtClean="0">
                <a:solidFill>
                  <a:srgbClr val="00B050"/>
                </a:solidFill>
                <a:latin typeface="Arial" pitchFamily="34" charset="0"/>
              </a:rPr>
              <a:t> of the drug:</a:t>
            </a:r>
          </a:p>
          <a:p>
            <a:pPr>
              <a:tabLst>
                <a:tab pos="330200" algn="l"/>
              </a:tabLst>
            </a:pPr>
            <a:r>
              <a:rPr lang="en-US" sz="2000" b="1" i="1" dirty="0" smtClean="0">
                <a:solidFill>
                  <a:srgbClr val="00B050"/>
                </a:solidFill>
                <a:latin typeface="Arial" pitchFamily="34" charset="0"/>
              </a:rPr>
              <a:t>a) antimicrobial activity,</a:t>
            </a:r>
          </a:p>
          <a:p>
            <a:pPr>
              <a:tabLst>
                <a:tab pos="330200" algn="l"/>
              </a:tabLst>
            </a:pPr>
            <a:r>
              <a:rPr lang="en-US" sz="2000" b="1" i="1" dirty="0" smtClean="0">
                <a:solidFill>
                  <a:srgbClr val="00B050"/>
                </a:solidFill>
                <a:latin typeface="Arial" pitchFamily="34" charset="0"/>
              </a:rPr>
              <a:t>b) the effect of the action (bactericidal or </a:t>
            </a:r>
            <a:r>
              <a:rPr lang="en-US" sz="2000" b="1" i="1" dirty="0" err="1" smtClean="0">
                <a:solidFill>
                  <a:srgbClr val="00B050"/>
                </a:solidFill>
                <a:latin typeface="Arial" pitchFamily="34" charset="0"/>
              </a:rPr>
              <a:t>bacteriostatic</a:t>
            </a:r>
            <a:r>
              <a:rPr lang="en-US" sz="2000" b="1" i="1" dirty="0" smtClean="0">
                <a:solidFill>
                  <a:srgbClr val="00B050"/>
                </a:solidFill>
                <a:latin typeface="Arial" pitchFamily="34" charset="0"/>
              </a:rPr>
              <a:t>).</a:t>
            </a:r>
          </a:p>
          <a:p>
            <a:pPr>
              <a:tabLst>
                <a:tab pos="330200" algn="l"/>
              </a:tabLst>
            </a:pPr>
            <a:endParaRPr lang="en-US" sz="2000" b="1" i="1" dirty="0" smtClean="0">
              <a:solidFill>
                <a:srgbClr val="00B050"/>
              </a:solidFill>
              <a:latin typeface="Arial" pitchFamily="34" charset="0"/>
            </a:endParaRPr>
          </a:p>
          <a:p>
            <a:pPr>
              <a:tabLst>
                <a:tab pos="330200" algn="l"/>
              </a:tabLst>
            </a:pPr>
            <a:r>
              <a:rPr lang="en-US" sz="2000" b="1" i="1" dirty="0" smtClean="0">
                <a:solidFill>
                  <a:srgbClr val="00B050"/>
                </a:solidFill>
                <a:latin typeface="Arial" pitchFamily="34" charset="0"/>
              </a:rPr>
              <a:t>2. Pharmacokinetics of the drug.</a:t>
            </a:r>
          </a:p>
          <a:p>
            <a:pPr>
              <a:tabLst>
                <a:tab pos="330200" algn="l"/>
              </a:tabLst>
            </a:pPr>
            <a:endParaRPr lang="en-US" sz="2000" b="1" i="1" dirty="0" smtClean="0">
              <a:solidFill>
                <a:srgbClr val="00B050"/>
              </a:solidFill>
              <a:latin typeface="Arial" pitchFamily="34" charset="0"/>
            </a:endParaRPr>
          </a:p>
          <a:p>
            <a:pPr>
              <a:tabLst>
                <a:tab pos="330200" algn="l"/>
              </a:tabLst>
            </a:pPr>
            <a:r>
              <a:rPr lang="en-US" sz="2000" b="1" i="1" dirty="0" smtClean="0">
                <a:solidFill>
                  <a:srgbClr val="00B050"/>
                </a:solidFill>
                <a:latin typeface="Arial" pitchFamily="34" charset="0"/>
              </a:rPr>
              <a:t>3. Predicted adverse reactions. (Side effects)</a:t>
            </a:r>
          </a:p>
          <a:p>
            <a:pPr>
              <a:tabLst>
                <a:tab pos="330200" algn="l"/>
              </a:tabLst>
            </a:pPr>
            <a:endParaRPr lang="en-US" sz="2000" b="1" i="1" dirty="0" smtClean="0">
              <a:solidFill>
                <a:srgbClr val="00B050"/>
              </a:solidFill>
              <a:latin typeface="Arial" pitchFamily="34" charset="0"/>
            </a:endParaRPr>
          </a:p>
          <a:p>
            <a:pPr>
              <a:tabLst>
                <a:tab pos="330200" algn="l"/>
              </a:tabLst>
            </a:pPr>
            <a:r>
              <a:rPr lang="en-US" sz="2000" b="1" i="1" dirty="0" smtClean="0">
                <a:solidFill>
                  <a:srgbClr val="00B050"/>
                </a:solidFill>
                <a:latin typeface="Arial" pitchFamily="34" charset="0"/>
              </a:rPr>
              <a:t>4. Cost of treatment</a:t>
            </a:r>
          </a:p>
          <a:p>
            <a:pPr>
              <a:tabLst>
                <a:tab pos="330200" algn="l"/>
              </a:tabLst>
            </a:pPr>
            <a:endParaRPr lang="en-US" sz="2000" b="1" i="1" dirty="0" smtClean="0">
              <a:solidFill>
                <a:srgbClr val="00B050"/>
              </a:solidFill>
              <a:latin typeface="Arial" pitchFamily="34" charset="0"/>
            </a:endParaRPr>
          </a:p>
          <a:p>
            <a:pPr>
              <a:tabLst>
                <a:tab pos="330200" algn="l"/>
              </a:tabLst>
            </a:pPr>
            <a:r>
              <a:rPr lang="en-US" sz="2000" b="1" i="1" dirty="0" smtClean="0">
                <a:solidFill>
                  <a:srgbClr val="00B050"/>
                </a:solidFill>
                <a:latin typeface="Arial" pitchFamily="34" charset="0"/>
              </a:rPr>
              <a:t>From the standpoint of pharmacotherapy and clinical pharmacology</a:t>
            </a:r>
          </a:p>
          <a:p>
            <a:pPr>
              <a:tabLst>
                <a:tab pos="330200" algn="l"/>
              </a:tabLst>
            </a:pPr>
            <a:r>
              <a:rPr lang="en-US" sz="2000" b="1" i="1" dirty="0" smtClean="0">
                <a:solidFill>
                  <a:srgbClr val="00B050"/>
                </a:solidFill>
                <a:latin typeface="Arial" pitchFamily="34" charset="0"/>
              </a:rPr>
              <a:t>  important is the definition:</a:t>
            </a:r>
          </a:p>
          <a:p>
            <a:pPr>
              <a:tabLst>
                <a:tab pos="330200" algn="l"/>
              </a:tabLst>
            </a:pPr>
            <a:r>
              <a:rPr lang="en-US" sz="2000" b="1" i="1" dirty="0" smtClean="0">
                <a:solidFill>
                  <a:srgbClr val="00B050"/>
                </a:solidFill>
                <a:latin typeface="Arial" pitchFamily="34" charset="0"/>
              </a:rPr>
              <a:t>- performance monitoring programs</a:t>
            </a:r>
          </a:p>
          <a:p>
            <a:pPr>
              <a:tabLst>
                <a:tab pos="330200" algn="l"/>
              </a:tabLst>
            </a:pPr>
            <a:r>
              <a:rPr lang="en-US" sz="2000" b="1" i="1" dirty="0" smtClean="0">
                <a:solidFill>
                  <a:srgbClr val="00B050"/>
                </a:solidFill>
                <a:latin typeface="Arial" pitchFamily="34" charset="0"/>
              </a:rPr>
              <a:t>and the duration of antibiotic therapy;</a:t>
            </a:r>
          </a:p>
          <a:p>
            <a:pPr>
              <a:tabLst>
                <a:tab pos="330200" algn="l"/>
              </a:tabLst>
            </a:pPr>
            <a:r>
              <a:rPr lang="en-US" sz="2000" b="1" i="1" dirty="0" smtClean="0">
                <a:solidFill>
                  <a:srgbClr val="00B050"/>
                </a:solidFill>
                <a:latin typeface="Arial" pitchFamily="34" charset="0"/>
              </a:rPr>
              <a:t>- control programs for projected</a:t>
            </a:r>
          </a:p>
          <a:p>
            <a:pPr>
              <a:tabLst>
                <a:tab pos="330200" algn="l"/>
              </a:tabLst>
            </a:pPr>
            <a:r>
              <a:rPr lang="en-US" sz="2000" b="1" i="1" dirty="0" smtClean="0">
                <a:solidFill>
                  <a:srgbClr val="00B050"/>
                </a:solidFill>
                <a:latin typeface="Arial" pitchFamily="34" charset="0"/>
              </a:rPr>
              <a:t>undesirable reactions.</a:t>
            </a:r>
            <a:endParaRPr lang="ru-RU" sz="20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ChangeArrowheads="1"/>
          </p:cNvSpPr>
          <p:nvPr/>
        </p:nvSpPr>
        <p:spPr bwMode="auto">
          <a:xfrm>
            <a:off x="3643306" y="2000240"/>
            <a:ext cx="25797575" cy="2185214"/>
          </a:xfrm>
          <a:prstGeom prst="rect">
            <a:avLst/>
          </a:prstGeom>
          <a:noFill/>
          <a:ln w="9525">
            <a:noFill/>
            <a:miter lim="800000"/>
            <a:headEnd/>
            <a:tailEnd/>
          </a:ln>
          <a:effectLst/>
        </p:spPr>
        <p:txBody>
          <a:bodyPr wrap="square" anchor="ctr">
            <a:spAutoFit/>
          </a:bodyPr>
          <a:lstStyle/>
          <a:p>
            <a:pPr algn="ctr">
              <a:tabLst>
                <a:tab pos="358775" algn="l"/>
              </a:tabLst>
            </a:pPr>
            <a:r>
              <a:rPr lang="en-US" sz="2800" b="1" dirty="0" smtClean="0">
                <a:solidFill>
                  <a:srgbClr val="FFFF00"/>
                </a:solidFill>
                <a:latin typeface="Arial" pitchFamily="34" charset="0"/>
              </a:rPr>
              <a:t>Empirical choice is carried out on</a:t>
            </a:r>
          </a:p>
          <a:p>
            <a:pPr algn="ctr">
              <a:tabLst>
                <a:tab pos="358775" algn="l"/>
              </a:tabLst>
            </a:pPr>
            <a:r>
              <a:rPr lang="en-US" sz="2800" b="1" dirty="0" smtClean="0">
                <a:solidFill>
                  <a:srgbClr val="FFFF00"/>
                </a:solidFill>
                <a:latin typeface="Arial" pitchFamily="34" charset="0"/>
              </a:rPr>
              <a:t>based knowledge:</a:t>
            </a:r>
          </a:p>
          <a:p>
            <a:pPr algn="ctr">
              <a:tabLst>
                <a:tab pos="358775" algn="l"/>
              </a:tabLst>
            </a:pPr>
            <a:r>
              <a:rPr lang="en-US" sz="2000" b="1" i="1" dirty="0" smtClean="0">
                <a:solidFill>
                  <a:schemeClr val="hlink"/>
                </a:solidFill>
                <a:latin typeface="Arial" pitchFamily="34" charset="0"/>
              </a:rPr>
              <a:t>- about the </a:t>
            </a:r>
            <a:r>
              <a:rPr lang="en-US" sz="2000" b="1" i="1" dirty="0" smtClean="0">
                <a:solidFill>
                  <a:srgbClr val="00B050"/>
                </a:solidFill>
                <a:latin typeface="Arial" pitchFamily="34" charset="0"/>
              </a:rPr>
              <a:t>probable potential pathogen (pathogens) for various localization of the locus of bacterial infection;</a:t>
            </a:r>
          </a:p>
          <a:p>
            <a:pPr algn="ctr">
              <a:tabLst>
                <a:tab pos="358775" algn="l"/>
              </a:tabLst>
            </a:pPr>
            <a:r>
              <a:rPr lang="en-US" sz="2000" b="1" i="1" dirty="0" smtClean="0">
                <a:solidFill>
                  <a:srgbClr val="00B050"/>
                </a:solidFill>
                <a:latin typeface="Arial" pitchFamily="34" charset="0"/>
              </a:rPr>
              <a:t>- on the natural antibacterial spectrum of? antimicrobial drugs;</a:t>
            </a:r>
          </a:p>
          <a:p>
            <a:pPr algn="ctr">
              <a:tabLst>
                <a:tab pos="358775" algn="l"/>
              </a:tabLst>
            </a:pPr>
            <a:r>
              <a:rPr lang="en-US" sz="2000" b="1" i="1" dirty="0" smtClean="0">
                <a:solidFill>
                  <a:srgbClr val="00B050"/>
                </a:solidFill>
                <a:latin typeface="Arial" pitchFamily="34" charset="0"/>
              </a:rPr>
              <a:t>- information on the frequency of the pathogens encountered, the frequency of resistance of strains of pathogens in the region, the city, etc. taking into account the global trends in the development of antibiotic-</a:t>
            </a:r>
          </a:p>
          <a:p>
            <a:pPr algn="ctr">
              <a:tabLst>
                <a:tab pos="358775" algn="l"/>
              </a:tabLst>
            </a:pPr>
            <a:r>
              <a:rPr lang="en-US" sz="2000" b="1" i="1" dirty="0" smtClean="0">
                <a:solidFill>
                  <a:srgbClr val="00B050"/>
                </a:solidFill>
                <a:latin typeface="Arial" pitchFamily="34" charset="0"/>
              </a:rPr>
              <a:t>resistance.</a:t>
            </a:r>
            <a:endParaRPr lang="ru-RU" sz="20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0" y="487363"/>
            <a:ext cx="9144000" cy="6370975"/>
          </a:xfrm>
          <a:prstGeom prst="rect">
            <a:avLst/>
          </a:prstGeom>
          <a:noFill/>
          <a:ln w="9525">
            <a:noFill/>
            <a:miter lim="800000"/>
            <a:headEnd/>
            <a:tailEnd/>
          </a:ln>
          <a:effectLst/>
        </p:spPr>
        <p:txBody>
          <a:bodyPr anchor="ctr">
            <a:spAutoFit/>
          </a:bodyPr>
          <a:lstStyle/>
          <a:p>
            <a:pPr indent="452438" algn="just">
              <a:tabLst>
                <a:tab pos="2773363" algn="l"/>
              </a:tabLst>
            </a:pPr>
            <a:r>
              <a:rPr lang="en-US" sz="2400" dirty="0" smtClean="0">
                <a:solidFill>
                  <a:srgbClr val="FFFF00"/>
                </a:solidFill>
                <a:latin typeface="Arial" pitchFamily="34" charset="0"/>
              </a:rPr>
              <a:t>A targeted selection of antimicrobial drugs (or combination of C) is carried out in accordance with the type of pathogen isolated from the pathological material.</a:t>
            </a:r>
          </a:p>
          <a:p>
            <a:pPr indent="452438" algn="just">
              <a:tabLst>
                <a:tab pos="2773363" algn="l"/>
              </a:tabLst>
            </a:pPr>
            <a:r>
              <a:rPr lang="en-US" sz="2400" dirty="0" smtClean="0">
                <a:solidFill>
                  <a:srgbClr val="FFFF00"/>
                </a:solidFill>
                <a:latin typeface="Arial" pitchFamily="34" charset="0"/>
              </a:rPr>
              <a:t> </a:t>
            </a:r>
          </a:p>
          <a:p>
            <a:pPr indent="452438" algn="just">
              <a:tabLst>
                <a:tab pos="2773363" algn="l"/>
              </a:tabLst>
            </a:pPr>
            <a:r>
              <a:rPr lang="en-US" sz="2400" dirty="0" smtClean="0">
                <a:solidFill>
                  <a:srgbClr val="FFFF00"/>
                </a:solidFill>
                <a:latin typeface="Arial" pitchFamily="34" charset="0"/>
              </a:rPr>
              <a:t>The basis for a selective choice of antimicrobial drugs is the identification of microorganisms that caused an infectious disease, the sensitivity of microbes to drugs (competent bacteriological diagnostics), especially in the isolation of "problem pathogens" -staphylococcus, Escherichia coli, </a:t>
            </a:r>
            <a:r>
              <a:rPr lang="en-US" sz="2400" dirty="0" err="1" smtClean="0">
                <a:solidFill>
                  <a:srgbClr val="FFFF00"/>
                </a:solidFill>
                <a:latin typeface="Arial" pitchFamily="34" charset="0"/>
              </a:rPr>
              <a:t>Klebsiella</a:t>
            </a:r>
            <a:r>
              <a:rPr lang="en-US" sz="2400" dirty="0" smtClean="0">
                <a:solidFill>
                  <a:srgbClr val="FFFF00"/>
                </a:solidFill>
                <a:latin typeface="Arial" pitchFamily="34" charset="0"/>
              </a:rPr>
              <a:t>, </a:t>
            </a:r>
            <a:r>
              <a:rPr lang="en-US" sz="2400" dirty="0" err="1" smtClean="0">
                <a:solidFill>
                  <a:srgbClr val="FFFF00"/>
                </a:solidFill>
                <a:latin typeface="Arial" pitchFamily="34" charset="0"/>
              </a:rPr>
              <a:t>enterococcus</a:t>
            </a:r>
            <a:r>
              <a:rPr lang="en-US" sz="2400" dirty="0" smtClean="0">
                <a:solidFill>
                  <a:srgbClr val="FFFF00"/>
                </a:solidFill>
                <a:latin typeface="Arial" pitchFamily="34" charset="0"/>
              </a:rPr>
              <a:t>, Proteus, </a:t>
            </a:r>
            <a:r>
              <a:rPr lang="en-US" sz="2400" dirty="0" err="1" smtClean="0">
                <a:solidFill>
                  <a:srgbClr val="FFFF00"/>
                </a:solidFill>
                <a:latin typeface="Arial" pitchFamily="34" charset="0"/>
              </a:rPr>
              <a:t>Synaemic</a:t>
            </a:r>
            <a:r>
              <a:rPr lang="en-US" sz="2400" dirty="0" smtClean="0">
                <a:solidFill>
                  <a:srgbClr val="FFFF00"/>
                </a:solidFill>
                <a:latin typeface="Arial" pitchFamily="34" charset="0"/>
              </a:rPr>
              <a:t> bacillus, Mycobacterium tuberculosis.</a:t>
            </a:r>
          </a:p>
          <a:p>
            <a:pPr indent="452438" algn="just">
              <a:tabLst>
                <a:tab pos="2773363" algn="l"/>
              </a:tabLst>
            </a:pPr>
            <a:endParaRPr lang="en-US" sz="2400" dirty="0" smtClean="0">
              <a:solidFill>
                <a:srgbClr val="FFFF00"/>
              </a:solidFill>
              <a:latin typeface="Arial" pitchFamily="34" charset="0"/>
            </a:endParaRPr>
          </a:p>
          <a:p>
            <a:pPr indent="452438" algn="just">
              <a:tabLst>
                <a:tab pos="2773363" algn="l"/>
              </a:tabLst>
            </a:pPr>
            <a:r>
              <a:rPr lang="en-US" sz="2400" dirty="0" smtClean="0">
                <a:solidFill>
                  <a:srgbClr val="FFFF00"/>
                </a:solidFill>
                <a:latin typeface="Arial" pitchFamily="34" charset="0"/>
              </a:rPr>
              <a:t>If the clinical picture of the disease is characteristic of a specific pathogen and is atypical for it, the development of resistance, therapy can be carried out without determining the sensitivity of the microorganism to antibiotics. For example, the causative agents of erysipelas, inflammation, scarlet fever are always streptococci, and epidemic meningitis - </a:t>
            </a:r>
            <a:r>
              <a:rPr lang="en-US" sz="2400" dirty="0" err="1" smtClean="0">
                <a:solidFill>
                  <a:srgbClr val="FFFF00"/>
                </a:solidFill>
                <a:latin typeface="Arial" pitchFamily="34" charset="0"/>
              </a:rPr>
              <a:t>meningococci</a:t>
            </a:r>
            <a:r>
              <a:rPr lang="en-US" sz="2400" dirty="0" smtClean="0">
                <a:solidFill>
                  <a:srgbClr val="FFFF00"/>
                </a:solidFill>
                <a:latin typeface="Arial" pitchFamily="34" charset="0"/>
              </a:rPr>
              <a:t>.</a:t>
            </a:r>
            <a:endParaRPr lang="ru-RU" sz="2400" dirty="0">
              <a:solidFill>
                <a:srgbClr val="FFFF00"/>
              </a:solidFill>
              <a:latin typeface="Arial"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ChangeArrowheads="1"/>
          </p:cNvSpPr>
          <p:nvPr/>
        </p:nvSpPr>
        <p:spPr bwMode="auto">
          <a:xfrm>
            <a:off x="1174751" y="1706563"/>
            <a:ext cx="7540653" cy="4216539"/>
          </a:xfrm>
          <a:prstGeom prst="rect">
            <a:avLst/>
          </a:prstGeom>
          <a:noFill/>
          <a:ln w="9525">
            <a:noFill/>
            <a:miter lim="800000"/>
            <a:headEnd/>
            <a:tailEnd/>
          </a:ln>
          <a:effectLst/>
        </p:spPr>
        <p:txBody>
          <a:bodyPr wrap="square" anchor="ctr">
            <a:spAutoFit/>
          </a:bodyPr>
          <a:lstStyle/>
          <a:p>
            <a:pPr algn="ctr">
              <a:tabLst>
                <a:tab pos="825500" algn="l"/>
              </a:tabLst>
            </a:pPr>
            <a:r>
              <a:rPr lang="en-US" sz="2800" b="1" dirty="0" smtClean="0">
                <a:solidFill>
                  <a:srgbClr val="FFFF00"/>
                </a:solidFill>
                <a:latin typeface="Arial" pitchFamily="34" charset="0"/>
              </a:rPr>
              <a:t>Nature of the type of action</a:t>
            </a:r>
          </a:p>
          <a:p>
            <a:pPr algn="ctr">
              <a:tabLst>
                <a:tab pos="825500" algn="l"/>
              </a:tabLst>
            </a:pPr>
            <a:r>
              <a:rPr lang="en-US" sz="2800" b="1" dirty="0" smtClean="0">
                <a:solidFill>
                  <a:srgbClr val="FFFF00"/>
                </a:solidFill>
                <a:latin typeface="Arial" pitchFamily="34" charset="0"/>
              </a:rPr>
              <a:t>(</a:t>
            </a:r>
            <a:r>
              <a:rPr lang="en-US" sz="2800" b="1" dirty="0" err="1" smtClean="0">
                <a:solidFill>
                  <a:srgbClr val="FFFF00"/>
                </a:solidFill>
                <a:latin typeface="Arial" pitchFamily="34" charset="0"/>
              </a:rPr>
              <a:t>bacteriostatic</a:t>
            </a:r>
            <a:r>
              <a:rPr lang="en-US" sz="2800" b="1" dirty="0" smtClean="0">
                <a:solidFill>
                  <a:srgbClr val="FFFF00"/>
                </a:solidFill>
                <a:latin typeface="Arial" pitchFamily="34" charset="0"/>
              </a:rPr>
              <a:t> or bactericidal effect).</a:t>
            </a:r>
          </a:p>
          <a:p>
            <a:pPr algn="ctr">
              <a:tabLst>
                <a:tab pos="825500" algn="l"/>
              </a:tabLst>
            </a:pPr>
            <a:endParaRPr lang="en-US" sz="2000" b="1" i="1" dirty="0" smtClean="0">
              <a:solidFill>
                <a:schemeClr val="folHlink"/>
              </a:solidFill>
              <a:latin typeface="Arial" pitchFamily="34" charset="0"/>
            </a:endParaRPr>
          </a:p>
          <a:p>
            <a:pPr algn="ctr">
              <a:tabLst>
                <a:tab pos="825500" algn="l"/>
              </a:tabLst>
            </a:pPr>
            <a:r>
              <a:rPr lang="en-US" sz="2400" b="1" dirty="0" smtClean="0">
                <a:solidFill>
                  <a:srgbClr val="00B050"/>
                </a:solidFill>
                <a:latin typeface="Arial" pitchFamily="34" charset="0"/>
              </a:rPr>
              <a:t>The choice of </a:t>
            </a:r>
            <a:r>
              <a:rPr lang="en-US" sz="2400" b="1" dirty="0" err="1" smtClean="0">
                <a:solidFill>
                  <a:srgbClr val="00B050"/>
                </a:solidFill>
                <a:latin typeface="Arial" pitchFamily="34" charset="0"/>
              </a:rPr>
              <a:t>bacteriolytic</a:t>
            </a:r>
            <a:r>
              <a:rPr lang="en-US" sz="2400" b="1" dirty="0" smtClean="0">
                <a:solidFill>
                  <a:srgbClr val="00B050"/>
                </a:solidFill>
                <a:latin typeface="Arial" pitchFamily="34" charset="0"/>
              </a:rPr>
              <a:t> drugs is preferable:</a:t>
            </a:r>
          </a:p>
          <a:p>
            <a:pPr algn="ctr">
              <a:tabLst>
                <a:tab pos="825500" algn="l"/>
              </a:tabLst>
            </a:pPr>
            <a:r>
              <a:rPr lang="en-US" sz="2400" b="1" dirty="0" smtClean="0">
                <a:solidFill>
                  <a:srgbClr val="00B050"/>
                </a:solidFill>
                <a:latin typeface="Arial" pitchFamily="34" charset="0"/>
              </a:rPr>
              <a:t>- in the treatment of severe infections;</a:t>
            </a:r>
          </a:p>
          <a:p>
            <a:pPr algn="ctr">
              <a:tabLst>
                <a:tab pos="825500" algn="l"/>
              </a:tabLst>
            </a:pPr>
            <a:r>
              <a:rPr lang="en-US" sz="2400" b="1" dirty="0" smtClean="0">
                <a:solidFill>
                  <a:srgbClr val="00B050"/>
                </a:solidFill>
                <a:latin typeface="Arial" pitchFamily="34" charset="0"/>
              </a:rPr>
              <a:t>- in patients with impaired immunity? (AIDS patients, persons receiving "immunosuppressive drugs");</a:t>
            </a:r>
          </a:p>
          <a:p>
            <a:pPr algn="ctr">
              <a:tabLst>
                <a:tab pos="825500" algn="l"/>
              </a:tabLst>
            </a:pPr>
            <a:r>
              <a:rPr lang="en-US" sz="2400" b="1" dirty="0" smtClean="0">
                <a:solidFill>
                  <a:srgbClr val="00B050"/>
                </a:solidFill>
                <a:latin typeface="Arial" pitchFamily="34" charset="0"/>
              </a:rPr>
              <a:t>- in the case where the site of localization of the infection is devoid of blood vessels (infectious </a:t>
            </a:r>
            <a:r>
              <a:rPr lang="en-US" sz="2400" b="1" dirty="0" err="1" smtClean="0">
                <a:solidFill>
                  <a:srgbClr val="00B050"/>
                </a:solidFill>
                <a:latin typeface="Arial" pitchFamily="34" charset="0"/>
              </a:rPr>
              <a:t>endocarditis</a:t>
            </a:r>
            <a:r>
              <a:rPr lang="en-US" sz="2400" b="1" dirty="0" smtClean="0">
                <a:solidFill>
                  <a:srgbClr val="00B050"/>
                </a:solidFill>
                <a:latin typeface="Arial" pitchFamily="34" charset="0"/>
              </a:rPr>
              <a:t>).</a:t>
            </a:r>
            <a:endParaRPr lang="ru-RU" sz="24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ChangeArrowheads="1"/>
          </p:cNvSpPr>
          <p:nvPr/>
        </p:nvSpPr>
        <p:spPr bwMode="auto">
          <a:xfrm>
            <a:off x="428596" y="1709738"/>
            <a:ext cx="8715404" cy="3724096"/>
          </a:xfrm>
          <a:prstGeom prst="rect">
            <a:avLst/>
          </a:prstGeom>
          <a:noFill/>
          <a:ln w="9525">
            <a:noFill/>
            <a:miter lim="800000"/>
            <a:headEnd/>
            <a:tailEnd/>
          </a:ln>
          <a:effectLst/>
        </p:spPr>
        <p:txBody>
          <a:bodyPr wrap="square" anchor="ctr">
            <a:spAutoFit/>
          </a:bodyPr>
          <a:lstStyle/>
          <a:p>
            <a:pPr indent="465138">
              <a:tabLst>
                <a:tab pos="2519363" algn="l"/>
                <a:tab pos="4911725" algn="l"/>
              </a:tabLst>
            </a:pPr>
            <a:r>
              <a:rPr lang="en-US" sz="2800" b="1" dirty="0" smtClean="0">
                <a:solidFill>
                  <a:srgbClr val="FFFF00"/>
                </a:solidFill>
                <a:latin typeface="Arial" pitchFamily="34" charset="0"/>
              </a:rPr>
              <a:t>Pharmacokinetics.</a:t>
            </a:r>
          </a:p>
          <a:p>
            <a:pPr indent="465138">
              <a:tabLst>
                <a:tab pos="2519363" algn="l"/>
                <a:tab pos="4911725" algn="l"/>
              </a:tabLst>
            </a:pPr>
            <a:endParaRPr lang="en-US" sz="2000" b="1" i="1" dirty="0" smtClean="0">
              <a:solidFill>
                <a:schemeClr val="folHlink"/>
              </a:solidFill>
              <a:latin typeface="Arial" pitchFamily="34" charset="0"/>
            </a:endParaRPr>
          </a:p>
          <a:p>
            <a:pPr indent="465138">
              <a:tabLst>
                <a:tab pos="2519363" algn="l"/>
                <a:tab pos="4911725" algn="l"/>
              </a:tabLst>
            </a:pPr>
            <a:r>
              <a:rPr lang="en-US" sz="2400" b="1" dirty="0" smtClean="0">
                <a:solidFill>
                  <a:srgbClr val="00B050"/>
                </a:solidFill>
                <a:latin typeface="Arial" pitchFamily="34" charset="0"/>
              </a:rPr>
              <a:t>From the pharmacokinetic point of view, the goal of "antimicrobial chemotherapy" is to create and maintain, during the entire period of treatment in the focus of bacterial infection, the concentration of active drugs that provide bactericidal (for </a:t>
            </a:r>
            <a:r>
              <a:rPr lang="en-US" sz="2400" b="1" dirty="0" err="1" smtClean="0">
                <a:solidFill>
                  <a:srgbClr val="00B050"/>
                </a:solidFill>
                <a:latin typeface="Arial" pitchFamily="34" charset="0"/>
              </a:rPr>
              <a:t>bacteriostytic</a:t>
            </a:r>
            <a:r>
              <a:rPr lang="en-US" sz="2400" b="1" dirty="0" smtClean="0">
                <a:solidFill>
                  <a:srgbClr val="00B050"/>
                </a:solidFill>
                <a:latin typeface="Arial" pitchFamily="34" charset="0"/>
              </a:rPr>
              <a:t>) or </a:t>
            </a:r>
            <a:r>
              <a:rPr lang="en-US" sz="2400" b="1" dirty="0" err="1" smtClean="0">
                <a:solidFill>
                  <a:srgbClr val="00B050"/>
                </a:solidFill>
                <a:latin typeface="Arial" pitchFamily="34" charset="0"/>
              </a:rPr>
              <a:t>bacteriostatic</a:t>
            </a:r>
            <a:r>
              <a:rPr lang="en-US" sz="2400" b="1" dirty="0" smtClean="0">
                <a:solidFill>
                  <a:srgbClr val="00B050"/>
                </a:solidFill>
                <a:latin typeface="Arial" pitchFamily="34" charset="0"/>
              </a:rPr>
              <a:t> (for </a:t>
            </a:r>
            <a:r>
              <a:rPr lang="en-US" sz="2400" b="1" dirty="0" err="1" smtClean="0">
                <a:solidFill>
                  <a:srgbClr val="00B050"/>
                </a:solidFill>
                <a:latin typeface="Arial" pitchFamily="34" charset="0"/>
              </a:rPr>
              <a:t>bacteriostatics</a:t>
            </a:r>
            <a:r>
              <a:rPr lang="en-US" sz="2400" b="1" dirty="0" smtClean="0">
                <a:solidFill>
                  <a:srgbClr val="00B050"/>
                </a:solidFill>
                <a:latin typeface="Arial" pitchFamily="34" charset="0"/>
              </a:rPr>
              <a:t>) effect against the putative or established pathogen (pathogens) .</a:t>
            </a:r>
          </a:p>
          <a:p>
            <a:pPr indent="465138">
              <a:tabLst>
                <a:tab pos="2519363" algn="l"/>
                <a:tab pos="4911725" algn="l"/>
              </a:tabLst>
            </a:pPr>
            <a:endParaRPr lang="ru-RU" sz="2000" b="1" i="1" dirty="0">
              <a:solidFill>
                <a:schemeClr val="folHlink"/>
              </a:solidFill>
              <a:latin typeface="Arial"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4348" y="928670"/>
            <a:ext cx="7715304" cy="4524315"/>
          </a:xfrm>
          <a:prstGeom prst="rect">
            <a:avLst/>
          </a:prstGeom>
        </p:spPr>
        <p:txBody>
          <a:bodyPr wrap="square">
            <a:spAutoFit/>
          </a:bodyPr>
          <a:lstStyle/>
          <a:p>
            <a:r>
              <a:rPr lang="en-US" sz="2400" dirty="0" smtClean="0">
                <a:solidFill>
                  <a:srgbClr val="FFFF00"/>
                </a:solidFill>
              </a:rPr>
              <a:t>What are the optimal pharmacokinetic properties of an antimicrobial drug in the localization of bacterial inflammation in the intestine:</a:t>
            </a:r>
          </a:p>
          <a:p>
            <a:r>
              <a:rPr lang="en-US" sz="2400" dirty="0" smtClean="0"/>
              <a:t>- have a low percentage of absorption;</a:t>
            </a:r>
          </a:p>
          <a:p>
            <a:r>
              <a:rPr lang="en-US" sz="2400" dirty="0" smtClean="0"/>
              <a:t>- have a high percentage of excretion with bile ("cyclic process" or recycling).</a:t>
            </a:r>
          </a:p>
          <a:p>
            <a:r>
              <a:rPr lang="en-US" sz="2400" dirty="0" smtClean="0">
                <a:solidFill>
                  <a:srgbClr val="FFFF00"/>
                </a:solidFill>
              </a:rPr>
              <a:t>What are the optimal pharmacokinetic properties of an antimicrobial drug in the localization of the focus of bacterial infection in other organs:</a:t>
            </a:r>
          </a:p>
          <a:p>
            <a:r>
              <a:rPr lang="en-US" sz="2400" dirty="0" smtClean="0"/>
              <a:t>- high percentage of suction;</a:t>
            </a:r>
          </a:p>
          <a:p>
            <a:r>
              <a:rPr lang="en-US" sz="2400" dirty="0" smtClean="0"/>
              <a:t>- a stable percentage of suction;</a:t>
            </a:r>
          </a:p>
          <a:p>
            <a:r>
              <a:rPr lang="en-US" sz="2400" dirty="0" smtClean="0"/>
              <a:t>- high suction speed.</a:t>
            </a:r>
            <a:endParaRPr lang="en-US" sz="2400"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ВКП23"/>
          <p:cNvPicPr>
            <a:picLocks noChangeAspect="1" noChangeArrowheads="1"/>
          </p:cNvPicPr>
          <p:nvPr/>
        </p:nvPicPr>
        <p:blipFill>
          <a:blip r:embed="rId3"/>
          <a:srcRect/>
          <a:stretch>
            <a:fillRect/>
          </a:stretch>
        </p:blipFill>
        <p:spPr bwMode="auto">
          <a:xfrm>
            <a:off x="214313" y="220663"/>
            <a:ext cx="8713787" cy="6416675"/>
          </a:xfrm>
          <a:prstGeom prst="rect">
            <a:avLst/>
          </a:prstGeom>
          <a:noFill/>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descr="ВКП24"/>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descr="ВКП25"/>
          <p:cNvPicPr>
            <a:picLocks noChangeAspect="1" noChangeArrowheads="1"/>
          </p:cNvPicPr>
          <p:nvPr/>
        </p:nvPicPr>
        <p:blipFill>
          <a:blip r:embed="rId3"/>
          <a:srcRect/>
          <a:stretch>
            <a:fillRect/>
          </a:stretch>
        </p:blipFill>
        <p:spPr bwMode="auto">
          <a:xfrm>
            <a:off x="115888" y="74613"/>
            <a:ext cx="8912225" cy="6707187"/>
          </a:xfrm>
          <a:prstGeom prst="rect">
            <a:avLst/>
          </a:prstGeom>
          <a:noFill/>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357158" y="642938"/>
            <a:ext cx="8501122" cy="5878532"/>
          </a:xfrm>
          <a:prstGeom prst="rect">
            <a:avLst/>
          </a:prstGeom>
          <a:noFill/>
          <a:ln w="9525">
            <a:noFill/>
            <a:miter lim="800000"/>
            <a:headEnd/>
            <a:tailEnd/>
          </a:ln>
          <a:effectLst/>
        </p:spPr>
        <p:txBody>
          <a:bodyPr wrap="square" anchor="ctr">
            <a:spAutoFit/>
          </a:bodyPr>
          <a:lstStyle/>
          <a:p>
            <a:pPr>
              <a:tabLst>
                <a:tab pos="3003550" algn="l"/>
              </a:tabLst>
            </a:pPr>
            <a:r>
              <a:rPr lang="en-US" sz="2800" b="1" dirty="0" smtClean="0">
                <a:solidFill>
                  <a:srgbClr val="FFFF00"/>
                </a:solidFill>
                <a:latin typeface="Arial" pitchFamily="34" charset="0"/>
              </a:rPr>
              <a:t>Effects of acidity of urine on the activity of antibiotics.</a:t>
            </a:r>
          </a:p>
          <a:p>
            <a:pPr>
              <a:tabLst>
                <a:tab pos="3003550" algn="l"/>
              </a:tabLst>
            </a:pPr>
            <a:endParaRPr lang="en-US" sz="2000" b="1" dirty="0" smtClean="0">
              <a:solidFill>
                <a:schemeClr val="folHlink"/>
              </a:solidFill>
              <a:latin typeface="Arial" pitchFamily="34" charset="0"/>
            </a:endParaRPr>
          </a:p>
          <a:p>
            <a:pPr>
              <a:tabLst>
                <a:tab pos="3003550" algn="l"/>
              </a:tabLst>
            </a:pPr>
            <a:r>
              <a:rPr lang="en-US" sz="2000" b="1" dirty="0" smtClean="0">
                <a:solidFill>
                  <a:srgbClr val="00B050"/>
                </a:solidFill>
                <a:latin typeface="Arial" pitchFamily="34" charset="0"/>
              </a:rPr>
              <a:t>With an acidic urine reaction (pH 5.0-6.5), </a:t>
            </a:r>
            <a:r>
              <a:rPr lang="en-US" sz="2000" b="1" dirty="0" err="1" smtClean="0">
                <a:solidFill>
                  <a:srgbClr val="00B050"/>
                </a:solidFill>
                <a:latin typeface="Arial" pitchFamily="34" charset="0"/>
              </a:rPr>
              <a:t>penicillins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tetracyclines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novobietsin</a:t>
            </a:r>
            <a:r>
              <a:rPr lang="en-US" sz="2000" b="1" dirty="0" smtClean="0">
                <a:solidFill>
                  <a:srgbClr val="00B050"/>
                </a:solidFill>
                <a:latin typeface="Arial" pitchFamily="34" charset="0"/>
              </a:rPr>
              <a:t>, 8-hydroxyquinolines,</a:t>
            </a:r>
          </a:p>
          <a:p>
            <a:pPr>
              <a:tabLst>
                <a:tab pos="3003550" algn="l"/>
              </a:tabLst>
            </a:pPr>
            <a:r>
              <a:rPr lang="en-US" sz="2000" b="1" dirty="0" err="1" smtClean="0">
                <a:solidFill>
                  <a:srgbClr val="00B050"/>
                </a:solidFill>
                <a:latin typeface="Arial" pitchFamily="34" charset="0"/>
              </a:rPr>
              <a:t>quinolines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rifampicin</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furadonin</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furazoline</a:t>
            </a:r>
            <a:r>
              <a:rPr lang="en-US" sz="2000" b="1" dirty="0" smtClean="0">
                <a:solidFill>
                  <a:srgbClr val="00B050"/>
                </a:solidFill>
                <a:latin typeface="Arial" pitchFamily="34" charset="0"/>
              </a:rPr>
              <a:t>.</a:t>
            </a:r>
          </a:p>
          <a:p>
            <a:pPr>
              <a:tabLst>
                <a:tab pos="3003550" algn="l"/>
              </a:tabLst>
            </a:pPr>
            <a:endParaRPr lang="en-US" sz="2000" b="1" dirty="0" smtClean="0">
              <a:solidFill>
                <a:srgbClr val="00B050"/>
              </a:solidFill>
              <a:latin typeface="Arial" pitchFamily="34" charset="0"/>
            </a:endParaRPr>
          </a:p>
          <a:p>
            <a:pPr>
              <a:tabLst>
                <a:tab pos="3003550" algn="l"/>
              </a:tabLst>
            </a:pPr>
            <a:r>
              <a:rPr lang="en-US" sz="2000" b="1" dirty="0" smtClean="0">
                <a:solidFill>
                  <a:srgbClr val="00B050"/>
                </a:solidFill>
                <a:latin typeface="Arial" pitchFamily="34" charset="0"/>
              </a:rPr>
              <a:t> When alkaline urine reaction (pH 7.5-8.5) are effective:</a:t>
            </a:r>
          </a:p>
          <a:p>
            <a:pPr>
              <a:tabLst>
                <a:tab pos="3003550" algn="l"/>
              </a:tabLst>
            </a:pPr>
            <a:r>
              <a:rPr lang="en-US" sz="2000" b="1" dirty="0" err="1" smtClean="0">
                <a:solidFill>
                  <a:srgbClr val="00B050"/>
                </a:solidFill>
                <a:latin typeface="Arial" pitchFamily="34" charset="0"/>
              </a:rPr>
              <a:t>macrolides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lincomycin</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aminoglycosides</a:t>
            </a:r>
            <a:r>
              <a:rPr lang="en-US" sz="2000" b="1" dirty="0" smtClean="0">
                <a:solidFill>
                  <a:srgbClr val="00B050"/>
                </a:solidFill>
                <a:latin typeface="Arial" pitchFamily="34" charset="0"/>
              </a:rPr>
              <a:t>.</a:t>
            </a:r>
          </a:p>
          <a:p>
            <a:pPr>
              <a:tabLst>
                <a:tab pos="3003550" algn="l"/>
              </a:tabLst>
            </a:pPr>
            <a:endParaRPr lang="en-US" sz="2000" b="1" dirty="0" smtClean="0">
              <a:solidFill>
                <a:srgbClr val="00B050"/>
              </a:solidFill>
              <a:latin typeface="Arial" pitchFamily="34" charset="0"/>
            </a:endParaRPr>
          </a:p>
          <a:p>
            <a:pPr>
              <a:tabLst>
                <a:tab pos="3003550" algn="l"/>
              </a:tabLst>
            </a:pPr>
            <a:r>
              <a:rPr lang="en-US" sz="2000" b="1" dirty="0" smtClean="0">
                <a:solidFill>
                  <a:srgbClr val="00B050"/>
                </a:solidFill>
                <a:latin typeface="Arial" pitchFamily="34" charset="0"/>
              </a:rPr>
              <a:t>The effectiveness of the following antimicrobial drugs does not depend on the pH of the urine:</a:t>
            </a:r>
          </a:p>
          <a:p>
            <a:pPr>
              <a:tabLst>
                <a:tab pos="3003550" algn="l"/>
              </a:tabLst>
            </a:pPr>
            <a:r>
              <a:rPr lang="en-US" sz="2000" b="1" dirty="0" err="1" smtClean="0">
                <a:solidFill>
                  <a:srgbClr val="00B050"/>
                </a:solidFill>
                <a:latin typeface="Arial" pitchFamily="34" charset="0"/>
              </a:rPr>
              <a:t>chloramphenicol</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polymyxins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cephalosporins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vancomycin</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cycloserine</a:t>
            </a:r>
            <a:r>
              <a:rPr lang="en-US" sz="2000" b="1" dirty="0" smtClean="0">
                <a:solidFill>
                  <a:srgbClr val="00B050"/>
                </a:solidFill>
                <a:latin typeface="Arial" pitchFamily="34" charset="0"/>
              </a:rPr>
              <a:t>.</a:t>
            </a:r>
          </a:p>
          <a:p>
            <a:pPr>
              <a:tabLst>
                <a:tab pos="3003550" algn="l"/>
              </a:tabLst>
            </a:pPr>
            <a:endParaRPr lang="en-US" sz="2000" b="1" dirty="0" smtClean="0">
              <a:solidFill>
                <a:srgbClr val="00B050"/>
              </a:solidFill>
              <a:latin typeface="Arial" pitchFamily="34" charset="0"/>
            </a:endParaRPr>
          </a:p>
          <a:p>
            <a:pPr>
              <a:tabLst>
                <a:tab pos="3003550" algn="l"/>
              </a:tabLst>
            </a:pPr>
            <a:r>
              <a:rPr lang="en-US" sz="2000" b="1" dirty="0" smtClean="0">
                <a:solidFill>
                  <a:srgbClr val="00B050"/>
                </a:solidFill>
                <a:latin typeface="Arial" pitchFamily="34" charset="0"/>
              </a:rPr>
              <a:t>To acidify urine use:</a:t>
            </a:r>
          </a:p>
          <a:p>
            <a:pPr>
              <a:tabLst>
                <a:tab pos="3003550" algn="l"/>
              </a:tabLst>
            </a:pPr>
            <a:r>
              <a:rPr lang="en-US" sz="2000" b="1" dirty="0" smtClean="0">
                <a:solidFill>
                  <a:srgbClr val="00B050"/>
                </a:solidFill>
                <a:latin typeface="Arial" pitchFamily="34" charset="0"/>
              </a:rPr>
              <a:t>ascorbic acid, calcium chloride;</a:t>
            </a:r>
          </a:p>
          <a:p>
            <a:pPr>
              <a:tabLst>
                <a:tab pos="3003550" algn="l"/>
              </a:tabLst>
            </a:pPr>
            <a:r>
              <a:rPr lang="en-US" sz="2000" b="1" dirty="0" smtClean="0">
                <a:solidFill>
                  <a:srgbClr val="00B050"/>
                </a:solidFill>
                <a:latin typeface="Arial" pitchFamily="34" charset="0"/>
              </a:rPr>
              <a:t>For alkalizing - soda drink, alkaline mineral water.</a:t>
            </a:r>
            <a:endParaRPr lang="ru-RU" sz="20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ВКП27"/>
          <p:cNvPicPr>
            <a:picLocks noChangeAspect="1" noChangeArrowheads="1"/>
          </p:cNvPicPr>
          <p:nvPr/>
        </p:nvPicPr>
        <p:blipFill>
          <a:blip r:embed="rId3"/>
          <a:srcRect/>
          <a:stretch>
            <a:fillRect/>
          </a:stretch>
        </p:blipFill>
        <p:spPr bwMode="auto">
          <a:xfrm>
            <a:off x="684213" y="0"/>
            <a:ext cx="7704137" cy="6858000"/>
          </a:xfrm>
          <a:prstGeom prst="rect">
            <a:avLst/>
          </a:prstGeom>
          <a:noFill/>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ВКП28"/>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descr="ВКП29"/>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ChangeArrowheads="1"/>
          </p:cNvSpPr>
          <p:nvPr/>
        </p:nvSpPr>
        <p:spPr bwMode="auto">
          <a:xfrm>
            <a:off x="0" y="-122238"/>
            <a:ext cx="8929718" cy="6986528"/>
          </a:xfrm>
          <a:prstGeom prst="rect">
            <a:avLst/>
          </a:prstGeom>
          <a:noFill/>
          <a:ln w="9525">
            <a:noFill/>
            <a:miter lim="800000"/>
            <a:headEnd/>
            <a:tailEnd/>
          </a:ln>
          <a:effectLst/>
        </p:spPr>
        <p:txBody>
          <a:bodyPr wrap="square" anchor="ctr">
            <a:spAutoFit/>
          </a:bodyPr>
          <a:lstStyle/>
          <a:p>
            <a:pPr algn="ctr"/>
            <a:r>
              <a:rPr lang="en-US" sz="2800" b="1" dirty="0" smtClean="0">
                <a:solidFill>
                  <a:srgbClr val="FFFF00"/>
                </a:solidFill>
                <a:latin typeface="Arial" pitchFamily="34" charset="0"/>
              </a:rPr>
              <a:t>Interaction</a:t>
            </a:r>
            <a:r>
              <a:rPr lang="en-US" sz="2800" b="1" dirty="0" smtClean="0">
                <a:solidFill>
                  <a:srgbClr val="FFFF00"/>
                </a:solidFill>
                <a:latin typeface="Arial" pitchFamily="34" charset="0"/>
              </a:rPr>
              <a:t>.</a:t>
            </a:r>
          </a:p>
          <a:p>
            <a:r>
              <a:rPr lang="en-US" sz="2000" b="1" i="1" dirty="0" err="1" smtClean="0">
                <a:solidFill>
                  <a:srgbClr val="00B050"/>
                </a:solidFill>
                <a:latin typeface="Arial" pitchFamily="34" charset="0"/>
              </a:rPr>
              <a:t>Fluoroquinolones</a:t>
            </a:r>
            <a:r>
              <a:rPr lang="en-US" sz="2000" b="1" i="1" dirty="0" smtClean="0">
                <a:solidFill>
                  <a:srgbClr val="00B050"/>
                </a:solidFill>
                <a:latin typeface="Arial" pitchFamily="34" charset="0"/>
              </a:rPr>
              <a:t> affect </a:t>
            </a:r>
            <a:r>
              <a:rPr lang="en-US" sz="2000" b="1" i="1" dirty="0" err="1" smtClean="0">
                <a:solidFill>
                  <a:srgbClr val="00B050"/>
                </a:solidFill>
                <a:latin typeface="Arial" pitchFamily="34" charset="0"/>
              </a:rPr>
              <a:t>cytochrome</a:t>
            </a:r>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P1 A2, carrying out </a:t>
            </a:r>
            <a:r>
              <a:rPr lang="en-US" sz="2000" b="1" i="1" dirty="0" err="1" smtClean="0">
                <a:solidFill>
                  <a:srgbClr val="00B050"/>
                </a:solidFill>
                <a:latin typeface="Arial" pitchFamily="34" charset="0"/>
              </a:rPr>
              <a:t>dealkylation</a:t>
            </a:r>
            <a:endParaRPr lang="en-US" sz="2000" b="1" i="1" dirty="0" smtClean="0">
              <a:solidFill>
                <a:srgbClr val="00B050"/>
              </a:solidFill>
              <a:latin typeface="Arial" pitchFamily="34" charset="0"/>
            </a:endParaRPr>
          </a:p>
          <a:p>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reducing its clearance.</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According to the effect on the pharmacokinetics of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fluoroquinolones</a:t>
            </a:r>
            <a:r>
              <a:rPr lang="en-US" sz="2000" b="1" i="1" dirty="0" smtClean="0">
                <a:solidFill>
                  <a:srgbClr val="00B050"/>
                </a:solidFill>
                <a:latin typeface="Arial" pitchFamily="34" charset="0"/>
              </a:rPr>
              <a:t> can be divided into 3 groups:</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Group 1 - drugs with a pronounced effect on the pharmacokinetics of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and a high risk of side effects - </a:t>
            </a:r>
            <a:r>
              <a:rPr lang="en-US" sz="2000" b="1" i="1" dirty="0" err="1" smtClean="0">
                <a:solidFill>
                  <a:srgbClr val="00B050"/>
                </a:solidFill>
                <a:latin typeface="Arial" pitchFamily="34" charset="0"/>
              </a:rPr>
              <a:t>enoxacin</a:t>
            </a:r>
            <a:r>
              <a:rPr lang="en-US" sz="2000" b="1" i="1" dirty="0" smtClean="0">
                <a:solidFill>
                  <a:srgbClr val="00B050"/>
                </a:solidFill>
                <a:latin typeface="Arial" pitchFamily="34" charset="0"/>
              </a:rPr>
              <a:t> 50-65%;</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2-nd group, causing a moderate increase in the content of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in the plasma (up to 40%) -</a:t>
            </a:r>
          </a:p>
          <a:p>
            <a:r>
              <a:rPr lang="en-US" sz="2000" b="1" i="1" dirty="0" smtClean="0">
                <a:solidFill>
                  <a:srgbClr val="00B050"/>
                </a:solidFill>
                <a:latin typeface="Arial" pitchFamily="34" charset="0"/>
              </a:rPr>
              <a:t>ciprofloxacin, </a:t>
            </a:r>
            <a:r>
              <a:rPr lang="en-US" sz="2000" b="1" i="1" dirty="0" err="1" smtClean="0">
                <a:solidFill>
                  <a:srgbClr val="00B050"/>
                </a:solidFill>
                <a:latin typeface="Arial" pitchFamily="34" charset="0"/>
              </a:rPr>
              <a:t>pefloxacin</a:t>
            </a:r>
            <a:r>
              <a:rPr lang="en-US" sz="2000" b="1" i="1" dirty="0" smtClean="0">
                <a:solidFill>
                  <a:srgbClr val="00B050"/>
                </a:solidFill>
                <a:latin typeface="Arial" pitchFamily="34" charset="0"/>
              </a:rPr>
              <a:t>;</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3rd group - drugs that do not interact with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a:t>
            </a:r>
          </a:p>
          <a:p>
            <a:r>
              <a:rPr lang="en-US" sz="2000" b="1" i="1" dirty="0" err="1" smtClean="0">
                <a:solidFill>
                  <a:srgbClr val="00B050"/>
                </a:solidFill>
                <a:latin typeface="Arial" pitchFamily="34" charset="0"/>
              </a:rPr>
              <a:t>ofloxacin</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lomefloxacin</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sparfloxacin</a:t>
            </a:r>
            <a:r>
              <a:rPr lang="en-US" sz="2000" b="1" i="1" dirty="0" smtClean="0">
                <a:solidFill>
                  <a:srgbClr val="00B050"/>
                </a:solidFill>
                <a:latin typeface="Arial" pitchFamily="34" charset="0"/>
              </a:rPr>
              <a:t>).</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Caffeine is widely used in beverages, </a:t>
            </a:r>
            <a:r>
              <a:rPr lang="en-US" sz="2000" b="1" i="1" dirty="0" err="1" smtClean="0">
                <a:solidFill>
                  <a:srgbClr val="00B050"/>
                </a:solidFill>
                <a:latin typeface="Arial" pitchFamily="34" charset="0"/>
              </a:rPr>
              <a:t>theobromine</a:t>
            </a:r>
            <a:r>
              <a:rPr lang="en-US" sz="2000" b="1" i="1" dirty="0" smtClean="0">
                <a:solidFill>
                  <a:srgbClr val="00B050"/>
                </a:solidFill>
                <a:latin typeface="Arial" pitchFamily="34" charset="0"/>
              </a:rPr>
              <a:t> is the main component of cocoa and a small part of coffee and tea,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is found in large quantities in tea and is widely used in medicine as a bronchodilator</a:t>
            </a:r>
            <a:r>
              <a:rPr lang="en-US" sz="2000" b="1" i="1" dirty="0" smtClean="0">
                <a:solidFill>
                  <a:srgbClr val="00B050"/>
                </a:solidFill>
                <a:latin typeface="Arial" pitchFamily="34" charset="0"/>
              </a:rPr>
              <a:t>.</a:t>
            </a:r>
            <a:endParaRPr lang="en-US" sz="2000" b="1" i="1" dirty="0" smtClean="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descr="ВКП31"/>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ChangeArrowheads="1"/>
          </p:cNvSpPr>
          <p:nvPr/>
        </p:nvSpPr>
        <p:spPr bwMode="auto">
          <a:xfrm>
            <a:off x="0" y="487363"/>
            <a:ext cx="9144000" cy="6001643"/>
          </a:xfrm>
          <a:prstGeom prst="rect">
            <a:avLst/>
          </a:prstGeom>
          <a:noFill/>
          <a:ln w="9525">
            <a:noFill/>
            <a:miter lim="800000"/>
            <a:headEnd/>
            <a:tailEnd/>
          </a:ln>
          <a:effectLst/>
        </p:spPr>
        <p:txBody>
          <a:bodyPr anchor="ctr">
            <a:spAutoFit/>
          </a:bodyPr>
          <a:lstStyle/>
          <a:p>
            <a:pPr indent="463550" algn="ctr">
              <a:tabLst>
                <a:tab pos="595313" algn="l"/>
              </a:tabLst>
            </a:pPr>
            <a:r>
              <a:rPr lang="en-US" sz="2800" b="1" dirty="0" smtClean="0">
                <a:solidFill>
                  <a:srgbClr val="FFFF00"/>
                </a:solidFill>
                <a:latin typeface="Arial" pitchFamily="34" charset="0"/>
              </a:rPr>
              <a:t>Clinical </a:t>
            </a:r>
            <a:r>
              <a:rPr lang="en-US" sz="2800" b="1" dirty="0" smtClean="0">
                <a:solidFill>
                  <a:srgbClr val="FFFF00"/>
                </a:solidFill>
                <a:latin typeface="Arial" pitchFamily="34" charset="0"/>
              </a:rPr>
              <a:t>and laboratory criteria for the adequacy of antibiotic therapy (after which the drug can be canceled):</a:t>
            </a:r>
          </a:p>
          <a:p>
            <a:pPr indent="463550">
              <a:tabLst>
                <a:tab pos="595313" algn="l"/>
              </a:tabLst>
            </a:pPr>
            <a:r>
              <a:rPr lang="en-US" sz="2000" b="1" i="1" dirty="0" smtClean="0">
                <a:solidFill>
                  <a:srgbClr val="00B050"/>
                </a:solidFill>
                <a:latin typeface="Arial" pitchFamily="34" charset="0"/>
              </a:rPr>
              <a:t>- </a:t>
            </a:r>
            <a:r>
              <a:rPr lang="en-US" sz="2000" b="1" i="1" dirty="0" smtClean="0">
                <a:solidFill>
                  <a:srgbClr val="00B050"/>
                </a:solidFill>
                <a:latin typeface="Arial" pitchFamily="34" charset="0"/>
              </a:rPr>
              <a:t>2-3 days of normal temperature:</a:t>
            </a:r>
          </a:p>
          <a:p>
            <a:pPr indent="463550">
              <a:tabLst>
                <a:tab pos="595313" algn="l"/>
              </a:tabLst>
            </a:pPr>
            <a:r>
              <a:rPr lang="en-US" sz="2000" b="1" i="1" dirty="0" smtClean="0">
                <a:solidFill>
                  <a:srgbClr val="00B050"/>
                </a:solidFill>
                <a:latin typeface="Arial" pitchFamily="34" charset="0"/>
              </a:rPr>
              <a:t>- absence of intoxication;</a:t>
            </a:r>
          </a:p>
          <a:p>
            <a:pPr indent="463550">
              <a:tabLst>
                <a:tab pos="595313" algn="l"/>
              </a:tabLst>
            </a:pPr>
            <a:r>
              <a:rPr lang="en-US" sz="2000" b="1" i="1" dirty="0" smtClean="0">
                <a:solidFill>
                  <a:srgbClr val="00B050"/>
                </a:solidFill>
                <a:latin typeface="Arial" pitchFamily="34" charset="0"/>
              </a:rPr>
              <a:t>- stable </a:t>
            </a:r>
            <a:r>
              <a:rPr lang="en-US" sz="2000" b="1" i="1" dirty="0" err="1" smtClean="0">
                <a:solidFill>
                  <a:srgbClr val="00B050"/>
                </a:solidFill>
                <a:latin typeface="Arial" pitchFamily="34" charset="0"/>
              </a:rPr>
              <a:t>hemodynamics</a:t>
            </a:r>
            <a:r>
              <a:rPr lang="en-US" sz="2000" b="1" i="1" dirty="0" smtClean="0">
                <a:solidFill>
                  <a:srgbClr val="00B050"/>
                </a:solidFill>
                <a:latin typeface="Arial" pitchFamily="34" charset="0"/>
              </a:rPr>
              <a:t> (absence</a:t>
            </a:r>
          </a:p>
          <a:p>
            <a:pPr indent="463550">
              <a:tabLst>
                <a:tab pos="595313" algn="l"/>
              </a:tabLst>
            </a:pPr>
            <a:r>
              <a:rPr lang="en-US" sz="2000" b="1" i="1" dirty="0" smtClean="0">
                <a:solidFill>
                  <a:srgbClr val="00B050"/>
                </a:solidFill>
                <a:latin typeface="Arial" pitchFamily="34" charset="0"/>
              </a:rPr>
              <a:t>arterial hypotension, tachycardia);</a:t>
            </a:r>
          </a:p>
          <a:p>
            <a:pPr indent="463550">
              <a:tabLst>
                <a:tab pos="595313" algn="l"/>
              </a:tabLst>
            </a:pPr>
            <a:r>
              <a:rPr lang="en-US" sz="2000" b="1" i="1" dirty="0" smtClean="0">
                <a:solidFill>
                  <a:srgbClr val="00B050"/>
                </a:solidFill>
                <a:latin typeface="Arial" pitchFamily="34" charset="0"/>
              </a:rPr>
              <a:t>- respiration rate not exceeding 20 per minute;</a:t>
            </a:r>
          </a:p>
          <a:p>
            <a:pPr indent="463550">
              <a:tabLst>
                <a:tab pos="595313" algn="l"/>
              </a:tabLst>
            </a:pPr>
            <a:r>
              <a:rPr lang="en-US" sz="2000" b="1" i="1" dirty="0" smtClean="0">
                <a:solidFill>
                  <a:srgbClr val="00B050"/>
                </a:solidFill>
                <a:latin typeface="Arial" pitchFamily="34" charset="0"/>
              </a:rPr>
              <a:t>- a positive dynamics of the main symptoms of the disease (cough, sputum, wheezing in the lungs, abdominal tenderness, draining and absence of purulent sputum (with </a:t>
            </a:r>
            <a:r>
              <a:rPr lang="en-US" sz="2000" b="1" i="1" dirty="0" err="1" smtClean="0">
                <a:solidFill>
                  <a:srgbClr val="00B050"/>
                </a:solidFill>
                <a:latin typeface="Arial" pitchFamily="34" charset="0"/>
              </a:rPr>
              <a:t>bronchopulmonary</a:t>
            </a:r>
            <a:r>
              <a:rPr lang="en-US" sz="2000" b="1" i="1" dirty="0" smtClean="0">
                <a:solidFill>
                  <a:srgbClr val="00B050"/>
                </a:solidFill>
                <a:latin typeface="Arial" pitchFamily="34" charset="0"/>
              </a:rPr>
              <a:t> infections), </a:t>
            </a:r>
            <a:r>
              <a:rPr lang="en-US" sz="2000" b="1" i="1" dirty="0" err="1" smtClean="0">
                <a:solidFill>
                  <a:srgbClr val="00B050"/>
                </a:solidFill>
                <a:latin typeface="Arial" pitchFamily="34" charset="0"/>
              </a:rPr>
              <a:t>pyuria</a:t>
            </a:r>
            <a:r>
              <a:rPr lang="en-US" sz="2000" b="1" i="1" dirty="0" smtClean="0">
                <a:solidFill>
                  <a:srgbClr val="00B050"/>
                </a:solidFill>
                <a:latin typeface="Arial" pitchFamily="34" charset="0"/>
              </a:rPr>
              <a:t> and </a:t>
            </a:r>
            <a:r>
              <a:rPr lang="en-US" sz="2000" b="1" i="1" dirty="0" err="1" smtClean="0">
                <a:solidFill>
                  <a:srgbClr val="00B050"/>
                </a:solidFill>
                <a:latin typeface="Arial" pitchFamily="34" charset="0"/>
              </a:rPr>
              <a:t>leukocyturia</a:t>
            </a:r>
            <a:r>
              <a:rPr lang="en-US" sz="2000" b="1" i="1" dirty="0" smtClean="0">
                <a:solidFill>
                  <a:srgbClr val="00B050"/>
                </a:solidFill>
                <a:latin typeface="Arial" pitchFamily="34" charset="0"/>
              </a:rPr>
              <a:t> in urinary infections, condition of a purulent wound, etc.) ;</a:t>
            </a:r>
          </a:p>
          <a:p>
            <a:pPr indent="463550">
              <a:tabLst>
                <a:tab pos="595313" algn="l"/>
              </a:tabLst>
            </a:pPr>
            <a:r>
              <a:rPr lang="en-US" sz="2000" b="1" i="1" dirty="0" smtClean="0">
                <a:solidFill>
                  <a:srgbClr val="00B050"/>
                </a:solidFill>
                <a:latin typeface="Arial" pitchFamily="34" charset="0"/>
              </a:rPr>
              <a:t>- positive radiographic dynamics;</a:t>
            </a:r>
          </a:p>
          <a:p>
            <a:pPr indent="463550">
              <a:tabLst>
                <a:tab pos="595313" algn="l"/>
              </a:tabLst>
            </a:pPr>
            <a:r>
              <a:rPr lang="en-US" sz="2000" b="1" i="1" dirty="0" smtClean="0">
                <a:solidFill>
                  <a:srgbClr val="00B050"/>
                </a:solidFill>
                <a:latin typeface="Arial" pitchFamily="34" charset="0"/>
              </a:rPr>
              <a:t>- the number of leukocytes in the blood &lt;9 x 109 / l;</a:t>
            </a:r>
          </a:p>
          <a:p>
            <a:pPr indent="463550">
              <a:tabLst>
                <a:tab pos="595313" algn="l"/>
              </a:tabLst>
            </a:pPr>
            <a:r>
              <a:rPr lang="en-US" sz="2000" b="1" i="1" dirty="0" smtClean="0">
                <a:solidFill>
                  <a:srgbClr val="00B050"/>
                </a:solidFill>
                <a:latin typeface="Arial" pitchFamily="34" charset="0"/>
              </a:rPr>
              <a:t>- the number of n / nuclear </a:t>
            </a:r>
            <a:r>
              <a:rPr lang="en-US" sz="2000" b="1" i="1" dirty="0" err="1" smtClean="0">
                <a:solidFill>
                  <a:srgbClr val="00B050"/>
                </a:solidFill>
                <a:latin typeface="Arial" pitchFamily="34" charset="0"/>
              </a:rPr>
              <a:t>neutrophils</a:t>
            </a:r>
            <a:r>
              <a:rPr lang="en-US" sz="2000" b="1" i="1" dirty="0" smtClean="0">
                <a:solidFill>
                  <a:srgbClr val="00B050"/>
                </a:solidFill>
                <a:latin typeface="Arial" pitchFamily="34" charset="0"/>
              </a:rPr>
              <a:t> is less than 7%.</a:t>
            </a:r>
          </a:p>
          <a:p>
            <a:pPr indent="463550">
              <a:tabLst>
                <a:tab pos="595313" algn="l"/>
              </a:tabLst>
            </a:pPr>
            <a:r>
              <a:rPr lang="en-US" sz="2000" b="1" i="1" dirty="0" smtClean="0">
                <a:solidFill>
                  <a:srgbClr val="00B050"/>
                </a:solidFill>
                <a:latin typeface="Arial" pitchFamily="34" charset="0"/>
              </a:rPr>
              <a:t>- ESR, fibrinogen, C-reactive protein, etc.) can not serve as criteria for the adequacy of antibiotic therapy.</a:t>
            </a:r>
            <a:endParaRPr lang="ru-RU" sz="20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ChangeArrowheads="1"/>
          </p:cNvSpPr>
          <p:nvPr/>
        </p:nvSpPr>
        <p:spPr bwMode="auto">
          <a:xfrm>
            <a:off x="0" y="490538"/>
            <a:ext cx="9144000" cy="7109639"/>
          </a:xfrm>
          <a:prstGeom prst="rect">
            <a:avLst/>
          </a:prstGeom>
          <a:noFill/>
          <a:ln w="9525">
            <a:noFill/>
            <a:miter lim="800000"/>
            <a:headEnd/>
            <a:tailEnd/>
          </a:ln>
          <a:effectLst/>
        </p:spPr>
        <p:txBody>
          <a:bodyPr anchor="ctr">
            <a:spAutoFit/>
          </a:bodyPr>
          <a:lstStyle/>
          <a:p>
            <a:pPr indent="465138" algn="just"/>
            <a:r>
              <a:rPr lang="en-US" sz="2000" b="1" i="1" dirty="0" smtClean="0">
                <a:solidFill>
                  <a:schemeClr val="folHlink"/>
                </a:solidFill>
                <a:latin typeface="Arial" pitchFamily="34" charset="0"/>
              </a:rPr>
              <a:t> </a:t>
            </a:r>
            <a:r>
              <a:rPr lang="en-US" sz="2400" b="1" i="1" dirty="0" smtClean="0">
                <a:solidFill>
                  <a:srgbClr val="00B050"/>
                </a:solidFill>
                <a:latin typeface="Arial" pitchFamily="34" charset="0"/>
              </a:rPr>
              <a:t>By the time of discontinuation of antibiotic therapy, some symptoms of the disease may persist (for example, coughing, sputum separation, wheezing in the lungs, infiltration on radiographs, etc.)&gt; which is not always an occasion to prolong the use of the antibiotic;</a:t>
            </a:r>
          </a:p>
          <a:p>
            <a:pPr indent="465138" algn="just"/>
            <a:r>
              <a:rPr lang="en-US" sz="2400" b="1" i="1" dirty="0" smtClean="0">
                <a:solidFill>
                  <a:srgbClr val="00B050"/>
                </a:solidFill>
                <a:latin typeface="Arial" pitchFamily="34" charset="0"/>
              </a:rPr>
              <a:t>The abolition of the antimicrobial drug does not mean the cessation of the patient's treatment (physiotherapy, immunotherapy, etc</a:t>
            </a:r>
            <a:r>
              <a:rPr lang="en-US" sz="2400" b="1" i="1" dirty="0" smtClean="0">
                <a:solidFill>
                  <a:srgbClr val="00B050"/>
                </a:solidFill>
                <a:latin typeface="Arial" pitchFamily="34" charset="0"/>
              </a:rPr>
              <a:t>.);</a:t>
            </a:r>
            <a:endParaRPr lang="en-US" sz="2400" b="1" i="1" dirty="0" smtClean="0">
              <a:solidFill>
                <a:srgbClr val="00B050"/>
              </a:solidFill>
              <a:latin typeface="Arial" pitchFamily="34" charset="0"/>
            </a:endParaRPr>
          </a:p>
          <a:p>
            <a:pPr indent="465138" algn="just"/>
            <a:r>
              <a:rPr lang="en-US" sz="2400" b="1" i="1" dirty="0" smtClean="0">
                <a:solidFill>
                  <a:srgbClr val="00B050"/>
                </a:solidFill>
                <a:latin typeface="Arial" pitchFamily="34" charset="0"/>
              </a:rPr>
              <a:t>This provision does not apply to conditions such as staphylococcal infections (especially in the case of </a:t>
            </a:r>
            <a:r>
              <a:rPr lang="en-US" sz="2400" b="1" i="1" dirty="0" err="1" smtClean="0">
                <a:solidFill>
                  <a:srgbClr val="00B050"/>
                </a:solidFill>
                <a:latin typeface="Arial" pitchFamily="34" charset="0"/>
              </a:rPr>
              <a:t>methicillin</a:t>
            </a:r>
            <a:r>
              <a:rPr lang="en-US" sz="2400" b="1" i="1" dirty="0" smtClean="0">
                <a:solidFill>
                  <a:srgbClr val="00B050"/>
                </a:solidFill>
                <a:latin typeface="Arial" pitchFamily="34" charset="0"/>
              </a:rPr>
              <a:t>-resistant staphylococci), atypical pneumonia caused by </a:t>
            </a:r>
            <a:r>
              <a:rPr lang="en-US" sz="2400" b="1" i="1" dirty="0" err="1" smtClean="0">
                <a:solidFill>
                  <a:srgbClr val="00B050"/>
                </a:solidFill>
                <a:latin typeface="Arial" pitchFamily="34" charset="0"/>
              </a:rPr>
              <a:t>chlamydia</a:t>
            </a:r>
            <a:r>
              <a:rPr lang="en-US" sz="2400" b="1" i="1" dirty="0" smtClean="0">
                <a:solidFill>
                  <a:srgbClr val="00B050"/>
                </a:solidFill>
                <a:latin typeface="Arial" pitchFamily="34" charset="0"/>
              </a:rPr>
              <a:t>, </a:t>
            </a:r>
            <a:r>
              <a:rPr lang="en-US" sz="2400" b="1" i="1" dirty="0" err="1" smtClean="0">
                <a:solidFill>
                  <a:srgbClr val="00B050"/>
                </a:solidFill>
                <a:latin typeface="Arial" pitchFamily="34" charset="0"/>
              </a:rPr>
              <a:t>mycoplasma</a:t>
            </a:r>
            <a:r>
              <a:rPr lang="en-US" sz="2400" b="1" i="1" dirty="0" smtClean="0">
                <a:solidFill>
                  <a:srgbClr val="00B050"/>
                </a:solidFill>
                <a:latin typeface="Arial" pitchFamily="34" charset="0"/>
              </a:rPr>
              <a:t> or </a:t>
            </a:r>
            <a:r>
              <a:rPr lang="en-US" sz="2400" b="1" i="1" dirty="0" err="1" smtClean="0">
                <a:solidFill>
                  <a:srgbClr val="00B050"/>
                </a:solidFill>
                <a:latin typeface="Arial" pitchFamily="34" charset="0"/>
              </a:rPr>
              <a:t>legionella</a:t>
            </a:r>
            <a:r>
              <a:rPr lang="en-US" sz="2400" b="1" i="1" dirty="0" smtClean="0">
                <a:solidFill>
                  <a:srgbClr val="00B050"/>
                </a:solidFill>
                <a:latin typeface="Arial" pitchFamily="34" charset="0"/>
              </a:rPr>
              <a:t>, meningitis, </a:t>
            </a:r>
            <a:r>
              <a:rPr lang="en-US" sz="2400" b="1" i="1" dirty="0" err="1" smtClean="0">
                <a:solidFill>
                  <a:srgbClr val="00B050"/>
                </a:solidFill>
                <a:latin typeface="Arial" pitchFamily="34" charset="0"/>
              </a:rPr>
              <a:t>endocarditis</a:t>
            </a:r>
            <a:r>
              <a:rPr lang="en-US" sz="2400" b="1" i="1" dirty="0" smtClean="0">
                <a:solidFill>
                  <a:srgbClr val="00B050"/>
                </a:solidFill>
                <a:latin typeface="Arial" pitchFamily="34" charset="0"/>
              </a:rPr>
              <a:t>, febrile </a:t>
            </a:r>
            <a:r>
              <a:rPr lang="en-US" sz="2400" b="1" i="1" dirty="0" err="1" smtClean="0">
                <a:solidFill>
                  <a:srgbClr val="00B050"/>
                </a:solidFill>
                <a:latin typeface="Arial" pitchFamily="34" charset="0"/>
              </a:rPr>
              <a:t>neutropenia</a:t>
            </a:r>
            <a:r>
              <a:rPr lang="en-US" sz="2400" b="1" i="1" dirty="0" smtClean="0">
                <a:solidFill>
                  <a:srgbClr val="00B050"/>
                </a:solidFill>
                <a:latin typeface="Arial" pitchFamily="34" charset="0"/>
              </a:rPr>
              <a:t>, which, due to specific conditions of occurrence and course of infections, require longer courses of antibiotic therapy, even with the rapid achievement of clinical improvement in the patient.</a:t>
            </a:r>
          </a:p>
          <a:p>
            <a:pPr indent="465138" algn="just"/>
            <a:r>
              <a:rPr lang="en-US" sz="2400" b="1" i="1" dirty="0" smtClean="0">
                <a:solidFill>
                  <a:srgbClr val="00B050"/>
                </a:solidFill>
                <a:latin typeface="Arial" pitchFamily="34" charset="0"/>
              </a:rPr>
              <a:t>If the patient has severe concomitant diseases, a decrease in immunity, the duration of antibiotic therapy increases individually.</a:t>
            </a:r>
            <a:endParaRPr lang="ru-RU" sz="24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ВКП34"/>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ВКП35"/>
          <p:cNvPicPr>
            <a:picLocks noChangeAspect="1" noChangeArrowheads="1"/>
          </p:cNvPicPr>
          <p:nvPr/>
        </p:nvPicPr>
        <p:blipFill>
          <a:blip r:embed="rId3"/>
          <a:srcRect/>
          <a:stretch>
            <a:fillRect/>
          </a:stretch>
        </p:blipFill>
        <p:spPr bwMode="auto">
          <a:xfrm>
            <a:off x="0" y="74613"/>
            <a:ext cx="9144000" cy="6707187"/>
          </a:xfrm>
          <a:prstGeom prst="rect">
            <a:avLst/>
          </a:prstGeom>
          <a:noFill/>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ChangeArrowheads="1"/>
          </p:cNvSpPr>
          <p:nvPr/>
        </p:nvSpPr>
        <p:spPr bwMode="auto">
          <a:xfrm>
            <a:off x="919163" y="334963"/>
            <a:ext cx="8116324" cy="6063198"/>
          </a:xfrm>
          <a:prstGeom prst="rect">
            <a:avLst/>
          </a:prstGeom>
          <a:noFill/>
          <a:ln w="9525">
            <a:noFill/>
            <a:miter lim="800000"/>
            <a:headEnd/>
            <a:tailEnd/>
          </a:ln>
          <a:effectLst/>
        </p:spPr>
        <p:txBody>
          <a:bodyPr wrap="none" anchor="ctr">
            <a:spAutoFit/>
          </a:bodyPr>
          <a:lstStyle/>
          <a:p>
            <a:pPr>
              <a:tabLst>
                <a:tab pos="260350" algn="l"/>
              </a:tabLst>
            </a:pPr>
            <a:r>
              <a:rPr lang="en-US" sz="2800" b="1" dirty="0" smtClean="0">
                <a:solidFill>
                  <a:srgbClr val="FFFF00"/>
                </a:solidFill>
                <a:latin typeface="Arial" pitchFamily="34" charset="0"/>
              </a:rPr>
              <a:t>Cost </a:t>
            </a:r>
            <a:r>
              <a:rPr lang="en-US" sz="2800" b="1" dirty="0" smtClean="0">
                <a:solidFill>
                  <a:srgbClr val="FFFF00"/>
                </a:solidFill>
                <a:latin typeface="Arial" pitchFamily="34" charset="0"/>
              </a:rPr>
              <a:t>of treatment.</a:t>
            </a:r>
          </a:p>
          <a:p>
            <a:pPr>
              <a:tabLst>
                <a:tab pos="260350" algn="l"/>
              </a:tabLst>
            </a:pPr>
            <a:endParaRPr lang="en-US" sz="2000" b="1" dirty="0" smtClean="0">
              <a:solidFill>
                <a:schemeClr val="folHlink"/>
              </a:solidFill>
              <a:latin typeface="Arial" pitchFamily="34" charset="0"/>
            </a:endParaRPr>
          </a:p>
          <a:p>
            <a:pPr>
              <a:tabLst>
                <a:tab pos="260350" algn="l"/>
              </a:tabLst>
            </a:pPr>
            <a:r>
              <a:rPr lang="en-US" sz="2000" b="1" dirty="0" smtClean="0">
                <a:solidFill>
                  <a:srgbClr val="00B050"/>
                </a:solidFill>
                <a:latin typeface="Arial" pitchFamily="34" charset="0"/>
              </a:rPr>
              <a:t>According to </a:t>
            </a:r>
            <a:r>
              <a:rPr lang="en-US" sz="2000" b="1" smtClean="0">
                <a:solidFill>
                  <a:srgbClr val="00B050"/>
                </a:solidFill>
                <a:latin typeface="Arial" pitchFamily="34" charset="0"/>
              </a:rPr>
              <a:t>statistics </a:t>
            </a:r>
            <a:r>
              <a:rPr lang="en-US" sz="2000" b="1" smtClean="0">
                <a:solidFill>
                  <a:srgbClr val="00B050"/>
                </a:solidFill>
                <a:latin typeface="Arial" pitchFamily="34" charset="0"/>
              </a:rPr>
              <a:t> </a:t>
            </a:r>
            <a:r>
              <a:rPr lang="en-US" sz="2000" b="1" dirty="0" smtClean="0">
                <a:solidFill>
                  <a:srgbClr val="00B050"/>
                </a:solidFill>
                <a:latin typeface="Arial" pitchFamily="34" charset="0"/>
              </a:rPr>
              <a:t>25-35% of financial costs</a:t>
            </a:r>
          </a:p>
          <a:p>
            <a:pPr>
              <a:tabLst>
                <a:tab pos="260350" algn="l"/>
              </a:tabLst>
            </a:pPr>
            <a:r>
              <a:rPr lang="en-US" sz="2000" b="1" dirty="0" smtClean="0">
                <a:solidFill>
                  <a:srgbClr val="00B050"/>
                </a:solidFill>
                <a:latin typeface="Arial" pitchFamily="34" charset="0"/>
              </a:rPr>
              <a:t>hospitals account for antimicrobial drugs</a:t>
            </a:r>
          </a:p>
          <a:p>
            <a:pPr>
              <a:tabLst>
                <a:tab pos="260350" algn="l"/>
              </a:tabLst>
            </a:pPr>
            <a:r>
              <a:rPr lang="en-US" sz="2000" b="1" dirty="0" smtClean="0">
                <a:solidFill>
                  <a:srgbClr val="00B050"/>
                </a:solidFill>
                <a:latin typeface="Arial" pitchFamily="34" charset="0"/>
              </a:rPr>
              <a:t>(abroad up to 50-60%).</a:t>
            </a:r>
          </a:p>
          <a:p>
            <a:pPr>
              <a:tabLst>
                <a:tab pos="260350" algn="l"/>
              </a:tabLst>
            </a:pPr>
            <a:endParaRPr lang="en-US" sz="2000" b="1" dirty="0" smtClean="0">
              <a:solidFill>
                <a:srgbClr val="00B050"/>
              </a:solidFill>
              <a:latin typeface="Arial" pitchFamily="34" charset="0"/>
            </a:endParaRPr>
          </a:p>
          <a:p>
            <a:pPr>
              <a:tabLst>
                <a:tab pos="260350" algn="l"/>
              </a:tabLst>
            </a:pPr>
            <a:r>
              <a:rPr lang="en-US" sz="2000" b="1" dirty="0" smtClean="0">
                <a:solidFill>
                  <a:srgbClr val="00B050"/>
                </a:solidFill>
                <a:latin typeface="Arial" pitchFamily="34" charset="0"/>
              </a:rPr>
              <a:t>It is necessary to distinguish concepts</a:t>
            </a:r>
          </a:p>
          <a:p>
            <a:pPr>
              <a:tabLst>
                <a:tab pos="260350" algn="l"/>
              </a:tabLst>
            </a:pPr>
            <a:r>
              <a:rPr lang="en-US" sz="2000" b="1" dirty="0" smtClean="0">
                <a:solidFill>
                  <a:srgbClr val="00B050"/>
                </a:solidFill>
                <a:latin typeface="Arial" pitchFamily="34" charset="0"/>
              </a:rPr>
              <a:t>"Cost of antibiotic" and "cost of antibacterial</a:t>
            </a:r>
          </a:p>
          <a:p>
            <a:pPr>
              <a:tabLst>
                <a:tab pos="260350" algn="l"/>
              </a:tabLst>
            </a:pPr>
            <a:r>
              <a:rPr lang="en-US" sz="2000" b="1" dirty="0" smtClean="0">
                <a:solidFill>
                  <a:srgbClr val="00B050"/>
                </a:solidFill>
                <a:latin typeface="Arial" pitchFamily="34" charset="0"/>
              </a:rPr>
              <a:t>therapy ".</a:t>
            </a:r>
          </a:p>
          <a:p>
            <a:pPr>
              <a:tabLst>
                <a:tab pos="260350" algn="l"/>
              </a:tabLst>
            </a:pPr>
            <a:endParaRPr lang="en-US" sz="2000" b="1" dirty="0" smtClean="0">
              <a:solidFill>
                <a:srgbClr val="00B050"/>
              </a:solidFill>
              <a:latin typeface="Arial" pitchFamily="34" charset="0"/>
            </a:endParaRPr>
          </a:p>
          <a:p>
            <a:pPr>
              <a:tabLst>
                <a:tab pos="260350" algn="l"/>
              </a:tabLst>
            </a:pPr>
            <a:r>
              <a:rPr lang="en-US" sz="2000" b="1" dirty="0" smtClean="0">
                <a:solidFill>
                  <a:srgbClr val="00B050"/>
                </a:solidFill>
                <a:latin typeface="Arial" pitchFamily="34" charset="0"/>
              </a:rPr>
              <a:t>The cost of antibiotic therapy:</a:t>
            </a:r>
          </a:p>
          <a:p>
            <a:pPr>
              <a:tabLst>
                <a:tab pos="260350" algn="l"/>
              </a:tabLst>
            </a:pPr>
            <a:r>
              <a:rPr lang="en-US" sz="2000" b="1" dirty="0" smtClean="0">
                <a:solidFill>
                  <a:srgbClr val="00B050"/>
                </a:solidFill>
                <a:latin typeface="Arial" pitchFamily="34" charset="0"/>
              </a:rPr>
              <a:t>includes several indicators.</a:t>
            </a:r>
          </a:p>
          <a:p>
            <a:pPr>
              <a:tabLst>
                <a:tab pos="260350" algn="l"/>
              </a:tabLst>
            </a:pPr>
            <a:r>
              <a:rPr lang="en-US" sz="2000" b="1" u="sng" dirty="0" smtClean="0">
                <a:solidFill>
                  <a:srgbClr val="00B050"/>
                </a:solidFill>
                <a:latin typeface="Arial" pitchFamily="34" charset="0"/>
              </a:rPr>
              <a:t>Direct costs:</a:t>
            </a:r>
          </a:p>
          <a:p>
            <a:pPr>
              <a:tabLst>
                <a:tab pos="260350" algn="l"/>
              </a:tabLst>
            </a:pPr>
            <a:r>
              <a:rPr lang="en-US" sz="2000" b="1" dirty="0" smtClean="0">
                <a:solidFill>
                  <a:srgbClr val="00B050"/>
                </a:solidFill>
                <a:latin typeface="Arial" pitchFamily="34" charset="0"/>
              </a:rPr>
              <a:t>-the cost of the antibacterial drugs themselves,</a:t>
            </a:r>
          </a:p>
          <a:p>
            <a:pPr>
              <a:tabLst>
                <a:tab pos="260350" algn="l"/>
              </a:tabLst>
            </a:pPr>
            <a:r>
              <a:rPr lang="en-US" sz="2000" b="1" u="sng" dirty="0" smtClean="0">
                <a:solidFill>
                  <a:srgbClr val="00B050"/>
                </a:solidFill>
                <a:latin typeface="Arial" pitchFamily="34" charset="0"/>
              </a:rPr>
              <a:t>Indirect costs:</a:t>
            </a:r>
          </a:p>
          <a:p>
            <a:pPr>
              <a:tabLst>
                <a:tab pos="260350" algn="l"/>
              </a:tabLst>
            </a:pPr>
            <a:r>
              <a:rPr lang="en-US" sz="2000" b="1" dirty="0" smtClean="0">
                <a:solidFill>
                  <a:srgbClr val="00B050"/>
                </a:solidFill>
                <a:latin typeface="Arial" pitchFamily="34" charset="0"/>
              </a:rPr>
              <a:t>- the cost of its introduction,</a:t>
            </a:r>
          </a:p>
          <a:p>
            <a:pPr>
              <a:buFontTx/>
              <a:buChar char="-"/>
              <a:tabLst>
                <a:tab pos="260350" algn="l"/>
              </a:tabLst>
            </a:pPr>
            <a:r>
              <a:rPr lang="en-US" sz="2000" b="1" dirty="0" smtClean="0">
                <a:solidFill>
                  <a:srgbClr val="00B050"/>
                </a:solidFill>
                <a:latin typeface="Arial" pitchFamily="34" charset="0"/>
              </a:rPr>
              <a:t>the </a:t>
            </a:r>
            <a:r>
              <a:rPr lang="en-US" sz="2000" b="1" dirty="0" smtClean="0">
                <a:solidFill>
                  <a:srgbClr val="00B050"/>
                </a:solidFill>
                <a:latin typeface="Arial" pitchFamily="34" charset="0"/>
              </a:rPr>
              <a:t>cost of additional antibiotic "therapy with its ineffectiveness </a:t>
            </a:r>
            <a:endParaRPr lang="en-US" sz="2000" b="1" dirty="0" smtClean="0">
              <a:solidFill>
                <a:srgbClr val="00B050"/>
              </a:solidFill>
              <a:latin typeface="Arial" pitchFamily="34" charset="0"/>
            </a:endParaRPr>
          </a:p>
          <a:p>
            <a:pPr>
              <a:buFontTx/>
              <a:buChar char="-"/>
              <a:tabLst>
                <a:tab pos="260350" algn="l"/>
              </a:tabLst>
            </a:pPr>
            <a:r>
              <a:rPr lang="en-US" sz="2000" b="1" dirty="0" smtClean="0">
                <a:solidFill>
                  <a:srgbClr val="00B050"/>
                </a:solidFill>
                <a:latin typeface="Arial" pitchFamily="34" charset="0"/>
              </a:rPr>
              <a:t>and </a:t>
            </a:r>
            <a:r>
              <a:rPr lang="en-US" sz="2000" b="1" dirty="0" smtClean="0">
                <a:solidFill>
                  <a:srgbClr val="00B050"/>
                </a:solidFill>
                <a:latin typeface="Arial" pitchFamily="34" charset="0"/>
              </a:rPr>
              <a:t>/ or </a:t>
            </a:r>
            <a:r>
              <a:rPr lang="en-US" sz="2000" b="1" dirty="0" smtClean="0">
                <a:solidFill>
                  <a:srgbClr val="00B050"/>
                </a:solidFill>
                <a:latin typeface="Arial" pitchFamily="34" charset="0"/>
              </a:rPr>
              <a:t>development</a:t>
            </a:r>
            <a:r>
              <a:rPr lang="en-US" sz="2000" b="1" dirty="0" smtClean="0">
                <a:solidFill>
                  <a:srgbClr val="00B050"/>
                </a:solidFill>
                <a:latin typeface="Arial" pitchFamily="34" charset="0"/>
              </a:rPr>
              <a:t>" of unwanted reactions,</a:t>
            </a:r>
          </a:p>
          <a:p>
            <a:pPr>
              <a:tabLst>
                <a:tab pos="260350" algn="l"/>
              </a:tabLst>
            </a:pPr>
            <a:r>
              <a:rPr lang="en-US" sz="2000" b="1" dirty="0" smtClean="0">
                <a:solidFill>
                  <a:srgbClr val="00B050"/>
                </a:solidFill>
                <a:latin typeface="Arial" pitchFamily="34" charset="0"/>
              </a:rPr>
              <a:t>- cost of stay of the patient in a hospital.</a:t>
            </a:r>
            <a:endParaRPr lang="ru-RU" sz="20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ChangeArrowheads="1"/>
          </p:cNvSpPr>
          <p:nvPr/>
        </p:nvSpPr>
        <p:spPr bwMode="auto">
          <a:xfrm>
            <a:off x="357158" y="946150"/>
            <a:ext cx="8501122" cy="4339650"/>
          </a:xfrm>
          <a:prstGeom prst="rect">
            <a:avLst/>
          </a:prstGeom>
          <a:noFill/>
          <a:ln w="9525">
            <a:noFill/>
            <a:miter lim="800000"/>
            <a:headEnd/>
            <a:tailEnd/>
          </a:ln>
          <a:effectLst/>
        </p:spPr>
        <p:txBody>
          <a:bodyPr wrap="square" anchor="ctr">
            <a:spAutoFit/>
          </a:bodyPr>
          <a:lstStyle/>
          <a:p>
            <a:pPr indent="469900" algn="ctr">
              <a:tabLst>
                <a:tab pos="681038" algn="l"/>
                <a:tab pos="3468688" algn="l"/>
              </a:tabLst>
            </a:pPr>
            <a:r>
              <a:rPr lang="en-US" sz="2800" dirty="0" smtClean="0">
                <a:solidFill>
                  <a:srgbClr val="FFFF00"/>
                </a:solidFill>
                <a:latin typeface="Arial" pitchFamily="34" charset="0"/>
              </a:rPr>
              <a:t>Approaches </a:t>
            </a:r>
            <a:r>
              <a:rPr lang="en-US" sz="2800" dirty="0" smtClean="0">
                <a:solidFill>
                  <a:srgbClr val="FFFF00"/>
                </a:solidFill>
                <a:latin typeface="Arial" pitchFamily="34" charset="0"/>
              </a:rPr>
              <a:t>to reducing costs.</a:t>
            </a:r>
          </a:p>
          <a:p>
            <a:pPr indent="469900" algn="ctr">
              <a:tabLst>
                <a:tab pos="681038" algn="l"/>
                <a:tab pos="3468688" algn="l"/>
              </a:tabLst>
            </a:pPr>
            <a:r>
              <a:rPr lang="en-US" sz="2800" dirty="0" smtClean="0">
                <a:solidFill>
                  <a:srgbClr val="FFFF00"/>
                </a:solidFill>
                <a:latin typeface="Arial" pitchFamily="34" charset="0"/>
              </a:rPr>
              <a:t>(while maintaining high clinical efficacy):</a:t>
            </a:r>
          </a:p>
          <a:p>
            <a:pPr indent="469900">
              <a:tabLst>
                <a:tab pos="681038" algn="l"/>
                <a:tab pos="3468688" algn="l"/>
              </a:tabLst>
            </a:pPr>
            <a:endParaRPr lang="en-US" sz="2000" i="1" dirty="0" smtClean="0">
              <a:solidFill>
                <a:schemeClr val="accent2"/>
              </a:solidFill>
              <a:latin typeface="Arial" pitchFamily="34" charset="0"/>
            </a:endParaRPr>
          </a:p>
          <a:p>
            <a:pPr indent="469900">
              <a:tabLst>
                <a:tab pos="681038" algn="l"/>
                <a:tab pos="3468688" algn="l"/>
              </a:tabLst>
            </a:pPr>
            <a:r>
              <a:rPr lang="en-US" sz="2000" i="1" dirty="0" smtClean="0">
                <a:solidFill>
                  <a:srgbClr val="00B050"/>
                </a:solidFill>
                <a:latin typeface="Arial" pitchFamily="34" charset="0"/>
              </a:rPr>
              <a:t>- an adequate choice of an antibacterial agent for initial therapy (based on the form of "treating a bacterial infection");</a:t>
            </a:r>
          </a:p>
          <a:p>
            <a:pPr indent="469900">
              <a:tabLst>
                <a:tab pos="681038" algn="l"/>
                <a:tab pos="3468688" algn="l"/>
              </a:tabLst>
            </a:pPr>
            <a:r>
              <a:rPr lang="en-US" sz="2000" i="1" dirty="0" smtClean="0">
                <a:solidFill>
                  <a:srgbClr val="00B050"/>
                </a:solidFill>
                <a:latin typeface="Arial" pitchFamily="34" charset="0"/>
              </a:rPr>
              <a:t>- </a:t>
            </a:r>
            <a:r>
              <a:rPr lang="en-US" sz="2000" i="1" dirty="0" err="1" smtClean="0">
                <a:solidFill>
                  <a:srgbClr val="00B050"/>
                </a:solidFill>
                <a:latin typeface="Arial" pitchFamily="34" charset="0"/>
              </a:rPr>
              <a:t>monotherapy</a:t>
            </a:r>
            <a:r>
              <a:rPr lang="en-US" sz="2000" i="1" dirty="0" smtClean="0">
                <a:solidFill>
                  <a:srgbClr val="00B050"/>
                </a:solidFill>
                <a:latin typeface="Arial" pitchFamily="34" charset="0"/>
              </a:rPr>
              <a:t>;</a:t>
            </a:r>
          </a:p>
          <a:p>
            <a:pPr indent="469900">
              <a:tabLst>
                <a:tab pos="681038" algn="l"/>
                <a:tab pos="3468688" algn="l"/>
              </a:tabLst>
            </a:pPr>
            <a:r>
              <a:rPr lang="en-US" sz="2000" i="1" dirty="0" smtClean="0">
                <a:solidFill>
                  <a:srgbClr val="00B050"/>
                </a:solidFill>
                <a:latin typeface="Arial" pitchFamily="34" charset="0"/>
              </a:rPr>
              <a:t>- step antibiotic therapy;</a:t>
            </a:r>
          </a:p>
          <a:p>
            <a:pPr indent="469900">
              <a:tabLst>
                <a:tab pos="681038" algn="l"/>
                <a:tab pos="3468688" algn="l"/>
              </a:tabLst>
            </a:pPr>
            <a:r>
              <a:rPr lang="en-US" sz="2000" i="1" dirty="0" smtClean="0">
                <a:solidFill>
                  <a:srgbClr val="00B050"/>
                </a:solidFill>
                <a:latin typeface="Arial" pitchFamily="34" charset="0"/>
              </a:rPr>
              <a:t>- oral antibiotic therapy (with drugs with high bioavailability);</a:t>
            </a:r>
          </a:p>
          <a:p>
            <a:pPr indent="469900">
              <a:tabLst>
                <a:tab pos="681038" algn="l"/>
                <a:tab pos="3468688" algn="l"/>
              </a:tabLst>
            </a:pPr>
            <a:r>
              <a:rPr lang="en-US" sz="2000" i="1" dirty="0" smtClean="0">
                <a:solidFill>
                  <a:srgbClr val="00B050"/>
                </a:solidFill>
                <a:latin typeface="Arial" pitchFamily="34" charset="0"/>
              </a:rPr>
              <a:t>- the optimal duration of antibiotic therapy.</a:t>
            </a:r>
          </a:p>
          <a:p>
            <a:pPr indent="469900">
              <a:tabLst>
                <a:tab pos="681038" algn="l"/>
                <a:tab pos="3468688" algn="l"/>
              </a:tabLst>
            </a:pPr>
            <a:endParaRPr lang="en-US" sz="2000" i="1" dirty="0" smtClean="0">
              <a:solidFill>
                <a:srgbClr val="00B050"/>
              </a:solidFill>
              <a:latin typeface="Arial" pitchFamily="34" charset="0"/>
            </a:endParaRPr>
          </a:p>
          <a:p>
            <a:pPr indent="469900">
              <a:tabLst>
                <a:tab pos="681038" algn="l"/>
                <a:tab pos="3468688" algn="l"/>
              </a:tabLst>
            </a:pPr>
            <a:r>
              <a:rPr lang="en-US" sz="2000" i="1" dirty="0" smtClean="0">
                <a:solidFill>
                  <a:srgbClr val="00B050"/>
                </a:solidFill>
                <a:latin typeface="Arial" pitchFamily="34" charset="0"/>
              </a:rPr>
              <a:t>Stepwise therapy can not be used for meningitis, infective </a:t>
            </a:r>
            <a:r>
              <a:rPr lang="en-US" sz="2000" i="1" dirty="0" err="1" smtClean="0">
                <a:solidFill>
                  <a:srgbClr val="00B050"/>
                </a:solidFill>
                <a:latin typeface="Arial" pitchFamily="34" charset="0"/>
              </a:rPr>
              <a:t>endocarditis</a:t>
            </a:r>
            <a:r>
              <a:rPr lang="en-US" sz="2000" i="1" dirty="0" smtClean="0">
                <a:solidFill>
                  <a:srgbClr val="00B050"/>
                </a:solidFill>
                <a:latin typeface="Arial" pitchFamily="34" charset="0"/>
              </a:rPr>
              <a:t>, </a:t>
            </a:r>
            <a:r>
              <a:rPr lang="en-US" sz="2000" i="1" dirty="0" err="1" smtClean="0">
                <a:solidFill>
                  <a:srgbClr val="00B050"/>
                </a:solidFill>
                <a:latin typeface="Arial" pitchFamily="34" charset="0"/>
              </a:rPr>
              <a:t>multiresistance</a:t>
            </a:r>
            <a:r>
              <a:rPr lang="en-US" sz="2000" i="1" dirty="0" smtClean="0">
                <a:solidFill>
                  <a:srgbClr val="00B050"/>
                </a:solidFill>
                <a:latin typeface="Arial" pitchFamily="34" charset="0"/>
              </a:rPr>
              <a:t> of the pathogen to antibiotics, impaired absorption in the gastrointestinal tract.</a:t>
            </a:r>
            <a:endParaRPr lang="ru-RU" sz="2000"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ВКП38"/>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531</TotalTime>
  <Words>6059</Words>
  <PresentationFormat>Экран (4:3)</PresentationFormat>
  <Paragraphs>651</Paragraphs>
  <Slides>132</Slides>
  <Notes>38</Notes>
  <HiddenSlides>0</HiddenSlides>
  <MMClips>0</MMClips>
  <ScaleCrop>false</ScaleCrop>
  <HeadingPairs>
    <vt:vector size="4" baseType="variant">
      <vt:variant>
        <vt:lpstr>Тема</vt:lpstr>
      </vt:variant>
      <vt:variant>
        <vt:i4>1</vt:i4>
      </vt:variant>
      <vt:variant>
        <vt:lpstr>Заголовки слайдов</vt:lpstr>
      </vt:variant>
      <vt:variant>
        <vt:i4>132</vt:i4>
      </vt:variant>
    </vt:vector>
  </HeadingPairs>
  <TitlesOfParts>
    <vt:vector size="133" baseType="lpstr">
      <vt:lpstr>Литейная</vt:lpstr>
      <vt:lpstr>Слайд 1</vt:lpstr>
      <vt:lpstr>Infectious process</vt:lpstr>
      <vt:lpstr>Microorganisms</vt:lpstr>
      <vt:lpstr>What determines the pathogenicity of microorganisms</vt:lpstr>
      <vt:lpstr>Factors determining the nature of the infectious process</vt:lpstr>
      <vt:lpstr>Types of relationships between the pathogen and the macroorganism (host)</vt:lpstr>
      <vt:lpstr>Types of relationships between the pathogen and the macroorganism (host)</vt:lpstr>
      <vt:lpstr>Conditions of infection</vt:lpstr>
      <vt:lpstr>Entrance gates</vt:lpstr>
      <vt:lpstr>Ways of the spread of bacteria</vt:lpstr>
      <vt:lpstr>Mechanisms of anti-infective resistance</vt:lpstr>
      <vt:lpstr>Cyclicity of infectious diseases</vt:lpstr>
      <vt:lpstr>Cyclicity of infectious diseases</vt:lpstr>
      <vt:lpstr>Cyclicity of infectious diseases</vt:lpstr>
      <vt:lpstr>E. coli</vt:lpstr>
      <vt:lpstr>Immune deficiency in the infectious process</vt:lpstr>
      <vt:lpstr>Protective - adaptive mechanisms in the infectious process</vt:lpstr>
      <vt:lpstr>Nonspecific mechanisms</vt:lpstr>
      <vt:lpstr>Слайд 19</vt:lpstr>
      <vt:lpstr>Nonspecific mechanisms</vt:lpstr>
      <vt:lpstr>Слайд 21</vt:lpstr>
      <vt:lpstr>Слайд 22</vt:lpstr>
      <vt:lpstr>Specific protection mechanisms</vt:lpstr>
      <vt:lpstr>Principles of therapy of the infectious process</vt:lpstr>
      <vt:lpstr>Principles of therapy of the infectious process</vt:lpstr>
      <vt:lpstr>Principles of therapy of the infectious process</vt:lpstr>
      <vt:lpstr>INTRODUCTION  </vt:lpstr>
      <vt:lpstr>Слайд 28</vt:lpstr>
      <vt:lpstr>INTRODUCTION</vt:lpstr>
      <vt:lpstr>INTRODUCTION </vt:lpstr>
      <vt:lpstr>INTRODUCTION  </vt:lpstr>
      <vt:lpstr>INTRODUCTION  </vt:lpstr>
      <vt:lpstr>INTRODUCTION </vt:lpstr>
      <vt:lpstr>INTRODUCTION  </vt:lpstr>
      <vt:lpstr>Before health care, there are serious tasks in the prevention and control of infectious diseases.</vt:lpstr>
      <vt:lpstr>What do you need to know about the characteristics of infectious diseases?</vt:lpstr>
      <vt:lpstr>What do you need to know about the characteristics of infectious diseases?</vt:lpstr>
      <vt:lpstr>Distinctive features of infectious diseases:  </vt:lpstr>
      <vt:lpstr>Distinctive features of infectious diseases:  </vt:lpstr>
      <vt:lpstr>In pre-school and junior school age</vt:lpstr>
      <vt:lpstr>At children of the senior school age</vt:lpstr>
      <vt:lpstr>What does epidemiology study?</vt:lpstr>
      <vt:lpstr>What is the epidemic process, what are its links?</vt:lpstr>
      <vt:lpstr>includes three interrelated links:</vt:lpstr>
      <vt:lpstr>Who can be the source of the infection?</vt:lpstr>
      <vt:lpstr>All the infections that are infected and sick people, it is common to divide into two groups:</vt:lpstr>
      <vt:lpstr>All the infections that are infected and sick people, it is common to divide into two groups:</vt:lpstr>
      <vt:lpstr>What is bacteriocarrierism and what are its variants?</vt:lpstr>
      <vt:lpstr>What is bacteriocarrierism and what are its variants?</vt:lpstr>
      <vt:lpstr>CAUSES OF INFECTIOUS DISEASE</vt:lpstr>
      <vt:lpstr>CAUSES OF INFECTIOUS DISEASE</vt:lpstr>
      <vt:lpstr>CAUSES OF INFECTIOUS DISEASE</vt:lpstr>
      <vt:lpstr>CAUSES OF INFECTIOUS DISEASE</vt:lpstr>
      <vt:lpstr>CAUSES OF INFECTIOUS DISEASE</vt:lpstr>
      <vt:lpstr>CAUSES OF INFECTIOUS DISEASE</vt:lpstr>
      <vt:lpstr>CAUSES OF INFECTIOUS DISEASE</vt:lpstr>
      <vt:lpstr>What is an epidemic focus?</vt:lpstr>
      <vt:lpstr>What is sporadic incidence, epidemic, pandemic?</vt:lpstr>
      <vt:lpstr>What is sporadic incidence, epidemic, pandemic?</vt:lpstr>
      <vt:lpstr>What is sporadic incidence, epidemic, pandemic?</vt:lpstr>
      <vt:lpstr>How are infectious diseases classified?</vt:lpstr>
      <vt:lpstr>In this regard, distinguish 4 groups of infectious diseases:</vt:lpstr>
      <vt:lpstr>  Infections of the respiratory tract (influenza, measles, scarlet fever, etc.):</vt:lpstr>
      <vt:lpstr>Blood infections (rash and recurrent malaria, etc.) </vt:lpstr>
      <vt:lpstr> Infections of the outer layers and mucous membranes</vt:lpstr>
      <vt:lpstr>The third link in the epidemic process</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Слайд 76</vt:lpstr>
      <vt:lpstr>Слайд 77</vt:lpstr>
      <vt:lpstr>Слайд 78</vt:lpstr>
      <vt:lpstr>Слайд 79</vt:lpstr>
      <vt:lpstr>Слайд 80</vt:lpstr>
      <vt:lpstr>Слайд 81</vt:lpstr>
      <vt:lpstr>Слайд 82</vt:lpstr>
      <vt:lpstr>MEASURES FOR PREVENTION OF INFECTIOUS DISEASES</vt:lpstr>
      <vt:lpstr>MEASURES FOR PREVENTION OF INFECTIOUS DISEASES</vt:lpstr>
      <vt:lpstr>MEASURES FOR PREVENTION OF INFECTIOUS DISEASES</vt:lpstr>
      <vt:lpstr>Quarantine measures</vt:lpstr>
      <vt:lpstr>Duration of quarantine for different infections (day)</vt:lpstr>
      <vt:lpstr>MEASURES FOR PREVENTION OF INFECTIOUS DISEASES</vt:lpstr>
      <vt:lpstr>Observational activities</vt:lpstr>
      <vt:lpstr>MEASURES FOR PREVENTION OF INFECTIOUS DISEASES</vt:lpstr>
      <vt:lpstr>Disinfection</vt:lpstr>
      <vt:lpstr>MEASURES FOR PREVENTION OF INFECTIOUS DISEASES</vt:lpstr>
      <vt:lpstr>MEASURES FOR PREVENTION OF INFECTIOUS DISEASES</vt:lpstr>
      <vt:lpstr>MEASURES FOR PREVENTION OF INFECTIOUS DISEASES</vt:lpstr>
      <vt:lpstr>MEASURES FOR PREVENTION OF INFECTIOUS DISEASES</vt:lpstr>
      <vt:lpstr>Слайд 96</vt:lpstr>
      <vt:lpstr>Слайд 97</vt:lpstr>
      <vt:lpstr>Слайд 98</vt:lpstr>
      <vt:lpstr>Слайд 99</vt:lpstr>
      <vt:lpstr>Слайд 100</vt:lpstr>
      <vt:lpstr>Слайд 101</vt:lpstr>
      <vt:lpstr>Слайд 102</vt:lpstr>
      <vt:lpstr>Слайд 103</vt:lpstr>
      <vt:lpstr>Слайд 104</vt:lpstr>
      <vt:lpstr>Слайд 105</vt:lpstr>
      <vt:lpstr>Слайд 106</vt:lpstr>
      <vt:lpstr>Слайд 107</vt:lpstr>
      <vt:lpstr>Слайд 108</vt:lpstr>
      <vt:lpstr>Слайд 109</vt:lpstr>
      <vt:lpstr>Слайд 110</vt:lpstr>
      <vt:lpstr>Слайд 111</vt:lpstr>
      <vt:lpstr>Слайд 112</vt:lpstr>
      <vt:lpstr>Слайд 113</vt:lpstr>
      <vt:lpstr>Слайд 114</vt:lpstr>
      <vt:lpstr>Слайд 115</vt:lpstr>
      <vt:lpstr>Слайд 116</vt:lpstr>
      <vt:lpstr>Слайд 117</vt:lpstr>
      <vt:lpstr>Слайд 118</vt:lpstr>
      <vt:lpstr>Слайд 119</vt:lpstr>
      <vt:lpstr>Слайд 120</vt:lpstr>
      <vt:lpstr>Слайд 121</vt:lpstr>
      <vt:lpstr>Слайд 122</vt:lpstr>
      <vt:lpstr>Слайд 123</vt:lpstr>
      <vt:lpstr>Слайд 124</vt:lpstr>
      <vt:lpstr>Слайд 125</vt:lpstr>
      <vt:lpstr>Слайд 126</vt:lpstr>
      <vt:lpstr>Слайд 127</vt:lpstr>
      <vt:lpstr>Слайд 128</vt:lpstr>
      <vt:lpstr>Слайд 129</vt:lpstr>
      <vt:lpstr>Слайд 130</vt:lpstr>
      <vt:lpstr>Слайд 131</vt:lpstr>
      <vt:lpstr>Слайд 132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47</cp:revision>
  <dcterms:created xsi:type="dcterms:W3CDTF">2013-05-17T16:41:17Z</dcterms:created>
  <dcterms:modified xsi:type="dcterms:W3CDTF">2018-07-27T10:20:25Z</dcterms:modified>
</cp:coreProperties>
</file>