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45"/>
  </p:notesMasterIdLst>
  <p:sldIdLst>
    <p:sldId id="257" r:id="rId2"/>
    <p:sldId id="329"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260" r:id="rId57"/>
    <p:sldId id="259" r:id="rId58"/>
    <p:sldId id="262" r:id="rId59"/>
    <p:sldId id="263" r:id="rId60"/>
    <p:sldId id="264" r:id="rId61"/>
    <p:sldId id="265" r:id="rId62"/>
    <p:sldId id="266" r:id="rId63"/>
    <p:sldId id="267" r:id="rId64"/>
    <p:sldId id="268" r:id="rId65"/>
    <p:sldId id="269" r:id="rId66"/>
    <p:sldId id="271" r:id="rId67"/>
    <p:sldId id="272" r:id="rId68"/>
    <p:sldId id="273" r:id="rId69"/>
    <p:sldId id="274" r:id="rId70"/>
    <p:sldId id="275" r:id="rId71"/>
    <p:sldId id="276" r:id="rId72"/>
    <p:sldId id="277" r:id="rId73"/>
    <p:sldId id="278" r:id="rId74"/>
    <p:sldId id="279" r:id="rId75"/>
    <p:sldId id="280" r:id="rId76"/>
    <p:sldId id="281" r:id="rId77"/>
    <p:sldId id="282" r:id="rId78"/>
    <p:sldId id="283" r:id="rId79"/>
    <p:sldId id="284" r:id="rId80"/>
    <p:sldId id="285" r:id="rId81"/>
    <p:sldId id="286" r:id="rId82"/>
    <p:sldId id="287" r:id="rId83"/>
    <p:sldId id="288" r:id="rId84"/>
    <p:sldId id="289" r:id="rId85"/>
    <p:sldId id="290" r:id="rId86"/>
    <p:sldId id="291" r:id="rId87"/>
    <p:sldId id="292" r:id="rId88"/>
    <p:sldId id="293" r:id="rId89"/>
    <p:sldId id="294" r:id="rId90"/>
    <p:sldId id="295" r:id="rId91"/>
    <p:sldId id="296" r:id="rId92"/>
    <p:sldId id="297" r:id="rId93"/>
    <p:sldId id="298" r:id="rId94"/>
    <p:sldId id="299" r:id="rId95"/>
    <p:sldId id="300" r:id="rId96"/>
    <p:sldId id="301" r:id="rId97"/>
    <p:sldId id="302" r:id="rId98"/>
    <p:sldId id="303" r:id="rId99"/>
    <p:sldId id="304" r:id="rId100"/>
    <p:sldId id="305" r:id="rId101"/>
    <p:sldId id="306" r:id="rId102"/>
    <p:sldId id="307" r:id="rId103"/>
    <p:sldId id="308" r:id="rId104"/>
    <p:sldId id="309" r:id="rId105"/>
    <p:sldId id="310" r:id="rId106"/>
    <p:sldId id="311" r:id="rId107"/>
    <p:sldId id="312" r:id="rId108"/>
    <p:sldId id="313" r:id="rId109"/>
    <p:sldId id="314" r:id="rId110"/>
    <p:sldId id="315" r:id="rId111"/>
    <p:sldId id="316" r:id="rId112"/>
    <p:sldId id="317" r:id="rId113"/>
    <p:sldId id="318" r:id="rId114"/>
    <p:sldId id="319" r:id="rId115"/>
    <p:sldId id="320" r:id="rId116"/>
    <p:sldId id="321" r:id="rId117"/>
    <p:sldId id="322" r:id="rId118"/>
    <p:sldId id="323" r:id="rId119"/>
    <p:sldId id="324" r:id="rId120"/>
    <p:sldId id="325" r:id="rId121"/>
    <p:sldId id="326" r:id="rId122"/>
    <p:sldId id="327"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DEE63-6667-4374-8943-5E372BD7522B}" type="doc">
      <dgm:prSet loTypeId="urn:microsoft.com/office/officeart/2005/8/layout/hierarchy1" loCatId="hierarchy" qsTypeId="urn:microsoft.com/office/officeart/2005/8/quickstyle/3d4" qsCatId="3D" csTypeId="urn:microsoft.com/office/officeart/2005/8/colors/accent6_5" csCatId="accent6" phldr="1"/>
      <dgm:spPr/>
      <dgm:t>
        <a:bodyPr/>
        <a:lstStyle/>
        <a:p>
          <a:endParaRPr lang="ru-RU"/>
        </a:p>
      </dgm:t>
    </dgm:pt>
    <dgm:pt modelId="{2928B3EA-0C44-4E65-9A5A-FA983EB6AA65}">
      <dgm:prSet custT="1"/>
      <dgm:spPr/>
      <dgm:t>
        <a:bodyPr/>
        <a:lstStyle/>
        <a:p>
          <a:r>
            <a:rPr lang="en-US" sz="1600" b="1" dirty="0" err="1" smtClean="0">
              <a:solidFill>
                <a:srgbClr val="800000"/>
              </a:solidFill>
              <a:latin typeface="+mn-lt"/>
            </a:rPr>
            <a:t>Pyelonephritis</a:t>
          </a:r>
          <a:r>
            <a:rPr lang="en-US" sz="1600" b="1" dirty="0" smtClean="0">
              <a:solidFill>
                <a:srgbClr val="800000"/>
              </a:solidFill>
              <a:latin typeface="+mn-lt"/>
            </a:rPr>
            <a:t> unilateral or bilateral</a:t>
          </a:r>
          <a:endParaRPr lang="ru-RU" sz="1600" b="1" dirty="0">
            <a:solidFill>
              <a:srgbClr val="800000"/>
            </a:solidFill>
            <a:latin typeface="+mn-lt"/>
          </a:endParaRPr>
        </a:p>
      </dgm:t>
    </dgm:pt>
    <dgm:pt modelId="{36DFF877-14D4-4470-A182-2623762CE634}" type="parTrans" cxnId="{4C6CBE05-97D5-4F85-A1A4-8FAB456FB8B5}">
      <dgm:prSet/>
      <dgm:spPr/>
      <dgm:t>
        <a:bodyPr/>
        <a:lstStyle/>
        <a:p>
          <a:endParaRPr lang="ru-RU"/>
        </a:p>
      </dgm:t>
    </dgm:pt>
    <dgm:pt modelId="{31AD4B0D-4526-4709-B63A-B19753014689}" type="sibTrans" cxnId="{4C6CBE05-97D5-4F85-A1A4-8FAB456FB8B5}">
      <dgm:prSet/>
      <dgm:spPr/>
      <dgm:t>
        <a:bodyPr/>
        <a:lstStyle/>
        <a:p>
          <a:endParaRPr lang="ru-RU"/>
        </a:p>
      </dgm:t>
    </dgm:pt>
    <dgm:pt modelId="{5E317E5E-1C95-4386-8141-5A15BEEE1479}">
      <dgm:prSet custT="1"/>
      <dgm:spPr/>
      <dgm:t>
        <a:bodyPr/>
        <a:lstStyle/>
        <a:p>
          <a:r>
            <a:rPr lang="en-US" sz="1600" b="1" dirty="0" smtClean="0">
              <a:solidFill>
                <a:srgbClr val="800000"/>
              </a:solidFill>
              <a:latin typeface="+mn-lt"/>
            </a:rPr>
            <a:t>Primary</a:t>
          </a:r>
          <a:endParaRPr lang="ru-RU" sz="1600" b="1" dirty="0">
            <a:solidFill>
              <a:srgbClr val="800000"/>
            </a:solidFill>
            <a:latin typeface="+mn-lt"/>
          </a:endParaRPr>
        </a:p>
      </dgm:t>
    </dgm:pt>
    <dgm:pt modelId="{3841240B-F3B3-447F-9AF8-3D79CDA9389E}" type="parTrans" cxnId="{9075D2A3-419B-43BE-8C0E-20E3916B4A47}">
      <dgm:prSet/>
      <dgm:spPr/>
      <dgm:t>
        <a:bodyPr/>
        <a:lstStyle/>
        <a:p>
          <a:endParaRPr lang="ru-RU" dirty="0"/>
        </a:p>
      </dgm:t>
    </dgm:pt>
    <dgm:pt modelId="{751434DE-36EB-41EE-A777-E2E8C7187B6B}" type="sibTrans" cxnId="{9075D2A3-419B-43BE-8C0E-20E3916B4A47}">
      <dgm:prSet/>
      <dgm:spPr/>
      <dgm:t>
        <a:bodyPr/>
        <a:lstStyle/>
        <a:p>
          <a:endParaRPr lang="ru-RU"/>
        </a:p>
      </dgm:t>
    </dgm:pt>
    <dgm:pt modelId="{BABB65EA-DE04-461A-B137-85E39F111359}">
      <dgm:prSet custT="1"/>
      <dgm:spPr/>
      <dgm:t>
        <a:bodyPr/>
        <a:lstStyle/>
        <a:p>
          <a:r>
            <a:rPr lang="en-US" sz="1600" b="1" dirty="0" smtClean="0">
              <a:solidFill>
                <a:srgbClr val="800000"/>
              </a:solidFill>
            </a:rPr>
            <a:t>Secondary</a:t>
          </a:r>
          <a:endParaRPr lang="ru-RU" sz="1600" b="1" dirty="0">
            <a:solidFill>
              <a:srgbClr val="800000"/>
            </a:solidFill>
          </a:endParaRPr>
        </a:p>
      </dgm:t>
    </dgm:pt>
    <dgm:pt modelId="{CC45063C-F51D-440C-A7E8-86CCC1ACD371}" type="parTrans" cxnId="{31BBA680-9362-491B-894F-38B7F4E19591}">
      <dgm:prSet/>
      <dgm:spPr/>
      <dgm:t>
        <a:bodyPr/>
        <a:lstStyle/>
        <a:p>
          <a:endParaRPr lang="ru-RU" dirty="0"/>
        </a:p>
      </dgm:t>
    </dgm:pt>
    <dgm:pt modelId="{F8BAE77A-FCF0-4740-B28B-C17F1707012A}" type="sibTrans" cxnId="{31BBA680-9362-491B-894F-38B7F4E19591}">
      <dgm:prSet/>
      <dgm:spPr/>
      <dgm:t>
        <a:bodyPr/>
        <a:lstStyle/>
        <a:p>
          <a:endParaRPr lang="ru-RU"/>
        </a:p>
      </dgm:t>
    </dgm:pt>
    <dgm:pt modelId="{6F82696D-3FF8-4BA6-A4A5-766E576CA268}">
      <dgm:prSet custT="1"/>
      <dgm:spPr/>
      <dgm:t>
        <a:bodyPr/>
        <a:lstStyle/>
        <a:p>
          <a:r>
            <a:rPr lang="en-US" sz="1600" b="1" dirty="0" smtClean="0">
              <a:solidFill>
                <a:srgbClr val="800000"/>
              </a:solidFill>
            </a:rPr>
            <a:t>Acute</a:t>
          </a:r>
          <a:endParaRPr lang="ru-RU" sz="1600" b="1" dirty="0">
            <a:solidFill>
              <a:srgbClr val="800000"/>
            </a:solidFill>
          </a:endParaRPr>
        </a:p>
      </dgm:t>
    </dgm:pt>
    <dgm:pt modelId="{BB2E4AE4-A993-4AA5-BB07-145BB1ACF887}" type="parTrans" cxnId="{8EA9196A-6F31-467E-BF28-7395AD1B93F8}">
      <dgm:prSet/>
      <dgm:spPr/>
      <dgm:t>
        <a:bodyPr/>
        <a:lstStyle/>
        <a:p>
          <a:endParaRPr lang="ru-RU" dirty="0"/>
        </a:p>
      </dgm:t>
    </dgm:pt>
    <dgm:pt modelId="{9D23A492-FB0D-4D62-9F04-F21A72E19D6B}" type="sibTrans" cxnId="{8EA9196A-6F31-467E-BF28-7395AD1B93F8}">
      <dgm:prSet/>
      <dgm:spPr/>
      <dgm:t>
        <a:bodyPr/>
        <a:lstStyle/>
        <a:p>
          <a:endParaRPr lang="ru-RU"/>
        </a:p>
      </dgm:t>
    </dgm:pt>
    <dgm:pt modelId="{ED536F32-622E-4B01-BBBD-AADA102C0548}">
      <dgm:prSet custT="1"/>
      <dgm:spPr/>
      <dgm:t>
        <a:bodyPr/>
        <a:lstStyle/>
        <a:p>
          <a:r>
            <a:rPr lang="en-US" sz="1400" b="1" dirty="0" smtClean="0">
              <a:solidFill>
                <a:srgbClr val="800000"/>
              </a:solidFill>
            </a:rPr>
            <a:t>Serous</a:t>
          </a:r>
          <a:endParaRPr lang="ru-RU" sz="1400" b="1" dirty="0">
            <a:solidFill>
              <a:srgbClr val="800000"/>
            </a:solidFill>
          </a:endParaRPr>
        </a:p>
      </dgm:t>
    </dgm:pt>
    <dgm:pt modelId="{BF8A72DF-D776-4C83-A730-1E9D61D81523}" type="parTrans" cxnId="{4EA7F6B5-2B5F-42BE-B23A-122521EDB1EB}">
      <dgm:prSet/>
      <dgm:spPr/>
      <dgm:t>
        <a:bodyPr/>
        <a:lstStyle/>
        <a:p>
          <a:endParaRPr lang="ru-RU" dirty="0"/>
        </a:p>
      </dgm:t>
    </dgm:pt>
    <dgm:pt modelId="{15A5F373-6585-4025-ABCA-249C5866EEBD}" type="sibTrans" cxnId="{4EA7F6B5-2B5F-42BE-B23A-122521EDB1EB}">
      <dgm:prSet/>
      <dgm:spPr/>
      <dgm:t>
        <a:bodyPr/>
        <a:lstStyle/>
        <a:p>
          <a:endParaRPr lang="ru-RU"/>
        </a:p>
      </dgm:t>
    </dgm:pt>
    <dgm:pt modelId="{D1978C95-42A1-4A35-A557-B8057D002178}">
      <dgm:prSet custT="1"/>
      <dgm:spPr/>
      <dgm:t>
        <a:bodyPr/>
        <a:lstStyle/>
        <a:p>
          <a:r>
            <a:rPr lang="en-US" sz="1400" b="1" dirty="0" smtClean="0">
              <a:solidFill>
                <a:srgbClr val="800000"/>
              </a:solidFill>
            </a:rPr>
            <a:t>Purulent</a:t>
          </a:r>
          <a:endParaRPr lang="ru-RU" sz="1400" b="1" dirty="0">
            <a:solidFill>
              <a:srgbClr val="800000"/>
            </a:solidFill>
          </a:endParaRPr>
        </a:p>
      </dgm:t>
    </dgm:pt>
    <dgm:pt modelId="{8BE5D987-ABC3-48CD-918C-18CAB40921CD}" type="parTrans" cxnId="{06D53AED-5E39-4BCB-833C-988257044C32}">
      <dgm:prSet/>
      <dgm:spPr/>
      <dgm:t>
        <a:bodyPr/>
        <a:lstStyle/>
        <a:p>
          <a:endParaRPr lang="ru-RU" dirty="0"/>
        </a:p>
      </dgm:t>
    </dgm:pt>
    <dgm:pt modelId="{2B673DCC-E290-44E2-859F-FDB124AB566E}" type="sibTrans" cxnId="{06D53AED-5E39-4BCB-833C-988257044C32}">
      <dgm:prSet/>
      <dgm:spPr/>
      <dgm:t>
        <a:bodyPr/>
        <a:lstStyle/>
        <a:p>
          <a:endParaRPr lang="ru-RU"/>
        </a:p>
      </dgm:t>
    </dgm:pt>
    <dgm:pt modelId="{DA876C1A-8FCE-4D3F-8BA5-8FC024E891A3}">
      <dgm:prSet custT="1"/>
      <dgm:spPr/>
      <dgm:t>
        <a:bodyPr/>
        <a:lstStyle/>
        <a:p>
          <a:r>
            <a:rPr lang="en-US" sz="1050" b="1" dirty="0" smtClean="0">
              <a:solidFill>
                <a:srgbClr val="800000"/>
              </a:solidFill>
            </a:rPr>
            <a:t>Necrotic </a:t>
          </a:r>
          <a:r>
            <a:rPr lang="en-US" sz="1050" b="1" dirty="0" err="1" smtClean="0">
              <a:solidFill>
                <a:srgbClr val="800000"/>
              </a:solidFill>
            </a:rPr>
            <a:t>papillitis</a:t>
          </a:r>
          <a:endParaRPr lang="ru-RU" sz="1050" b="1" dirty="0">
            <a:solidFill>
              <a:srgbClr val="800000"/>
            </a:solidFill>
          </a:endParaRPr>
        </a:p>
      </dgm:t>
    </dgm:pt>
    <dgm:pt modelId="{B137D7F8-3179-4061-82C1-3525B2B19A32}" type="parTrans" cxnId="{1CC908F0-62D7-4904-9089-E44D5CE0C59D}">
      <dgm:prSet/>
      <dgm:spPr/>
      <dgm:t>
        <a:bodyPr/>
        <a:lstStyle/>
        <a:p>
          <a:endParaRPr lang="ru-RU" dirty="0"/>
        </a:p>
      </dgm:t>
    </dgm:pt>
    <dgm:pt modelId="{5E2220E0-9C97-4328-8B6F-0BE5469B731F}" type="sibTrans" cxnId="{1CC908F0-62D7-4904-9089-E44D5CE0C59D}">
      <dgm:prSet/>
      <dgm:spPr/>
      <dgm:t>
        <a:bodyPr/>
        <a:lstStyle/>
        <a:p>
          <a:endParaRPr lang="ru-RU"/>
        </a:p>
      </dgm:t>
    </dgm:pt>
    <dgm:pt modelId="{5105E5C3-A70F-43FA-8293-756FC006CB40}">
      <dgm:prSet custT="1"/>
      <dgm:spPr/>
      <dgm:t>
        <a:bodyPr/>
        <a:lstStyle/>
        <a:p>
          <a:r>
            <a:rPr lang="en-US" sz="900" b="1" baseline="0" dirty="0" err="1" smtClean="0">
              <a:solidFill>
                <a:srgbClr val="800000"/>
              </a:solidFill>
            </a:rPr>
            <a:t>Apostematous</a:t>
          </a:r>
          <a:r>
            <a:rPr lang="en-US" sz="900" b="1" baseline="0" dirty="0" smtClean="0">
              <a:solidFill>
                <a:srgbClr val="800000"/>
              </a:solidFill>
            </a:rPr>
            <a:t> </a:t>
          </a:r>
          <a:r>
            <a:rPr lang="en-US" sz="900" b="1" baseline="0" dirty="0" err="1" smtClean="0">
              <a:solidFill>
                <a:srgbClr val="800000"/>
              </a:solidFill>
            </a:rPr>
            <a:t>pyelonephritis</a:t>
          </a:r>
          <a:endParaRPr lang="ru-RU" sz="900" b="1" baseline="0" dirty="0">
            <a:solidFill>
              <a:srgbClr val="800000"/>
            </a:solidFill>
          </a:endParaRPr>
        </a:p>
      </dgm:t>
    </dgm:pt>
    <dgm:pt modelId="{F362CC50-9F51-4DBB-A955-F89815F3CD11}" type="parTrans" cxnId="{2373EFB3-08F0-4B25-9819-18E50DFBA1E0}">
      <dgm:prSet/>
      <dgm:spPr/>
      <dgm:t>
        <a:bodyPr/>
        <a:lstStyle/>
        <a:p>
          <a:endParaRPr lang="ru-RU" dirty="0"/>
        </a:p>
      </dgm:t>
    </dgm:pt>
    <dgm:pt modelId="{860959A9-889D-4381-8E3D-AC387F0AC8A0}" type="sibTrans" cxnId="{2373EFB3-08F0-4B25-9819-18E50DFBA1E0}">
      <dgm:prSet/>
      <dgm:spPr/>
      <dgm:t>
        <a:bodyPr/>
        <a:lstStyle/>
        <a:p>
          <a:endParaRPr lang="ru-RU"/>
        </a:p>
      </dgm:t>
    </dgm:pt>
    <dgm:pt modelId="{CE0973F8-915A-474A-93F6-1E07A815B028}">
      <dgm:prSet/>
      <dgm:spPr/>
      <dgm:t>
        <a:bodyPr/>
        <a:lstStyle/>
        <a:p>
          <a:r>
            <a:rPr lang="en-US" b="1" dirty="0" smtClean="0">
              <a:solidFill>
                <a:srgbClr val="800000"/>
              </a:solidFill>
            </a:rPr>
            <a:t>Carbuncle of the kidney</a:t>
          </a:r>
          <a:endParaRPr lang="ru-RU" b="1" dirty="0">
            <a:solidFill>
              <a:srgbClr val="800000"/>
            </a:solidFill>
          </a:endParaRPr>
        </a:p>
      </dgm:t>
    </dgm:pt>
    <dgm:pt modelId="{F2F76C52-0459-4377-97FB-9F8808177899}" type="parTrans" cxnId="{65698D9A-120A-4AE2-8FE6-1D4BA619781C}">
      <dgm:prSet/>
      <dgm:spPr/>
      <dgm:t>
        <a:bodyPr/>
        <a:lstStyle/>
        <a:p>
          <a:endParaRPr lang="ru-RU" dirty="0"/>
        </a:p>
      </dgm:t>
    </dgm:pt>
    <dgm:pt modelId="{62670EAA-3AD4-4159-B41C-A1C4F0A6CB5D}" type="sibTrans" cxnId="{65698D9A-120A-4AE2-8FE6-1D4BA619781C}">
      <dgm:prSet/>
      <dgm:spPr/>
      <dgm:t>
        <a:bodyPr/>
        <a:lstStyle/>
        <a:p>
          <a:endParaRPr lang="ru-RU"/>
        </a:p>
      </dgm:t>
    </dgm:pt>
    <dgm:pt modelId="{C9017EDB-E09E-4225-8737-CEE6269A8A7B}">
      <dgm:prSet/>
      <dgm:spPr/>
      <dgm:t>
        <a:bodyPr/>
        <a:lstStyle/>
        <a:p>
          <a:r>
            <a:rPr lang="en-US" b="1" dirty="0" smtClean="0">
              <a:solidFill>
                <a:srgbClr val="800000"/>
              </a:solidFill>
            </a:rPr>
            <a:t>Kidney abscess</a:t>
          </a:r>
          <a:endParaRPr lang="ru-RU" b="1" dirty="0">
            <a:solidFill>
              <a:srgbClr val="800000"/>
            </a:solidFill>
          </a:endParaRPr>
        </a:p>
      </dgm:t>
    </dgm:pt>
    <dgm:pt modelId="{6DBC8351-B6BE-472D-9B5C-B56A70933707}" type="parTrans" cxnId="{B8DE242E-70F4-4E01-B987-BFCD8A61DEDA}">
      <dgm:prSet/>
      <dgm:spPr/>
      <dgm:t>
        <a:bodyPr/>
        <a:lstStyle/>
        <a:p>
          <a:endParaRPr lang="ru-RU" dirty="0"/>
        </a:p>
      </dgm:t>
    </dgm:pt>
    <dgm:pt modelId="{64670F0D-D63C-4E3C-9ED2-FB7D174F30C4}" type="sibTrans" cxnId="{B8DE242E-70F4-4E01-B987-BFCD8A61DEDA}">
      <dgm:prSet/>
      <dgm:spPr/>
      <dgm:t>
        <a:bodyPr/>
        <a:lstStyle/>
        <a:p>
          <a:endParaRPr lang="ru-RU"/>
        </a:p>
      </dgm:t>
    </dgm:pt>
    <dgm:pt modelId="{06D95070-10C3-4A8D-B736-9DB6137D5678}">
      <dgm:prSet custT="1"/>
      <dgm:spPr/>
      <dgm:t>
        <a:bodyPr/>
        <a:lstStyle/>
        <a:p>
          <a:r>
            <a:rPr lang="en-US" sz="1600" b="1" dirty="0" smtClean="0">
              <a:solidFill>
                <a:srgbClr val="800000"/>
              </a:solidFill>
            </a:rPr>
            <a:t>Chronic</a:t>
          </a:r>
          <a:endParaRPr lang="ru-RU" sz="1600" b="1" dirty="0">
            <a:solidFill>
              <a:srgbClr val="800000"/>
            </a:solidFill>
          </a:endParaRPr>
        </a:p>
      </dgm:t>
    </dgm:pt>
    <dgm:pt modelId="{CDCE7215-0EEC-4A91-8BDA-E6F975A9C061}" type="sibTrans" cxnId="{3E828D19-6993-47E7-8EB0-07F2E289FFC3}">
      <dgm:prSet/>
      <dgm:spPr/>
      <dgm:t>
        <a:bodyPr/>
        <a:lstStyle/>
        <a:p>
          <a:endParaRPr lang="ru-RU"/>
        </a:p>
      </dgm:t>
    </dgm:pt>
    <dgm:pt modelId="{77EF0C5C-24DC-439F-BA75-3E7621DA004F}" type="parTrans" cxnId="{3E828D19-6993-47E7-8EB0-07F2E289FFC3}">
      <dgm:prSet/>
      <dgm:spPr/>
      <dgm:t>
        <a:bodyPr/>
        <a:lstStyle/>
        <a:p>
          <a:endParaRPr lang="ru-RU" dirty="0"/>
        </a:p>
      </dgm:t>
    </dgm:pt>
    <dgm:pt modelId="{910FA001-3482-4140-86AD-F7B4F2BE4754}">
      <dgm:prSet custT="1"/>
      <dgm:spPr/>
      <dgm:t>
        <a:bodyPr/>
        <a:lstStyle/>
        <a:p>
          <a:r>
            <a:rPr lang="en-US" sz="1200" b="1" dirty="0" smtClean="0">
              <a:solidFill>
                <a:srgbClr val="800000"/>
              </a:solidFill>
            </a:rPr>
            <a:t>Active inflammation phase</a:t>
          </a:r>
          <a:endParaRPr lang="ru-RU" sz="1200" b="1" dirty="0">
            <a:solidFill>
              <a:srgbClr val="800000"/>
            </a:solidFill>
          </a:endParaRPr>
        </a:p>
      </dgm:t>
    </dgm:pt>
    <dgm:pt modelId="{BCB76673-FF49-4C5D-9C64-E0EE7BF5A73E}" type="sibTrans" cxnId="{3CC820AC-A75D-4962-9F84-BD4749959447}">
      <dgm:prSet/>
      <dgm:spPr/>
      <dgm:t>
        <a:bodyPr/>
        <a:lstStyle/>
        <a:p>
          <a:endParaRPr lang="ru-RU"/>
        </a:p>
      </dgm:t>
    </dgm:pt>
    <dgm:pt modelId="{9A06E302-801B-4F7A-AC0D-32C56FF65463}" type="parTrans" cxnId="{3CC820AC-A75D-4962-9F84-BD4749959447}">
      <dgm:prSet/>
      <dgm:spPr/>
      <dgm:t>
        <a:bodyPr/>
        <a:lstStyle/>
        <a:p>
          <a:endParaRPr lang="ru-RU" dirty="0"/>
        </a:p>
      </dgm:t>
    </dgm:pt>
    <dgm:pt modelId="{8680A910-E6E1-461F-B37B-A73CE0F19DA5}">
      <dgm:prSet/>
      <dgm:spPr/>
      <dgm:t>
        <a:bodyPr/>
        <a:lstStyle/>
        <a:p>
          <a:r>
            <a:rPr lang="en-US" b="1" dirty="0" smtClean="0">
              <a:solidFill>
                <a:srgbClr val="800000"/>
              </a:solidFill>
            </a:rPr>
            <a:t>Wrinkling of the kidney or </a:t>
          </a:r>
          <a:r>
            <a:rPr lang="en-US" b="1" dirty="0" err="1" smtClean="0">
              <a:solidFill>
                <a:srgbClr val="800000"/>
              </a:solidFill>
            </a:rPr>
            <a:t>pyonerophosis</a:t>
          </a:r>
          <a:endParaRPr lang="ru-RU" b="1" dirty="0">
            <a:solidFill>
              <a:srgbClr val="800000"/>
            </a:solidFill>
          </a:endParaRPr>
        </a:p>
      </dgm:t>
    </dgm:pt>
    <dgm:pt modelId="{2CA371B8-0F33-4C3B-8881-30B9E8EBE347}" type="sibTrans" cxnId="{CD5E5A5F-5321-43B0-BAA7-D2D57D6D1C56}">
      <dgm:prSet/>
      <dgm:spPr/>
      <dgm:t>
        <a:bodyPr/>
        <a:lstStyle/>
        <a:p>
          <a:endParaRPr lang="ru-RU"/>
        </a:p>
      </dgm:t>
    </dgm:pt>
    <dgm:pt modelId="{BE49AE4F-6F54-4005-86DE-2B56750D891E}" type="parTrans" cxnId="{CD5E5A5F-5321-43B0-BAA7-D2D57D6D1C56}">
      <dgm:prSet/>
      <dgm:spPr/>
      <dgm:t>
        <a:bodyPr/>
        <a:lstStyle/>
        <a:p>
          <a:endParaRPr lang="ru-RU" dirty="0"/>
        </a:p>
      </dgm:t>
    </dgm:pt>
    <dgm:pt modelId="{D62FB9FF-2B6A-4EAD-A6BE-CA959A46401F}">
      <dgm:prSet custT="1"/>
      <dgm:spPr/>
      <dgm:t>
        <a:bodyPr/>
        <a:lstStyle/>
        <a:p>
          <a:r>
            <a:rPr lang="en-US" sz="1200" b="1" dirty="0" smtClean="0">
              <a:solidFill>
                <a:srgbClr val="800000"/>
              </a:solidFill>
            </a:rPr>
            <a:t>Phase of latent inflammation</a:t>
          </a:r>
          <a:endParaRPr lang="ru-RU" sz="1200" b="1" dirty="0">
            <a:solidFill>
              <a:srgbClr val="800000"/>
            </a:solidFill>
          </a:endParaRPr>
        </a:p>
      </dgm:t>
    </dgm:pt>
    <dgm:pt modelId="{085786CD-17FC-4B65-BF03-CEAE2B37A632}" type="sibTrans" cxnId="{91EC9D7B-03C4-4B3F-A0A5-8AEADE2A88BD}">
      <dgm:prSet/>
      <dgm:spPr/>
      <dgm:t>
        <a:bodyPr/>
        <a:lstStyle/>
        <a:p>
          <a:endParaRPr lang="ru-RU"/>
        </a:p>
      </dgm:t>
    </dgm:pt>
    <dgm:pt modelId="{1F2D402F-1F80-48C7-B180-D786FCCE45D6}" type="parTrans" cxnId="{91EC9D7B-03C4-4B3F-A0A5-8AEADE2A88BD}">
      <dgm:prSet/>
      <dgm:spPr/>
      <dgm:t>
        <a:bodyPr/>
        <a:lstStyle/>
        <a:p>
          <a:endParaRPr lang="ru-RU" dirty="0"/>
        </a:p>
      </dgm:t>
    </dgm:pt>
    <dgm:pt modelId="{0A46A1D6-096D-410B-A219-476EF2DC7B3A}">
      <dgm:prSet custT="1"/>
      <dgm:spPr/>
      <dgm:t>
        <a:bodyPr/>
        <a:lstStyle/>
        <a:p>
          <a:r>
            <a:rPr lang="en-US" sz="1200" b="1" dirty="0" smtClean="0">
              <a:solidFill>
                <a:srgbClr val="800000"/>
              </a:solidFill>
              <a:latin typeface="+mn-lt"/>
            </a:rPr>
            <a:t>The phase of remission</a:t>
          </a:r>
          <a:endParaRPr lang="ru-RU" sz="1200" b="1" dirty="0">
            <a:solidFill>
              <a:srgbClr val="800000"/>
            </a:solidFill>
            <a:latin typeface="+mn-lt"/>
          </a:endParaRPr>
        </a:p>
      </dgm:t>
    </dgm:pt>
    <dgm:pt modelId="{4867EF04-410B-4C5E-B060-5F4AEBB324B2}" type="sibTrans" cxnId="{10B6DEE8-B785-4D90-B3C8-6B518C1E72ED}">
      <dgm:prSet/>
      <dgm:spPr/>
      <dgm:t>
        <a:bodyPr/>
        <a:lstStyle/>
        <a:p>
          <a:endParaRPr lang="ru-RU"/>
        </a:p>
      </dgm:t>
    </dgm:pt>
    <dgm:pt modelId="{CA350890-F7F0-4693-BE76-9BC351D02792}" type="parTrans" cxnId="{10B6DEE8-B785-4D90-B3C8-6B518C1E72ED}">
      <dgm:prSet/>
      <dgm:spPr/>
      <dgm:t>
        <a:bodyPr/>
        <a:lstStyle/>
        <a:p>
          <a:endParaRPr lang="ru-RU" dirty="0"/>
        </a:p>
      </dgm:t>
    </dgm:pt>
    <dgm:pt modelId="{B1D224DA-958A-4BFB-9754-F82D6C6CBDD7}" type="pres">
      <dgm:prSet presAssocID="{56FDEE63-6667-4374-8943-5E372BD7522B}" presName="hierChild1" presStyleCnt="0">
        <dgm:presLayoutVars>
          <dgm:chPref val="1"/>
          <dgm:dir/>
          <dgm:animOne val="branch"/>
          <dgm:animLvl val="lvl"/>
          <dgm:resizeHandles/>
        </dgm:presLayoutVars>
      </dgm:prSet>
      <dgm:spPr/>
      <dgm:t>
        <a:bodyPr/>
        <a:lstStyle/>
        <a:p>
          <a:endParaRPr lang="ru-RU"/>
        </a:p>
      </dgm:t>
    </dgm:pt>
    <dgm:pt modelId="{8251F829-5ABE-4A1D-A8C9-43B752937BF7}" type="pres">
      <dgm:prSet presAssocID="{2928B3EA-0C44-4E65-9A5A-FA983EB6AA65}" presName="hierRoot1" presStyleCnt="0"/>
      <dgm:spPr/>
      <dgm:t>
        <a:bodyPr/>
        <a:lstStyle/>
        <a:p>
          <a:endParaRPr lang="ru-RU"/>
        </a:p>
      </dgm:t>
    </dgm:pt>
    <dgm:pt modelId="{771AC82B-87A9-4FF7-9A2C-6524072ABC6B}" type="pres">
      <dgm:prSet presAssocID="{2928B3EA-0C44-4E65-9A5A-FA983EB6AA65}" presName="composite" presStyleCnt="0"/>
      <dgm:spPr/>
      <dgm:t>
        <a:bodyPr/>
        <a:lstStyle/>
        <a:p>
          <a:endParaRPr lang="ru-RU"/>
        </a:p>
      </dgm:t>
    </dgm:pt>
    <dgm:pt modelId="{BE91E481-308B-4D56-9EE1-5C484990E84D}" type="pres">
      <dgm:prSet presAssocID="{2928B3EA-0C44-4E65-9A5A-FA983EB6AA65}" presName="background" presStyleLbl="node0" presStyleIdx="0" presStyleCnt="1"/>
      <dgm:spPr/>
      <dgm:t>
        <a:bodyPr/>
        <a:lstStyle/>
        <a:p>
          <a:endParaRPr lang="ru-RU"/>
        </a:p>
      </dgm:t>
    </dgm:pt>
    <dgm:pt modelId="{F72E7D10-D147-499E-8D4A-B588BC485761}" type="pres">
      <dgm:prSet presAssocID="{2928B3EA-0C44-4E65-9A5A-FA983EB6AA65}" presName="text" presStyleLbl="fgAcc0" presStyleIdx="0" presStyleCnt="1" custScaleX="264714">
        <dgm:presLayoutVars>
          <dgm:chPref val="3"/>
        </dgm:presLayoutVars>
      </dgm:prSet>
      <dgm:spPr/>
      <dgm:t>
        <a:bodyPr/>
        <a:lstStyle/>
        <a:p>
          <a:endParaRPr lang="ru-RU"/>
        </a:p>
      </dgm:t>
    </dgm:pt>
    <dgm:pt modelId="{24557DB8-CE04-4437-9BFD-92F717AC0269}" type="pres">
      <dgm:prSet presAssocID="{2928B3EA-0C44-4E65-9A5A-FA983EB6AA65}" presName="hierChild2" presStyleCnt="0"/>
      <dgm:spPr/>
      <dgm:t>
        <a:bodyPr/>
        <a:lstStyle/>
        <a:p>
          <a:endParaRPr lang="ru-RU"/>
        </a:p>
      </dgm:t>
    </dgm:pt>
    <dgm:pt modelId="{DC1ADEA0-13EB-4D75-82B8-F6A2A4D70DF9}" type="pres">
      <dgm:prSet presAssocID="{3841240B-F3B3-447F-9AF8-3D79CDA9389E}" presName="Name10" presStyleLbl="parChTrans1D2" presStyleIdx="0" presStyleCnt="2"/>
      <dgm:spPr/>
      <dgm:t>
        <a:bodyPr/>
        <a:lstStyle/>
        <a:p>
          <a:endParaRPr lang="ru-RU"/>
        </a:p>
      </dgm:t>
    </dgm:pt>
    <dgm:pt modelId="{7E50452D-6DBD-44AF-9DFC-4724345A3FE4}" type="pres">
      <dgm:prSet presAssocID="{5E317E5E-1C95-4386-8141-5A15BEEE1479}" presName="hierRoot2" presStyleCnt="0"/>
      <dgm:spPr/>
      <dgm:t>
        <a:bodyPr/>
        <a:lstStyle/>
        <a:p>
          <a:endParaRPr lang="ru-RU"/>
        </a:p>
      </dgm:t>
    </dgm:pt>
    <dgm:pt modelId="{04049BE0-DA03-4718-9F49-1256DCCEEBD7}" type="pres">
      <dgm:prSet presAssocID="{5E317E5E-1C95-4386-8141-5A15BEEE1479}" presName="composite2" presStyleCnt="0"/>
      <dgm:spPr/>
      <dgm:t>
        <a:bodyPr/>
        <a:lstStyle/>
        <a:p>
          <a:endParaRPr lang="ru-RU"/>
        </a:p>
      </dgm:t>
    </dgm:pt>
    <dgm:pt modelId="{ACD832B8-5A04-4007-A418-14F619807A94}" type="pres">
      <dgm:prSet presAssocID="{5E317E5E-1C95-4386-8141-5A15BEEE1479}" presName="background2" presStyleLbl="node2" presStyleIdx="0" presStyleCnt="2"/>
      <dgm:spPr/>
      <dgm:t>
        <a:bodyPr/>
        <a:lstStyle/>
        <a:p>
          <a:endParaRPr lang="ru-RU"/>
        </a:p>
      </dgm:t>
    </dgm:pt>
    <dgm:pt modelId="{EC497E62-1F7E-43CE-B05F-A5417FFCF03D}" type="pres">
      <dgm:prSet presAssocID="{5E317E5E-1C95-4386-8141-5A15BEEE1479}" presName="text2" presStyleLbl="fgAcc2" presStyleIdx="0" presStyleCnt="2" custScaleX="129881">
        <dgm:presLayoutVars>
          <dgm:chPref val="3"/>
        </dgm:presLayoutVars>
      </dgm:prSet>
      <dgm:spPr/>
      <dgm:t>
        <a:bodyPr/>
        <a:lstStyle/>
        <a:p>
          <a:endParaRPr lang="ru-RU"/>
        </a:p>
      </dgm:t>
    </dgm:pt>
    <dgm:pt modelId="{A368CB9D-E7BB-43E1-B2AD-C1FC1AB95A72}" type="pres">
      <dgm:prSet presAssocID="{5E317E5E-1C95-4386-8141-5A15BEEE1479}" presName="hierChild3" presStyleCnt="0"/>
      <dgm:spPr/>
      <dgm:t>
        <a:bodyPr/>
        <a:lstStyle/>
        <a:p>
          <a:endParaRPr lang="ru-RU"/>
        </a:p>
      </dgm:t>
    </dgm:pt>
    <dgm:pt modelId="{B480C4F3-33B1-4CF6-9D0C-5E51ED43056F}" type="pres">
      <dgm:prSet presAssocID="{BB2E4AE4-A993-4AA5-BB07-145BB1ACF887}" presName="Name17" presStyleLbl="parChTrans1D3" presStyleIdx="0" presStyleCnt="2"/>
      <dgm:spPr/>
      <dgm:t>
        <a:bodyPr/>
        <a:lstStyle/>
        <a:p>
          <a:endParaRPr lang="ru-RU"/>
        </a:p>
      </dgm:t>
    </dgm:pt>
    <dgm:pt modelId="{5B93FC9C-538D-494C-9D17-78EF1A3955FB}" type="pres">
      <dgm:prSet presAssocID="{6F82696D-3FF8-4BA6-A4A5-766E576CA268}" presName="hierRoot3" presStyleCnt="0"/>
      <dgm:spPr/>
      <dgm:t>
        <a:bodyPr/>
        <a:lstStyle/>
        <a:p>
          <a:endParaRPr lang="ru-RU"/>
        </a:p>
      </dgm:t>
    </dgm:pt>
    <dgm:pt modelId="{E97ABD51-B43E-497D-BF33-EAAC031E58A8}" type="pres">
      <dgm:prSet presAssocID="{6F82696D-3FF8-4BA6-A4A5-766E576CA268}" presName="composite3" presStyleCnt="0"/>
      <dgm:spPr/>
      <dgm:t>
        <a:bodyPr/>
        <a:lstStyle/>
        <a:p>
          <a:endParaRPr lang="ru-RU"/>
        </a:p>
      </dgm:t>
    </dgm:pt>
    <dgm:pt modelId="{AAD9A9F6-E881-4EE9-AA9B-AC631FC1849F}" type="pres">
      <dgm:prSet presAssocID="{6F82696D-3FF8-4BA6-A4A5-766E576CA268}" presName="background3" presStyleLbl="node3" presStyleIdx="0" presStyleCnt="2"/>
      <dgm:spPr/>
      <dgm:t>
        <a:bodyPr/>
        <a:lstStyle/>
        <a:p>
          <a:endParaRPr lang="ru-RU"/>
        </a:p>
      </dgm:t>
    </dgm:pt>
    <dgm:pt modelId="{4D204863-2F7E-4D67-9000-FC6C9CBFDDBA}" type="pres">
      <dgm:prSet presAssocID="{6F82696D-3FF8-4BA6-A4A5-766E576CA268}" presName="text3" presStyleLbl="fgAcc3" presStyleIdx="0" presStyleCnt="2" custScaleX="129881">
        <dgm:presLayoutVars>
          <dgm:chPref val="3"/>
        </dgm:presLayoutVars>
      </dgm:prSet>
      <dgm:spPr/>
      <dgm:t>
        <a:bodyPr/>
        <a:lstStyle/>
        <a:p>
          <a:endParaRPr lang="ru-RU"/>
        </a:p>
      </dgm:t>
    </dgm:pt>
    <dgm:pt modelId="{381C9ADA-FF05-4C60-A9DB-462769E6F665}" type="pres">
      <dgm:prSet presAssocID="{6F82696D-3FF8-4BA6-A4A5-766E576CA268}" presName="hierChild4" presStyleCnt="0"/>
      <dgm:spPr/>
      <dgm:t>
        <a:bodyPr/>
        <a:lstStyle/>
        <a:p>
          <a:endParaRPr lang="ru-RU"/>
        </a:p>
      </dgm:t>
    </dgm:pt>
    <dgm:pt modelId="{1C0201A3-6B8A-4093-AED8-DA7EA5A6E7A8}" type="pres">
      <dgm:prSet presAssocID="{BF8A72DF-D776-4C83-A730-1E9D61D81523}" presName="Name23" presStyleLbl="parChTrans1D4" presStyleIdx="0" presStyleCnt="10"/>
      <dgm:spPr/>
      <dgm:t>
        <a:bodyPr/>
        <a:lstStyle/>
        <a:p>
          <a:endParaRPr lang="ru-RU"/>
        </a:p>
      </dgm:t>
    </dgm:pt>
    <dgm:pt modelId="{04C07C0F-3B51-4BAE-8C76-8CFBB0DA6D05}" type="pres">
      <dgm:prSet presAssocID="{ED536F32-622E-4B01-BBBD-AADA102C0548}" presName="hierRoot4" presStyleCnt="0"/>
      <dgm:spPr/>
      <dgm:t>
        <a:bodyPr/>
        <a:lstStyle/>
        <a:p>
          <a:endParaRPr lang="ru-RU"/>
        </a:p>
      </dgm:t>
    </dgm:pt>
    <dgm:pt modelId="{4C8A119E-994B-4391-AE33-1A45B5EACA1B}" type="pres">
      <dgm:prSet presAssocID="{ED536F32-622E-4B01-BBBD-AADA102C0548}" presName="composite4" presStyleCnt="0"/>
      <dgm:spPr/>
      <dgm:t>
        <a:bodyPr/>
        <a:lstStyle/>
        <a:p>
          <a:endParaRPr lang="ru-RU"/>
        </a:p>
      </dgm:t>
    </dgm:pt>
    <dgm:pt modelId="{20539773-ED7F-4015-BDFF-69302E0D8CB9}" type="pres">
      <dgm:prSet presAssocID="{ED536F32-622E-4B01-BBBD-AADA102C0548}" presName="background4" presStyleLbl="node4" presStyleIdx="0" presStyleCnt="10"/>
      <dgm:spPr/>
      <dgm:t>
        <a:bodyPr/>
        <a:lstStyle/>
        <a:p>
          <a:endParaRPr lang="ru-RU"/>
        </a:p>
      </dgm:t>
    </dgm:pt>
    <dgm:pt modelId="{539B83A9-F66D-429F-9CF9-EB7E41D29C07}" type="pres">
      <dgm:prSet presAssocID="{ED536F32-622E-4B01-BBBD-AADA102C0548}" presName="text4" presStyleLbl="fgAcc4" presStyleIdx="0" presStyleCnt="10">
        <dgm:presLayoutVars>
          <dgm:chPref val="3"/>
        </dgm:presLayoutVars>
      </dgm:prSet>
      <dgm:spPr/>
      <dgm:t>
        <a:bodyPr/>
        <a:lstStyle/>
        <a:p>
          <a:endParaRPr lang="ru-RU"/>
        </a:p>
      </dgm:t>
    </dgm:pt>
    <dgm:pt modelId="{61F4DB7E-C453-4528-A888-B2EF2DF2E9D4}" type="pres">
      <dgm:prSet presAssocID="{ED536F32-622E-4B01-BBBD-AADA102C0548}" presName="hierChild5" presStyleCnt="0"/>
      <dgm:spPr/>
      <dgm:t>
        <a:bodyPr/>
        <a:lstStyle/>
        <a:p>
          <a:endParaRPr lang="ru-RU"/>
        </a:p>
      </dgm:t>
    </dgm:pt>
    <dgm:pt modelId="{DAA6E2FC-59BF-441F-95A6-61760DBECF69}" type="pres">
      <dgm:prSet presAssocID="{8BE5D987-ABC3-48CD-918C-18CAB40921CD}" presName="Name23" presStyleLbl="parChTrans1D4" presStyleIdx="1" presStyleCnt="10"/>
      <dgm:spPr/>
      <dgm:t>
        <a:bodyPr/>
        <a:lstStyle/>
        <a:p>
          <a:endParaRPr lang="ru-RU"/>
        </a:p>
      </dgm:t>
    </dgm:pt>
    <dgm:pt modelId="{B7176A49-D5D0-4B3D-93B9-668D00549161}" type="pres">
      <dgm:prSet presAssocID="{D1978C95-42A1-4A35-A557-B8057D002178}" presName="hierRoot4" presStyleCnt="0"/>
      <dgm:spPr/>
      <dgm:t>
        <a:bodyPr/>
        <a:lstStyle/>
        <a:p>
          <a:endParaRPr lang="ru-RU"/>
        </a:p>
      </dgm:t>
    </dgm:pt>
    <dgm:pt modelId="{AA79CDD6-661C-4E56-A872-A6A7FD4B4033}" type="pres">
      <dgm:prSet presAssocID="{D1978C95-42A1-4A35-A557-B8057D002178}" presName="composite4" presStyleCnt="0"/>
      <dgm:spPr/>
      <dgm:t>
        <a:bodyPr/>
        <a:lstStyle/>
        <a:p>
          <a:endParaRPr lang="ru-RU"/>
        </a:p>
      </dgm:t>
    </dgm:pt>
    <dgm:pt modelId="{27FBD9B2-6826-4C9C-86FE-8780C6E70DB2}" type="pres">
      <dgm:prSet presAssocID="{D1978C95-42A1-4A35-A557-B8057D002178}" presName="background4" presStyleLbl="node4" presStyleIdx="1" presStyleCnt="10"/>
      <dgm:spPr/>
      <dgm:t>
        <a:bodyPr/>
        <a:lstStyle/>
        <a:p>
          <a:endParaRPr lang="ru-RU"/>
        </a:p>
      </dgm:t>
    </dgm:pt>
    <dgm:pt modelId="{587CF452-C658-439C-B14B-A3A9F3F301C9}" type="pres">
      <dgm:prSet presAssocID="{D1978C95-42A1-4A35-A557-B8057D002178}" presName="text4" presStyleLbl="fgAcc4" presStyleIdx="1" presStyleCnt="10">
        <dgm:presLayoutVars>
          <dgm:chPref val="3"/>
        </dgm:presLayoutVars>
      </dgm:prSet>
      <dgm:spPr/>
      <dgm:t>
        <a:bodyPr/>
        <a:lstStyle/>
        <a:p>
          <a:endParaRPr lang="ru-RU"/>
        </a:p>
      </dgm:t>
    </dgm:pt>
    <dgm:pt modelId="{59141C5B-FABF-4690-AC09-E0E4378E6CCA}" type="pres">
      <dgm:prSet presAssocID="{D1978C95-42A1-4A35-A557-B8057D002178}" presName="hierChild5" presStyleCnt="0"/>
      <dgm:spPr/>
      <dgm:t>
        <a:bodyPr/>
        <a:lstStyle/>
        <a:p>
          <a:endParaRPr lang="ru-RU"/>
        </a:p>
      </dgm:t>
    </dgm:pt>
    <dgm:pt modelId="{6E30B0FA-580B-4814-B210-C4953B670983}" type="pres">
      <dgm:prSet presAssocID="{F362CC50-9F51-4DBB-A955-F89815F3CD11}" presName="Name23" presStyleLbl="parChTrans1D4" presStyleIdx="2" presStyleCnt="10"/>
      <dgm:spPr/>
      <dgm:t>
        <a:bodyPr/>
        <a:lstStyle/>
        <a:p>
          <a:endParaRPr lang="ru-RU"/>
        </a:p>
      </dgm:t>
    </dgm:pt>
    <dgm:pt modelId="{C815C8BD-186F-4226-A5D6-E4EEB30D0C83}" type="pres">
      <dgm:prSet presAssocID="{5105E5C3-A70F-43FA-8293-756FC006CB40}" presName="hierRoot4" presStyleCnt="0"/>
      <dgm:spPr/>
      <dgm:t>
        <a:bodyPr/>
        <a:lstStyle/>
        <a:p>
          <a:endParaRPr lang="ru-RU"/>
        </a:p>
      </dgm:t>
    </dgm:pt>
    <dgm:pt modelId="{A039394D-8A7F-46E2-90BB-4457C369B75D}" type="pres">
      <dgm:prSet presAssocID="{5105E5C3-A70F-43FA-8293-756FC006CB40}" presName="composite4" presStyleCnt="0"/>
      <dgm:spPr/>
      <dgm:t>
        <a:bodyPr/>
        <a:lstStyle/>
        <a:p>
          <a:endParaRPr lang="ru-RU"/>
        </a:p>
      </dgm:t>
    </dgm:pt>
    <dgm:pt modelId="{E8E46833-208F-4962-A3B3-A279EE372232}" type="pres">
      <dgm:prSet presAssocID="{5105E5C3-A70F-43FA-8293-756FC006CB40}" presName="background4" presStyleLbl="node4" presStyleIdx="2" presStyleCnt="10"/>
      <dgm:spPr/>
      <dgm:t>
        <a:bodyPr/>
        <a:lstStyle/>
        <a:p>
          <a:endParaRPr lang="ru-RU"/>
        </a:p>
      </dgm:t>
    </dgm:pt>
    <dgm:pt modelId="{1BD1A96A-C560-47ED-9E88-943F4F01DB40}" type="pres">
      <dgm:prSet presAssocID="{5105E5C3-A70F-43FA-8293-756FC006CB40}" presName="text4" presStyleLbl="fgAcc4" presStyleIdx="2" presStyleCnt="10">
        <dgm:presLayoutVars>
          <dgm:chPref val="3"/>
        </dgm:presLayoutVars>
      </dgm:prSet>
      <dgm:spPr/>
      <dgm:t>
        <a:bodyPr/>
        <a:lstStyle/>
        <a:p>
          <a:endParaRPr lang="ru-RU"/>
        </a:p>
      </dgm:t>
    </dgm:pt>
    <dgm:pt modelId="{F915AE8D-55A7-46C3-BD22-C488AA322EE3}" type="pres">
      <dgm:prSet presAssocID="{5105E5C3-A70F-43FA-8293-756FC006CB40}" presName="hierChild5" presStyleCnt="0"/>
      <dgm:spPr/>
      <dgm:t>
        <a:bodyPr/>
        <a:lstStyle/>
        <a:p>
          <a:endParaRPr lang="ru-RU"/>
        </a:p>
      </dgm:t>
    </dgm:pt>
    <dgm:pt modelId="{0CF44FD9-5406-48D9-A3CB-F355CE85607F}" type="pres">
      <dgm:prSet presAssocID="{F2F76C52-0459-4377-97FB-9F8808177899}" presName="Name23" presStyleLbl="parChTrans1D4" presStyleIdx="3" presStyleCnt="10"/>
      <dgm:spPr/>
      <dgm:t>
        <a:bodyPr/>
        <a:lstStyle/>
        <a:p>
          <a:endParaRPr lang="ru-RU"/>
        </a:p>
      </dgm:t>
    </dgm:pt>
    <dgm:pt modelId="{817FE8F9-F492-41E2-8B14-698CB9A547B3}" type="pres">
      <dgm:prSet presAssocID="{CE0973F8-915A-474A-93F6-1E07A815B028}" presName="hierRoot4" presStyleCnt="0"/>
      <dgm:spPr/>
      <dgm:t>
        <a:bodyPr/>
        <a:lstStyle/>
        <a:p>
          <a:endParaRPr lang="ru-RU"/>
        </a:p>
      </dgm:t>
    </dgm:pt>
    <dgm:pt modelId="{5749F41F-7FFB-4162-800C-82D90F04B101}" type="pres">
      <dgm:prSet presAssocID="{CE0973F8-915A-474A-93F6-1E07A815B028}" presName="composite4" presStyleCnt="0"/>
      <dgm:spPr/>
      <dgm:t>
        <a:bodyPr/>
        <a:lstStyle/>
        <a:p>
          <a:endParaRPr lang="ru-RU"/>
        </a:p>
      </dgm:t>
    </dgm:pt>
    <dgm:pt modelId="{48872C87-C25F-4CFB-AF17-4FE8CCD3629B}" type="pres">
      <dgm:prSet presAssocID="{CE0973F8-915A-474A-93F6-1E07A815B028}" presName="background4" presStyleLbl="node4" presStyleIdx="3" presStyleCnt="10"/>
      <dgm:spPr/>
      <dgm:t>
        <a:bodyPr/>
        <a:lstStyle/>
        <a:p>
          <a:endParaRPr lang="ru-RU"/>
        </a:p>
      </dgm:t>
    </dgm:pt>
    <dgm:pt modelId="{84238781-69BF-46B2-99EA-E4D3307C44D3}" type="pres">
      <dgm:prSet presAssocID="{CE0973F8-915A-474A-93F6-1E07A815B028}" presName="text4" presStyleLbl="fgAcc4" presStyleIdx="3" presStyleCnt="10">
        <dgm:presLayoutVars>
          <dgm:chPref val="3"/>
        </dgm:presLayoutVars>
      </dgm:prSet>
      <dgm:spPr/>
      <dgm:t>
        <a:bodyPr/>
        <a:lstStyle/>
        <a:p>
          <a:endParaRPr lang="ru-RU"/>
        </a:p>
      </dgm:t>
    </dgm:pt>
    <dgm:pt modelId="{1FEBEF6F-5879-4595-8C48-28958085D8ED}" type="pres">
      <dgm:prSet presAssocID="{CE0973F8-915A-474A-93F6-1E07A815B028}" presName="hierChild5" presStyleCnt="0"/>
      <dgm:spPr/>
      <dgm:t>
        <a:bodyPr/>
        <a:lstStyle/>
        <a:p>
          <a:endParaRPr lang="ru-RU"/>
        </a:p>
      </dgm:t>
    </dgm:pt>
    <dgm:pt modelId="{11F9A25E-3731-4C03-AD10-070917E182C5}" type="pres">
      <dgm:prSet presAssocID="{6DBC8351-B6BE-472D-9B5C-B56A70933707}" presName="Name23" presStyleLbl="parChTrans1D4" presStyleIdx="4" presStyleCnt="10"/>
      <dgm:spPr/>
      <dgm:t>
        <a:bodyPr/>
        <a:lstStyle/>
        <a:p>
          <a:endParaRPr lang="ru-RU"/>
        </a:p>
      </dgm:t>
    </dgm:pt>
    <dgm:pt modelId="{5D311224-839F-4F4B-B218-43C0E6A128A5}" type="pres">
      <dgm:prSet presAssocID="{C9017EDB-E09E-4225-8737-CEE6269A8A7B}" presName="hierRoot4" presStyleCnt="0"/>
      <dgm:spPr/>
      <dgm:t>
        <a:bodyPr/>
        <a:lstStyle/>
        <a:p>
          <a:endParaRPr lang="ru-RU"/>
        </a:p>
      </dgm:t>
    </dgm:pt>
    <dgm:pt modelId="{F609F9E8-18D3-4BCF-BB9E-E3159AA7CFF4}" type="pres">
      <dgm:prSet presAssocID="{C9017EDB-E09E-4225-8737-CEE6269A8A7B}" presName="composite4" presStyleCnt="0"/>
      <dgm:spPr/>
      <dgm:t>
        <a:bodyPr/>
        <a:lstStyle/>
        <a:p>
          <a:endParaRPr lang="ru-RU"/>
        </a:p>
      </dgm:t>
    </dgm:pt>
    <dgm:pt modelId="{58B48E64-39EC-4785-90EB-11FF8A6375BE}" type="pres">
      <dgm:prSet presAssocID="{C9017EDB-E09E-4225-8737-CEE6269A8A7B}" presName="background4" presStyleLbl="node4" presStyleIdx="4" presStyleCnt="10"/>
      <dgm:spPr/>
      <dgm:t>
        <a:bodyPr/>
        <a:lstStyle/>
        <a:p>
          <a:endParaRPr lang="ru-RU"/>
        </a:p>
      </dgm:t>
    </dgm:pt>
    <dgm:pt modelId="{E13075E0-FAE4-48D1-9691-068A15EEE64E}" type="pres">
      <dgm:prSet presAssocID="{C9017EDB-E09E-4225-8737-CEE6269A8A7B}" presName="text4" presStyleLbl="fgAcc4" presStyleIdx="4" presStyleCnt="10">
        <dgm:presLayoutVars>
          <dgm:chPref val="3"/>
        </dgm:presLayoutVars>
      </dgm:prSet>
      <dgm:spPr/>
      <dgm:t>
        <a:bodyPr/>
        <a:lstStyle/>
        <a:p>
          <a:endParaRPr lang="ru-RU"/>
        </a:p>
      </dgm:t>
    </dgm:pt>
    <dgm:pt modelId="{C05591BE-96D7-45FF-BF3D-CAEBBFB147AD}" type="pres">
      <dgm:prSet presAssocID="{C9017EDB-E09E-4225-8737-CEE6269A8A7B}" presName="hierChild5" presStyleCnt="0"/>
      <dgm:spPr/>
      <dgm:t>
        <a:bodyPr/>
        <a:lstStyle/>
        <a:p>
          <a:endParaRPr lang="ru-RU"/>
        </a:p>
      </dgm:t>
    </dgm:pt>
    <dgm:pt modelId="{CF9C6245-660E-4194-A220-6ECB047EBF07}" type="pres">
      <dgm:prSet presAssocID="{B137D7F8-3179-4061-82C1-3525B2B19A32}" presName="Name23" presStyleLbl="parChTrans1D4" presStyleIdx="5" presStyleCnt="10"/>
      <dgm:spPr/>
      <dgm:t>
        <a:bodyPr/>
        <a:lstStyle/>
        <a:p>
          <a:endParaRPr lang="ru-RU"/>
        </a:p>
      </dgm:t>
    </dgm:pt>
    <dgm:pt modelId="{36E9EC8F-EA2C-4A0D-B121-53EEF0BEF344}" type="pres">
      <dgm:prSet presAssocID="{DA876C1A-8FCE-4D3F-8BA5-8FC024E891A3}" presName="hierRoot4" presStyleCnt="0"/>
      <dgm:spPr/>
      <dgm:t>
        <a:bodyPr/>
        <a:lstStyle/>
        <a:p>
          <a:endParaRPr lang="ru-RU"/>
        </a:p>
      </dgm:t>
    </dgm:pt>
    <dgm:pt modelId="{EB8AC010-36E8-4D67-AB56-9B4CE2780003}" type="pres">
      <dgm:prSet presAssocID="{DA876C1A-8FCE-4D3F-8BA5-8FC024E891A3}" presName="composite4" presStyleCnt="0"/>
      <dgm:spPr/>
      <dgm:t>
        <a:bodyPr/>
        <a:lstStyle/>
        <a:p>
          <a:endParaRPr lang="ru-RU"/>
        </a:p>
      </dgm:t>
    </dgm:pt>
    <dgm:pt modelId="{252BFA4B-50B6-46A1-BCCD-7C1FE85C1CB7}" type="pres">
      <dgm:prSet presAssocID="{DA876C1A-8FCE-4D3F-8BA5-8FC024E891A3}" presName="background4" presStyleLbl="node4" presStyleIdx="5" presStyleCnt="10"/>
      <dgm:spPr/>
      <dgm:t>
        <a:bodyPr/>
        <a:lstStyle/>
        <a:p>
          <a:endParaRPr lang="ru-RU"/>
        </a:p>
      </dgm:t>
    </dgm:pt>
    <dgm:pt modelId="{64694384-503B-46A9-8871-B26D2FCF63BB}" type="pres">
      <dgm:prSet presAssocID="{DA876C1A-8FCE-4D3F-8BA5-8FC024E891A3}" presName="text4" presStyleLbl="fgAcc4" presStyleIdx="5" presStyleCnt="10">
        <dgm:presLayoutVars>
          <dgm:chPref val="3"/>
        </dgm:presLayoutVars>
      </dgm:prSet>
      <dgm:spPr/>
      <dgm:t>
        <a:bodyPr/>
        <a:lstStyle/>
        <a:p>
          <a:endParaRPr lang="ru-RU"/>
        </a:p>
      </dgm:t>
    </dgm:pt>
    <dgm:pt modelId="{1DCEB6A3-2135-4D79-AD32-86EFDC2D0417}" type="pres">
      <dgm:prSet presAssocID="{DA876C1A-8FCE-4D3F-8BA5-8FC024E891A3}" presName="hierChild5" presStyleCnt="0"/>
      <dgm:spPr/>
      <dgm:t>
        <a:bodyPr/>
        <a:lstStyle/>
        <a:p>
          <a:endParaRPr lang="ru-RU"/>
        </a:p>
      </dgm:t>
    </dgm:pt>
    <dgm:pt modelId="{E4B40BF1-BD00-4353-8DCC-B6D1639121A8}" type="pres">
      <dgm:prSet presAssocID="{CC45063C-F51D-440C-A7E8-86CCC1ACD371}" presName="Name10" presStyleLbl="parChTrans1D2" presStyleIdx="1" presStyleCnt="2"/>
      <dgm:spPr/>
      <dgm:t>
        <a:bodyPr/>
        <a:lstStyle/>
        <a:p>
          <a:endParaRPr lang="ru-RU"/>
        </a:p>
      </dgm:t>
    </dgm:pt>
    <dgm:pt modelId="{83071889-B129-4B87-B793-66591C498611}" type="pres">
      <dgm:prSet presAssocID="{BABB65EA-DE04-461A-B137-85E39F111359}" presName="hierRoot2" presStyleCnt="0"/>
      <dgm:spPr/>
      <dgm:t>
        <a:bodyPr/>
        <a:lstStyle/>
        <a:p>
          <a:endParaRPr lang="ru-RU"/>
        </a:p>
      </dgm:t>
    </dgm:pt>
    <dgm:pt modelId="{68A31B59-A863-4004-803A-C0634917DE64}" type="pres">
      <dgm:prSet presAssocID="{BABB65EA-DE04-461A-B137-85E39F111359}" presName="composite2" presStyleCnt="0"/>
      <dgm:spPr/>
      <dgm:t>
        <a:bodyPr/>
        <a:lstStyle/>
        <a:p>
          <a:endParaRPr lang="ru-RU"/>
        </a:p>
      </dgm:t>
    </dgm:pt>
    <dgm:pt modelId="{8AFBE1E7-C904-4154-B261-F14CB61C18D3}" type="pres">
      <dgm:prSet presAssocID="{BABB65EA-DE04-461A-B137-85E39F111359}" presName="background2" presStyleLbl="node2" presStyleIdx="1" presStyleCnt="2"/>
      <dgm:spPr/>
      <dgm:t>
        <a:bodyPr/>
        <a:lstStyle/>
        <a:p>
          <a:endParaRPr lang="ru-RU"/>
        </a:p>
      </dgm:t>
    </dgm:pt>
    <dgm:pt modelId="{1C9168F7-7A2C-4A63-9ADC-249BC3AE8BA7}" type="pres">
      <dgm:prSet presAssocID="{BABB65EA-DE04-461A-B137-85E39F111359}" presName="text2" presStyleLbl="fgAcc2" presStyleIdx="1" presStyleCnt="2" custScaleX="139565">
        <dgm:presLayoutVars>
          <dgm:chPref val="3"/>
        </dgm:presLayoutVars>
      </dgm:prSet>
      <dgm:spPr/>
      <dgm:t>
        <a:bodyPr/>
        <a:lstStyle/>
        <a:p>
          <a:endParaRPr lang="ru-RU"/>
        </a:p>
      </dgm:t>
    </dgm:pt>
    <dgm:pt modelId="{BAFBBBAA-3FE9-449A-B51D-B38A89EE41C3}" type="pres">
      <dgm:prSet presAssocID="{BABB65EA-DE04-461A-B137-85E39F111359}" presName="hierChild3" presStyleCnt="0"/>
      <dgm:spPr/>
      <dgm:t>
        <a:bodyPr/>
        <a:lstStyle/>
        <a:p>
          <a:endParaRPr lang="ru-RU"/>
        </a:p>
      </dgm:t>
    </dgm:pt>
    <dgm:pt modelId="{A5545645-A61C-4815-B3AD-9F764F3F25A7}" type="pres">
      <dgm:prSet presAssocID="{77EF0C5C-24DC-439F-BA75-3E7621DA004F}" presName="Name17" presStyleLbl="parChTrans1D3" presStyleIdx="1" presStyleCnt="2"/>
      <dgm:spPr/>
      <dgm:t>
        <a:bodyPr/>
        <a:lstStyle/>
        <a:p>
          <a:endParaRPr lang="ru-RU"/>
        </a:p>
      </dgm:t>
    </dgm:pt>
    <dgm:pt modelId="{73E32D4B-D640-4C42-93A9-0353C8B6DE13}" type="pres">
      <dgm:prSet presAssocID="{06D95070-10C3-4A8D-B736-9DB6137D5678}" presName="hierRoot3" presStyleCnt="0"/>
      <dgm:spPr/>
      <dgm:t>
        <a:bodyPr/>
        <a:lstStyle/>
        <a:p>
          <a:endParaRPr lang="ru-RU"/>
        </a:p>
      </dgm:t>
    </dgm:pt>
    <dgm:pt modelId="{76B98009-C3C4-4772-80B8-5FA917B43DF4}" type="pres">
      <dgm:prSet presAssocID="{06D95070-10C3-4A8D-B736-9DB6137D5678}" presName="composite3" presStyleCnt="0"/>
      <dgm:spPr/>
      <dgm:t>
        <a:bodyPr/>
        <a:lstStyle/>
        <a:p>
          <a:endParaRPr lang="ru-RU"/>
        </a:p>
      </dgm:t>
    </dgm:pt>
    <dgm:pt modelId="{B3B987D0-09B6-4E3A-9BC5-F3E79466600B}" type="pres">
      <dgm:prSet presAssocID="{06D95070-10C3-4A8D-B736-9DB6137D5678}" presName="background3" presStyleLbl="node3" presStyleIdx="1" presStyleCnt="2"/>
      <dgm:spPr/>
      <dgm:t>
        <a:bodyPr/>
        <a:lstStyle/>
        <a:p>
          <a:endParaRPr lang="ru-RU"/>
        </a:p>
      </dgm:t>
    </dgm:pt>
    <dgm:pt modelId="{0E2E8E60-E6EC-466B-BAD8-FB07A1BB8D08}" type="pres">
      <dgm:prSet presAssocID="{06D95070-10C3-4A8D-B736-9DB6137D5678}" presName="text3" presStyleLbl="fgAcc3" presStyleIdx="1" presStyleCnt="2" custScaleX="148797" custLinFactNeighborX="0" custLinFactNeighborY="-2736">
        <dgm:presLayoutVars>
          <dgm:chPref val="3"/>
        </dgm:presLayoutVars>
      </dgm:prSet>
      <dgm:spPr/>
      <dgm:t>
        <a:bodyPr/>
        <a:lstStyle/>
        <a:p>
          <a:endParaRPr lang="ru-RU"/>
        </a:p>
      </dgm:t>
    </dgm:pt>
    <dgm:pt modelId="{43CF860B-276D-4B8D-B569-D5BE5EF1854A}" type="pres">
      <dgm:prSet presAssocID="{06D95070-10C3-4A8D-B736-9DB6137D5678}" presName="hierChild4" presStyleCnt="0"/>
      <dgm:spPr/>
      <dgm:t>
        <a:bodyPr/>
        <a:lstStyle/>
        <a:p>
          <a:endParaRPr lang="ru-RU"/>
        </a:p>
      </dgm:t>
    </dgm:pt>
    <dgm:pt modelId="{6DC324B0-6E51-4FDD-A8C3-BC6F6E24B5A5}" type="pres">
      <dgm:prSet presAssocID="{9A06E302-801B-4F7A-AC0D-32C56FF65463}" presName="Name23" presStyleLbl="parChTrans1D4" presStyleIdx="6" presStyleCnt="10"/>
      <dgm:spPr/>
      <dgm:t>
        <a:bodyPr/>
        <a:lstStyle/>
        <a:p>
          <a:endParaRPr lang="ru-RU"/>
        </a:p>
      </dgm:t>
    </dgm:pt>
    <dgm:pt modelId="{91C001D3-C36D-486C-A4D3-1E14A60D152B}" type="pres">
      <dgm:prSet presAssocID="{910FA001-3482-4140-86AD-F7B4F2BE4754}" presName="hierRoot4" presStyleCnt="0"/>
      <dgm:spPr/>
      <dgm:t>
        <a:bodyPr/>
        <a:lstStyle/>
        <a:p>
          <a:endParaRPr lang="ru-RU"/>
        </a:p>
      </dgm:t>
    </dgm:pt>
    <dgm:pt modelId="{38754927-8788-4688-AF6E-E335E8403192}" type="pres">
      <dgm:prSet presAssocID="{910FA001-3482-4140-86AD-F7B4F2BE4754}" presName="composite4" presStyleCnt="0"/>
      <dgm:spPr/>
      <dgm:t>
        <a:bodyPr/>
        <a:lstStyle/>
        <a:p>
          <a:endParaRPr lang="ru-RU"/>
        </a:p>
      </dgm:t>
    </dgm:pt>
    <dgm:pt modelId="{8AD68413-4DAA-4836-A28E-275BFB7D7D2A}" type="pres">
      <dgm:prSet presAssocID="{910FA001-3482-4140-86AD-F7B4F2BE4754}" presName="background4" presStyleLbl="node4" presStyleIdx="6" presStyleCnt="10"/>
      <dgm:spPr/>
      <dgm:t>
        <a:bodyPr/>
        <a:lstStyle/>
        <a:p>
          <a:endParaRPr lang="ru-RU"/>
        </a:p>
      </dgm:t>
    </dgm:pt>
    <dgm:pt modelId="{A3A4A987-CE3A-4B65-A7BB-9A2C3507C119}" type="pres">
      <dgm:prSet presAssocID="{910FA001-3482-4140-86AD-F7B4F2BE4754}" presName="text4" presStyleLbl="fgAcc4" presStyleIdx="6" presStyleCnt="10" custScaleX="108258">
        <dgm:presLayoutVars>
          <dgm:chPref val="3"/>
        </dgm:presLayoutVars>
      </dgm:prSet>
      <dgm:spPr/>
      <dgm:t>
        <a:bodyPr/>
        <a:lstStyle/>
        <a:p>
          <a:endParaRPr lang="ru-RU"/>
        </a:p>
      </dgm:t>
    </dgm:pt>
    <dgm:pt modelId="{421BE3B0-5348-4394-AE47-C3F59E432272}" type="pres">
      <dgm:prSet presAssocID="{910FA001-3482-4140-86AD-F7B4F2BE4754}" presName="hierChild5" presStyleCnt="0"/>
      <dgm:spPr/>
      <dgm:t>
        <a:bodyPr/>
        <a:lstStyle/>
        <a:p>
          <a:endParaRPr lang="ru-RU"/>
        </a:p>
      </dgm:t>
    </dgm:pt>
    <dgm:pt modelId="{BB7ADDF3-B708-42E6-BC60-E5F958AD8C5C}" type="pres">
      <dgm:prSet presAssocID="{BE49AE4F-6F54-4005-86DE-2B56750D891E}" presName="Name23" presStyleLbl="parChTrans1D4" presStyleIdx="7" presStyleCnt="10"/>
      <dgm:spPr/>
      <dgm:t>
        <a:bodyPr/>
        <a:lstStyle/>
        <a:p>
          <a:endParaRPr lang="ru-RU"/>
        </a:p>
      </dgm:t>
    </dgm:pt>
    <dgm:pt modelId="{6FCB32FB-D0B0-4BCD-9C32-91E351E339D4}" type="pres">
      <dgm:prSet presAssocID="{8680A910-E6E1-461F-B37B-A73CE0F19DA5}" presName="hierRoot4" presStyleCnt="0"/>
      <dgm:spPr/>
      <dgm:t>
        <a:bodyPr/>
        <a:lstStyle/>
        <a:p>
          <a:endParaRPr lang="ru-RU"/>
        </a:p>
      </dgm:t>
    </dgm:pt>
    <dgm:pt modelId="{A3C3805B-D361-499F-8099-66A4F68B67B5}" type="pres">
      <dgm:prSet presAssocID="{8680A910-E6E1-461F-B37B-A73CE0F19DA5}" presName="composite4" presStyleCnt="0"/>
      <dgm:spPr/>
      <dgm:t>
        <a:bodyPr/>
        <a:lstStyle/>
        <a:p>
          <a:endParaRPr lang="ru-RU"/>
        </a:p>
      </dgm:t>
    </dgm:pt>
    <dgm:pt modelId="{C39597BA-912F-423E-B9DA-67330851DB2D}" type="pres">
      <dgm:prSet presAssocID="{8680A910-E6E1-461F-B37B-A73CE0F19DA5}" presName="background4" presStyleLbl="node4" presStyleIdx="7" presStyleCnt="10"/>
      <dgm:spPr/>
      <dgm:t>
        <a:bodyPr/>
        <a:lstStyle/>
        <a:p>
          <a:endParaRPr lang="ru-RU"/>
        </a:p>
      </dgm:t>
    </dgm:pt>
    <dgm:pt modelId="{A219FAD9-BC62-4D5E-880A-602D7C330136}" type="pres">
      <dgm:prSet presAssocID="{8680A910-E6E1-461F-B37B-A73CE0F19DA5}" presName="text4" presStyleLbl="fgAcc4" presStyleIdx="7" presStyleCnt="10">
        <dgm:presLayoutVars>
          <dgm:chPref val="3"/>
        </dgm:presLayoutVars>
      </dgm:prSet>
      <dgm:spPr/>
      <dgm:t>
        <a:bodyPr/>
        <a:lstStyle/>
        <a:p>
          <a:endParaRPr lang="ru-RU"/>
        </a:p>
      </dgm:t>
    </dgm:pt>
    <dgm:pt modelId="{7CD58D58-46DA-4803-B425-7C127FF46002}" type="pres">
      <dgm:prSet presAssocID="{8680A910-E6E1-461F-B37B-A73CE0F19DA5}" presName="hierChild5" presStyleCnt="0"/>
      <dgm:spPr/>
      <dgm:t>
        <a:bodyPr/>
        <a:lstStyle/>
        <a:p>
          <a:endParaRPr lang="ru-RU"/>
        </a:p>
      </dgm:t>
    </dgm:pt>
    <dgm:pt modelId="{5679D48B-9D0D-4C44-8319-D5B2335CE8B5}" type="pres">
      <dgm:prSet presAssocID="{1F2D402F-1F80-48C7-B180-D786FCCE45D6}" presName="Name23" presStyleLbl="parChTrans1D4" presStyleIdx="8" presStyleCnt="10"/>
      <dgm:spPr/>
      <dgm:t>
        <a:bodyPr/>
        <a:lstStyle/>
        <a:p>
          <a:endParaRPr lang="ru-RU"/>
        </a:p>
      </dgm:t>
    </dgm:pt>
    <dgm:pt modelId="{4278F424-3855-4BFF-87E3-3BC1396AFD6B}" type="pres">
      <dgm:prSet presAssocID="{D62FB9FF-2B6A-4EAD-A6BE-CA959A46401F}" presName="hierRoot4" presStyleCnt="0"/>
      <dgm:spPr/>
      <dgm:t>
        <a:bodyPr/>
        <a:lstStyle/>
        <a:p>
          <a:endParaRPr lang="ru-RU"/>
        </a:p>
      </dgm:t>
    </dgm:pt>
    <dgm:pt modelId="{F397C4C8-1AA9-4D99-9466-4A178BC0D79F}" type="pres">
      <dgm:prSet presAssocID="{D62FB9FF-2B6A-4EAD-A6BE-CA959A46401F}" presName="composite4" presStyleCnt="0"/>
      <dgm:spPr/>
      <dgm:t>
        <a:bodyPr/>
        <a:lstStyle/>
        <a:p>
          <a:endParaRPr lang="ru-RU"/>
        </a:p>
      </dgm:t>
    </dgm:pt>
    <dgm:pt modelId="{B1E9AAF6-9C6D-476A-818A-0500737F08C6}" type="pres">
      <dgm:prSet presAssocID="{D62FB9FF-2B6A-4EAD-A6BE-CA959A46401F}" presName="background4" presStyleLbl="node4" presStyleIdx="8" presStyleCnt="10"/>
      <dgm:spPr/>
      <dgm:t>
        <a:bodyPr/>
        <a:lstStyle/>
        <a:p>
          <a:endParaRPr lang="ru-RU"/>
        </a:p>
      </dgm:t>
    </dgm:pt>
    <dgm:pt modelId="{B6A622E9-F4CF-4039-808A-7B9C65B9FD28}" type="pres">
      <dgm:prSet presAssocID="{D62FB9FF-2B6A-4EAD-A6BE-CA959A46401F}" presName="text4" presStyleLbl="fgAcc4" presStyleIdx="8" presStyleCnt="10" custScaleX="120796" custLinFactNeighborX="-976" custLinFactNeighborY="-455">
        <dgm:presLayoutVars>
          <dgm:chPref val="3"/>
        </dgm:presLayoutVars>
      </dgm:prSet>
      <dgm:spPr/>
      <dgm:t>
        <a:bodyPr/>
        <a:lstStyle/>
        <a:p>
          <a:endParaRPr lang="ru-RU"/>
        </a:p>
      </dgm:t>
    </dgm:pt>
    <dgm:pt modelId="{1CC896A0-9318-4F2C-B527-8AA7F6B96A26}" type="pres">
      <dgm:prSet presAssocID="{D62FB9FF-2B6A-4EAD-A6BE-CA959A46401F}" presName="hierChild5" presStyleCnt="0"/>
      <dgm:spPr/>
      <dgm:t>
        <a:bodyPr/>
        <a:lstStyle/>
        <a:p>
          <a:endParaRPr lang="ru-RU"/>
        </a:p>
      </dgm:t>
    </dgm:pt>
    <dgm:pt modelId="{82D8897C-9E37-4011-90B4-7D3EB582A513}" type="pres">
      <dgm:prSet presAssocID="{CA350890-F7F0-4693-BE76-9BC351D02792}" presName="Name23" presStyleLbl="parChTrans1D4" presStyleIdx="9" presStyleCnt="10"/>
      <dgm:spPr/>
      <dgm:t>
        <a:bodyPr/>
        <a:lstStyle/>
        <a:p>
          <a:endParaRPr lang="ru-RU"/>
        </a:p>
      </dgm:t>
    </dgm:pt>
    <dgm:pt modelId="{AF4C6979-CBF8-4615-B6D5-1835E86AED1A}" type="pres">
      <dgm:prSet presAssocID="{0A46A1D6-096D-410B-A219-476EF2DC7B3A}" presName="hierRoot4" presStyleCnt="0"/>
      <dgm:spPr/>
      <dgm:t>
        <a:bodyPr/>
        <a:lstStyle/>
        <a:p>
          <a:endParaRPr lang="ru-RU"/>
        </a:p>
      </dgm:t>
    </dgm:pt>
    <dgm:pt modelId="{CD076EEF-FDE0-457D-90A5-9BFD524040E9}" type="pres">
      <dgm:prSet presAssocID="{0A46A1D6-096D-410B-A219-476EF2DC7B3A}" presName="composite4" presStyleCnt="0"/>
      <dgm:spPr/>
      <dgm:t>
        <a:bodyPr/>
        <a:lstStyle/>
        <a:p>
          <a:endParaRPr lang="ru-RU"/>
        </a:p>
      </dgm:t>
    </dgm:pt>
    <dgm:pt modelId="{29B29E9D-E20C-453A-BF83-3141EC4D0BEA}" type="pres">
      <dgm:prSet presAssocID="{0A46A1D6-096D-410B-A219-476EF2DC7B3A}" presName="background4" presStyleLbl="node4" presStyleIdx="9" presStyleCnt="10"/>
      <dgm:spPr/>
      <dgm:t>
        <a:bodyPr/>
        <a:lstStyle/>
        <a:p>
          <a:endParaRPr lang="ru-RU"/>
        </a:p>
      </dgm:t>
    </dgm:pt>
    <dgm:pt modelId="{34E0F103-FE55-463D-86A4-8AE82E34C77E}" type="pres">
      <dgm:prSet presAssocID="{0A46A1D6-096D-410B-A219-476EF2DC7B3A}" presName="text4" presStyleLbl="fgAcc4" presStyleIdx="9" presStyleCnt="10">
        <dgm:presLayoutVars>
          <dgm:chPref val="3"/>
        </dgm:presLayoutVars>
      </dgm:prSet>
      <dgm:spPr/>
      <dgm:t>
        <a:bodyPr/>
        <a:lstStyle/>
        <a:p>
          <a:endParaRPr lang="ru-RU"/>
        </a:p>
      </dgm:t>
    </dgm:pt>
    <dgm:pt modelId="{6C9A82F2-D231-48CB-B4C0-CC829DC65A9C}" type="pres">
      <dgm:prSet presAssocID="{0A46A1D6-096D-410B-A219-476EF2DC7B3A}" presName="hierChild5" presStyleCnt="0"/>
      <dgm:spPr/>
      <dgm:t>
        <a:bodyPr/>
        <a:lstStyle/>
        <a:p>
          <a:endParaRPr lang="ru-RU"/>
        </a:p>
      </dgm:t>
    </dgm:pt>
  </dgm:ptLst>
  <dgm:cxnLst>
    <dgm:cxn modelId="{2373EFB3-08F0-4B25-9819-18E50DFBA1E0}" srcId="{D1978C95-42A1-4A35-A557-B8057D002178}" destId="{5105E5C3-A70F-43FA-8293-756FC006CB40}" srcOrd="0" destOrd="0" parTransId="{F362CC50-9F51-4DBB-A955-F89815F3CD11}" sibTransId="{860959A9-889D-4381-8E3D-AC387F0AC8A0}"/>
    <dgm:cxn modelId="{91EC9D7B-03C4-4B3F-A0A5-8AEADE2A88BD}" srcId="{06D95070-10C3-4A8D-B736-9DB6137D5678}" destId="{D62FB9FF-2B6A-4EAD-A6BE-CA959A46401F}" srcOrd="1" destOrd="0" parTransId="{1F2D402F-1F80-48C7-B180-D786FCCE45D6}" sibTransId="{085786CD-17FC-4B65-BF03-CEAE2B37A632}"/>
    <dgm:cxn modelId="{CD5E5A5F-5321-43B0-BAA7-D2D57D6D1C56}" srcId="{910FA001-3482-4140-86AD-F7B4F2BE4754}" destId="{8680A910-E6E1-461F-B37B-A73CE0F19DA5}" srcOrd="0" destOrd="0" parTransId="{BE49AE4F-6F54-4005-86DE-2B56750D891E}" sibTransId="{2CA371B8-0F33-4C3B-8881-30B9E8EBE347}"/>
    <dgm:cxn modelId="{10B6DEE8-B785-4D90-B3C8-6B518C1E72ED}" srcId="{06D95070-10C3-4A8D-B736-9DB6137D5678}" destId="{0A46A1D6-096D-410B-A219-476EF2DC7B3A}" srcOrd="2" destOrd="0" parTransId="{CA350890-F7F0-4693-BE76-9BC351D02792}" sibTransId="{4867EF04-410B-4C5E-B060-5F4AEBB324B2}"/>
    <dgm:cxn modelId="{8F478264-F2AD-49FF-ADB8-6B15284D5B23}" type="presOf" srcId="{2928B3EA-0C44-4E65-9A5A-FA983EB6AA65}" destId="{F72E7D10-D147-499E-8D4A-B588BC485761}" srcOrd="0" destOrd="0" presId="urn:microsoft.com/office/officeart/2005/8/layout/hierarchy1"/>
    <dgm:cxn modelId="{4581DB1D-186B-4E3A-A3C6-58B3ECECF119}" type="presOf" srcId="{9A06E302-801B-4F7A-AC0D-32C56FF65463}" destId="{6DC324B0-6E51-4FDD-A8C3-BC6F6E24B5A5}" srcOrd="0" destOrd="0" presId="urn:microsoft.com/office/officeart/2005/8/layout/hierarchy1"/>
    <dgm:cxn modelId="{E2B46153-7D03-4441-A7F7-DC1D5855D4CE}" type="presOf" srcId="{B137D7F8-3179-4061-82C1-3525B2B19A32}" destId="{CF9C6245-660E-4194-A220-6ECB047EBF07}" srcOrd="0" destOrd="0" presId="urn:microsoft.com/office/officeart/2005/8/layout/hierarchy1"/>
    <dgm:cxn modelId="{65698D9A-120A-4AE2-8FE6-1D4BA619781C}" srcId="{D1978C95-42A1-4A35-A557-B8057D002178}" destId="{CE0973F8-915A-474A-93F6-1E07A815B028}" srcOrd="1" destOrd="0" parTransId="{F2F76C52-0459-4377-97FB-9F8808177899}" sibTransId="{62670EAA-3AD4-4159-B41C-A1C4F0A6CB5D}"/>
    <dgm:cxn modelId="{F8972396-3CCE-4F6B-A554-83A3857B05D3}" type="presOf" srcId="{C9017EDB-E09E-4225-8737-CEE6269A8A7B}" destId="{E13075E0-FAE4-48D1-9691-068A15EEE64E}" srcOrd="0" destOrd="0" presId="urn:microsoft.com/office/officeart/2005/8/layout/hierarchy1"/>
    <dgm:cxn modelId="{1CC908F0-62D7-4904-9089-E44D5CE0C59D}" srcId="{6F82696D-3FF8-4BA6-A4A5-766E576CA268}" destId="{DA876C1A-8FCE-4D3F-8BA5-8FC024E891A3}" srcOrd="2" destOrd="0" parTransId="{B137D7F8-3179-4061-82C1-3525B2B19A32}" sibTransId="{5E2220E0-9C97-4328-8B6F-0BE5469B731F}"/>
    <dgm:cxn modelId="{3A23DFF5-74C2-4A74-A1FE-612E85D77C84}" type="presOf" srcId="{06D95070-10C3-4A8D-B736-9DB6137D5678}" destId="{0E2E8E60-E6EC-466B-BAD8-FB07A1BB8D08}" srcOrd="0" destOrd="0" presId="urn:microsoft.com/office/officeart/2005/8/layout/hierarchy1"/>
    <dgm:cxn modelId="{CCE50686-6BDF-4B0F-B42D-C97368C7F810}" type="presOf" srcId="{77EF0C5C-24DC-439F-BA75-3E7621DA004F}" destId="{A5545645-A61C-4815-B3AD-9F764F3F25A7}" srcOrd="0" destOrd="0" presId="urn:microsoft.com/office/officeart/2005/8/layout/hierarchy1"/>
    <dgm:cxn modelId="{4C6CBE05-97D5-4F85-A1A4-8FAB456FB8B5}" srcId="{56FDEE63-6667-4374-8943-5E372BD7522B}" destId="{2928B3EA-0C44-4E65-9A5A-FA983EB6AA65}" srcOrd="0" destOrd="0" parTransId="{36DFF877-14D4-4470-A182-2623762CE634}" sibTransId="{31AD4B0D-4526-4709-B63A-B19753014689}"/>
    <dgm:cxn modelId="{C12452D1-A898-403C-A47E-DF3279B89F8D}" type="presOf" srcId="{DA876C1A-8FCE-4D3F-8BA5-8FC024E891A3}" destId="{64694384-503B-46A9-8871-B26D2FCF63BB}" srcOrd="0" destOrd="0" presId="urn:microsoft.com/office/officeart/2005/8/layout/hierarchy1"/>
    <dgm:cxn modelId="{F3382151-3BC7-4FD6-BE38-B0AA0B8FE01D}" type="presOf" srcId="{D62FB9FF-2B6A-4EAD-A6BE-CA959A46401F}" destId="{B6A622E9-F4CF-4039-808A-7B9C65B9FD28}" srcOrd="0" destOrd="0" presId="urn:microsoft.com/office/officeart/2005/8/layout/hierarchy1"/>
    <dgm:cxn modelId="{683A97BC-6E02-47EF-8F4E-4C41FCDB2177}" type="presOf" srcId="{910FA001-3482-4140-86AD-F7B4F2BE4754}" destId="{A3A4A987-CE3A-4B65-A7BB-9A2C3507C119}" srcOrd="0" destOrd="0" presId="urn:microsoft.com/office/officeart/2005/8/layout/hierarchy1"/>
    <dgm:cxn modelId="{5DC22CC9-37AF-45AA-8CAA-ED59C9E0B0BA}" type="presOf" srcId="{BB2E4AE4-A993-4AA5-BB07-145BB1ACF887}" destId="{B480C4F3-33B1-4CF6-9D0C-5E51ED43056F}" srcOrd="0" destOrd="0" presId="urn:microsoft.com/office/officeart/2005/8/layout/hierarchy1"/>
    <dgm:cxn modelId="{E4392541-43BA-4799-B90E-77924979D15D}" type="presOf" srcId="{F362CC50-9F51-4DBB-A955-F89815F3CD11}" destId="{6E30B0FA-580B-4814-B210-C4953B670983}" srcOrd="0" destOrd="0" presId="urn:microsoft.com/office/officeart/2005/8/layout/hierarchy1"/>
    <dgm:cxn modelId="{D30DE5FB-C2A0-4399-811E-7D51D4257415}" type="presOf" srcId="{6DBC8351-B6BE-472D-9B5C-B56A70933707}" destId="{11F9A25E-3731-4C03-AD10-070917E182C5}" srcOrd="0" destOrd="0" presId="urn:microsoft.com/office/officeart/2005/8/layout/hierarchy1"/>
    <dgm:cxn modelId="{9075D2A3-419B-43BE-8C0E-20E3916B4A47}" srcId="{2928B3EA-0C44-4E65-9A5A-FA983EB6AA65}" destId="{5E317E5E-1C95-4386-8141-5A15BEEE1479}" srcOrd="0" destOrd="0" parTransId="{3841240B-F3B3-447F-9AF8-3D79CDA9389E}" sibTransId="{751434DE-36EB-41EE-A777-E2E8C7187B6B}"/>
    <dgm:cxn modelId="{8F4B11DA-474C-4EDB-BE2E-653281CB6400}" type="presOf" srcId="{5E317E5E-1C95-4386-8141-5A15BEEE1479}" destId="{EC497E62-1F7E-43CE-B05F-A5417FFCF03D}" srcOrd="0" destOrd="0" presId="urn:microsoft.com/office/officeart/2005/8/layout/hierarchy1"/>
    <dgm:cxn modelId="{3E828D19-6993-47E7-8EB0-07F2E289FFC3}" srcId="{BABB65EA-DE04-461A-B137-85E39F111359}" destId="{06D95070-10C3-4A8D-B736-9DB6137D5678}" srcOrd="0" destOrd="0" parTransId="{77EF0C5C-24DC-439F-BA75-3E7621DA004F}" sibTransId="{CDCE7215-0EEC-4A91-8BDA-E6F975A9C061}"/>
    <dgm:cxn modelId="{B07741CB-EC06-4E33-8A1B-7CE747EC9C90}" type="presOf" srcId="{6F82696D-3FF8-4BA6-A4A5-766E576CA268}" destId="{4D204863-2F7E-4D67-9000-FC6C9CBFDDBA}" srcOrd="0" destOrd="0" presId="urn:microsoft.com/office/officeart/2005/8/layout/hierarchy1"/>
    <dgm:cxn modelId="{DF193DD4-3523-4117-9275-03F8418F2AE6}" type="presOf" srcId="{3841240B-F3B3-447F-9AF8-3D79CDA9389E}" destId="{DC1ADEA0-13EB-4D75-82B8-F6A2A4D70DF9}" srcOrd="0" destOrd="0" presId="urn:microsoft.com/office/officeart/2005/8/layout/hierarchy1"/>
    <dgm:cxn modelId="{4EA7F6B5-2B5F-42BE-B23A-122521EDB1EB}" srcId="{6F82696D-3FF8-4BA6-A4A5-766E576CA268}" destId="{ED536F32-622E-4B01-BBBD-AADA102C0548}" srcOrd="0" destOrd="0" parTransId="{BF8A72DF-D776-4C83-A730-1E9D61D81523}" sibTransId="{15A5F373-6585-4025-ABCA-249C5866EEBD}"/>
    <dgm:cxn modelId="{8EA9196A-6F31-467E-BF28-7395AD1B93F8}" srcId="{5E317E5E-1C95-4386-8141-5A15BEEE1479}" destId="{6F82696D-3FF8-4BA6-A4A5-766E576CA268}" srcOrd="0" destOrd="0" parTransId="{BB2E4AE4-A993-4AA5-BB07-145BB1ACF887}" sibTransId="{9D23A492-FB0D-4D62-9F04-F21A72E19D6B}"/>
    <dgm:cxn modelId="{61A28F05-8957-4403-8302-224B69830034}" type="presOf" srcId="{8BE5D987-ABC3-48CD-918C-18CAB40921CD}" destId="{DAA6E2FC-59BF-441F-95A6-61760DBECF69}" srcOrd="0" destOrd="0" presId="urn:microsoft.com/office/officeart/2005/8/layout/hierarchy1"/>
    <dgm:cxn modelId="{B8DE242E-70F4-4E01-B987-BFCD8A61DEDA}" srcId="{D1978C95-42A1-4A35-A557-B8057D002178}" destId="{C9017EDB-E09E-4225-8737-CEE6269A8A7B}" srcOrd="2" destOrd="0" parTransId="{6DBC8351-B6BE-472D-9B5C-B56A70933707}" sibTransId="{64670F0D-D63C-4E3C-9ED2-FB7D174F30C4}"/>
    <dgm:cxn modelId="{31BBA680-9362-491B-894F-38B7F4E19591}" srcId="{2928B3EA-0C44-4E65-9A5A-FA983EB6AA65}" destId="{BABB65EA-DE04-461A-B137-85E39F111359}" srcOrd="1" destOrd="0" parTransId="{CC45063C-F51D-440C-A7E8-86CCC1ACD371}" sibTransId="{F8BAE77A-FCF0-4740-B28B-C17F1707012A}"/>
    <dgm:cxn modelId="{62407747-8A02-4F5B-930F-958DD5AF519C}" type="presOf" srcId="{CE0973F8-915A-474A-93F6-1E07A815B028}" destId="{84238781-69BF-46B2-99EA-E4D3307C44D3}" srcOrd="0" destOrd="0" presId="urn:microsoft.com/office/officeart/2005/8/layout/hierarchy1"/>
    <dgm:cxn modelId="{3E99FF73-B925-4112-9E13-E3ABA0D4DC0E}" type="presOf" srcId="{1F2D402F-1F80-48C7-B180-D786FCCE45D6}" destId="{5679D48B-9D0D-4C44-8319-D5B2335CE8B5}" srcOrd="0" destOrd="0" presId="urn:microsoft.com/office/officeart/2005/8/layout/hierarchy1"/>
    <dgm:cxn modelId="{D6DD0C84-259F-4453-A3DC-F83B668756EC}" type="presOf" srcId="{5105E5C3-A70F-43FA-8293-756FC006CB40}" destId="{1BD1A96A-C560-47ED-9E88-943F4F01DB40}" srcOrd="0" destOrd="0" presId="urn:microsoft.com/office/officeart/2005/8/layout/hierarchy1"/>
    <dgm:cxn modelId="{39376A5B-8C32-4E12-9DB8-A3357A4767E8}" type="presOf" srcId="{BF8A72DF-D776-4C83-A730-1E9D61D81523}" destId="{1C0201A3-6B8A-4093-AED8-DA7EA5A6E7A8}" srcOrd="0" destOrd="0" presId="urn:microsoft.com/office/officeart/2005/8/layout/hierarchy1"/>
    <dgm:cxn modelId="{A985A3A6-7DD5-4FFC-B78D-AEB6B83751C4}" type="presOf" srcId="{56FDEE63-6667-4374-8943-5E372BD7522B}" destId="{B1D224DA-958A-4BFB-9754-F82D6C6CBDD7}" srcOrd="0" destOrd="0" presId="urn:microsoft.com/office/officeart/2005/8/layout/hierarchy1"/>
    <dgm:cxn modelId="{6B204C65-BEE3-4EA3-8D72-A41FEB5EF5AD}" type="presOf" srcId="{8680A910-E6E1-461F-B37B-A73CE0F19DA5}" destId="{A219FAD9-BC62-4D5E-880A-602D7C330136}" srcOrd="0" destOrd="0" presId="urn:microsoft.com/office/officeart/2005/8/layout/hierarchy1"/>
    <dgm:cxn modelId="{231CB1EE-F1B4-4018-8CC3-4090A9AAD8CC}" type="presOf" srcId="{CA350890-F7F0-4693-BE76-9BC351D02792}" destId="{82D8897C-9E37-4011-90B4-7D3EB582A513}" srcOrd="0" destOrd="0" presId="urn:microsoft.com/office/officeart/2005/8/layout/hierarchy1"/>
    <dgm:cxn modelId="{94D39836-9162-4565-8402-8F4AA15E9717}" type="presOf" srcId="{BE49AE4F-6F54-4005-86DE-2B56750D891E}" destId="{BB7ADDF3-B708-42E6-BC60-E5F958AD8C5C}" srcOrd="0" destOrd="0" presId="urn:microsoft.com/office/officeart/2005/8/layout/hierarchy1"/>
    <dgm:cxn modelId="{06D53AED-5E39-4BCB-833C-988257044C32}" srcId="{6F82696D-3FF8-4BA6-A4A5-766E576CA268}" destId="{D1978C95-42A1-4A35-A557-B8057D002178}" srcOrd="1" destOrd="0" parTransId="{8BE5D987-ABC3-48CD-918C-18CAB40921CD}" sibTransId="{2B673DCC-E290-44E2-859F-FDB124AB566E}"/>
    <dgm:cxn modelId="{CE4891AE-9FCD-4FE8-949E-7D534E181A38}" type="presOf" srcId="{ED536F32-622E-4B01-BBBD-AADA102C0548}" destId="{539B83A9-F66D-429F-9CF9-EB7E41D29C07}" srcOrd="0" destOrd="0" presId="urn:microsoft.com/office/officeart/2005/8/layout/hierarchy1"/>
    <dgm:cxn modelId="{376BB2A2-BC1D-47D4-ADAE-C8A26966E5EC}" type="presOf" srcId="{0A46A1D6-096D-410B-A219-476EF2DC7B3A}" destId="{34E0F103-FE55-463D-86A4-8AE82E34C77E}" srcOrd="0" destOrd="0" presId="urn:microsoft.com/office/officeart/2005/8/layout/hierarchy1"/>
    <dgm:cxn modelId="{363B53AC-7ECD-4F87-8B10-52FA9645820F}" type="presOf" srcId="{CC45063C-F51D-440C-A7E8-86CCC1ACD371}" destId="{E4B40BF1-BD00-4353-8DCC-B6D1639121A8}" srcOrd="0" destOrd="0" presId="urn:microsoft.com/office/officeart/2005/8/layout/hierarchy1"/>
    <dgm:cxn modelId="{8282220F-1461-4AB8-8AF8-97ECC1335DA5}" type="presOf" srcId="{F2F76C52-0459-4377-97FB-9F8808177899}" destId="{0CF44FD9-5406-48D9-A3CB-F355CE85607F}" srcOrd="0" destOrd="0" presId="urn:microsoft.com/office/officeart/2005/8/layout/hierarchy1"/>
    <dgm:cxn modelId="{3CC820AC-A75D-4962-9F84-BD4749959447}" srcId="{06D95070-10C3-4A8D-B736-9DB6137D5678}" destId="{910FA001-3482-4140-86AD-F7B4F2BE4754}" srcOrd="0" destOrd="0" parTransId="{9A06E302-801B-4F7A-AC0D-32C56FF65463}" sibTransId="{BCB76673-FF49-4C5D-9C64-E0EE7BF5A73E}"/>
    <dgm:cxn modelId="{BD51A277-30BC-4713-86EC-B2E627E03654}" type="presOf" srcId="{BABB65EA-DE04-461A-B137-85E39F111359}" destId="{1C9168F7-7A2C-4A63-9ADC-249BC3AE8BA7}" srcOrd="0" destOrd="0" presId="urn:microsoft.com/office/officeart/2005/8/layout/hierarchy1"/>
    <dgm:cxn modelId="{0F2782DF-D99C-4BC8-A920-8274DB976E2A}" type="presOf" srcId="{D1978C95-42A1-4A35-A557-B8057D002178}" destId="{587CF452-C658-439C-B14B-A3A9F3F301C9}" srcOrd="0" destOrd="0" presId="urn:microsoft.com/office/officeart/2005/8/layout/hierarchy1"/>
    <dgm:cxn modelId="{B5275A9F-7C89-45A5-A0B3-FF48596F3967}" type="presParOf" srcId="{B1D224DA-958A-4BFB-9754-F82D6C6CBDD7}" destId="{8251F829-5ABE-4A1D-A8C9-43B752937BF7}" srcOrd="0" destOrd="0" presId="urn:microsoft.com/office/officeart/2005/8/layout/hierarchy1"/>
    <dgm:cxn modelId="{357FBFD0-A5EC-445F-9E1D-153C8CEAFCD0}" type="presParOf" srcId="{8251F829-5ABE-4A1D-A8C9-43B752937BF7}" destId="{771AC82B-87A9-4FF7-9A2C-6524072ABC6B}" srcOrd="0" destOrd="0" presId="urn:microsoft.com/office/officeart/2005/8/layout/hierarchy1"/>
    <dgm:cxn modelId="{DC3D7851-D71E-4FAA-9BBF-37CA60B64345}" type="presParOf" srcId="{771AC82B-87A9-4FF7-9A2C-6524072ABC6B}" destId="{BE91E481-308B-4D56-9EE1-5C484990E84D}" srcOrd="0" destOrd="0" presId="urn:microsoft.com/office/officeart/2005/8/layout/hierarchy1"/>
    <dgm:cxn modelId="{14515E15-E704-4A81-9C1F-6F844A3F88BD}" type="presParOf" srcId="{771AC82B-87A9-4FF7-9A2C-6524072ABC6B}" destId="{F72E7D10-D147-499E-8D4A-B588BC485761}" srcOrd="1" destOrd="0" presId="urn:microsoft.com/office/officeart/2005/8/layout/hierarchy1"/>
    <dgm:cxn modelId="{BAB9B00F-E869-4C47-89BC-828A8EFA9A6C}" type="presParOf" srcId="{8251F829-5ABE-4A1D-A8C9-43B752937BF7}" destId="{24557DB8-CE04-4437-9BFD-92F717AC0269}" srcOrd="1" destOrd="0" presId="urn:microsoft.com/office/officeart/2005/8/layout/hierarchy1"/>
    <dgm:cxn modelId="{790E0420-27BB-426E-AE95-3323224B82D6}" type="presParOf" srcId="{24557DB8-CE04-4437-9BFD-92F717AC0269}" destId="{DC1ADEA0-13EB-4D75-82B8-F6A2A4D70DF9}" srcOrd="0" destOrd="0" presId="urn:microsoft.com/office/officeart/2005/8/layout/hierarchy1"/>
    <dgm:cxn modelId="{C343ED38-9184-4D97-99EC-CD7F4B3F538F}" type="presParOf" srcId="{24557DB8-CE04-4437-9BFD-92F717AC0269}" destId="{7E50452D-6DBD-44AF-9DFC-4724345A3FE4}" srcOrd="1" destOrd="0" presId="urn:microsoft.com/office/officeart/2005/8/layout/hierarchy1"/>
    <dgm:cxn modelId="{7E2B8E70-2E30-40E1-9A24-53C700E478FD}" type="presParOf" srcId="{7E50452D-6DBD-44AF-9DFC-4724345A3FE4}" destId="{04049BE0-DA03-4718-9F49-1256DCCEEBD7}" srcOrd="0" destOrd="0" presId="urn:microsoft.com/office/officeart/2005/8/layout/hierarchy1"/>
    <dgm:cxn modelId="{278034DE-1905-42DD-8C01-E7D2DD83FB34}" type="presParOf" srcId="{04049BE0-DA03-4718-9F49-1256DCCEEBD7}" destId="{ACD832B8-5A04-4007-A418-14F619807A94}" srcOrd="0" destOrd="0" presId="urn:microsoft.com/office/officeart/2005/8/layout/hierarchy1"/>
    <dgm:cxn modelId="{7F5F1046-03BB-4030-BE02-6205E252B392}" type="presParOf" srcId="{04049BE0-DA03-4718-9F49-1256DCCEEBD7}" destId="{EC497E62-1F7E-43CE-B05F-A5417FFCF03D}" srcOrd="1" destOrd="0" presId="urn:microsoft.com/office/officeart/2005/8/layout/hierarchy1"/>
    <dgm:cxn modelId="{BC04F683-6CBA-4078-981E-D2A7FC67693C}" type="presParOf" srcId="{7E50452D-6DBD-44AF-9DFC-4724345A3FE4}" destId="{A368CB9D-E7BB-43E1-B2AD-C1FC1AB95A72}" srcOrd="1" destOrd="0" presId="urn:microsoft.com/office/officeart/2005/8/layout/hierarchy1"/>
    <dgm:cxn modelId="{F69EBAA8-7AD8-4608-80D9-810DFF9D0B89}" type="presParOf" srcId="{A368CB9D-E7BB-43E1-B2AD-C1FC1AB95A72}" destId="{B480C4F3-33B1-4CF6-9D0C-5E51ED43056F}" srcOrd="0" destOrd="0" presId="urn:microsoft.com/office/officeart/2005/8/layout/hierarchy1"/>
    <dgm:cxn modelId="{5D8844CF-E64C-4C33-AA8B-803AB78FD894}" type="presParOf" srcId="{A368CB9D-E7BB-43E1-B2AD-C1FC1AB95A72}" destId="{5B93FC9C-538D-494C-9D17-78EF1A3955FB}" srcOrd="1" destOrd="0" presId="urn:microsoft.com/office/officeart/2005/8/layout/hierarchy1"/>
    <dgm:cxn modelId="{EC1DC3AB-D6AB-4533-B800-3FF5086C8E30}" type="presParOf" srcId="{5B93FC9C-538D-494C-9D17-78EF1A3955FB}" destId="{E97ABD51-B43E-497D-BF33-EAAC031E58A8}" srcOrd="0" destOrd="0" presId="urn:microsoft.com/office/officeart/2005/8/layout/hierarchy1"/>
    <dgm:cxn modelId="{6CEF526B-DC6A-4B4C-9A40-DF45D0E0047A}" type="presParOf" srcId="{E97ABD51-B43E-497D-BF33-EAAC031E58A8}" destId="{AAD9A9F6-E881-4EE9-AA9B-AC631FC1849F}" srcOrd="0" destOrd="0" presId="urn:microsoft.com/office/officeart/2005/8/layout/hierarchy1"/>
    <dgm:cxn modelId="{2E699EBD-1B55-45F1-AB4A-4E1EE6D7D7BB}" type="presParOf" srcId="{E97ABD51-B43E-497D-BF33-EAAC031E58A8}" destId="{4D204863-2F7E-4D67-9000-FC6C9CBFDDBA}" srcOrd="1" destOrd="0" presId="urn:microsoft.com/office/officeart/2005/8/layout/hierarchy1"/>
    <dgm:cxn modelId="{B4B15B9E-CF5D-4CD7-9658-8FA2CCE19EE2}" type="presParOf" srcId="{5B93FC9C-538D-494C-9D17-78EF1A3955FB}" destId="{381C9ADA-FF05-4C60-A9DB-462769E6F665}" srcOrd="1" destOrd="0" presId="urn:microsoft.com/office/officeart/2005/8/layout/hierarchy1"/>
    <dgm:cxn modelId="{FED10488-3001-40D3-8B5E-4C7979B027B2}" type="presParOf" srcId="{381C9ADA-FF05-4C60-A9DB-462769E6F665}" destId="{1C0201A3-6B8A-4093-AED8-DA7EA5A6E7A8}" srcOrd="0" destOrd="0" presId="urn:microsoft.com/office/officeart/2005/8/layout/hierarchy1"/>
    <dgm:cxn modelId="{EE219E51-8B28-4817-9CC0-B6841D581CBF}" type="presParOf" srcId="{381C9ADA-FF05-4C60-A9DB-462769E6F665}" destId="{04C07C0F-3B51-4BAE-8C76-8CFBB0DA6D05}" srcOrd="1" destOrd="0" presId="urn:microsoft.com/office/officeart/2005/8/layout/hierarchy1"/>
    <dgm:cxn modelId="{7509EA9B-3183-48E9-BABA-4C1180623886}" type="presParOf" srcId="{04C07C0F-3B51-4BAE-8C76-8CFBB0DA6D05}" destId="{4C8A119E-994B-4391-AE33-1A45B5EACA1B}" srcOrd="0" destOrd="0" presId="urn:microsoft.com/office/officeart/2005/8/layout/hierarchy1"/>
    <dgm:cxn modelId="{4BC8C49A-D95D-4BAC-99A3-C3E99B2DDC2F}" type="presParOf" srcId="{4C8A119E-994B-4391-AE33-1A45B5EACA1B}" destId="{20539773-ED7F-4015-BDFF-69302E0D8CB9}" srcOrd="0" destOrd="0" presId="urn:microsoft.com/office/officeart/2005/8/layout/hierarchy1"/>
    <dgm:cxn modelId="{714DC3B6-375C-46EE-9EE1-3F6248F9DBF7}" type="presParOf" srcId="{4C8A119E-994B-4391-AE33-1A45B5EACA1B}" destId="{539B83A9-F66D-429F-9CF9-EB7E41D29C07}" srcOrd="1" destOrd="0" presId="urn:microsoft.com/office/officeart/2005/8/layout/hierarchy1"/>
    <dgm:cxn modelId="{691D8FDF-3540-41A4-B384-72572598F038}" type="presParOf" srcId="{04C07C0F-3B51-4BAE-8C76-8CFBB0DA6D05}" destId="{61F4DB7E-C453-4528-A888-B2EF2DF2E9D4}" srcOrd="1" destOrd="0" presId="urn:microsoft.com/office/officeart/2005/8/layout/hierarchy1"/>
    <dgm:cxn modelId="{BFD6ED32-7B7F-4ABF-892C-176DCE44D26B}" type="presParOf" srcId="{381C9ADA-FF05-4C60-A9DB-462769E6F665}" destId="{DAA6E2FC-59BF-441F-95A6-61760DBECF69}" srcOrd="2" destOrd="0" presId="urn:microsoft.com/office/officeart/2005/8/layout/hierarchy1"/>
    <dgm:cxn modelId="{9C2D6EB0-A889-45A9-A122-52F0F18DF0BE}" type="presParOf" srcId="{381C9ADA-FF05-4C60-A9DB-462769E6F665}" destId="{B7176A49-D5D0-4B3D-93B9-668D00549161}" srcOrd="3" destOrd="0" presId="urn:microsoft.com/office/officeart/2005/8/layout/hierarchy1"/>
    <dgm:cxn modelId="{02B4D896-92D1-4F31-A509-C91DA2092955}" type="presParOf" srcId="{B7176A49-D5D0-4B3D-93B9-668D00549161}" destId="{AA79CDD6-661C-4E56-A872-A6A7FD4B4033}" srcOrd="0" destOrd="0" presId="urn:microsoft.com/office/officeart/2005/8/layout/hierarchy1"/>
    <dgm:cxn modelId="{240E071F-E634-457D-8DB7-905B67AD014D}" type="presParOf" srcId="{AA79CDD6-661C-4E56-A872-A6A7FD4B4033}" destId="{27FBD9B2-6826-4C9C-86FE-8780C6E70DB2}" srcOrd="0" destOrd="0" presId="urn:microsoft.com/office/officeart/2005/8/layout/hierarchy1"/>
    <dgm:cxn modelId="{B8FDD2E9-1F64-49A3-89A4-D89A0B528432}" type="presParOf" srcId="{AA79CDD6-661C-4E56-A872-A6A7FD4B4033}" destId="{587CF452-C658-439C-B14B-A3A9F3F301C9}" srcOrd="1" destOrd="0" presId="urn:microsoft.com/office/officeart/2005/8/layout/hierarchy1"/>
    <dgm:cxn modelId="{28E36513-DD82-4F40-837F-071B22C00658}" type="presParOf" srcId="{B7176A49-D5D0-4B3D-93B9-668D00549161}" destId="{59141C5B-FABF-4690-AC09-E0E4378E6CCA}" srcOrd="1" destOrd="0" presId="urn:microsoft.com/office/officeart/2005/8/layout/hierarchy1"/>
    <dgm:cxn modelId="{5BE806F6-2D9A-4BCD-9CB5-3C44E3331C84}" type="presParOf" srcId="{59141C5B-FABF-4690-AC09-E0E4378E6CCA}" destId="{6E30B0FA-580B-4814-B210-C4953B670983}" srcOrd="0" destOrd="0" presId="urn:microsoft.com/office/officeart/2005/8/layout/hierarchy1"/>
    <dgm:cxn modelId="{89316C21-FF72-420D-90CE-880727CEBEF3}" type="presParOf" srcId="{59141C5B-FABF-4690-AC09-E0E4378E6CCA}" destId="{C815C8BD-186F-4226-A5D6-E4EEB30D0C83}" srcOrd="1" destOrd="0" presId="urn:microsoft.com/office/officeart/2005/8/layout/hierarchy1"/>
    <dgm:cxn modelId="{86E579F3-B4F1-4471-A7AA-87FC8E89EFC5}" type="presParOf" srcId="{C815C8BD-186F-4226-A5D6-E4EEB30D0C83}" destId="{A039394D-8A7F-46E2-90BB-4457C369B75D}" srcOrd="0" destOrd="0" presId="urn:microsoft.com/office/officeart/2005/8/layout/hierarchy1"/>
    <dgm:cxn modelId="{9F7D1B76-4357-4C26-A445-C0DA5AFECA75}" type="presParOf" srcId="{A039394D-8A7F-46E2-90BB-4457C369B75D}" destId="{E8E46833-208F-4962-A3B3-A279EE372232}" srcOrd="0" destOrd="0" presId="urn:microsoft.com/office/officeart/2005/8/layout/hierarchy1"/>
    <dgm:cxn modelId="{9C919C9E-1986-44F5-9FB9-2B97D06AE71F}" type="presParOf" srcId="{A039394D-8A7F-46E2-90BB-4457C369B75D}" destId="{1BD1A96A-C560-47ED-9E88-943F4F01DB40}" srcOrd="1" destOrd="0" presId="urn:microsoft.com/office/officeart/2005/8/layout/hierarchy1"/>
    <dgm:cxn modelId="{E5122F81-7949-4463-A0F5-C5F5D84A29A3}" type="presParOf" srcId="{C815C8BD-186F-4226-A5D6-E4EEB30D0C83}" destId="{F915AE8D-55A7-46C3-BD22-C488AA322EE3}" srcOrd="1" destOrd="0" presId="urn:microsoft.com/office/officeart/2005/8/layout/hierarchy1"/>
    <dgm:cxn modelId="{B351ED97-42A3-41F6-AE69-C3F836A0C00B}" type="presParOf" srcId="{59141C5B-FABF-4690-AC09-E0E4378E6CCA}" destId="{0CF44FD9-5406-48D9-A3CB-F355CE85607F}" srcOrd="2" destOrd="0" presId="urn:microsoft.com/office/officeart/2005/8/layout/hierarchy1"/>
    <dgm:cxn modelId="{4894378F-A4D3-402C-ACC1-C911D1F0EF63}" type="presParOf" srcId="{59141C5B-FABF-4690-AC09-E0E4378E6CCA}" destId="{817FE8F9-F492-41E2-8B14-698CB9A547B3}" srcOrd="3" destOrd="0" presId="urn:microsoft.com/office/officeart/2005/8/layout/hierarchy1"/>
    <dgm:cxn modelId="{979744E4-2356-465A-B3C3-87B3C639AB6E}" type="presParOf" srcId="{817FE8F9-F492-41E2-8B14-698CB9A547B3}" destId="{5749F41F-7FFB-4162-800C-82D90F04B101}" srcOrd="0" destOrd="0" presId="urn:microsoft.com/office/officeart/2005/8/layout/hierarchy1"/>
    <dgm:cxn modelId="{24C87B39-1DF9-4807-846B-E675839249DC}" type="presParOf" srcId="{5749F41F-7FFB-4162-800C-82D90F04B101}" destId="{48872C87-C25F-4CFB-AF17-4FE8CCD3629B}" srcOrd="0" destOrd="0" presId="urn:microsoft.com/office/officeart/2005/8/layout/hierarchy1"/>
    <dgm:cxn modelId="{EC4EB734-A55A-4542-9792-4F38BA869BBB}" type="presParOf" srcId="{5749F41F-7FFB-4162-800C-82D90F04B101}" destId="{84238781-69BF-46B2-99EA-E4D3307C44D3}" srcOrd="1" destOrd="0" presId="urn:microsoft.com/office/officeart/2005/8/layout/hierarchy1"/>
    <dgm:cxn modelId="{7CF48852-CA42-4421-97AB-53F40EC9D2F3}" type="presParOf" srcId="{817FE8F9-F492-41E2-8B14-698CB9A547B3}" destId="{1FEBEF6F-5879-4595-8C48-28958085D8ED}" srcOrd="1" destOrd="0" presId="urn:microsoft.com/office/officeart/2005/8/layout/hierarchy1"/>
    <dgm:cxn modelId="{DF8F2513-2BF6-4608-A0C9-8401B25BB65B}" type="presParOf" srcId="{59141C5B-FABF-4690-AC09-E0E4378E6CCA}" destId="{11F9A25E-3731-4C03-AD10-070917E182C5}" srcOrd="4" destOrd="0" presId="urn:microsoft.com/office/officeart/2005/8/layout/hierarchy1"/>
    <dgm:cxn modelId="{06C4D6E7-AA3F-4E9A-8C85-9B5F80DABC83}" type="presParOf" srcId="{59141C5B-FABF-4690-AC09-E0E4378E6CCA}" destId="{5D311224-839F-4F4B-B218-43C0E6A128A5}" srcOrd="5" destOrd="0" presId="urn:microsoft.com/office/officeart/2005/8/layout/hierarchy1"/>
    <dgm:cxn modelId="{DE4AB022-13BC-45C1-9DD4-A0E4CF5461EC}" type="presParOf" srcId="{5D311224-839F-4F4B-B218-43C0E6A128A5}" destId="{F609F9E8-18D3-4BCF-BB9E-E3159AA7CFF4}" srcOrd="0" destOrd="0" presId="urn:microsoft.com/office/officeart/2005/8/layout/hierarchy1"/>
    <dgm:cxn modelId="{625336FE-D0E2-4059-A0F8-348984AD56DF}" type="presParOf" srcId="{F609F9E8-18D3-4BCF-BB9E-E3159AA7CFF4}" destId="{58B48E64-39EC-4785-90EB-11FF8A6375BE}" srcOrd="0" destOrd="0" presId="urn:microsoft.com/office/officeart/2005/8/layout/hierarchy1"/>
    <dgm:cxn modelId="{8134E2DE-6AB6-43CE-A6DE-4CB56B9BEF25}" type="presParOf" srcId="{F609F9E8-18D3-4BCF-BB9E-E3159AA7CFF4}" destId="{E13075E0-FAE4-48D1-9691-068A15EEE64E}" srcOrd="1" destOrd="0" presId="urn:microsoft.com/office/officeart/2005/8/layout/hierarchy1"/>
    <dgm:cxn modelId="{F5BBEA69-115D-48B4-BDE0-35673E6DF6F9}" type="presParOf" srcId="{5D311224-839F-4F4B-B218-43C0E6A128A5}" destId="{C05591BE-96D7-45FF-BF3D-CAEBBFB147AD}" srcOrd="1" destOrd="0" presId="urn:microsoft.com/office/officeart/2005/8/layout/hierarchy1"/>
    <dgm:cxn modelId="{1848AFEC-6ABD-4F67-9D49-577E93E61485}" type="presParOf" srcId="{381C9ADA-FF05-4C60-A9DB-462769E6F665}" destId="{CF9C6245-660E-4194-A220-6ECB047EBF07}" srcOrd="4" destOrd="0" presId="urn:microsoft.com/office/officeart/2005/8/layout/hierarchy1"/>
    <dgm:cxn modelId="{88AE32B7-D20F-47A1-A23A-B40F6C80268E}" type="presParOf" srcId="{381C9ADA-FF05-4C60-A9DB-462769E6F665}" destId="{36E9EC8F-EA2C-4A0D-B121-53EEF0BEF344}" srcOrd="5" destOrd="0" presId="urn:microsoft.com/office/officeart/2005/8/layout/hierarchy1"/>
    <dgm:cxn modelId="{A09B4293-3A7D-485A-B027-D875881EDFD5}" type="presParOf" srcId="{36E9EC8F-EA2C-4A0D-B121-53EEF0BEF344}" destId="{EB8AC010-36E8-4D67-AB56-9B4CE2780003}" srcOrd="0" destOrd="0" presId="urn:microsoft.com/office/officeart/2005/8/layout/hierarchy1"/>
    <dgm:cxn modelId="{C9C30030-B11D-41DF-AB86-FF914CDB9A56}" type="presParOf" srcId="{EB8AC010-36E8-4D67-AB56-9B4CE2780003}" destId="{252BFA4B-50B6-46A1-BCCD-7C1FE85C1CB7}" srcOrd="0" destOrd="0" presId="urn:microsoft.com/office/officeart/2005/8/layout/hierarchy1"/>
    <dgm:cxn modelId="{551B6F3A-0532-413B-A2D1-726767376066}" type="presParOf" srcId="{EB8AC010-36E8-4D67-AB56-9B4CE2780003}" destId="{64694384-503B-46A9-8871-B26D2FCF63BB}" srcOrd="1" destOrd="0" presId="urn:microsoft.com/office/officeart/2005/8/layout/hierarchy1"/>
    <dgm:cxn modelId="{32286640-4C69-43B3-A3C2-CEF2219C2448}" type="presParOf" srcId="{36E9EC8F-EA2C-4A0D-B121-53EEF0BEF344}" destId="{1DCEB6A3-2135-4D79-AD32-86EFDC2D0417}" srcOrd="1" destOrd="0" presId="urn:microsoft.com/office/officeart/2005/8/layout/hierarchy1"/>
    <dgm:cxn modelId="{323746E5-274F-4C4C-A897-8533F1143965}" type="presParOf" srcId="{24557DB8-CE04-4437-9BFD-92F717AC0269}" destId="{E4B40BF1-BD00-4353-8DCC-B6D1639121A8}" srcOrd="2" destOrd="0" presId="urn:microsoft.com/office/officeart/2005/8/layout/hierarchy1"/>
    <dgm:cxn modelId="{4770B27D-1D8D-47B3-8D49-B7934F350F7F}" type="presParOf" srcId="{24557DB8-CE04-4437-9BFD-92F717AC0269}" destId="{83071889-B129-4B87-B793-66591C498611}" srcOrd="3" destOrd="0" presId="urn:microsoft.com/office/officeart/2005/8/layout/hierarchy1"/>
    <dgm:cxn modelId="{DADB9D91-B167-4165-ABEC-A3C4BF7D34D9}" type="presParOf" srcId="{83071889-B129-4B87-B793-66591C498611}" destId="{68A31B59-A863-4004-803A-C0634917DE64}" srcOrd="0" destOrd="0" presId="urn:microsoft.com/office/officeart/2005/8/layout/hierarchy1"/>
    <dgm:cxn modelId="{DEC96C1F-75C3-477A-9E94-96B6BBA04072}" type="presParOf" srcId="{68A31B59-A863-4004-803A-C0634917DE64}" destId="{8AFBE1E7-C904-4154-B261-F14CB61C18D3}" srcOrd="0" destOrd="0" presId="urn:microsoft.com/office/officeart/2005/8/layout/hierarchy1"/>
    <dgm:cxn modelId="{377B5586-31CB-4BA1-A7EA-7DCE357C251E}" type="presParOf" srcId="{68A31B59-A863-4004-803A-C0634917DE64}" destId="{1C9168F7-7A2C-4A63-9ADC-249BC3AE8BA7}" srcOrd="1" destOrd="0" presId="urn:microsoft.com/office/officeart/2005/8/layout/hierarchy1"/>
    <dgm:cxn modelId="{ACBEC498-3166-4CE9-9F9C-C44AE69DCA35}" type="presParOf" srcId="{83071889-B129-4B87-B793-66591C498611}" destId="{BAFBBBAA-3FE9-449A-B51D-B38A89EE41C3}" srcOrd="1" destOrd="0" presId="urn:microsoft.com/office/officeart/2005/8/layout/hierarchy1"/>
    <dgm:cxn modelId="{28D9B02A-233F-4D68-972E-9EA4E29F1427}" type="presParOf" srcId="{BAFBBBAA-3FE9-449A-B51D-B38A89EE41C3}" destId="{A5545645-A61C-4815-B3AD-9F764F3F25A7}" srcOrd="0" destOrd="0" presId="urn:microsoft.com/office/officeart/2005/8/layout/hierarchy1"/>
    <dgm:cxn modelId="{BD338DDD-79D3-4CD4-ABAB-90DBEAC76F2E}" type="presParOf" srcId="{BAFBBBAA-3FE9-449A-B51D-B38A89EE41C3}" destId="{73E32D4B-D640-4C42-93A9-0353C8B6DE13}" srcOrd="1" destOrd="0" presId="urn:microsoft.com/office/officeart/2005/8/layout/hierarchy1"/>
    <dgm:cxn modelId="{2D086AE3-2B18-4AD9-9BD3-F031AAD9E3FB}" type="presParOf" srcId="{73E32D4B-D640-4C42-93A9-0353C8B6DE13}" destId="{76B98009-C3C4-4772-80B8-5FA917B43DF4}" srcOrd="0" destOrd="0" presId="urn:microsoft.com/office/officeart/2005/8/layout/hierarchy1"/>
    <dgm:cxn modelId="{097619D5-0ADB-4F4E-ABA9-BA2A91AEE773}" type="presParOf" srcId="{76B98009-C3C4-4772-80B8-5FA917B43DF4}" destId="{B3B987D0-09B6-4E3A-9BC5-F3E79466600B}" srcOrd="0" destOrd="0" presId="urn:microsoft.com/office/officeart/2005/8/layout/hierarchy1"/>
    <dgm:cxn modelId="{A894F9C7-7ABA-4E37-BB8C-ADF4EE7A1839}" type="presParOf" srcId="{76B98009-C3C4-4772-80B8-5FA917B43DF4}" destId="{0E2E8E60-E6EC-466B-BAD8-FB07A1BB8D08}" srcOrd="1" destOrd="0" presId="urn:microsoft.com/office/officeart/2005/8/layout/hierarchy1"/>
    <dgm:cxn modelId="{E7D12804-5739-491C-BE66-1D54EC04FACD}" type="presParOf" srcId="{73E32D4B-D640-4C42-93A9-0353C8B6DE13}" destId="{43CF860B-276D-4B8D-B569-D5BE5EF1854A}" srcOrd="1" destOrd="0" presId="urn:microsoft.com/office/officeart/2005/8/layout/hierarchy1"/>
    <dgm:cxn modelId="{2194F9CD-94C3-4DB2-AA81-604B0648A067}" type="presParOf" srcId="{43CF860B-276D-4B8D-B569-D5BE5EF1854A}" destId="{6DC324B0-6E51-4FDD-A8C3-BC6F6E24B5A5}" srcOrd="0" destOrd="0" presId="urn:microsoft.com/office/officeart/2005/8/layout/hierarchy1"/>
    <dgm:cxn modelId="{644CF259-FEC4-4702-8450-CE1814FF3781}" type="presParOf" srcId="{43CF860B-276D-4B8D-B569-D5BE5EF1854A}" destId="{91C001D3-C36D-486C-A4D3-1E14A60D152B}" srcOrd="1" destOrd="0" presId="urn:microsoft.com/office/officeart/2005/8/layout/hierarchy1"/>
    <dgm:cxn modelId="{F4D60FBC-06A8-44D6-9E48-F802D33F72A9}" type="presParOf" srcId="{91C001D3-C36D-486C-A4D3-1E14A60D152B}" destId="{38754927-8788-4688-AF6E-E335E8403192}" srcOrd="0" destOrd="0" presId="urn:microsoft.com/office/officeart/2005/8/layout/hierarchy1"/>
    <dgm:cxn modelId="{7FA1A9DD-B308-455A-B65F-508EACF780BD}" type="presParOf" srcId="{38754927-8788-4688-AF6E-E335E8403192}" destId="{8AD68413-4DAA-4836-A28E-275BFB7D7D2A}" srcOrd="0" destOrd="0" presId="urn:microsoft.com/office/officeart/2005/8/layout/hierarchy1"/>
    <dgm:cxn modelId="{C2F3412A-2FAA-4631-BDA9-8A29095C46C7}" type="presParOf" srcId="{38754927-8788-4688-AF6E-E335E8403192}" destId="{A3A4A987-CE3A-4B65-A7BB-9A2C3507C119}" srcOrd="1" destOrd="0" presId="urn:microsoft.com/office/officeart/2005/8/layout/hierarchy1"/>
    <dgm:cxn modelId="{942935BD-E8E6-44E8-84EE-F3589047ACC4}" type="presParOf" srcId="{91C001D3-C36D-486C-A4D3-1E14A60D152B}" destId="{421BE3B0-5348-4394-AE47-C3F59E432272}" srcOrd="1" destOrd="0" presId="urn:microsoft.com/office/officeart/2005/8/layout/hierarchy1"/>
    <dgm:cxn modelId="{88D85741-B6A4-4128-8AB5-1F2F48030B67}" type="presParOf" srcId="{421BE3B0-5348-4394-AE47-C3F59E432272}" destId="{BB7ADDF3-B708-42E6-BC60-E5F958AD8C5C}" srcOrd="0" destOrd="0" presId="urn:microsoft.com/office/officeart/2005/8/layout/hierarchy1"/>
    <dgm:cxn modelId="{3DDA5FB8-BF15-40A7-8A70-2556209C90E3}" type="presParOf" srcId="{421BE3B0-5348-4394-AE47-C3F59E432272}" destId="{6FCB32FB-D0B0-4BCD-9C32-91E351E339D4}" srcOrd="1" destOrd="0" presId="urn:microsoft.com/office/officeart/2005/8/layout/hierarchy1"/>
    <dgm:cxn modelId="{684B7D36-E402-4C26-95D3-F12A8AD99595}" type="presParOf" srcId="{6FCB32FB-D0B0-4BCD-9C32-91E351E339D4}" destId="{A3C3805B-D361-499F-8099-66A4F68B67B5}" srcOrd="0" destOrd="0" presId="urn:microsoft.com/office/officeart/2005/8/layout/hierarchy1"/>
    <dgm:cxn modelId="{8E34B8D0-8523-4BAC-8322-95BD98042C45}" type="presParOf" srcId="{A3C3805B-D361-499F-8099-66A4F68B67B5}" destId="{C39597BA-912F-423E-B9DA-67330851DB2D}" srcOrd="0" destOrd="0" presId="urn:microsoft.com/office/officeart/2005/8/layout/hierarchy1"/>
    <dgm:cxn modelId="{1316DC80-C3D9-4A1E-902C-46C59A0BBBC3}" type="presParOf" srcId="{A3C3805B-D361-499F-8099-66A4F68B67B5}" destId="{A219FAD9-BC62-4D5E-880A-602D7C330136}" srcOrd="1" destOrd="0" presId="urn:microsoft.com/office/officeart/2005/8/layout/hierarchy1"/>
    <dgm:cxn modelId="{A794E5BF-D7A6-46FC-AAEC-5395B5DDE19E}" type="presParOf" srcId="{6FCB32FB-D0B0-4BCD-9C32-91E351E339D4}" destId="{7CD58D58-46DA-4803-B425-7C127FF46002}" srcOrd="1" destOrd="0" presId="urn:microsoft.com/office/officeart/2005/8/layout/hierarchy1"/>
    <dgm:cxn modelId="{3DD0CFA7-2F29-4A9F-BD66-9E7229027A5E}" type="presParOf" srcId="{43CF860B-276D-4B8D-B569-D5BE5EF1854A}" destId="{5679D48B-9D0D-4C44-8319-D5B2335CE8B5}" srcOrd="2" destOrd="0" presId="urn:microsoft.com/office/officeart/2005/8/layout/hierarchy1"/>
    <dgm:cxn modelId="{90A4A5F4-8673-4AA9-90CD-960BCA26FE64}" type="presParOf" srcId="{43CF860B-276D-4B8D-B569-D5BE5EF1854A}" destId="{4278F424-3855-4BFF-87E3-3BC1396AFD6B}" srcOrd="3" destOrd="0" presId="urn:microsoft.com/office/officeart/2005/8/layout/hierarchy1"/>
    <dgm:cxn modelId="{04A8E3C7-5E47-47B4-80A5-37BFEA5D264F}" type="presParOf" srcId="{4278F424-3855-4BFF-87E3-3BC1396AFD6B}" destId="{F397C4C8-1AA9-4D99-9466-4A178BC0D79F}" srcOrd="0" destOrd="0" presId="urn:microsoft.com/office/officeart/2005/8/layout/hierarchy1"/>
    <dgm:cxn modelId="{C921BCB1-E9F2-4EE5-9140-2A826FA3D0BA}" type="presParOf" srcId="{F397C4C8-1AA9-4D99-9466-4A178BC0D79F}" destId="{B1E9AAF6-9C6D-476A-818A-0500737F08C6}" srcOrd="0" destOrd="0" presId="urn:microsoft.com/office/officeart/2005/8/layout/hierarchy1"/>
    <dgm:cxn modelId="{04B4A3D4-5186-48A5-A8C1-66E9BAB0737A}" type="presParOf" srcId="{F397C4C8-1AA9-4D99-9466-4A178BC0D79F}" destId="{B6A622E9-F4CF-4039-808A-7B9C65B9FD28}" srcOrd="1" destOrd="0" presId="urn:microsoft.com/office/officeart/2005/8/layout/hierarchy1"/>
    <dgm:cxn modelId="{2679DDBA-9933-43BD-B85F-66294537C8C9}" type="presParOf" srcId="{4278F424-3855-4BFF-87E3-3BC1396AFD6B}" destId="{1CC896A0-9318-4F2C-B527-8AA7F6B96A26}" srcOrd="1" destOrd="0" presId="urn:microsoft.com/office/officeart/2005/8/layout/hierarchy1"/>
    <dgm:cxn modelId="{67E69372-B569-4312-AF4A-FE27FDF66049}" type="presParOf" srcId="{43CF860B-276D-4B8D-B569-D5BE5EF1854A}" destId="{82D8897C-9E37-4011-90B4-7D3EB582A513}" srcOrd="4" destOrd="0" presId="urn:microsoft.com/office/officeart/2005/8/layout/hierarchy1"/>
    <dgm:cxn modelId="{4D7CC05C-656F-4557-BAAE-7F63D92E9864}" type="presParOf" srcId="{43CF860B-276D-4B8D-B569-D5BE5EF1854A}" destId="{AF4C6979-CBF8-4615-B6D5-1835E86AED1A}" srcOrd="5" destOrd="0" presId="urn:microsoft.com/office/officeart/2005/8/layout/hierarchy1"/>
    <dgm:cxn modelId="{AC66F13C-7452-4DE6-A3A5-09D008DD1497}" type="presParOf" srcId="{AF4C6979-CBF8-4615-B6D5-1835E86AED1A}" destId="{CD076EEF-FDE0-457D-90A5-9BFD524040E9}" srcOrd="0" destOrd="0" presId="urn:microsoft.com/office/officeart/2005/8/layout/hierarchy1"/>
    <dgm:cxn modelId="{0A3E14BB-62DC-4F88-BAC0-B00728753B4A}" type="presParOf" srcId="{CD076EEF-FDE0-457D-90A5-9BFD524040E9}" destId="{29B29E9D-E20C-453A-BF83-3141EC4D0BEA}" srcOrd="0" destOrd="0" presId="urn:microsoft.com/office/officeart/2005/8/layout/hierarchy1"/>
    <dgm:cxn modelId="{3FDE7C70-C74B-44FE-B920-F92EA7BA3FB5}" type="presParOf" srcId="{CD076EEF-FDE0-457D-90A5-9BFD524040E9}" destId="{34E0F103-FE55-463D-86A4-8AE82E34C77E}" srcOrd="1" destOrd="0" presId="urn:microsoft.com/office/officeart/2005/8/layout/hierarchy1"/>
    <dgm:cxn modelId="{E29CA7EF-D913-4772-80EB-3D3140F04736}" type="presParOf" srcId="{AF4C6979-CBF8-4615-B6D5-1835E86AED1A}" destId="{6C9A82F2-D231-48CB-B4C0-CC829DC65A9C}"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E3A8C2-FC80-496A-A015-37CD81AF1308}" type="datetimeFigureOut">
              <a:rPr lang="ru-RU" smtClean="0"/>
              <a:pPr/>
              <a:t>26.04.2018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87925-9279-43CD-959C-783224C0B48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874845D-9A7B-432C-92BB-3BD84B8090AB}"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2A4DD8A-E554-4BA0-B46B-A013F5ECCEE5}" type="slidenum">
              <a:rPr lang="ru-RU" smtClean="0"/>
              <a:pPr/>
              <a:t>77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2A4DD8A-E554-4BA0-B46B-A013F5ECCEE5}" type="slidenum">
              <a:rPr lang="ru-RU" smtClean="0"/>
              <a:pPr/>
              <a:t>79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26.04.2018</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26.04.2018</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51575"/>
            <a:ext cx="2133600" cy="476250"/>
          </a:xfrm>
        </p:spPr>
        <p:txBody>
          <a:bodyPr/>
          <a:lstStyle>
            <a:lvl1pPr>
              <a:defRPr/>
            </a:lvl1pPr>
          </a:lstStyle>
          <a:p>
            <a:endParaRPr lang="ru-RU"/>
          </a:p>
        </p:txBody>
      </p:sp>
      <p:sp>
        <p:nvSpPr>
          <p:cNvPr id="7" name="Номер слайда 6"/>
          <p:cNvSpPr>
            <a:spLocks noGrp="1"/>
          </p:cNvSpPr>
          <p:nvPr>
            <p:ph type="sldNum" sz="quarter" idx="11"/>
          </p:nvPr>
        </p:nvSpPr>
        <p:spPr>
          <a:xfrm>
            <a:off x="6553200" y="6248400"/>
            <a:ext cx="2133600" cy="476250"/>
          </a:xfrm>
        </p:spPr>
        <p:txBody>
          <a:bodyPr/>
          <a:lstStyle>
            <a:lvl1pPr>
              <a:defRPr/>
            </a:lvl1pPr>
          </a:lstStyle>
          <a:p>
            <a:fld id="{4A2B0AD7-CE55-4D1D-BE37-0A6012945878}" type="slidenum">
              <a:rPr lang="ru-RU"/>
              <a:pPr/>
              <a:t>‹#›</a:t>
            </a:fld>
            <a:endParaRPr lang="ru-RU"/>
          </a:p>
        </p:txBody>
      </p:sp>
      <p:sp>
        <p:nvSpPr>
          <p:cNvPr id="8" name="Нижний колонтитул 7"/>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B5957A7B-161E-45C6-B722-07277CC7AD32}"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600200"/>
            <a:ext cx="4038600" cy="4525963"/>
          </a:xfrm>
        </p:spPr>
        <p:txBody>
          <a:bodyPr/>
          <a:lstStyle/>
          <a:p>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86C03690-DCDA-4641-8E71-9E2E2405B33B}"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51575"/>
            <a:ext cx="2133600" cy="476250"/>
          </a:xfrm>
        </p:spPr>
        <p:txBody>
          <a:bodyPr/>
          <a:lstStyle>
            <a:lvl1pPr>
              <a:defRPr/>
            </a:lvl1pPr>
          </a:lstStyle>
          <a:p>
            <a:endParaRPr lang="ru-RU"/>
          </a:p>
        </p:txBody>
      </p:sp>
      <p:sp>
        <p:nvSpPr>
          <p:cNvPr id="7" name="Номер слайда 6"/>
          <p:cNvSpPr>
            <a:spLocks noGrp="1"/>
          </p:cNvSpPr>
          <p:nvPr>
            <p:ph type="sldNum" sz="quarter" idx="11"/>
          </p:nvPr>
        </p:nvSpPr>
        <p:spPr>
          <a:xfrm>
            <a:off x="6553200" y="6248400"/>
            <a:ext cx="2133600" cy="476250"/>
          </a:xfrm>
        </p:spPr>
        <p:txBody>
          <a:bodyPr/>
          <a:lstStyle>
            <a:lvl1pPr>
              <a:defRPr/>
            </a:lvl1pPr>
          </a:lstStyle>
          <a:p>
            <a:fld id="{E7999E1E-E017-4ECE-A2B0-2049DA754439}" type="slidenum">
              <a:rPr lang="ru-RU"/>
              <a:pPr/>
              <a:t>‹#›</a:t>
            </a:fld>
            <a:endParaRPr lang="ru-RU"/>
          </a:p>
        </p:txBody>
      </p:sp>
      <p:sp>
        <p:nvSpPr>
          <p:cNvPr id="8" name="Нижний колонтитул 7"/>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26.04.2018</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5.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5.jpeg"/><Relationship Id="rId1" Type="http://schemas.openxmlformats.org/officeDocument/2006/relationships/slideLayout" Target="../slideLayouts/slideLayout15.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5.xml"/><Relationship Id="rId4" Type="http://schemas.openxmlformats.org/officeDocument/2006/relationships/image" Target="../media/image50.jpeg"/></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gif"/><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69.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75.jpeg"/><Relationship Id="rId4" Type="http://schemas.openxmlformats.org/officeDocument/2006/relationships/image" Target="../media/image74.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8.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2.xml"/><Relationship Id="rId4" Type="http://schemas.openxmlformats.org/officeDocument/2006/relationships/image" Target="../media/image80.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63.wmf"/><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wmf"/><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5.xml"/><Relationship Id="rId4" Type="http://schemas.openxmlformats.org/officeDocument/2006/relationships/image" Target="../media/image123.jpeg"/></Relationships>
</file>

<file path=ppt/slides/_rels/slide121.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131.jpeg"/><Relationship Id="rId4" Type="http://schemas.openxmlformats.org/officeDocument/2006/relationships/image" Target="../media/image130.png"/></Relationships>
</file>

<file path=ppt/slides/_rels/slide12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jpeg"/><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12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urinary organs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Rot="1" noChangeAspect="1" noChangeArrowheads="1"/>
          </p:cNvSpPr>
          <p:nvPr>
            <p:ph type="title"/>
          </p:nvPr>
        </p:nvSpPr>
        <p:spPr>
          <a:xfrm>
            <a:off x="142844" y="1268413"/>
            <a:ext cx="8715436" cy="1946273"/>
          </a:xfrm>
        </p:spPr>
        <p:txBody>
          <a:bodyPr>
            <a:normAutofit/>
          </a:bodyPr>
          <a:lstStyle/>
          <a:p>
            <a:pPr algn="just">
              <a:lnSpc>
                <a:spcPct val="90000"/>
              </a:lnSpc>
              <a:defRPr/>
            </a:pPr>
            <a:r>
              <a:rPr sz="2800" smtClean="0">
                <a:solidFill>
                  <a:schemeClr val="tx1"/>
                </a:solidFill>
                <a:effectLst/>
                <a:latin typeface="+mn-lt"/>
              </a:rPr>
              <a:t>Pyelonephritis is a nonspecific infectious and inflammatory process in the interstitial tissue and tubule of the kidney, simultaneously or sequentially damaging the parenchyma and the renal pelvis.</a:t>
            </a:r>
            <a:endParaRPr lang="ru-RU" sz="2800" b="0" dirty="0" smtClean="0">
              <a:solidFill>
                <a:schemeClr val="tx1"/>
              </a:solidFill>
              <a:effectLst/>
              <a:latin typeface="+mn-lt"/>
            </a:endParaRPr>
          </a:p>
        </p:txBody>
      </p:sp>
      <p:pic>
        <p:nvPicPr>
          <p:cNvPr id="5124" name="Picture 26" descr="Воспаление почек"/>
          <p:cNvPicPr>
            <a:picLocks noGrp="1" noChangeAspect="1" noChangeArrowheads="1"/>
          </p:cNvPicPr>
          <p:nvPr>
            <p:ph sz="quarter" idx="2"/>
          </p:nvPr>
        </p:nvPicPr>
        <p:blipFill>
          <a:blip r:embed="rId3">
            <a:lum contrast="20000"/>
          </a:blip>
          <a:srcRect/>
          <a:stretch>
            <a:fillRect/>
          </a:stretch>
        </p:blipFill>
        <p:spPr>
          <a:xfrm>
            <a:off x="971550" y="3429000"/>
            <a:ext cx="2879725" cy="2879725"/>
          </a:xfrm>
          <a:prstGeom prst="roundRect">
            <a:avLst>
              <a:gd name="adj" fmla="val 8594"/>
            </a:avLst>
          </a:prstGeom>
          <a:solidFill>
            <a:srgbClr val="FFFFFF">
              <a:shade val="85000"/>
            </a:srgbClr>
          </a:solidFill>
          <a:ln w="3175">
            <a:solidFill>
              <a:schemeClr val="tx1"/>
            </a:solidFill>
          </a:ln>
          <a:effectLst>
            <a:reflection blurRad="12700" stA="38000" endPos="28000" dist="5000" dir="5400000" sy="-100000" algn="bl" rotWithShape="0"/>
          </a:effectLst>
        </p:spPr>
      </p:pic>
      <p:sp>
        <p:nvSpPr>
          <p:cNvPr id="19460" name="Rectangle 21"/>
          <p:cNvSpPr>
            <a:spLocks noRot="1" noChangeAspect="1" noChangeArrowheads="1"/>
          </p:cNvSpPr>
          <p:nvPr/>
        </p:nvSpPr>
        <p:spPr bwMode="auto">
          <a:xfrm>
            <a:off x="857224" y="428604"/>
            <a:ext cx="8001024" cy="768371"/>
          </a:xfrm>
          <a:prstGeom prst="rect">
            <a:avLst/>
          </a:prstGeom>
          <a:solidFill>
            <a:schemeClr val="accent2"/>
          </a:solidFill>
          <a:ln>
            <a:headEnd/>
            <a:tailEnd/>
          </a:ln>
        </p:spPr>
        <p:style>
          <a:lnRef idx="2">
            <a:schemeClr val="accent2"/>
          </a:lnRef>
          <a:fillRef idx="1">
            <a:schemeClr val="lt1"/>
          </a:fillRef>
          <a:effectRef idx="0">
            <a:schemeClr val="accent2"/>
          </a:effectRef>
          <a:fontRef idx="minor">
            <a:schemeClr val="dk1"/>
          </a:fontRef>
        </p:style>
        <p:txBody>
          <a:bodyPr anchor="ctr"/>
          <a:lstStyle/>
          <a:p>
            <a:pPr>
              <a:defRPr/>
            </a:pPr>
            <a:r>
              <a:rPr lang="en-US" sz="2800" i="1" u="sng" dirty="0" err="1" smtClean="0">
                <a:solidFill>
                  <a:srgbClr val="0070C0"/>
                </a:solidFill>
              </a:rPr>
              <a:t>Pyelonephritis</a:t>
            </a:r>
            <a:r>
              <a:rPr lang="en-US" sz="2000" smtClean="0">
                <a:solidFill>
                  <a:srgbClr val="0070C0"/>
                </a:solidFill>
              </a:rPr>
              <a:t> - inflammation </a:t>
            </a:r>
            <a:r>
              <a:rPr lang="en-US" sz="2000" dirty="0" smtClean="0">
                <a:solidFill>
                  <a:srgbClr val="0070C0"/>
                </a:solidFill>
              </a:rPr>
              <a:t>of the substance of the kidney as a result of bacterial infection.</a:t>
            </a:r>
            <a:endParaRPr lang="ru-RU" sz="2000" dirty="0">
              <a:solidFill>
                <a:srgbClr val="0070C0"/>
              </a:solidFill>
              <a:latin typeface="+mn-lt"/>
            </a:endParaRPr>
          </a:p>
        </p:txBody>
      </p:sp>
      <p:pic>
        <p:nvPicPr>
          <p:cNvPr id="5123" name="Picture 23" descr="почка в норме"/>
          <p:cNvPicPr>
            <a:picLocks noGrp="1" noChangeAspect="1" noChangeArrowheads="1"/>
          </p:cNvPicPr>
          <p:nvPr>
            <p:ph sz="half" idx="1"/>
          </p:nvPr>
        </p:nvPicPr>
        <p:blipFill>
          <a:blip r:embed="rId4"/>
          <a:srcRect/>
          <a:stretch>
            <a:fillRect/>
          </a:stretch>
        </p:blipFill>
        <p:spPr>
          <a:xfrm>
            <a:off x="5273576" y="3429000"/>
            <a:ext cx="3013200" cy="2866663"/>
          </a:xfrm>
          <a:prstGeom prst="ellipse">
            <a:avLst/>
          </a:prstGeom>
          <a:effectLst>
            <a:softEdge rad="112500"/>
          </a:effectLst>
        </p:spPr>
      </p:pic>
    </p:spTree>
    <p:custDataLst>
      <p:tags r:id="rId1"/>
    </p:custDataLst>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Relevance of the problem</a:t>
            </a:r>
            <a:endParaRPr lang="ru-RU" sz="4000" b="0" dirty="0" smtClean="0">
              <a:solidFill>
                <a:srgbClr val="800000"/>
              </a:solidFill>
              <a:effectLst/>
              <a:latin typeface="+mn-lt"/>
            </a:endParaRPr>
          </a:p>
        </p:txBody>
      </p:sp>
      <p:sp>
        <p:nvSpPr>
          <p:cNvPr id="6147" name="Rectangle 3"/>
          <p:cNvSpPr>
            <a:spLocks noGrp="1" noChangeAspect="1" noChangeArrowheads="1"/>
          </p:cNvSpPr>
          <p:nvPr>
            <p:ph idx="1"/>
          </p:nvPr>
        </p:nvSpPr>
        <p:spPr>
          <a:xfrm>
            <a:off x="142844" y="1412875"/>
            <a:ext cx="8713788" cy="5159397"/>
          </a:xfrm>
          <a:solidFill>
            <a:schemeClr val="accent5">
              <a:lumMod val="50000"/>
            </a:schemeClr>
          </a:solidFill>
          <a:ln w="0"/>
        </p:spPr>
        <p:txBody>
          <a:bodyPr>
            <a:normAutofit/>
          </a:bodyPr>
          <a:lstStyle/>
          <a:p>
            <a:pPr>
              <a:lnSpc>
                <a:spcPct val="90000"/>
              </a:lnSpc>
              <a:buClr>
                <a:srgbClr val="FFFF0D"/>
              </a:buClr>
              <a:defRPr/>
            </a:pPr>
            <a:r>
              <a:rPr kumimoji="1" lang="en-US" sz="2800" dirty="0" err="1" smtClean="0">
                <a:solidFill>
                  <a:schemeClr val="accent2"/>
                </a:solidFill>
              </a:rPr>
              <a:t>Pyelonephritis</a:t>
            </a:r>
            <a:r>
              <a:rPr kumimoji="1" lang="en-US" sz="2800" dirty="0" smtClean="0">
                <a:solidFill>
                  <a:schemeClr val="accent2"/>
                </a:solidFill>
              </a:rPr>
              <a:t> is the most frequent disease of the </a:t>
            </a:r>
            <a:r>
              <a:rPr kumimoji="1" lang="en-US" sz="2800" dirty="0" err="1" smtClean="0">
                <a:solidFill>
                  <a:schemeClr val="accent2"/>
                </a:solidFill>
              </a:rPr>
              <a:t>genito</a:t>
            </a:r>
            <a:r>
              <a:rPr kumimoji="1" lang="en-US" sz="2800" dirty="0" smtClean="0">
                <a:solidFill>
                  <a:schemeClr val="accent2"/>
                </a:solidFill>
              </a:rPr>
              <a:t>-urinary organs.</a:t>
            </a:r>
          </a:p>
          <a:p>
            <a:pPr>
              <a:lnSpc>
                <a:spcPct val="90000"/>
              </a:lnSpc>
              <a:buClr>
                <a:srgbClr val="FFFF0D"/>
              </a:buClr>
              <a:defRPr/>
            </a:pPr>
            <a:r>
              <a:rPr kumimoji="1" lang="en-US" sz="2800" dirty="0" smtClean="0">
                <a:solidFill>
                  <a:schemeClr val="accent2"/>
                </a:solidFill>
              </a:rPr>
              <a:t>He is the reason for hospitalization of 4-5% of all children and is observed in 3-5% of pregnant women.</a:t>
            </a:r>
          </a:p>
          <a:p>
            <a:pPr>
              <a:lnSpc>
                <a:spcPct val="90000"/>
              </a:lnSpc>
              <a:buClr>
                <a:srgbClr val="FFFF0D"/>
              </a:buClr>
              <a:defRPr/>
            </a:pPr>
            <a:r>
              <a:rPr kumimoji="1" lang="en-US" sz="2800" dirty="0" smtClean="0">
                <a:solidFill>
                  <a:schemeClr val="accent2"/>
                </a:solidFill>
              </a:rPr>
              <a:t>According to </a:t>
            </a:r>
            <a:r>
              <a:rPr kumimoji="1" lang="en-US" sz="2800" dirty="0" err="1" smtClean="0">
                <a:solidFill>
                  <a:schemeClr val="accent2"/>
                </a:solidFill>
              </a:rPr>
              <a:t>pathoanatomical</a:t>
            </a:r>
            <a:r>
              <a:rPr kumimoji="1" lang="en-US" sz="2800" dirty="0" smtClean="0">
                <a:solidFill>
                  <a:schemeClr val="accent2"/>
                </a:solidFill>
              </a:rPr>
              <a:t> statistics, it is found in 8-20% of autopsies.</a:t>
            </a:r>
          </a:p>
          <a:p>
            <a:pPr>
              <a:lnSpc>
                <a:spcPct val="90000"/>
              </a:lnSpc>
              <a:buClr>
                <a:srgbClr val="FFFF0D"/>
              </a:buClr>
              <a:defRPr/>
            </a:pPr>
            <a:r>
              <a:rPr kumimoji="1" lang="en-US" sz="2800" dirty="0" smtClean="0">
                <a:solidFill>
                  <a:schemeClr val="accent2"/>
                </a:solidFill>
              </a:rPr>
              <a:t>However, this diagnosis during life is established only in ¼ of the patients.</a:t>
            </a:r>
          </a:p>
          <a:p>
            <a:pPr>
              <a:lnSpc>
                <a:spcPct val="90000"/>
              </a:lnSpc>
              <a:buClr>
                <a:srgbClr val="FFFF0D"/>
              </a:buClr>
              <a:defRPr/>
            </a:pPr>
            <a:r>
              <a:rPr kumimoji="1" lang="en-US" sz="2800" dirty="0" smtClean="0">
                <a:solidFill>
                  <a:schemeClr val="accent2"/>
                </a:solidFill>
              </a:rPr>
              <a:t>In Ukraine, the incidence of </a:t>
            </a:r>
            <a:r>
              <a:rPr kumimoji="1" lang="en-US" sz="2800" dirty="0" err="1" smtClean="0">
                <a:solidFill>
                  <a:schemeClr val="accent2"/>
                </a:solidFill>
              </a:rPr>
              <a:t>pyelonephritis</a:t>
            </a:r>
            <a:r>
              <a:rPr kumimoji="1" lang="en-US" sz="2800" dirty="0" smtClean="0">
                <a:solidFill>
                  <a:schemeClr val="accent2"/>
                </a:solidFill>
              </a:rPr>
              <a:t> is 100 cases per 100 000 population.</a:t>
            </a:r>
          </a:p>
          <a:p>
            <a:pPr>
              <a:lnSpc>
                <a:spcPct val="90000"/>
              </a:lnSpc>
              <a:buClr>
                <a:srgbClr val="FFFF0D"/>
              </a:buClr>
              <a:defRPr/>
            </a:pPr>
            <a:r>
              <a:rPr kumimoji="1" lang="en-US" sz="2800" dirty="0" smtClean="0">
                <a:solidFill>
                  <a:schemeClr val="accent2"/>
                </a:solidFill>
              </a:rPr>
              <a:t>The predominant sex is female (5: 1).</a:t>
            </a:r>
          </a:p>
          <a:p>
            <a:pPr>
              <a:lnSpc>
                <a:spcPct val="90000"/>
              </a:lnSpc>
              <a:buClr>
                <a:srgbClr val="FFFF0D"/>
              </a:buClr>
              <a:defRPr/>
            </a:pPr>
            <a:r>
              <a:rPr kumimoji="1" lang="en-US" sz="2800" dirty="0" smtClean="0">
                <a:solidFill>
                  <a:schemeClr val="accent2"/>
                </a:solidFill>
              </a:rPr>
              <a:t>The predominant age is 30-40 years.</a:t>
            </a:r>
            <a:endParaRPr kumimoji="1" lang="ru-RU" sz="2800" dirty="0" smtClean="0">
              <a:solidFill>
                <a:schemeClr val="accent2"/>
              </a:solidFill>
              <a:effectLst/>
            </a:endParaRPr>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Rot="1" noChangeAspect="1" noChangeArrowheads="1"/>
          </p:cNvSpPr>
          <p:nvPr>
            <p:ph type="title"/>
          </p:nvPr>
        </p:nvSpPr>
        <p:spPr>
          <a:xfrm>
            <a:off x="0" y="446051"/>
            <a:ext cx="9144000" cy="839809"/>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Predisposing factors</a:t>
            </a:r>
            <a:endParaRPr lang="ru-RU" sz="4000" b="0" dirty="0" smtClean="0">
              <a:solidFill>
                <a:srgbClr val="800000"/>
              </a:solidFill>
              <a:effectLst/>
              <a:latin typeface="+mn-lt"/>
            </a:endParaRPr>
          </a:p>
        </p:txBody>
      </p:sp>
      <p:sp>
        <p:nvSpPr>
          <p:cNvPr id="20483" name="Rectangle 7"/>
          <p:cNvSpPr>
            <a:spLocks noGrp="1" noChangeAspect="1" noChangeArrowheads="1"/>
          </p:cNvSpPr>
          <p:nvPr>
            <p:ph type="body" sz="half" idx="1"/>
          </p:nvPr>
        </p:nvSpPr>
        <p:spPr>
          <a:xfrm>
            <a:off x="179388" y="1500188"/>
            <a:ext cx="8640762" cy="4786332"/>
          </a:xfrm>
        </p:spPr>
        <p:txBody>
          <a:bodyPr/>
          <a:lstStyle/>
          <a:p>
            <a:pPr>
              <a:buClr>
                <a:srgbClr val="FFFF0D"/>
              </a:buClr>
            </a:pPr>
            <a:r>
              <a:rPr lang="en-US" sz="2700" dirty="0" smtClean="0"/>
              <a:t>anatomical features of the urethra in women;</a:t>
            </a:r>
          </a:p>
          <a:p>
            <a:pPr>
              <a:buClr>
                <a:srgbClr val="FFFF0D"/>
              </a:buClr>
            </a:pPr>
            <a:r>
              <a:rPr lang="en-US" sz="2700" dirty="0" smtClean="0"/>
              <a:t>gynecological diseases and pregnancy;</a:t>
            </a:r>
          </a:p>
          <a:p>
            <a:pPr>
              <a:buClr>
                <a:srgbClr val="FFFF0D"/>
              </a:buClr>
            </a:pPr>
            <a:r>
              <a:rPr lang="en-US" sz="2700" dirty="0" smtClean="0"/>
              <a:t>urological diseases leading to a violation of </a:t>
            </a:r>
            <a:r>
              <a:rPr lang="en-US" sz="2700" dirty="0" err="1" smtClean="0"/>
              <a:t>uro</a:t>
            </a:r>
            <a:r>
              <a:rPr lang="en-US" sz="2700" dirty="0" smtClean="0"/>
              <a:t>- and </a:t>
            </a:r>
            <a:r>
              <a:rPr lang="en-US" sz="2700" dirty="0" err="1" smtClean="0"/>
              <a:t>hemodynamics</a:t>
            </a:r>
            <a:r>
              <a:rPr lang="en-US" sz="2700" dirty="0" smtClean="0"/>
              <a:t> (developmental anomalies, stone formation, hyperplasia of prostate, </a:t>
            </a:r>
            <a:r>
              <a:rPr lang="en-US" sz="2700" dirty="0" err="1" smtClean="0"/>
              <a:t>prostatitis</a:t>
            </a:r>
            <a:r>
              <a:rPr lang="en-US" sz="2700" dirty="0" smtClean="0"/>
              <a:t>);</a:t>
            </a:r>
          </a:p>
          <a:p>
            <a:pPr>
              <a:buClr>
                <a:srgbClr val="FFFF0D"/>
              </a:buClr>
            </a:pPr>
            <a:r>
              <a:rPr lang="en-US" sz="2700" dirty="0" smtClean="0"/>
              <a:t>concomitant diseases (diabetes mellitus);</a:t>
            </a:r>
          </a:p>
          <a:p>
            <a:pPr>
              <a:buClr>
                <a:srgbClr val="FFFF0D"/>
              </a:buClr>
            </a:pPr>
            <a:r>
              <a:rPr lang="en-US" sz="2700" dirty="0" err="1" smtClean="0"/>
              <a:t>vesicoureteral</a:t>
            </a:r>
            <a:r>
              <a:rPr lang="en-US" sz="2700" dirty="0" smtClean="0"/>
              <a:t> reflux;</a:t>
            </a:r>
          </a:p>
          <a:p>
            <a:pPr>
              <a:buClr>
                <a:srgbClr val="FFFF0D"/>
              </a:buClr>
            </a:pPr>
            <a:r>
              <a:rPr lang="en-US" sz="2700" dirty="0" smtClean="0"/>
              <a:t>instrumental studies of the kidneys and urinary tract.</a:t>
            </a:r>
            <a:endParaRPr lang="ru-RU" sz="2700" dirty="0" smtClean="0">
              <a:effectLst/>
            </a:endParaRPr>
          </a:p>
        </p:txBody>
      </p:sp>
    </p:spTree>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lang="ru-RU" sz="4000" b="0" dirty="0" smtClean="0">
                <a:solidFill>
                  <a:srgbClr val="800000"/>
                </a:solidFill>
                <a:effectLst/>
              </a:rPr>
              <a:t> </a:t>
            </a:r>
            <a:r>
              <a:rPr sz="4000" smtClean="0">
                <a:solidFill>
                  <a:srgbClr val="800000"/>
                </a:solidFill>
                <a:effectLst/>
              </a:rPr>
              <a:t>Etiology - </a:t>
            </a:r>
            <a:endParaRPr lang="ru-RU" sz="4000" b="0" dirty="0" smtClean="0">
              <a:solidFill>
                <a:srgbClr val="800000"/>
              </a:solidFill>
              <a:effectLst/>
              <a:latin typeface="+mn-lt"/>
            </a:endParaRPr>
          </a:p>
        </p:txBody>
      </p:sp>
      <p:sp>
        <p:nvSpPr>
          <p:cNvPr id="21507" name="Rectangle 3"/>
          <p:cNvSpPr>
            <a:spLocks noGrp="1" noChangeAspect="1" noChangeArrowheads="1"/>
          </p:cNvSpPr>
          <p:nvPr>
            <p:ph type="body" sz="half" idx="1"/>
          </p:nvPr>
        </p:nvSpPr>
        <p:spPr>
          <a:xfrm>
            <a:off x="214282" y="1357298"/>
            <a:ext cx="5000625" cy="4967287"/>
          </a:xfrm>
        </p:spPr>
        <p:txBody>
          <a:bodyPr/>
          <a:lstStyle/>
          <a:p>
            <a:pPr marL="0" indent="0">
              <a:lnSpc>
                <a:spcPct val="90000"/>
              </a:lnSpc>
              <a:spcBef>
                <a:spcPct val="0"/>
              </a:spcBef>
              <a:buClr>
                <a:srgbClr val="FFFF0D"/>
              </a:buClr>
              <a:buNone/>
            </a:pPr>
            <a:r>
              <a:rPr kumimoji="1" lang="en-US" sz="2700" dirty="0" smtClean="0"/>
              <a:t>Specific pathogens do not exist, the most significant are: E. coli, Proteus spp., P. </a:t>
            </a:r>
            <a:r>
              <a:rPr kumimoji="1" lang="en-US" sz="2700" dirty="0" err="1" smtClean="0"/>
              <a:t>aeruginosa</a:t>
            </a:r>
            <a:r>
              <a:rPr kumimoji="1" lang="en-US" sz="2700" dirty="0" smtClean="0"/>
              <a:t>, </a:t>
            </a:r>
            <a:r>
              <a:rPr kumimoji="1" lang="en-US" sz="2700" dirty="0" err="1" smtClean="0"/>
              <a:t>Enterobacter</a:t>
            </a:r>
            <a:r>
              <a:rPr kumimoji="1" lang="en-US" sz="2700" dirty="0" smtClean="0"/>
              <a:t> spp., Staphylococcus spp., </a:t>
            </a:r>
            <a:r>
              <a:rPr kumimoji="1" lang="en-US" sz="2700" dirty="0" err="1" smtClean="0"/>
              <a:t>Enterococcus</a:t>
            </a:r>
            <a:r>
              <a:rPr kumimoji="1" lang="en-US" sz="2700" dirty="0" smtClean="0"/>
              <a:t> </a:t>
            </a:r>
            <a:r>
              <a:rPr kumimoji="1" lang="en-US" sz="2700" dirty="0" err="1" smtClean="0"/>
              <a:t>faecalis</a:t>
            </a:r>
            <a:r>
              <a:rPr kumimoji="1" lang="en-US" sz="2700" dirty="0" smtClean="0"/>
              <a:t>. </a:t>
            </a:r>
          </a:p>
          <a:p>
            <a:pPr marL="0" indent="0">
              <a:lnSpc>
                <a:spcPct val="90000"/>
              </a:lnSpc>
              <a:spcBef>
                <a:spcPct val="0"/>
              </a:spcBef>
              <a:buClr>
                <a:srgbClr val="FFFF0D"/>
              </a:buClr>
              <a:buNone/>
            </a:pPr>
            <a:r>
              <a:rPr kumimoji="1" lang="en-US" sz="2700" dirty="0" smtClean="0"/>
              <a:t>As a rule, these are microbial-viral associations. In recent years, the role of hospital strains of microorganisms as causative agents of </a:t>
            </a:r>
            <a:r>
              <a:rPr kumimoji="1" lang="en-US" sz="2700" dirty="0" err="1" smtClean="0"/>
              <a:t>pyelonephritis</a:t>
            </a:r>
            <a:r>
              <a:rPr kumimoji="1" lang="en-US" sz="2700" dirty="0" smtClean="0"/>
              <a:t> has increased.</a:t>
            </a:r>
            <a:endParaRPr kumimoji="1" lang="ru-RU" sz="2700" dirty="0" smtClean="0">
              <a:effectLst/>
            </a:endParaRPr>
          </a:p>
        </p:txBody>
      </p:sp>
      <p:pic>
        <p:nvPicPr>
          <p:cNvPr id="23556" name="Picture 6" descr="Синегнойная инфекция"/>
          <p:cNvPicPr>
            <a:picLocks noGrp="1" noChangeAspect="1" noChangeArrowheads="1"/>
          </p:cNvPicPr>
          <p:nvPr>
            <p:ph sz="half" idx="2"/>
          </p:nvPr>
        </p:nvPicPr>
        <p:blipFill>
          <a:blip r:embed="rId2">
            <a:duotone>
              <a:prstClr val="black"/>
              <a:schemeClr val="accent3">
                <a:tint val="45000"/>
                <a:satMod val="400000"/>
              </a:schemeClr>
            </a:duotone>
          </a:blip>
          <a:srcRect/>
          <a:stretch>
            <a:fillRect/>
          </a:stretch>
        </p:blipFill>
        <p:spPr>
          <a:xfrm>
            <a:off x="5000628" y="2000241"/>
            <a:ext cx="4000528" cy="4000527"/>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Rot="1" noChangeAspect="1" noChangeArrowheads="1"/>
          </p:cNvSpPr>
          <p:nvPr>
            <p:ph type="title"/>
          </p:nvPr>
        </p:nvSpPr>
        <p:spPr>
          <a:xfrm>
            <a:off x="214313" y="3929067"/>
            <a:ext cx="8715375" cy="2357454"/>
          </a:xfrm>
        </p:spPr>
        <p:txBody>
          <a:bodyPr>
            <a:normAutofit/>
          </a:bodyPr>
          <a:lstStyle/>
          <a:p>
            <a:pPr indent="457200" algn="just">
              <a:defRPr/>
            </a:pPr>
            <a:r>
              <a:rPr sz="2700" smtClean="0">
                <a:effectLst/>
                <a:latin typeface="+mn-lt"/>
              </a:rPr>
              <a:t>The change in the etiological structure of pathogens is associated with the introduction into clinical practice of endoscopic methods of diagnosis and treatment, resulting in the abandonment of drainage in the organs of the urinary system, which become the gateway to infection.</a:t>
            </a:r>
            <a:endParaRPr lang="ru-RU" sz="2700" b="0" dirty="0" smtClean="0">
              <a:effectLst/>
              <a:latin typeface="+mn-lt"/>
            </a:endParaRPr>
          </a:p>
        </p:txBody>
      </p:sp>
      <p:pic>
        <p:nvPicPr>
          <p:cNvPr id="33795" name="Picture 8" descr="катетер Фолея"/>
          <p:cNvPicPr>
            <a:picLocks noGrp="1" noChangeAspect="1" noChangeArrowheads="1"/>
          </p:cNvPicPr>
          <p:nvPr>
            <p:ph sz="half" idx="1"/>
          </p:nvPr>
        </p:nvPicPr>
        <p:blipFill>
          <a:blip r:embed="rId3"/>
          <a:srcRect/>
          <a:stretch>
            <a:fillRect/>
          </a:stretch>
        </p:blipFill>
        <p:spPr>
          <a:xfrm>
            <a:off x="5703915" y="617541"/>
            <a:ext cx="2725737" cy="3311525"/>
          </a:xfrm>
          <a:solidFill>
            <a:srgbClr val="FFFFFF">
              <a:shade val="85000"/>
            </a:srgbClr>
          </a:solidFill>
          <a:ln w="28575" cap="sq">
            <a:solidFill>
              <a:srgbClr val="FDFDFD"/>
            </a:solidFill>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196" name="Picture 9" descr="prev15333"/>
          <p:cNvPicPr>
            <a:picLocks noGrp="1" noChangeAspect="1" noChangeArrowheads="1"/>
          </p:cNvPicPr>
          <p:nvPr>
            <p:ph sz="half" idx="2"/>
          </p:nvPr>
        </p:nvPicPr>
        <p:blipFill>
          <a:blip r:embed="rId4">
            <a:lum bright="10000"/>
          </a:blip>
          <a:srcRect/>
          <a:stretch>
            <a:fillRect/>
          </a:stretch>
        </p:blipFill>
        <p:spPr>
          <a:xfrm>
            <a:off x="1000100" y="425142"/>
            <a:ext cx="2857520" cy="3218172"/>
          </a:xfrm>
          <a:solidFill>
            <a:srgbClr val="FFFFFF">
              <a:shade val="85000"/>
            </a:srgbClr>
          </a:solidFill>
          <a:ln w="28575"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9" descr="инфекции мочевых путей"/>
          <p:cNvPicPr>
            <a:picLocks noGrp="1" noChangeAspect="1" noChangeArrowheads="1"/>
          </p:cNvPicPr>
          <p:nvPr>
            <p:ph sz="half" idx="2"/>
          </p:nvPr>
        </p:nvPicPr>
        <p:blipFill>
          <a:blip r:embed="rId2">
            <a:lum bright="-10000"/>
          </a:blip>
          <a:srcRect/>
          <a:stretch>
            <a:fillRect/>
          </a:stretch>
        </p:blipFill>
        <p:spPr>
          <a:xfrm>
            <a:off x="5357818" y="2060574"/>
            <a:ext cx="2786082" cy="3154376"/>
          </a:xfrm>
          <a:prstGeom prst="ellipse">
            <a:avLst/>
          </a:prstGeom>
          <a:effectLst>
            <a:outerShdw blurRad="292100" dist="139700" dir="2700000" algn="tl" rotWithShape="0">
              <a:srgbClr val="333333">
                <a:alpha val="65000"/>
              </a:srgbClr>
            </a:outerShdw>
          </a:effectLst>
        </p:spPr>
      </p:pic>
      <p:sp>
        <p:nvSpPr>
          <p:cNvPr id="23555" name="Rectangle 2"/>
          <p:cNvSpPr>
            <a:spLocks noGrp="1" noRot="1" noChangeAspec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Pathogenesis</a:t>
            </a:r>
            <a:endParaRPr lang="ru-RU" sz="4000" b="0" dirty="0" smtClean="0">
              <a:solidFill>
                <a:srgbClr val="800000"/>
              </a:solidFill>
              <a:effectLst/>
              <a:latin typeface="+mn-lt"/>
            </a:endParaRPr>
          </a:p>
        </p:txBody>
      </p:sp>
      <p:sp>
        <p:nvSpPr>
          <p:cNvPr id="23556" name="Rectangle 3"/>
          <p:cNvSpPr>
            <a:spLocks noGrp="1" noChangeArrowheads="1"/>
          </p:cNvSpPr>
          <p:nvPr>
            <p:ph type="body" sz="half" idx="1"/>
          </p:nvPr>
        </p:nvSpPr>
        <p:spPr>
          <a:xfrm>
            <a:off x="285750" y="2060575"/>
            <a:ext cx="4214813" cy="3154363"/>
          </a:xfrm>
        </p:spPr>
        <p:txBody>
          <a:bodyPr>
            <a:normAutofit fontScale="85000" lnSpcReduction="20000"/>
          </a:bodyPr>
          <a:lstStyle/>
          <a:p>
            <a:pPr marL="533400" indent="-533400">
              <a:lnSpc>
                <a:spcPct val="150000"/>
              </a:lnSpc>
              <a:spcBef>
                <a:spcPct val="0"/>
              </a:spcBef>
              <a:buClr>
                <a:srgbClr val="FFFF0D"/>
              </a:buClr>
              <a:buSzTx/>
              <a:buFont typeface="Wingdings" pitchFamily="2" charset="2"/>
              <a:buAutoNum type="arabicPeriod"/>
            </a:pPr>
            <a:r>
              <a:rPr kumimoji="1" lang="en-US" sz="2800" dirty="0" err="1" smtClean="0">
                <a:solidFill>
                  <a:srgbClr val="FFFF00"/>
                </a:solidFill>
              </a:rPr>
              <a:t>hematogenous</a:t>
            </a:r>
            <a:r>
              <a:rPr kumimoji="1" lang="en-US" sz="2800" dirty="0" smtClean="0">
                <a:solidFill>
                  <a:srgbClr val="FFFF00"/>
                </a:solidFill>
              </a:rPr>
              <a:t>;</a:t>
            </a:r>
          </a:p>
          <a:p>
            <a:pPr marL="533400" indent="-533400">
              <a:lnSpc>
                <a:spcPct val="150000"/>
              </a:lnSpc>
              <a:spcBef>
                <a:spcPct val="0"/>
              </a:spcBef>
              <a:buClr>
                <a:srgbClr val="FFFF0D"/>
              </a:buClr>
              <a:buSzTx/>
              <a:buFont typeface="Wingdings" pitchFamily="2" charset="2"/>
              <a:buAutoNum type="arabicPeriod"/>
            </a:pPr>
            <a:endParaRPr kumimoji="1" lang="en-US" sz="2800" dirty="0" smtClean="0">
              <a:solidFill>
                <a:srgbClr val="FFFF00"/>
              </a:solidFill>
            </a:endParaRPr>
          </a:p>
          <a:p>
            <a:pPr marL="533400" indent="-533400">
              <a:lnSpc>
                <a:spcPct val="150000"/>
              </a:lnSpc>
              <a:spcBef>
                <a:spcPct val="0"/>
              </a:spcBef>
              <a:buClr>
                <a:srgbClr val="FFFF0D"/>
              </a:buClr>
              <a:buSzTx/>
              <a:buFont typeface="Wingdings" pitchFamily="2" charset="2"/>
              <a:buAutoNum type="arabicPeriod"/>
            </a:pPr>
            <a:r>
              <a:rPr kumimoji="1" lang="en-US" sz="2800" dirty="0" err="1" smtClean="0">
                <a:solidFill>
                  <a:srgbClr val="FFFF00"/>
                </a:solidFill>
              </a:rPr>
              <a:t>urinogenic</a:t>
            </a:r>
            <a:r>
              <a:rPr kumimoji="1" lang="en-US" sz="2800" dirty="0" smtClean="0">
                <a:solidFill>
                  <a:srgbClr val="FFFF00"/>
                </a:solidFill>
              </a:rPr>
              <a:t>;</a:t>
            </a:r>
          </a:p>
          <a:p>
            <a:pPr marL="533400" indent="-533400">
              <a:lnSpc>
                <a:spcPct val="150000"/>
              </a:lnSpc>
              <a:spcBef>
                <a:spcPct val="0"/>
              </a:spcBef>
              <a:buClr>
                <a:srgbClr val="FFFF0D"/>
              </a:buClr>
              <a:buSzTx/>
              <a:buFont typeface="Wingdings" pitchFamily="2" charset="2"/>
              <a:buAutoNum type="arabicPeriod"/>
            </a:pPr>
            <a:endParaRPr kumimoji="1" lang="en-US" sz="2800" dirty="0" smtClean="0">
              <a:solidFill>
                <a:srgbClr val="FFFF00"/>
              </a:solidFill>
            </a:endParaRPr>
          </a:p>
          <a:p>
            <a:pPr marL="533400" indent="-533400">
              <a:lnSpc>
                <a:spcPct val="150000"/>
              </a:lnSpc>
              <a:spcBef>
                <a:spcPct val="0"/>
              </a:spcBef>
              <a:buClr>
                <a:srgbClr val="FFFF0D"/>
              </a:buClr>
              <a:buSzTx/>
              <a:buFont typeface="Wingdings" pitchFamily="2" charset="2"/>
              <a:buAutoNum type="arabicPeriod"/>
            </a:pPr>
            <a:r>
              <a:rPr kumimoji="1" lang="en-US" sz="2800" dirty="0" smtClean="0">
                <a:solidFill>
                  <a:srgbClr val="FFFF00"/>
                </a:solidFill>
              </a:rPr>
              <a:t>ascending (along the wall of the urinary tract).</a:t>
            </a:r>
            <a:endParaRPr kumimoji="1" lang="ru-RU" sz="2800" dirty="0" smtClean="0">
              <a:solidFill>
                <a:srgbClr val="FFFF00"/>
              </a:solidFill>
              <a:effectLst/>
            </a:endParaRPr>
          </a:p>
        </p:txBody>
      </p:sp>
      <p:sp>
        <p:nvSpPr>
          <p:cNvPr id="24581" name="Text Box 7"/>
          <p:cNvSpPr txBox="1">
            <a:spLocks noChangeArrowheads="1"/>
          </p:cNvSpPr>
          <p:nvPr/>
        </p:nvSpPr>
        <p:spPr bwMode="auto">
          <a:xfrm>
            <a:off x="323850" y="1341438"/>
            <a:ext cx="8569325" cy="461665"/>
          </a:xfrm>
          <a:prstGeom prst="rect">
            <a:avLst/>
          </a:prstGeom>
          <a:noFill/>
          <a:ln w="9525">
            <a:noFill/>
            <a:miter lim="800000"/>
            <a:headEnd/>
            <a:tailEnd/>
          </a:ln>
        </p:spPr>
        <p:txBody>
          <a:bodyPr>
            <a:spAutoFit/>
          </a:bodyPr>
          <a:lstStyle/>
          <a:p>
            <a:pPr>
              <a:spcBef>
                <a:spcPct val="50000"/>
              </a:spcBef>
              <a:defRPr/>
            </a:pPr>
            <a:r>
              <a:rPr kumimoji="1" lang="en-US" sz="2400" dirty="0" smtClean="0"/>
              <a:t>Infection can penetrate the kidney in three ways:</a:t>
            </a:r>
            <a:endParaRPr kumimoji="1" lang="ru-RU" sz="2400" dirty="0">
              <a:latin typeface="+mn-lt"/>
            </a:endParaRPr>
          </a:p>
        </p:txBody>
      </p:sp>
      <p:sp>
        <p:nvSpPr>
          <p:cNvPr id="8" name="Прямоугольник 7"/>
          <p:cNvSpPr>
            <a:spLocks noChangeAspect="1"/>
          </p:cNvSpPr>
          <p:nvPr/>
        </p:nvSpPr>
        <p:spPr>
          <a:xfrm>
            <a:off x="71438" y="5403850"/>
            <a:ext cx="8856662" cy="954107"/>
          </a:xfrm>
          <a:prstGeom prst="rect">
            <a:avLst/>
          </a:prstGeom>
        </p:spPr>
        <p:txBody>
          <a:bodyPr>
            <a:spAutoFit/>
          </a:bodyPr>
          <a:lstStyle/>
          <a:p>
            <a:pPr algn="ctr">
              <a:defRPr/>
            </a:pPr>
            <a:r>
              <a:rPr lang="en-US" sz="2800" dirty="0" smtClean="0"/>
              <a:t>The most frequent way of penetrating the microbial flora into the kidney parenchyma is </a:t>
            </a:r>
            <a:r>
              <a:rPr lang="en-US" sz="2800" dirty="0" err="1" smtClean="0"/>
              <a:t>hematogenous</a:t>
            </a:r>
            <a:r>
              <a:rPr lang="en-US" sz="2800" dirty="0" smtClean="0"/>
              <a:t>.</a:t>
            </a:r>
            <a:endParaRPr lang="ru-RU" sz="2800" dirty="0">
              <a:latin typeface="+mn-lt"/>
            </a:endParaRPr>
          </a:p>
        </p:txBody>
      </p:sp>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Rot="1" noChangeAspect="1" noChangeArrowheads="1"/>
          </p:cNvSpPr>
          <p:nvPr>
            <p:ph type="title"/>
          </p:nvPr>
        </p:nvSpPr>
        <p:spPr>
          <a:xfrm>
            <a:off x="214312" y="4071939"/>
            <a:ext cx="8715405" cy="2469385"/>
          </a:xfrm>
        </p:spPr>
        <p:txBody>
          <a:bodyPr/>
          <a:lstStyle/>
          <a:p>
            <a:pPr indent="457200" algn="just">
              <a:lnSpc>
                <a:spcPct val="90000"/>
              </a:lnSpc>
              <a:defRPr/>
            </a:pPr>
            <a:r>
              <a:rPr sz="2400" smtClean="0">
                <a:effectLst/>
                <a:latin typeface="+mn-lt"/>
              </a:rPr>
              <a:t>Microbes with blood flow enter the vascular loops of the renal glomeruli, where they cause inflammatory-degenerative changes in the endothelium and penetrate the lumen of the tubules. Around the bacterial thrombi, a leukocyte infiltrate is formed in the interstitial tissue, the further fate of which depends on the treatment and the general condition of the organism.</a:t>
            </a:r>
            <a:endParaRPr lang="ru-RU" sz="2400" b="0" dirty="0" smtClean="0">
              <a:effectLst/>
              <a:latin typeface="+mn-lt"/>
            </a:endParaRPr>
          </a:p>
        </p:txBody>
      </p:sp>
      <p:pic>
        <p:nvPicPr>
          <p:cNvPr id="5" name="Picture 6" descr="AR09"/>
          <p:cNvPicPr>
            <a:picLocks noGrp="1" noChangeAspect="1" noChangeArrowheads="1"/>
          </p:cNvPicPr>
          <p:nvPr>
            <p:ph idx="1"/>
          </p:nvPr>
        </p:nvPicPr>
        <p:blipFill>
          <a:blip r:embed="rId2"/>
          <a:srcRect/>
          <a:stretch>
            <a:fillRect/>
          </a:stretch>
        </p:blipFill>
        <p:spPr>
          <a:xfrm>
            <a:off x="1000125" y="357188"/>
            <a:ext cx="7143750" cy="3571875"/>
          </a:xfrm>
          <a:ln w="28575" cap="sq">
            <a:solidFill>
              <a:srgbClr val="000000"/>
            </a:solidFill>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Rot="1" noChangeAspect="1" noChangeArrowheads="1"/>
          </p:cNvSpPr>
          <p:nvPr>
            <p:ph type="title"/>
          </p:nvPr>
        </p:nvSpPr>
        <p:spPr>
          <a:xfrm>
            <a:off x="214343" y="4106452"/>
            <a:ext cx="8715375" cy="2286016"/>
          </a:xfrm>
        </p:spPr>
        <p:txBody>
          <a:bodyPr>
            <a:normAutofit/>
          </a:bodyPr>
          <a:lstStyle/>
          <a:p>
            <a:pPr indent="457200" algn="just">
              <a:defRPr/>
            </a:pPr>
            <a:r>
              <a:rPr sz="2800" smtClean="0">
                <a:effectLst/>
                <a:latin typeface="+mn-lt"/>
              </a:rPr>
              <a:t>An ascending pathway of infection of the kidney is possible in the presence of vesicoureteral reflux. With the return current of urine, the microflora from the bladder gets into the pelvis, from where, when the pressure rises, it penetrates into the total blood flow.</a:t>
            </a:r>
            <a:endParaRPr lang="ru-RU" sz="2800" b="0" dirty="0" smtClean="0">
              <a:effectLst/>
              <a:latin typeface="+mn-lt"/>
            </a:endParaRPr>
          </a:p>
        </p:txBody>
      </p:sp>
      <p:pic>
        <p:nvPicPr>
          <p:cNvPr id="26628" name="Picture 5" descr="C:\Documents and Settings\Sergey\Мои документы\Пиело-тубулярный рефлюкс..jpg"/>
          <p:cNvPicPr>
            <a:picLocks noChangeAspect="1" noChangeArrowheads="1"/>
          </p:cNvPicPr>
          <p:nvPr/>
        </p:nvPicPr>
        <p:blipFill>
          <a:blip r:embed="rId2"/>
          <a:srcRect/>
          <a:stretch>
            <a:fillRect/>
          </a:stretch>
        </p:blipFill>
        <p:spPr bwMode="auto">
          <a:xfrm>
            <a:off x="5500688" y="179388"/>
            <a:ext cx="2662237" cy="3963987"/>
          </a:xfrm>
          <a:prstGeom prst="ellipse">
            <a:avLst/>
          </a:prstGeom>
          <a:ln>
            <a:noFill/>
          </a:ln>
          <a:effectLst>
            <a:softEdge rad="112500"/>
          </a:effectLst>
        </p:spPr>
      </p:pic>
      <p:pic>
        <p:nvPicPr>
          <p:cNvPr id="6" name="Содержимое 5" descr="Восходящая цистография. Активно-пассивный пузырно-мочеточниковый рефлюкс слева 4 степени..jpg"/>
          <p:cNvPicPr>
            <a:picLocks noGrp="1" noChangeAspect="1"/>
          </p:cNvPicPr>
          <p:nvPr>
            <p:ph idx="1"/>
          </p:nvPr>
        </p:nvPicPr>
        <p:blipFill>
          <a:blip r:embed="rId3">
            <a:lum bright="-10000" contrast="20000"/>
          </a:blip>
          <a:stretch>
            <a:fillRect/>
          </a:stretch>
        </p:blipFill>
        <p:spPr>
          <a:xfrm>
            <a:off x="642910" y="179388"/>
            <a:ext cx="2887609" cy="3927064"/>
          </a:xfrm>
          <a:prstGeom prst="roundRect">
            <a:avLst>
              <a:gd name="adj" fmla="val 16667"/>
            </a:avLst>
          </a:prstGeom>
          <a:effectLst>
            <a:outerShdw blurRad="76200" dist="38100" dir="7800000" algn="tl" rotWithShape="0">
              <a:srgbClr val="000000">
                <a:alpha val="40000"/>
              </a:srgbClr>
            </a:outerShdw>
          </a:effectLst>
        </p:spPr>
      </p:pic>
      <p:sp>
        <p:nvSpPr>
          <p:cNvPr id="8" name="AutoShape 11"/>
          <p:cNvSpPr>
            <a:spLocks noChangeArrowheads="1"/>
          </p:cNvSpPr>
          <p:nvPr/>
        </p:nvSpPr>
        <p:spPr bwMode="auto">
          <a:xfrm>
            <a:off x="2568575" y="29987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9" name="AutoShape 13"/>
          <p:cNvSpPr>
            <a:spLocks noChangeArrowheads="1"/>
          </p:cNvSpPr>
          <p:nvPr/>
        </p:nvSpPr>
        <p:spPr bwMode="auto">
          <a:xfrm>
            <a:off x="5426075" y="15001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p:cNvSpPr>
          <p:nvPr>
            <p:ph type="title"/>
          </p:nvPr>
        </p:nvSpPr>
        <p:spPr>
          <a:xfrm>
            <a:off x="0" y="476250"/>
            <a:ext cx="9144000" cy="649288"/>
          </a:xfrm>
          <a:ln/>
        </p:spPr>
        <p:style>
          <a:lnRef idx="2">
            <a:schemeClr val="accent2"/>
          </a:lnRef>
          <a:fillRef idx="1">
            <a:schemeClr val="lt1"/>
          </a:fillRef>
          <a:effectRef idx="0">
            <a:schemeClr val="accent2"/>
          </a:effectRef>
          <a:fontRef idx="minor">
            <a:schemeClr val="dk1"/>
          </a:fontRef>
        </p:style>
        <p:txBody>
          <a:bodyPr>
            <a:normAutofit fontScale="90000"/>
          </a:bodyPr>
          <a:lstStyle/>
          <a:p>
            <a:pPr algn="ctr">
              <a:defRPr/>
            </a:pPr>
            <a:r>
              <a:rPr lang="ru-RU" sz="4000" b="0" dirty="0" smtClean="0">
                <a:solidFill>
                  <a:srgbClr val="800000"/>
                </a:solidFill>
                <a:effectLst/>
              </a:rPr>
              <a:t> </a:t>
            </a:r>
            <a:r>
              <a:rPr sz="4400" smtClean="0">
                <a:solidFill>
                  <a:srgbClr val="800000"/>
                </a:solidFill>
                <a:effectLst/>
              </a:rPr>
              <a:t>Classification</a:t>
            </a:r>
            <a:endParaRPr lang="ru-RU" sz="4400" b="0" dirty="0" smtClean="0">
              <a:solidFill>
                <a:srgbClr val="800000"/>
              </a:solidFill>
              <a:effectLst/>
              <a:latin typeface="+mn-lt"/>
            </a:endParaRPr>
          </a:p>
        </p:txBody>
      </p:sp>
      <p:graphicFrame>
        <p:nvGraphicFramePr>
          <p:cNvPr id="11" name="Содержимое 10"/>
          <p:cNvGraphicFramePr>
            <a:graphicFrameLocks noGrp="1"/>
          </p:cNvGraphicFramePr>
          <p:nvPr>
            <p:ph sz="half" idx="2"/>
          </p:nvPr>
        </p:nvGraphicFramePr>
        <p:xfrm>
          <a:off x="285720" y="1285860"/>
          <a:ext cx="8572560"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57158" y="274638"/>
            <a:ext cx="8229600" cy="1011237"/>
          </a:xfrm>
        </p:spPr>
        <p:txBody>
          <a:bodyPr/>
          <a:lstStyle/>
          <a:p>
            <a:pPr algn="ctr">
              <a:defRPr/>
            </a:pPr>
            <a:r>
              <a:rPr sz="3600" smtClean="0">
                <a:solidFill>
                  <a:srgbClr val="FFFF0D"/>
                </a:solidFill>
                <a:effectLst/>
                <a:latin typeface="+mn-lt"/>
              </a:rPr>
              <a:t>Primary acute pyelonephritis</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457200" y="1285875"/>
            <a:ext cx="4043363" cy="5072063"/>
          </a:xfrm>
        </p:spPr>
        <p:txBody>
          <a:bodyPr/>
          <a:lstStyle/>
          <a:p>
            <a:pPr marL="0" indent="0">
              <a:spcBef>
                <a:spcPct val="0"/>
              </a:spcBef>
              <a:buFont typeface="Wingdings" pitchFamily="2" charset="2"/>
              <a:buNone/>
              <a:defRPr/>
            </a:pPr>
            <a:endParaRPr lang="ru-RU" sz="3060" dirty="0" smtClean="0"/>
          </a:p>
          <a:p>
            <a:pPr marL="0" indent="0">
              <a:spcBef>
                <a:spcPct val="0"/>
              </a:spcBef>
              <a:buFont typeface="Wingdings" pitchFamily="2" charset="2"/>
              <a:buNone/>
              <a:defRPr/>
            </a:pPr>
            <a:r>
              <a:rPr lang="en-US" sz="3060" dirty="0" smtClean="0"/>
              <a:t>Primarily conditionally called </a:t>
            </a:r>
            <a:r>
              <a:rPr lang="en-US" sz="3060" dirty="0" err="1" smtClean="0"/>
              <a:t>pyelonephritis</a:t>
            </a:r>
            <a:r>
              <a:rPr lang="en-US" sz="3060" dirty="0" smtClean="0"/>
              <a:t>, which occurs without a previous disease of the kidneys or urinary tract. Infection of the kidney occurs by </a:t>
            </a:r>
            <a:r>
              <a:rPr lang="en-US" sz="3060" dirty="0" err="1" smtClean="0"/>
              <a:t>hematogenous</a:t>
            </a:r>
            <a:r>
              <a:rPr lang="en-US" sz="3060" dirty="0" smtClean="0"/>
              <a:t> way</a:t>
            </a:r>
            <a:r>
              <a:rPr lang="ru-RU" sz="3060" dirty="0" smtClean="0">
                <a:effectLst/>
              </a:rPr>
              <a:t>.</a:t>
            </a:r>
          </a:p>
        </p:txBody>
      </p:sp>
      <p:pic>
        <p:nvPicPr>
          <p:cNvPr id="6" name="Содержимое 5" descr="а - левосторонний пиелонефрит,.jpg"/>
          <p:cNvPicPr>
            <a:picLocks noGrp="1" noChangeAspect="1"/>
          </p:cNvPicPr>
          <p:nvPr>
            <p:ph sz="quarter" idx="3"/>
          </p:nvPr>
        </p:nvPicPr>
        <p:blipFill>
          <a:blip r:embed="rId2">
            <a:lum bright="-10000" contrast="20000"/>
          </a:blip>
          <a:stretch>
            <a:fillRect/>
          </a:stretch>
        </p:blipFill>
        <p:spPr>
          <a:xfrm>
            <a:off x="5214942" y="1580530"/>
            <a:ext cx="3017769" cy="4634552"/>
          </a:xfrm>
          <a:prstGeom prst="roundRect">
            <a:avLst>
              <a:gd name="adj" fmla="val 16667"/>
            </a:avLst>
          </a:prstGeom>
          <a:effectLst>
            <a:outerShdw blurRad="76200" dist="38100" dir="7800000" algn="tl" rotWithShape="0">
              <a:srgbClr val="000000">
                <a:alpha val="40000"/>
              </a:srgbClr>
            </a:outerShdw>
          </a:effectLst>
        </p:spPr>
      </p:pic>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9"/>
          <p:cNvSpPr>
            <a:spLocks noGrp="1" noChangeAspect="1"/>
          </p:cNvSpPr>
          <p:nvPr>
            <p:ph type="title"/>
          </p:nvPr>
        </p:nvSpPr>
        <p:spPr>
          <a:xfrm>
            <a:off x="414366" y="488952"/>
            <a:ext cx="8229600" cy="796908"/>
          </a:xfrm>
        </p:spPr>
        <p:txBody>
          <a:bodyPr/>
          <a:lstStyle/>
          <a:p>
            <a:pPr algn="ctr">
              <a:defRPr/>
            </a:pPr>
            <a:r>
              <a:rPr sz="3600" smtClean="0">
                <a:solidFill>
                  <a:srgbClr val="FFFF0D"/>
                </a:solidFill>
                <a:effectLst/>
                <a:latin typeface="+mn-lt"/>
              </a:rPr>
              <a:t>Secondary acute pyelonephritis</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457200" y="1285875"/>
            <a:ext cx="4043363" cy="5072063"/>
          </a:xfrm>
        </p:spPr>
        <p:txBody>
          <a:bodyPr>
            <a:normAutofit/>
          </a:bodyPr>
          <a:lstStyle/>
          <a:p>
            <a:pPr marL="0" indent="0">
              <a:spcBef>
                <a:spcPct val="0"/>
              </a:spcBef>
              <a:buFont typeface="Wingdings" pitchFamily="2" charset="2"/>
              <a:buNone/>
            </a:pPr>
            <a:endParaRPr lang="ru-RU" sz="2800" dirty="0" smtClean="0"/>
          </a:p>
          <a:p>
            <a:pPr marL="0" indent="0">
              <a:spcBef>
                <a:spcPct val="0"/>
              </a:spcBef>
              <a:buFont typeface="Wingdings" pitchFamily="2" charset="2"/>
              <a:buNone/>
            </a:pPr>
            <a:r>
              <a:rPr lang="en-US" sz="2800" dirty="0" smtClean="0"/>
              <a:t>Secondary acute </a:t>
            </a:r>
            <a:r>
              <a:rPr lang="en-US" sz="2800" dirty="0" err="1" smtClean="0"/>
              <a:t>pyelonephritis</a:t>
            </a:r>
            <a:r>
              <a:rPr lang="en-US" sz="2800" dirty="0" smtClean="0"/>
              <a:t> differs from the primary by more pronounced local symptoms of the disease and a violation of </a:t>
            </a:r>
            <a:r>
              <a:rPr lang="en-US" sz="2800" dirty="0" err="1" smtClean="0"/>
              <a:t>urodynamics</a:t>
            </a:r>
            <a:r>
              <a:rPr lang="en-US" sz="2800" dirty="0" smtClean="0"/>
              <a:t>.</a:t>
            </a:r>
            <a:endParaRPr lang="ru-RU" sz="2800" dirty="0" smtClean="0">
              <a:effectLst/>
            </a:endParaRPr>
          </a:p>
        </p:txBody>
      </p:sp>
      <p:pic>
        <p:nvPicPr>
          <p:cNvPr id="14" name="Содержимое 13" descr="sm-04x003.jpg"/>
          <p:cNvPicPr>
            <a:picLocks noGrp="1" noChangeAspect="1"/>
          </p:cNvPicPr>
          <p:nvPr>
            <p:ph sz="quarter" idx="3"/>
          </p:nvPr>
        </p:nvPicPr>
        <p:blipFill>
          <a:blip r:embed="rId2"/>
          <a:stretch>
            <a:fillRect/>
          </a:stretch>
        </p:blipFill>
        <p:spPr>
          <a:xfrm>
            <a:off x="5214942" y="1500174"/>
            <a:ext cx="3014590" cy="4633200"/>
          </a:xfrm>
          <a:prstGeom prst="flowChartAlternateProcess">
            <a:avLst/>
          </a:prstGeom>
        </p:spPr>
      </p:pic>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4"/>
          <p:cNvSpPr>
            <a:spLocks noGrp="1" noChangeAspect="1"/>
          </p:cNvSpPr>
          <p:nvPr>
            <p:ph type="title"/>
          </p:nvPr>
        </p:nvSpPr>
        <p:spPr>
          <a:xfrm>
            <a:off x="285750" y="5429250"/>
            <a:ext cx="8643938" cy="1143000"/>
          </a:xfrm>
          <a:solidFill>
            <a:srgbClr val="92D050"/>
          </a:solidFill>
          <a:ln w="38100">
            <a:solidFill>
              <a:srgbClr val="800000"/>
            </a:solidFill>
          </a:ln>
        </p:spPr>
        <p:txBody>
          <a:bodyPr/>
          <a:lstStyle/>
          <a:p>
            <a:pPr algn="ctr">
              <a:defRPr/>
            </a:pPr>
            <a:r>
              <a:rPr sz="4000" smtClean="0">
                <a:solidFill>
                  <a:srgbClr val="800000"/>
                </a:solidFill>
                <a:effectLst/>
                <a:latin typeface="+mn-lt"/>
              </a:rPr>
              <a:t>Symptoms of acute pyelonephritis</a:t>
            </a:r>
            <a:endParaRPr lang="ru-RU" sz="4000" b="0" dirty="0" smtClean="0">
              <a:solidFill>
                <a:srgbClr val="800000"/>
              </a:solidFill>
              <a:effectLst/>
              <a:latin typeface="+mn-lt"/>
            </a:endParaRPr>
          </a:p>
        </p:txBody>
      </p:sp>
      <p:pic>
        <p:nvPicPr>
          <p:cNvPr id="18" name="Содержимое 17" descr="Время лечить почки.jpg"/>
          <p:cNvPicPr>
            <a:picLocks noGrp="1" noChangeAspect="1"/>
          </p:cNvPicPr>
          <p:nvPr>
            <p:ph sz="half" idx="1"/>
          </p:nvPr>
        </p:nvPicPr>
        <p:blipFill>
          <a:blip r:embed="rId2"/>
          <a:stretch>
            <a:fillRect/>
          </a:stretch>
        </p:blipFill>
        <p:spPr>
          <a:xfrm>
            <a:off x="285720" y="500042"/>
            <a:ext cx="8643998" cy="4929222"/>
          </a:xfrm>
          <a:effectLst>
            <a:softEdge rad="112500"/>
          </a:effectLst>
        </p:spPr>
      </p:pic>
      <p:pic>
        <p:nvPicPr>
          <p:cNvPr id="21" name="Содержимое 20" descr="Макропрепарат_почки.jpg"/>
          <p:cNvPicPr>
            <a:picLocks noGrp="1" noChangeAspect="1"/>
          </p:cNvPicPr>
          <p:nvPr>
            <p:ph sz="half" idx="2"/>
          </p:nvPr>
        </p:nvPicPr>
        <p:blipFill>
          <a:blip r:embed="rId3"/>
          <a:stretch>
            <a:fillRect/>
          </a:stretch>
        </p:blipFill>
        <p:spPr>
          <a:xfrm>
            <a:off x="4214810" y="2350293"/>
            <a:ext cx="2828925" cy="2043113"/>
          </a:xfrm>
          <a:prstGeom prst="ellipse">
            <a:avLst/>
          </a:prstGeom>
          <a:effectLst>
            <a:softEdge rad="112500"/>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noChangeAspect="1"/>
          </p:cNvSpPr>
          <p:nvPr>
            <p:ph type="body" sz="half" idx="1"/>
          </p:nvPr>
        </p:nvSpPr>
        <p:spPr>
          <a:xfrm>
            <a:off x="285750" y="3286124"/>
            <a:ext cx="8643938" cy="3071834"/>
          </a:xfrm>
        </p:spPr>
        <p:txBody>
          <a:bodyPr>
            <a:noAutofit/>
          </a:bodyPr>
          <a:lstStyle/>
          <a:p>
            <a:pPr>
              <a:buFont typeface="Wingdings" pitchFamily="2" charset="2"/>
              <a:buNone/>
              <a:defRPr/>
            </a:pPr>
            <a:r>
              <a:rPr lang="en-US" sz="2800" dirty="0" smtClean="0"/>
              <a:t>Suddenly, the temperature rises to 39-40 ° C, weakness, headache, nausea and vomiting. Simultaneously there are pains in the lumbar region. The pain is blunt, but the intensity may be different. If the disease develops against the background of the stone disease, the attack of </a:t>
            </a:r>
            <a:r>
              <a:rPr lang="en-US" sz="2800" dirty="0" err="1" smtClean="0"/>
              <a:t>pyelonephritis</a:t>
            </a:r>
            <a:r>
              <a:rPr lang="en-US" sz="2800" dirty="0" smtClean="0"/>
              <a:t> is preceded by an attack of renal colic.</a:t>
            </a:r>
            <a:endParaRPr lang="ru-RU" sz="2800" dirty="0"/>
          </a:p>
        </p:txBody>
      </p:sp>
      <p:pic>
        <p:nvPicPr>
          <p:cNvPr id="9" name="Содержимое 8" descr="головные и пиелонефрита.jpg"/>
          <p:cNvPicPr>
            <a:picLocks noGrp="1" noChangeAspect="1"/>
          </p:cNvPicPr>
          <p:nvPr>
            <p:ph sz="quarter" idx="2"/>
          </p:nvPr>
        </p:nvPicPr>
        <p:blipFill>
          <a:blip r:embed="rId2"/>
          <a:stretch>
            <a:fillRect/>
          </a:stretch>
        </p:blipFill>
        <p:spPr>
          <a:xfrm>
            <a:off x="422275" y="542925"/>
            <a:ext cx="3935413" cy="2528888"/>
          </a:xfrm>
          <a:effectLst>
            <a:outerShdw blurRad="292100" dist="139700" dir="2700000" algn="tl" rotWithShape="0">
              <a:srgbClr val="333333">
                <a:alpha val="65000"/>
              </a:srgbClr>
            </a:outerShdw>
          </a:effectLst>
        </p:spPr>
      </p:pic>
      <p:pic>
        <p:nvPicPr>
          <p:cNvPr id="10" name="Содержимое 9" descr="Пиелонефрит у беременных.jpg"/>
          <p:cNvPicPr>
            <a:picLocks noGrp="1" noChangeAspect="1"/>
          </p:cNvPicPr>
          <p:nvPr>
            <p:ph sz="quarter" idx="3"/>
          </p:nvPr>
        </p:nvPicPr>
        <p:blipFill>
          <a:blip r:embed="rId3"/>
          <a:stretch>
            <a:fillRect/>
          </a:stretch>
        </p:blipFill>
        <p:spPr>
          <a:xfrm>
            <a:off x="4714875" y="542925"/>
            <a:ext cx="4000500" cy="2528888"/>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title"/>
          </p:nvPr>
        </p:nvSpPr>
        <p:spPr>
          <a:xfrm>
            <a:off x="142938" y="357166"/>
            <a:ext cx="8786780" cy="785812"/>
          </a:xfrm>
          <a:solidFill>
            <a:schemeClr val="accent5">
              <a:lumMod val="50000"/>
            </a:schemeClr>
          </a:solidFill>
          <a:ln w="28575"/>
        </p:spPr>
        <p:txBody>
          <a:bodyPr/>
          <a:lstStyle/>
          <a:p>
            <a:pPr algn="ctr">
              <a:defRPr/>
            </a:pPr>
            <a:r>
              <a:rPr lang="ru-RU" sz="4000" b="0" dirty="0" smtClean="0">
                <a:solidFill>
                  <a:srgbClr val="800000"/>
                </a:solidFill>
                <a:effectLst/>
              </a:rPr>
              <a:t> </a:t>
            </a:r>
            <a:r>
              <a:rPr sz="4000" smtClean="0">
                <a:solidFill>
                  <a:srgbClr val="FFFF00"/>
                </a:solidFill>
                <a:effectLst/>
              </a:rPr>
              <a:t>General symptoms</a:t>
            </a:r>
            <a:endParaRPr lang="ru-RU" sz="4000" b="0" dirty="0" smtClean="0">
              <a:solidFill>
                <a:srgbClr val="FFFF00"/>
              </a:solidFill>
              <a:effectLst/>
              <a:latin typeface="+mn-lt"/>
            </a:endParaRPr>
          </a:p>
        </p:txBody>
      </p:sp>
      <p:sp>
        <p:nvSpPr>
          <p:cNvPr id="31747" name="Текст 3"/>
          <p:cNvSpPr>
            <a:spLocks noGrp="1" noChangeAspect="1"/>
          </p:cNvSpPr>
          <p:nvPr>
            <p:ph sz="half" idx="1"/>
          </p:nvPr>
        </p:nvSpPr>
        <p:spPr>
          <a:xfrm>
            <a:off x="285750" y="4143374"/>
            <a:ext cx="8572500" cy="2357459"/>
          </a:xfrm>
        </p:spPr>
        <p:txBody>
          <a:bodyPr>
            <a:normAutofit fontScale="92500"/>
          </a:bodyPr>
          <a:lstStyle/>
          <a:p>
            <a:pPr marL="0" indent="457200" algn="just">
              <a:lnSpc>
                <a:spcPct val="110000"/>
              </a:lnSpc>
              <a:spcBef>
                <a:spcPct val="0"/>
              </a:spcBef>
              <a:buFont typeface="Wingdings" pitchFamily="2" charset="2"/>
              <a:buNone/>
            </a:pPr>
            <a:r>
              <a:rPr lang="en-US" sz="2800" dirty="0" smtClean="0"/>
              <a:t>The clinical picture is characterized by a combination of general and local signs of the disease. At the beginning, general symptoms predominate (severe general condition, extremely strong chills, high body temperature, severe sweating, changes in blood, signs of general intoxication).</a:t>
            </a:r>
            <a:endParaRPr lang="ru-RU" sz="2800" dirty="0" smtClean="0">
              <a:effectLst/>
            </a:endParaRPr>
          </a:p>
        </p:txBody>
      </p:sp>
      <p:pic>
        <p:nvPicPr>
          <p:cNvPr id="30724" name="Содержимое 8" descr="Пиелонефрит - все внимание на почки.jpg"/>
          <p:cNvPicPr>
            <a:picLocks noGrp="1" noChangeAspect="1"/>
          </p:cNvPicPr>
          <p:nvPr>
            <p:ph sz="quarter" idx="2"/>
          </p:nvPr>
        </p:nvPicPr>
        <p:blipFill>
          <a:blip r:embed="rId2"/>
          <a:stretch>
            <a:fillRect/>
          </a:stretch>
        </p:blipFill>
        <p:spPr>
          <a:xfrm>
            <a:off x="500063" y="1300163"/>
            <a:ext cx="3713162" cy="2603500"/>
          </a:xfrm>
          <a:effectLst>
            <a:outerShdw blurRad="292100" dist="139700" dir="2700000" algn="tl" rotWithShape="0">
              <a:srgbClr val="333333">
                <a:alpha val="65000"/>
              </a:srgbClr>
            </a:outerShdw>
          </a:effectLst>
        </p:spPr>
      </p:pic>
      <p:pic>
        <p:nvPicPr>
          <p:cNvPr id="8" name="Содержимое 7" descr="howtoreduceafever1d4b20wt4.jpg"/>
          <p:cNvPicPr>
            <a:picLocks noGrp="1" noChangeAspect="1"/>
          </p:cNvPicPr>
          <p:nvPr>
            <p:ph sz="quarter" idx="3"/>
          </p:nvPr>
        </p:nvPicPr>
        <p:blipFill>
          <a:blip r:embed="rId3"/>
          <a:stretch>
            <a:fillRect/>
          </a:stretch>
        </p:blipFill>
        <p:spPr>
          <a:xfrm>
            <a:off x="4859338" y="1285875"/>
            <a:ext cx="3784600" cy="2617788"/>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285750" y="571500"/>
            <a:ext cx="7143750" cy="642938"/>
          </a:xfrm>
        </p:spPr>
        <p:txBody>
          <a:bodyPr>
            <a:normAutofit fontScale="90000"/>
          </a:bodyPr>
          <a:lstStyle/>
          <a:p>
            <a:pPr algn="ctr">
              <a:defRPr/>
            </a:pPr>
            <a:r>
              <a:rPr sz="4000" b="0" smtClean="0">
                <a:solidFill>
                  <a:srgbClr val="FFC000"/>
                </a:solidFill>
              </a:rPr>
              <a:t>Local symptoms</a:t>
            </a:r>
            <a:endParaRPr lang="ru-RU" sz="4000" b="0" dirty="0">
              <a:solidFill>
                <a:srgbClr val="FFC000"/>
              </a:solidFill>
              <a:effectLst/>
              <a:latin typeface="+mn-lt"/>
            </a:endParaRPr>
          </a:p>
        </p:txBody>
      </p:sp>
      <p:pic>
        <p:nvPicPr>
          <p:cNvPr id="9" name="Содержимое 8" descr="8840040.jpg"/>
          <p:cNvPicPr>
            <a:picLocks noGrp="1" noChangeAspect="1"/>
          </p:cNvPicPr>
          <p:nvPr>
            <p:ph idx="1"/>
          </p:nvPr>
        </p:nvPicPr>
        <p:blipFill>
          <a:blip r:embed="rId2">
            <a:lum contrast="10000"/>
          </a:blip>
          <a:stretch>
            <a:fillRect/>
          </a:stretch>
        </p:blipFill>
        <p:spPr>
          <a:xfrm>
            <a:off x="5764241" y="1503363"/>
            <a:ext cx="2879725" cy="4633912"/>
          </a:xfrm>
          <a:effectLst>
            <a:outerShdw blurRad="292100" dist="139700" dir="2700000" algn="tl" rotWithShape="0">
              <a:srgbClr val="333333">
                <a:alpha val="65000"/>
              </a:srgbClr>
            </a:outerShdw>
          </a:effectLst>
        </p:spPr>
      </p:pic>
      <p:sp>
        <p:nvSpPr>
          <p:cNvPr id="8" name="Текст 7"/>
          <p:cNvSpPr>
            <a:spLocks noGrp="1" noChangeAspect="1"/>
          </p:cNvSpPr>
          <p:nvPr>
            <p:ph type="body" sz="half" idx="2"/>
          </p:nvPr>
        </p:nvSpPr>
        <p:spPr>
          <a:xfrm>
            <a:off x="285749" y="1285876"/>
            <a:ext cx="5000625" cy="5286396"/>
          </a:xfrm>
        </p:spPr>
        <p:txBody>
          <a:bodyPr>
            <a:normAutofit/>
          </a:bodyPr>
          <a:lstStyle/>
          <a:p>
            <a:pPr marL="514350" indent="-514350">
              <a:spcBef>
                <a:spcPts val="0"/>
              </a:spcBef>
              <a:buClr>
                <a:srgbClr val="FFFF0D"/>
              </a:buClr>
              <a:buSzPct val="100000"/>
              <a:buFont typeface="Wingdings" pitchFamily="2" charset="2"/>
              <a:buChar char="§"/>
              <a:defRPr/>
            </a:pPr>
            <a:r>
              <a:rPr lang="en-US" sz="2800" dirty="0" smtClean="0"/>
              <a:t>Pain in the lumbar region, spontaneous and provoked by palpation of the patient.</a:t>
            </a:r>
          </a:p>
          <a:p>
            <a:pPr marL="514350" indent="-514350">
              <a:spcBef>
                <a:spcPts val="0"/>
              </a:spcBef>
              <a:buClr>
                <a:srgbClr val="FFFF0D"/>
              </a:buClr>
              <a:buSzPct val="100000"/>
              <a:buFont typeface="Wingdings" pitchFamily="2" charset="2"/>
              <a:buChar char="§"/>
              <a:defRPr/>
            </a:pPr>
            <a:r>
              <a:rPr lang="en-US" sz="2800" dirty="0" smtClean="0"/>
              <a:t>Muscle tension in the kidney projection.</a:t>
            </a:r>
          </a:p>
          <a:p>
            <a:pPr marL="514350" indent="-514350">
              <a:spcBef>
                <a:spcPts val="0"/>
              </a:spcBef>
              <a:buClr>
                <a:srgbClr val="FFFF0D"/>
              </a:buClr>
              <a:buSzPct val="100000"/>
              <a:buFont typeface="Wingdings" pitchFamily="2" charset="2"/>
              <a:buChar char="§"/>
              <a:defRPr/>
            </a:pPr>
            <a:r>
              <a:rPr lang="en-US" sz="2800" dirty="0" smtClean="0"/>
              <a:t>Changes in urine.</a:t>
            </a:r>
          </a:p>
          <a:p>
            <a:pPr marL="514350" indent="-514350">
              <a:spcBef>
                <a:spcPts val="0"/>
              </a:spcBef>
              <a:buClr>
                <a:srgbClr val="FFFF0D"/>
              </a:buClr>
              <a:buSzPct val="100000"/>
              <a:buFont typeface="Wingdings" pitchFamily="2" charset="2"/>
              <a:buChar char="§"/>
              <a:defRPr/>
            </a:pPr>
            <a:r>
              <a:rPr lang="en-US" sz="2800" dirty="0" smtClean="0"/>
              <a:t>Sometimes there is a rapid and painful urination.</a:t>
            </a:r>
            <a:endParaRPr lang="ru-RU" sz="2800" dirty="0" smtClean="0"/>
          </a:p>
          <a:p>
            <a:pPr marL="514350" indent="-514350">
              <a:spcBef>
                <a:spcPts val="0"/>
              </a:spcBef>
              <a:buClr>
                <a:srgbClr val="FFFF0D"/>
              </a:buClr>
              <a:buSzPct val="100000"/>
              <a:buFont typeface="Wingdings" pitchFamily="2" charset="2"/>
              <a:buChar char="§"/>
              <a:defRPr/>
            </a:pPr>
            <a:endParaRPr lang="ru-RU" sz="2400" dirty="0">
              <a:effectLst/>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noChangeAspect="1"/>
          </p:cNvSpPr>
          <p:nvPr>
            <p:ph type="body" sz="half" idx="1"/>
          </p:nvPr>
        </p:nvSpPr>
        <p:spPr>
          <a:xfrm>
            <a:off x="214282" y="3429000"/>
            <a:ext cx="8643938" cy="2786082"/>
          </a:xfrm>
        </p:spPr>
        <p:txBody>
          <a:bodyPr>
            <a:normAutofit/>
          </a:bodyPr>
          <a:lstStyle/>
          <a:p>
            <a:pPr>
              <a:buFont typeface="Wingdings" pitchFamily="2" charset="2"/>
              <a:buNone/>
              <a:defRPr/>
            </a:pPr>
            <a:r>
              <a:rPr lang="en-US" dirty="0" smtClean="0"/>
              <a:t>Strengthening pains forces the doctor to assume the transition of the inflammatory process from the serous form to purulent. The hectic increase in body temperature that arises in patients at definite intervals of time can also be associated with the development of multiple purulent foci in the kidney.</a:t>
            </a:r>
            <a:endParaRPr lang="en-US" dirty="0"/>
          </a:p>
        </p:txBody>
      </p:sp>
      <p:pic>
        <p:nvPicPr>
          <p:cNvPr id="7" name="Содержимое 6" descr="при апостематозном нефрите.jpg"/>
          <p:cNvPicPr>
            <a:picLocks noGrp="1" noChangeAspect="1"/>
          </p:cNvPicPr>
          <p:nvPr>
            <p:ph sz="quarter" idx="2"/>
          </p:nvPr>
        </p:nvPicPr>
        <p:blipFill>
          <a:blip r:embed="rId2"/>
          <a:stretch>
            <a:fillRect/>
          </a:stretch>
        </p:blipFill>
        <p:spPr>
          <a:xfrm>
            <a:off x="428625" y="571500"/>
            <a:ext cx="3929063" cy="2500313"/>
          </a:xfrm>
          <a:effectLst>
            <a:outerShdw blurRad="292100" dist="139700" dir="2700000" algn="tl" rotWithShape="0">
              <a:srgbClr val="333333">
                <a:alpha val="65000"/>
              </a:srgbClr>
            </a:outerShdw>
          </a:effectLst>
        </p:spPr>
      </p:pic>
      <p:pic>
        <p:nvPicPr>
          <p:cNvPr id="8" name="Содержимое 7" descr="Микропрепарат почки при гнойном пиелонефрит.jpg"/>
          <p:cNvPicPr>
            <a:picLocks noGrp="1" noChangeAspect="1"/>
          </p:cNvPicPr>
          <p:nvPr>
            <p:ph sz="quarter" idx="3"/>
          </p:nvPr>
        </p:nvPicPr>
        <p:blipFill>
          <a:blip r:embed="rId3"/>
          <a:stretch>
            <a:fillRect/>
          </a:stretch>
        </p:blipFill>
        <p:spPr>
          <a:xfrm>
            <a:off x="4714875" y="571500"/>
            <a:ext cx="3984625" cy="2500313"/>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bg1">
              <a:lumMod val="40000"/>
              <a:lumOff val="60000"/>
            </a:schemeClr>
          </a:solidFill>
          <a:ln w="38100">
            <a:solidFill>
              <a:srgbClr val="800000"/>
            </a:solidFill>
          </a:ln>
        </p:spPr>
        <p:txBody>
          <a:bodyPr>
            <a:normAutofit/>
          </a:bodyPr>
          <a:lstStyle/>
          <a:p>
            <a:pPr algn="ctr">
              <a:defRPr/>
            </a:pPr>
            <a:r>
              <a:rPr sz="4000" smtClean="0">
                <a:solidFill>
                  <a:srgbClr val="800000"/>
                </a:solidFill>
                <a:effectLst/>
                <a:latin typeface="+mn-lt"/>
              </a:rPr>
              <a:t>Diagnosis of acute pyelonephritis</a:t>
            </a:r>
            <a:endParaRPr lang="ru-RU" sz="4000" b="0" dirty="0">
              <a:solidFill>
                <a:srgbClr val="800000"/>
              </a:solidFill>
              <a:effectLst/>
              <a:latin typeface="+mn-lt"/>
            </a:endParaRPr>
          </a:p>
        </p:txBody>
      </p:sp>
      <p:pic>
        <p:nvPicPr>
          <p:cNvPr id="24" name="Содержимое 23" descr="Diagnóstico imagen.jpg"/>
          <p:cNvPicPr>
            <a:picLocks noGrp="1" noChangeAspect="1"/>
          </p:cNvPicPr>
          <p:nvPr>
            <p:ph sz="half" idx="1"/>
          </p:nvPr>
        </p:nvPicPr>
        <p:blipFill>
          <a:blip r:embed="rId2"/>
          <a:stretch>
            <a:fillRect/>
          </a:stretch>
        </p:blipFill>
        <p:spPr>
          <a:xfrm>
            <a:off x="4572000" y="571480"/>
            <a:ext cx="4357718" cy="4857784"/>
          </a:xfrm>
          <a:effectLst>
            <a:softEdge rad="112500"/>
          </a:effectLst>
        </p:spPr>
      </p:pic>
      <p:pic>
        <p:nvPicPr>
          <p:cNvPr id="28" name="Содержимое 27" descr="42-16788846.jpg"/>
          <p:cNvPicPr>
            <a:picLocks noGrp="1" noChangeAspect="1"/>
          </p:cNvPicPr>
          <p:nvPr>
            <p:ph sz="half" idx="2"/>
          </p:nvPr>
        </p:nvPicPr>
        <p:blipFill>
          <a:blip r:embed="rId3"/>
          <a:stretch>
            <a:fillRect/>
          </a:stretch>
        </p:blipFill>
        <p:spPr>
          <a:xfrm>
            <a:off x="285722" y="571479"/>
            <a:ext cx="4429154" cy="4857785"/>
          </a:xfrm>
          <a:effectLst>
            <a:softEdge rad="112500"/>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noChangeAspect="1"/>
          </p:cNvSpPr>
          <p:nvPr>
            <p:ph idx="1"/>
          </p:nvPr>
        </p:nvSpPr>
        <p:spPr>
          <a:xfrm>
            <a:off x="214343" y="500042"/>
            <a:ext cx="8643937" cy="5857915"/>
          </a:xfrm>
        </p:spPr>
        <p:txBody>
          <a:bodyPr/>
          <a:lstStyle/>
          <a:p>
            <a:pPr marL="514350" indent="-514350">
              <a:lnSpc>
                <a:spcPct val="110000"/>
              </a:lnSpc>
              <a:buClr>
                <a:srgbClr val="FFFF00"/>
              </a:buClr>
              <a:buSzPct val="100000"/>
              <a:defRPr/>
            </a:pPr>
            <a:r>
              <a:rPr lang="en-US" sz="2800" dirty="0" smtClean="0"/>
              <a:t>Bimanual palpation of the kidneys</a:t>
            </a:r>
          </a:p>
          <a:p>
            <a:pPr marL="514350" indent="-514350">
              <a:lnSpc>
                <a:spcPct val="110000"/>
              </a:lnSpc>
              <a:buClr>
                <a:srgbClr val="FFFF00"/>
              </a:buClr>
              <a:buSzPct val="100000"/>
              <a:defRPr/>
            </a:pPr>
            <a:r>
              <a:rPr lang="en-US" sz="2800" dirty="0" err="1" smtClean="0"/>
              <a:t>Ultrasonography</a:t>
            </a:r>
            <a:endParaRPr lang="en-US" sz="2800" dirty="0" smtClean="0"/>
          </a:p>
          <a:p>
            <a:pPr marL="514350" indent="-514350">
              <a:lnSpc>
                <a:spcPct val="110000"/>
              </a:lnSpc>
              <a:buClr>
                <a:srgbClr val="FFFF00"/>
              </a:buClr>
              <a:buSzPct val="100000"/>
              <a:defRPr/>
            </a:pPr>
            <a:r>
              <a:rPr lang="en-US" sz="2800" dirty="0" smtClean="0"/>
              <a:t>Survey </a:t>
            </a:r>
            <a:r>
              <a:rPr lang="en-US" sz="2800" dirty="0" err="1" smtClean="0"/>
              <a:t>urography</a:t>
            </a:r>
            <a:endParaRPr lang="en-US" sz="2800" dirty="0" smtClean="0"/>
          </a:p>
          <a:p>
            <a:pPr marL="514350" indent="-514350">
              <a:lnSpc>
                <a:spcPct val="110000"/>
              </a:lnSpc>
              <a:buClr>
                <a:srgbClr val="FFFF00"/>
              </a:buClr>
              <a:buSzPct val="100000"/>
              <a:defRPr/>
            </a:pPr>
            <a:r>
              <a:rPr lang="en-US" sz="2800" dirty="0" smtClean="0"/>
              <a:t>Excretory </a:t>
            </a:r>
            <a:r>
              <a:rPr lang="en-US" sz="2800" dirty="0" err="1" smtClean="0"/>
              <a:t>urography</a:t>
            </a:r>
            <a:endParaRPr lang="en-US" sz="2800" dirty="0" smtClean="0"/>
          </a:p>
          <a:p>
            <a:pPr marL="514350" indent="-514350">
              <a:lnSpc>
                <a:spcPct val="110000"/>
              </a:lnSpc>
              <a:buClr>
                <a:srgbClr val="FFFF00"/>
              </a:buClr>
              <a:buSzPct val="100000"/>
              <a:defRPr/>
            </a:pPr>
            <a:r>
              <a:rPr lang="en-US" sz="2800" dirty="0" smtClean="0"/>
              <a:t>Retrograde </a:t>
            </a:r>
            <a:r>
              <a:rPr lang="en-US" sz="2800" dirty="0" err="1" smtClean="0"/>
              <a:t>pyelography</a:t>
            </a:r>
            <a:endParaRPr lang="en-US" sz="2800" dirty="0" smtClean="0"/>
          </a:p>
          <a:p>
            <a:pPr marL="514350" indent="-514350">
              <a:lnSpc>
                <a:spcPct val="110000"/>
              </a:lnSpc>
              <a:buClr>
                <a:srgbClr val="FFFF00"/>
              </a:buClr>
              <a:buSzPct val="100000"/>
              <a:defRPr/>
            </a:pPr>
            <a:r>
              <a:rPr lang="en-US" sz="2800" dirty="0" smtClean="0"/>
              <a:t>CT scan</a:t>
            </a:r>
          </a:p>
          <a:p>
            <a:pPr marL="514350" indent="-514350">
              <a:lnSpc>
                <a:spcPct val="110000"/>
              </a:lnSpc>
              <a:buClr>
                <a:srgbClr val="FFFF00"/>
              </a:buClr>
              <a:buSzPct val="100000"/>
              <a:defRPr/>
            </a:pPr>
            <a:r>
              <a:rPr lang="en-US" sz="2800" dirty="0" smtClean="0"/>
              <a:t>Dynamic </a:t>
            </a:r>
            <a:r>
              <a:rPr lang="en-US" sz="2800" dirty="0" err="1" smtClean="0"/>
              <a:t>renascintigraphy</a:t>
            </a:r>
            <a:endParaRPr lang="en-US" sz="2800" dirty="0" smtClean="0"/>
          </a:p>
          <a:p>
            <a:pPr marL="514350" indent="-514350">
              <a:lnSpc>
                <a:spcPct val="110000"/>
              </a:lnSpc>
              <a:buClr>
                <a:srgbClr val="FFFF00"/>
              </a:buClr>
              <a:buSzPct val="100000"/>
              <a:defRPr/>
            </a:pPr>
            <a:r>
              <a:rPr lang="en-US" sz="2800" dirty="0" smtClean="0"/>
              <a:t>Laboratory research</a:t>
            </a:r>
            <a:endParaRPr lang="ru-RU" sz="2800" dirty="0" smtClean="0">
              <a:effectLst/>
            </a:endParaRPr>
          </a:p>
          <a:p>
            <a:pPr marL="514350" indent="-514350">
              <a:lnSpc>
                <a:spcPct val="110000"/>
              </a:lnSpc>
              <a:defRPr/>
            </a:pPr>
            <a:endParaRPr lang="ru-RU"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57158" y="274638"/>
            <a:ext cx="8229600" cy="796908"/>
          </a:xfrm>
        </p:spPr>
        <p:txBody>
          <a:bodyPr/>
          <a:lstStyle/>
          <a:p>
            <a:pPr algn="ctr">
              <a:defRPr/>
            </a:pPr>
            <a:r>
              <a:rPr sz="3600" smtClean="0">
                <a:solidFill>
                  <a:srgbClr val="FFFF0D"/>
                </a:solidFill>
                <a:effectLst/>
                <a:latin typeface="+mn-lt"/>
              </a:rPr>
              <a:t>Bimanual palpation of the kidneys</a:t>
            </a:r>
            <a:endParaRPr lang="ru-RU" sz="3600" b="0" dirty="0" smtClean="0">
              <a:solidFill>
                <a:srgbClr val="FFFF0D"/>
              </a:solidFill>
              <a:effectLst/>
              <a:latin typeface="+mn-lt"/>
            </a:endParaRPr>
          </a:p>
        </p:txBody>
      </p:sp>
      <p:sp>
        <p:nvSpPr>
          <p:cNvPr id="36867" name="Текст 10"/>
          <p:cNvSpPr>
            <a:spLocks noGrp="1" noChangeAspect="1"/>
          </p:cNvSpPr>
          <p:nvPr>
            <p:ph type="body" sz="half" idx="1"/>
          </p:nvPr>
        </p:nvSpPr>
        <p:spPr>
          <a:xfrm>
            <a:off x="214343" y="4429126"/>
            <a:ext cx="8715375" cy="2143146"/>
          </a:xfrm>
        </p:spPr>
        <p:txBody>
          <a:bodyPr>
            <a:normAutofit/>
          </a:bodyPr>
          <a:lstStyle/>
          <a:p>
            <a:pPr marL="0" indent="457200" algn="just">
              <a:spcBef>
                <a:spcPct val="0"/>
              </a:spcBef>
              <a:buFont typeface="Wingdings" pitchFamily="2" charset="2"/>
              <a:buNone/>
            </a:pPr>
            <a:r>
              <a:rPr lang="en-US" sz="2800" dirty="0" smtClean="0"/>
              <a:t>With bimanual palpation of the kidney on the side of the lesion, tenderness, muscle tension of the anterior abdominal wall is noted. There are phenomena of scoliosis and a positive symptom of </a:t>
            </a:r>
            <a:r>
              <a:rPr lang="en-US" sz="2800" dirty="0" err="1" smtClean="0"/>
              <a:t>Pasternatsky</a:t>
            </a:r>
            <a:r>
              <a:rPr lang="en-US" sz="2800" dirty="0" smtClean="0"/>
              <a:t>.</a:t>
            </a:r>
            <a:endParaRPr lang="ru-RU" sz="2800" dirty="0" smtClean="0">
              <a:effectLst/>
            </a:endParaRPr>
          </a:p>
        </p:txBody>
      </p:sp>
      <p:pic>
        <p:nvPicPr>
          <p:cNvPr id="6" name="Содержимое 5" descr="Бимануальная пальпация правой почки.jpg"/>
          <p:cNvPicPr>
            <a:picLocks noGrp="1" noChangeAspect="1"/>
          </p:cNvPicPr>
          <p:nvPr>
            <p:ph sz="quarter" idx="3"/>
          </p:nvPr>
        </p:nvPicPr>
        <p:blipFill>
          <a:blip r:embed="rId2"/>
          <a:stretch>
            <a:fillRect/>
          </a:stretch>
        </p:blipFill>
        <p:spPr>
          <a:xfrm>
            <a:off x="1643063" y="1285875"/>
            <a:ext cx="5786437" cy="2908300"/>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142844" y="274638"/>
            <a:ext cx="8543956" cy="796908"/>
          </a:xfrm>
        </p:spPr>
        <p:txBody>
          <a:bodyPr>
            <a:normAutofit fontScale="90000"/>
          </a:bodyPr>
          <a:lstStyle/>
          <a:p>
            <a:pPr algn="ctr">
              <a:defRPr/>
            </a:pP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latin typeface="+mn-lt"/>
              </a:rPr>
              <a:t>Ultrasonography</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37891" name="Текст 10"/>
          <p:cNvSpPr>
            <a:spLocks noGrp="1" noChangeAspect="1"/>
          </p:cNvSpPr>
          <p:nvPr>
            <p:ph type="body" sz="half" idx="1"/>
          </p:nvPr>
        </p:nvSpPr>
        <p:spPr>
          <a:xfrm>
            <a:off x="285750" y="1285875"/>
            <a:ext cx="4622800" cy="5072063"/>
          </a:xfrm>
        </p:spPr>
        <p:txBody>
          <a:bodyPr>
            <a:normAutofit/>
          </a:bodyPr>
          <a:lstStyle/>
          <a:p>
            <a:pPr marL="0" indent="0">
              <a:spcBef>
                <a:spcPct val="0"/>
              </a:spcBef>
              <a:buFont typeface="Wingdings" pitchFamily="2" charset="2"/>
              <a:buNone/>
            </a:pPr>
            <a:r>
              <a:rPr lang="en-US" dirty="0" smtClean="0"/>
              <a:t>It allows to determine the increase in the size of the kidney, the compaction of the parenchyma, the deformation of the calyx and the pelvis.</a:t>
            </a:r>
          </a:p>
          <a:p>
            <a:pPr marL="0" indent="0">
              <a:spcBef>
                <a:spcPct val="0"/>
              </a:spcBef>
              <a:buFont typeface="Wingdings" pitchFamily="2" charset="2"/>
              <a:buNone/>
            </a:pPr>
            <a:r>
              <a:rPr lang="en-US" dirty="0" smtClean="0"/>
              <a:t>With carbuncle of the kidney - cavity formation in the parenchyma.</a:t>
            </a:r>
            <a:endParaRPr lang="ru-RU" dirty="0" smtClean="0">
              <a:effectLst/>
            </a:endParaRPr>
          </a:p>
        </p:txBody>
      </p:sp>
      <p:pic>
        <p:nvPicPr>
          <p:cNvPr id="6" name="Содержимое 5" descr="Острый пиелонефрит. Карбункул почки 1.jpg"/>
          <p:cNvPicPr>
            <a:picLocks noGrp="1" noChangeAspect="1"/>
          </p:cNvPicPr>
          <p:nvPr>
            <p:ph sz="quarter" idx="3"/>
          </p:nvPr>
        </p:nvPicPr>
        <p:blipFill>
          <a:blip r:embed="rId2"/>
          <a:stretch>
            <a:fillRect/>
          </a:stretch>
        </p:blipFill>
        <p:spPr>
          <a:xfrm>
            <a:off x="5440363" y="1214438"/>
            <a:ext cx="3417887" cy="2187575"/>
          </a:xfrm>
          <a:effectLst>
            <a:outerShdw blurRad="292100" dist="139700" dir="2700000" algn="tl" rotWithShape="0">
              <a:srgbClr val="333333">
                <a:alpha val="65000"/>
              </a:srgbClr>
            </a:outerShdw>
          </a:effectLst>
        </p:spPr>
      </p:pic>
      <p:pic>
        <p:nvPicPr>
          <p:cNvPr id="36869" name="Picture 5" descr="C:\Documents and Settings\Sergey\Мои документы\Острый пиелонефрит. Карбункул почки 2.jpg"/>
          <p:cNvPicPr>
            <a:picLocks noChangeAspect="1" noChangeArrowheads="1"/>
          </p:cNvPicPr>
          <p:nvPr/>
        </p:nvPicPr>
        <p:blipFill>
          <a:blip r:embed="rId3"/>
          <a:srcRect/>
          <a:stretch>
            <a:fillRect/>
          </a:stretch>
        </p:blipFill>
        <p:spPr bwMode="auto">
          <a:xfrm>
            <a:off x="4908550" y="3644900"/>
            <a:ext cx="3949700" cy="2713038"/>
          </a:xfrm>
          <a:prstGeom prst="rect">
            <a:avLst/>
          </a:prstGeom>
          <a:ln>
            <a:noFill/>
          </a:ln>
          <a:effectLst>
            <a:outerShdw blurRad="292100" dist="139700" dir="2700000" algn="tl" rotWithShape="0">
              <a:srgbClr val="333333">
                <a:alpha val="65000"/>
              </a:srgbClr>
            </a:outerShdw>
          </a:effectLst>
        </p:spPr>
      </p:pic>
      <p:sp>
        <p:nvSpPr>
          <p:cNvPr id="7" name="AutoShape 11"/>
          <p:cNvSpPr>
            <a:spLocks noChangeArrowheads="1"/>
          </p:cNvSpPr>
          <p:nvPr/>
        </p:nvSpPr>
        <p:spPr bwMode="auto">
          <a:xfrm>
            <a:off x="6072188" y="2143125"/>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8" name="AutoShape 11"/>
          <p:cNvSpPr>
            <a:spLocks noChangeArrowheads="1"/>
          </p:cNvSpPr>
          <p:nvPr/>
        </p:nvSpPr>
        <p:spPr bwMode="auto">
          <a:xfrm>
            <a:off x="6069013" y="4856163"/>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42917" y="274639"/>
            <a:ext cx="8472487" cy="796908"/>
          </a:xfrm>
        </p:spPr>
        <p:txBody>
          <a:bodyPr/>
          <a:lstStyle/>
          <a:p>
            <a:pPr algn="ctr">
              <a:defRPr/>
            </a:pPr>
            <a:r>
              <a:rPr sz="3600" smtClean="0">
                <a:solidFill>
                  <a:srgbClr val="FFFF0D"/>
                </a:solidFill>
                <a:effectLst/>
                <a:latin typeface="+mn-lt"/>
              </a:rPr>
              <a:t>Survey urography</a:t>
            </a:r>
            <a:endParaRPr lang="ru-RU" sz="3600" b="0" dirty="0" smtClean="0">
              <a:solidFill>
                <a:srgbClr val="FFFF0D"/>
              </a:solidFill>
              <a:effectLst/>
              <a:latin typeface="+mn-lt"/>
            </a:endParaRPr>
          </a:p>
        </p:txBody>
      </p:sp>
      <p:sp>
        <p:nvSpPr>
          <p:cNvPr id="38915" name="Текст 10"/>
          <p:cNvSpPr>
            <a:spLocks noGrp="1" noChangeAspect="1"/>
          </p:cNvSpPr>
          <p:nvPr>
            <p:ph type="body" sz="half" idx="1"/>
          </p:nvPr>
        </p:nvSpPr>
        <p:spPr>
          <a:xfrm>
            <a:off x="214313" y="1285875"/>
            <a:ext cx="4286249" cy="5000645"/>
          </a:xfrm>
        </p:spPr>
        <p:txBody>
          <a:bodyPr>
            <a:normAutofit/>
          </a:bodyPr>
          <a:lstStyle/>
          <a:p>
            <a:pPr marL="0" indent="0">
              <a:spcBef>
                <a:spcPct val="0"/>
              </a:spcBef>
              <a:buFont typeface="Wingdings" pitchFamily="2" charset="2"/>
              <a:buNone/>
            </a:pPr>
            <a:r>
              <a:rPr lang="en-US" sz="3600" dirty="0" smtClean="0"/>
              <a:t>Detects shadows suspicious for </a:t>
            </a:r>
            <a:r>
              <a:rPr lang="en-US" sz="3600" dirty="0" err="1" smtClean="0"/>
              <a:t>concrements</a:t>
            </a:r>
            <a:r>
              <a:rPr lang="en-US" sz="3600" dirty="0" smtClean="0"/>
              <a:t>, enlarged sizes of the affected kidney, fuzziness of the contour of the lumbar muscle.</a:t>
            </a:r>
            <a:endParaRPr lang="ru-RU" sz="3600" dirty="0" smtClean="0">
              <a:effectLst/>
            </a:endParaRPr>
          </a:p>
        </p:txBody>
      </p:sp>
      <p:pic>
        <p:nvPicPr>
          <p:cNvPr id="6" name="Содержимое 5" descr="Обз. урог. корал.справа, хр. пиелонеф..jpg"/>
          <p:cNvPicPr>
            <a:picLocks noGrp="1" noChangeAspect="1"/>
          </p:cNvPicPr>
          <p:nvPr>
            <p:ph sz="quarter" idx="3"/>
          </p:nvPr>
        </p:nvPicPr>
        <p:blipFill>
          <a:blip r:embed="rId2"/>
          <a:stretch>
            <a:fillRect/>
          </a:stretch>
        </p:blipFill>
        <p:spPr>
          <a:xfrm>
            <a:off x="4943728" y="1513715"/>
            <a:ext cx="3628800" cy="4629929"/>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5068888" y="29987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42917" y="428625"/>
            <a:ext cx="8472487" cy="714359"/>
          </a:xfrm>
        </p:spPr>
        <p:txBody>
          <a:bodyPr/>
          <a:lstStyle/>
          <a:p>
            <a:pPr algn="ctr">
              <a:defRPr/>
            </a:pPr>
            <a:r>
              <a:rPr sz="3600" smtClean="0">
                <a:solidFill>
                  <a:srgbClr val="FFFF0D"/>
                </a:solidFill>
                <a:effectLst/>
                <a:latin typeface="+mn-lt"/>
              </a:rPr>
              <a:t>Excretory urography</a:t>
            </a:r>
            <a:endParaRPr lang="ru-RU" sz="3600" b="0" dirty="0" smtClean="0">
              <a:solidFill>
                <a:srgbClr val="FFFF0D"/>
              </a:solidFill>
              <a:effectLst/>
              <a:latin typeface="+mn-lt"/>
            </a:endParaRPr>
          </a:p>
        </p:txBody>
      </p:sp>
      <p:sp>
        <p:nvSpPr>
          <p:cNvPr id="39939" name="Текст 10"/>
          <p:cNvSpPr>
            <a:spLocks noGrp="1"/>
          </p:cNvSpPr>
          <p:nvPr>
            <p:ph type="body" sz="half" idx="1"/>
          </p:nvPr>
        </p:nvSpPr>
        <p:spPr>
          <a:xfrm>
            <a:off x="214313" y="1285875"/>
            <a:ext cx="4824701" cy="5068919"/>
          </a:xfrm>
        </p:spPr>
        <p:txBody>
          <a:bodyPr>
            <a:normAutofit fontScale="85000" lnSpcReduction="20000"/>
          </a:bodyPr>
          <a:lstStyle/>
          <a:p>
            <a:pPr marL="0" indent="0">
              <a:lnSpc>
                <a:spcPct val="120000"/>
              </a:lnSpc>
              <a:spcBef>
                <a:spcPct val="0"/>
              </a:spcBef>
              <a:buFont typeface="Wingdings" pitchFamily="2" charset="2"/>
              <a:buNone/>
            </a:pPr>
            <a:r>
              <a:rPr lang="en-US" sz="3600" dirty="0" smtClean="0"/>
              <a:t>On excretory </a:t>
            </a:r>
            <a:r>
              <a:rPr lang="en-US" sz="3600" dirty="0" err="1" smtClean="0"/>
              <a:t>urograms</a:t>
            </a:r>
            <a:r>
              <a:rPr lang="en-US" sz="3600" dirty="0" smtClean="0"/>
              <a:t>, the primary acute </a:t>
            </a:r>
            <a:r>
              <a:rPr lang="en-US" sz="3600" dirty="0" err="1" smtClean="0"/>
              <a:t>pyelonephritis</a:t>
            </a:r>
            <a:r>
              <a:rPr lang="en-US" sz="3600" dirty="0" smtClean="0"/>
              <a:t> is manifested by a decrease in the function of the affected kidney or hypertension and </a:t>
            </a:r>
            <a:r>
              <a:rPr lang="en-US" sz="3600" dirty="0" err="1" smtClean="0"/>
              <a:t>hyperkinesia</a:t>
            </a:r>
            <a:r>
              <a:rPr lang="en-US" sz="3600" dirty="0" smtClean="0"/>
              <a:t> of the calyces, which in later stages are replaced by their hypotension.</a:t>
            </a:r>
            <a:endParaRPr lang="ru-RU" sz="3600" dirty="0" smtClean="0">
              <a:effectLst/>
            </a:endParaRPr>
          </a:p>
        </p:txBody>
      </p:sp>
      <p:pic>
        <p:nvPicPr>
          <p:cNvPr id="6" name="Содержимое 5" descr="левосторонний пиелонефрит.jpg"/>
          <p:cNvPicPr>
            <a:picLocks noGrp="1" noChangeAspect="1"/>
          </p:cNvPicPr>
          <p:nvPr>
            <p:ph sz="quarter" idx="3"/>
          </p:nvPr>
        </p:nvPicPr>
        <p:blipFill>
          <a:blip r:embed="rId2"/>
          <a:stretch>
            <a:fillRect/>
          </a:stretch>
        </p:blipFill>
        <p:spPr>
          <a:xfrm>
            <a:off x="5214942" y="1571612"/>
            <a:ext cx="3319200" cy="478318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6858000" y="24272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85750" y="274639"/>
            <a:ext cx="8429654" cy="868346"/>
          </a:xfrm>
        </p:spPr>
        <p:txBody>
          <a:bodyPr/>
          <a:lstStyle/>
          <a:p>
            <a:pPr algn="ctr">
              <a:defRPr/>
            </a:pPr>
            <a:r>
              <a:rPr sz="3600" smtClean="0">
                <a:solidFill>
                  <a:srgbClr val="FFFF0D"/>
                </a:solidFill>
                <a:effectLst/>
                <a:latin typeface="+mn-lt"/>
              </a:rPr>
              <a:t>Retrograde pyelography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85750" y="1285875"/>
            <a:ext cx="4857754" cy="4929207"/>
          </a:xfrm>
        </p:spPr>
        <p:txBody>
          <a:bodyPr>
            <a:normAutofit/>
          </a:bodyPr>
          <a:lstStyle/>
          <a:p>
            <a:pPr marL="0" indent="0">
              <a:lnSpc>
                <a:spcPct val="110000"/>
              </a:lnSpc>
              <a:spcBef>
                <a:spcPct val="0"/>
              </a:spcBef>
              <a:buFont typeface="Wingdings" pitchFamily="2" charset="2"/>
              <a:buNone/>
              <a:defRPr/>
            </a:pPr>
            <a:r>
              <a:rPr lang="en-US" sz="3060" dirty="0" smtClean="0"/>
              <a:t>The study is performed according to strict indications, with X-ray negative stones or other causes of urinary passage disorders, when it is necessary to solve the question of surgical intervention.</a:t>
            </a:r>
            <a:endParaRPr lang="ru-RU" sz="3060" dirty="0" smtClean="0">
              <a:effectLst/>
            </a:endParaRPr>
          </a:p>
        </p:txBody>
      </p:sp>
      <p:pic>
        <p:nvPicPr>
          <p:cNvPr id="6" name="Содержимое 5" descr="Стриктура л.м.с. дилятация.JPG"/>
          <p:cNvPicPr>
            <a:picLocks noGrp="1" noChangeAspect="1"/>
          </p:cNvPicPr>
          <p:nvPr>
            <p:ph sz="quarter" idx="3"/>
          </p:nvPr>
        </p:nvPicPr>
        <p:blipFill>
          <a:blip r:embed="rId2"/>
          <a:stretch>
            <a:fillRect/>
          </a:stretch>
        </p:blipFill>
        <p:spPr>
          <a:xfrm>
            <a:off x="5468400" y="1571612"/>
            <a:ext cx="3218400" cy="4273169"/>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7215188" y="285670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14313" y="274639"/>
            <a:ext cx="8472487" cy="796908"/>
          </a:xfrm>
        </p:spPr>
        <p:txBody>
          <a:bodyPr>
            <a:normAutofit fontScale="90000"/>
          </a:bodyPr>
          <a:lstStyle/>
          <a:p>
            <a:pPr algn="ctr">
              <a:defRPr/>
            </a:pPr>
            <a:r>
              <a:rPr sz="3600" smtClean="0">
                <a:solidFill>
                  <a:srgbClr val="FFFF0D"/>
                </a:solidFill>
                <a:effectLst/>
                <a:latin typeface="+mn-lt"/>
              </a:rPr>
              <a:t>CT scan</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28675" name="Текст 10"/>
          <p:cNvSpPr>
            <a:spLocks noGrp="1"/>
          </p:cNvSpPr>
          <p:nvPr>
            <p:ph type="body" sz="half" idx="1"/>
          </p:nvPr>
        </p:nvSpPr>
        <p:spPr>
          <a:xfrm>
            <a:off x="214313" y="1285875"/>
            <a:ext cx="4281487" cy="4929207"/>
          </a:xfrm>
        </p:spPr>
        <p:txBody>
          <a:bodyPr>
            <a:normAutofit/>
          </a:bodyPr>
          <a:lstStyle/>
          <a:p>
            <a:pPr marL="0" indent="0">
              <a:spcBef>
                <a:spcPct val="0"/>
              </a:spcBef>
              <a:buFont typeface="Wingdings" pitchFamily="2" charset="2"/>
              <a:buNone/>
              <a:defRPr/>
            </a:pPr>
            <a:r>
              <a:rPr lang="en-US" sz="3060" dirty="0" smtClean="0"/>
              <a:t>It is used in differential diagnosis between serous and purulent forms of acute </a:t>
            </a:r>
            <a:r>
              <a:rPr lang="en-US" sz="3060" dirty="0" err="1" smtClean="0"/>
              <a:t>pyelonephritis</a:t>
            </a:r>
            <a:r>
              <a:rPr lang="en-US" sz="3060" dirty="0" smtClean="0"/>
              <a:t> (by difference in the density of the kidney parenchyma and pathologically altered tissues).</a:t>
            </a:r>
            <a:endParaRPr lang="ru-RU" sz="3060" dirty="0" smtClean="0">
              <a:effectLst/>
            </a:endParaRPr>
          </a:p>
        </p:txBody>
      </p:sp>
      <p:pic>
        <p:nvPicPr>
          <p:cNvPr id="41988" name="Содержимое 5" descr="КТ. абцесс пр. почки.jpg"/>
          <p:cNvPicPr>
            <a:picLocks noGrp="1" noChangeAspect="1"/>
          </p:cNvPicPr>
          <p:nvPr>
            <p:ph sz="quarter" idx="3"/>
          </p:nvPr>
        </p:nvPicPr>
        <p:blipFill>
          <a:blip r:embed="rId2"/>
          <a:srcRect/>
          <a:stretch>
            <a:fillRect/>
          </a:stretch>
        </p:blipFill>
        <p:spPr>
          <a:xfrm>
            <a:off x="4714875" y="1714500"/>
            <a:ext cx="4143375" cy="3857625"/>
          </a:xfrm>
        </p:spPr>
      </p:pic>
      <p:sp>
        <p:nvSpPr>
          <p:cNvPr id="7" name="AutoShape 11"/>
          <p:cNvSpPr>
            <a:spLocks noChangeArrowheads="1"/>
          </p:cNvSpPr>
          <p:nvPr/>
        </p:nvSpPr>
        <p:spPr bwMode="auto">
          <a:xfrm>
            <a:off x="4497388" y="49291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357158" y="274639"/>
            <a:ext cx="8229600" cy="796908"/>
          </a:xfrm>
        </p:spPr>
        <p:txBody>
          <a:bodyPr/>
          <a:lstStyle/>
          <a:p>
            <a:pPr algn="ctr">
              <a:defRPr/>
            </a:pPr>
            <a:r>
              <a:rPr sz="3600" smtClean="0">
                <a:solidFill>
                  <a:srgbClr val="FFFF0D"/>
                </a:solidFill>
                <a:effectLst/>
                <a:latin typeface="+mn-lt"/>
              </a:rPr>
              <a:t>Dynamic renascintigraphy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43" y="4286250"/>
            <a:ext cx="8715375" cy="1928813"/>
          </a:xfrm>
        </p:spPr>
        <p:txBody>
          <a:bodyPr/>
          <a:lstStyle/>
          <a:p>
            <a:pPr marL="0" indent="457200" algn="just">
              <a:spcBef>
                <a:spcPct val="0"/>
              </a:spcBef>
              <a:buFont typeface="Wingdings" pitchFamily="2" charset="2"/>
              <a:buNone/>
              <a:defRPr/>
            </a:pPr>
            <a:r>
              <a:rPr lang="en-US" sz="2800" dirty="0" smtClean="0"/>
              <a:t>It is used when it is impossible to perform excretory </a:t>
            </a:r>
            <a:r>
              <a:rPr lang="en-US" sz="2800" dirty="0" err="1" smtClean="0"/>
              <a:t>urography</a:t>
            </a:r>
            <a:r>
              <a:rPr lang="en-US" sz="2800" dirty="0" smtClean="0"/>
              <a:t> due to renal failure. The size of the kidneys is ordinary or reduced, the accumulation of the isotope is reduced.</a:t>
            </a:r>
            <a:endParaRPr lang="ru-RU" sz="2800" dirty="0" smtClean="0">
              <a:effectLst/>
            </a:endParaRPr>
          </a:p>
        </p:txBody>
      </p:sp>
      <p:pic>
        <p:nvPicPr>
          <p:cNvPr id="7" name="Содержимое 6" descr="Реносцинтиграфия.jpg"/>
          <p:cNvPicPr>
            <a:picLocks noGrp="1" noChangeAspect="1"/>
          </p:cNvPicPr>
          <p:nvPr>
            <p:ph sz="quarter" idx="3"/>
          </p:nvPr>
        </p:nvPicPr>
        <p:blipFill>
          <a:blip r:embed="rId2"/>
          <a:stretch>
            <a:fillRect/>
          </a:stretch>
        </p:blipFill>
        <p:spPr>
          <a:xfrm>
            <a:off x="1643063" y="1285875"/>
            <a:ext cx="5786437" cy="2908300"/>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42928" y="274638"/>
            <a:ext cx="8229600" cy="796908"/>
          </a:xfrm>
        </p:spPr>
        <p:txBody>
          <a:bodyPr>
            <a:normAutofit fontScale="90000"/>
          </a:bodyPr>
          <a:lstStyle/>
          <a:p>
            <a:pPr algn="ctr">
              <a:defRPr/>
            </a:pPr>
            <a:r>
              <a:rPr sz="3600" smtClean="0">
                <a:solidFill>
                  <a:srgbClr val="FFFF0D"/>
                </a:solidFill>
                <a:effectLst/>
                <a:latin typeface="+mn-lt"/>
              </a:rPr>
              <a:t>Laboratory research</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85750" y="1285875"/>
            <a:ext cx="8472488" cy="5072063"/>
          </a:xfrm>
        </p:spPr>
        <p:txBody>
          <a:bodyPr>
            <a:normAutofit fontScale="92500"/>
          </a:bodyPr>
          <a:lstStyle/>
          <a:p>
            <a:pPr marL="514350" indent="-514350">
              <a:spcBef>
                <a:spcPct val="0"/>
              </a:spcBef>
              <a:buClr>
                <a:srgbClr val="FFFF00"/>
              </a:buClr>
              <a:buSzPct val="100000"/>
              <a:buFont typeface="Wingdings" pitchFamily="2" charset="2"/>
              <a:buNone/>
              <a:defRPr/>
            </a:pPr>
            <a:r>
              <a:rPr lang="ru-RU" sz="2800" dirty="0" smtClean="0">
                <a:solidFill>
                  <a:srgbClr val="FFC000"/>
                </a:solidFill>
              </a:rPr>
              <a:t>1</a:t>
            </a:r>
            <a:r>
              <a:rPr lang="en-US" sz="2800" dirty="0" smtClean="0">
                <a:solidFill>
                  <a:srgbClr val="FFC000"/>
                </a:solidFill>
              </a:rPr>
              <a:t>.    General blood analysis. </a:t>
            </a:r>
            <a:r>
              <a:rPr lang="en-US" sz="2800" dirty="0" err="1" smtClean="0"/>
              <a:t>Neutrophilic</a:t>
            </a:r>
            <a:r>
              <a:rPr lang="en-US" sz="2800" dirty="0" smtClean="0"/>
              <a:t> </a:t>
            </a:r>
            <a:r>
              <a:rPr lang="en-US" sz="2800" dirty="0" err="1" smtClean="0"/>
              <a:t>leukocytosis</a:t>
            </a:r>
            <a:r>
              <a:rPr lang="en-US" sz="2800" dirty="0" smtClean="0"/>
              <a:t>. Sometimes, when the condition worsens, </a:t>
            </a:r>
            <a:r>
              <a:rPr lang="en-US" sz="2800" dirty="0" err="1" smtClean="0"/>
              <a:t>leukocytosis</a:t>
            </a:r>
            <a:r>
              <a:rPr lang="en-US" sz="2800" dirty="0" smtClean="0"/>
              <a:t> is replaced by </a:t>
            </a:r>
            <a:r>
              <a:rPr lang="en-US" sz="2800" dirty="0" err="1" smtClean="0"/>
              <a:t>leukopenia</a:t>
            </a:r>
            <a:r>
              <a:rPr lang="en-US" sz="2800" dirty="0" smtClean="0"/>
              <a:t>, which indicates a worsening of the patient's condition.</a:t>
            </a:r>
          </a:p>
          <a:p>
            <a:pPr marL="514350" indent="-514350">
              <a:spcBef>
                <a:spcPct val="0"/>
              </a:spcBef>
              <a:buClr>
                <a:srgbClr val="FFFF00"/>
              </a:buClr>
              <a:buSzPct val="100000"/>
              <a:buFont typeface="Wingdings" pitchFamily="2" charset="2"/>
              <a:buNone/>
              <a:defRPr/>
            </a:pPr>
            <a:r>
              <a:rPr lang="en-US" sz="2800" dirty="0" smtClean="0">
                <a:solidFill>
                  <a:srgbClr val="FFC000"/>
                </a:solidFill>
              </a:rPr>
              <a:t>2.    General urine analysis. </a:t>
            </a:r>
            <a:r>
              <a:rPr lang="en-US" sz="2800" dirty="0" err="1" smtClean="0"/>
              <a:t>Pyuria</a:t>
            </a:r>
            <a:r>
              <a:rPr lang="en-US" sz="2800" dirty="0" smtClean="0"/>
              <a:t> is the most important sign of </a:t>
            </a:r>
            <a:r>
              <a:rPr lang="en-US" sz="2800" dirty="0" err="1" smtClean="0"/>
              <a:t>pyelonephritis</a:t>
            </a:r>
            <a:r>
              <a:rPr lang="en-US" sz="2800" dirty="0" smtClean="0"/>
              <a:t>. </a:t>
            </a:r>
            <a:r>
              <a:rPr lang="en-US" sz="2800" dirty="0" err="1" smtClean="0"/>
              <a:t>Bacteriuria</a:t>
            </a:r>
            <a:r>
              <a:rPr lang="en-US" sz="2800" dirty="0" smtClean="0"/>
              <a:t> (95% of patients have more than 100 000 bacteria in 1 ml of urine). To clarify the type of </a:t>
            </a:r>
            <a:r>
              <a:rPr lang="en-US" sz="2800" dirty="0" err="1" smtClean="0"/>
              <a:t>microflora</a:t>
            </a:r>
            <a:r>
              <a:rPr lang="en-US" sz="2800" dirty="0" smtClean="0"/>
              <a:t> and determine its sensitivity to antibiotics, a bacteriological study is carried out. </a:t>
            </a:r>
            <a:r>
              <a:rPr lang="en-US" sz="2800" dirty="0" err="1" smtClean="0"/>
              <a:t>Hematuria</a:t>
            </a:r>
            <a:r>
              <a:rPr lang="en-US" sz="2800" dirty="0" smtClean="0"/>
              <a:t>, in most cases, microscopic, but can be a </a:t>
            </a:r>
            <a:r>
              <a:rPr lang="en-US" sz="2800" dirty="0" err="1" smtClean="0"/>
              <a:t>macrohematuria</a:t>
            </a:r>
            <a:r>
              <a:rPr lang="en-US" sz="2800" dirty="0" smtClean="0"/>
              <a:t> (for example, with necrosis of the renal papillae).</a:t>
            </a:r>
            <a:endParaRPr lang="ru-RU" sz="2800" dirty="0" smtClean="0"/>
          </a:p>
          <a:p>
            <a:pPr marL="514350" indent="-514350">
              <a:spcBef>
                <a:spcPct val="0"/>
              </a:spcBef>
              <a:buClr>
                <a:srgbClr val="FFFF00"/>
              </a:buClr>
              <a:buSzPct val="100000"/>
              <a:buFont typeface="+mj-lt"/>
              <a:buAutoNum type="arabicPeriod"/>
              <a:defRPr/>
            </a:pPr>
            <a:endParaRPr lang="ru-RU" sz="2400" dirty="0" smtClean="0"/>
          </a:p>
          <a:p>
            <a:pPr marL="514350" indent="-514350">
              <a:spcBef>
                <a:spcPct val="0"/>
              </a:spcBef>
              <a:buClr>
                <a:srgbClr val="FFFF00"/>
              </a:buClr>
              <a:buSzPct val="100000"/>
              <a:buFont typeface="+mj-lt"/>
              <a:buAutoNum type="arabicPeriod"/>
              <a:defRPr/>
            </a:pPr>
            <a:endParaRPr lang="ru-RU" sz="2800" dirty="0" smtClean="0"/>
          </a:p>
          <a:p>
            <a:pPr marL="514350" indent="-514350">
              <a:spcBef>
                <a:spcPct val="0"/>
              </a:spcBef>
              <a:buClr>
                <a:srgbClr val="FFFF00"/>
              </a:buClr>
              <a:buSzPct val="100000"/>
              <a:buFont typeface="+mj-lt"/>
              <a:buAutoNum type="arabicPeriod"/>
              <a:defRPr/>
            </a:pPr>
            <a:endParaRPr lang="ru-RU" sz="2800" dirty="0" smtClean="0"/>
          </a:p>
          <a:p>
            <a:pPr marL="514350" indent="-514350">
              <a:spcBef>
                <a:spcPct val="0"/>
              </a:spcBef>
              <a:buFont typeface="+mj-lt"/>
              <a:buAutoNum type="arabicPeriod"/>
              <a:defRPr/>
            </a:pPr>
            <a:endParaRPr lang="ru-RU" sz="3060" dirty="0" smtClean="0">
              <a:effectLst/>
            </a:endParaRPr>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385763" y="369888"/>
            <a:ext cx="8229600" cy="987425"/>
          </a:xfrm>
        </p:spPr>
        <p:txBody>
          <a:bodyPr/>
          <a:lstStyle/>
          <a:p>
            <a:pPr algn="ctr">
              <a:lnSpc>
                <a:spcPct val="90000"/>
              </a:lnSpc>
              <a:defRPr/>
            </a:pPr>
            <a:r>
              <a:rPr sz="2800" smtClean="0">
                <a:solidFill>
                  <a:srgbClr val="FFFF00"/>
                </a:solidFill>
                <a:effectLst/>
                <a:latin typeface="+mn-lt"/>
              </a:rPr>
              <a:t>Differential diagnosis of serous and purulent stages of acute pyelonephritis</a:t>
            </a:r>
            <a:endParaRPr lang="ru-RU" sz="2800" b="0" dirty="0">
              <a:solidFill>
                <a:srgbClr val="FFFF00"/>
              </a:solidFill>
              <a:effectLst/>
              <a:latin typeface="+mn-lt"/>
            </a:endParaRPr>
          </a:p>
        </p:txBody>
      </p:sp>
      <p:graphicFrame>
        <p:nvGraphicFramePr>
          <p:cNvPr id="9" name="Содержимое 8"/>
          <p:cNvGraphicFramePr>
            <a:graphicFrameLocks noGrp="1"/>
          </p:cNvGraphicFramePr>
          <p:nvPr>
            <p:ph sz="half" idx="2"/>
          </p:nvPr>
        </p:nvGraphicFramePr>
        <p:xfrm>
          <a:off x="385763" y="1512888"/>
          <a:ext cx="8329642" cy="4742982"/>
        </p:xfrm>
        <a:graphic>
          <a:graphicData uri="http://schemas.openxmlformats.org/drawingml/2006/table">
            <a:tbl>
              <a:tblPr firstRow="1" bandRow="1">
                <a:tableStyleId>{5C22544A-7EE6-4342-B048-85BDC9FD1C3A}</a:tableStyleId>
              </a:tblPr>
              <a:tblGrid>
                <a:gridCol w="4164821"/>
                <a:gridCol w="4164821"/>
              </a:tblGrid>
              <a:tr h="461491">
                <a:tc>
                  <a:txBody>
                    <a:bodyPr/>
                    <a:lstStyle/>
                    <a:p>
                      <a:r>
                        <a:rPr lang="en-US" sz="2400" b="0" dirty="0" smtClean="0">
                          <a:latin typeface="+mn-lt"/>
                        </a:rPr>
                        <a:t>Serous</a:t>
                      </a:r>
                      <a:r>
                        <a:rPr lang="en-US" sz="2400" b="0" baseline="0" dirty="0" smtClean="0">
                          <a:latin typeface="+mn-lt"/>
                        </a:rPr>
                        <a:t> </a:t>
                      </a:r>
                      <a:r>
                        <a:rPr lang="en-US" sz="2400" b="0" baseline="0" dirty="0" err="1" smtClean="0">
                          <a:latin typeface="+mn-lt"/>
                        </a:rPr>
                        <a:t>pyelonephritis</a:t>
                      </a:r>
                      <a:endParaRPr lang="ru-RU" sz="2400" b="0" dirty="0">
                        <a:latin typeface="+mn-lt"/>
                      </a:endParaRPr>
                    </a:p>
                  </a:txBody>
                  <a:tcPr/>
                </a:tc>
                <a:tc>
                  <a:txBody>
                    <a:bodyPr/>
                    <a:lstStyle/>
                    <a:p>
                      <a:r>
                        <a:rPr lang="en-US" sz="2400" b="0" dirty="0" smtClean="0"/>
                        <a:t>Purulent</a:t>
                      </a:r>
                      <a:r>
                        <a:rPr lang="en-US" sz="2400" b="0" baseline="0" dirty="0" smtClean="0"/>
                        <a:t> </a:t>
                      </a:r>
                      <a:r>
                        <a:rPr lang="en-US" sz="2400" b="0" baseline="0" dirty="0" err="1" smtClean="0"/>
                        <a:t>pyelonephritis</a:t>
                      </a:r>
                      <a:endParaRPr lang="ru-RU" sz="2400" b="0" dirty="0"/>
                    </a:p>
                  </a:txBody>
                  <a:tcPr/>
                </a:tc>
              </a:tr>
              <a:tr h="467200">
                <a:tc>
                  <a:txBody>
                    <a:bodyPr/>
                    <a:lstStyle/>
                    <a:p>
                      <a:r>
                        <a:rPr lang="en-US" dirty="0" smtClean="0"/>
                        <a:t>Hyperthermia</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Hyperthermia with tremendous chills.</a:t>
                      </a:r>
                      <a:endParaRPr lang="ru-RU" dirty="0"/>
                    </a:p>
                  </a:txBody>
                  <a:tcPr/>
                </a:tc>
              </a:tr>
              <a:tr h="461491">
                <a:tc>
                  <a:txBody>
                    <a:bodyPr/>
                    <a:lstStyle/>
                    <a:p>
                      <a:r>
                        <a:rPr lang="en-US" dirty="0" smtClean="0"/>
                        <a:t>Soreness in the kidney</a:t>
                      </a:r>
                      <a:endParaRPr lang="ru-RU" dirty="0"/>
                    </a:p>
                  </a:txBody>
                  <a:tcPr/>
                </a:tc>
                <a:tc>
                  <a:txBody>
                    <a:bodyPr/>
                    <a:lstStyle/>
                    <a:p>
                      <a:r>
                        <a:rPr lang="en-US" dirty="0" smtClean="0"/>
                        <a:t>Tension of the muscles of the anterior abdominal wall. Palpated enlarged painful kidney.</a:t>
                      </a:r>
                      <a:endParaRPr lang="ru-RU" dirty="0"/>
                    </a:p>
                  </a:txBody>
                  <a:tcPr/>
                </a:tc>
              </a:tr>
              <a:tr h="461491">
                <a:tc>
                  <a:txBody>
                    <a:bodyPr/>
                    <a:lstStyle/>
                    <a:p>
                      <a:r>
                        <a:rPr lang="en-US" dirty="0" err="1" smtClean="0"/>
                        <a:t>Leucocyturia</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Leukocyturia</a:t>
                      </a:r>
                      <a:r>
                        <a:rPr lang="en-US" dirty="0" smtClean="0"/>
                        <a:t>. </a:t>
                      </a:r>
                      <a:r>
                        <a:rPr lang="en-US" dirty="0" err="1" smtClean="0"/>
                        <a:t>Bacteriuria</a:t>
                      </a:r>
                      <a:r>
                        <a:rPr lang="en-US" dirty="0" smtClean="0"/>
                        <a:t>.</a:t>
                      </a:r>
                      <a:endParaRPr lang="ru-RU" dirty="0"/>
                    </a:p>
                  </a:txBody>
                  <a:tcPr/>
                </a:tc>
              </a:tr>
              <a:tr h="1124439">
                <a:tc>
                  <a:txBody>
                    <a:bodyPr/>
                    <a:lstStyle/>
                    <a:p>
                      <a:r>
                        <a:rPr lang="en-US" dirty="0" smtClean="0"/>
                        <a:t>Excretory </a:t>
                      </a:r>
                      <a:r>
                        <a:rPr lang="en-US" dirty="0" err="1" smtClean="0"/>
                        <a:t>urography</a:t>
                      </a:r>
                      <a:r>
                        <a:rPr lang="en-US" dirty="0" smtClean="0"/>
                        <a:t> - the contours of the lumbar muscles are clear. The mobility of the kidney is preserved.</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EU - the absence of a contour of the lumbar muscles on the side of the lesion. Kidney mobility is limited or absent.</a:t>
                      </a:r>
                      <a:endParaRPr lang="ru-RU" dirty="0"/>
                    </a:p>
                  </a:txBody>
                  <a:tcPr/>
                </a:tc>
              </a:tr>
              <a:tr h="461491">
                <a:tc>
                  <a:txBody>
                    <a:bodyPr/>
                    <a:lstStyle/>
                    <a:p>
                      <a:r>
                        <a:rPr lang="en-US" dirty="0" smtClean="0"/>
                        <a:t>Ultrasound - the parenchyma is not thickened, homogeneous, the mobility of the kidney is preserved.</a:t>
                      </a:r>
                      <a:endParaRPr lang="ru-RU" dirty="0"/>
                    </a:p>
                  </a:txBody>
                  <a:tcPr/>
                </a:tc>
                <a:tc>
                  <a:txBody>
                    <a:bodyPr/>
                    <a:lstStyle/>
                    <a:p>
                      <a:r>
                        <a:rPr lang="en-US" dirty="0" smtClean="0"/>
                        <a:t>US - diffuse or focal compaction of the parenchyma, its heterogeneity.</a:t>
                      </a:r>
                      <a:endParaRPr lang="ru-RU" dirty="0"/>
                    </a:p>
                  </a:txBody>
                  <a:tcPr/>
                </a:tc>
              </a:tr>
              <a:tr h="307203">
                <a:tc gridSpan="2">
                  <a:txBody>
                    <a:bodyPr/>
                    <a:lstStyle/>
                    <a:p>
                      <a:endParaRPr lang="ru-RU" sz="1600" b="0" dirty="0"/>
                    </a:p>
                  </a:txBody>
                  <a:tcPr/>
                </a:tc>
                <a:tc hMerge="1">
                  <a:txBody>
                    <a:bodyPr/>
                    <a:lstStyle/>
                    <a:p>
                      <a:endParaRPr lang="ru-RU" dirty="0"/>
                    </a:p>
                  </a:txBody>
                  <a:tcPr/>
                </a:tc>
              </a:tr>
            </a:tbl>
          </a:graphicData>
        </a:graphic>
      </p:graphicFrame>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accent2">
              <a:lumMod val="40000"/>
              <a:lumOff val="60000"/>
            </a:schemeClr>
          </a:solidFill>
          <a:ln w="38100">
            <a:solidFill>
              <a:srgbClr val="800000"/>
            </a:solidFill>
          </a:ln>
        </p:spPr>
        <p:txBody>
          <a:bodyPr/>
          <a:lstStyle/>
          <a:p>
            <a:pPr algn="ctr">
              <a:defRPr/>
            </a:pPr>
            <a:r>
              <a:rPr sz="4000" smtClean="0">
                <a:solidFill>
                  <a:srgbClr val="800000"/>
                </a:solidFill>
                <a:effectLst/>
                <a:latin typeface="+mn-lt"/>
              </a:rPr>
              <a:t>Treatment of acute pyelonephritis</a:t>
            </a:r>
            <a:endParaRPr lang="ru-RU" sz="4000" b="0" dirty="0">
              <a:solidFill>
                <a:srgbClr val="800000"/>
              </a:solidFill>
              <a:effectLst/>
              <a:latin typeface="+mn-lt"/>
            </a:endParaRPr>
          </a:p>
        </p:txBody>
      </p:sp>
      <p:pic>
        <p:nvPicPr>
          <p:cNvPr id="10" name="Содержимое 9" descr="1a52e.jpg"/>
          <p:cNvPicPr>
            <a:picLocks noGrp="1" noChangeAspect="1"/>
          </p:cNvPicPr>
          <p:nvPr>
            <p:ph sz="half" idx="1"/>
          </p:nvPr>
        </p:nvPicPr>
        <p:blipFill>
          <a:blip r:embed="rId2"/>
          <a:stretch>
            <a:fillRect/>
          </a:stretch>
        </p:blipFill>
        <p:spPr>
          <a:xfrm>
            <a:off x="214282" y="571480"/>
            <a:ext cx="8715406" cy="4857784"/>
          </a:xfrm>
          <a:effectLst>
            <a:softEdge rad="112500"/>
          </a:effectLst>
        </p:spPr>
      </p:pic>
      <p:pic>
        <p:nvPicPr>
          <p:cNvPr id="12" name="Содержимое 8" descr="42-16784382.jpg"/>
          <p:cNvPicPr>
            <a:picLocks noChangeAspect="1"/>
          </p:cNvPicPr>
          <p:nvPr/>
        </p:nvPicPr>
        <p:blipFill>
          <a:blip r:embed="rId3"/>
          <a:stretch>
            <a:fillRect/>
          </a:stretch>
        </p:blipFill>
        <p:spPr bwMode="auto">
          <a:xfrm>
            <a:off x="7000892" y="1000108"/>
            <a:ext cx="1435100" cy="21590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noChangeAspect="1"/>
          </p:cNvSpPr>
          <p:nvPr>
            <p:ph idx="1"/>
          </p:nvPr>
        </p:nvSpPr>
        <p:spPr>
          <a:xfrm>
            <a:off x="214313" y="500063"/>
            <a:ext cx="8643937" cy="6000750"/>
          </a:xfrm>
        </p:spPr>
        <p:txBody>
          <a:bodyPr>
            <a:normAutofit/>
          </a:bodyPr>
          <a:lstStyle/>
          <a:p>
            <a:pPr marL="514350" indent="-514350">
              <a:buClr>
                <a:srgbClr val="FFC000"/>
              </a:buClr>
              <a:buSzPct val="100000"/>
              <a:buFont typeface="+mj-lt"/>
              <a:buAutoNum type="arabicPeriod"/>
              <a:defRPr/>
            </a:pPr>
            <a:r>
              <a:rPr lang="en-US" sz="2800" dirty="0" smtClean="0">
                <a:solidFill>
                  <a:srgbClr val="FFC000"/>
                </a:solidFill>
              </a:rPr>
              <a:t>Conservative treatment </a:t>
            </a:r>
            <a:r>
              <a:rPr lang="en-US" sz="2800" dirty="0" smtClean="0"/>
              <a:t>of acute </a:t>
            </a:r>
            <a:r>
              <a:rPr lang="en-US" sz="2800" dirty="0" err="1" smtClean="0"/>
              <a:t>pyelonephritis</a:t>
            </a:r>
            <a:r>
              <a:rPr lang="en-US" sz="2800" dirty="0" smtClean="0"/>
              <a:t> should be complex and include the following: elimination of the cause of </a:t>
            </a:r>
            <a:r>
              <a:rPr lang="en-US" sz="2800" dirty="0" err="1" smtClean="0"/>
              <a:t>urodynamic</a:t>
            </a:r>
            <a:r>
              <a:rPr lang="en-US" sz="2800" dirty="0" smtClean="0"/>
              <a:t> disturbances, antibacterial, detoxification, </a:t>
            </a:r>
            <a:r>
              <a:rPr lang="en-US" sz="2800" dirty="0" err="1" smtClean="0"/>
              <a:t>imunocorrective</a:t>
            </a:r>
            <a:r>
              <a:rPr lang="en-US" sz="2800" dirty="0" smtClean="0"/>
              <a:t> and symptomatic therapy.</a:t>
            </a:r>
          </a:p>
          <a:p>
            <a:pPr marL="514350" indent="-514350">
              <a:buClr>
                <a:srgbClr val="FFC000"/>
              </a:buClr>
              <a:buSzPct val="100000"/>
              <a:buFont typeface="+mj-lt"/>
              <a:buAutoNum type="arabicPeriod"/>
              <a:defRPr/>
            </a:pPr>
            <a:r>
              <a:rPr lang="en-US" sz="2800" dirty="0" smtClean="0">
                <a:solidFill>
                  <a:srgbClr val="FFC000"/>
                </a:solidFill>
              </a:rPr>
              <a:t>Operative treatment </a:t>
            </a:r>
            <a:r>
              <a:rPr lang="en-US" sz="2800" dirty="0" smtClean="0"/>
              <a:t>is performed in the case of unsuccessful conservative therapy.</a:t>
            </a:r>
            <a:endParaRPr lang="ru-RU" sz="28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Текст 4"/>
          <p:cNvSpPr>
            <a:spLocks noGrp="1"/>
          </p:cNvSpPr>
          <p:nvPr>
            <p:ph type="body" sz="half" idx="1"/>
          </p:nvPr>
        </p:nvSpPr>
        <p:spPr>
          <a:xfrm>
            <a:off x="368300" y="4572000"/>
            <a:ext cx="8347075" cy="1714500"/>
          </a:xfrm>
        </p:spPr>
        <p:txBody>
          <a:bodyPr>
            <a:normAutofit/>
          </a:bodyPr>
          <a:lstStyle/>
          <a:p>
            <a:pPr marL="0" indent="0" algn="ctr">
              <a:spcBef>
                <a:spcPct val="0"/>
              </a:spcBef>
              <a:buFont typeface="Wingdings" pitchFamily="2" charset="2"/>
              <a:buNone/>
            </a:pPr>
            <a:r>
              <a:rPr lang="en-US" sz="2800" dirty="0" smtClean="0">
                <a:solidFill>
                  <a:srgbClr val="FFC000"/>
                </a:solidFill>
              </a:rPr>
              <a:t>The purpose of the treatment </a:t>
            </a:r>
            <a:r>
              <a:rPr lang="en-US" sz="2800" dirty="0" smtClean="0"/>
              <a:t>is preservation of the kidney, prevention of </a:t>
            </a:r>
            <a:r>
              <a:rPr lang="en-US" sz="2800" dirty="0" err="1" smtClean="0"/>
              <a:t>urosepsis</a:t>
            </a:r>
            <a:r>
              <a:rPr lang="en-US" sz="2800" dirty="0" smtClean="0"/>
              <a:t> and relapse of the disease.</a:t>
            </a:r>
            <a:endParaRPr lang="ru-RU" sz="2800" dirty="0" smtClean="0">
              <a:effectLst/>
            </a:endParaRPr>
          </a:p>
        </p:txBody>
      </p:sp>
      <p:pic>
        <p:nvPicPr>
          <p:cNvPr id="5" name="Содержимое 4" descr="Почка.jpg"/>
          <p:cNvPicPr>
            <a:picLocks noGrp="1" noChangeAspect="1"/>
          </p:cNvPicPr>
          <p:nvPr>
            <p:ph sz="half" idx="2"/>
          </p:nvPr>
        </p:nvPicPr>
        <p:blipFill>
          <a:blip r:embed="rId2"/>
          <a:stretch>
            <a:fillRect/>
          </a:stretch>
        </p:blipFill>
        <p:spPr>
          <a:xfrm>
            <a:off x="1071538" y="571480"/>
            <a:ext cx="7072362" cy="4000528"/>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14282" y="274639"/>
            <a:ext cx="8501092" cy="796908"/>
          </a:xfrm>
        </p:spPr>
        <p:txBody>
          <a:bodyPr/>
          <a:lstStyle/>
          <a:p>
            <a:pPr>
              <a:defRPr/>
            </a:pPr>
            <a:r>
              <a:rPr sz="3600" smtClean="0">
                <a:solidFill>
                  <a:srgbClr val="FFFF0D"/>
                </a:solidFill>
                <a:effectLst/>
                <a:latin typeface="+mn-lt"/>
              </a:rPr>
              <a:t>Urodynamics recovery</a:t>
            </a:r>
            <a:endParaRPr lang="ru-RU" sz="3600" b="0" dirty="0" smtClean="0">
              <a:solidFill>
                <a:srgbClr val="FFFF0D"/>
              </a:solidFill>
              <a:effectLst/>
              <a:latin typeface="+mn-lt"/>
            </a:endParaRPr>
          </a:p>
        </p:txBody>
      </p:sp>
      <p:sp>
        <p:nvSpPr>
          <p:cNvPr id="28675" name="Текст 10"/>
          <p:cNvSpPr>
            <a:spLocks noGrp="1"/>
          </p:cNvSpPr>
          <p:nvPr>
            <p:ph type="body" sz="half" idx="1"/>
          </p:nvPr>
        </p:nvSpPr>
        <p:spPr>
          <a:xfrm>
            <a:off x="214313" y="1285875"/>
            <a:ext cx="4429125" cy="5072063"/>
          </a:xfrm>
        </p:spPr>
        <p:txBody>
          <a:bodyPr/>
          <a:lstStyle/>
          <a:p>
            <a:pPr marL="0" indent="0">
              <a:spcBef>
                <a:spcPct val="0"/>
              </a:spcBef>
              <a:buFont typeface="Wingdings" pitchFamily="2" charset="2"/>
              <a:buNone/>
              <a:defRPr/>
            </a:pPr>
            <a:r>
              <a:rPr lang="en-US" sz="3060" dirty="0" smtClean="0"/>
              <a:t>In any form of acute obstructive </a:t>
            </a:r>
            <a:r>
              <a:rPr lang="en-US" sz="3060" dirty="0" err="1" smtClean="0"/>
              <a:t>pyelonephritis</a:t>
            </a:r>
            <a:r>
              <a:rPr lang="en-US" sz="3060" dirty="0" smtClean="0"/>
              <a:t>, the outflow of urine from the affected kidney must be urgently restored, and this must precede all other medical measures.</a:t>
            </a:r>
            <a:endParaRPr lang="ru-RU" sz="3060" dirty="0" smtClean="0">
              <a:effectLst/>
            </a:endParaRPr>
          </a:p>
        </p:txBody>
      </p:sp>
      <p:pic>
        <p:nvPicPr>
          <p:cNvPr id="6" name="Содержимое 5" descr="INREN.JPG"/>
          <p:cNvPicPr>
            <a:picLocks noGrp="1" noChangeAspect="1"/>
          </p:cNvPicPr>
          <p:nvPr>
            <p:ph sz="quarter" idx="3"/>
          </p:nvPr>
        </p:nvPicPr>
        <p:blipFill>
          <a:blip r:embed="rId2"/>
          <a:stretch>
            <a:fillRect/>
          </a:stretch>
        </p:blipFill>
        <p:spPr>
          <a:xfrm>
            <a:off x="4929190" y="1357298"/>
            <a:ext cx="3740400" cy="4857784"/>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9158" name="Picture 6" descr="C:\Documents and Settings\Sergey\Мои документы\FIST12.JPG"/>
          <p:cNvPicPr>
            <a:picLocks noChangeAspect="1" noChangeArrowheads="1"/>
          </p:cNvPicPr>
          <p:nvPr/>
        </p:nvPicPr>
        <p:blipFill>
          <a:blip r:embed="rId3"/>
          <a:srcRect/>
          <a:stretch>
            <a:fillRect/>
          </a:stretch>
        </p:blipFill>
        <p:spPr bwMode="auto">
          <a:xfrm>
            <a:off x="4500562" y="4168099"/>
            <a:ext cx="2143140" cy="23327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AutoShape 11"/>
          <p:cNvSpPr>
            <a:spLocks noChangeArrowheads="1"/>
          </p:cNvSpPr>
          <p:nvPr/>
        </p:nvSpPr>
        <p:spPr bwMode="auto">
          <a:xfrm>
            <a:off x="5715000"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142876" y="274638"/>
            <a:ext cx="8615332" cy="796908"/>
          </a:xfrm>
        </p:spPr>
        <p:txBody>
          <a:bodyPr/>
          <a:lstStyle/>
          <a:p>
            <a:pPr algn="l">
              <a:defRPr/>
            </a:pPr>
            <a:r>
              <a:rPr sz="3600" b="0" smtClean="0">
                <a:solidFill>
                  <a:srgbClr val="FFFF0D"/>
                </a:solidFill>
                <a:effectLst/>
                <a:latin typeface="+mn-lt"/>
              </a:rPr>
              <a:t>Antibacterial  therapy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142875" y="4000500"/>
            <a:ext cx="8715375" cy="2428896"/>
          </a:xfrm>
        </p:spPr>
        <p:txBody>
          <a:bodyPr>
            <a:normAutofit/>
          </a:bodyPr>
          <a:lstStyle/>
          <a:p>
            <a:pPr marL="0" indent="457200" algn="just">
              <a:spcBef>
                <a:spcPct val="0"/>
              </a:spcBef>
              <a:buFont typeface="Wingdings" pitchFamily="2" charset="2"/>
              <a:buNone/>
              <a:defRPr/>
            </a:pPr>
            <a:r>
              <a:rPr lang="en-US" sz="2800" dirty="0" smtClean="0"/>
              <a:t>In acute </a:t>
            </a:r>
            <a:r>
              <a:rPr lang="en-US" sz="2800" dirty="0" err="1" smtClean="0"/>
              <a:t>pyelonephritis</a:t>
            </a:r>
            <a:r>
              <a:rPr lang="en-US" sz="2800" dirty="0" smtClean="0"/>
              <a:t> at the beginning of treatment antibacterial therapy is always empirical, it is necessary to choose the right antibiotic or a rational combination of drugs, the dose and method of administration.</a:t>
            </a:r>
            <a:endParaRPr lang="ru-RU" sz="2800" dirty="0" smtClean="0">
              <a:effectLst/>
            </a:endParaRPr>
          </a:p>
        </p:txBody>
      </p:sp>
      <p:pic>
        <p:nvPicPr>
          <p:cNvPr id="6" name="Содержимое 5" descr="1945228448.jpg"/>
          <p:cNvPicPr>
            <a:picLocks noGrp="1" noChangeAspect="1"/>
          </p:cNvPicPr>
          <p:nvPr>
            <p:ph sz="quarter" idx="3"/>
          </p:nvPr>
        </p:nvPicPr>
        <p:blipFill>
          <a:blip r:embed="rId2"/>
          <a:stretch>
            <a:fillRect/>
          </a:stretch>
        </p:blipFill>
        <p:spPr>
          <a:xfrm>
            <a:off x="6946900" y="1293813"/>
            <a:ext cx="1800225" cy="2706687"/>
          </a:xfrm>
          <a:effectLst>
            <a:outerShdw blurRad="292100" dist="139700" dir="2700000" algn="tl" rotWithShape="0">
              <a:srgbClr val="333333">
                <a:alpha val="65000"/>
              </a:srgbClr>
            </a:outerShdw>
          </a:effectLst>
        </p:spPr>
      </p:pic>
      <p:pic>
        <p:nvPicPr>
          <p:cNvPr id="50181" name="Picture 5" descr="C:\Documents and Settings\Sergey\Мои документы\40147.jpg"/>
          <p:cNvPicPr>
            <a:picLocks noChangeAspect="1" noChangeArrowheads="1"/>
          </p:cNvPicPr>
          <p:nvPr/>
        </p:nvPicPr>
        <p:blipFill>
          <a:blip r:embed="rId3"/>
          <a:srcRect/>
          <a:stretch>
            <a:fillRect/>
          </a:stretch>
        </p:blipFill>
        <p:spPr bwMode="auto">
          <a:xfrm>
            <a:off x="928688" y="1571625"/>
            <a:ext cx="2901950" cy="2190750"/>
          </a:xfrm>
          <a:prstGeom prst="rect">
            <a:avLst/>
          </a:prstGeom>
          <a:ln>
            <a:noFill/>
          </a:ln>
          <a:effectLst>
            <a:outerShdw blurRad="292100" dist="139700" dir="2700000" algn="tl" rotWithShape="0">
              <a:srgbClr val="333333">
                <a:alpha val="65000"/>
              </a:srgbClr>
            </a:outerShdw>
          </a:effectLst>
        </p:spPr>
      </p:pic>
      <p:pic>
        <p:nvPicPr>
          <p:cNvPr id="50182" name="Picture 6" descr="C:\Documents and Settings\Sergey\Мои документы\igentamicin410ml.jpg"/>
          <p:cNvPicPr>
            <a:picLocks noChangeAspect="1" noChangeArrowheads="1"/>
          </p:cNvPicPr>
          <p:nvPr/>
        </p:nvPicPr>
        <p:blipFill>
          <a:blip r:embed="rId4"/>
          <a:srcRect/>
          <a:stretch>
            <a:fillRect/>
          </a:stretch>
        </p:blipFill>
        <p:spPr bwMode="auto">
          <a:xfrm>
            <a:off x="4643438" y="1571612"/>
            <a:ext cx="1285884" cy="1500198"/>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0" y="274638"/>
            <a:ext cx="9144000" cy="725487"/>
          </a:xfrm>
        </p:spPr>
        <p:txBody>
          <a:bodyPr>
            <a:normAutofit/>
          </a:bodyPr>
          <a:lstStyle/>
          <a:p>
            <a:pPr algn="ctr">
              <a:defRPr/>
            </a:pPr>
            <a:r>
              <a:rPr sz="4000" smtClean="0">
                <a:solidFill>
                  <a:srgbClr val="FFFF00"/>
                </a:solidFill>
                <a:effectLst/>
                <a:latin typeface="+mn-lt"/>
              </a:rPr>
              <a:t>Empirical antibacterial therapy</a:t>
            </a:r>
            <a:endParaRPr lang="ru-RU" sz="4000" b="0" dirty="0">
              <a:solidFill>
                <a:srgbClr val="FFFF00"/>
              </a:solidFill>
              <a:effectLst/>
              <a:latin typeface="+mn-lt"/>
            </a:endParaRPr>
          </a:p>
        </p:txBody>
      </p:sp>
      <p:graphicFrame>
        <p:nvGraphicFramePr>
          <p:cNvPr id="9" name="Содержимое 8"/>
          <p:cNvGraphicFramePr>
            <a:graphicFrameLocks noGrp="1"/>
          </p:cNvGraphicFramePr>
          <p:nvPr>
            <p:ph sz="half" idx="2"/>
          </p:nvPr>
        </p:nvGraphicFramePr>
        <p:xfrm>
          <a:off x="285750" y="993775"/>
          <a:ext cx="8643998" cy="5303799"/>
        </p:xfrm>
        <a:graphic>
          <a:graphicData uri="http://schemas.openxmlformats.org/drawingml/2006/table">
            <a:tbl>
              <a:tblPr firstRow="1" bandRow="1">
                <a:tableStyleId>{5C22544A-7EE6-4342-B048-85BDC9FD1C3A}</a:tableStyleId>
              </a:tblPr>
              <a:tblGrid>
                <a:gridCol w="1785949"/>
                <a:gridCol w="1785950"/>
                <a:gridCol w="3143243"/>
                <a:gridCol w="1928856"/>
              </a:tblGrid>
              <a:tr h="1435026">
                <a:tc>
                  <a:txBody>
                    <a:bodyPr/>
                    <a:lstStyle/>
                    <a:p>
                      <a:r>
                        <a:rPr lang="en-US" sz="2400" b="0" dirty="0" smtClean="0"/>
                        <a:t>Diagnosis</a:t>
                      </a:r>
                      <a:endParaRPr lang="ru-RU" sz="2400" b="0" dirty="0"/>
                    </a:p>
                  </a:txBody>
                  <a:tcPr/>
                </a:tc>
                <a:tc>
                  <a:txBody>
                    <a:bodyPr/>
                    <a:lstStyle/>
                    <a:p>
                      <a:r>
                        <a:rPr lang="en-US" sz="2000" b="0" dirty="0" smtClean="0"/>
                        <a:t>The most frequent pathogen</a:t>
                      </a:r>
                      <a:endParaRPr lang="ru-RU" sz="2000" b="0" dirty="0"/>
                    </a:p>
                  </a:txBody>
                  <a:tcPr/>
                </a:tc>
                <a:tc>
                  <a:txBody>
                    <a:bodyPr/>
                    <a:lstStyle/>
                    <a:p>
                      <a:r>
                        <a:rPr lang="en-US" sz="2000" b="0" dirty="0" smtClean="0"/>
                        <a:t>Antibacterial</a:t>
                      </a:r>
                      <a:r>
                        <a:rPr lang="en-US" sz="2000" b="0" baseline="0" dirty="0" smtClean="0"/>
                        <a:t> therapy</a:t>
                      </a:r>
                      <a:endParaRPr lang="ru-RU" sz="2000" b="0" dirty="0"/>
                    </a:p>
                  </a:txBody>
                  <a:tcPr/>
                </a:tc>
                <a:tc>
                  <a:txBody>
                    <a:bodyPr/>
                    <a:lstStyle/>
                    <a:p>
                      <a:r>
                        <a:rPr lang="en-US" sz="2000" b="0" dirty="0" smtClean="0"/>
                        <a:t>Duration</a:t>
                      </a:r>
                      <a:endParaRPr lang="ru-RU" sz="2000" b="0" dirty="0"/>
                    </a:p>
                  </a:txBody>
                  <a:tcPr/>
                </a:tc>
              </a:tr>
              <a:tr h="1857093">
                <a:tc>
                  <a:txBody>
                    <a:bodyPr/>
                    <a:lstStyle/>
                    <a:p>
                      <a:r>
                        <a:rPr lang="en-US" sz="1800" b="0" dirty="0" err="1" smtClean="0"/>
                        <a:t>Pyelonephritis</a:t>
                      </a:r>
                      <a:endParaRPr lang="en-US" sz="1800" b="0" dirty="0" smtClean="0"/>
                    </a:p>
                    <a:p>
                      <a:r>
                        <a:rPr lang="en-US" sz="1800" b="0" dirty="0" smtClean="0"/>
                        <a:t>acute</a:t>
                      </a:r>
                    </a:p>
                    <a:p>
                      <a:r>
                        <a:rPr lang="en-US" sz="1800" b="0" dirty="0" smtClean="0"/>
                        <a:t>uncomplicated</a:t>
                      </a:r>
                      <a:endParaRPr lang="ru-RU" sz="1800" b="0" dirty="0"/>
                    </a:p>
                  </a:txBody>
                  <a:tcPr/>
                </a:tc>
                <a:tc>
                  <a:txBody>
                    <a:bodyPr/>
                    <a:lstStyle/>
                    <a:p>
                      <a:r>
                        <a:rPr lang="en-US" sz="1800" dirty="0" smtClean="0"/>
                        <a:t>E.</a:t>
                      </a:r>
                      <a:r>
                        <a:rPr lang="en-US" sz="1800" baseline="0" dirty="0" smtClean="0"/>
                        <a:t> Coli</a:t>
                      </a:r>
                    </a:p>
                    <a:p>
                      <a:r>
                        <a:rPr lang="en-US" sz="1800" baseline="0" dirty="0" smtClean="0"/>
                        <a:t>Proteus</a:t>
                      </a:r>
                    </a:p>
                    <a:p>
                      <a:r>
                        <a:rPr lang="en-US" sz="1800" baseline="0" dirty="0" err="1" smtClean="0"/>
                        <a:t>Klebsiella</a:t>
                      </a:r>
                      <a:endParaRPr lang="en-US" sz="1800" baseline="0" dirty="0" smtClean="0"/>
                    </a:p>
                    <a:p>
                      <a:r>
                        <a:rPr lang="en-US" sz="1800" baseline="0" dirty="0" smtClean="0"/>
                        <a:t>Others:</a:t>
                      </a:r>
                      <a:endParaRPr lang="ru-RU" sz="1800" baseline="0" dirty="0" smtClean="0"/>
                    </a:p>
                    <a:p>
                      <a:r>
                        <a:rPr lang="en-US" sz="1800" baseline="0" dirty="0" err="1" smtClean="0"/>
                        <a:t>Enterobacter</a:t>
                      </a:r>
                      <a:endParaRPr lang="en-US" sz="1800" baseline="0" dirty="0" smtClean="0"/>
                    </a:p>
                    <a:p>
                      <a:r>
                        <a:rPr lang="en-US" sz="1800" baseline="0" dirty="0" err="1" smtClean="0"/>
                        <a:t>Staphilococcus</a:t>
                      </a:r>
                      <a:endParaRPr lang="en-US" sz="1800" baseline="0" dirty="0" smtClean="0"/>
                    </a:p>
                    <a:p>
                      <a:endParaRPr lang="ru-RU" sz="1600" dirty="0"/>
                    </a:p>
                  </a:txBody>
                  <a:tcPr/>
                </a:tc>
                <a:tc>
                  <a:txBody>
                    <a:bodyPr/>
                    <a:lstStyle/>
                    <a:p>
                      <a:r>
                        <a:rPr lang="en-US" sz="1800" dirty="0" err="1" smtClean="0"/>
                        <a:t>Fluoroquinolones</a:t>
                      </a:r>
                      <a:endParaRPr lang="en-US" sz="1800" dirty="0" smtClean="0"/>
                    </a:p>
                    <a:p>
                      <a:r>
                        <a:rPr lang="en-US" sz="1800" dirty="0" err="1" smtClean="0"/>
                        <a:t>Cephalosporins</a:t>
                      </a:r>
                      <a:r>
                        <a:rPr lang="en-US" sz="1800" dirty="0" smtClean="0"/>
                        <a:t> II-III generation</a:t>
                      </a:r>
                    </a:p>
                    <a:p>
                      <a:r>
                        <a:rPr lang="en-US" sz="1800" dirty="0" smtClean="0"/>
                        <a:t>Alternative:</a:t>
                      </a:r>
                    </a:p>
                    <a:p>
                      <a:r>
                        <a:rPr lang="en-US" sz="1800" dirty="0" err="1" smtClean="0"/>
                        <a:t>Aminopenicillins</a:t>
                      </a:r>
                      <a:r>
                        <a:rPr lang="en-US" sz="1800" dirty="0" smtClean="0"/>
                        <a:t> +</a:t>
                      </a:r>
                    </a:p>
                    <a:p>
                      <a:r>
                        <a:rPr lang="en-US" sz="1800" dirty="0" smtClean="0"/>
                        <a:t>inhibitors of </a:t>
                      </a:r>
                      <a:r>
                        <a:rPr lang="el-GR" sz="1800" dirty="0" smtClean="0"/>
                        <a:t>β-</a:t>
                      </a:r>
                      <a:r>
                        <a:rPr lang="en-US" sz="1800" dirty="0" err="1" smtClean="0"/>
                        <a:t>lactomases</a:t>
                      </a:r>
                      <a:endParaRPr lang="en-US" sz="1800" dirty="0" smtClean="0"/>
                    </a:p>
                    <a:p>
                      <a:r>
                        <a:rPr lang="en-US" sz="1800" dirty="0" err="1" smtClean="0"/>
                        <a:t>Aminoglycosides</a:t>
                      </a:r>
                      <a:endParaRPr lang="ru-RU" sz="1800" dirty="0"/>
                    </a:p>
                  </a:txBody>
                  <a:tcPr/>
                </a:tc>
                <a:tc>
                  <a:txBody>
                    <a:bodyPr/>
                    <a:lstStyle/>
                    <a:p>
                      <a:r>
                        <a:rPr lang="en-US" sz="2000" dirty="0" smtClean="0"/>
                        <a:t>7 -10 days</a:t>
                      </a:r>
                      <a:endParaRPr lang="ru-RU" sz="2000" dirty="0"/>
                    </a:p>
                  </a:txBody>
                  <a:tcPr/>
                </a:tc>
              </a:tr>
              <a:tr h="1857093">
                <a:tc>
                  <a:txBody>
                    <a:bodyPr/>
                    <a:lstStyle/>
                    <a:p>
                      <a:r>
                        <a:rPr lang="en-US" sz="2000" b="0" dirty="0" err="1" smtClean="0"/>
                        <a:t>Pyelonephritis</a:t>
                      </a:r>
                      <a:endParaRPr lang="en-US" sz="2000" b="0" dirty="0" smtClean="0"/>
                    </a:p>
                    <a:p>
                      <a:r>
                        <a:rPr lang="en-US" sz="2000" b="0" dirty="0" smtClean="0"/>
                        <a:t>acute</a:t>
                      </a:r>
                    </a:p>
                    <a:p>
                      <a:r>
                        <a:rPr lang="en-US" sz="2000" b="0" dirty="0" smtClean="0"/>
                        <a:t>complicated</a:t>
                      </a:r>
                      <a:endParaRPr lang="ru-RU" sz="2000" b="0" dirty="0" smtClean="0"/>
                    </a:p>
                    <a:p>
                      <a:endParaRPr lang="ru-RU"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Enterobacter</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Pseudomonas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Candida</a:t>
                      </a:r>
                    </a:p>
                    <a:p>
                      <a:endParaRPr lang="ru-RU" dirty="0"/>
                    </a:p>
                  </a:txBody>
                  <a:tcPr/>
                </a:tc>
                <a:tc>
                  <a:txBody>
                    <a:bodyPr/>
                    <a:lstStyle/>
                    <a:p>
                      <a:r>
                        <a:rPr lang="en-US" dirty="0" err="1" smtClean="0"/>
                        <a:t>Fluoroquinolones</a:t>
                      </a:r>
                      <a:endParaRPr lang="en-US" dirty="0" smtClean="0"/>
                    </a:p>
                    <a:p>
                      <a:r>
                        <a:rPr lang="en-US" dirty="0" err="1" smtClean="0"/>
                        <a:t>Cephalosporins</a:t>
                      </a:r>
                      <a:r>
                        <a:rPr lang="en-US" dirty="0" smtClean="0"/>
                        <a:t> II-III generation </a:t>
                      </a:r>
                    </a:p>
                    <a:p>
                      <a:r>
                        <a:rPr lang="en-US" dirty="0" smtClean="0"/>
                        <a:t> </a:t>
                      </a:r>
                      <a:r>
                        <a:rPr lang="en-US" dirty="0" err="1" smtClean="0"/>
                        <a:t>Antipseudomonal</a:t>
                      </a:r>
                      <a:endParaRPr lang="en-US" dirty="0" smtClean="0"/>
                    </a:p>
                    <a:p>
                      <a:r>
                        <a:rPr lang="en-US" dirty="0" err="1" smtClean="0"/>
                        <a:t>Carbapenem</a:t>
                      </a:r>
                      <a:r>
                        <a:rPr lang="en-US" dirty="0" smtClean="0"/>
                        <a:t> +</a:t>
                      </a:r>
                    </a:p>
                    <a:p>
                      <a:r>
                        <a:rPr lang="en-US" dirty="0" err="1" smtClean="0"/>
                        <a:t>aminoglycoside</a:t>
                      </a:r>
                      <a:endParaRPr lang="ru-RU" dirty="0"/>
                    </a:p>
                  </a:txBody>
                  <a:tcPr/>
                </a:tc>
                <a:tc>
                  <a:txBody>
                    <a:bodyPr/>
                    <a:lstStyle/>
                    <a:p>
                      <a:r>
                        <a:rPr lang="en-US" dirty="0" smtClean="0"/>
                        <a:t>3-5 days after elimination of pathogens or complicating factors</a:t>
                      </a:r>
                      <a:endParaRPr lang="ru-RU" dirty="0"/>
                    </a:p>
                  </a:txBody>
                  <a:tcPr/>
                </a:tc>
              </a:tr>
            </a:tbl>
          </a:graphicData>
        </a:graphic>
      </p:graphicFrame>
    </p:spTree>
  </p:cSld>
  <p:clrMapOvr>
    <a:masterClrMapping/>
  </p:clrMapOvr>
  <p:transition spd="med">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noChangeAspect="1"/>
          </p:cNvSpPr>
          <p:nvPr>
            <p:ph type="body" sz="half" idx="1"/>
          </p:nvPr>
        </p:nvSpPr>
        <p:spPr>
          <a:xfrm>
            <a:off x="142875" y="3071813"/>
            <a:ext cx="8715375" cy="3286145"/>
          </a:xfrm>
        </p:spPr>
        <p:txBody>
          <a:bodyPr>
            <a:normAutofit fontScale="92500" lnSpcReduction="10000"/>
          </a:bodyPr>
          <a:lstStyle/>
          <a:p>
            <a:pPr marL="0" indent="457200" algn="just">
              <a:lnSpc>
                <a:spcPct val="110000"/>
              </a:lnSpc>
              <a:spcBef>
                <a:spcPct val="0"/>
              </a:spcBef>
              <a:buFont typeface="Wingdings" pitchFamily="2" charset="2"/>
              <a:buNone/>
              <a:defRPr/>
            </a:pPr>
            <a:r>
              <a:rPr lang="en-US" sz="3060" dirty="0" smtClean="0"/>
              <a:t>In all stages and forms of acute </a:t>
            </a:r>
            <a:r>
              <a:rPr lang="en-US" sz="3060" dirty="0" err="1" smtClean="0"/>
              <a:t>pyelonephritis</a:t>
            </a:r>
            <a:r>
              <a:rPr lang="en-US" sz="3060" dirty="0" smtClean="0"/>
              <a:t>, only the </a:t>
            </a:r>
            <a:r>
              <a:rPr lang="en-US" sz="3060" dirty="0" err="1" smtClean="0"/>
              <a:t>parenteral</a:t>
            </a:r>
            <a:r>
              <a:rPr lang="en-US" sz="3060" dirty="0" smtClean="0"/>
              <a:t> way of administration of antibiotics is adequate, preference should be given to the intravenous route of administration. Evaluation of the effectiveness of the therapy should be carried out after 48-72 hours, correction - after receiving the results of bacteriological research.</a:t>
            </a:r>
            <a:endParaRPr lang="ru-RU" sz="3060" dirty="0" smtClean="0">
              <a:effectLst/>
            </a:endParaRPr>
          </a:p>
          <a:p>
            <a:pPr marL="0" indent="457200" algn="just">
              <a:lnSpc>
                <a:spcPct val="110000"/>
              </a:lnSpc>
              <a:spcBef>
                <a:spcPct val="0"/>
              </a:spcBef>
              <a:buFont typeface="Wingdings" pitchFamily="2" charset="2"/>
              <a:buNone/>
              <a:defRPr/>
            </a:pPr>
            <a:endParaRPr lang="ru-RU" sz="2800" dirty="0" smtClean="0">
              <a:effectLst/>
            </a:endParaRPr>
          </a:p>
        </p:txBody>
      </p:sp>
      <p:pic>
        <p:nvPicPr>
          <p:cNvPr id="8" name="Содержимое 7" descr="42-16784382.jpg"/>
          <p:cNvPicPr>
            <a:picLocks noGrp="1" noChangeAspect="1"/>
          </p:cNvPicPr>
          <p:nvPr>
            <p:ph sz="quarter" idx="3"/>
          </p:nvPr>
        </p:nvPicPr>
        <p:blipFill>
          <a:blip r:embed="rId2"/>
          <a:stretch>
            <a:fillRect/>
          </a:stretch>
        </p:blipFill>
        <p:spPr>
          <a:xfrm>
            <a:off x="6715125" y="571500"/>
            <a:ext cx="1527175" cy="2297113"/>
          </a:xfrm>
          <a:effectLst>
            <a:outerShdw blurRad="292100" dist="139700" dir="2700000" algn="tl" rotWithShape="0">
              <a:srgbClr val="333333">
                <a:alpha val="65000"/>
              </a:srgbClr>
            </a:outerShdw>
          </a:effectLst>
        </p:spPr>
      </p:pic>
      <p:pic>
        <p:nvPicPr>
          <p:cNvPr id="52229" name="Picture 5" descr="C:\Documents and Settings\Sergey\Мои документы\picturesmall.jpg"/>
          <p:cNvPicPr>
            <a:picLocks noChangeAspect="1" noChangeArrowheads="1"/>
          </p:cNvPicPr>
          <p:nvPr/>
        </p:nvPicPr>
        <p:blipFill>
          <a:blip r:embed="rId3"/>
          <a:srcRect/>
          <a:stretch>
            <a:fillRect/>
          </a:stretch>
        </p:blipFill>
        <p:spPr bwMode="auto">
          <a:xfrm>
            <a:off x="714375" y="1020763"/>
            <a:ext cx="1928813" cy="1427162"/>
          </a:xfrm>
          <a:prstGeom prst="rect">
            <a:avLst/>
          </a:prstGeom>
          <a:ln>
            <a:noFill/>
          </a:ln>
          <a:effectLst>
            <a:outerShdw blurRad="292100" dist="139700" dir="2700000" algn="tl" rotWithShape="0">
              <a:srgbClr val="333333">
                <a:alpha val="65000"/>
              </a:srgbClr>
            </a:outerShdw>
          </a:effectLst>
        </p:spPr>
      </p:pic>
      <p:pic>
        <p:nvPicPr>
          <p:cNvPr id="52230" name="Picture 6" descr="C:\Documents and Settings\Sergey\Мои документы\42-15210784.jpg"/>
          <p:cNvPicPr>
            <a:picLocks noChangeAspect="1" noChangeArrowheads="1"/>
          </p:cNvPicPr>
          <p:nvPr/>
        </p:nvPicPr>
        <p:blipFill>
          <a:blip r:embed="rId4"/>
          <a:srcRect/>
          <a:stretch>
            <a:fillRect/>
          </a:stretch>
        </p:blipFill>
        <p:spPr bwMode="auto">
          <a:xfrm>
            <a:off x="3421063" y="1000125"/>
            <a:ext cx="2159000" cy="1447800"/>
          </a:xfrm>
          <a:prstGeom prst="rect">
            <a:avLst/>
          </a:prstGeom>
          <a:ln>
            <a:noFill/>
          </a:ln>
          <a:effectLst>
            <a:outerShdw blurRad="190500" algn="tl" rotWithShape="0">
              <a:srgbClr val="000000">
                <a:alpha val="70000"/>
              </a:srgbClr>
            </a:outerShdw>
          </a:effectLst>
        </p:spPr>
      </p:pic>
    </p:spTree>
  </p:cSld>
  <p:clrMapOvr>
    <a:masterClrMapping/>
  </p:clrMapOvr>
  <p:transition spd="med">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Содержимое 8" descr="колонии микроорганизмов (синего цвета) в почечных канальцах.jpg"/>
          <p:cNvPicPr>
            <a:picLocks noGrp="1" noChangeAspect="1"/>
          </p:cNvPicPr>
          <p:nvPr>
            <p:ph sz="quarter" idx="2"/>
          </p:nvPr>
        </p:nvPicPr>
        <p:blipFill>
          <a:blip r:embed="rId2"/>
          <a:srcRect/>
          <a:stretch>
            <a:fillRect/>
          </a:stretch>
        </p:blipFill>
        <p:spPr>
          <a:xfrm>
            <a:off x="5000625" y="879475"/>
            <a:ext cx="3409950" cy="1978025"/>
          </a:xfrm>
        </p:spPr>
      </p:pic>
      <p:sp>
        <p:nvSpPr>
          <p:cNvPr id="3" name="Текст 2"/>
          <p:cNvSpPr>
            <a:spLocks noGrp="1" noChangeAspect="1"/>
          </p:cNvSpPr>
          <p:nvPr>
            <p:ph type="body" sz="half" idx="1"/>
          </p:nvPr>
        </p:nvSpPr>
        <p:spPr>
          <a:xfrm>
            <a:off x="214313" y="428625"/>
            <a:ext cx="4429125" cy="6143647"/>
          </a:xfrm>
        </p:spPr>
        <p:txBody>
          <a:bodyPr>
            <a:normAutofit/>
          </a:bodyPr>
          <a:lstStyle/>
          <a:p>
            <a:pPr>
              <a:buFont typeface="Wingdings" pitchFamily="2" charset="2"/>
              <a:buNone/>
              <a:defRPr/>
            </a:pPr>
            <a:r>
              <a:rPr lang="en-US" sz="2800" dirty="0" smtClean="0"/>
              <a:t>   Adhering to the rational tactics of antibiotic therapy, it is possible to avoid many undesirable consequences arising from an incorrect approach to treatment: the spread of antibiotic-resistant strains of pathogens, the manifestation of toxicity of drugs.</a:t>
            </a:r>
            <a:endParaRPr lang="ru-RU" sz="2800" dirty="0"/>
          </a:p>
        </p:txBody>
      </p:sp>
      <p:pic>
        <p:nvPicPr>
          <p:cNvPr id="7" name="Содержимое 6" descr="гентамицин.jpg"/>
          <p:cNvPicPr>
            <a:picLocks noGrp="1" noChangeAspect="1"/>
          </p:cNvPicPr>
          <p:nvPr>
            <p:ph sz="quarter" idx="3"/>
          </p:nvPr>
        </p:nvPicPr>
        <p:blipFill>
          <a:blip r:embed="rId3"/>
          <a:stretch>
            <a:fillRect/>
          </a:stretch>
        </p:blipFill>
        <p:spPr>
          <a:xfrm>
            <a:off x="5143504" y="3429000"/>
            <a:ext cx="3096000" cy="24768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Текст 10"/>
          <p:cNvSpPr>
            <a:spLocks noGrp="1" noChangeAspect="1"/>
          </p:cNvSpPr>
          <p:nvPr>
            <p:ph type="body" sz="half" idx="1"/>
          </p:nvPr>
        </p:nvSpPr>
        <p:spPr>
          <a:xfrm>
            <a:off x="214343" y="4429146"/>
            <a:ext cx="8715375" cy="2000250"/>
          </a:xfrm>
        </p:spPr>
        <p:txBody>
          <a:bodyPr>
            <a:normAutofit/>
          </a:bodyPr>
          <a:lstStyle/>
          <a:p>
            <a:pPr marL="0" indent="457200" algn="just">
              <a:lnSpc>
                <a:spcPct val="110000"/>
              </a:lnSpc>
              <a:spcBef>
                <a:spcPct val="0"/>
              </a:spcBef>
              <a:buFont typeface="Wingdings" pitchFamily="2" charset="2"/>
              <a:buNone/>
            </a:pPr>
            <a:r>
              <a:rPr lang="en-US" sz="2800" dirty="0" smtClean="0"/>
              <a:t>The criterion for resolving the question of stopping antibacterial therapy is the normalization of the clinical picture, blood and urine tests.</a:t>
            </a:r>
            <a:endParaRPr lang="ru-RU" sz="2800" dirty="0" smtClean="0">
              <a:effectLst/>
            </a:endParaRPr>
          </a:p>
        </p:txBody>
      </p:sp>
      <p:pic>
        <p:nvPicPr>
          <p:cNvPr id="6" name="Содержимое 5" descr="GS202031BG.jpg"/>
          <p:cNvPicPr>
            <a:picLocks noGrp="1" noChangeAspect="1"/>
          </p:cNvPicPr>
          <p:nvPr>
            <p:ph sz="quarter" idx="3"/>
          </p:nvPr>
        </p:nvPicPr>
        <p:blipFill>
          <a:blip r:embed="rId2"/>
          <a:stretch>
            <a:fillRect/>
          </a:stretch>
        </p:blipFill>
        <p:spPr>
          <a:xfrm>
            <a:off x="5572125" y="571500"/>
            <a:ext cx="2401888" cy="3354388"/>
          </a:xfrm>
          <a:solidFill>
            <a:srgbClr val="FFFFFF">
              <a:shade val="85000"/>
            </a:srgbClr>
          </a:solidFill>
          <a:ln w="508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682" name="Picture 2" descr="C:\Documents and Settings\Sergey\Мои документы\doctors_image.jpg"/>
          <p:cNvPicPr>
            <a:picLocks noChangeAspect="1" noChangeArrowheads="1"/>
          </p:cNvPicPr>
          <p:nvPr/>
        </p:nvPicPr>
        <p:blipFill>
          <a:blip r:embed="rId3"/>
          <a:srcRect/>
          <a:stretch>
            <a:fillRect/>
          </a:stretch>
        </p:blipFill>
        <p:spPr bwMode="auto">
          <a:xfrm>
            <a:off x="855663" y="571500"/>
            <a:ext cx="2930525" cy="28575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noChangeAspect="1"/>
          </p:cNvSpPr>
          <p:nvPr>
            <p:ph type="title"/>
          </p:nvPr>
        </p:nvSpPr>
        <p:spPr>
          <a:xfrm>
            <a:off x="214314" y="274638"/>
            <a:ext cx="8472486" cy="796925"/>
          </a:xfrm>
        </p:spPr>
        <p:txBody>
          <a:bodyPr/>
          <a:lstStyle/>
          <a:p>
            <a:pPr>
              <a:defRPr/>
            </a:pPr>
            <a:r>
              <a:rPr sz="3600" smtClean="0">
                <a:solidFill>
                  <a:srgbClr val="FFFF00"/>
                </a:solidFill>
                <a:latin typeface="+mn-lt"/>
              </a:rPr>
              <a:t>Operative treatment</a:t>
            </a:r>
            <a:endParaRPr lang="ru-RU" sz="3600" b="0" dirty="0">
              <a:solidFill>
                <a:srgbClr val="FFFF00"/>
              </a:solidFill>
              <a:latin typeface="+mn-lt"/>
            </a:endParaRPr>
          </a:p>
        </p:txBody>
      </p:sp>
      <p:sp>
        <p:nvSpPr>
          <p:cNvPr id="55299" name="Текст 2"/>
          <p:cNvSpPr>
            <a:spLocks noGrp="1" noChangeAspect="1"/>
          </p:cNvSpPr>
          <p:nvPr>
            <p:ph type="body" sz="half" idx="1"/>
          </p:nvPr>
        </p:nvSpPr>
        <p:spPr>
          <a:xfrm>
            <a:off x="214314" y="1214438"/>
            <a:ext cx="4429124" cy="4929206"/>
          </a:xfrm>
        </p:spPr>
        <p:txBody>
          <a:bodyPr>
            <a:normAutofit/>
          </a:bodyPr>
          <a:lstStyle/>
          <a:p>
            <a:pPr marL="0" indent="0">
              <a:spcBef>
                <a:spcPct val="0"/>
              </a:spcBef>
              <a:buFont typeface="Wingdings" pitchFamily="2" charset="2"/>
              <a:buNone/>
            </a:pPr>
            <a:r>
              <a:rPr lang="en-US" sz="2800" dirty="0" smtClean="0"/>
              <a:t>It is performed when there is a purulent inflammation in the kidney. The operation of choice - kidney </a:t>
            </a:r>
            <a:r>
              <a:rPr lang="en-US" sz="2800" dirty="0" err="1" smtClean="0"/>
              <a:t>decapsulation</a:t>
            </a:r>
            <a:r>
              <a:rPr lang="en-US" sz="2800" dirty="0" smtClean="0"/>
              <a:t> and drainage of the renal pelvis.</a:t>
            </a:r>
            <a:endParaRPr lang="ru-RU" sz="2800" dirty="0" smtClean="0">
              <a:effectLst/>
            </a:endParaRPr>
          </a:p>
        </p:txBody>
      </p:sp>
      <p:pic>
        <p:nvPicPr>
          <p:cNvPr id="6" name="Содержимое 5" descr="вид на разрезе, .jpg"/>
          <p:cNvPicPr>
            <a:picLocks noGrp="1" noChangeAspect="1"/>
          </p:cNvPicPr>
          <p:nvPr>
            <p:ph sz="quarter" idx="2"/>
          </p:nvPr>
        </p:nvPicPr>
        <p:blipFill>
          <a:blip r:embed="rId2"/>
          <a:stretch>
            <a:fillRect/>
          </a:stretch>
        </p:blipFill>
        <p:spPr>
          <a:xfrm>
            <a:off x="4848225" y="3557588"/>
            <a:ext cx="1803400" cy="273367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Содержимое 6" descr="дренирование почки через паренхиму.gif"/>
          <p:cNvPicPr>
            <a:picLocks noGrp="1" noChangeAspect="1"/>
          </p:cNvPicPr>
          <p:nvPr>
            <p:ph sz="quarter" idx="3"/>
          </p:nvPr>
        </p:nvPicPr>
        <p:blipFill>
          <a:blip r:embed="rId3"/>
          <a:stretch>
            <a:fillRect/>
          </a:stretch>
        </p:blipFill>
        <p:spPr>
          <a:xfrm>
            <a:off x="6894513" y="3557588"/>
            <a:ext cx="1792287" cy="2736850"/>
          </a:xfrm>
          <a:prstGeom prst="roundRect">
            <a:avLst/>
          </a:prstGeom>
          <a:solidFill>
            <a:schemeClr val="bg1">
              <a:lumMod val="20000"/>
              <a:lumOff val="80000"/>
            </a:schemeClr>
          </a:solidFill>
        </p:spPr>
      </p:pic>
      <p:pic>
        <p:nvPicPr>
          <p:cNvPr id="72706" name="Picture 2" descr="C:\Documents and Settings\Sergey\Мои документы\logo.jpg"/>
          <p:cNvPicPr>
            <a:picLocks noChangeAspect="1" noChangeArrowheads="1"/>
          </p:cNvPicPr>
          <p:nvPr/>
        </p:nvPicPr>
        <p:blipFill>
          <a:blip r:embed="rId4"/>
          <a:srcRect/>
          <a:stretch>
            <a:fillRect/>
          </a:stretch>
        </p:blipFill>
        <p:spPr bwMode="auto">
          <a:xfrm>
            <a:off x="4848225" y="1214438"/>
            <a:ext cx="3838575" cy="2190750"/>
          </a:xfrm>
          <a:prstGeom prst="rect">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Текст 2"/>
          <p:cNvSpPr>
            <a:spLocks noGrp="1" noChangeAspect="1"/>
          </p:cNvSpPr>
          <p:nvPr>
            <p:ph type="body" sz="half" idx="1"/>
          </p:nvPr>
        </p:nvSpPr>
        <p:spPr>
          <a:xfrm>
            <a:off x="214313" y="571500"/>
            <a:ext cx="4429125" cy="5572144"/>
          </a:xfrm>
        </p:spPr>
        <p:txBody>
          <a:bodyPr>
            <a:normAutofit/>
          </a:bodyPr>
          <a:lstStyle/>
          <a:p>
            <a:pPr marL="0" indent="0">
              <a:lnSpc>
                <a:spcPct val="110000"/>
              </a:lnSpc>
              <a:spcBef>
                <a:spcPct val="0"/>
              </a:spcBef>
              <a:buFont typeface="Wingdings" pitchFamily="2" charset="2"/>
              <a:buNone/>
            </a:pPr>
            <a:r>
              <a:rPr lang="en-US" sz="2800" dirty="0" smtClean="0"/>
              <a:t>With multiple carbuncles of the kidney, purulent fusion of her parenchyma, </a:t>
            </a:r>
            <a:r>
              <a:rPr lang="en-US" sz="2800" dirty="0" err="1" smtClean="0"/>
              <a:t>pyonephrosis</a:t>
            </a:r>
            <a:r>
              <a:rPr lang="en-US" sz="2800" dirty="0" smtClean="0"/>
              <a:t> and good function of the </a:t>
            </a:r>
            <a:r>
              <a:rPr lang="en-US" sz="2800" dirty="0" err="1" smtClean="0"/>
              <a:t>contralateral</a:t>
            </a:r>
            <a:r>
              <a:rPr lang="en-US" sz="2800" dirty="0" smtClean="0"/>
              <a:t> kidney resort to </a:t>
            </a:r>
            <a:r>
              <a:rPr lang="en-US" sz="2800" dirty="0" err="1" smtClean="0"/>
              <a:t>nephrectomy</a:t>
            </a:r>
            <a:r>
              <a:rPr lang="en-US" sz="2800" dirty="0" smtClean="0"/>
              <a:t>.</a:t>
            </a:r>
            <a:endParaRPr lang="ru-RU" sz="2800" dirty="0" smtClean="0">
              <a:effectLst/>
            </a:endParaRPr>
          </a:p>
        </p:txBody>
      </p:sp>
      <p:pic>
        <p:nvPicPr>
          <p:cNvPr id="5" name="Содержимое 4" descr="t_sans_titre_150.jpg"/>
          <p:cNvPicPr>
            <a:picLocks noGrp="1" noChangeAspect="1"/>
          </p:cNvPicPr>
          <p:nvPr>
            <p:ph sz="quarter" idx="3"/>
          </p:nvPr>
        </p:nvPicPr>
        <p:blipFill>
          <a:blip r:embed="rId2">
            <a:lum bright="10000"/>
          </a:blip>
          <a:stretch>
            <a:fillRect/>
          </a:stretch>
        </p:blipFill>
        <p:spPr>
          <a:xfrm>
            <a:off x="5214942" y="857232"/>
            <a:ext cx="2968056" cy="434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Текст 10"/>
          <p:cNvSpPr>
            <a:spLocks noGrp="1" noChangeAspect="1"/>
          </p:cNvSpPr>
          <p:nvPr>
            <p:ph type="body" sz="half" idx="1"/>
          </p:nvPr>
        </p:nvSpPr>
        <p:spPr>
          <a:xfrm>
            <a:off x="142875" y="4286252"/>
            <a:ext cx="8858281" cy="2143144"/>
          </a:xfrm>
        </p:spPr>
        <p:txBody>
          <a:bodyPr>
            <a:normAutofit lnSpcReduction="10000"/>
          </a:bodyPr>
          <a:lstStyle/>
          <a:p>
            <a:pPr marL="0" indent="457200" algn="just">
              <a:spcBef>
                <a:spcPct val="0"/>
              </a:spcBef>
              <a:buFont typeface="Wingdings" pitchFamily="2" charset="2"/>
              <a:buNone/>
            </a:pPr>
            <a:r>
              <a:rPr lang="en-US" sz="2800" dirty="0" smtClean="0"/>
              <a:t>In patients operated on for acute purulent </a:t>
            </a:r>
            <a:r>
              <a:rPr lang="en-US" sz="2800" dirty="0" err="1" smtClean="0"/>
              <a:t>pyelonephritis</a:t>
            </a:r>
            <a:r>
              <a:rPr lang="en-US" sz="2800" dirty="0" smtClean="0"/>
              <a:t>, antibiotic therapy continues until the closure of the </a:t>
            </a:r>
            <a:r>
              <a:rPr lang="en-US" sz="2800" dirty="0" err="1" smtClean="0"/>
              <a:t>nephrostomy</a:t>
            </a:r>
            <a:r>
              <a:rPr lang="en-US" sz="2800" dirty="0" smtClean="0"/>
              <a:t> fistula. In the future, the outpatient appointment of antibacterial drugs taking into account the results of </a:t>
            </a:r>
            <a:r>
              <a:rPr lang="en-US" sz="2800" dirty="0" err="1" smtClean="0"/>
              <a:t>antibioticograms</a:t>
            </a:r>
            <a:r>
              <a:rPr lang="en-US" sz="2800" dirty="0" smtClean="0"/>
              <a:t>.</a:t>
            </a:r>
            <a:endParaRPr lang="ru-RU" sz="2800" dirty="0" smtClean="0">
              <a:effectLst/>
            </a:endParaRPr>
          </a:p>
        </p:txBody>
      </p:sp>
      <p:pic>
        <p:nvPicPr>
          <p:cNvPr id="6" name="Содержимое 5" descr="Операция_1.jpeg"/>
          <p:cNvPicPr>
            <a:picLocks noGrp="1" noChangeAspect="1"/>
          </p:cNvPicPr>
          <p:nvPr>
            <p:ph sz="quarter" idx="3"/>
          </p:nvPr>
        </p:nvPicPr>
        <p:blipFill>
          <a:blip r:embed="rId2"/>
          <a:stretch>
            <a:fillRect/>
          </a:stretch>
        </p:blipFill>
        <p:spPr>
          <a:xfrm>
            <a:off x="1456420" y="428604"/>
            <a:ext cx="2401200" cy="3565783"/>
          </a:xfrm>
          <a:ln w="508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6325" name="Picture 5" descr="C:\Documents and Settings\Сергей\Мои документы\заболевания почек и д.jpg"/>
          <p:cNvPicPr>
            <a:picLocks noChangeAspect="1" noChangeArrowheads="1"/>
          </p:cNvPicPr>
          <p:nvPr/>
        </p:nvPicPr>
        <p:blipFill>
          <a:blip r:embed="rId3">
            <a:lum bright="10000"/>
          </a:blip>
          <a:srcRect/>
          <a:stretch>
            <a:fillRect/>
          </a:stretch>
        </p:blipFill>
        <p:spPr bwMode="auto">
          <a:xfrm>
            <a:off x="5286380" y="428604"/>
            <a:ext cx="2347200" cy="3603710"/>
          </a:xfrm>
          <a:prstGeom prst="rect">
            <a:avLst/>
          </a:prstGeom>
          <a:ln w="508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med">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accent6">
              <a:lumMod val="40000"/>
              <a:lumOff val="60000"/>
            </a:schemeClr>
          </a:solidFill>
          <a:ln w="38100">
            <a:solidFill>
              <a:srgbClr val="800000"/>
            </a:solidFill>
          </a:ln>
        </p:spPr>
        <p:txBody>
          <a:bodyPr/>
          <a:lstStyle/>
          <a:p>
            <a:pPr>
              <a:defRPr/>
            </a:pPr>
            <a:r>
              <a:rPr sz="4000" smtClean="0">
                <a:solidFill>
                  <a:srgbClr val="800000"/>
                </a:solidFill>
                <a:effectLst/>
                <a:latin typeface="+mn-lt"/>
              </a:rPr>
              <a:t>Acute pyelonephritis of pregnant women</a:t>
            </a:r>
            <a:endParaRPr lang="ru-RU" sz="4000" b="0" dirty="0">
              <a:solidFill>
                <a:srgbClr val="800000"/>
              </a:solidFill>
              <a:effectLst/>
              <a:latin typeface="+mn-lt"/>
            </a:endParaRPr>
          </a:p>
        </p:txBody>
      </p:sp>
      <p:pic>
        <p:nvPicPr>
          <p:cNvPr id="6" name="Содержимое 5" descr="Ребенок.jpg"/>
          <p:cNvPicPr>
            <a:picLocks noGrp="1" noChangeAspect="1"/>
          </p:cNvPicPr>
          <p:nvPr>
            <p:ph sz="half" idx="1"/>
          </p:nvPr>
        </p:nvPicPr>
        <p:blipFill>
          <a:blip r:embed="rId2"/>
          <a:stretch>
            <a:fillRect/>
          </a:stretch>
        </p:blipFill>
        <p:spPr>
          <a:xfrm>
            <a:off x="214282" y="428604"/>
            <a:ext cx="8643938" cy="5000660"/>
          </a:xfrm>
          <a:effectLst>
            <a:softEdge rad="112500"/>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sz="4000" smtClean="0">
                <a:solidFill>
                  <a:srgbClr val="800000"/>
                </a:solidFill>
                <a:effectLst/>
              </a:rPr>
              <a:t>Relevance of the problem</a:t>
            </a:r>
            <a:endParaRPr lang="ru-RU" sz="4000" b="0" dirty="0" smtClean="0">
              <a:solidFill>
                <a:srgbClr val="800000"/>
              </a:solidFill>
              <a:effectLst/>
              <a:latin typeface="+mn-lt"/>
            </a:endParaRPr>
          </a:p>
        </p:txBody>
      </p:sp>
      <p:sp>
        <p:nvSpPr>
          <p:cNvPr id="6147" name="Rectangle 3"/>
          <p:cNvSpPr>
            <a:spLocks noGrp="1" noChangeAspect="1" noChangeArrowheads="1"/>
          </p:cNvSpPr>
          <p:nvPr>
            <p:ph idx="1"/>
          </p:nvPr>
        </p:nvSpPr>
        <p:spPr>
          <a:xfrm>
            <a:off x="214282" y="1412875"/>
            <a:ext cx="8715435" cy="4873645"/>
          </a:xfrm>
          <a:solidFill>
            <a:schemeClr val="accent5">
              <a:lumMod val="50000"/>
            </a:schemeClr>
          </a:solidFill>
          <a:ln w="0"/>
        </p:spPr>
        <p:txBody>
          <a:bodyPr>
            <a:normAutofit/>
          </a:bodyPr>
          <a:lstStyle/>
          <a:p>
            <a:pPr>
              <a:lnSpc>
                <a:spcPct val="110000"/>
              </a:lnSpc>
              <a:buClr>
                <a:srgbClr val="FFFF0D"/>
              </a:buClr>
              <a:defRPr/>
            </a:pPr>
            <a:r>
              <a:rPr kumimoji="1" lang="en-US" sz="2800" dirty="0" err="1" smtClean="0"/>
              <a:t>Pyelonephritis</a:t>
            </a:r>
            <a:r>
              <a:rPr kumimoji="1" lang="en-US" sz="2800" dirty="0" smtClean="0"/>
              <a:t> - the most frequent kidney disease in pregnant women, occurs in 12% of women, more often with the first pregnancy, usually in the second half (at the 20-26th week).</a:t>
            </a:r>
          </a:p>
          <a:p>
            <a:pPr>
              <a:lnSpc>
                <a:spcPct val="110000"/>
              </a:lnSpc>
              <a:buClr>
                <a:srgbClr val="FFFF0D"/>
              </a:buClr>
              <a:defRPr/>
            </a:pPr>
            <a:r>
              <a:rPr kumimoji="1" lang="en-US" sz="2800" dirty="0" err="1" smtClean="0"/>
              <a:t>Pyelonephritis</a:t>
            </a:r>
            <a:r>
              <a:rPr kumimoji="1" lang="en-US" sz="2800" dirty="0" smtClean="0"/>
              <a:t> adversely affects the course of pregnancy and the condition of the fetus.</a:t>
            </a:r>
          </a:p>
          <a:p>
            <a:pPr>
              <a:lnSpc>
                <a:spcPct val="110000"/>
              </a:lnSpc>
              <a:buClr>
                <a:srgbClr val="FFFF0D"/>
              </a:buClr>
              <a:defRPr/>
            </a:pPr>
            <a:r>
              <a:rPr kumimoji="1" lang="en-US" sz="2800" dirty="0" smtClean="0"/>
              <a:t>Non-pregnancy in this category is 30% due to premature birth.</a:t>
            </a:r>
          </a:p>
          <a:p>
            <a:pPr>
              <a:lnSpc>
                <a:spcPct val="110000"/>
              </a:lnSpc>
              <a:buClr>
                <a:srgbClr val="FFFF0D"/>
              </a:buClr>
              <a:defRPr/>
            </a:pPr>
            <a:r>
              <a:rPr kumimoji="1" lang="en-US" sz="2800" dirty="0" err="1" smtClean="0"/>
              <a:t>Perinatal</a:t>
            </a:r>
            <a:r>
              <a:rPr kumimoji="1" lang="en-US" sz="2800" dirty="0" smtClean="0"/>
              <a:t> mortality is 25-50%.</a:t>
            </a:r>
            <a:endParaRPr kumimoji="1" lang="ru-RU" sz="2800" dirty="0" smtClean="0">
              <a:effectLst/>
            </a:endParaRPr>
          </a:p>
        </p:txBody>
      </p:sp>
    </p:spTree>
    <p:custDataLst>
      <p:tags r:id="rId1"/>
    </p:custData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Predisposing factors</a:t>
            </a:r>
            <a:endParaRPr lang="ru-RU" sz="4000" b="0" dirty="0" smtClean="0">
              <a:solidFill>
                <a:srgbClr val="800000"/>
              </a:solidFill>
              <a:effectLst/>
              <a:latin typeface="+mn-lt"/>
            </a:endParaRPr>
          </a:p>
        </p:txBody>
      </p:sp>
      <p:sp>
        <p:nvSpPr>
          <p:cNvPr id="60419" name="Rectangle 7"/>
          <p:cNvSpPr>
            <a:spLocks noGrp="1" noChangeAspect="1" noChangeArrowheads="1"/>
          </p:cNvSpPr>
          <p:nvPr>
            <p:ph type="body" sz="half" idx="1"/>
          </p:nvPr>
        </p:nvSpPr>
        <p:spPr>
          <a:xfrm>
            <a:off x="214282" y="1428736"/>
            <a:ext cx="8640762" cy="4875231"/>
          </a:xfrm>
        </p:spPr>
        <p:txBody>
          <a:bodyPr>
            <a:normAutofit fontScale="92500"/>
          </a:bodyPr>
          <a:lstStyle/>
          <a:p>
            <a:pPr>
              <a:lnSpc>
                <a:spcPct val="110000"/>
              </a:lnSpc>
              <a:buClr>
                <a:srgbClr val="FFFF0D"/>
              </a:buClr>
            </a:pPr>
            <a:r>
              <a:rPr lang="en-US" sz="2800" dirty="0" smtClean="0"/>
              <a:t>a decrease in the tone of the upper urinary tract due to </a:t>
            </a:r>
            <a:r>
              <a:rPr lang="en-US" sz="2800" dirty="0" err="1" smtClean="0"/>
              <a:t>neurohumoral</a:t>
            </a:r>
            <a:r>
              <a:rPr lang="en-US" sz="2800" dirty="0" smtClean="0"/>
              <a:t> shifts (excess estrogens, progesterone and </a:t>
            </a:r>
            <a:r>
              <a:rPr lang="en-US" sz="2800" dirty="0" err="1" smtClean="0"/>
              <a:t>glucocorticoids</a:t>
            </a:r>
            <a:r>
              <a:rPr lang="en-US" sz="2800" dirty="0" smtClean="0"/>
              <a:t>);</a:t>
            </a:r>
          </a:p>
          <a:p>
            <a:pPr>
              <a:lnSpc>
                <a:spcPct val="110000"/>
              </a:lnSpc>
              <a:buClr>
                <a:srgbClr val="FFFF0D"/>
              </a:buClr>
            </a:pPr>
            <a:r>
              <a:rPr lang="en-US" sz="2800" dirty="0" smtClean="0"/>
              <a:t>mechanical pressure of the enlarged uterus on the </a:t>
            </a:r>
            <a:r>
              <a:rPr lang="en-US" sz="2800" dirty="0" err="1" smtClean="0"/>
              <a:t>ureters</a:t>
            </a:r>
            <a:r>
              <a:rPr lang="en-US" sz="2800" dirty="0" smtClean="0"/>
              <a:t>, especially the right one;</a:t>
            </a:r>
          </a:p>
          <a:p>
            <a:pPr>
              <a:lnSpc>
                <a:spcPct val="110000"/>
              </a:lnSpc>
              <a:buClr>
                <a:srgbClr val="FFFF0D"/>
              </a:buClr>
            </a:pPr>
            <a:r>
              <a:rPr lang="en-US" sz="2800" dirty="0" smtClean="0"/>
              <a:t>the presence of asymptomatic </a:t>
            </a:r>
            <a:r>
              <a:rPr lang="en-US" sz="2800" dirty="0" err="1" smtClean="0"/>
              <a:t>bacteriuria</a:t>
            </a:r>
            <a:r>
              <a:rPr lang="en-US" sz="2800" dirty="0" smtClean="0"/>
              <a:t> in 5-10% of women, which is explained by a decrease in the protective properties of urine in relation to pathogenic flora;</a:t>
            </a:r>
          </a:p>
          <a:p>
            <a:pPr>
              <a:lnSpc>
                <a:spcPct val="110000"/>
              </a:lnSpc>
              <a:buClr>
                <a:srgbClr val="FFFF0D"/>
              </a:buClr>
            </a:pPr>
            <a:r>
              <a:rPr lang="en-US" sz="2800" dirty="0" smtClean="0"/>
              <a:t>colds, constipation, eating disorders and sexual intercourse.</a:t>
            </a:r>
            <a:endParaRPr lang="ru-RU" sz="2800" dirty="0" smtClean="0">
              <a:effectLst/>
            </a:endParaRPr>
          </a:p>
        </p:txBody>
      </p:sp>
    </p:spTree>
  </p:cSld>
  <p:clrMapOvr>
    <a:masterClrMapping/>
  </p:clrMapOvr>
  <p:transition spd="med">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517488"/>
            <a:ext cx="9144000" cy="768372"/>
          </a:xfrm>
          <a:ln/>
        </p:spPr>
        <p:style>
          <a:lnRef idx="2">
            <a:schemeClr val="accent2"/>
          </a:lnRef>
          <a:fillRef idx="1">
            <a:schemeClr val="lt1"/>
          </a:fillRef>
          <a:effectRef idx="0">
            <a:schemeClr val="accent2"/>
          </a:effectRef>
          <a:fontRef idx="minor">
            <a:schemeClr val="dk1"/>
          </a:fontRef>
        </p:style>
        <p:txBody>
          <a:bodyPr>
            <a:normAutofit/>
          </a:bodyPr>
          <a:lstStyle/>
          <a:p>
            <a:pPr algn="l" eaLnBrk="1" hangingPunct="1">
              <a:defRPr/>
            </a:pPr>
            <a:r>
              <a:rPr lang="ru-RU" sz="4000" b="0" dirty="0" smtClean="0">
                <a:solidFill>
                  <a:srgbClr val="800000"/>
                </a:solidFill>
                <a:effectLst/>
              </a:rPr>
              <a:t> </a:t>
            </a:r>
            <a:r>
              <a:rPr sz="4000" smtClean="0">
                <a:solidFill>
                  <a:srgbClr val="800000"/>
                </a:solidFill>
                <a:effectLst/>
              </a:rPr>
              <a:t>ETIOLOGY</a:t>
            </a:r>
            <a:endParaRPr lang="ru-RU" sz="4000" b="0" dirty="0" smtClean="0">
              <a:solidFill>
                <a:srgbClr val="800000"/>
              </a:solidFill>
              <a:effectLst/>
              <a:latin typeface="+mn-lt"/>
            </a:endParaRPr>
          </a:p>
        </p:txBody>
      </p:sp>
      <p:sp>
        <p:nvSpPr>
          <p:cNvPr id="61443" name="Rectangle 3"/>
          <p:cNvSpPr>
            <a:spLocks noGrp="1" noChangeAspect="1" noChangeArrowheads="1"/>
          </p:cNvSpPr>
          <p:nvPr>
            <p:ph type="body" sz="half" idx="1"/>
          </p:nvPr>
        </p:nvSpPr>
        <p:spPr>
          <a:xfrm>
            <a:off x="214313" y="1341439"/>
            <a:ext cx="5072067" cy="5016520"/>
          </a:xfrm>
        </p:spPr>
        <p:txBody>
          <a:bodyPr>
            <a:normAutofit/>
          </a:bodyPr>
          <a:lstStyle/>
          <a:p>
            <a:pPr marL="0" indent="0">
              <a:lnSpc>
                <a:spcPct val="110000"/>
              </a:lnSpc>
              <a:spcBef>
                <a:spcPct val="0"/>
              </a:spcBef>
              <a:buClr>
                <a:srgbClr val="FFFF0D"/>
              </a:buClr>
              <a:buNone/>
            </a:pPr>
            <a:r>
              <a:rPr kumimoji="1" lang="en-US" sz="2800" dirty="0" smtClean="0"/>
              <a:t>The causative agents of </a:t>
            </a:r>
            <a:r>
              <a:rPr kumimoji="1" lang="en-US" sz="2800" dirty="0" err="1" smtClean="0"/>
              <a:t>pyelonephritis</a:t>
            </a:r>
            <a:r>
              <a:rPr kumimoji="1" lang="en-US" sz="2800" dirty="0" smtClean="0"/>
              <a:t> in pregnant women are conditionally pathogenic microorganisms: E. coli, Proteus spp., and also Candida, </a:t>
            </a:r>
            <a:r>
              <a:rPr kumimoji="1" lang="en-US" sz="2800" dirty="0" err="1" smtClean="0"/>
              <a:t>Mycoplasma</a:t>
            </a:r>
            <a:r>
              <a:rPr kumimoji="1" lang="en-US" sz="2800" dirty="0" smtClean="0"/>
              <a:t> </a:t>
            </a:r>
            <a:r>
              <a:rPr kumimoji="1" lang="en-US" sz="2800" dirty="0" err="1" smtClean="0"/>
              <a:t>hominis</a:t>
            </a:r>
            <a:r>
              <a:rPr kumimoji="1" lang="en-US" sz="2800" dirty="0" smtClean="0"/>
              <a:t>, </a:t>
            </a:r>
            <a:r>
              <a:rPr kumimoji="1" lang="en-US" sz="2800" dirty="0" err="1" smtClean="0"/>
              <a:t>Ureaplasma</a:t>
            </a:r>
            <a:r>
              <a:rPr kumimoji="1" lang="en-US" sz="2800" dirty="0" smtClean="0"/>
              <a:t> </a:t>
            </a:r>
            <a:r>
              <a:rPr kumimoji="1" lang="en-US" sz="2800" dirty="0" err="1" smtClean="0"/>
              <a:t>urealyticum</a:t>
            </a:r>
            <a:r>
              <a:rPr kumimoji="1" lang="en-US" sz="2800" dirty="0" smtClean="0"/>
              <a:t>, </a:t>
            </a:r>
            <a:r>
              <a:rPr kumimoji="1" lang="en-US" sz="2800" dirty="0" err="1" smtClean="0"/>
              <a:t>Trichomonas</a:t>
            </a:r>
            <a:r>
              <a:rPr kumimoji="1" lang="en-US" sz="2800" dirty="0" smtClean="0"/>
              <a:t> </a:t>
            </a:r>
            <a:r>
              <a:rPr kumimoji="1" lang="en-US" sz="2800" dirty="0" err="1" smtClean="0"/>
              <a:t>vaginalis</a:t>
            </a:r>
            <a:r>
              <a:rPr kumimoji="1" lang="en-US" sz="2800" dirty="0" smtClean="0"/>
              <a:t>, anaerobic bacteria.</a:t>
            </a:r>
            <a:endParaRPr kumimoji="1" lang="ru-RU" sz="2800" dirty="0" smtClean="0">
              <a:effectLst/>
            </a:endParaRPr>
          </a:p>
        </p:txBody>
      </p:sp>
      <p:pic>
        <p:nvPicPr>
          <p:cNvPr id="61445" name="Picture 5" descr="C:\Documents and Settings\Сергей\Мои документы\бактерии рода Proteus.GIF"/>
          <p:cNvPicPr>
            <a:picLocks noChangeAspect="1" noChangeArrowheads="1"/>
          </p:cNvPicPr>
          <p:nvPr/>
        </p:nvPicPr>
        <p:blipFill>
          <a:blip r:embed="rId2"/>
          <a:srcRect/>
          <a:stretch>
            <a:fillRect/>
          </a:stretch>
        </p:blipFill>
        <p:spPr bwMode="auto">
          <a:xfrm>
            <a:off x="6000750" y="4357694"/>
            <a:ext cx="2143151" cy="2000264"/>
          </a:xfrm>
          <a:prstGeom prst="ellipse">
            <a:avLst/>
          </a:prstGeom>
          <a:ln w="381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Содержимое 13" descr="Пиелонефрит беременных.jpg"/>
          <p:cNvPicPr>
            <a:picLocks noGrp="1" noChangeAspect="1"/>
          </p:cNvPicPr>
          <p:nvPr>
            <p:ph sz="half" idx="2"/>
          </p:nvPr>
        </p:nvPicPr>
        <p:blipFill>
          <a:blip r:embed="rId3"/>
          <a:stretch>
            <a:fillRect/>
          </a:stretch>
        </p:blipFill>
        <p:spPr>
          <a:xfrm>
            <a:off x="6000750" y="1327150"/>
            <a:ext cx="1928813" cy="2816225"/>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214290"/>
            <a:ext cx="9144000" cy="714380"/>
          </a:xfrm>
          <a:ln/>
        </p:spPr>
        <p:style>
          <a:lnRef idx="2">
            <a:schemeClr val="accent2"/>
          </a:lnRef>
          <a:fillRef idx="1">
            <a:schemeClr val="lt1"/>
          </a:fillRef>
          <a:effectRef idx="0">
            <a:schemeClr val="accent2"/>
          </a:effectRef>
          <a:fontRef idx="minor">
            <a:schemeClr val="dk1"/>
          </a:fontRef>
        </p:style>
        <p:txBody>
          <a:bodyPr>
            <a:normAutofit/>
          </a:bodyPr>
          <a:lstStyle/>
          <a:p>
            <a:pPr algn="l" eaLnBrk="1" hangingPunct="1">
              <a:defRPr/>
            </a:pPr>
            <a:r>
              <a:rPr lang="ru-RU" sz="4000" b="0" dirty="0" smtClean="0">
                <a:solidFill>
                  <a:srgbClr val="800000"/>
                </a:solidFill>
                <a:effectLst/>
                <a:latin typeface="+mn-lt"/>
              </a:rPr>
              <a:t> </a:t>
            </a:r>
            <a:r>
              <a:rPr sz="4000" b="0" smtClean="0">
                <a:solidFill>
                  <a:srgbClr val="800000"/>
                </a:solidFill>
                <a:effectLst/>
                <a:latin typeface="+mn-lt"/>
              </a:rPr>
              <a:t>Clinic</a:t>
            </a:r>
            <a:endParaRPr lang="ru-RU" sz="4000" b="0" dirty="0" smtClean="0">
              <a:solidFill>
                <a:srgbClr val="800000"/>
              </a:solidFill>
              <a:effectLst/>
              <a:latin typeface="+mn-lt"/>
            </a:endParaRPr>
          </a:p>
        </p:txBody>
      </p:sp>
      <p:sp>
        <p:nvSpPr>
          <p:cNvPr id="62467" name="Rectangle 3"/>
          <p:cNvSpPr>
            <a:spLocks noGrp="1" noChangeAspect="1" noChangeArrowheads="1"/>
          </p:cNvSpPr>
          <p:nvPr>
            <p:ph type="body" sz="half" idx="1"/>
          </p:nvPr>
        </p:nvSpPr>
        <p:spPr>
          <a:xfrm>
            <a:off x="214313" y="3714750"/>
            <a:ext cx="8715375" cy="2857522"/>
          </a:xfrm>
        </p:spPr>
        <p:txBody>
          <a:bodyPr>
            <a:normAutofit/>
          </a:bodyPr>
          <a:lstStyle/>
          <a:p>
            <a:pPr marL="0" indent="457200" algn="just">
              <a:lnSpc>
                <a:spcPct val="110000"/>
              </a:lnSpc>
              <a:spcBef>
                <a:spcPct val="0"/>
              </a:spcBef>
              <a:buClr>
                <a:srgbClr val="FFFF0D"/>
              </a:buClr>
              <a:buNone/>
            </a:pPr>
            <a:r>
              <a:rPr kumimoji="1" lang="en-US" sz="2400" dirty="0" smtClean="0"/>
              <a:t>The disease begins with fever, chills and headache. Expressed signs of intoxication are accompanied by pain in the lower back, intensifying with breathing, with irradiation along the </a:t>
            </a:r>
            <a:r>
              <a:rPr kumimoji="1" lang="en-US" sz="2400" dirty="0" err="1" smtClean="0"/>
              <a:t>ureter</a:t>
            </a:r>
            <a:r>
              <a:rPr kumimoji="1" lang="en-US" sz="2400" dirty="0" smtClean="0"/>
              <a:t>, into the inguinal region, thigh and labia. There is a positive symptom of </a:t>
            </a:r>
            <a:r>
              <a:rPr kumimoji="1" lang="en-US" sz="2400" dirty="0" err="1" smtClean="0"/>
              <a:t>Pasternatsky</a:t>
            </a:r>
            <a:r>
              <a:rPr kumimoji="1" lang="en-US" sz="2400" dirty="0" smtClean="0"/>
              <a:t>. There is a rapid painful urination.</a:t>
            </a:r>
            <a:endParaRPr kumimoji="1" lang="ru-RU" sz="2400" dirty="0" smtClean="0">
              <a:effectLst/>
            </a:endParaRPr>
          </a:p>
        </p:txBody>
      </p:sp>
      <p:pic>
        <p:nvPicPr>
          <p:cNvPr id="7" name="Содержимое 6" descr="12525.jpg"/>
          <p:cNvPicPr>
            <a:picLocks noGrp="1" noChangeAspect="1"/>
          </p:cNvPicPr>
          <p:nvPr>
            <p:ph sz="half" idx="2"/>
          </p:nvPr>
        </p:nvPicPr>
        <p:blipFill>
          <a:blip r:embed="rId2"/>
          <a:stretch>
            <a:fillRect/>
          </a:stretch>
        </p:blipFill>
        <p:spPr>
          <a:xfrm>
            <a:off x="4572000" y="1285875"/>
            <a:ext cx="4214813" cy="2286000"/>
          </a:xfrm>
          <a:effectLst>
            <a:outerShdw blurRad="292100" dist="139700" dir="2700000" algn="tl" rotWithShape="0">
              <a:srgbClr val="333333">
                <a:alpha val="65000"/>
              </a:srgbClr>
            </a:outerShdw>
          </a:effectLst>
        </p:spPr>
      </p:pic>
      <p:pic>
        <p:nvPicPr>
          <p:cNvPr id="62470" name="Picture 6" descr="C:\Documents and Settings\Сергей\Мои документы\163.jpg"/>
          <p:cNvPicPr>
            <a:picLocks noChangeAspect="1" noChangeArrowheads="1"/>
          </p:cNvPicPr>
          <p:nvPr/>
        </p:nvPicPr>
        <p:blipFill>
          <a:blip r:embed="rId3"/>
          <a:srcRect/>
          <a:stretch>
            <a:fillRect/>
          </a:stretch>
        </p:blipFill>
        <p:spPr bwMode="auto">
          <a:xfrm>
            <a:off x="809625" y="1285875"/>
            <a:ext cx="3048000" cy="2286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lang="ru-RU" sz="4000" b="0" dirty="0" smtClean="0">
                <a:solidFill>
                  <a:srgbClr val="800000"/>
                </a:solidFill>
                <a:effectLst/>
              </a:rPr>
              <a:t> </a:t>
            </a:r>
            <a:r>
              <a:rPr sz="4000" b="0" smtClean="0">
                <a:solidFill>
                  <a:srgbClr val="800000"/>
                </a:solidFill>
                <a:effectLst/>
              </a:rPr>
              <a:t>D</a:t>
            </a:r>
            <a:r>
              <a:rPr sz="4000" smtClean="0">
                <a:solidFill>
                  <a:srgbClr val="800000"/>
                </a:solidFill>
                <a:effectLst/>
              </a:rPr>
              <a:t>iagnostics</a:t>
            </a:r>
            <a:endParaRPr lang="ru-RU" sz="4000" b="0" dirty="0" smtClean="0">
              <a:solidFill>
                <a:srgbClr val="800000"/>
              </a:solidFill>
              <a:effectLst/>
              <a:latin typeface="+mn-lt"/>
            </a:endParaRPr>
          </a:p>
        </p:txBody>
      </p:sp>
      <p:sp>
        <p:nvSpPr>
          <p:cNvPr id="63491" name="Rectangle 3"/>
          <p:cNvSpPr>
            <a:spLocks noGrp="1" noChangeAspect="1" noChangeArrowheads="1"/>
          </p:cNvSpPr>
          <p:nvPr>
            <p:ph type="body" sz="half" idx="1"/>
          </p:nvPr>
        </p:nvSpPr>
        <p:spPr>
          <a:xfrm>
            <a:off x="214313" y="1341440"/>
            <a:ext cx="5003782" cy="4945080"/>
          </a:xfrm>
        </p:spPr>
        <p:txBody>
          <a:bodyPr>
            <a:normAutofit/>
          </a:bodyPr>
          <a:lstStyle/>
          <a:p>
            <a:pPr marL="0" indent="0">
              <a:lnSpc>
                <a:spcPct val="110000"/>
              </a:lnSpc>
              <a:spcBef>
                <a:spcPct val="0"/>
              </a:spcBef>
              <a:buClr>
                <a:srgbClr val="FFFF0D"/>
              </a:buClr>
              <a:buNone/>
            </a:pPr>
            <a:r>
              <a:rPr kumimoji="1" lang="en-US" sz="2800" dirty="0" smtClean="0">
                <a:solidFill>
                  <a:srgbClr val="FFFF00"/>
                </a:solidFill>
              </a:rPr>
              <a:t>Palpation of the kidneys is poorly informative, X-ray and radionuclide research methods are contraindicated, therefore, when a patient enters the clinic, </a:t>
            </a:r>
            <a:r>
              <a:rPr kumimoji="1" lang="en-US" sz="2800" dirty="0" smtClean="0">
                <a:solidFill>
                  <a:srgbClr val="0070C0"/>
                </a:solidFill>
              </a:rPr>
              <a:t>it is necessary to perform ultrasound examination of the kidneys or </a:t>
            </a:r>
            <a:r>
              <a:rPr kumimoji="1" lang="en-US" sz="2800" dirty="0" err="1" smtClean="0">
                <a:solidFill>
                  <a:srgbClr val="0070C0"/>
                </a:solidFill>
              </a:rPr>
              <a:t>chromocystoscopy</a:t>
            </a:r>
            <a:r>
              <a:rPr kumimoji="1" lang="en-US" sz="2800" dirty="0" smtClean="0">
                <a:solidFill>
                  <a:srgbClr val="0070C0"/>
                </a:solidFill>
              </a:rPr>
              <a:t>.</a:t>
            </a:r>
            <a:endParaRPr kumimoji="1" lang="ru-RU" sz="2800" dirty="0" smtClean="0">
              <a:solidFill>
                <a:srgbClr val="0070C0"/>
              </a:solidFill>
              <a:effectLst/>
            </a:endParaRPr>
          </a:p>
        </p:txBody>
      </p:sp>
      <p:pic>
        <p:nvPicPr>
          <p:cNvPr id="7" name="Содержимое 6" descr="Ультразвуковой сканер LOGIQ 7.jpg"/>
          <p:cNvPicPr>
            <a:picLocks noGrp="1" noChangeAspect="1"/>
          </p:cNvPicPr>
          <p:nvPr>
            <p:ph sz="half" idx="2"/>
          </p:nvPr>
        </p:nvPicPr>
        <p:blipFill>
          <a:blip r:embed="rId2"/>
          <a:stretch>
            <a:fillRect/>
          </a:stretch>
        </p:blipFill>
        <p:spPr>
          <a:xfrm>
            <a:off x="5218095" y="1600200"/>
            <a:ext cx="3640185" cy="4525963"/>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sz="half" idx="1"/>
          </p:nvPr>
        </p:nvSpPr>
        <p:spPr>
          <a:xfrm>
            <a:off x="214313" y="4430712"/>
            <a:ext cx="8715375" cy="1998684"/>
          </a:xfrm>
        </p:spPr>
        <p:txBody>
          <a:bodyPr>
            <a:noAutofit/>
          </a:bodyPr>
          <a:lstStyle/>
          <a:p>
            <a:pPr marL="0" indent="457200" algn="just">
              <a:lnSpc>
                <a:spcPct val="110000"/>
              </a:lnSpc>
              <a:spcBef>
                <a:spcPct val="0"/>
              </a:spcBef>
              <a:buClr>
                <a:srgbClr val="FFFF0D"/>
              </a:buClr>
              <a:buNone/>
            </a:pPr>
            <a:r>
              <a:rPr kumimoji="1" lang="en-US" sz="2400" dirty="0" smtClean="0"/>
              <a:t>This method allows you to identify the expansion of the renal cavity system, urinary tract concretions and changes in </a:t>
            </a:r>
            <a:r>
              <a:rPr kumimoji="1" lang="en-US" sz="2400" dirty="0" err="1" smtClean="0"/>
              <a:t>peri</a:t>
            </a:r>
            <a:r>
              <a:rPr kumimoji="1" lang="en-US" sz="2400" dirty="0" smtClean="0"/>
              <a:t>- kidney tissue. In addition, it makes it possible to assess the condition of the fetus in a pregnant woman.</a:t>
            </a:r>
            <a:endParaRPr kumimoji="1" lang="ru-RU" sz="2400" dirty="0" smtClean="0">
              <a:effectLst/>
            </a:endParaRPr>
          </a:p>
        </p:txBody>
      </p:sp>
      <p:pic>
        <p:nvPicPr>
          <p:cNvPr id="9" name="Содержимое 8" descr="... очаговые изменения в почке.jpg"/>
          <p:cNvPicPr>
            <a:picLocks noGrp="1" noChangeAspect="1"/>
          </p:cNvPicPr>
          <p:nvPr>
            <p:ph sz="half" idx="2"/>
          </p:nvPr>
        </p:nvPicPr>
        <p:blipFill>
          <a:blip r:embed="rId2">
            <a:lum bright="-10000" contrast="10000"/>
          </a:blip>
          <a:stretch>
            <a:fillRect/>
          </a:stretch>
        </p:blipFill>
        <p:spPr>
          <a:xfrm>
            <a:off x="4586322" y="983280"/>
            <a:ext cx="4271958" cy="3302976"/>
          </a:xfrm>
          <a:solidFill>
            <a:srgbClr val="FFFFFF">
              <a:shade val="85000"/>
            </a:srgbClr>
          </a:solidFill>
          <a:ln w="508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0898" name="Picture 2" descr="C:\Documents and Settings\Сергей\Мои документы\sleep-t1.jpg"/>
          <p:cNvPicPr>
            <a:picLocks noChangeAspect="1" noChangeArrowheads="1"/>
          </p:cNvPicPr>
          <p:nvPr/>
        </p:nvPicPr>
        <p:blipFill>
          <a:blip r:embed="rId3"/>
          <a:srcRect/>
          <a:stretch>
            <a:fillRect/>
          </a:stretch>
        </p:blipFill>
        <p:spPr bwMode="auto">
          <a:xfrm>
            <a:off x="928662" y="991694"/>
            <a:ext cx="2321379" cy="3366000"/>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AutoShape 11"/>
          <p:cNvSpPr>
            <a:spLocks noChangeArrowheads="1"/>
          </p:cNvSpPr>
          <p:nvPr/>
        </p:nvSpPr>
        <p:spPr bwMode="auto">
          <a:xfrm>
            <a:off x="5641975" y="2571744"/>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6" name="Прямоугольник 5"/>
          <p:cNvSpPr/>
          <p:nvPr/>
        </p:nvSpPr>
        <p:spPr>
          <a:xfrm>
            <a:off x="214314" y="217538"/>
            <a:ext cx="6715140" cy="1200329"/>
          </a:xfrm>
          <a:prstGeom prst="rect">
            <a:avLst/>
          </a:prstGeom>
        </p:spPr>
        <p:txBody>
          <a:bodyPr wrap="square">
            <a:spAutoFit/>
          </a:bodyPr>
          <a:lstStyle/>
          <a:p>
            <a:pPr algn="ctr"/>
            <a:r>
              <a:rPr lang="en-US" sz="3600" dirty="0" err="1" smtClean="0">
                <a:solidFill>
                  <a:srgbClr val="FFFF00"/>
                </a:solidFill>
              </a:rPr>
              <a:t>Ultrasonography</a:t>
            </a:r>
            <a:endParaRPr lang="en-US" sz="3600" dirty="0" smtClean="0">
              <a:solidFill>
                <a:srgbClr val="FFFF00"/>
              </a:solidFill>
            </a:endParaRPr>
          </a:p>
          <a:p>
            <a:endParaRPr lang="ru-RU" sz="3600" dirty="0">
              <a:latin typeface="+mn-lt"/>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Текст 2"/>
          <p:cNvSpPr>
            <a:spLocks noGrp="1"/>
          </p:cNvSpPr>
          <p:nvPr>
            <p:ph type="body" sz="half" idx="1"/>
          </p:nvPr>
        </p:nvSpPr>
        <p:spPr>
          <a:xfrm>
            <a:off x="214313" y="1071546"/>
            <a:ext cx="4429125" cy="5357850"/>
          </a:xfrm>
        </p:spPr>
        <p:txBody>
          <a:bodyPr>
            <a:normAutofit/>
          </a:bodyPr>
          <a:lstStyle/>
          <a:p>
            <a:pPr marL="0" indent="0">
              <a:spcBef>
                <a:spcPct val="0"/>
              </a:spcBef>
              <a:buFont typeface="Wingdings" pitchFamily="2" charset="2"/>
              <a:buNone/>
            </a:pPr>
            <a:r>
              <a:rPr lang="en-US" sz="2800" dirty="0" smtClean="0"/>
              <a:t>It is used in extreme situations: bilateral renal damage, unclear anatomical and functional state of the opposite kidney and in those cases when the question of a woman's life is being decided.</a:t>
            </a:r>
            <a:endParaRPr lang="ru-RU" sz="2800" dirty="0" smtClean="0">
              <a:effectLst/>
            </a:endParaRPr>
          </a:p>
        </p:txBody>
      </p:sp>
      <p:pic>
        <p:nvPicPr>
          <p:cNvPr id="5" name="Содержимое 4" descr="news7.jpg"/>
          <p:cNvPicPr>
            <a:picLocks noGrp="1" noChangeAspect="1"/>
          </p:cNvPicPr>
          <p:nvPr>
            <p:ph sz="quarter" idx="3"/>
          </p:nvPr>
        </p:nvPicPr>
        <p:blipFill>
          <a:blip r:embed="rId2"/>
          <a:stretch>
            <a:fillRect/>
          </a:stretch>
        </p:blipFill>
        <p:spPr>
          <a:xfrm>
            <a:off x="4643438" y="1214422"/>
            <a:ext cx="4286280" cy="36288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4" name="Прямоугольник 3"/>
          <p:cNvSpPr>
            <a:spLocks noChangeAspect="1"/>
          </p:cNvSpPr>
          <p:nvPr/>
        </p:nvSpPr>
        <p:spPr>
          <a:xfrm>
            <a:off x="214314" y="217538"/>
            <a:ext cx="6715140" cy="646331"/>
          </a:xfrm>
          <a:prstGeom prst="rect">
            <a:avLst/>
          </a:prstGeom>
        </p:spPr>
        <p:txBody>
          <a:bodyPr wrap="square">
            <a:spAutoFit/>
          </a:bodyPr>
          <a:lstStyle/>
          <a:p>
            <a:r>
              <a:rPr lang="en-US" sz="3600" dirty="0" smtClean="0">
                <a:solidFill>
                  <a:srgbClr val="FFFF00"/>
                </a:solidFill>
              </a:rPr>
              <a:t>Excretory </a:t>
            </a:r>
            <a:r>
              <a:rPr lang="en-US" sz="3600" dirty="0" err="1" smtClean="0">
                <a:solidFill>
                  <a:srgbClr val="FFFF00"/>
                </a:solidFill>
              </a:rPr>
              <a:t>urography</a:t>
            </a:r>
            <a:r>
              <a:rPr lang="ru-RU" sz="3600" dirty="0" smtClean="0">
                <a:solidFill>
                  <a:srgbClr val="FFFF00"/>
                </a:solidFill>
                <a:latin typeface="+mn-lt"/>
              </a:rPr>
              <a:t>  </a:t>
            </a:r>
            <a:endParaRPr lang="ru-RU" sz="3600" dirty="0">
              <a:latin typeface="+mn-lt"/>
            </a:endParaRPr>
          </a:p>
        </p:txBody>
      </p:sp>
    </p:spTree>
  </p:cSld>
  <p:clrMapOvr>
    <a:masterClrMapping/>
  </p:clrMapOvr>
  <p:transition spd="med">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214282" y="285728"/>
            <a:ext cx="6615130" cy="642942"/>
          </a:xfrm>
        </p:spPr>
        <p:txBody>
          <a:bodyPr>
            <a:normAutofit fontScale="90000"/>
          </a:bodyPr>
          <a:lstStyle/>
          <a:p>
            <a:pPr algn="ctr">
              <a:defRPr/>
            </a:pP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rPr>
              <a:t> </a:t>
            </a:r>
            <a:r>
              <a:rPr sz="4400" smtClean="0">
                <a:solidFill>
                  <a:srgbClr val="FFFF0D"/>
                </a:solidFill>
                <a:effectLst/>
              </a:rPr>
              <a:t>Laboratory research</a:t>
            </a:r>
            <a:endParaRPr lang="ru-RU" sz="44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282" y="1000108"/>
            <a:ext cx="8643998" cy="5286412"/>
          </a:xfrm>
        </p:spPr>
        <p:txBody>
          <a:bodyPr>
            <a:normAutofit lnSpcReduction="10000"/>
          </a:bodyPr>
          <a:lstStyle/>
          <a:p>
            <a:pPr marL="514350" indent="-514350">
              <a:spcBef>
                <a:spcPct val="0"/>
              </a:spcBef>
              <a:buClr>
                <a:srgbClr val="FFC000"/>
              </a:buClr>
              <a:buSzPct val="100000"/>
              <a:buFont typeface="+mj-lt"/>
              <a:buAutoNum type="arabicPeriod"/>
              <a:defRPr/>
            </a:pPr>
            <a:r>
              <a:rPr lang="en-US" sz="3060" dirty="0" smtClean="0">
                <a:solidFill>
                  <a:srgbClr val="FFC000"/>
                </a:solidFill>
              </a:rPr>
              <a:t>General blood analysis. </a:t>
            </a:r>
            <a:r>
              <a:rPr lang="en-US" sz="3060" dirty="0" smtClean="0"/>
              <a:t>There is a </a:t>
            </a:r>
            <a:r>
              <a:rPr lang="en-US" sz="3060" dirty="0" err="1" smtClean="0"/>
              <a:t>leukocytosis</a:t>
            </a:r>
            <a:r>
              <a:rPr lang="en-US" sz="3060" dirty="0" smtClean="0"/>
              <a:t> with a shift of the leukocyte formula to the left, the appearance of young forms of </a:t>
            </a:r>
            <a:r>
              <a:rPr lang="en-US" sz="3060" dirty="0" err="1" smtClean="0"/>
              <a:t>neutrophils</a:t>
            </a:r>
            <a:r>
              <a:rPr lang="en-US" sz="3060" dirty="0" smtClean="0"/>
              <a:t>, toxic granularity, </a:t>
            </a:r>
            <a:r>
              <a:rPr lang="en-US" sz="3060" dirty="0" err="1" smtClean="0"/>
              <a:t>aneosinophilia</a:t>
            </a:r>
            <a:r>
              <a:rPr lang="en-US" sz="3060" dirty="0" smtClean="0"/>
              <a:t>, there is a moderate decrease in hemoglobin, a significant increase in ESR.</a:t>
            </a:r>
          </a:p>
          <a:p>
            <a:pPr marL="514350" indent="-514350">
              <a:spcBef>
                <a:spcPct val="0"/>
              </a:spcBef>
              <a:buClr>
                <a:srgbClr val="FFC000"/>
              </a:buClr>
              <a:buSzPct val="100000"/>
              <a:buFont typeface="+mj-lt"/>
              <a:buAutoNum type="arabicPeriod"/>
              <a:defRPr/>
            </a:pPr>
            <a:endParaRPr lang="en-US" sz="3060" dirty="0" smtClean="0"/>
          </a:p>
          <a:p>
            <a:pPr marL="514350" indent="-514350">
              <a:spcBef>
                <a:spcPct val="0"/>
              </a:spcBef>
              <a:buClr>
                <a:srgbClr val="FFC000"/>
              </a:buClr>
              <a:buSzPct val="100000"/>
              <a:buFont typeface="+mj-lt"/>
              <a:buAutoNum type="arabicPeriod"/>
              <a:defRPr/>
            </a:pPr>
            <a:r>
              <a:rPr lang="en-US" sz="3060" dirty="0" smtClean="0">
                <a:solidFill>
                  <a:srgbClr val="FFC000"/>
                </a:solidFill>
              </a:rPr>
              <a:t>General urine analysis. </a:t>
            </a:r>
            <a:r>
              <a:rPr lang="en-US" sz="3060" dirty="0" smtClean="0"/>
              <a:t>Determined </a:t>
            </a:r>
            <a:r>
              <a:rPr lang="en-US" sz="3060" dirty="0" err="1" smtClean="0"/>
              <a:t>bacteriuria</a:t>
            </a:r>
            <a:r>
              <a:rPr lang="en-US" sz="3060" dirty="0" smtClean="0"/>
              <a:t> and </a:t>
            </a:r>
            <a:r>
              <a:rPr lang="en-US" sz="3060" dirty="0" err="1" smtClean="0"/>
              <a:t>leukocyturia</a:t>
            </a:r>
            <a:r>
              <a:rPr lang="en-US" sz="3060" dirty="0" smtClean="0"/>
              <a:t>. </a:t>
            </a:r>
            <a:r>
              <a:rPr lang="en-US" sz="3060" dirty="0" err="1" smtClean="0"/>
              <a:t>Proteinuria</a:t>
            </a:r>
            <a:r>
              <a:rPr lang="en-US" sz="3060" dirty="0" smtClean="0"/>
              <a:t> is insignificant, </a:t>
            </a:r>
            <a:r>
              <a:rPr lang="en-US" sz="3060" dirty="0" err="1" smtClean="0"/>
              <a:t>microhematuria</a:t>
            </a:r>
            <a:r>
              <a:rPr lang="en-US" sz="3060" dirty="0" smtClean="0"/>
              <a:t> and </a:t>
            </a:r>
            <a:r>
              <a:rPr lang="en-US" sz="3060" dirty="0" err="1" smtClean="0"/>
              <a:t>cylinduria</a:t>
            </a:r>
            <a:r>
              <a:rPr lang="en-US" sz="3060" dirty="0" smtClean="0"/>
              <a:t> are possible. </a:t>
            </a:r>
            <a:r>
              <a:rPr lang="en-US" sz="3060" dirty="0" err="1" smtClean="0"/>
              <a:t>Macrogematuria</a:t>
            </a:r>
            <a:r>
              <a:rPr lang="en-US" sz="3060" dirty="0" smtClean="0"/>
              <a:t> is a poor prognostic sign and often indicates necrotic </a:t>
            </a:r>
            <a:r>
              <a:rPr lang="en-US" sz="3060" dirty="0" err="1" smtClean="0"/>
              <a:t>papillitis</a:t>
            </a:r>
            <a:r>
              <a:rPr lang="en-US" sz="3060" dirty="0" smtClean="0"/>
              <a:t>.</a:t>
            </a:r>
            <a:endParaRPr lang="ru-RU" sz="3060" dirty="0" smtClean="0">
              <a:effectLst/>
            </a:endParaRPr>
          </a:p>
        </p:txBody>
      </p:sp>
      <p:pic>
        <p:nvPicPr>
          <p:cNvPr id="5" name="Picture 22" descr="j0305257"/>
          <p:cNvPicPr>
            <a:picLocks noGrp="1" noChangeAspect="1" noChangeArrowheads="1"/>
          </p:cNvPicPr>
          <p:nvPr>
            <p:ph sz="half" idx="1"/>
          </p:nvPr>
        </p:nvPicPr>
        <p:blipFill>
          <a:blip r:embed="rId2"/>
          <a:srcRect/>
          <a:stretch>
            <a:fillRect/>
          </a:stretch>
        </p:blipFill>
        <p:spPr>
          <a:xfrm>
            <a:off x="7786710" y="5286388"/>
            <a:ext cx="774215" cy="1292400"/>
          </a:xfrm>
          <a:prstGeom prst="rect">
            <a:avLst/>
          </a:prstGeom>
          <a:ln>
            <a:noFill/>
          </a:ln>
          <a:effectLst>
            <a:outerShdw blurRad="190500" algn="tl" rotWithShape="0">
              <a:srgbClr val="000000">
                <a:alpha val="70000"/>
              </a:srgbClr>
            </a:outerShdw>
          </a:effectLst>
        </p:spPr>
      </p:pic>
    </p:spTree>
  </p:cSld>
  <p:clrMapOvr>
    <a:masterClrMapping/>
  </p:clrMapOvr>
  <p:transition spd="med">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374612"/>
            <a:ext cx="9144000" cy="839810"/>
          </a:xfrm>
          <a:solidFill>
            <a:schemeClr val="tx1">
              <a:lumMod val="95000"/>
            </a:schemeClr>
          </a:solidFill>
          <a:ln w="28575"/>
        </p:spPr>
        <p:txBody>
          <a:bodyPr>
            <a:normAutofit/>
          </a:bodyPr>
          <a:lstStyle/>
          <a:p>
            <a:pPr algn="ctr" eaLnBrk="1" hangingPunct="1">
              <a:defRPr/>
            </a:pPr>
            <a:r>
              <a:rPr lang="ru-RU" sz="4000" b="0" dirty="0" smtClean="0">
                <a:solidFill>
                  <a:srgbClr val="800000"/>
                </a:solidFill>
                <a:effectLst/>
              </a:rPr>
              <a:t>  </a:t>
            </a:r>
            <a:r>
              <a:rPr sz="4000" b="0" smtClean="0">
                <a:solidFill>
                  <a:srgbClr val="800000"/>
                </a:solidFill>
                <a:effectLst/>
              </a:rPr>
              <a:t>Treatment</a:t>
            </a:r>
            <a:endParaRPr lang="ru-RU" sz="4000" b="0" dirty="0" smtClean="0">
              <a:solidFill>
                <a:srgbClr val="800000"/>
              </a:solidFill>
              <a:effectLst/>
              <a:latin typeface="+mn-lt"/>
            </a:endParaRPr>
          </a:p>
        </p:txBody>
      </p:sp>
      <p:sp>
        <p:nvSpPr>
          <p:cNvPr id="62467" name="Rectangle 3"/>
          <p:cNvSpPr>
            <a:spLocks noGrp="1" noChangeAspect="1" noChangeArrowheads="1"/>
          </p:cNvSpPr>
          <p:nvPr>
            <p:ph type="body" sz="half" idx="1"/>
          </p:nvPr>
        </p:nvSpPr>
        <p:spPr>
          <a:xfrm>
            <a:off x="214313" y="3429000"/>
            <a:ext cx="8715375" cy="2928958"/>
          </a:xfrm>
        </p:spPr>
        <p:txBody>
          <a:bodyPr>
            <a:normAutofit/>
          </a:bodyPr>
          <a:lstStyle/>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Restoration of the passage of urine with the study of its </a:t>
            </a:r>
            <a:r>
              <a:rPr lang="en-US" sz="2400" dirty="0" err="1" smtClean="0">
                <a:solidFill>
                  <a:srgbClr val="FFFF00"/>
                </a:solidFill>
              </a:rPr>
              <a:t>microflora</a:t>
            </a:r>
            <a:r>
              <a:rPr lang="en-US" sz="2400" dirty="0" smtClean="0">
                <a:solidFill>
                  <a:srgbClr val="FFFF00"/>
                </a:solidFill>
              </a:rPr>
              <a:t> and sensitivity to antibiotics.</a:t>
            </a:r>
          </a:p>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Intensive antibacterial, infusion and </a:t>
            </a:r>
            <a:r>
              <a:rPr lang="en-US" sz="2400" dirty="0" err="1" smtClean="0">
                <a:solidFill>
                  <a:srgbClr val="FFFF00"/>
                </a:solidFill>
              </a:rPr>
              <a:t>detoxication</a:t>
            </a:r>
            <a:r>
              <a:rPr lang="en-US" sz="2400" dirty="0" smtClean="0">
                <a:solidFill>
                  <a:srgbClr val="FFFF00"/>
                </a:solidFill>
              </a:rPr>
              <a:t> therapy, taking into account possible adverse effects on the fetus.</a:t>
            </a:r>
          </a:p>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Dynamic monitoring by urologist and obstetrician - gynecologist.</a:t>
            </a:r>
            <a:endParaRPr lang="ru-RU" sz="2400" dirty="0" smtClean="0">
              <a:solidFill>
                <a:srgbClr val="FFFF00"/>
              </a:solidFill>
              <a:effectLst/>
            </a:endParaRPr>
          </a:p>
          <a:p>
            <a:pPr marL="514350" indent="-514350">
              <a:lnSpc>
                <a:spcPct val="110000"/>
              </a:lnSpc>
              <a:buClr>
                <a:srgbClr val="FFFF00"/>
              </a:buClr>
              <a:buSzPct val="100000"/>
              <a:buFont typeface="Wingdings" pitchFamily="2" charset="2"/>
              <a:buChar char="§"/>
              <a:defRPr/>
            </a:pPr>
            <a:endParaRPr lang="ru-RU" sz="2400" dirty="0" smtClean="0">
              <a:solidFill>
                <a:srgbClr val="FFFF00"/>
              </a:solidFill>
              <a:effectLst/>
            </a:endParaRPr>
          </a:p>
          <a:p>
            <a:pPr marL="0" indent="0" algn="just" eaLnBrk="1" hangingPunct="1">
              <a:spcBef>
                <a:spcPct val="0"/>
              </a:spcBef>
              <a:buClr>
                <a:srgbClr val="FFFF0D"/>
              </a:buClr>
              <a:buNone/>
            </a:pPr>
            <a:endParaRPr kumimoji="1" lang="ru-RU" sz="2400" dirty="0" smtClean="0">
              <a:effectLst/>
            </a:endParaRPr>
          </a:p>
        </p:txBody>
      </p:sp>
      <p:sp>
        <p:nvSpPr>
          <p:cNvPr id="6" name="Содержимое 5"/>
          <p:cNvSpPr>
            <a:spLocks noGrp="1" noChangeAspect="1"/>
          </p:cNvSpPr>
          <p:nvPr>
            <p:ph sz="half" idx="2"/>
          </p:nvPr>
        </p:nvSpPr>
        <p:spPr>
          <a:xfrm>
            <a:off x="214313" y="1285860"/>
            <a:ext cx="8715375" cy="2000264"/>
          </a:xfrm>
        </p:spPr>
        <p:txBody>
          <a:bodyPr>
            <a:normAutofit fontScale="85000" lnSpcReduction="20000"/>
          </a:bodyPr>
          <a:lstStyle/>
          <a:p>
            <a:pPr marL="0" indent="457200" algn="just">
              <a:lnSpc>
                <a:spcPct val="120000"/>
              </a:lnSpc>
              <a:spcBef>
                <a:spcPts val="0"/>
              </a:spcBef>
              <a:buNone/>
            </a:pPr>
            <a:r>
              <a:rPr lang="en-US" sz="2800" dirty="0" smtClean="0"/>
              <a:t>The peculiarities of treatment of pregnant women with </a:t>
            </a:r>
            <a:r>
              <a:rPr lang="en-US" sz="2800" dirty="0" err="1" smtClean="0"/>
              <a:t>pyelonephritis</a:t>
            </a:r>
            <a:r>
              <a:rPr lang="en-US" sz="2800" dirty="0" smtClean="0"/>
              <a:t> are determined by the fact that in this disease almost always there are violations of </a:t>
            </a:r>
            <a:r>
              <a:rPr lang="en-US" sz="2800" dirty="0" err="1" smtClean="0"/>
              <a:t>urodynamics</a:t>
            </a:r>
            <a:r>
              <a:rPr lang="en-US" sz="2800" dirty="0" smtClean="0"/>
              <a:t> and the possibility of toxic effects of drugs on the fetus, therefore modern approaches to treatment include:</a:t>
            </a:r>
            <a:endParaRPr lang="ru-RU" sz="2800" dirty="0">
              <a:effectLst/>
            </a:endParaRPr>
          </a:p>
        </p:txBody>
      </p:sp>
      <p:pic>
        <p:nvPicPr>
          <p:cNvPr id="1026" name="Picture 2" descr="C:\Documents and Settings\Sergey\Мои документы\big_1181381939_.jpg"/>
          <p:cNvPicPr>
            <a:picLocks noChangeAspect="1" noChangeArrowheads="1"/>
          </p:cNvPicPr>
          <p:nvPr/>
        </p:nvPicPr>
        <p:blipFill>
          <a:blip r:embed="rId2"/>
          <a:srcRect/>
          <a:stretch>
            <a:fillRect/>
          </a:stretch>
        </p:blipFill>
        <p:spPr bwMode="auto">
          <a:xfrm>
            <a:off x="7572396" y="5203710"/>
            <a:ext cx="1469388" cy="1440000"/>
          </a:xfrm>
          <a:prstGeom prst="round2DiagRect">
            <a:avLst>
              <a:gd name="adj1" fmla="val 16667"/>
              <a:gd name="adj2" fmla="val 0"/>
            </a:avLst>
          </a:prstGeom>
          <a:ln w="50800" cap="sq">
            <a:solidFill>
              <a:srgbClr val="FFFFFF"/>
            </a:solidFill>
            <a:miter lim="800000"/>
          </a:ln>
          <a:effectLst>
            <a:outerShdw blurRad="254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Текст 2"/>
          <p:cNvSpPr>
            <a:spLocks noGrp="1" noChangeAspect="1"/>
          </p:cNvSpPr>
          <p:nvPr>
            <p:ph type="body" sz="half" idx="1"/>
          </p:nvPr>
        </p:nvSpPr>
        <p:spPr>
          <a:xfrm>
            <a:off x="214282" y="571480"/>
            <a:ext cx="4929222" cy="5715040"/>
          </a:xfrm>
        </p:spPr>
        <p:txBody>
          <a:bodyPr>
            <a:normAutofit/>
          </a:bodyPr>
          <a:lstStyle/>
          <a:p>
            <a:pPr marL="0" indent="0">
              <a:lnSpc>
                <a:spcPct val="110000"/>
              </a:lnSpc>
              <a:spcBef>
                <a:spcPct val="0"/>
              </a:spcBef>
              <a:buFont typeface="Wingdings" pitchFamily="2" charset="2"/>
              <a:buNone/>
            </a:pPr>
            <a:r>
              <a:rPr lang="en-US" dirty="0" smtClean="0"/>
              <a:t>In those cases when the pregnant women with acute </a:t>
            </a:r>
            <a:r>
              <a:rPr lang="en-US" dirty="0" err="1" smtClean="0"/>
              <a:t>pyelonephritis</a:t>
            </a:r>
            <a:r>
              <a:rPr lang="en-US" dirty="0" smtClean="0"/>
              <a:t> do not violate the passage of urine, it is enough to recommend the patient to the knee-elbow position or to lay on a healthy side with the raised leg of the bed and carry out antibacterial therapy.</a:t>
            </a:r>
            <a:endParaRPr lang="ru-RU" dirty="0" smtClean="0">
              <a:effectLst/>
            </a:endParaRPr>
          </a:p>
        </p:txBody>
      </p:sp>
      <p:pic>
        <p:nvPicPr>
          <p:cNvPr id="7" name="Содержимое 6" descr="lass.jpg"/>
          <p:cNvPicPr>
            <a:picLocks noGrp="1" noChangeAspect="1"/>
          </p:cNvPicPr>
          <p:nvPr>
            <p:ph sz="quarter" idx="3"/>
          </p:nvPr>
        </p:nvPicPr>
        <p:blipFill>
          <a:blip r:embed="rId2">
            <a:lum bright="-10000" contrast="10000"/>
          </a:blip>
          <a:stretch>
            <a:fillRect/>
          </a:stretch>
        </p:blipFill>
        <p:spPr>
          <a:xfrm>
            <a:off x="5286380" y="1214422"/>
            <a:ext cx="3408824" cy="4357718"/>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214313" y="428603"/>
            <a:ext cx="8472487" cy="642943"/>
          </a:xfrm>
        </p:spPr>
        <p:txBody>
          <a:bodyPr/>
          <a:lstStyle/>
          <a:p>
            <a:pPr>
              <a:defRPr/>
            </a:pPr>
            <a:r>
              <a:rPr sz="3600" smtClean="0">
                <a:solidFill>
                  <a:srgbClr val="FFFF0D"/>
                </a:solidFill>
                <a:effectLst/>
                <a:latin typeface="+mn-lt"/>
              </a:rPr>
              <a:t>Restoration of the passage of urine</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13" y="1214422"/>
            <a:ext cx="4572001" cy="5143516"/>
          </a:xfrm>
        </p:spPr>
        <p:txBody>
          <a:bodyPr>
            <a:normAutofit lnSpcReduction="10000"/>
          </a:bodyPr>
          <a:lstStyle/>
          <a:p>
            <a:pPr marL="0" indent="0">
              <a:lnSpc>
                <a:spcPct val="110000"/>
              </a:lnSpc>
              <a:spcBef>
                <a:spcPct val="0"/>
              </a:spcBef>
              <a:buFont typeface="Wingdings" pitchFamily="2" charset="2"/>
              <a:buNone/>
              <a:defRPr/>
            </a:pPr>
            <a:r>
              <a:rPr lang="en-US" sz="3060" dirty="0" smtClean="0"/>
              <a:t>In the absence of indigo carmine release from the </a:t>
            </a:r>
            <a:r>
              <a:rPr lang="en-US" sz="3060" dirty="0" err="1" smtClean="0"/>
              <a:t>ureteral</a:t>
            </a:r>
            <a:r>
              <a:rPr lang="en-US" sz="3060" dirty="0" smtClean="0"/>
              <a:t> cavity on the side of the disease, restoration of the passage of urine by means of a catheter is shown prior to arresting the attack of </a:t>
            </a:r>
            <a:r>
              <a:rPr lang="en-US" sz="3060" dirty="0" err="1" smtClean="0"/>
              <a:t>pyelonephritis</a:t>
            </a:r>
            <a:r>
              <a:rPr lang="en-US" sz="3060" dirty="0" smtClean="0"/>
              <a:t> (usually for 2-3 days).</a:t>
            </a:r>
            <a:endParaRPr lang="ru-RU" sz="3060" dirty="0" smtClean="0">
              <a:effectLst/>
            </a:endParaRPr>
          </a:p>
        </p:txBody>
      </p:sp>
      <p:pic>
        <p:nvPicPr>
          <p:cNvPr id="10" name="Содержимое 9" descr="PIELO.JPG"/>
          <p:cNvPicPr>
            <a:picLocks noGrp="1" noChangeAspect="1"/>
          </p:cNvPicPr>
          <p:nvPr>
            <p:ph sz="quarter" idx="3"/>
          </p:nvPr>
        </p:nvPicPr>
        <p:blipFill>
          <a:blip r:embed="rId2">
            <a:lum bright="-10000" contrast="20000"/>
          </a:blip>
          <a:stretch>
            <a:fillRect/>
          </a:stretch>
        </p:blipFill>
        <p:spPr>
          <a:xfrm>
            <a:off x="5286380" y="4143380"/>
            <a:ext cx="2857520" cy="2214558"/>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Хромоцистоскопия"/>
          <p:cNvPicPr>
            <a:picLocks noGrp="1" noChangeAspect="1" noChangeArrowheads="1"/>
          </p:cNvPicPr>
          <p:nvPr>
            <p:ph sz="half" idx="2"/>
          </p:nvPr>
        </p:nvPicPr>
        <p:blipFill>
          <a:blip r:embed="rId3">
            <a:lum bright="-10000"/>
          </a:blip>
          <a:srcRect/>
          <a:stretch>
            <a:fillRect/>
          </a:stretch>
        </p:blipFill>
        <p:spPr>
          <a:xfrm>
            <a:off x="5286380" y="1428736"/>
            <a:ext cx="2857520" cy="2571768"/>
          </a:xfrm>
          <a:prstGeom prst="ellipse">
            <a:avLst/>
          </a:prstGeom>
          <a:ln w="508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AutoShape 11"/>
          <p:cNvSpPr>
            <a:spLocks noChangeArrowheads="1"/>
          </p:cNvSpPr>
          <p:nvPr/>
        </p:nvSpPr>
        <p:spPr bwMode="auto">
          <a:xfrm>
            <a:off x="6497654" y="3429000"/>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13" name="AutoShape 11"/>
          <p:cNvSpPr>
            <a:spLocks noChangeArrowheads="1"/>
          </p:cNvSpPr>
          <p:nvPr/>
        </p:nvSpPr>
        <p:spPr bwMode="auto">
          <a:xfrm>
            <a:off x="6500826" y="5214950"/>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p:cNvSpPr>
          <p:nvPr>
            <p:ph type="body" sz="half" idx="1"/>
          </p:nvPr>
        </p:nvSpPr>
        <p:spPr>
          <a:xfrm>
            <a:off x="142844" y="428605"/>
            <a:ext cx="4572001" cy="6072229"/>
          </a:xfrm>
        </p:spPr>
        <p:txBody>
          <a:bodyPr>
            <a:normAutofit lnSpcReduction="10000"/>
          </a:bodyPr>
          <a:lstStyle/>
          <a:p>
            <a:pPr marL="0" indent="0">
              <a:lnSpc>
                <a:spcPct val="110000"/>
              </a:lnSpc>
              <a:spcBef>
                <a:spcPct val="0"/>
              </a:spcBef>
              <a:buFont typeface="Wingdings" pitchFamily="2" charset="2"/>
              <a:buNone/>
              <a:defRPr/>
            </a:pPr>
            <a:r>
              <a:rPr lang="en-US" sz="3060" dirty="0" smtClean="0"/>
              <a:t>With frequent exacerbations of </a:t>
            </a:r>
            <a:r>
              <a:rPr lang="en-US" sz="3060" dirty="0" err="1" smtClean="0"/>
              <a:t>pyelonephritis</a:t>
            </a:r>
            <a:r>
              <a:rPr lang="en-US" sz="3060" dirty="0" smtClean="0"/>
              <a:t>, instead of usual catheterization, a self-retaining catheter (stent) is used, which is inserted into the pelvis for 1-2 months.</a:t>
            </a:r>
          </a:p>
          <a:p>
            <a:pPr marL="0" indent="0">
              <a:lnSpc>
                <a:spcPct val="110000"/>
              </a:lnSpc>
              <a:spcBef>
                <a:spcPct val="0"/>
              </a:spcBef>
              <a:buFont typeface="Wingdings" pitchFamily="2" charset="2"/>
              <a:buNone/>
              <a:defRPr/>
            </a:pPr>
            <a:r>
              <a:rPr lang="en-US" sz="3060" dirty="0" smtClean="0"/>
              <a:t>For drainage of the kidney in pregnant women, also use a </a:t>
            </a:r>
            <a:r>
              <a:rPr lang="en-US" sz="3060" dirty="0" err="1" smtClean="0"/>
              <a:t>transcutaneous</a:t>
            </a:r>
            <a:r>
              <a:rPr lang="en-US" sz="3060" dirty="0" smtClean="0"/>
              <a:t> puncture </a:t>
            </a:r>
            <a:r>
              <a:rPr lang="en-US" sz="3060" dirty="0" err="1" smtClean="0"/>
              <a:t>nephrostomy</a:t>
            </a:r>
            <a:r>
              <a:rPr lang="en-US" sz="3060" dirty="0" smtClean="0"/>
              <a:t>.</a:t>
            </a:r>
            <a:endParaRPr lang="ru-RU" sz="3060" dirty="0" smtClean="0">
              <a:effectLst/>
            </a:endParaRPr>
          </a:p>
        </p:txBody>
      </p:sp>
      <p:pic>
        <p:nvPicPr>
          <p:cNvPr id="6" name="Содержимое 5" descr="стент.jpg"/>
          <p:cNvPicPr>
            <a:picLocks noGrp="1" noChangeAspect="1"/>
          </p:cNvPicPr>
          <p:nvPr>
            <p:ph sz="quarter" idx="2"/>
          </p:nvPr>
        </p:nvPicPr>
        <p:blipFill>
          <a:blip r:embed="rId2"/>
          <a:stretch>
            <a:fillRect/>
          </a:stretch>
        </p:blipFill>
        <p:spPr>
          <a:xfrm>
            <a:off x="5214942" y="1000108"/>
            <a:ext cx="3102589" cy="463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6926282" y="1428736"/>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85720" y="274638"/>
            <a:ext cx="8401080" cy="1143000"/>
          </a:xfrm>
        </p:spPr>
        <p:txBody>
          <a:bodyPr/>
          <a:lstStyle/>
          <a:p>
            <a:pPr algn="l">
              <a:defRPr/>
            </a:pPr>
            <a:r>
              <a:rPr sz="3600" b="0" smtClean="0">
                <a:solidFill>
                  <a:srgbClr val="FFFF0D"/>
                </a:solidFill>
                <a:effectLst/>
                <a:latin typeface="+mn-lt"/>
              </a:rPr>
              <a:t>Antibacterial therapy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43" y="4286256"/>
            <a:ext cx="8715375" cy="2143140"/>
          </a:xfrm>
        </p:spPr>
        <p:txBody>
          <a:bodyPr>
            <a:normAutofit lnSpcReduction="10000"/>
          </a:bodyPr>
          <a:lstStyle/>
          <a:p>
            <a:pPr marL="0" indent="457200" algn="just">
              <a:spcBef>
                <a:spcPct val="0"/>
              </a:spcBef>
              <a:buFont typeface="Wingdings" pitchFamily="2" charset="2"/>
              <a:buNone/>
              <a:defRPr/>
            </a:pPr>
            <a:r>
              <a:rPr lang="en-US" sz="2800" dirty="0" smtClean="0"/>
              <a:t>In the first trimester of pregnancy, the administration of </a:t>
            </a:r>
            <a:r>
              <a:rPr lang="en-US" sz="2800" dirty="0" err="1" smtClean="0"/>
              <a:t>tetracyclines</a:t>
            </a:r>
            <a:r>
              <a:rPr lang="en-US" sz="2800" dirty="0" smtClean="0"/>
              <a:t> is contra-indicated, possibly </a:t>
            </a:r>
            <a:r>
              <a:rPr lang="en-US" sz="2800" dirty="0" err="1" smtClean="0"/>
              <a:t>teratogenic</a:t>
            </a:r>
            <a:r>
              <a:rPr lang="en-US" sz="2800" dirty="0" smtClean="0"/>
              <a:t>. The appointment of </a:t>
            </a:r>
            <a:r>
              <a:rPr lang="en-US" sz="2800" dirty="0" err="1" smtClean="0"/>
              <a:t>aminoglycosides</a:t>
            </a:r>
            <a:r>
              <a:rPr lang="en-US" sz="2800" dirty="0" smtClean="0"/>
              <a:t> is undesirable in connection with their </a:t>
            </a:r>
            <a:r>
              <a:rPr lang="en-US" sz="2800" dirty="0" err="1" smtClean="0"/>
              <a:t>ototoxicity</a:t>
            </a:r>
            <a:r>
              <a:rPr lang="en-US" sz="2800" dirty="0" smtClean="0"/>
              <a:t>.</a:t>
            </a:r>
            <a:endParaRPr lang="ru-RU" sz="2800" dirty="0" smtClean="0">
              <a:effectLst/>
            </a:endParaRPr>
          </a:p>
        </p:txBody>
      </p:sp>
      <p:pic>
        <p:nvPicPr>
          <p:cNvPr id="12" name="Содержимое 11" descr="Тетрацикли 2.jpg"/>
          <p:cNvPicPr>
            <a:picLocks noGrp="1" noChangeAspect="1"/>
          </p:cNvPicPr>
          <p:nvPr>
            <p:ph sz="quarter" idx="3"/>
          </p:nvPr>
        </p:nvPicPr>
        <p:blipFill>
          <a:blip r:embed="rId2"/>
          <a:stretch>
            <a:fillRect/>
          </a:stretch>
        </p:blipFill>
        <p:spPr>
          <a:xfrm>
            <a:off x="928662" y="1285860"/>
            <a:ext cx="2782800" cy="2782800"/>
          </a:xfrm>
          <a:prstGeom prst="ellipse">
            <a:avLst/>
          </a:prstGeom>
          <a:ln w="190500" cap="rnd">
            <a:solidFill>
              <a:srgbClr val="C00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6" name="Picture 2" descr="C:\Documents and Settings\Сергей\Мои документы\Амикоцин.gif"/>
          <p:cNvPicPr>
            <a:picLocks noChangeAspect="1" noChangeArrowheads="1"/>
          </p:cNvPicPr>
          <p:nvPr/>
        </p:nvPicPr>
        <p:blipFill>
          <a:blip r:embed="rId3"/>
          <a:srcRect/>
          <a:stretch>
            <a:fillRect/>
          </a:stretch>
        </p:blipFill>
        <p:spPr bwMode="auto">
          <a:xfrm>
            <a:off x="5429256" y="1285860"/>
            <a:ext cx="2857500" cy="2781300"/>
          </a:xfrm>
          <a:prstGeom prst="ellipse">
            <a:avLst/>
          </a:prstGeom>
          <a:ln w="190500" cap="rnd">
            <a:solidFill>
              <a:srgbClr val="C00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med">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noChangeAspect="1"/>
          </p:cNvSpPr>
          <p:nvPr>
            <p:ph type="body" sz="half" idx="1"/>
          </p:nvPr>
        </p:nvSpPr>
        <p:spPr>
          <a:xfrm>
            <a:off x="142844" y="428605"/>
            <a:ext cx="4357717" cy="6143667"/>
          </a:xfrm>
        </p:spPr>
        <p:txBody>
          <a:bodyPr>
            <a:normAutofit/>
          </a:bodyPr>
          <a:lstStyle/>
          <a:p>
            <a:pPr marL="0" indent="0">
              <a:spcBef>
                <a:spcPct val="0"/>
              </a:spcBef>
              <a:buNone/>
              <a:defRPr/>
            </a:pPr>
            <a:r>
              <a:rPr lang="en-US" sz="3060" dirty="0" smtClean="0"/>
              <a:t>Currently, starting therapy is carried out using semi-synthetic </a:t>
            </a:r>
            <a:r>
              <a:rPr lang="en-US" sz="3060" dirty="0" err="1" smtClean="0"/>
              <a:t>penicillins</a:t>
            </a:r>
            <a:r>
              <a:rPr lang="en-US" sz="3060" dirty="0" smtClean="0"/>
              <a:t>. Treatment begins with intramuscular injection, and then the drug is administered orally. For prolonged therapy, drugs of the </a:t>
            </a:r>
            <a:r>
              <a:rPr lang="en-US" sz="3060" dirty="0" err="1" smtClean="0"/>
              <a:t>nitrofuran</a:t>
            </a:r>
            <a:r>
              <a:rPr lang="en-US" sz="3060" dirty="0" smtClean="0"/>
              <a:t> series are used.</a:t>
            </a:r>
            <a:endParaRPr lang="ru-RU" sz="3060" dirty="0" smtClean="0">
              <a:effectLst/>
            </a:endParaRPr>
          </a:p>
        </p:txBody>
      </p:sp>
      <p:pic>
        <p:nvPicPr>
          <p:cNvPr id="8" name="Содержимое 7" descr="амоксициллина.jpg"/>
          <p:cNvPicPr>
            <a:picLocks noGrp="1" noChangeAspect="1"/>
          </p:cNvPicPr>
          <p:nvPr>
            <p:ph sz="quarter" idx="2"/>
          </p:nvPr>
        </p:nvPicPr>
        <p:blipFill>
          <a:blip r:embed="rId2"/>
          <a:stretch>
            <a:fillRect/>
          </a:stretch>
        </p:blipFill>
        <p:spPr>
          <a:xfrm>
            <a:off x="4857752" y="571480"/>
            <a:ext cx="3733333" cy="2419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050" name="Picture 2" descr="C:\Documents and Settings\Сергей\Мои документы\Флемоксин 1.jpg"/>
          <p:cNvPicPr>
            <a:picLocks noChangeAspect="1" noChangeArrowheads="1"/>
          </p:cNvPicPr>
          <p:nvPr/>
        </p:nvPicPr>
        <p:blipFill>
          <a:blip r:embed="rId3"/>
          <a:srcRect/>
          <a:stretch>
            <a:fillRect/>
          </a:stretch>
        </p:blipFill>
        <p:spPr bwMode="auto">
          <a:xfrm>
            <a:off x="5670928" y="3673482"/>
            <a:ext cx="2541600" cy="25416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med">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40654"/>
            <a:ext cx="8786874" cy="5226239"/>
          </a:xfrm>
          <a:prstGeom prst="rect">
            <a:avLst/>
          </a:prstGeom>
          <a:noFill/>
          <a:ln w="9525">
            <a:noFill/>
            <a:miter lim="800000"/>
            <a:headEnd/>
            <a:tailEnd/>
          </a:ln>
          <a:effectLst/>
        </p:spPr>
        <p:txBody>
          <a:bodyPr anchor="ctr">
            <a:spAutoFit/>
          </a:bodyPr>
          <a:lstStyle/>
          <a:p>
            <a:pPr algn="ctr" eaLnBrk="0" hangingPunct="0">
              <a:lnSpc>
                <a:spcPct val="70000"/>
              </a:lnSpc>
              <a:defRPr/>
            </a:pPr>
            <a:r>
              <a:rPr lang="en-US" sz="2800" dirty="0" smtClean="0">
                <a:solidFill>
                  <a:srgbClr val="7030A0"/>
                </a:solidFill>
                <a:latin typeface="Arial" pitchFamily="34" charset="0"/>
                <a:cs typeface="Arial" pitchFamily="34" charset="0"/>
              </a:rPr>
              <a:t>Immune mechanisms play a leading role in the development of nephritis.</a:t>
            </a:r>
          </a:p>
          <a:p>
            <a:pPr algn="ctr" eaLnBrk="0" hangingPunct="0">
              <a:lnSpc>
                <a:spcPct val="70000"/>
              </a:lnSpc>
              <a:defRPr/>
            </a:pPr>
            <a:endParaRPr lang="en-US" sz="2800" dirty="0" smtClean="0">
              <a:solidFill>
                <a:srgbClr val="7030A0"/>
              </a:solidFill>
              <a:latin typeface="Arial" pitchFamily="34" charset="0"/>
              <a:cs typeface="Arial" pitchFamily="34" charset="0"/>
            </a:endParaRPr>
          </a:p>
          <a:p>
            <a:pPr algn="just" eaLnBrk="0" hangingPunct="0">
              <a:lnSpc>
                <a:spcPct val="70000"/>
              </a:lnSpc>
              <a:defRPr/>
            </a:pPr>
            <a:r>
              <a:rPr lang="en-US" sz="2800" dirty="0" smtClean="0">
                <a:solidFill>
                  <a:srgbClr val="7030A0"/>
                </a:solidFill>
                <a:latin typeface="Arial" pitchFamily="34" charset="0"/>
                <a:cs typeface="Arial" pitchFamily="34" charset="0"/>
              </a:rPr>
              <a:t>The source of damage to the renal </a:t>
            </a:r>
            <a:r>
              <a:rPr lang="en-US" sz="2800" dirty="0" err="1" smtClean="0">
                <a:solidFill>
                  <a:srgbClr val="7030A0"/>
                </a:solidFill>
                <a:latin typeface="Arial" pitchFamily="34" charset="0"/>
                <a:cs typeface="Arial" pitchFamily="34" charset="0"/>
              </a:rPr>
              <a:t>glomeruli</a:t>
            </a:r>
            <a:r>
              <a:rPr lang="en-US" sz="2800" dirty="0" smtClean="0">
                <a:solidFill>
                  <a:srgbClr val="7030A0"/>
                </a:solidFill>
                <a:latin typeface="Arial" pitchFamily="34" charset="0"/>
                <a:cs typeface="Arial" pitchFamily="34" charset="0"/>
              </a:rPr>
              <a:t> is the formation of antibodies and the deposition of immune complexes.</a:t>
            </a:r>
          </a:p>
          <a:p>
            <a:pPr algn="just" eaLnBrk="0" hangingPunct="0">
              <a:lnSpc>
                <a:spcPct val="70000"/>
              </a:lnSpc>
              <a:defRPr/>
            </a:pPr>
            <a:r>
              <a:rPr lang="en-US" sz="2800" dirty="0" smtClean="0">
                <a:solidFill>
                  <a:srgbClr val="7030A0"/>
                </a:solidFill>
                <a:latin typeface="Arial" pitchFamily="34" charset="0"/>
                <a:cs typeface="Arial" pitchFamily="34" charset="0"/>
              </a:rPr>
              <a:t>Cellular immune responses also have a definite value.</a:t>
            </a:r>
          </a:p>
          <a:p>
            <a:pPr algn="just" eaLnBrk="0" hangingPunct="0">
              <a:lnSpc>
                <a:spcPct val="70000"/>
              </a:lnSpc>
              <a:defRPr/>
            </a:pPr>
            <a:r>
              <a:rPr lang="en-US" sz="2800" dirty="0" smtClean="0">
                <a:solidFill>
                  <a:srgbClr val="7030A0"/>
                </a:solidFill>
                <a:latin typeface="Arial" pitchFamily="34" charset="0"/>
                <a:cs typeface="Arial" pitchFamily="34" charset="0"/>
              </a:rPr>
              <a:t>Primary immune mechanisms in themselves usually do not lead to pronounced changes in the kidney tissue, but they cause a cascade of reactions accompanied by the production of various inflammatory mediators.</a:t>
            </a:r>
          </a:p>
          <a:p>
            <a:pPr algn="just" eaLnBrk="0" hangingPunct="0">
              <a:lnSpc>
                <a:spcPct val="70000"/>
              </a:lnSpc>
              <a:defRPr/>
            </a:pPr>
            <a:r>
              <a:rPr lang="en-US" sz="2800" dirty="0" smtClean="0">
                <a:solidFill>
                  <a:srgbClr val="7030A0"/>
                </a:solidFill>
                <a:latin typeface="Arial" pitchFamily="34" charset="0"/>
                <a:cs typeface="Arial" pitchFamily="34" charset="0"/>
              </a:rPr>
              <a:t>The latter make a significant contribution to the development and progression of renal pathology.</a:t>
            </a:r>
          </a:p>
          <a:p>
            <a:pPr algn="just" eaLnBrk="0" hangingPunct="0">
              <a:lnSpc>
                <a:spcPct val="70000"/>
              </a:lnSpc>
              <a:defRPr/>
            </a:pPr>
            <a:endParaRPr lang="en-US" sz="2800" dirty="0" smtClean="0">
              <a:solidFill>
                <a:srgbClr val="7030A0"/>
              </a:solidFill>
              <a:latin typeface="Arial" pitchFamily="34" charset="0"/>
              <a:cs typeface="Arial" pitchFamily="34" charset="0"/>
            </a:endParaRPr>
          </a:p>
          <a:p>
            <a:pPr algn="just" eaLnBrk="0" hangingPunct="0">
              <a:lnSpc>
                <a:spcPct val="70000"/>
              </a:lnSpc>
              <a:defRPr/>
            </a:pPr>
            <a:r>
              <a:rPr lang="en-US" sz="2800" dirty="0" smtClean="0">
                <a:solidFill>
                  <a:srgbClr val="7030A0"/>
                </a:solidFill>
                <a:latin typeface="Arial" pitchFamily="34" charset="0"/>
                <a:cs typeface="Arial" pitchFamily="34" charset="0"/>
              </a:rPr>
              <a:t>Below are some mediators that can play a role in the pathogenesis of nephritis:</a:t>
            </a:r>
            <a:endParaRPr lang="ru-RU" sz="2800" dirty="0">
              <a:solidFill>
                <a:srgbClr val="7030A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dirty="0" smtClean="0"/>
              <a:t>NEPHRITIS</a:t>
            </a:r>
            <a:endParaRPr lang="ru-RU" sz="3200" dirty="0">
              <a:latin typeface="+mn-lt"/>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161606"/>
          </a:xfrm>
          <a:prstGeom prst="rect">
            <a:avLst/>
          </a:prstGeom>
          <a:noFill/>
          <a:ln w="9525">
            <a:noFill/>
            <a:miter lim="800000"/>
            <a:headEnd/>
            <a:tailEnd/>
          </a:ln>
          <a:effectLst/>
        </p:spPr>
        <p:txBody>
          <a:bodyPr anchor="ctr">
            <a:spAutoFit/>
          </a:bodyPr>
          <a:lstStyle/>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oxygen radicals;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metabolites of </a:t>
            </a:r>
            <a:r>
              <a:rPr lang="en-US" sz="2800" dirty="0" err="1" smtClean="0">
                <a:solidFill>
                  <a:srgbClr val="7030A0"/>
                </a:solidFill>
                <a:latin typeface="Arial" pitchFamily="34" charset="0"/>
                <a:cs typeface="Arial" pitchFamily="34" charset="0"/>
              </a:rPr>
              <a:t>arachidonic</a:t>
            </a:r>
            <a:r>
              <a:rPr lang="en-US" sz="2800" dirty="0" smtClean="0">
                <a:solidFill>
                  <a:srgbClr val="7030A0"/>
                </a:solidFill>
                <a:latin typeface="Arial" pitchFamily="34" charset="0"/>
                <a:cs typeface="Arial" pitchFamily="34" charset="0"/>
              </a:rPr>
              <a:t> acid (prostaglandins and </a:t>
            </a:r>
            <a:r>
              <a:rPr lang="en-US" sz="2800" dirty="0" err="1" smtClean="0">
                <a:solidFill>
                  <a:srgbClr val="7030A0"/>
                </a:solidFill>
                <a:latin typeface="Arial" pitchFamily="34" charset="0"/>
                <a:cs typeface="Arial" pitchFamily="34" charset="0"/>
              </a:rPr>
              <a:t>thromboxane</a:t>
            </a:r>
            <a:r>
              <a:rPr lang="en-US" sz="2800" dirty="0" smtClean="0">
                <a:solidFill>
                  <a:srgbClr val="7030A0"/>
                </a:solidFill>
                <a:latin typeface="Arial" pitchFamily="34" charset="0"/>
                <a:cs typeface="Arial" pitchFamily="34" charset="0"/>
              </a:rPr>
              <a:t> A2, </a:t>
            </a:r>
            <a:r>
              <a:rPr lang="en-US" sz="2800" dirty="0" err="1" smtClean="0">
                <a:solidFill>
                  <a:srgbClr val="7030A0"/>
                </a:solidFill>
                <a:latin typeface="Arial" pitchFamily="34" charset="0"/>
                <a:cs typeface="Arial" pitchFamily="34" charset="0"/>
              </a:rPr>
              <a:t>leukotrienes</a:t>
            </a:r>
            <a:r>
              <a:rPr lang="en-US" sz="2800" dirty="0" smtClean="0">
                <a:solidFill>
                  <a:srgbClr val="7030A0"/>
                </a:solidFill>
                <a:latin typeface="Arial" pitchFamily="34" charset="0"/>
                <a:cs typeface="Arial" pitchFamily="34" charset="0"/>
              </a:rPr>
              <a:t>);</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metalloproteinases</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collagenase</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elastase</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plasminogen</a:t>
            </a:r>
            <a:r>
              <a:rPr lang="en-US" sz="2800" dirty="0" smtClean="0">
                <a:solidFill>
                  <a:srgbClr val="7030A0"/>
                </a:solidFill>
                <a:latin typeface="Arial" pitchFamily="34" charset="0"/>
                <a:cs typeface="Arial" pitchFamily="34" charset="0"/>
              </a:rPr>
              <a:t> activators;</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proteinase</a:t>
            </a:r>
            <a:r>
              <a:rPr lang="en-US" sz="2800" dirty="0" smtClean="0">
                <a:solidFill>
                  <a:srgbClr val="7030A0"/>
                </a:solidFill>
                <a:latin typeface="Arial" pitchFamily="34" charset="0"/>
                <a:cs typeface="Arial" pitchFamily="34" charset="0"/>
              </a:rPr>
              <a:t> inhibitors;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modulators of cell growth (fibroblast growth factor, transforming growth factor 1);</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coagulation factors produced by </a:t>
            </a:r>
            <a:r>
              <a:rPr lang="en-US" sz="2800" dirty="0" err="1" smtClean="0">
                <a:solidFill>
                  <a:srgbClr val="7030A0"/>
                </a:solidFill>
                <a:latin typeface="Arial" pitchFamily="34" charset="0"/>
                <a:cs typeface="Arial" pitchFamily="34" charset="0"/>
              </a:rPr>
              <a:t>monocytes</a:t>
            </a:r>
            <a:r>
              <a:rPr lang="en-US" sz="2800" dirty="0" smtClean="0">
                <a:solidFill>
                  <a:srgbClr val="7030A0"/>
                </a:solidFill>
                <a:latin typeface="Arial" pitchFamily="34" charset="0"/>
                <a:cs typeface="Arial" pitchFamily="34" charset="0"/>
              </a:rPr>
              <a:t>-macrophages and </a:t>
            </a:r>
            <a:r>
              <a:rPr lang="en-US" sz="2800" dirty="0" err="1" smtClean="0">
                <a:solidFill>
                  <a:srgbClr val="7030A0"/>
                </a:solidFill>
                <a:latin typeface="Arial" pitchFamily="34" charset="0"/>
                <a:cs typeface="Arial" pitchFamily="34" charset="0"/>
              </a:rPr>
              <a:t>glomerular</a:t>
            </a:r>
            <a:r>
              <a:rPr lang="en-US" sz="2800" dirty="0" smtClean="0">
                <a:solidFill>
                  <a:srgbClr val="7030A0"/>
                </a:solidFill>
                <a:latin typeface="Arial" pitchFamily="34" charset="0"/>
                <a:cs typeface="Arial" pitchFamily="34" charset="0"/>
              </a:rPr>
              <a:t> cells;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cytokines (interleukin-1, tumor necrosis factor, etc.);</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vasoactive</a:t>
            </a:r>
            <a:r>
              <a:rPr lang="en-US" sz="2800" dirty="0" smtClean="0">
                <a:solidFill>
                  <a:srgbClr val="7030A0"/>
                </a:solidFill>
                <a:latin typeface="Arial" pitchFamily="34" charset="0"/>
                <a:cs typeface="Arial" pitchFamily="34" charset="0"/>
              </a:rPr>
              <a:t> substances formed in the kidneys (</a:t>
            </a:r>
            <a:r>
              <a:rPr lang="en-US" sz="2800" dirty="0" err="1" smtClean="0">
                <a:solidFill>
                  <a:srgbClr val="7030A0"/>
                </a:solidFill>
                <a:latin typeface="Arial" pitchFamily="34" charset="0"/>
                <a:cs typeface="Arial" pitchFamily="34" charset="0"/>
              </a:rPr>
              <a:t>angiotensin</a:t>
            </a:r>
            <a:r>
              <a:rPr lang="en-US" sz="2800" dirty="0" smtClean="0">
                <a:solidFill>
                  <a:srgbClr val="7030A0"/>
                </a:solidFill>
                <a:latin typeface="Arial" pitchFamily="34" charset="0"/>
                <a:cs typeface="Arial" pitchFamily="34" charset="0"/>
              </a:rPr>
              <a:t> II, </a:t>
            </a:r>
            <a:r>
              <a:rPr lang="en-US" sz="2800" dirty="0" err="1" smtClean="0">
                <a:solidFill>
                  <a:srgbClr val="7030A0"/>
                </a:solidFill>
                <a:latin typeface="Arial" pitchFamily="34" charset="0"/>
                <a:cs typeface="Arial" pitchFamily="34" charset="0"/>
              </a:rPr>
              <a:t>endothelin</a:t>
            </a:r>
            <a:r>
              <a:rPr lang="en-US" sz="2800" dirty="0" smtClean="0">
                <a:solidFill>
                  <a:srgbClr val="7030A0"/>
                </a:solidFill>
                <a:latin typeface="Arial" pitchFamily="34" charset="0"/>
                <a:cs typeface="Arial" pitchFamily="34" charset="0"/>
              </a:rPr>
              <a:t>, endothelial relaxing factor).</a:t>
            </a:r>
            <a:endParaRPr lang="ru-RU" sz="2800" dirty="0">
              <a:solidFill>
                <a:srgbClr val="7030A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630275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choice of method of treatment depends on the nature of the nephritis (primary or secondary), the clinical variant, the morphological changes in the tissue of the kidneys. </a:t>
            </a:r>
          </a:p>
          <a:p>
            <a:pPr eaLnBrk="0" hangingPunct="0">
              <a:lnSpc>
                <a:spcPct val="70000"/>
              </a:lnSpc>
              <a:spcBef>
                <a:spcPts val="6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In primary nephritis, immunosuppressive agents are most often used in the rapidly progressive and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nephrotic</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variants, much less frequently in other clinical forms. At the same time with Wegener's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granulomatosis</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or nodular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periarteritis</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even minor changes in urine are the basis for more active therapy.</a:t>
            </a:r>
          </a:p>
          <a:p>
            <a:pPr eaLnBrk="0" hangingPunct="0">
              <a:lnSpc>
                <a:spcPct val="70000"/>
              </a:lnSpc>
              <a:spcBef>
                <a:spcPts val="600"/>
              </a:spcBef>
              <a:defRPr/>
            </a:pPr>
            <a:r>
              <a:rPr lang="en-US" sz="3200" b="1" dirty="0" smtClean="0">
                <a:ln>
                  <a:solidFill>
                    <a:srgbClr val="0000CC"/>
                  </a:solidFill>
                </a:ln>
                <a:solidFill>
                  <a:srgbClr val="00B050"/>
                </a:solidFill>
                <a:latin typeface="Times New Roman" pitchFamily="18" charset="0"/>
                <a:ea typeface="Times New Roman" pitchFamily="18" charset="0"/>
                <a:cs typeface="Times New Roman" pitchFamily="18" charset="0"/>
              </a:rPr>
              <a:t>Means of choice in the treatment of nephritis remain:</a:t>
            </a: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glucocorticoids</a:t>
            </a: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cytostatics</a:t>
            </a: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12801"/>
            <a:ext cx="8786874" cy="582928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Glucocorticoid</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hormones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are most often used in edematous or mixed forms of chronic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glomerulonephritis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if the duration of the disease does not exceed two years, as well as in hypertensive form without pronounced increase in blood pressure.</a:t>
            </a:r>
          </a:p>
          <a:p>
            <a:pPr marL="358775" indent="-358775" algn="ct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There are several scheme of treatments for corticosteroids:</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10-15 mg / day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followed by increasing the dose to 60-80 mg / day (1 mg / kg of body weight), upon reaching the therapeutic effect, the dose is reduced (2.5 mg per week)</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when the disease worsens, large doses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are used - 60-70 mg / day, followed by a decrease in the dose to 10-15 mg / day</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pulse therapy: 1000 mg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methylprednisolone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injected into the vein at a time, sometimes in combination with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or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cyclophosphamide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for three days</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azathioprine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imuran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chlorobutin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leukeran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are most often used in the hypertensive form of the disease, when corticosteroids are either contraindicated, or they can be used in combination with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in a small dose (10-20 mg / day).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Usually, immunosuppressant therapy is used in a pronounced autoimmune reaction with a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histologically</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confirmed exacerbation of a chronic disease. The dose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azathioprine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100-200 mg / day (2-4 mg / kg body weight),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leukeran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- 10-20 mg (0.2-0.4 mg / kg body weight). At the stage of a wrinkled kidney with high hypertension due to sclerosis and atrophy of the renal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glomeruli</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use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contraindicated.</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716811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 new generation of selective immunosuppressive agents</a:t>
            </a: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Cyclosporin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sandimmune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sandimmune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neoral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Anticoagulants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prescribe as independently, and in combination with other drugs, more often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Assign heparin at a dose of 10 000-40 000 units / day intravenously or 2-3 times a day under the skin of the stomach for 2-3 months.</a:t>
            </a: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Antiaggregants</a:t>
            </a: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trental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dipyridamole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reopolyglucin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used in combination with heparin.</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Supportive therapy -</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chronic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glomerulonephritis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latent flow without pronounced activity of the process use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quinoline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derivatives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delagil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plakvenil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323473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i="1" dirty="0" smtClean="0">
                <a:ln>
                  <a:solidFill>
                    <a:srgbClr val="0000CC"/>
                  </a:solidFill>
                </a:ln>
                <a:solidFill>
                  <a:srgbClr val="C00000"/>
                </a:solidFill>
                <a:latin typeface="Times New Roman" pitchFamily="18" charset="0"/>
                <a:ea typeface="Times New Roman" pitchFamily="18" charset="0"/>
                <a:cs typeface="Times New Roman" pitchFamily="18" charset="0"/>
              </a:rPr>
              <a:t>Criteria for the effectiveness of pharmacotherapy for chronic </a:t>
            </a:r>
            <a:r>
              <a:rPr lang="en-US" sz="3200" b="1" i="1" dirty="0" err="1" smtClean="0">
                <a:ln>
                  <a:solidFill>
                    <a:srgbClr val="0000CC"/>
                  </a:solidFill>
                </a:ln>
                <a:solidFill>
                  <a:srgbClr val="C00000"/>
                </a:solidFill>
                <a:latin typeface="Times New Roman" pitchFamily="18" charset="0"/>
                <a:ea typeface="Times New Roman" pitchFamily="18" charset="0"/>
                <a:cs typeface="Times New Roman" pitchFamily="18" charset="0"/>
              </a:rPr>
              <a:t>glomerulonephritis</a:t>
            </a:r>
            <a:r>
              <a:rPr lang="en-US" sz="32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include:</a:t>
            </a:r>
          </a:p>
          <a:p>
            <a:pPr marL="450850" indent="-450850" eaLnBrk="0" hangingPunct="0">
              <a:lnSpc>
                <a:spcPct val="70000"/>
              </a:lnSpc>
              <a:spcBef>
                <a:spcPts val="600"/>
              </a:spcBef>
              <a:buFont typeface="Wingdings" pitchFamily="2" charset="2"/>
              <a:buChar char="q"/>
              <a:defRPr/>
            </a:pP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Decreased expression of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proteinuria</a:t>
            </a: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Reduction of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hematuria</a:t>
            </a: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Increase the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glomerular</a:t>
            </a: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filtration rate by 30-50%</a:t>
            </a: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Increased maximum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osmolarity</a:t>
            </a: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of urine</a:t>
            </a:r>
            <a:endParaRPr lang="ru-RU"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5007525"/>
          </a:xfrm>
          <a:prstGeom prst="rect">
            <a:avLst/>
          </a:prstGeom>
          <a:noFill/>
          <a:ln w="9525">
            <a:noFill/>
            <a:miter lim="800000"/>
            <a:headEnd/>
            <a:tailEnd/>
          </a:ln>
          <a:effectLst/>
        </p:spPr>
        <p:txBody>
          <a:bodyPr anchor="ctr">
            <a:spAutoFit/>
          </a:bodyPr>
          <a:lstStyle/>
          <a:p>
            <a:pPr marL="450850" indent="-450850" algn="ct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Non-immune mechanisms of nephropathy progression and treatment</a:t>
            </a: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Non-immune mechanisms of nephritis progression can be divided into 4 large groups: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changes 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hemodynamics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metabolic disorders;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urinary tract infections;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exposure to drugs.</a:t>
            </a: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This list can include changes in the microcirculatory bed, the system of thrombosis and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fibrinolysis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hormonal disorders.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598317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 main mechanism of the damaging effect of arterial hypertension on the kidneys -</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changes 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intrarenal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hemodynamics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intraglomerular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hypertension and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hyperfiltration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sharp increase in the overall peripheral vascular resistance, which is associated with an increase in the sensitivity of the walls of the vessels to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pressor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factors, the activation of the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renin-angiotensin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system (both general and local inside the kidney itself), and a decrease in the secretion of depressor substances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kinins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prostaglandins) is of primary importance.</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Renal hypertension often occurs severely and does not respond well to therapy, which forces the use of drugs in high doses or uses combinations of antihypertensive medications.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629095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Considering the role of increased total peripheral vascular resistance in the pathogenesis of arterial hypertension, vasodilators are used in patients with nephritis.</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Angiotensin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-converting enzyme inhibitors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enalapril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lisinopril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ramipril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Angiotensin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-II- receptor blockers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telmisartan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valsartan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kandesartan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defRPr/>
            </a:pPr>
            <a:r>
              <a:rPr lang="en-US" sz="2800" b="1" i="1" u="sng" dirty="0" smtClean="0">
                <a:ln>
                  <a:solidFill>
                    <a:srgbClr val="0000CC"/>
                  </a:solidFill>
                </a:ln>
                <a:solidFill>
                  <a:srgbClr val="FF0000"/>
                </a:solidFill>
                <a:latin typeface="Times New Roman" pitchFamily="18" charset="0"/>
                <a:ea typeface="Times New Roman" pitchFamily="18" charset="0"/>
                <a:cs typeface="Times New Roman" pitchFamily="18" charset="0"/>
              </a:rPr>
              <a:t>which:</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decrease blood pressure</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reduce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intraglomerular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pressure and thus eliminate both factors contributing to the progression of renal pathology</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Calcium antagonists -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vasotropic</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amlodipine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i="1" u="sng" dirty="0" smtClean="0">
                <a:ln>
                  <a:solidFill>
                    <a:srgbClr val="0000CC"/>
                  </a:solidFill>
                </a:ln>
                <a:solidFill>
                  <a:srgbClr val="FF0000"/>
                </a:solidFill>
                <a:latin typeface="Times New Roman" pitchFamily="18" charset="0"/>
                <a:ea typeface="Times New Roman" pitchFamily="18" charset="0"/>
                <a:cs typeface="Times New Roman" pitchFamily="18" charset="0"/>
              </a:rPr>
              <a:t>they have:</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Severe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vasodilating</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effect</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Nephroprotective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action</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Rot="1" noChangeAspect="1" noChangeArrowheads="1"/>
          </p:cNvSpPr>
          <p:nvPr>
            <p:ph type="title"/>
          </p:nvPr>
        </p:nvSpPr>
        <p:spPr>
          <a:xfrm>
            <a:off x="32" y="1214422"/>
            <a:ext cx="9144000" cy="2214578"/>
          </a:xfrm>
        </p:spPr>
        <p:txBody>
          <a:bodyPr>
            <a:normAutofit/>
          </a:bodyPr>
          <a:lstStyle/>
          <a:p>
            <a:pPr indent="457200" algn="just"/>
            <a:r>
              <a:rPr sz="2800" b="1" smtClean="0">
                <a:solidFill>
                  <a:schemeClr val="tx1"/>
                </a:solidFill>
                <a:effectLst/>
                <a:latin typeface="Franklin Gothic Book" pitchFamily="34" charset="0"/>
              </a:rPr>
              <a:t>Urolithiasis is a metabolic disease whose main feature is the formation and presence of single or multiple stones in the urinary tract system - calyx, pelvis, ureter, bladder or urethra.</a:t>
            </a:r>
            <a:endParaRPr lang="ru-RU" sz="2800" b="1" dirty="0">
              <a:solidFill>
                <a:schemeClr val="tx1"/>
              </a:solidFill>
              <a:effectLst/>
              <a:latin typeface="Franklin Gothic Book" pitchFamily="34" charset="0"/>
            </a:endParaRPr>
          </a:p>
        </p:txBody>
      </p:sp>
      <p:pic>
        <p:nvPicPr>
          <p:cNvPr id="100360" name="Picture 8" descr="Камень-2"/>
          <p:cNvPicPr>
            <a:picLocks noGrp="1" noChangeAspect="1" noChangeArrowheads="1"/>
          </p:cNvPicPr>
          <p:nvPr>
            <p:ph sz="half" idx="1"/>
          </p:nvPr>
        </p:nvPicPr>
        <p:blipFill>
          <a:blip r:embed="rId3"/>
          <a:stretch>
            <a:fillRect/>
          </a:stretch>
        </p:blipFill>
        <p:spPr>
          <a:xfrm>
            <a:off x="6643702" y="3000372"/>
            <a:ext cx="2304288" cy="3621024"/>
          </a:xfrm>
          <a:prstGeom prst="ellipse">
            <a:avLst/>
          </a:prstGeom>
          <a:ln>
            <a:noFill/>
          </a:ln>
          <a:effectLst>
            <a:softEdge rad="112500"/>
          </a:effectLst>
        </p:spPr>
      </p:pic>
      <p:pic>
        <p:nvPicPr>
          <p:cNvPr id="100372" name="Picture 20" descr="МКБ_2"/>
          <p:cNvPicPr>
            <a:picLocks noGrp="1" noChangeAspect="1" noChangeArrowheads="1"/>
          </p:cNvPicPr>
          <p:nvPr>
            <p:ph sz="quarter" idx="2"/>
          </p:nvPr>
        </p:nvPicPr>
        <p:blipFill>
          <a:blip r:embed="rId4"/>
          <a:stretch>
            <a:fillRect/>
          </a:stretch>
        </p:blipFill>
        <p:spPr>
          <a:xfrm>
            <a:off x="3929058" y="4286256"/>
            <a:ext cx="1063920" cy="1450800"/>
          </a:xfrm>
          <a:prstGeom prst="ellipse">
            <a:avLst/>
          </a:prstGeom>
          <a:ln>
            <a:noFill/>
          </a:ln>
          <a:effectLst>
            <a:softEdge rad="112500"/>
          </a:effectLst>
        </p:spPr>
      </p:pic>
      <p:pic>
        <p:nvPicPr>
          <p:cNvPr id="100361" name="Picture 9" descr="Камень-1"/>
          <p:cNvPicPr>
            <a:picLocks noGrp="1" noChangeAspect="1" noChangeArrowheads="1"/>
          </p:cNvPicPr>
          <p:nvPr>
            <p:ph sz="quarter" idx="3"/>
          </p:nvPr>
        </p:nvPicPr>
        <p:blipFill>
          <a:blip r:embed="rId5"/>
          <a:srcRect/>
          <a:stretch>
            <a:fillRect/>
          </a:stretch>
        </p:blipFill>
        <p:spPr>
          <a:xfrm>
            <a:off x="222241" y="3786190"/>
            <a:ext cx="3063875" cy="1981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0373" name="Rectangle 21"/>
          <p:cNvSpPr>
            <a:spLocks noRot="1" noChangeAspect="1" noChangeArrowheads="1"/>
          </p:cNvSpPr>
          <p:nvPr/>
        </p:nvSpPr>
        <p:spPr bwMode="auto">
          <a:xfrm>
            <a:off x="857224" y="428604"/>
            <a:ext cx="7929586" cy="76837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a:r>
              <a:rPr lang="en-US" sz="4000" dirty="0"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Definition of </a:t>
            </a:r>
            <a:r>
              <a:rPr lang="en-US" sz="4000" dirty="0" err="1"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urolithiasis</a:t>
            </a:r>
            <a:r>
              <a:rPr lang="en-US" sz="4000" dirty="0"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 </a:t>
            </a:r>
            <a:endParaRPr lang="ru-RU" sz="4000" dirty="0">
              <a:ln w="1905"/>
              <a:solidFill>
                <a:schemeClr val="bg1">
                  <a:lumMod val="95000"/>
                  <a:lumOff val="5000"/>
                </a:schemeClr>
              </a:solidFill>
              <a:effectLst>
                <a:innerShdw blurRad="69850" dist="43180" dir="5400000">
                  <a:srgbClr val="000000">
                    <a:alpha val="65000"/>
                  </a:srgbClr>
                </a:innerShdw>
              </a:effectLst>
              <a:latin typeface="Franklin Gothic Book" pitchFamily="34" charset="0"/>
            </a:endParaRPr>
          </a:p>
        </p:txBody>
      </p:sp>
    </p:spTree>
    <p:custDataLst>
      <p:tags r:id="rId1"/>
    </p:custDataLst>
  </p:cSld>
  <p:clrMapOvr>
    <a:masterClrMapping/>
  </p:clrMapOvr>
  <p:transition spd="med">
    <p:zo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spect="1" noChangeArrowheads="1"/>
          </p:cNvSpPr>
          <p:nvPr>
            <p:ph idx="1"/>
          </p:nvPr>
        </p:nvSpPr>
        <p:spPr>
          <a:xfrm>
            <a:off x="285720" y="1196976"/>
            <a:ext cx="8858280" cy="5232420"/>
          </a:xfrm>
          <a:solidFill>
            <a:schemeClr val="bg2"/>
          </a:solidFill>
          <a:ln w="0">
            <a:solidFill>
              <a:schemeClr val="bg2"/>
            </a:solidFill>
          </a:ln>
        </p:spPr>
        <p:txBody>
          <a:bodyPr>
            <a:normAutofit fontScale="92500" lnSpcReduction="10000"/>
          </a:bodyPr>
          <a:lstStyle/>
          <a:p>
            <a:pPr>
              <a:lnSpc>
                <a:spcPct val="120000"/>
              </a:lnSpc>
              <a:buClr>
                <a:schemeClr val="accent4"/>
              </a:buClr>
            </a:pPr>
            <a:r>
              <a:rPr kumimoji="1" lang="en-US" sz="2500" dirty="0" smtClean="0">
                <a:solidFill>
                  <a:schemeClr val="accent2"/>
                </a:solidFill>
                <a:latin typeface="Franklin Gothic Book" pitchFamily="34" charset="0"/>
              </a:rPr>
              <a:t>According to the world data, </a:t>
            </a:r>
            <a:r>
              <a:rPr kumimoji="1" lang="en-US" sz="2500" dirty="0" err="1" smtClean="0">
                <a:solidFill>
                  <a:schemeClr val="accent2"/>
                </a:solidFill>
                <a:latin typeface="Franklin Gothic Book" pitchFamily="34" charset="0"/>
              </a:rPr>
              <a:t>urolithiasis</a:t>
            </a:r>
            <a:r>
              <a:rPr kumimoji="1" lang="en-US" sz="2500" dirty="0" smtClean="0">
                <a:solidFill>
                  <a:schemeClr val="accent2"/>
                </a:solidFill>
                <a:latin typeface="Franklin Gothic Book" pitchFamily="34" charset="0"/>
              </a:rPr>
              <a:t> affects 1 - 3% of the population.</a:t>
            </a:r>
          </a:p>
          <a:p>
            <a:pPr>
              <a:lnSpc>
                <a:spcPct val="120000"/>
              </a:lnSpc>
              <a:buClr>
                <a:schemeClr val="accent4"/>
              </a:buClr>
            </a:pPr>
            <a:r>
              <a:rPr kumimoji="1" lang="en-US" sz="2500" dirty="0" smtClean="0">
                <a:solidFill>
                  <a:schemeClr val="accent2"/>
                </a:solidFill>
                <a:latin typeface="Franklin Gothic Book" pitchFamily="34" charset="0"/>
              </a:rPr>
              <a:t>12% of men and 5% of women suffer renal colic at least once during a lifetime.</a:t>
            </a:r>
          </a:p>
          <a:p>
            <a:pPr>
              <a:lnSpc>
                <a:spcPct val="120000"/>
              </a:lnSpc>
              <a:buClr>
                <a:schemeClr val="accent4"/>
              </a:buClr>
            </a:pPr>
            <a:r>
              <a:rPr kumimoji="1" lang="en-US" sz="2500" dirty="0" smtClean="0">
                <a:solidFill>
                  <a:schemeClr val="accent2"/>
                </a:solidFill>
                <a:latin typeface="Franklin Gothic Book" pitchFamily="34" charset="0"/>
              </a:rPr>
              <a:t>Patients with </a:t>
            </a:r>
            <a:r>
              <a:rPr kumimoji="1" lang="en-US" sz="2500" dirty="0" err="1" smtClean="0">
                <a:solidFill>
                  <a:schemeClr val="accent2"/>
                </a:solidFill>
                <a:latin typeface="Franklin Gothic Book" pitchFamily="34" charset="0"/>
              </a:rPr>
              <a:t>nephrolithiasis</a:t>
            </a:r>
            <a:r>
              <a:rPr kumimoji="1" lang="en-US" sz="2500" dirty="0" smtClean="0">
                <a:solidFill>
                  <a:schemeClr val="accent2"/>
                </a:solidFill>
                <a:latin typeface="Franklin Gothic Book" pitchFamily="34" charset="0"/>
              </a:rPr>
              <a:t> account for 30-40% in the urological hospital.</a:t>
            </a:r>
          </a:p>
          <a:p>
            <a:pPr>
              <a:lnSpc>
                <a:spcPct val="120000"/>
              </a:lnSpc>
              <a:buClr>
                <a:schemeClr val="accent4"/>
              </a:buClr>
            </a:pPr>
            <a:r>
              <a:rPr kumimoji="1" lang="en-US" sz="2500" dirty="0" smtClean="0">
                <a:solidFill>
                  <a:schemeClr val="accent2"/>
                </a:solidFill>
                <a:latin typeface="Franklin Gothic Book" pitchFamily="34" charset="0"/>
              </a:rPr>
              <a:t>In the United States, more than 1 million Americans are hospitalized each year for kidney stones and urinary tract.</a:t>
            </a:r>
          </a:p>
          <a:p>
            <a:pPr>
              <a:lnSpc>
                <a:spcPct val="120000"/>
              </a:lnSpc>
              <a:buClr>
                <a:schemeClr val="accent4"/>
              </a:buClr>
            </a:pPr>
            <a:r>
              <a:rPr kumimoji="1" lang="en-US" sz="2500" dirty="0" smtClean="0">
                <a:solidFill>
                  <a:schemeClr val="accent2"/>
                </a:solidFill>
                <a:latin typeface="Franklin Gothic Book" pitchFamily="34" charset="0"/>
              </a:rPr>
              <a:t>In Russia, the incidence of </a:t>
            </a:r>
            <a:r>
              <a:rPr kumimoji="1" lang="en-US" sz="2500" dirty="0" err="1" smtClean="0">
                <a:solidFill>
                  <a:schemeClr val="accent2"/>
                </a:solidFill>
                <a:latin typeface="Franklin Gothic Book" pitchFamily="34" charset="0"/>
              </a:rPr>
              <a:t>nephrolithiasis</a:t>
            </a:r>
            <a:r>
              <a:rPr kumimoji="1" lang="en-US" sz="2500" dirty="0" smtClean="0">
                <a:solidFill>
                  <a:schemeClr val="accent2"/>
                </a:solidFill>
                <a:latin typeface="Franklin Gothic Book" pitchFamily="34" charset="0"/>
              </a:rPr>
              <a:t> is 460 cases per 100,000 population.</a:t>
            </a:r>
          </a:p>
          <a:p>
            <a:pPr>
              <a:lnSpc>
                <a:spcPct val="120000"/>
              </a:lnSpc>
              <a:buClr>
                <a:schemeClr val="accent4"/>
              </a:buClr>
            </a:pPr>
            <a:r>
              <a:rPr kumimoji="1" lang="en-US" sz="2500" dirty="0" smtClean="0">
                <a:solidFill>
                  <a:schemeClr val="accent2"/>
                </a:solidFill>
                <a:latin typeface="Franklin Gothic Book" pitchFamily="34" charset="0"/>
              </a:rPr>
              <a:t>The predominant gender is male (2: 1).</a:t>
            </a:r>
          </a:p>
          <a:p>
            <a:pPr>
              <a:lnSpc>
                <a:spcPct val="120000"/>
              </a:lnSpc>
              <a:buClr>
                <a:schemeClr val="accent4"/>
              </a:buClr>
            </a:pPr>
            <a:r>
              <a:rPr kumimoji="1" lang="en-US" sz="2500" dirty="0" smtClean="0">
                <a:solidFill>
                  <a:schemeClr val="accent2"/>
                </a:solidFill>
                <a:latin typeface="Franklin Gothic Book" pitchFamily="34" charset="0"/>
              </a:rPr>
              <a:t>The predominant age is 30 to 50 years.</a:t>
            </a:r>
            <a:endParaRPr kumimoji="1" lang="ru-RU" sz="2500" dirty="0">
              <a:solidFill>
                <a:schemeClr val="accent2"/>
              </a:solidFill>
              <a:effectLst/>
              <a:latin typeface="Franklin Gothic Book" pitchFamily="34" charset="0"/>
            </a:endParaRPr>
          </a:p>
        </p:txBody>
      </p:sp>
      <p:sp>
        <p:nvSpPr>
          <p:cNvPr id="104450" name="Rectangle 2"/>
          <p:cNvSpPr>
            <a:spLocks noGrp="1" noRot="1" noChangeArrowheads="1"/>
          </p:cNvSpPr>
          <p:nvPr>
            <p:ph type="title"/>
          </p:nvPr>
        </p:nvSpPr>
        <p:spPr>
          <a:xfrm>
            <a:off x="571472" y="374613"/>
            <a:ext cx="8572528" cy="696933"/>
          </a:xfrm>
          <a:ln/>
        </p:spPr>
        <p:style>
          <a:lnRef idx="2">
            <a:schemeClr val="accent1"/>
          </a:lnRef>
          <a:fillRef idx="1">
            <a:schemeClr val="lt1"/>
          </a:fillRef>
          <a:effectRef idx="0">
            <a:schemeClr val="accent1"/>
          </a:effectRef>
          <a:fontRef idx="minor">
            <a:schemeClr val="dk1"/>
          </a:fontRef>
        </p:style>
        <p:txBody>
          <a:bodyPr>
            <a:normAutofit/>
          </a:bodyPr>
          <a:lstStyle/>
          <a:p>
            <a:pPr algn="r"/>
            <a:r>
              <a:rPr sz="3600" smtClean="0">
                <a:solidFill>
                  <a:schemeClr val="bg1"/>
                </a:solidFill>
                <a:effectLst/>
                <a:latin typeface="Franklin Gothic Book" pitchFamily="34" charset="0"/>
              </a:rPr>
              <a:t>Relevance of the problem</a:t>
            </a:r>
            <a:endParaRPr lang="ru-RU" sz="3600" dirty="0">
              <a:solidFill>
                <a:schemeClr val="bg1"/>
              </a:solidFill>
              <a:effectLst/>
              <a:latin typeface="Franklin Gothic Book" pitchFamily="34" charset="0"/>
            </a:endParaRPr>
          </a:p>
        </p:txBody>
      </p:sp>
    </p:spTree>
    <p:custDataLst>
      <p:tags r:id="rId1"/>
    </p:custData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Rectangle 6"/>
          <p:cNvSpPr>
            <a:spLocks noGrp="1" noRot="1" noChangeAspect="1" noChangeArrowheads="1"/>
          </p:cNvSpPr>
          <p:nvPr>
            <p:ph type="title"/>
          </p:nvPr>
        </p:nvSpPr>
        <p:spPr>
          <a:xfrm>
            <a:off x="357158" y="476250"/>
            <a:ext cx="8572528" cy="1008063"/>
          </a:xfrm>
          <a:ln/>
        </p:spPr>
        <p:style>
          <a:lnRef idx="2">
            <a:schemeClr val="accent1"/>
          </a:lnRef>
          <a:fillRef idx="1">
            <a:schemeClr val="lt1"/>
          </a:fillRef>
          <a:effectRef idx="0">
            <a:schemeClr val="accent1"/>
          </a:effectRef>
          <a:fontRef idx="minor">
            <a:schemeClr val="dk1"/>
          </a:fontRef>
        </p:style>
        <p:txBody>
          <a:bodyPr>
            <a:normAutofit fontScale="90000"/>
          </a:bodyPr>
          <a:lstStyle/>
          <a:p>
            <a:pPr algn="r"/>
            <a:r>
              <a:rPr sz="3200" smtClean="0">
                <a:solidFill>
                  <a:schemeClr val="bg1"/>
                </a:solidFill>
                <a:effectLst/>
                <a:latin typeface="Franklin Gothic Book" pitchFamily="34" charset="0"/>
              </a:rPr>
              <a:t>The increase in the incidence of nephrolithiasis is explained by the following reasons:</a:t>
            </a:r>
            <a:endParaRPr lang="ru-RU" sz="3200" dirty="0">
              <a:solidFill>
                <a:schemeClr val="bg1"/>
              </a:solidFill>
              <a:effectLst/>
              <a:latin typeface="Franklin Gothic Book" pitchFamily="34" charset="0"/>
            </a:endParaRPr>
          </a:p>
        </p:txBody>
      </p:sp>
      <p:sp>
        <p:nvSpPr>
          <p:cNvPr id="94215" name="Rectangle 7"/>
          <p:cNvSpPr>
            <a:spLocks noGrp="1" noChangeAspect="1" noChangeArrowheads="1"/>
          </p:cNvSpPr>
          <p:nvPr>
            <p:ph type="body" sz="half" idx="1"/>
          </p:nvPr>
        </p:nvSpPr>
        <p:spPr>
          <a:xfrm>
            <a:off x="214282" y="1785926"/>
            <a:ext cx="7442231" cy="4440258"/>
          </a:xfrm>
        </p:spPr>
        <p:txBody>
          <a:bodyPr>
            <a:normAutofit/>
          </a:bodyPr>
          <a:lstStyle/>
          <a:p>
            <a:pPr>
              <a:buClr>
                <a:schemeClr val="accent4"/>
              </a:buClr>
            </a:pPr>
            <a:r>
              <a:rPr lang="en-US" sz="2800" dirty="0" smtClean="0">
                <a:latin typeface="Franklin Gothic Book" pitchFamily="34" charset="0"/>
              </a:rPr>
              <a:t>an increase in life expectancy;</a:t>
            </a:r>
          </a:p>
          <a:p>
            <a:pPr>
              <a:buClr>
                <a:schemeClr val="accent4"/>
              </a:buClr>
            </a:pPr>
            <a:r>
              <a:rPr lang="en-US" sz="2800" dirty="0" err="1" smtClean="0">
                <a:latin typeface="Franklin Gothic Book" pitchFamily="34" charset="0"/>
              </a:rPr>
              <a:t>Hypodynamia</a:t>
            </a:r>
            <a:r>
              <a:rPr lang="en-US" sz="2800" dirty="0" smtClean="0">
                <a:latin typeface="Franklin Gothic Book" pitchFamily="34" charset="0"/>
              </a:rPr>
              <a:t>;</a:t>
            </a:r>
          </a:p>
          <a:p>
            <a:pPr>
              <a:buClr>
                <a:schemeClr val="accent4"/>
              </a:buClr>
            </a:pPr>
            <a:r>
              <a:rPr lang="en-US" sz="2800" dirty="0" smtClean="0">
                <a:latin typeface="Franklin Gothic Book" pitchFamily="34" charset="0"/>
              </a:rPr>
              <a:t>increased consumption of protein products and alcohol;</a:t>
            </a:r>
          </a:p>
          <a:p>
            <a:pPr>
              <a:buClr>
                <a:schemeClr val="accent4"/>
              </a:buClr>
            </a:pPr>
            <a:r>
              <a:rPr lang="en-US" sz="2800" dirty="0" smtClean="0">
                <a:latin typeface="Franklin Gothic Book" pitchFamily="34" charset="0"/>
              </a:rPr>
              <a:t>increasing </a:t>
            </a:r>
            <a:r>
              <a:rPr lang="en-US" sz="2800" dirty="0" err="1" smtClean="0">
                <a:latin typeface="Franklin Gothic Book" pitchFamily="34" charset="0"/>
              </a:rPr>
              <a:t>psychoemotional</a:t>
            </a:r>
            <a:r>
              <a:rPr lang="en-US" sz="2800" dirty="0" smtClean="0">
                <a:latin typeface="Franklin Gothic Book" pitchFamily="34" charset="0"/>
              </a:rPr>
              <a:t> tension of life;</a:t>
            </a:r>
          </a:p>
          <a:p>
            <a:pPr>
              <a:buClr>
                <a:schemeClr val="accent4"/>
              </a:buClr>
            </a:pPr>
            <a:r>
              <a:rPr lang="en-US" sz="2800" dirty="0" smtClean="0">
                <a:latin typeface="Franklin Gothic Book" pitchFamily="34" charset="0"/>
              </a:rPr>
              <a:t>use of some medications;</a:t>
            </a:r>
          </a:p>
          <a:p>
            <a:pPr>
              <a:buClr>
                <a:schemeClr val="accent4"/>
              </a:buClr>
            </a:pPr>
            <a:r>
              <a:rPr lang="en-US" sz="2800" dirty="0" smtClean="0">
                <a:latin typeface="Franklin Gothic Book" pitchFamily="34" charset="0"/>
              </a:rPr>
              <a:t>adverse environmental conditions.</a:t>
            </a:r>
            <a:endParaRPr lang="ru-RU" sz="2800" dirty="0">
              <a:effectLst/>
              <a:latin typeface="Franklin Gothic Book" pitchFamily="34" charset="0"/>
            </a:endParaRPr>
          </a:p>
        </p:txBody>
      </p:sp>
      <p:pic>
        <p:nvPicPr>
          <p:cNvPr id="94219" name="Picture 11" descr="j0240719"/>
          <p:cNvPicPr>
            <a:picLocks noGrp="1" noChangeAspect="1" noChangeArrowheads="1"/>
          </p:cNvPicPr>
          <p:nvPr>
            <p:ph sz="half" idx="2"/>
          </p:nvPr>
        </p:nvPicPr>
        <p:blipFill>
          <a:blip r:embed="rId2"/>
          <a:srcRect/>
          <a:stretch>
            <a:fillRect/>
          </a:stretch>
        </p:blipFill>
        <p:spPr>
          <a:xfrm>
            <a:off x="7551767" y="1989138"/>
            <a:ext cx="1163637" cy="18272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Rectangle 10"/>
          <p:cNvSpPr>
            <a:spLocks noGrp="1" noRot="1" noChangeAspect="1" noChangeArrowheads="1"/>
          </p:cNvSpPr>
          <p:nvPr>
            <p:ph type="title"/>
          </p:nvPr>
        </p:nvSpPr>
        <p:spPr>
          <a:xfrm>
            <a:off x="1" y="476250"/>
            <a:ext cx="9144000" cy="649288"/>
          </a:xfrm>
        </p:spPr>
        <p:style>
          <a:lnRef idx="2">
            <a:schemeClr val="accent1"/>
          </a:lnRef>
          <a:fillRef idx="1">
            <a:schemeClr val="lt1"/>
          </a:fillRef>
          <a:effectRef idx="0">
            <a:schemeClr val="accent1"/>
          </a:effectRef>
          <a:fontRef idx="minor">
            <a:schemeClr val="dk1"/>
          </a:fontRef>
        </p:style>
        <p:txBody>
          <a:bodyPr/>
          <a:lstStyle/>
          <a:p>
            <a:r>
              <a:rPr sz="3600" smtClean="0">
                <a:solidFill>
                  <a:schemeClr val="bg1"/>
                </a:solidFill>
                <a:effectLst/>
                <a:latin typeface="Franklin Gothic Book" pitchFamily="34" charset="0"/>
              </a:rPr>
              <a:t>The theory of stone formation</a:t>
            </a:r>
            <a:endParaRPr lang="ru-RU" sz="3600" dirty="0">
              <a:solidFill>
                <a:schemeClr val="bg1"/>
              </a:solidFill>
              <a:effectLst/>
              <a:latin typeface="Franklin Gothic Book" pitchFamily="34" charset="0"/>
            </a:endParaRPr>
          </a:p>
        </p:txBody>
      </p:sp>
      <p:sp>
        <p:nvSpPr>
          <p:cNvPr id="95235" name="Rectangle 3"/>
          <p:cNvSpPr>
            <a:spLocks noGrp="1" noChangeAspect="1" noChangeArrowheads="1"/>
          </p:cNvSpPr>
          <p:nvPr>
            <p:ph type="body" sz="half" idx="1"/>
          </p:nvPr>
        </p:nvSpPr>
        <p:spPr>
          <a:xfrm>
            <a:off x="323850" y="1500174"/>
            <a:ext cx="6119813" cy="4786346"/>
          </a:xfrm>
        </p:spPr>
        <p:txBody>
          <a:bodyPr>
            <a:normAutofit fontScale="92500" lnSpcReduction="10000"/>
          </a:bodyPr>
          <a:lstStyle/>
          <a:p>
            <a:pPr marL="533400" indent="-533400">
              <a:lnSpc>
                <a:spcPct val="150000"/>
              </a:lnSpc>
              <a:spcBef>
                <a:spcPct val="0"/>
              </a:spcBef>
              <a:buClr>
                <a:schemeClr val="accent4"/>
              </a:buClr>
            </a:pPr>
            <a:r>
              <a:rPr kumimoji="1" lang="en-US" dirty="0" smtClean="0">
                <a:latin typeface="Franklin Gothic Book" pitchFamily="34" charset="0"/>
              </a:rPr>
              <a:t>The microbial theory (</a:t>
            </a:r>
            <a:r>
              <a:rPr kumimoji="1" lang="en-US" dirty="0" err="1" smtClean="0">
                <a:latin typeface="Franklin Gothic Book" pitchFamily="34" charset="0"/>
              </a:rPr>
              <a:t>Meckel</a:t>
            </a:r>
            <a:r>
              <a:rPr kumimoji="1" lang="en-US" dirty="0" smtClean="0">
                <a:latin typeface="Franklin Gothic Book" pitchFamily="34" charset="0"/>
              </a:rPr>
              <a:t>, 1856).</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Physicochemical theory (</a:t>
            </a:r>
            <a:r>
              <a:rPr kumimoji="1" lang="en-US" dirty="0" err="1" smtClean="0">
                <a:latin typeface="Franklin Gothic Book" pitchFamily="34" charset="0"/>
              </a:rPr>
              <a:t>Ulzman</a:t>
            </a:r>
            <a:r>
              <a:rPr kumimoji="1" lang="en-US" dirty="0" smtClean="0">
                <a:latin typeface="Franklin Gothic Book" pitchFamily="34" charset="0"/>
              </a:rPr>
              <a:t>, 1890).</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The theory of the </a:t>
            </a:r>
            <a:r>
              <a:rPr kumimoji="1" lang="en-US" dirty="0" err="1" smtClean="0">
                <a:latin typeface="Franklin Gothic Book" pitchFamily="34" charset="0"/>
              </a:rPr>
              <a:t>coloidal</a:t>
            </a:r>
            <a:r>
              <a:rPr kumimoji="1" lang="en-US" dirty="0" smtClean="0">
                <a:latin typeface="Franklin Gothic Book" pitchFamily="34" charset="0"/>
              </a:rPr>
              <a:t>-crystalloid equilibrium (</a:t>
            </a:r>
            <a:r>
              <a:rPr kumimoji="1" lang="en-US" dirty="0" err="1" smtClean="0">
                <a:latin typeface="Franklin Gothic Book" pitchFamily="34" charset="0"/>
              </a:rPr>
              <a:t>Lichvitz</a:t>
            </a:r>
            <a:r>
              <a:rPr kumimoji="1" lang="en-US" dirty="0" smtClean="0">
                <a:latin typeface="Franklin Gothic Book" pitchFamily="34" charset="0"/>
              </a:rPr>
              <a:t> and Shade, 1889).</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Theory of the matrix (Randal, 1936).</a:t>
            </a:r>
            <a:endParaRPr kumimoji="1" lang="ru-RU" sz="2600" dirty="0">
              <a:effectLst/>
              <a:latin typeface="Franklin Gothic Book" pitchFamily="34" charset="0"/>
            </a:endParaRPr>
          </a:p>
        </p:txBody>
      </p:sp>
      <p:pic>
        <p:nvPicPr>
          <p:cNvPr id="95248" name="Picture 16" descr="МКБ_3"/>
          <p:cNvPicPr>
            <a:picLocks noGrp="1" noChangeAspect="1" noChangeArrowheads="1"/>
          </p:cNvPicPr>
          <p:nvPr>
            <p:ph sz="half" idx="2"/>
          </p:nvPr>
        </p:nvPicPr>
        <p:blipFill>
          <a:blip r:embed="rId2"/>
          <a:srcRect/>
          <a:stretch>
            <a:fillRect/>
          </a:stretch>
        </p:blipFill>
        <p:spPr>
          <a:xfrm>
            <a:off x="6653213" y="1827213"/>
            <a:ext cx="1897062" cy="3927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spect="1" noChangeArrowheads="1"/>
          </p:cNvSpPr>
          <p:nvPr>
            <p:ph idx="1"/>
          </p:nvPr>
        </p:nvSpPr>
        <p:spPr>
          <a:xfrm>
            <a:off x="250825" y="1123950"/>
            <a:ext cx="8607456" cy="5734050"/>
          </a:xfrm>
          <a:solidFill>
            <a:schemeClr val="bg2"/>
          </a:solidFill>
        </p:spPr>
        <p:txBody>
          <a:bodyPr>
            <a:normAutofit fontScale="85000" lnSpcReduction="10000"/>
          </a:bodyPr>
          <a:lstStyle/>
          <a:p>
            <a:pPr algn="ctr">
              <a:lnSpc>
                <a:spcPct val="120000"/>
              </a:lnSpc>
              <a:buClr>
                <a:schemeClr val="accent4"/>
              </a:buClr>
              <a:buNone/>
            </a:pPr>
            <a:r>
              <a:rPr lang="en-US" sz="2400" dirty="0" smtClean="0">
                <a:solidFill>
                  <a:srgbClr val="FF0000"/>
                </a:solidFill>
                <a:latin typeface="Franklin Gothic Book" pitchFamily="34" charset="0"/>
              </a:rPr>
              <a:t>(for urinary stones)</a:t>
            </a:r>
          </a:p>
          <a:p>
            <a:pPr algn="just">
              <a:lnSpc>
                <a:spcPct val="120000"/>
              </a:lnSpc>
              <a:buClr>
                <a:schemeClr val="accent4"/>
              </a:buClr>
              <a:buNone/>
            </a:pPr>
            <a:r>
              <a:rPr lang="en-US" sz="2400" dirty="0" smtClean="0">
                <a:solidFill>
                  <a:schemeClr val="tx2"/>
                </a:solidFill>
                <a:latin typeface="Franklin Gothic Book" pitchFamily="34" charset="0"/>
              </a:rPr>
              <a:t>- taking a small amount of fluid and releasing a small amount of urine;</a:t>
            </a:r>
          </a:p>
          <a:p>
            <a:pPr algn="just">
              <a:lnSpc>
                <a:spcPct val="120000"/>
              </a:lnSpc>
              <a:buClr>
                <a:schemeClr val="accent4"/>
              </a:buClr>
              <a:buNone/>
            </a:pPr>
            <a:r>
              <a:rPr lang="en-US" sz="2400" dirty="0" smtClean="0">
                <a:solidFill>
                  <a:schemeClr val="tx2"/>
                </a:solidFill>
                <a:latin typeface="Franklin Gothic Book" pitchFamily="34" charset="0"/>
              </a:rPr>
              <a:t>- urine </a:t>
            </a:r>
            <a:r>
              <a:rPr lang="en-US" sz="2400" dirty="0" err="1" smtClean="0">
                <a:solidFill>
                  <a:schemeClr val="tx2"/>
                </a:solidFill>
                <a:latin typeface="Franklin Gothic Book" pitchFamily="34" charset="0"/>
              </a:rPr>
              <a:t>supersaturation</a:t>
            </a:r>
            <a:r>
              <a:rPr lang="en-US" sz="2400" dirty="0" smtClean="0">
                <a:solidFill>
                  <a:schemeClr val="tx2"/>
                </a:solidFill>
                <a:latin typeface="Franklin Gothic Book" pitchFamily="34" charset="0"/>
              </a:rPr>
              <a:t> due to excessive release of urine in the presence of metabolic disturbances and small </a:t>
            </a:r>
            <a:r>
              <a:rPr lang="en-US" sz="2400" dirty="0" err="1" smtClean="0">
                <a:solidFill>
                  <a:schemeClr val="tx2"/>
                </a:solidFill>
                <a:latin typeface="Franklin Gothic Book" pitchFamily="34" charset="0"/>
              </a:rPr>
              <a:t>diuresis</a:t>
            </a:r>
            <a:r>
              <a:rPr lang="en-US" sz="2400" dirty="0" smtClean="0">
                <a:solidFill>
                  <a:schemeClr val="tx2"/>
                </a:solidFill>
                <a:latin typeface="Franklin Gothic Book" pitchFamily="34" charset="0"/>
              </a:rPr>
              <a:t>, if the urine reaction promotes crystallization;</a:t>
            </a:r>
          </a:p>
          <a:p>
            <a:pPr algn="just">
              <a:lnSpc>
                <a:spcPct val="120000"/>
              </a:lnSpc>
              <a:buClr>
                <a:schemeClr val="accent4"/>
              </a:buClr>
              <a:buNone/>
            </a:pPr>
            <a:r>
              <a:rPr lang="en-US" sz="2400" dirty="0" smtClean="0">
                <a:solidFill>
                  <a:schemeClr val="tx2"/>
                </a:solidFill>
                <a:latin typeface="Franklin Gothic Book" pitchFamily="34" charset="0"/>
              </a:rPr>
              <a:t>- work in hot shops and hot climates;</a:t>
            </a:r>
          </a:p>
          <a:p>
            <a:pPr algn="just">
              <a:lnSpc>
                <a:spcPct val="120000"/>
              </a:lnSpc>
              <a:buClr>
                <a:schemeClr val="accent4"/>
              </a:buClr>
              <a:buNone/>
            </a:pPr>
            <a:r>
              <a:rPr lang="en-US" sz="2400" dirty="0" smtClean="0">
                <a:solidFill>
                  <a:schemeClr val="tx2"/>
                </a:solidFill>
                <a:latin typeface="Franklin Gothic Book" pitchFamily="34" charset="0"/>
              </a:rPr>
              <a:t>- urinary tract infection;</a:t>
            </a:r>
          </a:p>
          <a:p>
            <a:pPr algn="just">
              <a:lnSpc>
                <a:spcPct val="120000"/>
              </a:lnSpc>
              <a:buClr>
                <a:schemeClr val="accent4"/>
              </a:buClr>
              <a:buNone/>
            </a:pPr>
            <a:r>
              <a:rPr lang="en-US" sz="2400" dirty="0" smtClean="0">
                <a:solidFill>
                  <a:schemeClr val="tx2"/>
                </a:solidFill>
                <a:latin typeface="Franklin Gothic Book" pitchFamily="34" charset="0"/>
              </a:rPr>
              <a:t>- alimentary factors;</a:t>
            </a:r>
          </a:p>
          <a:p>
            <a:pPr algn="just">
              <a:lnSpc>
                <a:spcPct val="120000"/>
              </a:lnSpc>
              <a:buClr>
                <a:schemeClr val="accent4"/>
              </a:buClr>
              <a:buNone/>
            </a:pPr>
            <a:r>
              <a:rPr lang="en-US" sz="2400" dirty="0" smtClean="0">
                <a:solidFill>
                  <a:schemeClr val="tx2"/>
                </a:solidFill>
                <a:latin typeface="Franklin Gothic Book" pitchFamily="34" charset="0"/>
              </a:rPr>
              <a:t>- deficiency of stone formation inhibitors that bind ions to maintain them in a dissolved state;</a:t>
            </a:r>
          </a:p>
          <a:p>
            <a:pPr algn="just">
              <a:lnSpc>
                <a:spcPct val="120000"/>
              </a:lnSpc>
              <a:buClr>
                <a:schemeClr val="accent4"/>
              </a:buClr>
              <a:buNone/>
            </a:pPr>
            <a:r>
              <a:rPr lang="en-US" sz="2400" dirty="0" smtClean="0">
                <a:solidFill>
                  <a:schemeClr val="tx2"/>
                </a:solidFill>
                <a:latin typeface="Franklin Gothic Book" pitchFamily="34" charset="0"/>
              </a:rPr>
              <a:t>- </a:t>
            </a:r>
            <a:r>
              <a:rPr lang="en-US" sz="2400" dirty="0" err="1" smtClean="0">
                <a:solidFill>
                  <a:schemeClr val="tx2"/>
                </a:solidFill>
                <a:latin typeface="Franklin Gothic Book" pitchFamily="34" charset="0"/>
              </a:rPr>
              <a:t>hyperuricosuria</a:t>
            </a:r>
            <a:r>
              <a:rPr lang="en-US" sz="2400" dirty="0" smtClean="0">
                <a:solidFill>
                  <a:schemeClr val="tx2"/>
                </a:solidFill>
                <a:latin typeface="Franklin Gothic Book" pitchFamily="34" charset="0"/>
              </a:rPr>
              <a:t>, </a:t>
            </a:r>
            <a:r>
              <a:rPr lang="en-US" sz="2400" dirty="0" err="1" smtClean="0">
                <a:solidFill>
                  <a:schemeClr val="tx2"/>
                </a:solidFill>
                <a:latin typeface="Franklin Gothic Book" pitchFamily="34" charset="0"/>
              </a:rPr>
              <a:t>hyperuricemia</a:t>
            </a:r>
            <a:r>
              <a:rPr lang="en-US" sz="2400" dirty="0" smtClean="0">
                <a:solidFill>
                  <a:schemeClr val="tx2"/>
                </a:solidFill>
                <a:latin typeface="Franklin Gothic Book" pitchFamily="34" charset="0"/>
              </a:rPr>
              <a:t> (gout, nutritional factors, </a:t>
            </a:r>
            <a:r>
              <a:rPr lang="en-US" sz="2400" dirty="0" err="1" smtClean="0">
                <a:solidFill>
                  <a:schemeClr val="tx2"/>
                </a:solidFill>
                <a:latin typeface="Franklin Gothic Book" pitchFamily="34" charset="0"/>
              </a:rPr>
              <a:t>myeloproliferative</a:t>
            </a:r>
            <a:r>
              <a:rPr lang="en-US" sz="2400" dirty="0" smtClean="0">
                <a:solidFill>
                  <a:schemeClr val="tx2"/>
                </a:solidFill>
                <a:latin typeface="Franklin Gothic Book" pitchFamily="34" charset="0"/>
              </a:rPr>
              <a:t> diseases, psoriasis);</a:t>
            </a:r>
          </a:p>
          <a:p>
            <a:pPr algn="just">
              <a:lnSpc>
                <a:spcPct val="120000"/>
              </a:lnSpc>
              <a:buClr>
                <a:schemeClr val="accent4"/>
              </a:buClr>
              <a:buNone/>
            </a:pPr>
            <a:r>
              <a:rPr lang="en-US" sz="2400" dirty="0" smtClean="0">
                <a:solidFill>
                  <a:schemeClr val="tx2"/>
                </a:solidFill>
                <a:latin typeface="Franklin Gothic Book" pitchFamily="34" charset="0"/>
              </a:rPr>
              <a:t>- constantly sharply acidic urine reaction with pH less than 5.5 (diseases of the gastrointestinal tract, accompanied by diarrhea, tubular dysfunction).</a:t>
            </a:r>
          </a:p>
        </p:txBody>
      </p:sp>
      <p:sp>
        <p:nvSpPr>
          <p:cNvPr id="116738" name="Rectangle 2"/>
          <p:cNvSpPr>
            <a:spLocks noGrp="1" noRot="1" noChangeAspect="1" noChangeArrowheads="1"/>
          </p:cNvSpPr>
          <p:nvPr>
            <p:ph type="title"/>
          </p:nvPr>
        </p:nvSpPr>
        <p:spPr>
          <a:xfrm>
            <a:off x="0" y="357166"/>
            <a:ext cx="9144000" cy="647700"/>
          </a:xfrm>
        </p:spPr>
        <p:style>
          <a:lnRef idx="2">
            <a:schemeClr val="accent1"/>
          </a:lnRef>
          <a:fillRef idx="1">
            <a:schemeClr val="lt1"/>
          </a:fillRef>
          <a:effectRef idx="0">
            <a:schemeClr val="accent1"/>
          </a:effectRef>
          <a:fontRef idx="minor">
            <a:schemeClr val="dk1"/>
          </a:fontRef>
        </p:style>
        <p:txBody>
          <a:bodyPr>
            <a:no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spect="1" noChangeArrowheads="1"/>
          </p:cNvSpPr>
          <p:nvPr>
            <p:ph idx="1"/>
          </p:nvPr>
        </p:nvSpPr>
        <p:spPr>
          <a:xfrm>
            <a:off x="1" y="1412875"/>
            <a:ext cx="9143968" cy="4873645"/>
          </a:xfrm>
        </p:spPr>
        <p:txBody>
          <a:bodyPr>
            <a:normAutofit/>
          </a:bodyPr>
          <a:lstStyle/>
          <a:p>
            <a:pPr lvl="1" algn="ctr">
              <a:buClr>
                <a:schemeClr val="accent4"/>
              </a:buClr>
              <a:buSzPct val="80000"/>
              <a:buNone/>
            </a:pPr>
            <a:r>
              <a:rPr lang="en-US" dirty="0" smtClean="0">
                <a:solidFill>
                  <a:srgbClr val="FF0000"/>
                </a:solidFill>
                <a:latin typeface="Franklin Gothic Book" pitchFamily="34" charset="0"/>
              </a:rPr>
              <a:t>(for calcium stones)</a:t>
            </a:r>
          </a:p>
          <a:p>
            <a:pPr lvl="1" algn="just">
              <a:buClr>
                <a:schemeClr val="accent4"/>
              </a:buClr>
              <a:buSzPct val="80000"/>
              <a:buNone/>
            </a:pPr>
            <a:r>
              <a:rPr lang="en-US" dirty="0" smtClean="0">
                <a:latin typeface="Franklin Gothic Book" pitchFamily="34" charset="0"/>
              </a:rPr>
              <a:t>- idiopathic </a:t>
            </a:r>
            <a:r>
              <a:rPr lang="en-US" dirty="0" err="1" smtClean="0">
                <a:latin typeface="Franklin Gothic Book" pitchFamily="34" charset="0"/>
              </a:rPr>
              <a:t>hypercalciuria</a:t>
            </a:r>
            <a:r>
              <a:rPr lang="en-US" dirty="0" smtClean="0">
                <a:latin typeface="Franklin Gothic Book" pitchFamily="34" charset="0"/>
              </a:rPr>
              <a:t>;</a:t>
            </a:r>
          </a:p>
          <a:p>
            <a:pPr lvl="1" algn="just">
              <a:buClr>
                <a:schemeClr val="accent4"/>
              </a:buClr>
              <a:buSzPct val="80000"/>
              <a:buNone/>
            </a:pPr>
            <a:r>
              <a:rPr lang="en-US" dirty="0" smtClean="0">
                <a:latin typeface="Franklin Gothic Book" pitchFamily="34" charset="0"/>
              </a:rPr>
              <a:t>- hyperparathyroidism;</a:t>
            </a:r>
          </a:p>
          <a:p>
            <a:pPr lvl="1" algn="just">
              <a:buClr>
                <a:schemeClr val="accent4"/>
              </a:buClr>
              <a:buSzPct val="80000"/>
              <a:buNone/>
            </a:pPr>
            <a:r>
              <a:rPr lang="en-US" dirty="0" smtClean="0">
                <a:latin typeface="Franklin Gothic Book" pitchFamily="34" charset="0"/>
              </a:rPr>
              <a:t>- intoxication with vitamins of group D;</a:t>
            </a:r>
          </a:p>
          <a:p>
            <a:pPr lvl="1" algn="just">
              <a:buClr>
                <a:schemeClr val="accent4"/>
              </a:buClr>
              <a:buSzPct val="80000"/>
              <a:buNone/>
            </a:pPr>
            <a:r>
              <a:rPr lang="en-US" dirty="0" smtClean="0">
                <a:latin typeface="Franklin Gothic Book" pitchFamily="34" charset="0"/>
              </a:rPr>
              <a:t>- distal tubular acidosis;</a:t>
            </a:r>
          </a:p>
          <a:p>
            <a:pPr lvl="1" algn="just">
              <a:buClr>
                <a:schemeClr val="accent4"/>
              </a:buClr>
              <a:buSzPct val="80000"/>
              <a:buNone/>
            </a:pPr>
            <a:r>
              <a:rPr lang="en-US" dirty="0" smtClean="0">
                <a:latin typeface="Franklin Gothic Book" pitchFamily="34" charset="0"/>
              </a:rPr>
              <a:t>- </a:t>
            </a:r>
            <a:r>
              <a:rPr lang="en-US" dirty="0" err="1" smtClean="0">
                <a:latin typeface="Franklin Gothic Book" pitchFamily="34" charset="0"/>
              </a:rPr>
              <a:t>sarcoidosis</a:t>
            </a:r>
            <a:r>
              <a:rPr lang="en-US" dirty="0" smtClean="0">
                <a:latin typeface="Franklin Gothic Book" pitchFamily="34" charset="0"/>
              </a:rPr>
              <a:t>;</a:t>
            </a:r>
          </a:p>
          <a:p>
            <a:pPr lvl="1" algn="just">
              <a:buClr>
                <a:schemeClr val="accent4"/>
              </a:buClr>
              <a:buSzPct val="80000"/>
              <a:buNone/>
            </a:pPr>
            <a:r>
              <a:rPr lang="en-US" dirty="0" smtClean="0">
                <a:latin typeface="Franklin Gothic Book" pitchFamily="34" charset="0"/>
              </a:rPr>
              <a:t>- myeloma;</a:t>
            </a:r>
          </a:p>
          <a:p>
            <a:pPr lvl="1" algn="just">
              <a:buClr>
                <a:schemeClr val="accent4"/>
              </a:buClr>
              <a:buSzPct val="80000"/>
              <a:buNone/>
            </a:pPr>
            <a:r>
              <a:rPr lang="en-US" dirty="0" smtClean="0">
                <a:latin typeface="Franklin Gothic Book" pitchFamily="34" charset="0"/>
              </a:rPr>
              <a:t>- metastases of tumors;</a:t>
            </a:r>
          </a:p>
          <a:p>
            <a:pPr lvl="1" algn="just">
              <a:buClr>
                <a:schemeClr val="accent4"/>
              </a:buClr>
              <a:buSzPct val="80000"/>
              <a:buNone/>
            </a:pPr>
            <a:r>
              <a:rPr lang="en-US" dirty="0" smtClean="0">
                <a:latin typeface="Franklin Gothic Book" pitchFamily="34" charset="0"/>
              </a:rPr>
              <a:t>- milk-alkaline syndrome with a combination of a dairy diet with iatrogenic alkalosis in the treatment of gastric and duodenal ulcer.</a:t>
            </a:r>
          </a:p>
        </p:txBody>
      </p:sp>
      <p:sp>
        <p:nvSpPr>
          <p:cNvPr id="117762" name="Rectangle 2"/>
          <p:cNvSpPr>
            <a:spLocks noGrp="1" noRot="1" noChangeAspect="1" noChangeArrowheads="1"/>
          </p:cNvSpPr>
          <p:nvPr>
            <p:ph type="title"/>
          </p:nvPr>
        </p:nvSpPr>
        <p:spPr>
          <a:xfrm>
            <a:off x="-32" y="549275"/>
            <a:ext cx="9144000" cy="719138"/>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spect="1" noChangeArrowheads="1"/>
          </p:cNvSpPr>
          <p:nvPr>
            <p:ph idx="1"/>
          </p:nvPr>
        </p:nvSpPr>
        <p:spPr>
          <a:xfrm>
            <a:off x="71438" y="1071547"/>
            <a:ext cx="8858280" cy="5214974"/>
          </a:xfrm>
        </p:spPr>
        <p:txBody>
          <a:bodyPr/>
          <a:lstStyle/>
          <a:p>
            <a:pPr lvl="1" algn="ctr">
              <a:buClr>
                <a:schemeClr val="accent4"/>
              </a:buClr>
              <a:buSzPct val="80000"/>
              <a:buNone/>
            </a:pPr>
            <a:r>
              <a:rPr lang="en-US" dirty="0" smtClean="0">
                <a:solidFill>
                  <a:srgbClr val="FF0000"/>
                </a:solidFill>
                <a:latin typeface="Franklin Gothic Book" pitchFamily="34" charset="0"/>
              </a:rPr>
              <a:t>(for oxalate stones)</a:t>
            </a:r>
          </a:p>
          <a:p>
            <a:pPr lvl="1" algn="just">
              <a:buClr>
                <a:schemeClr val="accent4"/>
              </a:buClr>
              <a:buSzPct val="80000"/>
              <a:buNone/>
            </a:pPr>
            <a:r>
              <a:rPr lang="en-US" dirty="0" smtClean="0">
                <a:latin typeface="Franklin Gothic Book" pitchFamily="34" charset="0"/>
              </a:rPr>
              <a:t>- primary </a:t>
            </a:r>
            <a:r>
              <a:rPr lang="en-US" dirty="0" err="1" smtClean="0">
                <a:latin typeface="Franklin Gothic Book" pitchFamily="34" charset="0"/>
              </a:rPr>
              <a:t>hyperoxaluria</a:t>
            </a:r>
            <a:r>
              <a:rPr lang="en-US" dirty="0" smtClean="0">
                <a:latin typeface="Franklin Gothic Book" pitchFamily="34" charset="0"/>
              </a:rPr>
              <a:t>, including those caused by a deficiency of pyridoxine;</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increased consumption of plant foods with food;</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excess of substances that enhance metabolism in oxalates (ascorbic acid);</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an increase in absorption of free oxalates in violation of absorption of fats that bind calcium in the intestine (</a:t>
            </a:r>
            <a:r>
              <a:rPr lang="en-US" dirty="0" err="1" smtClean="0">
                <a:latin typeface="Franklin Gothic Book" pitchFamily="34" charset="0"/>
              </a:rPr>
              <a:t>Crohn's</a:t>
            </a:r>
            <a:r>
              <a:rPr lang="en-US" dirty="0" smtClean="0">
                <a:latin typeface="Franklin Gothic Book" pitchFamily="34" charset="0"/>
              </a:rPr>
              <a:t> disease, </a:t>
            </a:r>
            <a:r>
              <a:rPr lang="en-US" dirty="0" err="1" smtClean="0">
                <a:latin typeface="Franklin Gothic Book" pitchFamily="34" charset="0"/>
              </a:rPr>
              <a:t>malabsorption</a:t>
            </a:r>
            <a:r>
              <a:rPr lang="en-US" dirty="0" smtClean="0">
                <a:latin typeface="Franklin Gothic Book" pitchFamily="34" charset="0"/>
              </a:rPr>
              <a:t>, </a:t>
            </a:r>
            <a:r>
              <a:rPr lang="en-US" dirty="0" err="1" smtClean="0">
                <a:latin typeface="Franklin Gothic Book" pitchFamily="34" charset="0"/>
              </a:rPr>
              <a:t>resected</a:t>
            </a:r>
            <a:r>
              <a:rPr lang="en-US" dirty="0" smtClean="0">
                <a:latin typeface="Franklin Gothic Book" pitchFamily="34" charset="0"/>
              </a:rPr>
              <a:t> small intestine resection).</a:t>
            </a:r>
          </a:p>
        </p:txBody>
      </p:sp>
      <p:sp>
        <p:nvSpPr>
          <p:cNvPr id="118786" name="Rectangle 2"/>
          <p:cNvSpPr>
            <a:spLocks noGrp="1" noRot="1" noChangeAspect="1" noChangeArrowheads="1"/>
          </p:cNvSpPr>
          <p:nvPr>
            <p:ph type="title"/>
          </p:nvPr>
        </p:nvSpPr>
        <p:spPr>
          <a:xfrm>
            <a:off x="0" y="285728"/>
            <a:ext cx="9144000" cy="749322"/>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spect="1" noChangeArrowheads="1"/>
          </p:cNvSpPr>
          <p:nvPr>
            <p:ph idx="1"/>
          </p:nvPr>
        </p:nvSpPr>
        <p:spPr>
          <a:xfrm>
            <a:off x="179388" y="1268413"/>
            <a:ext cx="8713787" cy="5232421"/>
          </a:xfrm>
        </p:spPr>
        <p:txBody>
          <a:bodyPr>
            <a:normAutofit/>
          </a:bodyPr>
          <a:lstStyle/>
          <a:p>
            <a:pPr lvl="1" algn="ctr">
              <a:lnSpc>
                <a:spcPct val="150000"/>
              </a:lnSpc>
              <a:buClr>
                <a:schemeClr val="accent4"/>
              </a:buClr>
              <a:buSzPct val="80000"/>
              <a:buNone/>
            </a:pPr>
            <a:r>
              <a:rPr lang="en-US" dirty="0" smtClean="0">
                <a:solidFill>
                  <a:srgbClr val="FF0000"/>
                </a:solidFill>
                <a:latin typeface="Franklin Gothic Book" pitchFamily="34" charset="0"/>
              </a:rPr>
              <a:t>(for phosphate stones)</a:t>
            </a:r>
          </a:p>
          <a:p>
            <a:r>
              <a:rPr lang="en-US" b="1" dirty="0" smtClean="0">
                <a:solidFill>
                  <a:schemeClr val="tx2"/>
                </a:solidFill>
              </a:rPr>
              <a:t>abruptly alkaline urine at pH more than 7.0;</a:t>
            </a:r>
          </a:p>
          <a:p>
            <a:endParaRPr lang="en-US" b="1" dirty="0" smtClean="0">
              <a:solidFill>
                <a:schemeClr val="tx2"/>
              </a:solidFill>
            </a:endParaRPr>
          </a:p>
          <a:p>
            <a:r>
              <a:rPr lang="en-US" b="1" dirty="0" smtClean="0">
                <a:solidFill>
                  <a:schemeClr val="tx2"/>
                </a:solidFill>
              </a:rPr>
              <a:t>infection of the lower urinary tract with pathogens, alkalinizing urine and releasing </a:t>
            </a:r>
            <a:r>
              <a:rPr lang="en-US" b="1" dirty="0" err="1" smtClean="0">
                <a:solidFill>
                  <a:schemeClr val="tx2"/>
                </a:solidFill>
              </a:rPr>
              <a:t>urease</a:t>
            </a:r>
            <a:r>
              <a:rPr lang="en-US" b="1" dirty="0" smtClean="0">
                <a:solidFill>
                  <a:schemeClr val="tx2"/>
                </a:solidFill>
              </a:rPr>
              <a:t>, capable of cleavage urea (Proteus, Pseudomonas </a:t>
            </a:r>
            <a:r>
              <a:rPr lang="en-US" b="1" dirty="0" err="1" smtClean="0">
                <a:solidFill>
                  <a:schemeClr val="tx2"/>
                </a:solidFill>
              </a:rPr>
              <a:t>aeruginosa</a:t>
            </a:r>
            <a:r>
              <a:rPr lang="en-US" b="1" dirty="0" smtClean="0">
                <a:solidFill>
                  <a:schemeClr val="tx2"/>
                </a:solidFill>
              </a:rPr>
              <a:t>);</a:t>
            </a:r>
          </a:p>
          <a:p>
            <a:endParaRPr lang="en-US" b="1" dirty="0" smtClean="0">
              <a:solidFill>
                <a:schemeClr val="tx2"/>
              </a:solidFill>
            </a:endParaRPr>
          </a:p>
          <a:p>
            <a:r>
              <a:rPr lang="en-US" b="1" dirty="0" smtClean="0">
                <a:solidFill>
                  <a:schemeClr val="tx2"/>
                </a:solidFill>
              </a:rPr>
              <a:t>obstructive processes of the upper urinary tract.</a:t>
            </a:r>
            <a:endParaRPr lang="ru-RU" b="1" dirty="0">
              <a:solidFill>
                <a:schemeClr val="tx2"/>
              </a:solidFill>
              <a:effectLst/>
            </a:endParaRPr>
          </a:p>
        </p:txBody>
      </p:sp>
      <p:sp>
        <p:nvSpPr>
          <p:cNvPr id="120834" name="Rectangle 2"/>
          <p:cNvSpPr>
            <a:spLocks noGrp="1" noRot="1" noChangeAspect="1" noChangeArrowheads="1"/>
          </p:cNvSpPr>
          <p:nvPr>
            <p:ph type="title"/>
          </p:nvPr>
        </p:nvSpPr>
        <p:spPr>
          <a:xfrm>
            <a:off x="0" y="465100"/>
            <a:ext cx="9144000" cy="820760"/>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Rot="1" noChangeArrowheads="1"/>
          </p:cNvSpPr>
          <p:nvPr>
            <p:ph type="title"/>
          </p:nvPr>
        </p:nvSpPr>
        <p:spPr>
          <a:xfrm>
            <a:off x="142844" y="4572008"/>
            <a:ext cx="8785225" cy="1643074"/>
          </a:xfrm>
        </p:spPr>
        <p:txBody>
          <a:bodyPr>
            <a:noAutofit/>
          </a:bodyPr>
          <a:lstStyle/>
          <a:p>
            <a:pPr indent="457200" algn="just"/>
            <a:r>
              <a:rPr sz="2800" smtClean="0">
                <a:solidFill>
                  <a:srgbClr val="FFC000"/>
                </a:solidFill>
              </a:rPr>
              <a:t>The cause of stone formation can be endogenous factors leading to stagnation of urine and disturbance of urodynamics. In this situation, stone formation is considered secondary, and is a complication of pathological processes.</a:t>
            </a:r>
            <a:endParaRPr lang="ru-RU" sz="2800" dirty="0">
              <a:solidFill>
                <a:srgbClr val="FFC000"/>
              </a:solidFill>
            </a:endParaRPr>
          </a:p>
        </p:txBody>
      </p:sp>
      <p:pic>
        <p:nvPicPr>
          <p:cNvPr id="121868" name="Picture 12" descr="Imagen3"/>
          <p:cNvPicPr>
            <a:picLocks noGrp="1" noChangeAspect="1" noChangeArrowheads="1"/>
          </p:cNvPicPr>
          <p:nvPr>
            <p:ph sz="half" idx="1"/>
          </p:nvPr>
        </p:nvPicPr>
        <p:blipFill>
          <a:blip r:embed="rId2">
            <a:duotone>
              <a:prstClr val="black"/>
              <a:schemeClr val="accent2">
                <a:tint val="45000"/>
                <a:satMod val="400000"/>
              </a:schemeClr>
            </a:duotone>
          </a:blip>
          <a:srcRect/>
          <a:stretch>
            <a:fillRect/>
          </a:stretch>
        </p:blipFill>
        <p:spPr>
          <a:xfrm>
            <a:off x="5786446" y="406808"/>
            <a:ext cx="2737841" cy="416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1870" name="Picture 14" descr="МКБ"/>
          <p:cNvPicPr>
            <a:picLocks noGrp="1" noChangeAspect="1" noChangeArrowheads="1"/>
          </p:cNvPicPr>
          <p:nvPr>
            <p:ph sz="quarter" idx="2"/>
          </p:nvPr>
        </p:nvPicPr>
        <p:blipFill>
          <a:blip r:embed="rId3"/>
          <a:stretch>
            <a:fillRect/>
          </a:stretch>
        </p:blipFill>
        <p:spPr>
          <a:xfrm>
            <a:off x="1285852" y="3197546"/>
            <a:ext cx="1341509" cy="1303024"/>
          </a:xfrm>
          <a:prstGeom prst="ellipse">
            <a:avLst/>
          </a:prstGeom>
          <a:ln>
            <a:noFill/>
          </a:ln>
          <a:effectLst>
            <a:softEdge rad="112500"/>
          </a:effectLst>
        </p:spPr>
      </p:pic>
      <p:pic>
        <p:nvPicPr>
          <p:cNvPr id="121869" name="Picture 13" descr="Hipertrofia prostбtica benigna - Pieza quirъrgica de adenomectomнa retropъbica (113 Kb)"/>
          <p:cNvPicPr>
            <a:picLocks noGrp="1" noChangeAspect="1" noChangeArrowheads="1"/>
          </p:cNvPicPr>
          <p:nvPr>
            <p:ph sz="quarter" idx="3"/>
          </p:nvPr>
        </p:nvPicPr>
        <p:blipFill>
          <a:blip r:embed="rId4"/>
          <a:stretch>
            <a:fillRect/>
          </a:stretch>
        </p:blipFill>
        <p:spPr>
          <a:xfrm>
            <a:off x="339722" y="589913"/>
            <a:ext cx="3095625" cy="2187575"/>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Rot="1" noChangeAspect="1" noChangeArrowheads="1"/>
          </p:cNvSpPr>
          <p:nvPr>
            <p:ph type="title"/>
          </p:nvPr>
        </p:nvSpPr>
        <p:spPr>
          <a:xfrm>
            <a:off x="0" y="4499777"/>
            <a:ext cx="9144000" cy="1800225"/>
          </a:xfrm>
        </p:spPr>
        <p:txBody>
          <a:bodyPr>
            <a:normAutofit/>
          </a:bodyPr>
          <a:lstStyle/>
          <a:p>
            <a:pPr indent="457200" algn="just"/>
            <a:r>
              <a:rPr sz="2800" smtClean="0">
                <a:solidFill>
                  <a:srgbClr val="FFC000"/>
                </a:solidFill>
                <a:effectLst/>
                <a:latin typeface="Franklin Gothic Book" pitchFamily="34" charset="0"/>
              </a:rPr>
              <a:t>It has now been established that the basis for the formation of a calculus is a protein-mucopolysaccharide matrix, which is produced by the kidney and can be excreted in the urine.</a:t>
            </a:r>
            <a:endParaRPr lang="ru-RU" sz="2800" dirty="0">
              <a:solidFill>
                <a:srgbClr val="FFC000"/>
              </a:solidFill>
              <a:effectLst/>
              <a:latin typeface="Franklin Gothic Book" pitchFamily="34" charset="0"/>
            </a:endParaRPr>
          </a:p>
        </p:txBody>
      </p:sp>
      <p:pic>
        <p:nvPicPr>
          <p:cNvPr id="124950" name="Picture 22" descr="j0305257"/>
          <p:cNvPicPr>
            <a:picLocks noGrp="1" noChangeAspect="1" noChangeArrowheads="1"/>
          </p:cNvPicPr>
          <p:nvPr>
            <p:ph sz="half" idx="1"/>
          </p:nvPr>
        </p:nvPicPr>
        <p:blipFill>
          <a:blip r:embed="rId2"/>
          <a:srcRect/>
          <a:stretch>
            <a:fillRect/>
          </a:stretch>
        </p:blipFill>
        <p:spPr>
          <a:xfrm>
            <a:off x="1214414" y="2071678"/>
            <a:ext cx="1204912" cy="2011363"/>
          </a:xfrm>
        </p:spPr>
      </p:pic>
      <p:pic>
        <p:nvPicPr>
          <p:cNvPr id="124952" name="Picture 24" descr="матр3"/>
          <p:cNvPicPr>
            <a:picLocks noGrp="1" noChangeAspect="1" noChangeArrowheads="1"/>
          </p:cNvPicPr>
          <p:nvPr>
            <p:ph sz="half" idx="2"/>
          </p:nvPr>
        </p:nvPicPr>
        <p:blipFill>
          <a:blip r:embed="rId3">
            <a:lum bright="-12000" contrast="48000"/>
          </a:blip>
          <a:stretch>
            <a:fillRect/>
          </a:stretch>
        </p:blipFill>
        <p:spPr>
          <a:xfrm>
            <a:off x="3286116" y="285728"/>
            <a:ext cx="5372100" cy="3943350"/>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AutoShape 11"/>
          <p:cNvSpPr>
            <a:spLocks noChangeArrowheads="1"/>
          </p:cNvSpPr>
          <p:nvPr/>
        </p:nvSpPr>
        <p:spPr bwMode="auto">
          <a:xfrm>
            <a:off x="4711704" y="2214554"/>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24952"/>
                                        </p:tgtEl>
                                        <p:attrNameLst>
                                          <p:attrName>style.visibility</p:attrName>
                                        </p:attrNameLst>
                                      </p:cBhvr>
                                      <p:to>
                                        <p:strVal val="visible"/>
                                      </p:to>
                                    </p:set>
                                    <p:anim calcmode="lin" valueType="num">
                                      <p:cBhvr>
                                        <p:cTn id="7" dur="2000" fill="hold"/>
                                        <p:tgtEl>
                                          <p:spTgt spid="124952"/>
                                        </p:tgtEl>
                                        <p:attrNameLst>
                                          <p:attrName>ppt_w</p:attrName>
                                        </p:attrNameLst>
                                      </p:cBhvr>
                                      <p:tavLst>
                                        <p:tav tm="0">
                                          <p:val>
                                            <p:fltVal val="0"/>
                                          </p:val>
                                        </p:tav>
                                        <p:tav tm="100000">
                                          <p:val>
                                            <p:strVal val="#ppt_w"/>
                                          </p:val>
                                        </p:tav>
                                      </p:tavLst>
                                    </p:anim>
                                    <p:anim calcmode="lin" valueType="num">
                                      <p:cBhvr>
                                        <p:cTn id="8" dur="2000" fill="hold"/>
                                        <p:tgtEl>
                                          <p:spTgt spid="124952"/>
                                        </p:tgtEl>
                                        <p:attrNameLst>
                                          <p:attrName>ppt_h</p:attrName>
                                        </p:attrNameLst>
                                      </p:cBhvr>
                                      <p:tavLst>
                                        <p:tav tm="0">
                                          <p:val>
                                            <p:fltVal val="0"/>
                                          </p:val>
                                        </p:tav>
                                        <p:tav tm="100000">
                                          <p:val>
                                            <p:strVal val="#ppt_h"/>
                                          </p:val>
                                        </p:tav>
                                      </p:tavLst>
                                    </p:anim>
                                    <p:animEffect transition="in" filter="fade">
                                      <p:cBhvr>
                                        <p:cTn id="9" dur="2000"/>
                                        <p:tgtEl>
                                          <p:spTgt spid="124952"/>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spect="1" noChangeArrowheads="1"/>
          </p:cNvSpPr>
          <p:nvPr>
            <p:ph idx="1"/>
          </p:nvPr>
        </p:nvSpPr>
        <p:spPr>
          <a:xfrm>
            <a:off x="323850" y="1268413"/>
            <a:ext cx="8496300" cy="5329237"/>
          </a:xfrm>
        </p:spPr>
        <p:txBody>
          <a:bodyPr>
            <a:normAutofit/>
          </a:bodyPr>
          <a:lstStyle/>
          <a:p>
            <a:pPr>
              <a:buClr>
                <a:schemeClr val="accent4"/>
              </a:buClr>
              <a:buFont typeface="Wingdings" pitchFamily="2" charset="2"/>
              <a:buChar char="v"/>
            </a:pPr>
            <a:r>
              <a:rPr lang="en-US" sz="2400" dirty="0" smtClean="0">
                <a:latin typeface="Franklin Gothic Book" pitchFamily="34" charset="0"/>
              </a:rPr>
              <a:t>metabolic disorders in the distal sections of the </a:t>
            </a:r>
            <a:r>
              <a:rPr lang="en-US" sz="2400" dirty="0" err="1" smtClean="0">
                <a:latin typeface="Franklin Gothic Book" pitchFamily="34" charset="0"/>
              </a:rPr>
              <a:t>nephron</a:t>
            </a:r>
            <a:r>
              <a:rPr lang="en-US" sz="2400" dirty="0" smtClean="0">
                <a:latin typeface="Franklin Gothic Book" pitchFamily="34" charset="0"/>
              </a:rPr>
              <a:t>, due to hereditary (enzyme and </a:t>
            </a:r>
            <a:r>
              <a:rPr lang="en-US" sz="2400" dirty="0" err="1" smtClean="0">
                <a:latin typeface="Franklin Gothic Book" pitchFamily="34" charset="0"/>
              </a:rPr>
              <a:t>tubulopathies</a:t>
            </a:r>
            <a:r>
              <a:rPr lang="en-US" sz="2400" dirty="0" smtClean="0">
                <a:latin typeface="Franklin Gothic Book" pitchFamily="34" charset="0"/>
              </a:rPr>
              <a:t>), metabolic (distal tubular acidosis) disorders;</a:t>
            </a:r>
          </a:p>
          <a:p>
            <a:pPr>
              <a:buClr>
                <a:schemeClr val="accent4"/>
              </a:buClr>
              <a:buFont typeface="Wingdings" pitchFamily="2" charset="2"/>
              <a:buChar char="v"/>
            </a:pPr>
            <a:r>
              <a:rPr lang="en-US" sz="2400" dirty="0" smtClean="0">
                <a:latin typeface="Franklin Gothic Book" pitchFamily="34" charset="0"/>
              </a:rPr>
              <a:t>the release of poorly soluble compounds (</a:t>
            </a:r>
            <a:r>
              <a:rPr lang="en-US" sz="2400" dirty="0" err="1" smtClean="0">
                <a:latin typeface="Franklin Gothic Book" pitchFamily="34" charset="0"/>
              </a:rPr>
              <a:t>ketoform</a:t>
            </a:r>
            <a:r>
              <a:rPr lang="en-US" sz="2400" dirty="0" smtClean="0">
                <a:latin typeface="Franklin Gothic Book" pitchFamily="34" charset="0"/>
              </a:rPr>
              <a:t> of uric acid in the </a:t>
            </a:r>
            <a:r>
              <a:rPr lang="en-US" sz="2400" dirty="0" err="1" smtClean="0">
                <a:latin typeface="Franklin Gothic Book" pitchFamily="34" charset="0"/>
              </a:rPr>
              <a:t>purine</a:t>
            </a:r>
            <a:r>
              <a:rPr lang="en-US" sz="2400" dirty="0" smtClean="0">
                <a:latin typeface="Franklin Gothic Book" pitchFamily="34" charset="0"/>
              </a:rPr>
              <a:t> crisis, sulfonamides in conditions of relative </a:t>
            </a:r>
            <a:r>
              <a:rPr lang="en-US" sz="2400" dirty="0" err="1" smtClean="0">
                <a:latin typeface="Franklin Gothic Book" pitchFamily="34" charset="0"/>
              </a:rPr>
              <a:t>ohiguria</a:t>
            </a:r>
            <a:r>
              <a:rPr lang="en-US" sz="2400" dirty="0" smtClean="0">
                <a:latin typeface="Franklin Gothic Book" pitchFamily="34" charset="0"/>
              </a:rPr>
              <a:t>, etc.);</a:t>
            </a:r>
          </a:p>
          <a:p>
            <a:pPr>
              <a:buClr>
                <a:schemeClr val="accent4"/>
              </a:buClr>
              <a:buFont typeface="Wingdings" pitchFamily="2" charset="2"/>
              <a:buChar char="v"/>
            </a:pPr>
            <a:r>
              <a:rPr lang="en-US" sz="2400" dirty="0" smtClean="0">
                <a:latin typeface="Franklin Gothic Book" pitchFamily="34" charset="0"/>
              </a:rPr>
              <a:t>disorders of </a:t>
            </a:r>
            <a:r>
              <a:rPr lang="en-US" sz="2400" dirty="0" err="1" smtClean="0">
                <a:latin typeface="Franklin Gothic Book" pitchFamily="34" charset="0"/>
              </a:rPr>
              <a:t>intrarenal</a:t>
            </a:r>
            <a:r>
              <a:rPr lang="en-US" sz="2400" dirty="0" smtClean="0">
                <a:latin typeface="Franklin Gothic Book" pitchFamily="34" charset="0"/>
              </a:rPr>
              <a:t> </a:t>
            </a:r>
            <a:r>
              <a:rPr lang="en-US" sz="2400" dirty="0" err="1" smtClean="0">
                <a:latin typeface="Franklin Gothic Book" pitchFamily="34" charset="0"/>
              </a:rPr>
              <a:t>hemodynamics</a:t>
            </a:r>
            <a:r>
              <a:rPr lang="en-US" sz="2400" dirty="0" smtClean="0">
                <a:latin typeface="Franklin Gothic Book" pitchFamily="34" charset="0"/>
              </a:rPr>
              <a:t>;</a:t>
            </a:r>
          </a:p>
          <a:p>
            <a:pPr>
              <a:buClr>
                <a:schemeClr val="accent4"/>
              </a:buClr>
              <a:buFont typeface="Wingdings" pitchFamily="2" charset="2"/>
              <a:buChar char="v"/>
            </a:pPr>
            <a:r>
              <a:rPr lang="en-US" sz="2400" dirty="0" smtClean="0">
                <a:latin typeface="Franklin Gothic Book" pitchFamily="34" charset="0"/>
              </a:rPr>
              <a:t>disorders </a:t>
            </a:r>
            <a:r>
              <a:rPr lang="en-US" sz="2400" dirty="0" err="1" smtClean="0">
                <a:latin typeface="Franklin Gothic Book" pitchFamily="34" charset="0"/>
              </a:rPr>
              <a:t>urodynamics</a:t>
            </a:r>
            <a:r>
              <a:rPr lang="en-US" sz="2400" dirty="0" smtClean="0">
                <a:latin typeface="Franklin Gothic Book" pitchFamily="34" charset="0"/>
              </a:rPr>
              <a:t> creates a nucleus of crystallization, contributing to the formation of </a:t>
            </a:r>
            <a:r>
              <a:rPr lang="en-US" sz="2400" dirty="0" err="1" smtClean="0">
                <a:latin typeface="Franklin Gothic Book" pitchFamily="34" charset="0"/>
              </a:rPr>
              <a:t>concrement</a:t>
            </a:r>
            <a:r>
              <a:rPr lang="en-US" sz="2400" dirty="0" smtClean="0">
                <a:latin typeface="Franklin Gothic Book" pitchFamily="34" charset="0"/>
              </a:rPr>
              <a:t>;</a:t>
            </a:r>
          </a:p>
          <a:p>
            <a:pPr>
              <a:buClr>
                <a:schemeClr val="accent4"/>
              </a:buClr>
              <a:buFont typeface="Wingdings" pitchFamily="2" charset="2"/>
              <a:buChar char="v"/>
            </a:pPr>
            <a:r>
              <a:rPr lang="en-US" sz="2400" dirty="0" smtClean="0">
                <a:latin typeface="Franklin Gothic Book" pitchFamily="34" charset="0"/>
              </a:rPr>
              <a:t>the nucleus of crystallization, in addition to the matrix, can be accumulations of </a:t>
            </a:r>
            <a:r>
              <a:rPr lang="en-US" sz="2400" dirty="0" err="1" smtClean="0">
                <a:latin typeface="Franklin Gothic Book" pitchFamily="34" charset="0"/>
              </a:rPr>
              <a:t>urothelial</a:t>
            </a:r>
            <a:r>
              <a:rPr lang="en-US" sz="2400" dirty="0" smtClean="0">
                <a:latin typeface="Franklin Gothic Book" pitchFamily="34" charset="0"/>
              </a:rPr>
              <a:t> cells, microorganisms and cellular detritus against inflammation and </a:t>
            </a:r>
            <a:r>
              <a:rPr lang="en-US" sz="2400" dirty="0" err="1" smtClean="0">
                <a:latin typeface="Franklin Gothic Book" pitchFamily="34" charset="0"/>
              </a:rPr>
              <a:t>urodynamic</a:t>
            </a:r>
            <a:r>
              <a:rPr lang="en-US" sz="2400" dirty="0" smtClean="0">
                <a:latin typeface="Franklin Gothic Book" pitchFamily="34" charset="0"/>
              </a:rPr>
              <a:t> disturbances.</a:t>
            </a:r>
            <a:endParaRPr lang="ru-RU" sz="2400" dirty="0">
              <a:latin typeface="Franklin Gothic Book" pitchFamily="34" charset="0"/>
            </a:endParaRPr>
          </a:p>
        </p:txBody>
      </p:sp>
      <p:sp>
        <p:nvSpPr>
          <p:cNvPr id="130050" name="Rectangle 2"/>
          <p:cNvSpPr>
            <a:spLocks noGrp="1" noRot="1" noChangeAspect="1" noChangeArrowheads="1"/>
          </p:cNvSpPr>
          <p:nvPr>
            <p:ph type="title"/>
          </p:nvPr>
        </p:nvSpPr>
        <p:spPr>
          <a:xfrm>
            <a:off x="0" y="357167"/>
            <a:ext cx="9144000" cy="768372"/>
          </a:xfrm>
        </p:spPr>
        <p:style>
          <a:lnRef idx="2">
            <a:schemeClr val="accent1"/>
          </a:lnRef>
          <a:fillRef idx="1">
            <a:schemeClr val="lt1"/>
          </a:fillRef>
          <a:effectRef idx="0">
            <a:schemeClr val="accent1"/>
          </a:effectRef>
          <a:fontRef idx="minor">
            <a:schemeClr val="dk1"/>
          </a:fontRef>
        </p:style>
        <p:txBody>
          <a:bodyPr>
            <a:normAutofit/>
          </a:bodyPr>
          <a:lstStyle/>
          <a:p>
            <a:r>
              <a:rPr sz="3600" smtClean="0">
                <a:solidFill>
                  <a:schemeClr val="bg1"/>
                </a:solidFill>
                <a:effectLst/>
                <a:latin typeface="Franklin Gothic Book" pitchFamily="34" charset="0"/>
              </a:rPr>
              <a:t>Reasons for matrix formation</a:t>
            </a:r>
            <a:endParaRPr lang="ru-RU" sz="36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6" name="Picture 6" descr="Камни, озеро"/>
          <p:cNvPicPr>
            <a:picLocks noGrp="1" noChangeAspect="1" noChangeArrowheads="1"/>
          </p:cNvPicPr>
          <p:nvPr>
            <p:ph idx="1"/>
          </p:nvPr>
        </p:nvPicPr>
        <p:blipFill>
          <a:blip r:embed="rId3"/>
          <a:srcRect/>
          <a:stretch>
            <a:fillRect/>
          </a:stretch>
        </p:blipFill>
        <p:spPr>
          <a:xfrm>
            <a:off x="0" y="0"/>
            <a:ext cx="9144000" cy="5372077"/>
          </a:xfrm>
          <a:noFill/>
          <a:ln/>
        </p:spPr>
      </p:pic>
      <p:sp>
        <p:nvSpPr>
          <p:cNvPr id="399364" name="Rectangle 4"/>
          <p:cNvSpPr>
            <a:spLocks noGrp="1" noRot="1" noChangeAspect="1" noChangeArrowheads="1"/>
          </p:cNvSpPr>
          <p:nvPr>
            <p:ph type="title"/>
          </p:nvPr>
        </p:nvSpPr>
        <p:spPr>
          <a:xfrm>
            <a:off x="0" y="5372077"/>
            <a:ext cx="9144000" cy="1485923"/>
          </a:xfrm>
          <a:solidFill>
            <a:schemeClr val="accent3">
              <a:lumMod val="50000"/>
            </a:schemeClr>
          </a:solidFill>
          <a:ln w="38100">
            <a:solidFill>
              <a:schemeClr val="accent3">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sz="3200" smtClean="0">
                <a:solidFill>
                  <a:schemeClr val="tx1"/>
                </a:solidFill>
                <a:effectLst/>
                <a:latin typeface="Franklin Gothic Book" pitchFamily="34" charset="0"/>
              </a:rPr>
              <a:t>Thus, the nature of this disease is polyethiologic, a crystallization nucleus or matrix is needed to form a calculus.</a:t>
            </a:r>
            <a:endParaRPr lang="ru-RU" sz="32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7"/>
          <p:cNvSpPr>
            <a:spLocks noGrp="1" noRot="1" noChangeArrowheads="1"/>
          </p:cNvSpPr>
          <p:nvPr>
            <p:ph type="title"/>
          </p:nvPr>
        </p:nvSpPr>
        <p:spPr>
          <a:xfrm>
            <a:off x="0" y="549275"/>
            <a:ext cx="9180513" cy="719138"/>
          </a:xfrm>
        </p:spPr>
        <p:style>
          <a:lnRef idx="2">
            <a:schemeClr val="accent1"/>
          </a:lnRef>
          <a:fillRef idx="1">
            <a:schemeClr val="lt1"/>
          </a:fillRef>
          <a:effectRef idx="0">
            <a:schemeClr val="accent1"/>
          </a:effectRef>
          <a:fontRef idx="minor">
            <a:schemeClr val="dk1"/>
          </a:fontRef>
        </p:style>
        <p:txBody>
          <a:bodyPr/>
          <a:lstStyle/>
          <a:p>
            <a:r>
              <a:rPr sz="3600" smtClean="0">
                <a:solidFill>
                  <a:schemeClr val="bg1"/>
                </a:solidFill>
                <a:effectLst/>
                <a:latin typeface="Franklin Gothic Book" pitchFamily="34" charset="0"/>
              </a:rPr>
              <a:t>Chemical composition of stones</a:t>
            </a:r>
            <a:endParaRPr lang="ru-RU" sz="3600" dirty="0">
              <a:solidFill>
                <a:schemeClr val="bg1"/>
              </a:solidFill>
              <a:effectLst/>
              <a:latin typeface="Franklin Gothic Book" pitchFamily="34" charset="0"/>
            </a:endParaRPr>
          </a:p>
        </p:txBody>
      </p:sp>
      <p:sp>
        <p:nvSpPr>
          <p:cNvPr id="131083" name="Rectangle 11"/>
          <p:cNvSpPr>
            <a:spLocks noGrp="1" noChangeAspect="1" noChangeArrowheads="1"/>
          </p:cNvSpPr>
          <p:nvPr>
            <p:ph type="body" sz="half" idx="1"/>
          </p:nvPr>
        </p:nvSpPr>
        <p:spPr>
          <a:xfrm>
            <a:off x="250825" y="1368425"/>
            <a:ext cx="5892812" cy="5203847"/>
          </a:xfrm>
          <a:ln/>
        </p:spPr>
        <p:txBody>
          <a:bodyPr>
            <a:normAutofit fontScale="92500" lnSpcReduction="10000"/>
          </a:bodyPr>
          <a:lstStyle/>
          <a:p>
            <a:pPr>
              <a:lnSpc>
                <a:spcPct val="120000"/>
              </a:lnSpc>
              <a:buClr>
                <a:schemeClr val="accent4"/>
              </a:buClr>
            </a:pPr>
            <a:r>
              <a:rPr lang="en-US" sz="2200" u="sng" dirty="0" smtClean="0">
                <a:latin typeface="Franklin Gothic Book" pitchFamily="34" charset="0"/>
              </a:rPr>
              <a:t>Phosphates</a:t>
            </a:r>
            <a:r>
              <a:rPr lang="en-US" sz="2200" dirty="0" smtClean="0">
                <a:latin typeface="Franklin Gothic Book" pitchFamily="34" charset="0"/>
              </a:rPr>
              <a:t> are white, formed in alkaline urine, X-ray positive.</a:t>
            </a:r>
          </a:p>
          <a:p>
            <a:pPr>
              <a:lnSpc>
                <a:spcPct val="120000"/>
              </a:lnSpc>
              <a:buClr>
                <a:schemeClr val="accent4"/>
              </a:buClr>
            </a:pPr>
            <a:r>
              <a:rPr lang="en-US" sz="2200" u="sng" dirty="0" smtClean="0">
                <a:latin typeface="Franklin Gothic Book" pitchFamily="34" charset="0"/>
              </a:rPr>
              <a:t>Oxalates</a:t>
            </a:r>
            <a:r>
              <a:rPr lang="en-US" sz="2200" dirty="0" smtClean="0">
                <a:latin typeface="Franklin Gothic Book" pitchFamily="34" charset="0"/>
              </a:rPr>
              <a:t> - dense with spines, X-ray positive. These are the hardest, hardest crushing stones.</a:t>
            </a:r>
          </a:p>
          <a:p>
            <a:pPr>
              <a:lnSpc>
                <a:spcPct val="120000"/>
              </a:lnSpc>
              <a:buClr>
                <a:schemeClr val="accent4"/>
              </a:buClr>
            </a:pPr>
            <a:r>
              <a:rPr lang="en-US" sz="2200" u="sng" dirty="0" err="1" smtClean="0">
                <a:latin typeface="Franklin Gothic Book" pitchFamily="34" charset="0"/>
              </a:rPr>
              <a:t>Urates</a:t>
            </a:r>
            <a:r>
              <a:rPr lang="en-US" sz="2200" u="sng" dirty="0" smtClean="0">
                <a:latin typeface="Franklin Gothic Book" pitchFamily="34" charset="0"/>
              </a:rPr>
              <a:t> </a:t>
            </a:r>
            <a:r>
              <a:rPr lang="en-US" sz="2200" dirty="0" smtClean="0">
                <a:latin typeface="Franklin Gothic Book" pitchFamily="34" charset="0"/>
              </a:rPr>
              <a:t>- yellow-brown color, solid, X-ray negative. Formed with overeating and excess uric acid.</a:t>
            </a:r>
          </a:p>
          <a:p>
            <a:pPr>
              <a:lnSpc>
                <a:spcPct val="120000"/>
              </a:lnSpc>
              <a:buClr>
                <a:schemeClr val="accent4"/>
              </a:buClr>
            </a:pPr>
            <a:r>
              <a:rPr lang="en-US" sz="2200" u="sng" dirty="0" err="1" smtClean="0">
                <a:latin typeface="Franklin Gothic Book" pitchFamily="34" charset="0"/>
              </a:rPr>
              <a:t>Cystine</a:t>
            </a:r>
            <a:r>
              <a:rPr lang="en-US" sz="2200" u="sng" dirty="0" smtClean="0">
                <a:latin typeface="Franklin Gothic Book" pitchFamily="34" charset="0"/>
              </a:rPr>
              <a:t> stones </a:t>
            </a:r>
            <a:r>
              <a:rPr lang="en-US" sz="2200" dirty="0" smtClean="0">
                <a:latin typeface="Franklin Gothic Book" pitchFamily="34" charset="0"/>
              </a:rPr>
              <a:t>- yellow-white, soft, X-ray negative.</a:t>
            </a:r>
          </a:p>
          <a:p>
            <a:pPr>
              <a:lnSpc>
                <a:spcPct val="120000"/>
              </a:lnSpc>
              <a:buClr>
                <a:schemeClr val="accent4"/>
              </a:buClr>
            </a:pPr>
            <a:r>
              <a:rPr lang="en-US" sz="2200" u="sng" dirty="0" smtClean="0">
                <a:latin typeface="Franklin Gothic Book" pitchFamily="34" charset="0"/>
              </a:rPr>
              <a:t>Carbonate stones </a:t>
            </a:r>
            <a:r>
              <a:rPr lang="en-US" sz="2200" dirty="0" smtClean="0">
                <a:latin typeface="Franklin Gothic Book" pitchFamily="34" charset="0"/>
              </a:rPr>
              <a:t>- are formed from calcium salts of carbonic acid, X-ray negative.</a:t>
            </a:r>
          </a:p>
          <a:p>
            <a:pPr>
              <a:lnSpc>
                <a:spcPct val="120000"/>
              </a:lnSpc>
              <a:buClr>
                <a:schemeClr val="accent4"/>
              </a:buClr>
            </a:pPr>
            <a:r>
              <a:rPr lang="en-US" sz="2200" u="sng" dirty="0" smtClean="0">
                <a:latin typeface="Franklin Gothic Book" pitchFamily="34" charset="0"/>
              </a:rPr>
              <a:t>Protein stones </a:t>
            </a:r>
            <a:r>
              <a:rPr lang="en-US" sz="2200" dirty="0" smtClean="0">
                <a:latin typeface="Franklin Gothic Book" pitchFamily="34" charset="0"/>
              </a:rPr>
              <a:t>- are formed mainly from fibrin with an admixture of salts and bacteria. They are white, x-ray negative, soft.</a:t>
            </a:r>
            <a:endParaRPr lang="ru-RU" sz="2200" dirty="0">
              <a:effectLst/>
              <a:latin typeface="Franklin Gothic Book" pitchFamily="34" charset="0"/>
            </a:endParaRPr>
          </a:p>
        </p:txBody>
      </p:sp>
      <p:pic>
        <p:nvPicPr>
          <p:cNvPr id="131085" name="Picture 13" descr="Хим"/>
          <p:cNvPicPr>
            <a:picLocks noGrp="1" noChangeAspect="1" noChangeArrowheads="1"/>
          </p:cNvPicPr>
          <p:nvPr>
            <p:ph sz="half" idx="2"/>
          </p:nvPr>
        </p:nvPicPr>
        <p:blipFill>
          <a:blip r:embed="rId2"/>
          <a:srcRect/>
          <a:stretch>
            <a:fillRect/>
          </a:stretch>
        </p:blipFill>
        <p:spPr>
          <a:xfrm>
            <a:off x="6307138" y="1919288"/>
            <a:ext cx="2357437" cy="31940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zo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5"/>
          <p:cNvSpPr>
            <a:spLocks noGrp="1" noChangeAspect="1" noChangeArrowheads="1"/>
          </p:cNvSpPr>
          <p:nvPr>
            <p:ph type="body" sz="half" idx="1"/>
          </p:nvPr>
        </p:nvSpPr>
        <p:spPr>
          <a:xfrm>
            <a:off x="250826" y="857232"/>
            <a:ext cx="4249738" cy="5214974"/>
          </a:xfrm>
        </p:spPr>
        <p:txBody>
          <a:bodyPr>
            <a:normAutofit/>
          </a:bodyPr>
          <a:lstStyle/>
          <a:p>
            <a:pPr>
              <a:lnSpc>
                <a:spcPct val="120000"/>
              </a:lnSpc>
              <a:buClr>
                <a:schemeClr val="tx1"/>
              </a:buClr>
              <a:buFont typeface="Wingdings" pitchFamily="2" charset="2"/>
              <a:buNone/>
            </a:pPr>
            <a:r>
              <a:rPr lang="ru-RU" sz="2800" dirty="0">
                <a:effectLst/>
                <a:latin typeface="Franklin Gothic Book" pitchFamily="34" charset="0"/>
              </a:rPr>
              <a:t> </a:t>
            </a:r>
            <a:r>
              <a:rPr lang="en-US" sz="3200" dirty="0" smtClean="0">
                <a:latin typeface="Franklin Gothic Book" pitchFamily="34" charset="0"/>
              </a:rPr>
              <a:t>Often there are mixed stones, which contain various chemicals, the layers of which alternate concentric layers on the main core of the stone.</a:t>
            </a:r>
            <a:endParaRPr lang="ru-RU" sz="3200" dirty="0">
              <a:effectLst/>
              <a:latin typeface="Franklin Gothic Book" pitchFamily="34" charset="0"/>
            </a:endParaRPr>
          </a:p>
        </p:txBody>
      </p:sp>
      <p:pic>
        <p:nvPicPr>
          <p:cNvPr id="135179" name="Picture 11" descr="камни разр"/>
          <p:cNvPicPr>
            <a:picLocks noGrp="1" noChangeAspect="1" noChangeArrowheads="1"/>
          </p:cNvPicPr>
          <p:nvPr>
            <p:ph type="clipArt" sz="half" idx="2"/>
          </p:nvPr>
        </p:nvPicPr>
        <p:blipFill>
          <a:blip r:embed="rId3" cstate="print"/>
          <a:srcRect/>
          <a:stretch>
            <a:fillRect/>
          </a:stretch>
        </p:blipFill>
        <p:spPr>
          <a:xfrm>
            <a:off x="5429256" y="1097340"/>
            <a:ext cx="3002190" cy="4474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rrowheads="1"/>
          </p:cNvSpPr>
          <p:nvPr>
            <p:ph type="title"/>
          </p:nvPr>
        </p:nvSpPr>
        <p:spPr>
          <a:xfrm>
            <a:off x="0" y="404813"/>
            <a:ext cx="9144000" cy="701675"/>
          </a:xfrm>
        </p:spPr>
        <p:style>
          <a:lnRef idx="2">
            <a:schemeClr val="accent1"/>
          </a:lnRef>
          <a:fillRef idx="1">
            <a:schemeClr val="lt1"/>
          </a:fillRef>
          <a:effectRef idx="0">
            <a:schemeClr val="accent1"/>
          </a:effectRef>
          <a:fontRef idx="minor">
            <a:schemeClr val="dk1"/>
          </a:fontRef>
        </p:style>
        <p:txBody>
          <a:bodyPr>
            <a:normAutofit/>
          </a:bodyPr>
          <a:lstStyle/>
          <a:p>
            <a:r>
              <a:rPr sz="3600" smtClean="0">
                <a:solidFill>
                  <a:schemeClr val="bg1"/>
                </a:solidFill>
                <a:effectLst/>
                <a:latin typeface="Franklin Gothic Book" pitchFamily="34" charset="0"/>
              </a:rPr>
              <a:t>Dimensions, number, location</a:t>
            </a:r>
            <a:endParaRPr lang="ru-RU" sz="3600" dirty="0">
              <a:solidFill>
                <a:schemeClr val="bg1"/>
              </a:solidFill>
              <a:effectLst/>
              <a:latin typeface="Franklin Gothic Book" pitchFamily="34" charset="0"/>
            </a:endParaRPr>
          </a:p>
        </p:txBody>
      </p:sp>
      <p:sp>
        <p:nvSpPr>
          <p:cNvPr id="139267" name="Rectangle 3"/>
          <p:cNvSpPr>
            <a:spLocks noGrp="1" noChangeAspect="1" noChangeArrowheads="1"/>
          </p:cNvSpPr>
          <p:nvPr>
            <p:ph type="body" sz="half" idx="1"/>
          </p:nvPr>
        </p:nvSpPr>
        <p:spPr>
          <a:xfrm>
            <a:off x="142844" y="3592580"/>
            <a:ext cx="5857916" cy="2836816"/>
          </a:xfrm>
        </p:spPr>
        <p:txBody>
          <a:bodyPr>
            <a:normAutofit/>
          </a:bodyPr>
          <a:lstStyle/>
          <a:p>
            <a:pPr marL="533400" indent="-533400">
              <a:lnSpc>
                <a:spcPct val="150000"/>
              </a:lnSpc>
              <a:buClr>
                <a:schemeClr val="accent4"/>
              </a:buClr>
              <a:buFontTx/>
              <a:buAutoNum type="arabicPeriod"/>
            </a:pPr>
            <a:r>
              <a:rPr lang="en-US" sz="2000" dirty="0" err="1" smtClean="0">
                <a:solidFill>
                  <a:schemeClr val="accent4"/>
                </a:solidFill>
                <a:latin typeface="Franklin Gothic Book" pitchFamily="34" charset="0"/>
              </a:rPr>
              <a:t>Lohan</a:t>
            </a:r>
            <a:endParaRPr lang="en-US" sz="2000" dirty="0" smtClean="0">
              <a:solidFill>
                <a:schemeClr val="accent4"/>
              </a:solidFill>
              <a:latin typeface="Franklin Gothic Book" pitchFamily="34" charset="0"/>
            </a:endParaRPr>
          </a:p>
          <a:p>
            <a:pPr marL="533400" indent="-533400">
              <a:lnSpc>
                <a:spcPct val="150000"/>
              </a:lnSpc>
              <a:buClr>
                <a:schemeClr val="accent4"/>
              </a:buClr>
              <a:buFontTx/>
              <a:buAutoNum type="arabicPeriod"/>
            </a:pPr>
            <a:r>
              <a:rPr lang="en-US" sz="2000" dirty="0" err="1" smtClean="0">
                <a:solidFill>
                  <a:schemeClr val="accent4"/>
                </a:solidFill>
                <a:latin typeface="Franklin Gothic Book" pitchFamily="34" charset="0"/>
              </a:rPr>
              <a:t>Parenchymal</a:t>
            </a:r>
            <a:endParaRPr lang="en-US" sz="2000" dirty="0" smtClean="0">
              <a:solidFill>
                <a:schemeClr val="accent4"/>
              </a:solidFill>
              <a:latin typeface="Franklin Gothic Book" pitchFamily="34" charset="0"/>
            </a:endParaRPr>
          </a:p>
          <a:p>
            <a:pPr marL="533400" indent="-533400">
              <a:lnSpc>
                <a:spcPct val="150000"/>
              </a:lnSpc>
              <a:buClr>
                <a:schemeClr val="accent4"/>
              </a:buClr>
              <a:buFontTx/>
              <a:buAutoNum type="arabicPeriod"/>
            </a:pPr>
            <a:r>
              <a:rPr lang="en-US" sz="2000" dirty="0" smtClean="0">
                <a:solidFill>
                  <a:schemeClr val="accent4"/>
                </a:solidFill>
                <a:latin typeface="Franklin Gothic Book" pitchFamily="34" charset="0"/>
              </a:rPr>
              <a:t>Roach and parenchyma</a:t>
            </a:r>
          </a:p>
          <a:p>
            <a:pPr marL="533400" indent="-533400">
              <a:lnSpc>
                <a:spcPct val="150000"/>
              </a:lnSpc>
              <a:buClr>
                <a:schemeClr val="accent4"/>
              </a:buClr>
              <a:buFontTx/>
              <a:buAutoNum type="arabicPeriod"/>
            </a:pPr>
            <a:r>
              <a:rPr lang="en-US" sz="2000" dirty="0" smtClean="0">
                <a:solidFill>
                  <a:schemeClr val="accent4"/>
                </a:solidFill>
                <a:latin typeface="Franklin Gothic Book" pitchFamily="34" charset="0"/>
              </a:rPr>
              <a:t>Stones of the </a:t>
            </a:r>
            <a:r>
              <a:rPr lang="en-US" sz="2000" dirty="0" err="1" smtClean="0">
                <a:solidFill>
                  <a:schemeClr val="accent4"/>
                </a:solidFill>
                <a:latin typeface="Franklin Gothic Book" pitchFamily="34" charset="0"/>
              </a:rPr>
              <a:t>ureter</a:t>
            </a:r>
            <a:r>
              <a:rPr lang="en-US" sz="2000" dirty="0" smtClean="0">
                <a:solidFill>
                  <a:schemeClr val="accent4"/>
                </a:solidFill>
                <a:latin typeface="Franklin Gothic Book" pitchFamily="34" charset="0"/>
              </a:rPr>
              <a:t> (always the displaced kidney stones)</a:t>
            </a:r>
            <a:endParaRPr lang="ru-RU" sz="2000" dirty="0">
              <a:solidFill>
                <a:schemeClr val="accent4"/>
              </a:solidFill>
              <a:effectLst/>
              <a:latin typeface="Franklin Gothic Book" pitchFamily="34" charset="0"/>
            </a:endParaRPr>
          </a:p>
        </p:txBody>
      </p:sp>
      <p:pic>
        <p:nvPicPr>
          <p:cNvPr id="8" name="Содержимое 7" descr="МКБ_корал..jpg"/>
          <p:cNvPicPr>
            <a:picLocks noGrp="1" noChangeAspect="1"/>
          </p:cNvPicPr>
          <p:nvPr>
            <p:ph sz="half" idx="2"/>
          </p:nvPr>
        </p:nvPicPr>
        <p:blipFill>
          <a:blip r:embed="rId2">
            <a:lum bright="10000"/>
          </a:blip>
          <a:stretch>
            <a:fillRect/>
          </a:stretch>
        </p:blipFill>
        <p:spPr>
          <a:xfrm>
            <a:off x="5816600" y="3101181"/>
            <a:ext cx="1701800" cy="15240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39269" name="Rectangle 5"/>
          <p:cNvSpPr>
            <a:spLocks noChangeArrowheads="1"/>
          </p:cNvSpPr>
          <p:nvPr/>
        </p:nvSpPr>
        <p:spPr bwMode="auto">
          <a:xfrm>
            <a:off x="901700" y="1854200"/>
            <a:ext cx="7772400" cy="1143000"/>
          </a:xfrm>
          <a:prstGeom prst="rect">
            <a:avLst/>
          </a:prstGeom>
          <a:noFill/>
          <a:ln w="9525">
            <a:noFill/>
            <a:miter lim="800000"/>
            <a:headEnd/>
            <a:tailEnd/>
          </a:ln>
          <a:effectLst/>
        </p:spPr>
        <p:txBody>
          <a:bodyPr anchor="ctr"/>
          <a:lstStyle/>
          <a:p>
            <a:endParaRPr lang="ru-RU" sz="4000">
              <a:solidFill>
                <a:srgbClr val="D60093"/>
              </a:solidFill>
              <a:effectLst>
                <a:outerShdw blurRad="38100" dist="38100" dir="2700000" algn="tl">
                  <a:srgbClr val="000000"/>
                </a:outerShdw>
              </a:effectLst>
              <a:latin typeface="Garamond" pitchFamily="18" charset="0"/>
            </a:endParaRPr>
          </a:p>
        </p:txBody>
      </p:sp>
      <p:sp>
        <p:nvSpPr>
          <p:cNvPr id="139270" name="Rectangle 6"/>
          <p:cNvSpPr>
            <a:spLocks noChangeArrowheads="1"/>
          </p:cNvSpPr>
          <p:nvPr/>
        </p:nvSpPr>
        <p:spPr bwMode="auto">
          <a:xfrm>
            <a:off x="142844" y="1333500"/>
            <a:ext cx="8715436" cy="2382191"/>
          </a:xfrm>
          <a:prstGeom prst="rect">
            <a:avLst/>
          </a:prstGeom>
          <a:noFill/>
          <a:ln w="9525">
            <a:noFill/>
            <a:miter lim="800000"/>
            <a:headEnd/>
            <a:tailEnd/>
          </a:ln>
          <a:effectLst/>
        </p:spPr>
        <p:txBody>
          <a:bodyPr wrap="square">
            <a:spAutoFit/>
          </a:bodyPr>
          <a:lstStyle/>
          <a:p>
            <a:pPr algn="just" eaLnBrk="0" hangingPunct="0">
              <a:lnSpc>
                <a:spcPct val="80000"/>
              </a:lnSpc>
              <a:spcBef>
                <a:spcPct val="20000"/>
              </a:spcBef>
            </a:pPr>
            <a:r>
              <a:rPr lang="en-US" sz="2400" dirty="0" smtClean="0">
                <a:latin typeface="Franklin Gothic Book" pitchFamily="34" charset="0"/>
              </a:rPr>
              <a:t>Dimensions of stones are very diverse, as well as their number. In the clinic </a:t>
            </a:r>
            <a:r>
              <a:rPr lang="en-US" sz="2400" dirty="0" err="1" smtClean="0">
                <a:latin typeface="Franklin Gothic Book" pitchFamily="34" charset="0"/>
              </a:rPr>
              <a:t>prof</a:t>
            </a:r>
            <a:r>
              <a:rPr lang="en-US" sz="2400" dirty="0" smtClean="0">
                <a:latin typeface="Franklin Gothic Book" pitchFamily="34" charset="0"/>
              </a:rPr>
              <a:t>. S.P. </a:t>
            </a:r>
            <a:r>
              <a:rPr lang="en-US" sz="2400" dirty="0" err="1" smtClean="0">
                <a:latin typeface="Franklin Gothic Book" pitchFamily="34" charset="0"/>
              </a:rPr>
              <a:t>Fedorova</a:t>
            </a:r>
            <a:r>
              <a:rPr lang="en-US" sz="2400" dirty="0" smtClean="0">
                <a:latin typeface="Franklin Gothic Book" pitchFamily="34" charset="0"/>
              </a:rPr>
              <a:t> in one case in a remote kidney there were 3000 stones.</a:t>
            </a:r>
          </a:p>
          <a:p>
            <a:pPr algn="just" eaLnBrk="0" hangingPunct="0">
              <a:lnSpc>
                <a:spcPct val="80000"/>
              </a:lnSpc>
              <a:spcBef>
                <a:spcPct val="20000"/>
              </a:spcBef>
            </a:pPr>
            <a:r>
              <a:rPr lang="en-US" sz="2400" dirty="0" smtClean="0">
                <a:latin typeface="Franklin Gothic Book" pitchFamily="34" charset="0"/>
              </a:rPr>
              <a:t>Multiple stones are very common, they cause significant morphological changes in the kidneys.</a:t>
            </a:r>
          </a:p>
          <a:p>
            <a:pPr algn="just" eaLnBrk="0" hangingPunct="0">
              <a:lnSpc>
                <a:spcPct val="80000"/>
              </a:lnSpc>
              <a:spcBef>
                <a:spcPct val="20000"/>
              </a:spcBef>
            </a:pPr>
            <a:endParaRPr lang="en-US" sz="2400" dirty="0" smtClean="0">
              <a:latin typeface="Franklin Gothic Book" pitchFamily="34" charset="0"/>
            </a:endParaRPr>
          </a:p>
          <a:p>
            <a:pPr algn="just" eaLnBrk="0" hangingPunct="0">
              <a:lnSpc>
                <a:spcPct val="80000"/>
              </a:lnSpc>
              <a:spcBef>
                <a:spcPct val="20000"/>
              </a:spcBef>
            </a:pPr>
            <a:r>
              <a:rPr lang="en-US" sz="2400" dirty="0" smtClean="0">
                <a:latin typeface="Franklin Gothic Book" pitchFamily="34" charset="0"/>
              </a:rPr>
              <a:t>It is almost easier to divide stones:</a:t>
            </a:r>
            <a:endParaRPr lang="ru-RU" sz="2400" dirty="0">
              <a:latin typeface="Franklin Gothic Book" pitchFamily="34" charset="0"/>
            </a:endParaRPr>
          </a:p>
        </p:txBody>
      </p:sp>
    </p:spTree>
  </p:cSld>
  <p:clrMapOvr>
    <a:masterClrMapping/>
  </p:clrMapOvr>
  <p:transition spd="med">
    <p:zo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4" name="Picture 6" descr="Горы_3"/>
          <p:cNvPicPr>
            <a:picLocks noGrp="1" noChangeAspect="1" noChangeArrowheads="1"/>
          </p:cNvPicPr>
          <p:nvPr>
            <p:ph idx="1"/>
          </p:nvPr>
        </p:nvPicPr>
        <p:blipFill>
          <a:blip r:embed="rId2"/>
          <a:srcRect/>
          <a:stretch>
            <a:fillRect/>
          </a:stretch>
        </p:blipFill>
        <p:spPr>
          <a:xfrm>
            <a:off x="0" y="0"/>
            <a:ext cx="9144000" cy="5286388"/>
          </a:xfrm>
          <a:noFill/>
          <a:ln/>
        </p:spPr>
      </p:pic>
      <p:sp>
        <p:nvSpPr>
          <p:cNvPr id="6" name="TextBox 5"/>
          <p:cNvSpPr txBox="1"/>
          <p:nvPr/>
        </p:nvSpPr>
        <p:spPr>
          <a:xfrm>
            <a:off x="0" y="5286388"/>
            <a:ext cx="9144000" cy="707886"/>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4000" dirty="0" smtClean="0">
                <a:latin typeface="Franklin Gothic Book" pitchFamily="34" charset="0"/>
              </a:rPr>
              <a:t>Symptoms of </a:t>
            </a:r>
            <a:r>
              <a:rPr lang="en-US" sz="4000" dirty="0" err="1" smtClean="0">
                <a:latin typeface="Franklin Gothic Book" pitchFamily="34" charset="0"/>
              </a:rPr>
              <a:t>urolithiasis</a:t>
            </a:r>
            <a:endParaRPr lang="ru-RU" sz="4000" dirty="0">
              <a:latin typeface="Franklin Gothic Book" pitchFamily="34"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idx="1"/>
          </p:nvPr>
        </p:nvSpPr>
        <p:spPr>
          <a:xfrm>
            <a:off x="285720" y="549275"/>
            <a:ext cx="8607454" cy="5665807"/>
          </a:xfrm>
        </p:spPr>
        <p:txBody>
          <a:bodyPr>
            <a:normAutofit fontScale="85000" lnSpcReduction="10000"/>
          </a:bodyPr>
          <a:lstStyle/>
          <a:p>
            <a:pPr>
              <a:lnSpc>
                <a:spcPct val="150000"/>
              </a:lnSpc>
              <a:buClr>
                <a:schemeClr val="accent4"/>
              </a:buClr>
            </a:pPr>
            <a:r>
              <a:rPr lang="ru-RU" sz="4000" b="1" dirty="0">
                <a:solidFill>
                  <a:schemeClr val="accent4"/>
                </a:solidFill>
                <a:latin typeface="Franklin Gothic Book" pitchFamily="34" charset="0"/>
              </a:rPr>
              <a:t> </a:t>
            </a:r>
            <a:r>
              <a:rPr lang="en-US" sz="4000" b="1" dirty="0" smtClean="0">
                <a:solidFill>
                  <a:schemeClr val="accent4"/>
                </a:solidFill>
                <a:latin typeface="Franklin Gothic Book" pitchFamily="34" charset="0"/>
              </a:rPr>
              <a:t>Renal colic.</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Hematuria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Piuria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Dysuria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Departure of stones with urine.</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Anuria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Acute urination retention.</a:t>
            </a:r>
            <a:endParaRPr lang="ru-RU" sz="3600" dirty="0">
              <a:latin typeface="Franklin Gothic Book" pitchFamily="34" charset="0"/>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p:cNvSpPr>
          <p:nvPr>
            <p:ph type="title"/>
          </p:nvPr>
        </p:nvSpPr>
        <p:spPr>
          <a:xfrm>
            <a:off x="396875" y="260350"/>
            <a:ext cx="4751388" cy="936625"/>
          </a:xfrm>
        </p:spPr>
        <p:txBody>
          <a:bodyPr>
            <a:normAutofit fontScale="90000"/>
          </a:bodyPr>
          <a:lstStyle/>
          <a:p>
            <a:r>
              <a:rPr smtClean="0">
                <a:solidFill>
                  <a:schemeClr val="accent4"/>
                </a:solidFill>
                <a:effectLst/>
                <a:latin typeface="Franklin Gothic Book" pitchFamily="34" charset="0"/>
              </a:rPr>
              <a:t>Renal colic</a:t>
            </a:r>
            <a:br>
              <a:rPr smtClean="0">
                <a:solidFill>
                  <a:schemeClr val="accent4"/>
                </a:solidFill>
                <a:effectLst/>
                <a:latin typeface="Franklin Gothic Book" pitchFamily="34" charset="0"/>
              </a:rPr>
            </a:br>
            <a:endParaRPr lang="ru-RU" dirty="0">
              <a:solidFill>
                <a:schemeClr val="accent4"/>
              </a:solidFill>
              <a:effectLst/>
              <a:latin typeface="Franklin Gothic Book" pitchFamily="34" charset="0"/>
            </a:endParaRPr>
          </a:p>
        </p:txBody>
      </p:sp>
      <p:sp>
        <p:nvSpPr>
          <p:cNvPr id="147460" name="Rectangle 4"/>
          <p:cNvSpPr>
            <a:spLocks noGrp="1" noChangeAspect="1" noChangeArrowheads="1"/>
          </p:cNvSpPr>
          <p:nvPr>
            <p:ph type="body" sz="half" idx="1"/>
          </p:nvPr>
        </p:nvSpPr>
        <p:spPr>
          <a:xfrm>
            <a:off x="214282" y="1241425"/>
            <a:ext cx="5286411" cy="5330847"/>
          </a:xfrm>
        </p:spPr>
        <p:txBody>
          <a:bodyPr>
            <a:noAutofit/>
          </a:bodyPr>
          <a:lstStyle/>
          <a:p>
            <a:pPr>
              <a:lnSpc>
                <a:spcPct val="110000"/>
              </a:lnSpc>
              <a:buFont typeface="Wingdings" pitchFamily="2" charset="2"/>
              <a:buNone/>
            </a:pPr>
            <a:r>
              <a:rPr lang="en-US" sz="2400" dirty="0" smtClean="0">
                <a:latin typeface="Franklin Gothic Book" pitchFamily="34" charset="0"/>
              </a:rPr>
              <a:t>The main cause of renal colic ─ acute violation of the passage of urine through the urinary tract.</a:t>
            </a:r>
          </a:p>
          <a:p>
            <a:pPr>
              <a:lnSpc>
                <a:spcPct val="110000"/>
              </a:lnSpc>
              <a:buFont typeface="Wingdings" pitchFamily="2" charset="2"/>
              <a:buNone/>
            </a:pPr>
            <a:r>
              <a:rPr lang="en-US" sz="2400" dirty="0" smtClean="0">
                <a:latin typeface="Franklin Gothic Book" pitchFamily="34" charset="0"/>
              </a:rPr>
              <a:t>The initial moment is the local spasm of the </a:t>
            </a:r>
            <a:r>
              <a:rPr lang="en-US" sz="2400" dirty="0" err="1" smtClean="0">
                <a:latin typeface="Franklin Gothic Book" pitchFamily="34" charset="0"/>
              </a:rPr>
              <a:t>ureter</a:t>
            </a:r>
            <a:r>
              <a:rPr lang="en-US" sz="2400" dirty="0" smtClean="0">
                <a:latin typeface="Franklin Gothic Book" pitchFamily="34" charset="0"/>
              </a:rPr>
              <a:t>, which leads to </a:t>
            </a:r>
            <a:r>
              <a:rPr lang="en-US" sz="2400" dirty="0" err="1" smtClean="0">
                <a:latin typeface="Franklin Gothic Book" pitchFamily="34" charset="0"/>
              </a:rPr>
              <a:t>intralovenum</a:t>
            </a:r>
            <a:r>
              <a:rPr lang="en-US" sz="2400" dirty="0" smtClean="0">
                <a:latin typeface="Franklin Gothic Book" pitchFamily="34" charset="0"/>
              </a:rPr>
              <a:t> hypertension and </a:t>
            </a:r>
            <a:r>
              <a:rPr lang="en-US" sz="2400" dirty="0" err="1" smtClean="0">
                <a:latin typeface="Franklin Gothic Book" pitchFamily="34" charset="0"/>
              </a:rPr>
              <a:t>pyeloectasia</a:t>
            </a:r>
            <a:r>
              <a:rPr lang="en-US" sz="2400" dirty="0" smtClean="0">
                <a:latin typeface="Franklin Gothic Book" pitchFamily="34" charset="0"/>
              </a:rPr>
              <a:t>.</a:t>
            </a:r>
          </a:p>
          <a:p>
            <a:pPr>
              <a:lnSpc>
                <a:spcPct val="110000"/>
              </a:lnSpc>
              <a:buFont typeface="Wingdings" pitchFamily="2" charset="2"/>
              <a:buNone/>
            </a:pPr>
            <a:r>
              <a:rPr lang="en-US" sz="2400" dirty="0" smtClean="0">
                <a:latin typeface="Franklin Gothic Book" pitchFamily="34" charset="0"/>
              </a:rPr>
              <a:t>There is a violation of the </a:t>
            </a:r>
            <a:r>
              <a:rPr lang="en-US" sz="2400" dirty="0" err="1" smtClean="0">
                <a:latin typeface="Franklin Gothic Book" pitchFamily="34" charset="0"/>
              </a:rPr>
              <a:t>hemodynamics</a:t>
            </a:r>
            <a:r>
              <a:rPr lang="en-US" sz="2400" dirty="0" smtClean="0">
                <a:latin typeface="Franklin Gothic Book" pitchFamily="34" charset="0"/>
              </a:rPr>
              <a:t> of the kidney (spasm of the arteries and venous stasis). Venous stasis in the kidney helps to stretch the fibrous capsule and irritate the pain receptors.</a:t>
            </a:r>
            <a:endParaRPr lang="ru-RU" sz="2400" dirty="0">
              <a:latin typeface="Franklin Gothic Book" pitchFamily="34" charset="0"/>
            </a:endParaRPr>
          </a:p>
        </p:txBody>
      </p:sp>
      <p:pic>
        <p:nvPicPr>
          <p:cNvPr id="147463" name="Picture 7" descr="ANATR23"/>
          <p:cNvPicPr>
            <a:picLocks noGrp="1" noChangeAspect="1" noChangeArrowheads="1"/>
          </p:cNvPicPr>
          <p:nvPr>
            <p:ph sz="half" idx="2"/>
          </p:nvPr>
        </p:nvPicPr>
        <p:blipFill>
          <a:blip r:embed="rId2"/>
          <a:srcRect/>
          <a:stretch>
            <a:fillRect/>
          </a:stretch>
        </p:blipFill>
        <p:spPr>
          <a:xfrm>
            <a:off x="5715008" y="1919287"/>
            <a:ext cx="3114208" cy="330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5"/>
          <p:cNvSpPr>
            <a:spLocks noGrp="1" noChangeAspect="1" noChangeArrowheads="1"/>
          </p:cNvSpPr>
          <p:nvPr>
            <p:ph type="body" sz="half" idx="1"/>
          </p:nvPr>
        </p:nvSpPr>
        <p:spPr>
          <a:xfrm>
            <a:off x="250825" y="549275"/>
            <a:ext cx="5113338" cy="5688013"/>
          </a:xfrm>
        </p:spPr>
        <p:txBody>
          <a:bodyPr>
            <a:normAutofit fontScale="92500" lnSpcReduction="10000"/>
          </a:bodyPr>
          <a:lstStyle/>
          <a:p>
            <a:pPr>
              <a:buFont typeface="Wingdings" pitchFamily="2" charset="2"/>
              <a:buNone/>
            </a:pPr>
            <a:r>
              <a:rPr lang="ru-RU" sz="2400" dirty="0"/>
              <a:t>   </a:t>
            </a:r>
            <a:r>
              <a:rPr lang="en-US" sz="2800" dirty="0" smtClean="0">
                <a:solidFill>
                  <a:srgbClr val="FFC000"/>
                </a:solidFill>
              </a:rPr>
              <a:t>The pain is very strong, localized in the lumbar region and in the abdomen, have a sharp intolerable character.</a:t>
            </a:r>
          </a:p>
          <a:p>
            <a:pPr>
              <a:buFont typeface="Wingdings" pitchFamily="2" charset="2"/>
              <a:buNone/>
            </a:pPr>
            <a:endParaRPr lang="en-US" sz="2800" dirty="0" smtClean="0">
              <a:solidFill>
                <a:srgbClr val="FFC000"/>
              </a:solidFill>
            </a:endParaRPr>
          </a:p>
          <a:p>
            <a:pPr>
              <a:buFont typeface="Wingdings" pitchFamily="2" charset="2"/>
              <a:buNone/>
            </a:pPr>
            <a:r>
              <a:rPr lang="en-US" sz="2800" dirty="0" smtClean="0">
                <a:solidFill>
                  <a:srgbClr val="FFC000"/>
                </a:solidFill>
              </a:rPr>
              <a:t>Accompanied by a certain irradiation, the nature of which depends on the location of the occlusion.</a:t>
            </a:r>
          </a:p>
          <a:p>
            <a:pPr>
              <a:buFont typeface="Wingdings" pitchFamily="2" charset="2"/>
              <a:buNone/>
            </a:pPr>
            <a:endParaRPr lang="en-US" sz="2800" dirty="0" smtClean="0">
              <a:solidFill>
                <a:srgbClr val="FFC000"/>
              </a:solidFill>
            </a:endParaRPr>
          </a:p>
          <a:p>
            <a:pPr>
              <a:buFont typeface="Wingdings" pitchFamily="2" charset="2"/>
              <a:buNone/>
            </a:pPr>
            <a:r>
              <a:rPr lang="en-US" sz="2800" dirty="0" smtClean="0">
                <a:solidFill>
                  <a:srgbClr val="FFC000"/>
                </a:solidFill>
              </a:rPr>
              <a:t>Patients are concerned about nausea, vomiting, intestinal paresis, </a:t>
            </a:r>
            <a:r>
              <a:rPr lang="en-US" sz="2800" dirty="0" err="1" smtClean="0">
                <a:solidFill>
                  <a:srgbClr val="FFC000"/>
                </a:solidFill>
              </a:rPr>
              <a:t>bradycardia</a:t>
            </a:r>
            <a:r>
              <a:rPr lang="en-US" sz="2800" dirty="0" smtClean="0">
                <a:solidFill>
                  <a:srgbClr val="FFC000"/>
                </a:solidFill>
              </a:rPr>
              <a:t>, moderate increase in blood pressure.</a:t>
            </a:r>
            <a:r>
              <a:rPr lang="ru-RU" sz="2800" dirty="0" smtClean="0">
                <a:solidFill>
                  <a:srgbClr val="FFC000"/>
                </a:solidFill>
              </a:rPr>
              <a:t> </a:t>
            </a:r>
            <a:endParaRPr lang="ru-RU" sz="2800" dirty="0">
              <a:solidFill>
                <a:srgbClr val="FFC000"/>
              </a:solidFill>
              <a:latin typeface="Franklin Gothic Book" pitchFamily="34" charset="0"/>
            </a:endParaRPr>
          </a:p>
        </p:txBody>
      </p:sp>
      <p:pic>
        <p:nvPicPr>
          <p:cNvPr id="156680" name="Picture 8" descr="Боль_3"/>
          <p:cNvPicPr>
            <a:picLocks noGrp="1" noChangeAspect="1" noChangeArrowheads="1"/>
          </p:cNvPicPr>
          <p:nvPr>
            <p:ph sz="quarter" idx="2"/>
          </p:nvPr>
        </p:nvPicPr>
        <p:blipFill>
          <a:blip r:embed="rId2"/>
          <a:srcRect/>
          <a:stretch>
            <a:fillRect/>
          </a:stretch>
        </p:blipFill>
        <p:spPr>
          <a:xfrm>
            <a:off x="6348413" y="908049"/>
            <a:ext cx="2143125" cy="295822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56681" name="Picture 9" descr="Боль_1"/>
          <p:cNvPicPr>
            <a:picLocks noGrp="1" noChangeAspect="1" noChangeArrowheads="1"/>
          </p:cNvPicPr>
          <p:nvPr>
            <p:ph sz="quarter" idx="3"/>
          </p:nvPr>
        </p:nvPicPr>
        <p:blipFill>
          <a:blip r:embed="rId3"/>
          <a:stretch>
            <a:fillRect/>
          </a:stretch>
        </p:blipFill>
        <p:spPr>
          <a:xfrm>
            <a:off x="5397500" y="4187825"/>
            <a:ext cx="2540000" cy="16891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title"/>
          </p:nvPr>
        </p:nvSpPr>
        <p:spPr>
          <a:xfrm>
            <a:off x="611188" y="401638"/>
            <a:ext cx="7818464" cy="795337"/>
          </a:xfrm>
          <a:solidFill>
            <a:schemeClr val="bg2"/>
          </a:solidFill>
        </p:spPr>
        <p:txBody>
          <a:bodyPr>
            <a:noAutofit/>
          </a:bodyPr>
          <a:lstStyle/>
          <a:p>
            <a:r>
              <a:rPr sz="3200" smtClean="0">
                <a:solidFill>
                  <a:schemeClr val="accent4"/>
                </a:solidFill>
                <a:effectLst/>
                <a:latin typeface="Franklin Gothic Book" pitchFamily="34" charset="0"/>
              </a:rPr>
              <a:t>Hematuria</a:t>
            </a:r>
            <a:r>
              <a:rPr lang="ru-RU" sz="3200" dirty="0" smtClean="0">
                <a:solidFill>
                  <a:schemeClr val="accent4"/>
                </a:solidFill>
                <a:effectLst/>
                <a:latin typeface="Franklin Gothic Book" pitchFamily="34" charset="0"/>
              </a:rPr>
              <a:t> - </a:t>
            </a:r>
            <a:r>
              <a:rPr sz="3200" smtClean="0"/>
              <a:t>the presence of blood in urine.</a:t>
            </a:r>
            <a:endParaRPr lang="ru-RU" sz="3200" dirty="0">
              <a:solidFill>
                <a:schemeClr val="accent4"/>
              </a:solidFill>
              <a:effectLst/>
              <a:latin typeface="Franklin Gothic Book" pitchFamily="34" charset="0"/>
            </a:endParaRPr>
          </a:p>
        </p:txBody>
      </p:sp>
      <p:sp>
        <p:nvSpPr>
          <p:cNvPr id="159747" name="Rectangle 3"/>
          <p:cNvSpPr>
            <a:spLocks noGrp="1" noChangeArrowheads="1"/>
          </p:cNvSpPr>
          <p:nvPr>
            <p:ph type="body" sz="half" idx="1"/>
          </p:nvPr>
        </p:nvSpPr>
        <p:spPr>
          <a:xfrm>
            <a:off x="395288" y="1268413"/>
            <a:ext cx="5976937" cy="5329237"/>
          </a:xfrm>
        </p:spPr>
        <p:txBody>
          <a:bodyPr>
            <a:normAutofit/>
          </a:bodyPr>
          <a:lstStyle/>
          <a:p>
            <a:pPr>
              <a:buFont typeface="Wingdings" pitchFamily="2" charset="2"/>
              <a:buNone/>
            </a:pPr>
            <a:r>
              <a:rPr lang="ru-RU" sz="2800" dirty="0"/>
              <a:t>	</a:t>
            </a:r>
            <a:r>
              <a:rPr lang="en-US" sz="2800" dirty="0" smtClean="0"/>
              <a:t>The causes of </a:t>
            </a:r>
            <a:r>
              <a:rPr lang="en-US" sz="2800" dirty="0" err="1" smtClean="0"/>
              <a:t>hematuria</a:t>
            </a:r>
            <a:r>
              <a:rPr lang="en-US" sz="2800" dirty="0" smtClean="0"/>
              <a:t> in </a:t>
            </a:r>
            <a:r>
              <a:rPr lang="en-US" sz="2800" dirty="0" err="1" smtClean="0"/>
              <a:t>nephrolithiasis</a:t>
            </a:r>
            <a:r>
              <a:rPr lang="en-US" sz="2800" dirty="0" smtClean="0"/>
              <a:t> are different: nephritis, </a:t>
            </a:r>
            <a:r>
              <a:rPr lang="en-US" sz="2800" dirty="0" err="1" smtClean="0"/>
              <a:t>pyelitis</a:t>
            </a:r>
            <a:r>
              <a:rPr lang="en-US" sz="2800" dirty="0" smtClean="0"/>
              <a:t>, congestive kidney disease, direct trauma to the renal parenchyma and pelvis with calculus.</a:t>
            </a:r>
          </a:p>
          <a:p>
            <a:pPr>
              <a:buFont typeface="Wingdings" pitchFamily="2" charset="2"/>
              <a:buNone/>
            </a:pPr>
            <a:r>
              <a:rPr lang="en-US" sz="2800" dirty="0" smtClean="0"/>
              <a:t>In a state of rest, the </a:t>
            </a:r>
            <a:r>
              <a:rPr lang="en-US" sz="2800" dirty="0" err="1" smtClean="0"/>
              <a:t>hematuria</a:t>
            </a:r>
            <a:r>
              <a:rPr lang="en-US" sz="2800" dirty="0" smtClean="0"/>
              <a:t> decreases or temporarily ceases altogether, but appears again and increases with movement, any physical strain.</a:t>
            </a:r>
            <a:endParaRPr lang="ru-RU" sz="2800" dirty="0">
              <a:latin typeface="Franklin Gothic Book" pitchFamily="34" charset="0"/>
            </a:endParaRPr>
          </a:p>
        </p:txBody>
      </p:sp>
      <p:pic>
        <p:nvPicPr>
          <p:cNvPr id="159750" name="Picture 6" descr="Моча"/>
          <p:cNvPicPr>
            <a:picLocks noGrp="1" noChangeAspect="1" noChangeArrowheads="1"/>
          </p:cNvPicPr>
          <p:nvPr>
            <p:ph sz="half" idx="2"/>
          </p:nvPr>
        </p:nvPicPr>
        <p:blipFill>
          <a:blip r:embed="rId2"/>
          <a:srcRect/>
          <a:stretch>
            <a:fillRect/>
          </a:stretch>
        </p:blipFill>
        <p:spPr>
          <a:xfrm>
            <a:off x="6786578" y="2714620"/>
            <a:ext cx="1857375" cy="174359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p:cNvSpPr>
          <p:nvPr>
            <p:ph type="title"/>
          </p:nvPr>
        </p:nvSpPr>
        <p:spPr>
          <a:xfrm>
            <a:off x="466724" y="331788"/>
            <a:ext cx="8320117" cy="936625"/>
          </a:xfrm>
          <a:solidFill>
            <a:schemeClr val="bg2"/>
          </a:solidFill>
        </p:spPr>
        <p:txBody>
          <a:bodyPr>
            <a:noAutofit/>
          </a:bodyPr>
          <a:lstStyle/>
          <a:p>
            <a:r>
              <a:rPr sz="2800" smtClean="0">
                <a:solidFill>
                  <a:schemeClr val="accent4"/>
                </a:solidFill>
              </a:rPr>
              <a:t>PYURIA</a:t>
            </a:r>
            <a:r>
              <a:rPr sz="2800" smtClean="0"/>
              <a:t> - the presence of pus in the urine, typically from bacterial infection.</a:t>
            </a:r>
            <a:endParaRPr lang="ru-RU" sz="2800" dirty="0">
              <a:solidFill>
                <a:schemeClr val="accent4"/>
              </a:solidFill>
              <a:effectLst/>
              <a:latin typeface="Franklin Gothic Book" pitchFamily="34" charset="0"/>
            </a:endParaRPr>
          </a:p>
        </p:txBody>
      </p:sp>
      <p:sp>
        <p:nvSpPr>
          <p:cNvPr id="160771" name="Rectangle 3"/>
          <p:cNvSpPr>
            <a:spLocks noGrp="1" noChangeArrowheads="1"/>
          </p:cNvSpPr>
          <p:nvPr>
            <p:ph type="body" sz="half" idx="1"/>
          </p:nvPr>
        </p:nvSpPr>
        <p:spPr>
          <a:xfrm>
            <a:off x="179388" y="4857760"/>
            <a:ext cx="8640762" cy="1428760"/>
          </a:xfrm>
        </p:spPr>
        <p:txBody>
          <a:bodyPr>
            <a:normAutofit/>
          </a:bodyPr>
          <a:lstStyle/>
          <a:p>
            <a:pPr marL="0" indent="457200" algn="just">
              <a:buFont typeface="Wingdings" pitchFamily="2" charset="2"/>
              <a:buNone/>
            </a:pPr>
            <a:r>
              <a:rPr lang="en-US" sz="2800" dirty="0" smtClean="0">
                <a:latin typeface="Franklin Gothic Book" pitchFamily="34" charset="0"/>
              </a:rPr>
              <a:t>With </a:t>
            </a:r>
            <a:r>
              <a:rPr lang="en-US" sz="2800" dirty="0" err="1" smtClean="0">
                <a:latin typeface="Franklin Gothic Book" pitchFamily="34" charset="0"/>
              </a:rPr>
              <a:t>urolithiasis</a:t>
            </a:r>
            <a:r>
              <a:rPr lang="en-US" sz="2800" dirty="0" smtClean="0">
                <a:latin typeface="Franklin Gothic Book" pitchFamily="34" charset="0"/>
              </a:rPr>
              <a:t>, it occurs frequently and is an important symptom indicative of complication of </a:t>
            </a:r>
            <a:r>
              <a:rPr lang="en-US" sz="2800" dirty="0" err="1" smtClean="0">
                <a:latin typeface="Franklin Gothic Book" pitchFamily="34" charset="0"/>
              </a:rPr>
              <a:t>nephrolithiasis</a:t>
            </a:r>
            <a:r>
              <a:rPr lang="en-US" sz="2800" dirty="0" smtClean="0">
                <a:latin typeface="Franklin Gothic Book" pitchFamily="34" charset="0"/>
              </a:rPr>
              <a:t> by infection.</a:t>
            </a:r>
            <a:endParaRPr lang="ru-RU" sz="2800" dirty="0">
              <a:latin typeface="Franklin Gothic Book" pitchFamily="34" charset="0"/>
            </a:endParaRPr>
          </a:p>
        </p:txBody>
      </p:sp>
      <p:pic>
        <p:nvPicPr>
          <p:cNvPr id="160774" name="Picture 6" descr="Микроорганизмы"/>
          <p:cNvPicPr>
            <a:picLocks noGrp="1" noChangeAspect="1" noChangeArrowheads="1"/>
          </p:cNvPicPr>
          <p:nvPr>
            <p:ph sz="half" idx="2"/>
          </p:nvPr>
        </p:nvPicPr>
        <p:blipFill>
          <a:blip r:embed="rId2"/>
          <a:srcRect/>
          <a:stretch>
            <a:fillRect/>
          </a:stretch>
        </p:blipFill>
        <p:spPr>
          <a:xfrm>
            <a:off x="2428860" y="1268413"/>
            <a:ext cx="3729038" cy="3314700"/>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p:cNvSpPr>
          <p:nvPr>
            <p:ph type="title"/>
          </p:nvPr>
        </p:nvSpPr>
        <p:spPr>
          <a:xfrm>
            <a:off x="571472" y="328613"/>
            <a:ext cx="2560666" cy="939800"/>
          </a:xfrm>
          <a:solidFill>
            <a:schemeClr val="bg2"/>
          </a:solidFill>
        </p:spPr>
        <p:txBody>
          <a:bodyPr>
            <a:normAutofit/>
          </a:bodyPr>
          <a:lstStyle/>
          <a:p>
            <a:r>
              <a:rPr smtClean="0">
                <a:solidFill>
                  <a:schemeClr val="accent4"/>
                </a:solidFill>
                <a:effectLst/>
                <a:latin typeface="Franklin Gothic Book" pitchFamily="34" charset="0"/>
              </a:rPr>
              <a:t>Dizuria</a:t>
            </a:r>
            <a:endParaRPr lang="ru-RU" dirty="0">
              <a:solidFill>
                <a:schemeClr val="accent4"/>
              </a:solidFill>
              <a:effectLst/>
              <a:latin typeface="Franklin Gothic Book" pitchFamily="34" charset="0"/>
            </a:endParaRPr>
          </a:p>
        </p:txBody>
      </p:sp>
      <p:sp>
        <p:nvSpPr>
          <p:cNvPr id="161795" name="Rectangle 3"/>
          <p:cNvSpPr>
            <a:spLocks noGrp="1" noChangeArrowheads="1"/>
          </p:cNvSpPr>
          <p:nvPr>
            <p:ph type="body" sz="half" idx="1"/>
          </p:nvPr>
        </p:nvSpPr>
        <p:spPr>
          <a:xfrm>
            <a:off x="288132" y="4857761"/>
            <a:ext cx="8424862" cy="1071570"/>
          </a:xfrm>
        </p:spPr>
        <p:txBody>
          <a:bodyPr>
            <a:normAutofit/>
          </a:bodyPr>
          <a:lstStyle/>
          <a:p>
            <a:pPr marL="0" indent="457200" algn="just">
              <a:buFont typeface="Wingdings" pitchFamily="2" charset="2"/>
              <a:buNone/>
            </a:pPr>
            <a:r>
              <a:rPr lang="en-US" sz="2800" dirty="0" smtClean="0">
                <a:latin typeface="Franklin Gothic Book" pitchFamily="34" charset="0"/>
              </a:rPr>
              <a:t>Depends on the location of the stone: the lower the stone in the </a:t>
            </a:r>
            <a:r>
              <a:rPr lang="en-US" sz="2800" dirty="0" err="1" smtClean="0">
                <a:latin typeface="Franklin Gothic Book" pitchFamily="34" charset="0"/>
              </a:rPr>
              <a:t>ureter</a:t>
            </a:r>
            <a:r>
              <a:rPr lang="en-US" sz="2800" dirty="0" smtClean="0">
                <a:latin typeface="Franklin Gothic Book" pitchFamily="34" charset="0"/>
              </a:rPr>
              <a:t>, the sharper it is expressed.</a:t>
            </a:r>
            <a:endParaRPr lang="ru-RU" sz="2800" dirty="0">
              <a:latin typeface="Franklin Gothic Book" pitchFamily="34" charset="0"/>
            </a:endParaRPr>
          </a:p>
        </p:txBody>
      </p:sp>
      <p:pic>
        <p:nvPicPr>
          <p:cNvPr id="161798" name="Picture 6" descr="Дизурия"/>
          <p:cNvPicPr>
            <a:picLocks noGrp="1" noChangeAspect="1" noChangeArrowheads="1"/>
          </p:cNvPicPr>
          <p:nvPr>
            <p:ph sz="half" idx="2"/>
          </p:nvPr>
        </p:nvPicPr>
        <p:blipFill>
          <a:blip r:embed="rId2"/>
          <a:srcRect/>
          <a:stretch>
            <a:fillRect/>
          </a:stretch>
        </p:blipFill>
        <p:spPr>
          <a:xfrm>
            <a:off x="3048000" y="1500175"/>
            <a:ext cx="2857500" cy="29661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med">
    <p:zo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p:cNvSpPr>
          <p:nvPr>
            <p:ph type="title"/>
          </p:nvPr>
        </p:nvSpPr>
        <p:spPr>
          <a:xfrm>
            <a:off x="250824" y="303175"/>
            <a:ext cx="8821705" cy="768371"/>
          </a:xfrm>
          <a:solidFill>
            <a:schemeClr val="bg2"/>
          </a:solidFill>
        </p:spPr>
        <p:txBody>
          <a:bodyPr>
            <a:normAutofit/>
          </a:bodyPr>
          <a:lstStyle/>
          <a:p>
            <a:r>
              <a:rPr sz="4000" smtClean="0">
                <a:solidFill>
                  <a:schemeClr val="accent4"/>
                </a:solidFill>
                <a:effectLst/>
                <a:latin typeface="Franklin Gothic Book" pitchFamily="34" charset="0"/>
              </a:rPr>
              <a:t>Departure of stones in the urine</a:t>
            </a:r>
            <a:endParaRPr lang="ru-RU" sz="4000" dirty="0">
              <a:solidFill>
                <a:schemeClr val="accent4"/>
              </a:solidFill>
              <a:effectLst/>
              <a:latin typeface="Franklin Gothic Book" pitchFamily="34" charset="0"/>
            </a:endParaRPr>
          </a:p>
        </p:txBody>
      </p:sp>
      <p:pic>
        <p:nvPicPr>
          <p:cNvPr id="162824" name="Picture 8" descr="Мочеиспускание"/>
          <p:cNvPicPr>
            <a:picLocks noGrp="1" noChangeAspect="1" noChangeArrowheads="1"/>
          </p:cNvPicPr>
          <p:nvPr>
            <p:ph sz="half" idx="1"/>
          </p:nvPr>
        </p:nvPicPr>
        <p:blipFill>
          <a:blip r:embed="rId2"/>
          <a:stretch>
            <a:fillRect/>
          </a:stretch>
        </p:blipFill>
        <p:spPr>
          <a:xfrm>
            <a:off x="461963" y="1285860"/>
            <a:ext cx="4038600" cy="328743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62823" name="Picture 7" descr="МКБ_множ"/>
          <p:cNvPicPr>
            <a:picLocks noGrp="1" noChangeAspect="1" noChangeArrowheads="1"/>
          </p:cNvPicPr>
          <p:nvPr>
            <p:ph sz="half" idx="2"/>
          </p:nvPr>
        </p:nvPicPr>
        <p:blipFill>
          <a:blip r:embed="rId3"/>
          <a:stretch>
            <a:fillRect/>
          </a:stretch>
        </p:blipFill>
        <p:spPr>
          <a:xfrm>
            <a:off x="6225540" y="2857496"/>
            <a:ext cx="2071688" cy="1685925"/>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2819" name="Rectangle 3"/>
          <p:cNvSpPr>
            <a:spLocks noGrp="1" noChangeAspect="1" noChangeArrowheads="1"/>
          </p:cNvSpPr>
          <p:nvPr>
            <p:ph type="body" sz="half" idx="4294967295"/>
          </p:nvPr>
        </p:nvSpPr>
        <p:spPr>
          <a:xfrm>
            <a:off x="0" y="4868863"/>
            <a:ext cx="8642350" cy="1368425"/>
          </a:xfrm>
        </p:spPr>
        <p:txBody>
          <a:bodyPr/>
          <a:lstStyle/>
          <a:p>
            <a:pPr marL="0" indent="360000" algn="just">
              <a:lnSpc>
                <a:spcPct val="90000"/>
              </a:lnSpc>
              <a:buFont typeface="Wingdings" pitchFamily="2" charset="2"/>
              <a:buNone/>
            </a:pPr>
            <a:r>
              <a:rPr lang="en-US" sz="2800" dirty="0" smtClean="0">
                <a:latin typeface="Franklin Gothic Book" pitchFamily="34" charset="0"/>
              </a:rPr>
              <a:t>The most demonstrative symptom of </a:t>
            </a:r>
            <a:r>
              <a:rPr lang="en-US" sz="2800" dirty="0" err="1" smtClean="0">
                <a:latin typeface="Franklin Gothic Book" pitchFamily="34" charset="0"/>
              </a:rPr>
              <a:t>urolithiasis</a:t>
            </a:r>
            <a:r>
              <a:rPr lang="en-US" sz="2800" dirty="0" smtClean="0">
                <a:latin typeface="Franklin Gothic Book" pitchFamily="34" charset="0"/>
              </a:rPr>
              <a:t> (kidney stones up to 0.6 cm leave on their own in 96% of cases).</a:t>
            </a:r>
            <a:endParaRPr lang="ru-RU" sz="2800" dirty="0">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p:cNvSpPr>
          <p:nvPr>
            <p:ph type="title"/>
          </p:nvPr>
        </p:nvSpPr>
        <p:spPr>
          <a:xfrm>
            <a:off x="500034" y="285728"/>
            <a:ext cx="7950238" cy="911246"/>
          </a:xfrm>
          <a:solidFill>
            <a:schemeClr val="bg2"/>
          </a:solidFill>
        </p:spPr>
        <p:txBody>
          <a:bodyPr>
            <a:normAutofit/>
          </a:bodyPr>
          <a:lstStyle/>
          <a:p>
            <a:r>
              <a:rPr sz="3200" smtClean="0">
                <a:solidFill>
                  <a:schemeClr val="accent4"/>
                </a:solidFill>
                <a:effectLst/>
                <a:latin typeface="Franklin Gothic Book" pitchFamily="34" charset="0"/>
              </a:rPr>
              <a:t>Anuria - </a:t>
            </a:r>
            <a:r>
              <a:rPr sz="3200" smtClean="0"/>
              <a:t>failure of the kidneys to produce urine.</a:t>
            </a:r>
            <a:endParaRPr lang="ru-RU" sz="3200" dirty="0">
              <a:solidFill>
                <a:schemeClr val="accent4"/>
              </a:solidFill>
              <a:effectLst/>
              <a:latin typeface="Franklin Gothic Book" pitchFamily="34" charset="0"/>
            </a:endParaRPr>
          </a:p>
        </p:txBody>
      </p:sp>
      <p:sp>
        <p:nvSpPr>
          <p:cNvPr id="166915" name="Rectangle 3"/>
          <p:cNvSpPr>
            <a:spLocks noGrp="1" noChangeAspect="1" noChangeArrowheads="1"/>
          </p:cNvSpPr>
          <p:nvPr>
            <p:ph type="body" sz="half" idx="1"/>
          </p:nvPr>
        </p:nvSpPr>
        <p:spPr>
          <a:xfrm>
            <a:off x="142845" y="1268413"/>
            <a:ext cx="5429287" cy="5375297"/>
          </a:xfrm>
        </p:spPr>
        <p:txBody>
          <a:bodyPr>
            <a:normAutofit/>
          </a:bodyPr>
          <a:lstStyle/>
          <a:p>
            <a:pPr>
              <a:buFont typeface="Wingdings" pitchFamily="2" charset="2"/>
              <a:buNone/>
            </a:pPr>
            <a:r>
              <a:rPr lang="ru-RU" sz="2400" dirty="0"/>
              <a:t>   </a:t>
            </a:r>
            <a:r>
              <a:rPr lang="en-US" sz="2400" dirty="0" err="1" smtClean="0"/>
              <a:t>Calculous</a:t>
            </a:r>
            <a:r>
              <a:rPr lang="en-US" sz="2400" dirty="0" smtClean="0"/>
              <a:t> </a:t>
            </a:r>
            <a:r>
              <a:rPr lang="en-US" sz="2400" dirty="0" err="1" smtClean="0"/>
              <a:t>anuria</a:t>
            </a:r>
            <a:r>
              <a:rPr lang="en-US" sz="2400" dirty="0" smtClean="0"/>
              <a:t> is a rare, but the most serious complication, threatening the life of the patient. It is especially dangerous with a single kidney.</a:t>
            </a:r>
          </a:p>
          <a:p>
            <a:pPr>
              <a:buFont typeface="Wingdings" pitchFamily="2" charset="2"/>
              <a:buNone/>
            </a:pPr>
            <a:r>
              <a:rPr lang="en-US" sz="2400" dirty="0" smtClean="0"/>
              <a:t>The mechanism of the formation of calculable </a:t>
            </a:r>
            <a:r>
              <a:rPr lang="en-US" sz="2400" dirty="0" err="1" smtClean="0"/>
              <a:t>anuria</a:t>
            </a:r>
            <a:r>
              <a:rPr lang="en-US" sz="2400" dirty="0" smtClean="0"/>
              <a:t> is mainly </a:t>
            </a:r>
            <a:r>
              <a:rPr lang="en-US" sz="2400" dirty="0" err="1" smtClean="0"/>
              <a:t>obturation</a:t>
            </a:r>
            <a:r>
              <a:rPr lang="en-US" sz="2400" dirty="0" smtClean="0"/>
              <a:t>, but reflex effects also play a role when the second, healthy kidney in the normal state of its </a:t>
            </a:r>
            <a:r>
              <a:rPr lang="en-US" sz="2400" dirty="0" err="1" smtClean="0"/>
              <a:t>ureter</a:t>
            </a:r>
            <a:r>
              <a:rPr lang="en-US" sz="2400" dirty="0" smtClean="0"/>
              <a:t> ceases to excrete urine as a result of reflex effects emanating from the diseased kidney or </a:t>
            </a:r>
            <a:r>
              <a:rPr lang="en-US" sz="2400" dirty="0" err="1" smtClean="0"/>
              <a:t>ureter</a:t>
            </a:r>
            <a:r>
              <a:rPr lang="en-US" sz="2400" dirty="0" smtClean="0"/>
              <a:t> containing the calculus.</a:t>
            </a:r>
            <a:r>
              <a:rPr lang="ru-RU" sz="2400" dirty="0" smtClean="0"/>
              <a:t> </a:t>
            </a:r>
            <a:endParaRPr lang="ru-RU" sz="2400" dirty="0">
              <a:latin typeface="Franklin Gothic Book" pitchFamily="34" charset="0"/>
            </a:endParaRPr>
          </a:p>
        </p:txBody>
      </p:sp>
      <p:pic>
        <p:nvPicPr>
          <p:cNvPr id="166923" name="Picture 11" descr="очки и мочевые пути"/>
          <p:cNvPicPr>
            <a:picLocks noChangeAspect="1" noChangeArrowheads="1"/>
          </p:cNvPicPr>
          <p:nvPr/>
        </p:nvPicPr>
        <p:blipFill>
          <a:blip r:embed="rId2"/>
          <a:srcRect/>
          <a:stretch>
            <a:fillRect/>
          </a:stretch>
        </p:blipFill>
        <p:spPr bwMode="auto">
          <a:xfrm>
            <a:off x="5730905" y="1989138"/>
            <a:ext cx="3127375" cy="375285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66924" name="AutoShape 12"/>
          <p:cNvSpPr>
            <a:spLocks noChangeArrowheads="1"/>
          </p:cNvSpPr>
          <p:nvPr/>
        </p:nvSpPr>
        <p:spPr bwMode="auto">
          <a:xfrm>
            <a:off x="6986606" y="4149725"/>
            <a:ext cx="228600" cy="152400"/>
          </a:xfrm>
          <a:prstGeom prst="plus">
            <a:avLst>
              <a:gd name="adj" fmla="val 25000"/>
            </a:avLst>
          </a:prstGeom>
          <a:solidFill>
            <a:srgbClr val="FFFF0D"/>
          </a:solidFill>
          <a:ln w="15875">
            <a:solidFill>
              <a:schemeClr val="bg2"/>
            </a:solidFill>
            <a:miter lim="800000"/>
            <a:headEnd/>
            <a:tailEnd/>
          </a:ln>
          <a:effectLst/>
        </p:spPr>
        <p:txBody>
          <a:bodyPr wrap="none" anchor="ctr"/>
          <a:lstStyle/>
          <a:p>
            <a:endParaRPr lang="ru-RU"/>
          </a:p>
        </p:txBody>
      </p:sp>
      <p:sp>
        <p:nvSpPr>
          <p:cNvPr id="166925" name="AutoShape 13"/>
          <p:cNvSpPr>
            <a:spLocks noChangeArrowheads="1"/>
          </p:cNvSpPr>
          <p:nvPr/>
        </p:nvSpPr>
        <p:spPr bwMode="auto">
          <a:xfrm>
            <a:off x="7500958" y="4140200"/>
            <a:ext cx="228600" cy="152400"/>
          </a:xfrm>
          <a:prstGeom prst="plus">
            <a:avLst>
              <a:gd name="adj" fmla="val 25000"/>
            </a:avLst>
          </a:prstGeom>
          <a:solidFill>
            <a:srgbClr val="FFFF0D"/>
          </a:solidFill>
          <a:ln w="15875">
            <a:solidFill>
              <a:schemeClr val="bg2"/>
            </a:solidFill>
            <a:miter lim="800000"/>
            <a:headEnd/>
            <a:tailEnd/>
          </a:ln>
          <a:effectLst/>
        </p:spPr>
        <p:txBody>
          <a:bodyPr wrap="none" anchor="ctr"/>
          <a:lstStyle/>
          <a:p>
            <a:endParaRPr lang="ru-RU"/>
          </a:p>
        </p:txBody>
      </p:sp>
    </p:spTree>
  </p:cSld>
  <p:clrMapOvr>
    <a:masterClrMapping/>
  </p:clrMapOvr>
  <p:transition spd="med">
    <p:zo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a:xfrm>
            <a:off x="385791" y="500042"/>
            <a:ext cx="8507383" cy="700106"/>
          </a:xfrm>
          <a:solidFill>
            <a:schemeClr val="bg2"/>
          </a:solidFill>
        </p:spPr>
        <p:txBody>
          <a:bodyPr>
            <a:normAutofit fontScale="90000"/>
          </a:bodyPr>
          <a:lstStyle/>
          <a:p>
            <a:r>
              <a:rPr sz="4300" smtClean="0">
                <a:solidFill>
                  <a:schemeClr val="accent4"/>
                </a:solidFill>
                <a:effectLst/>
                <a:latin typeface="Franklin Gothic Book" pitchFamily="34" charset="0"/>
              </a:rPr>
              <a:t>Acute urination retention</a:t>
            </a:r>
            <a:endParaRPr lang="ru-RU" sz="4300" dirty="0">
              <a:solidFill>
                <a:schemeClr val="accent4"/>
              </a:solidFill>
              <a:effectLst/>
              <a:latin typeface="Franklin Gothic Book" pitchFamily="34" charset="0"/>
            </a:endParaRPr>
          </a:p>
        </p:txBody>
      </p:sp>
      <p:pic>
        <p:nvPicPr>
          <p:cNvPr id="167951" name="Picture 15" descr="Hipertrofia prostбtica benigna - Retencion urinaria aguda - Globo vesical a la inspecciуn visual "/>
          <p:cNvPicPr>
            <a:picLocks noGrp="1" noChangeAspect="1" noChangeArrowheads="1"/>
          </p:cNvPicPr>
          <p:nvPr>
            <p:ph sz="half" idx="1"/>
          </p:nvPr>
        </p:nvPicPr>
        <p:blipFill>
          <a:blip r:embed="rId2"/>
          <a:stretch>
            <a:fillRect/>
          </a:stretch>
        </p:blipFill>
        <p:spPr>
          <a:xfrm>
            <a:off x="385792" y="1400191"/>
            <a:ext cx="8401050" cy="4243387"/>
          </a:xfrm>
          <a:prstGeom prst="rect">
            <a:avLst/>
          </a:prstGeom>
          <a:ln>
            <a:noFill/>
          </a:ln>
          <a:effectLst>
            <a:softEdge rad="112500"/>
          </a:effectLst>
        </p:spPr>
      </p:pic>
      <p:sp>
        <p:nvSpPr>
          <p:cNvPr id="167939" name="Rectangle 3"/>
          <p:cNvSpPr>
            <a:spLocks noGrp="1" noChangeAspect="1" noChangeArrowheads="1"/>
          </p:cNvSpPr>
          <p:nvPr>
            <p:ph sz="half" idx="2"/>
          </p:nvPr>
        </p:nvSpPr>
        <p:spPr>
          <a:xfrm>
            <a:off x="0" y="5786454"/>
            <a:ext cx="9143999" cy="642942"/>
          </a:xfrm>
        </p:spPr>
        <p:txBody>
          <a:bodyPr/>
          <a:lstStyle/>
          <a:p>
            <a:pPr algn="ctr">
              <a:buFont typeface="Wingdings" pitchFamily="2" charset="2"/>
              <a:buNone/>
            </a:pPr>
            <a:r>
              <a:rPr lang="en-US" sz="2800" dirty="0" smtClean="0">
                <a:latin typeface="Franklin Gothic Book" pitchFamily="34" charset="0"/>
              </a:rPr>
              <a:t>Occurs when the </a:t>
            </a:r>
            <a:r>
              <a:rPr lang="en-US" sz="2800" dirty="0" err="1" smtClean="0">
                <a:latin typeface="Franklin Gothic Book" pitchFamily="34" charset="0"/>
              </a:rPr>
              <a:t>concrement</a:t>
            </a:r>
            <a:r>
              <a:rPr lang="en-US" sz="2800" dirty="0" smtClean="0">
                <a:latin typeface="Franklin Gothic Book" pitchFamily="34" charset="0"/>
              </a:rPr>
              <a:t> is stuck in the urethra.</a:t>
            </a:r>
            <a:endParaRPr lang="ru-RU" sz="2800" dirty="0">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Grp="1" noChangeAspect="1" noChangeArrowheads="1"/>
          </p:cNvSpPr>
          <p:nvPr>
            <p:ph idx="1"/>
          </p:nvPr>
        </p:nvSpPr>
        <p:spPr>
          <a:xfrm>
            <a:off x="250825" y="1125539"/>
            <a:ext cx="8642350" cy="5518172"/>
          </a:xfrm>
        </p:spPr>
        <p:txBody>
          <a:bodyPr>
            <a:normAutofit/>
          </a:bodyPr>
          <a:lstStyle/>
          <a:p>
            <a:r>
              <a:rPr lang="en-US" sz="2800" dirty="0" err="1" smtClean="0">
                <a:solidFill>
                  <a:srgbClr val="FFC000"/>
                </a:solidFill>
              </a:rPr>
              <a:t>Hydronephrosis</a:t>
            </a:r>
            <a:r>
              <a:rPr lang="en-US" sz="2800" dirty="0" smtClean="0">
                <a:solidFill>
                  <a:srgbClr val="FFC000"/>
                </a:solidFill>
              </a:rPr>
              <a:t>.</a:t>
            </a:r>
          </a:p>
          <a:p>
            <a:r>
              <a:rPr lang="en-US" sz="2800" dirty="0" err="1" smtClean="0">
                <a:solidFill>
                  <a:srgbClr val="FFC000"/>
                </a:solidFill>
              </a:rPr>
              <a:t>Ureterohydronephrosis</a:t>
            </a:r>
            <a:r>
              <a:rPr lang="en-US" sz="2800" dirty="0" smtClean="0">
                <a:solidFill>
                  <a:srgbClr val="FFC000"/>
                </a:solidFill>
              </a:rPr>
              <a:t>.</a:t>
            </a:r>
          </a:p>
          <a:p>
            <a:r>
              <a:rPr lang="en-US" sz="2800" dirty="0" smtClean="0">
                <a:solidFill>
                  <a:srgbClr val="FFC000"/>
                </a:solidFill>
              </a:rPr>
              <a:t>Acute </a:t>
            </a:r>
            <a:r>
              <a:rPr lang="en-US" sz="2800" dirty="0" err="1" smtClean="0">
                <a:solidFill>
                  <a:srgbClr val="FFC000"/>
                </a:solidFill>
              </a:rPr>
              <a:t>pyelonephritis</a:t>
            </a:r>
            <a:r>
              <a:rPr lang="en-US" sz="2800" dirty="0" smtClean="0">
                <a:solidFill>
                  <a:srgbClr val="FFC000"/>
                </a:solidFill>
              </a:rPr>
              <a:t>.</a:t>
            </a:r>
          </a:p>
          <a:p>
            <a:r>
              <a:rPr lang="en-US" sz="2800" dirty="0" err="1" smtClean="0">
                <a:solidFill>
                  <a:srgbClr val="FFC000"/>
                </a:solidFill>
              </a:rPr>
              <a:t>Bacteriotic</a:t>
            </a:r>
            <a:r>
              <a:rPr lang="en-US" sz="2800" dirty="0" smtClean="0">
                <a:solidFill>
                  <a:srgbClr val="FFC000"/>
                </a:solidFill>
              </a:rPr>
              <a:t> shock.</a:t>
            </a:r>
          </a:p>
          <a:p>
            <a:r>
              <a:rPr lang="en-US" sz="2800" dirty="0" err="1" smtClean="0">
                <a:solidFill>
                  <a:srgbClr val="FFC000"/>
                </a:solidFill>
              </a:rPr>
              <a:t>Urosepsis</a:t>
            </a:r>
            <a:r>
              <a:rPr lang="en-US" sz="2800" dirty="0" smtClean="0">
                <a:solidFill>
                  <a:srgbClr val="FFC000"/>
                </a:solidFill>
              </a:rPr>
              <a:t>.</a:t>
            </a:r>
          </a:p>
          <a:p>
            <a:r>
              <a:rPr lang="en-US" sz="2800" dirty="0" smtClean="0">
                <a:solidFill>
                  <a:srgbClr val="FFC000"/>
                </a:solidFill>
              </a:rPr>
              <a:t>Chronic </a:t>
            </a:r>
            <a:r>
              <a:rPr lang="en-US" sz="2800" dirty="0" err="1" smtClean="0">
                <a:solidFill>
                  <a:srgbClr val="FFC000"/>
                </a:solidFill>
              </a:rPr>
              <a:t>pyelonephritis</a:t>
            </a:r>
            <a:r>
              <a:rPr lang="en-US" sz="2800" dirty="0" smtClean="0">
                <a:solidFill>
                  <a:srgbClr val="FFC000"/>
                </a:solidFill>
              </a:rPr>
              <a:t>.</a:t>
            </a:r>
          </a:p>
          <a:p>
            <a:r>
              <a:rPr lang="en-US" sz="2800" dirty="0" smtClean="0">
                <a:solidFill>
                  <a:srgbClr val="FFC000"/>
                </a:solidFill>
              </a:rPr>
              <a:t>Wrinkling of the kidney.</a:t>
            </a:r>
          </a:p>
          <a:p>
            <a:r>
              <a:rPr lang="en-US" sz="2800" dirty="0" err="1" smtClean="0">
                <a:solidFill>
                  <a:srgbClr val="FFC000"/>
                </a:solidFill>
              </a:rPr>
              <a:t>Pionerophosis</a:t>
            </a:r>
            <a:r>
              <a:rPr lang="en-US" sz="2800" dirty="0" smtClean="0">
                <a:solidFill>
                  <a:srgbClr val="FFC000"/>
                </a:solidFill>
              </a:rPr>
              <a:t>.</a:t>
            </a:r>
          </a:p>
          <a:p>
            <a:r>
              <a:rPr lang="en-US" sz="2800" dirty="0" smtClean="0">
                <a:solidFill>
                  <a:srgbClr val="FFC000"/>
                </a:solidFill>
              </a:rPr>
              <a:t>Chronic renal failure.</a:t>
            </a:r>
            <a:endParaRPr lang="ru-RU" sz="2800" dirty="0">
              <a:solidFill>
                <a:srgbClr val="FFC000"/>
              </a:solidFill>
              <a:effectLst/>
            </a:endParaRPr>
          </a:p>
          <a:p>
            <a:endParaRPr lang="ru-RU" b="1" dirty="0">
              <a:latin typeface="Arial" charset="0"/>
            </a:endParaRPr>
          </a:p>
          <a:p>
            <a:endParaRPr lang="ru-RU" b="1" dirty="0">
              <a:latin typeface="Arial" charset="0"/>
            </a:endParaRPr>
          </a:p>
        </p:txBody>
      </p:sp>
      <p:sp>
        <p:nvSpPr>
          <p:cNvPr id="169986" name="Rectangle 2"/>
          <p:cNvSpPr>
            <a:spLocks noGrp="1" noRot="1" noChangeAspect="1" noChangeArrowheads="1"/>
          </p:cNvSpPr>
          <p:nvPr>
            <p:ph type="title"/>
          </p:nvPr>
        </p:nvSpPr>
        <p:spPr>
          <a:xfrm>
            <a:off x="0" y="476250"/>
            <a:ext cx="9144000" cy="649288"/>
          </a:xfrm>
        </p:spPr>
        <p:style>
          <a:lnRef idx="2">
            <a:schemeClr val="accent1"/>
          </a:lnRef>
          <a:fillRef idx="1">
            <a:schemeClr val="lt1"/>
          </a:fillRef>
          <a:effectRef idx="0">
            <a:schemeClr val="accent1"/>
          </a:effectRef>
          <a:fontRef idx="minor">
            <a:schemeClr val="dk1"/>
          </a:fontRef>
        </p:style>
        <p:txBody>
          <a:bodyPr>
            <a:normAutofit fontScale="90000"/>
          </a:bodyPr>
          <a:lstStyle/>
          <a:p>
            <a:r>
              <a:rPr sz="4000" smtClean="0">
                <a:solidFill>
                  <a:schemeClr val="bg1"/>
                </a:solidFill>
                <a:effectLst/>
                <a:latin typeface="Franklin Gothic Book" pitchFamily="34" charset="0"/>
              </a:rPr>
              <a:t>Complications of urolithiasis</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61" name="Picture 5" descr="Горы_1"/>
          <p:cNvPicPr>
            <a:picLocks noGrp="1" noChangeAspect="1" noChangeArrowheads="1"/>
          </p:cNvPicPr>
          <p:nvPr>
            <p:ph idx="1"/>
          </p:nvPr>
        </p:nvPicPr>
        <p:blipFill>
          <a:blip r:embed="rId2"/>
          <a:srcRect/>
          <a:stretch>
            <a:fillRect/>
          </a:stretch>
        </p:blipFill>
        <p:spPr>
          <a:xfrm>
            <a:off x="0" y="0"/>
            <a:ext cx="9180513" cy="5588000"/>
          </a:xfrm>
          <a:noFill/>
          <a:ln/>
        </p:spPr>
      </p:pic>
      <p:sp>
        <p:nvSpPr>
          <p:cNvPr id="403458" name="Rectangle 2"/>
          <p:cNvSpPr>
            <a:spLocks noGrp="1" noRot="1" noChangeArrowheads="1"/>
          </p:cNvSpPr>
          <p:nvPr>
            <p:ph type="title"/>
          </p:nvPr>
        </p:nvSpPr>
        <p:spPr>
          <a:xfrm>
            <a:off x="0" y="5588000"/>
            <a:ext cx="9144000" cy="769958"/>
          </a:xfrm>
        </p:spPr>
        <p:style>
          <a:lnRef idx="1">
            <a:schemeClr val="dk1"/>
          </a:lnRef>
          <a:fillRef idx="3">
            <a:schemeClr val="dk1"/>
          </a:fillRef>
          <a:effectRef idx="2">
            <a:schemeClr val="dk1"/>
          </a:effectRef>
          <a:fontRef idx="minor">
            <a:schemeClr val="lt1"/>
          </a:fontRef>
        </p:style>
        <p:txBody>
          <a:bodyPr>
            <a:normAutofit/>
          </a:bodyPr>
          <a:lstStyle/>
          <a:p>
            <a:pPr algn="ctr"/>
            <a:r>
              <a:rPr sz="4000" smtClean="0">
                <a:solidFill>
                  <a:schemeClr val="tx1"/>
                </a:solidFill>
                <a:effectLst/>
                <a:latin typeface="Franklin Gothic Book" pitchFamily="34" charset="0"/>
              </a:rPr>
              <a:t>Diagnosis of urolithiasis</a:t>
            </a:r>
            <a:endParaRPr lang="ru-RU" sz="40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spect="1" noChangeArrowheads="1"/>
          </p:cNvSpPr>
          <p:nvPr>
            <p:ph idx="1"/>
          </p:nvPr>
        </p:nvSpPr>
        <p:spPr>
          <a:xfrm>
            <a:off x="468313" y="2636838"/>
            <a:ext cx="8424862" cy="3960812"/>
          </a:xfrm>
          <a:solidFill>
            <a:schemeClr val="bg2"/>
          </a:solidFill>
        </p:spPr>
        <p:txBody>
          <a:bodyPr>
            <a:normAutofit/>
          </a:bodyPr>
          <a:lstStyle/>
          <a:p>
            <a:pPr marL="609600" indent="-609600">
              <a:lnSpc>
                <a:spcPct val="150000"/>
              </a:lnSpc>
              <a:buClr>
                <a:schemeClr val="accent4"/>
              </a:buClr>
            </a:pPr>
            <a:r>
              <a:rPr lang="en-US" sz="3200" dirty="0" err="1" smtClean="0">
                <a:solidFill>
                  <a:schemeClr val="accent4"/>
                </a:solidFill>
                <a:latin typeface="Franklin Gothic Book" pitchFamily="34" charset="0"/>
              </a:rPr>
              <a:t>Chromocystoscopy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err="1" smtClean="0">
                <a:solidFill>
                  <a:schemeClr val="accent4"/>
                </a:solidFill>
                <a:latin typeface="Franklin Gothic Book" pitchFamily="34" charset="0"/>
              </a:rPr>
              <a:t>Ultrasonography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smtClean="0">
                <a:solidFill>
                  <a:schemeClr val="accent4"/>
                </a:solidFill>
                <a:latin typeface="Franklin Gothic Book" pitchFamily="34" charset="0"/>
              </a:rPr>
              <a:t>Excretory </a:t>
            </a:r>
            <a:r>
              <a:rPr lang="en-US" sz="3200" dirty="0" err="1" smtClean="0">
                <a:solidFill>
                  <a:schemeClr val="accent4"/>
                </a:solidFill>
                <a:latin typeface="Franklin Gothic Book" pitchFamily="34" charset="0"/>
              </a:rPr>
              <a:t>urography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smtClean="0">
                <a:solidFill>
                  <a:schemeClr val="accent4"/>
                </a:solidFill>
                <a:latin typeface="Franklin Gothic Book" pitchFamily="34" charset="0"/>
              </a:rPr>
              <a:t>General analysis of blood and urine.</a:t>
            </a:r>
            <a:endParaRPr lang="ru-RU" sz="3200" dirty="0">
              <a:solidFill>
                <a:schemeClr val="accent4"/>
              </a:solidFill>
              <a:effectLst/>
              <a:latin typeface="Franklin Gothic Book" pitchFamily="34" charset="0"/>
            </a:endParaRPr>
          </a:p>
        </p:txBody>
      </p:sp>
      <p:sp>
        <p:nvSpPr>
          <p:cNvPr id="154626" name="Rectangle 2"/>
          <p:cNvSpPr>
            <a:spLocks noGrp="1" noRot="1" noChangeAspect="1" noChangeArrowheads="1"/>
          </p:cNvSpPr>
          <p:nvPr>
            <p:ph type="title"/>
          </p:nvPr>
        </p:nvSpPr>
        <p:spPr>
          <a:xfrm>
            <a:off x="214282" y="500042"/>
            <a:ext cx="8678893" cy="1851044"/>
          </a:xfrm>
          <a:solidFill>
            <a:schemeClr val="bg2"/>
          </a:solidFill>
        </p:spPr>
        <p:txBody>
          <a:bodyPr>
            <a:normAutofit/>
          </a:bodyPr>
          <a:lstStyle/>
          <a:p>
            <a:pPr marL="0" indent="457200" algn="just"/>
            <a:r>
              <a:rPr sz="2800" smtClean="0">
                <a:solidFill>
                  <a:schemeClr val="tx1"/>
                </a:solidFill>
                <a:effectLst/>
                <a:latin typeface="Franklin Gothic Book" pitchFamily="34" charset="0"/>
              </a:rPr>
              <a:t>In order to avoid medical error and correctly establish the diagnosis, the patient must perform the following instrumental and laboratory methods of investigation:</a:t>
            </a:r>
            <a:endParaRPr lang="ru-RU" sz="28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Grp="1" noRot="1" noChangeArrowheads="1"/>
          </p:cNvSpPr>
          <p:nvPr>
            <p:ph type="title"/>
          </p:nvPr>
        </p:nvSpPr>
        <p:spPr>
          <a:xfrm>
            <a:off x="250825" y="260350"/>
            <a:ext cx="8415338" cy="882634"/>
          </a:xfrm>
        </p:spPr>
        <p:txBody>
          <a:bodyPr/>
          <a:lstStyle/>
          <a:p>
            <a:r>
              <a:rPr smtClean="0">
                <a:solidFill>
                  <a:schemeClr val="accent4"/>
                </a:solidFill>
                <a:effectLst/>
                <a:latin typeface="Franklin Gothic Book" pitchFamily="34" charset="0"/>
              </a:rPr>
              <a:t>Chromocystoscopy</a:t>
            </a:r>
            <a:endParaRPr lang="ru-RU" dirty="0">
              <a:solidFill>
                <a:schemeClr val="accent4"/>
              </a:solidFill>
              <a:effectLst/>
              <a:latin typeface="Franklin Gothic Book" pitchFamily="34" charset="0"/>
            </a:endParaRPr>
          </a:p>
        </p:txBody>
      </p:sp>
      <p:sp>
        <p:nvSpPr>
          <p:cNvPr id="149509" name="Rectangle 5"/>
          <p:cNvSpPr>
            <a:spLocks noGrp="1" noChangeArrowheads="1"/>
          </p:cNvSpPr>
          <p:nvPr>
            <p:ph type="body" sz="half" idx="1"/>
          </p:nvPr>
        </p:nvSpPr>
        <p:spPr>
          <a:xfrm>
            <a:off x="250825" y="1341438"/>
            <a:ext cx="5400675" cy="4967287"/>
          </a:xfrm>
          <a:solidFill>
            <a:schemeClr val="bg2"/>
          </a:solidFill>
        </p:spPr>
        <p:txBody>
          <a:bodyPr>
            <a:normAutofit/>
          </a:bodyPr>
          <a:lstStyle/>
          <a:p>
            <a:pPr>
              <a:lnSpc>
                <a:spcPct val="110000"/>
              </a:lnSpc>
              <a:buFont typeface="Wingdings" pitchFamily="2" charset="2"/>
              <a:buNone/>
            </a:pPr>
            <a:r>
              <a:rPr lang="ru-RU" sz="2800">
                <a:effectLst/>
              </a:rPr>
              <a:t>	</a:t>
            </a:r>
            <a:endParaRPr lang="ru-RU" sz="2800" dirty="0">
              <a:effectLst/>
              <a:latin typeface="Franklin Gothic Book" pitchFamily="34" charset="0"/>
            </a:endParaRPr>
          </a:p>
        </p:txBody>
      </p:sp>
      <p:pic>
        <p:nvPicPr>
          <p:cNvPr id="149511" name="Picture 7" descr="Хромоцистоскопия"/>
          <p:cNvPicPr>
            <a:picLocks noGrp="1" noChangeAspect="1" noChangeArrowheads="1"/>
          </p:cNvPicPr>
          <p:nvPr>
            <p:ph sz="half" idx="2"/>
          </p:nvPr>
        </p:nvPicPr>
        <p:blipFill>
          <a:blip r:embed="rId2"/>
          <a:srcRect/>
          <a:stretch>
            <a:fillRect/>
          </a:stretch>
        </p:blipFill>
        <p:spPr>
          <a:xfrm>
            <a:off x="5961063" y="1992313"/>
            <a:ext cx="2705100" cy="2833687"/>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9514" name="AutoShape 10"/>
          <p:cNvSpPr>
            <a:spLocks noChangeArrowheads="1"/>
          </p:cNvSpPr>
          <p:nvPr/>
        </p:nvSpPr>
        <p:spPr bwMode="auto">
          <a:xfrm>
            <a:off x="6156325" y="4075113"/>
            <a:ext cx="503238" cy="217487"/>
          </a:xfrm>
          <a:prstGeom prst="rightArrow">
            <a:avLst>
              <a:gd name="adj1" fmla="val 50000"/>
              <a:gd name="adj2" fmla="val 57847"/>
            </a:avLst>
          </a:prstGeom>
          <a:solidFill>
            <a:srgbClr val="FFFF0D"/>
          </a:solidFill>
          <a:ln w="15875">
            <a:solidFill>
              <a:schemeClr val="bg2"/>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9514"/>
                                        </p:tgtEl>
                                        <p:attrNameLst>
                                          <p:attrName>style.visibility</p:attrName>
                                        </p:attrNameLst>
                                      </p:cBhvr>
                                      <p:to>
                                        <p:strVal val="visible"/>
                                      </p:to>
                                    </p:set>
                                    <p:anim calcmode="lin" valueType="num">
                                      <p:cBhvr additive="base">
                                        <p:cTn id="7" dur="500" fill="hold"/>
                                        <p:tgtEl>
                                          <p:spTgt spid="149514"/>
                                        </p:tgtEl>
                                        <p:attrNameLst>
                                          <p:attrName>ppt_x</p:attrName>
                                        </p:attrNameLst>
                                      </p:cBhvr>
                                      <p:tavLst>
                                        <p:tav tm="0">
                                          <p:val>
                                            <p:strVal val="#ppt_x"/>
                                          </p:val>
                                        </p:tav>
                                        <p:tav tm="100000">
                                          <p:val>
                                            <p:strVal val="#ppt_x"/>
                                          </p:val>
                                        </p:tav>
                                      </p:tavLst>
                                    </p:anim>
                                    <p:anim calcmode="lin" valueType="num">
                                      <p:cBhvr additive="base">
                                        <p:cTn id="8" dur="500" fill="hold"/>
                                        <p:tgtEl>
                                          <p:spTgt spid="149514"/>
                                        </p:tgtEl>
                                        <p:attrNameLst>
                                          <p:attrName>ppt_y</p:attrName>
                                        </p:attrNameLst>
                                      </p:cBhvr>
                                      <p:tavLst>
                                        <p:tav tm="0">
                                          <p:val>
                                            <p:strVal val="1+#ppt_h/2"/>
                                          </p:val>
                                        </p:tav>
                                        <p:tav tm="100000">
                                          <p:val>
                                            <p:strVal val="#ppt_y"/>
                                          </p:val>
                                        </p:tav>
                                      </p:tavLst>
                                    </p:anim>
                                  </p:childTnLst>
                                </p:cTn>
                              </p:par>
                              <p:par>
                                <p:cTn id="9" presetID="3" presetClass="entr" presetSubtype="10" fill="hold" grpId="1" nodeType="withEffect">
                                  <p:stCondLst>
                                    <p:cond delay="0"/>
                                  </p:stCondLst>
                                  <p:childTnLst>
                                    <p:set>
                                      <p:cBhvr>
                                        <p:cTn id="10" dur="1" fill="hold">
                                          <p:stCondLst>
                                            <p:cond delay="0"/>
                                          </p:stCondLst>
                                        </p:cTn>
                                        <p:tgtEl>
                                          <p:spTgt spid="149514"/>
                                        </p:tgtEl>
                                        <p:attrNameLst>
                                          <p:attrName>style.visibility</p:attrName>
                                        </p:attrNameLst>
                                      </p:cBhvr>
                                      <p:to>
                                        <p:strVal val="visible"/>
                                      </p:to>
                                    </p:set>
                                    <p:animEffect transition="in" filter="blinds(horizontal)">
                                      <p:cBhvr>
                                        <p:cTn id="11" dur="500"/>
                                        <p:tgtEl>
                                          <p:spTgt spid="149514"/>
                                        </p:tgtEl>
                                      </p:cBhvr>
                                    </p:animEffect>
                                  </p:childTnLst>
                                </p:cTn>
                              </p:par>
                              <p:par>
                                <p:cTn id="12" presetID="2" presetClass="entr" presetSubtype="4" fill="hold" grpId="2" nodeType="withEffect">
                                  <p:stCondLst>
                                    <p:cond delay="0"/>
                                  </p:stCondLst>
                                  <p:childTnLst>
                                    <p:set>
                                      <p:cBhvr>
                                        <p:cTn id="13" dur="1" fill="hold">
                                          <p:stCondLst>
                                            <p:cond delay="0"/>
                                          </p:stCondLst>
                                        </p:cTn>
                                        <p:tgtEl>
                                          <p:spTgt spid="149514"/>
                                        </p:tgtEl>
                                        <p:attrNameLst>
                                          <p:attrName>style.visibility</p:attrName>
                                        </p:attrNameLst>
                                      </p:cBhvr>
                                      <p:to>
                                        <p:strVal val="visible"/>
                                      </p:to>
                                    </p:set>
                                    <p:anim calcmode="lin" valueType="num">
                                      <p:cBhvr additive="base">
                                        <p:cTn id="14" dur="500" fill="hold"/>
                                        <p:tgtEl>
                                          <p:spTgt spid="149514"/>
                                        </p:tgtEl>
                                        <p:attrNameLst>
                                          <p:attrName>ppt_x</p:attrName>
                                        </p:attrNameLst>
                                      </p:cBhvr>
                                      <p:tavLst>
                                        <p:tav tm="0">
                                          <p:val>
                                            <p:strVal val="#ppt_x"/>
                                          </p:val>
                                        </p:tav>
                                        <p:tav tm="100000">
                                          <p:val>
                                            <p:strVal val="#ppt_x"/>
                                          </p:val>
                                        </p:tav>
                                      </p:tavLst>
                                    </p:anim>
                                    <p:anim calcmode="lin" valueType="num">
                                      <p:cBhvr additive="base">
                                        <p:cTn id="15" dur="500" fill="hold"/>
                                        <p:tgtEl>
                                          <p:spTgt spid="1495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4" grpId="0" animBg="1"/>
      <p:bldP spid="149514" grpId="1" animBg="1"/>
      <p:bldP spid="149514" grpId="2"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p:cNvSpPr>
          <p:nvPr>
            <p:ph type="title"/>
          </p:nvPr>
        </p:nvSpPr>
        <p:spPr>
          <a:xfrm>
            <a:off x="215931" y="260351"/>
            <a:ext cx="8785225" cy="739757"/>
          </a:xfrm>
          <a:solidFill>
            <a:schemeClr val="bg2"/>
          </a:solidFill>
        </p:spPr>
        <p:txBody>
          <a:bodyPr/>
          <a:lstStyle/>
          <a:p>
            <a:pPr algn="l"/>
            <a:r>
              <a:rPr smtClean="0">
                <a:solidFill>
                  <a:schemeClr val="accent4"/>
                </a:solidFill>
                <a:effectLst/>
                <a:latin typeface="Franklin Gothic Book" pitchFamily="34" charset="0"/>
              </a:rPr>
              <a:t>ULTRASONOGRAPHY</a:t>
            </a:r>
            <a:endParaRPr lang="ru-RU" sz="4200" dirty="0">
              <a:solidFill>
                <a:schemeClr val="accent4"/>
              </a:solidFill>
              <a:effectLst/>
              <a:latin typeface="Franklin Gothic Book" pitchFamily="34" charset="0"/>
            </a:endParaRPr>
          </a:p>
        </p:txBody>
      </p:sp>
      <p:sp>
        <p:nvSpPr>
          <p:cNvPr id="174083" name="Rectangle 3"/>
          <p:cNvSpPr>
            <a:spLocks noGrp="1" noChangeAspect="1" noChangeArrowheads="1"/>
          </p:cNvSpPr>
          <p:nvPr>
            <p:ph type="body" sz="half" idx="1"/>
          </p:nvPr>
        </p:nvSpPr>
        <p:spPr>
          <a:xfrm>
            <a:off x="0" y="1196975"/>
            <a:ext cx="4356100" cy="5472113"/>
          </a:xfrm>
          <a:solidFill>
            <a:schemeClr val="bg2"/>
          </a:solidFill>
        </p:spPr>
        <p:txBody>
          <a:bodyPr>
            <a:normAutofit/>
          </a:bodyPr>
          <a:lstStyle/>
          <a:p>
            <a:pPr>
              <a:buFont typeface="Wingdings" pitchFamily="2" charset="2"/>
              <a:buNone/>
            </a:pPr>
            <a:r>
              <a:rPr lang="ru-RU" sz="2400" dirty="0"/>
              <a:t>    </a:t>
            </a:r>
            <a:r>
              <a:rPr lang="en-US" sz="2400" dirty="0" smtClean="0"/>
              <a:t>Currently, it is the most harmless and priority method, especially in pregnant women and children.</a:t>
            </a:r>
          </a:p>
          <a:p>
            <a:pPr>
              <a:buFont typeface="Wingdings" pitchFamily="2" charset="2"/>
              <a:buNone/>
            </a:pPr>
            <a:r>
              <a:rPr lang="en-US" sz="2400" dirty="0" smtClean="0"/>
              <a:t>  It allows to diagnose </a:t>
            </a:r>
            <a:r>
              <a:rPr lang="en-US" sz="2400" dirty="0" err="1" smtClean="0"/>
              <a:t>concrements</a:t>
            </a:r>
            <a:r>
              <a:rPr lang="en-US" sz="2400" dirty="0" smtClean="0"/>
              <a:t> in the lumbar system of the kidney, to determine the thickness of the parenchyma, the foci of destruction, and also the degree of expansion of the cup-and-pelvic system.</a:t>
            </a:r>
            <a:endParaRPr lang="ru-RU" sz="2500" dirty="0">
              <a:effectLst/>
              <a:latin typeface="Franklin Gothic Book" pitchFamily="34" charset="0"/>
            </a:endParaRPr>
          </a:p>
        </p:txBody>
      </p:sp>
      <p:pic>
        <p:nvPicPr>
          <p:cNvPr id="174091" name="Picture 11" descr="УЗИ_аппарат"/>
          <p:cNvPicPr>
            <a:picLocks noGrp="1" noChangeAspect="1" noChangeArrowheads="1"/>
          </p:cNvPicPr>
          <p:nvPr>
            <p:ph sz="quarter" idx="2"/>
          </p:nvPr>
        </p:nvPicPr>
        <p:blipFill>
          <a:blip r:embed="rId2"/>
          <a:srcRect/>
          <a:stretch>
            <a:fillRect/>
          </a:stretch>
        </p:blipFill>
        <p:spPr>
          <a:xfrm>
            <a:off x="4959454" y="1289704"/>
            <a:ext cx="3613073" cy="2520000"/>
          </a:xfrm>
          <a:prstGeom prst="rect">
            <a:avLst/>
          </a:prstGeom>
          <a:ln>
            <a:noFill/>
          </a:ln>
          <a:effectLst>
            <a:outerShdw blurRad="292100" dist="139700" dir="2700000" algn="tl" rotWithShape="0">
              <a:srgbClr val="333333">
                <a:alpha val="65000"/>
              </a:srgbClr>
            </a:outerShdw>
          </a:effectLst>
        </p:spPr>
      </p:pic>
      <p:pic>
        <p:nvPicPr>
          <p:cNvPr id="174092" name="Picture 12" descr="УЗИ_множ"/>
          <p:cNvPicPr>
            <a:picLocks noGrp="1" noChangeAspect="1" noChangeArrowheads="1"/>
          </p:cNvPicPr>
          <p:nvPr>
            <p:ph sz="quarter" idx="3"/>
          </p:nvPr>
        </p:nvPicPr>
        <p:blipFill>
          <a:blip r:embed="rId3">
            <a:duotone>
              <a:prstClr val="black"/>
              <a:schemeClr val="accent2">
                <a:tint val="45000"/>
                <a:satMod val="400000"/>
              </a:schemeClr>
            </a:duotone>
          </a:blip>
          <a:stretch>
            <a:fillRect/>
          </a:stretch>
        </p:blipFill>
        <p:spPr>
          <a:xfrm>
            <a:off x="4956360" y="3938588"/>
            <a:ext cx="3422280" cy="2187575"/>
          </a:xfrm>
          <a:prstGeom prst="rect">
            <a:avLst/>
          </a:prstGeom>
          <a:ln>
            <a:noFill/>
          </a:ln>
          <a:effectLst>
            <a:outerShdw blurRad="292100" dist="139700" dir="2700000" algn="tl" rotWithShape="0">
              <a:srgbClr val="333333">
                <a:alpha val="65000"/>
              </a:srgbClr>
            </a:outerShdw>
          </a:effectLst>
        </p:spPr>
      </p:pic>
      <p:sp>
        <p:nvSpPr>
          <p:cNvPr id="174093" name="AutoShape 13"/>
          <p:cNvSpPr>
            <a:spLocks noChangeArrowheads="1"/>
          </p:cNvSpPr>
          <p:nvPr/>
        </p:nvSpPr>
        <p:spPr bwMode="auto">
          <a:xfrm>
            <a:off x="4997456" y="4581525"/>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8" name="AutoShape 13"/>
          <p:cNvSpPr>
            <a:spLocks noChangeArrowheads="1"/>
          </p:cNvSpPr>
          <p:nvPr/>
        </p:nvSpPr>
        <p:spPr bwMode="auto">
          <a:xfrm>
            <a:off x="6929454" y="443785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093"/>
                                        </p:tgtEl>
                                        <p:attrNameLst>
                                          <p:attrName>style.visibility</p:attrName>
                                        </p:attrNameLst>
                                      </p:cBhvr>
                                      <p:to>
                                        <p:strVal val="visible"/>
                                      </p:to>
                                    </p:set>
                                    <p:anim calcmode="lin" valueType="num">
                                      <p:cBhvr additive="base">
                                        <p:cTn id="7" dur="1000" fill="hold"/>
                                        <p:tgtEl>
                                          <p:spTgt spid="174093"/>
                                        </p:tgtEl>
                                        <p:attrNameLst>
                                          <p:attrName>ppt_x</p:attrName>
                                        </p:attrNameLst>
                                      </p:cBhvr>
                                      <p:tavLst>
                                        <p:tav tm="0">
                                          <p:val>
                                            <p:strVal val="#ppt_x"/>
                                          </p:val>
                                        </p:tav>
                                        <p:tav tm="100000">
                                          <p:val>
                                            <p:strVal val="#ppt_x"/>
                                          </p:val>
                                        </p:tav>
                                      </p:tavLst>
                                    </p:anim>
                                    <p:anim calcmode="lin" valueType="num">
                                      <p:cBhvr additive="base">
                                        <p:cTn id="8" dur="1000" fill="hold"/>
                                        <p:tgtEl>
                                          <p:spTgt spid="1740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p:cNvSpPr>
          <p:nvPr>
            <p:ph type="title"/>
          </p:nvPr>
        </p:nvSpPr>
        <p:spPr>
          <a:xfrm>
            <a:off x="250825" y="260350"/>
            <a:ext cx="6624638" cy="882634"/>
          </a:xfrm>
        </p:spPr>
        <p:txBody>
          <a:bodyPr/>
          <a:lstStyle/>
          <a:p>
            <a:r>
              <a:rPr sz="4400" smtClean="0">
                <a:solidFill>
                  <a:schemeClr val="accent4"/>
                </a:solidFill>
                <a:latin typeface="Franklin Gothic Book" pitchFamily="34" charset="0"/>
              </a:rPr>
              <a:t>Excretory</a:t>
            </a:r>
            <a:r>
              <a:rPr smtClean="0">
                <a:solidFill>
                  <a:schemeClr val="accent4"/>
                </a:solidFill>
                <a:effectLst/>
                <a:latin typeface="Franklin Gothic Book" pitchFamily="34" charset="0"/>
              </a:rPr>
              <a:t> urography</a:t>
            </a:r>
            <a:endParaRPr lang="ru-RU" dirty="0">
              <a:solidFill>
                <a:schemeClr val="accent4"/>
              </a:solidFill>
              <a:effectLst/>
              <a:latin typeface="Franklin Gothic Book" pitchFamily="34" charset="0"/>
            </a:endParaRPr>
          </a:p>
        </p:txBody>
      </p:sp>
      <p:sp>
        <p:nvSpPr>
          <p:cNvPr id="172035" name="Rectangle 3"/>
          <p:cNvSpPr>
            <a:spLocks noGrp="1" noChangeAspect="1" noChangeArrowheads="1"/>
          </p:cNvSpPr>
          <p:nvPr>
            <p:ph type="body" sz="half" idx="1"/>
          </p:nvPr>
        </p:nvSpPr>
        <p:spPr>
          <a:xfrm>
            <a:off x="1" y="1341438"/>
            <a:ext cx="5214941" cy="5327650"/>
          </a:xfrm>
          <a:solidFill>
            <a:schemeClr val="bg2"/>
          </a:solidFill>
        </p:spPr>
        <p:txBody>
          <a:bodyPr>
            <a:normAutofit/>
          </a:bodyPr>
          <a:lstStyle/>
          <a:p>
            <a:pPr>
              <a:buFont typeface="Wingdings" pitchFamily="2" charset="2"/>
              <a:buNone/>
            </a:pPr>
            <a:r>
              <a:rPr lang="ru-RU" sz="2800" dirty="0"/>
              <a:t>	</a:t>
            </a:r>
            <a:r>
              <a:rPr lang="en-US" sz="2800" dirty="0" smtClean="0"/>
              <a:t>The first reports in Ukraine on the X-ray diagnosis of </a:t>
            </a:r>
            <a:r>
              <a:rPr lang="en-US" sz="2800" dirty="0" err="1" smtClean="0"/>
              <a:t>urolithiasis</a:t>
            </a:r>
            <a:r>
              <a:rPr lang="en-US" sz="2800" dirty="0" smtClean="0"/>
              <a:t> with the help of a survey snapshot were made by A.N. Gagman (1899) and N.S. Overwriting (1905).</a:t>
            </a:r>
          </a:p>
          <a:p>
            <a:pPr>
              <a:buFont typeface="Wingdings" pitchFamily="2" charset="2"/>
              <a:buNone/>
            </a:pPr>
            <a:r>
              <a:rPr lang="en-US" sz="2800" dirty="0" smtClean="0"/>
              <a:t>The excretory </a:t>
            </a:r>
            <a:r>
              <a:rPr lang="en-US" sz="2800" dirty="0" err="1" smtClean="0"/>
              <a:t>urogram</a:t>
            </a:r>
            <a:r>
              <a:rPr lang="en-US" sz="2800" dirty="0" smtClean="0"/>
              <a:t> in almost 96% of cases allows to see the shadow of the calculus in the projection of the urinary system.</a:t>
            </a:r>
            <a:endParaRPr lang="ru-RU" sz="2800" dirty="0">
              <a:latin typeface="Franklin Gothic Book" pitchFamily="34" charset="0"/>
            </a:endParaRPr>
          </a:p>
        </p:txBody>
      </p:sp>
      <p:pic>
        <p:nvPicPr>
          <p:cNvPr id="172038" name="Picture 6" descr="МКБ"/>
          <p:cNvPicPr>
            <a:picLocks noGrp="1" noChangeAspect="1" noChangeArrowheads="1"/>
          </p:cNvPicPr>
          <p:nvPr>
            <p:ph sz="half" idx="2"/>
          </p:nvPr>
        </p:nvPicPr>
        <p:blipFill>
          <a:blip r:embed="rId2">
            <a:duotone>
              <a:prstClr val="black"/>
              <a:schemeClr val="accent2">
                <a:tint val="45000"/>
                <a:satMod val="400000"/>
              </a:schemeClr>
            </a:duotone>
          </a:blip>
          <a:stretch>
            <a:fillRect/>
          </a:stretch>
        </p:blipFill>
        <p:spPr>
          <a:xfrm>
            <a:off x="5581650" y="2315369"/>
            <a:ext cx="2171700" cy="3095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2039" name="AutoShape 7"/>
          <p:cNvSpPr>
            <a:spLocks noChangeArrowheads="1"/>
          </p:cNvSpPr>
          <p:nvPr/>
        </p:nvSpPr>
        <p:spPr bwMode="auto">
          <a:xfrm>
            <a:off x="5715008" y="2924175"/>
            <a:ext cx="503238" cy="217488"/>
          </a:xfrm>
          <a:prstGeom prst="rightArrow">
            <a:avLst>
              <a:gd name="adj1" fmla="val 50000"/>
              <a:gd name="adj2" fmla="val 57847"/>
            </a:avLst>
          </a:prstGeom>
          <a:solidFill>
            <a:srgbClr val="FFFF0D"/>
          </a:solidFill>
          <a:ln w="15875">
            <a:solidFill>
              <a:schemeClr val="bg2"/>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2039"/>
                                        </p:tgtEl>
                                        <p:attrNameLst>
                                          <p:attrName>style.visibility</p:attrName>
                                        </p:attrNameLst>
                                      </p:cBhvr>
                                      <p:to>
                                        <p:strVal val="visible"/>
                                      </p:to>
                                    </p:set>
                                    <p:anim calcmode="lin" valueType="num">
                                      <p:cBhvr additive="base">
                                        <p:cTn id="7" dur="500" fill="hold"/>
                                        <p:tgtEl>
                                          <p:spTgt spid="172039"/>
                                        </p:tgtEl>
                                        <p:attrNameLst>
                                          <p:attrName>ppt_x</p:attrName>
                                        </p:attrNameLst>
                                      </p:cBhvr>
                                      <p:tavLst>
                                        <p:tav tm="0">
                                          <p:val>
                                            <p:strVal val="#ppt_x"/>
                                          </p:val>
                                        </p:tav>
                                        <p:tav tm="100000">
                                          <p:val>
                                            <p:strVal val="#ppt_x"/>
                                          </p:val>
                                        </p:tav>
                                      </p:tavLst>
                                    </p:anim>
                                    <p:anim calcmode="lin" valueType="num">
                                      <p:cBhvr additive="base">
                                        <p:cTn id="8" dur="500" fill="hold"/>
                                        <p:tgtEl>
                                          <p:spTgt spid="172039"/>
                                        </p:tgtEl>
                                        <p:attrNameLst>
                                          <p:attrName>ppt_y</p:attrName>
                                        </p:attrNameLst>
                                      </p:cBhvr>
                                      <p:tavLst>
                                        <p:tav tm="0">
                                          <p:val>
                                            <p:strVal val="1+#ppt_h/2"/>
                                          </p:val>
                                        </p:tav>
                                        <p:tav tm="100000">
                                          <p:val>
                                            <p:strVal val="#ppt_y"/>
                                          </p:val>
                                        </p:tav>
                                      </p:tavLst>
                                    </p:anim>
                                  </p:childTnLst>
                                </p:cTn>
                              </p:par>
                              <p:par>
                                <p:cTn id="9" presetID="3" presetClass="entr" presetSubtype="10" fill="hold" grpId="1" nodeType="withEffect">
                                  <p:stCondLst>
                                    <p:cond delay="0"/>
                                  </p:stCondLst>
                                  <p:childTnLst>
                                    <p:set>
                                      <p:cBhvr>
                                        <p:cTn id="10" dur="1" fill="hold">
                                          <p:stCondLst>
                                            <p:cond delay="0"/>
                                          </p:stCondLst>
                                        </p:cTn>
                                        <p:tgtEl>
                                          <p:spTgt spid="172039"/>
                                        </p:tgtEl>
                                        <p:attrNameLst>
                                          <p:attrName>style.visibility</p:attrName>
                                        </p:attrNameLst>
                                      </p:cBhvr>
                                      <p:to>
                                        <p:strVal val="visible"/>
                                      </p:to>
                                    </p:set>
                                    <p:animEffect transition="in" filter="blinds(horizontal)">
                                      <p:cBhvr>
                                        <p:cTn id="11" dur="500"/>
                                        <p:tgtEl>
                                          <p:spTgt spid="172039"/>
                                        </p:tgtEl>
                                      </p:cBhvr>
                                    </p:animEffect>
                                  </p:childTnLst>
                                </p:cTn>
                              </p:par>
                              <p:par>
                                <p:cTn id="12" presetID="2" presetClass="entr" presetSubtype="4" fill="hold" grpId="2" nodeType="withEffect">
                                  <p:stCondLst>
                                    <p:cond delay="0"/>
                                  </p:stCondLst>
                                  <p:childTnLst>
                                    <p:set>
                                      <p:cBhvr>
                                        <p:cTn id="13" dur="1" fill="hold">
                                          <p:stCondLst>
                                            <p:cond delay="0"/>
                                          </p:stCondLst>
                                        </p:cTn>
                                        <p:tgtEl>
                                          <p:spTgt spid="172039"/>
                                        </p:tgtEl>
                                        <p:attrNameLst>
                                          <p:attrName>style.visibility</p:attrName>
                                        </p:attrNameLst>
                                      </p:cBhvr>
                                      <p:to>
                                        <p:strVal val="visible"/>
                                      </p:to>
                                    </p:set>
                                    <p:anim calcmode="lin" valueType="num">
                                      <p:cBhvr additive="base">
                                        <p:cTn id="14" dur="500" fill="hold"/>
                                        <p:tgtEl>
                                          <p:spTgt spid="172039"/>
                                        </p:tgtEl>
                                        <p:attrNameLst>
                                          <p:attrName>ppt_x</p:attrName>
                                        </p:attrNameLst>
                                      </p:cBhvr>
                                      <p:tavLst>
                                        <p:tav tm="0">
                                          <p:val>
                                            <p:strVal val="#ppt_x"/>
                                          </p:val>
                                        </p:tav>
                                        <p:tav tm="100000">
                                          <p:val>
                                            <p:strVal val="#ppt_x"/>
                                          </p:val>
                                        </p:tav>
                                      </p:tavLst>
                                    </p:anim>
                                    <p:anim calcmode="lin" valueType="num">
                                      <p:cBhvr additive="base">
                                        <p:cTn id="15" dur="500" fill="hold"/>
                                        <p:tgtEl>
                                          <p:spTgt spid="1720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9" grpId="0" animBg="1"/>
      <p:bldP spid="172039" grpId="1" animBg="1"/>
      <p:bldP spid="172039" grpId="2"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p:cNvSpPr>
          <p:nvPr>
            <p:ph type="title"/>
          </p:nvPr>
        </p:nvSpPr>
        <p:spPr>
          <a:xfrm>
            <a:off x="250825" y="301625"/>
            <a:ext cx="7535863" cy="931863"/>
          </a:xfrm>
        </p:spPr>
        <p:txBody>
          <a:bodyPr/>
          <a:lstStyle/>
          <a:p>
            <a:r>
              <a:rPr sz="4400" smtClean="0">
                <a:solidFill>
                  <a:schemeClr val="accent4"/>
                </a:solidFill>
                <a:latin typeface="Franklin Gothic Book" pitchFamily="34" charset="0"/>
              </a:rPr>
              <a:t>Excretory</a:t>
            </a:r>
            <a:r>
              <a:rPr smtClean="0">
                <a:solidFill>
                  <a:schemeClr val="accent4"/>
                </a:solidFill>
                <a:effectLst/>
                <a:latin typeface="Franklin Gothic Book" pitchFamily="34" charset="0"/>
              </a:rPr>
              <a:t> urography</a:t>
            </a:r>
            <a:endParaRPr lang="ru-RU" dirty="0">
              <a:solidFill>
                <a:schemeClr val="accent4"/>
              </a:solidFill>
              <a:effectLst/>
              <a:latin typeface="Franklin Gothic Book" pitchFamily="34" charset="0"/>
            </a:endParaRPr>
          </a:p>
        </p:txBody>
      </p:sp>
      <p:sp>
        <p:nvSpPr>
          <p:cNvPr id="175107" name="Rectangle 3"/>
          <p:cNvSpPr>
            <a:spLocks noGrp="1" noChangeAspect="1" noChangeArrowheads="1"/>
          </p:cNvSpPr>
          <p:nvPr>
            <p:ph type="body" sz="half" idx="1"/>
          </p:nvPr>
        </p:nvSpPr>
        <p:spPr>
          <a:xfrm>
            <a:off x="0" y="1554163"/>
            <a:ext cx="5357817" cy="4754562"/>
          </a:xfrm>
          <a:solidFill>
            <a:schemeClr val="bg2"/>
          </a:solidFill>
        </p:spPr>
        <p:txBody>
          <a:bodyPr>
            <a:normAutofit lnSpcReduction="10000"/>
          </a:bodyPr>
          <a:lstStyle/>
          <a:p>
            <a:pPr>
              <a:lnSpc>
                <a:spcPct val="110000"/>
              </a:lnSpc>
              <a:buFont typeface="Wingdings" pitchFamily="2" charset="2"/>
              <a:buNone/>
            </a:pPr>
            <a:r>
              <a:rPr lang="ru-RU" sz="2800" b="1" dirty="0">
                <a:effectLst/>
              </a:rPr>
              <a:t>    </a:t>
            </a:r>
            <a:r>
              <a:rPr lang="en-US" sz="2800" b="1" dirty="0" smtClean="0"/>
              <a:t>Excretory </a:t>
            </a:r>
            <a:r>
              <a:rPr lang="en-US" sz="2800" b="1" dirty="0" err="1" smtClean="0"/>
              <a:t>urography</a:t>
            </a:r>
            <a:r>
              <a:rPr lang="en-US" sz="2800" b="1" dirty="0" smtClean="0"/>
              <a:t> was performed for the first time in the clinic SP. </a:t>
            </a:r>
            <a:r>
              <a:rPr lang="en-US" sz="2800" b="1" dirty="0" err="1" smtClean="0"/>
              <a:t>Fedorova</a:t>
            </a:r>
            <a:r>
              <a:rPr lang="en-US" sz="2800" b="1" dirty="0" smtClean="0"/>
              <a:t> (1929).</a:t>
            </a:r>
          </a:p>
          <a:p>
            <a:pPr>
              <a:lnSpc>
                <a:spcPct val="110000"/>
              </a:lnSpc>
              <a:buFont typeface="Wingdings" pitchFamily="2" charset="2"/>
              <a:buNone/>
            </a:pPr>
            <a:r>
              <a:rPr lang="en-US" sz="2800" b="1" dirty="0" smtClean="0"/>
              <a:t>This study gives a clear idea of the anatomical state of the kidneys and the location of the stone, indicating the functional state of the upper and lower urinary tract.</a:t>
            </a:r>
            <a:endParaRPr lang="ru-RU" sz="2800" dirty="0">
              <a:effectLst/>
              <a:latin typeface="Franklin Gothic Book" pitchFamily="34" charset="0"/>
            </a:endParaRPr>
          </a:p>
        </p:txBody>
      </p:sp>
      <p:pic>
        <p:nvPicPr>
          <p:cNvPr id="175115" name="Picture 11" descr="Imagen6"/>
          <p:cNvPicPr>
            <a:picLocks noChangeAspect="1" noChangeArrowheads="1"/>
          </p:cNvPicPr>
          <p:nvPr/>
        </p:nvPicPr>
        <p:blipFill>
          <a:blip r:embed="rId2">
            <a:duotone>
              <a:prstClr val="black"/>
              <a:schemeClr val="accent2">
                <a:tint val="45000"/>
                <a:satMod val="400000"/>
              </a:schemeClr>
            </a:duotone>
          </a:blip>
          <a:srcRect/>
          <a:stretch>
            <a:fillRect/>
          </a:stretch>
        </p:blipFill>
        <p:spPr bwMode="auto">
          <a:xfrm>
            <a:off x="5572132" y="2120912"/>
            <a:ext cx="3097213" cy="302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zo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a:xfrm>
            <a:off x="250825" y="428604"/>
            <a:ext cx="8207375" cy="841396"/>
          </a:xfrm>
        </p:spPr>
        <p:txBody>
          <a:bodyPr/>
          <a:lstStyle/>
          <a:p>
            <a:r>
              <a:rPr smtClean="0">
                <a:solidFill>
                  <a:schemeClr val="accent4"/>
                </a:solidFill>
                <a:effectLst/>
                <a:latin typeface="Franklin Gothic Book" pitchFamily="34" charset="0"/>
              </a:rPr>
              <a:t>General analysis of blood and urine</a:t>
            </a:r>
            <a:endParaRPr lang="ru-RU" dirty="0">
              <a:solidFill>
                <a:schemeClr val="accent4"/>
              </a:solidFill>
              <a:effectLst/>
              <a:latin typeface="Franklin Gothic Book" pitchFamily="34" charset="0"/>
            </a:endParaRPr>
          </a:p>
        </p:txBody>
      </p:sp>
      <p:sp>
        <p:nvSpPr>
          <p:cNvPr id="176131" name="Rectangle 3"/>
          <p:cNvSpPr>
            <a:spLocks noGrp="1" noChangeArrowheads="1"/>
          </p:cNvSpPr>
          <p:nvPr>
            <p:ph type="body" sz="half" idx="1"/>
          </p:nvPr>
        </p:nvSpPr>
        <p:spPr>
          <a:xfrm>
            <a:off x="0" y="1341438"/>
            <a:ext cx="5651500" cy="4945082"/>
          </a:xfrm>
          <a:solidFill>
            <a:schemeClr val="bg2"/>
          </a:solidFill>
        </p:spPr>
        <p:txBody>
          <a:bodyPr>
            <a:normAutofit/>
          </a:bodyPr>
          <a:lstStyle/>
          <a:p>
            <a:pPr>
              <a:buFont typeface="Wingdings" pitchFamily="2" charset="2"/>
              <a:buNone/>
            </a:pPr>
            <a:r>
              <a:rPr lang="ru-RU" sz="2400" dirty="0"/>
              <a:t>	</a:t>
            </a:r>
            <a:r>
              <a:rPr lang="en-US" sz="2400" dirty="0" smtClean="0"/>
              <a:t> In an emergency situation, a blood test can identify </a:t>
            </a:r>
            <a:r>
              <a:rPr lang="en-US" sz="2400" dirty="0" err="1" smtClean="0"/>
              <a:t>leukocytosis</a:t>
            </a:r>
            <a:r>
              <a:rPr lang="en-US" sz="2400" dirty="0" smtClean="0"/>
              <a:t>, a stab shift, increased ESR, indicating the development of an inflammatory process in the kidney.</a:t>
            </a:r>
          </a:p>
          <a:p>
            <a:pPr>
              <a:buFont typeface="Wingdings" pitchFamily="2" charset="2"/>
              <a:buNone/>
            </a:pPr>
            <a:r>
              <a:rPr lang="en-US" sz="2400" dirty="0" smtClean="0"/>
              <a:t>Color and transparency are signs of a qualitative composition of urine.</a:t>
            </a:r>
          </a:p>
          <a:p>
            <a:pPr>
              <a:buFont typeface="Wingdings" pitchFamily="2" charset="2"/>
              <a:buNone/>
            </a:pPr>
            <a:r>
              <a:rPr lang="en-US" sz="2400" dirty="0" smtClean="0"/>
              <a:t>The urine of a healthy person is transparent and has a straw-yellow color. Urine turbidity can depend on the admixture of salts, bacteria, mucus, pus or blood.</a:t>
            </a:r>
            <a:endParaRPr lang="ru-RU" sz="2400" dirty="0">
              <a:effectLst/>
              <a:latin typeface="Franklin Gothic Book" pitchFamily="34" charset="0"/>
            </a:endParaRPr>
          </a:p>
        </p:txBody>
      </p:sp>
      <p:pic>
        <p:nvPicPr>
          <p:cNvPr id="176133" name="Picture 5" descr="Анализы_2"/>
          <p:cNvPicPr>
            <a:picLocks noGrp="1" noChangeAspect="1" noChangeArrowheads="1"/>
          </p:cNvPicPr>
          <p:nvPr>
            <p:ph sz="half" idx="2"/>
          </p:nvPr>
        </p:nvPicPr>
        <p:blipFill>
          <a:blip r:embed="rId2"/>
          <a:srcRect/>
          <a:stretch>
            <a:fillRect/>
          </a:stretch>
        </p:blipFill>
        <p:spPr>
          <a:xfrm>
            <a:off x="5961062" y="1724338"/>
            <a:ext cx="2857500" cy="3919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5" name="Picture 5" descr="Водолечение_image208"/>
          <p:cNvPicPr>
            <a:picLocks noGrp="1" noChangeAspect="1" noChangeArrowheads="1"/>
          </p:cNvPicPr>
          <p:nvPr>
            <p:ph idx="1"/>
          </p:nvPr>
        </p:nvPicPr>
        <p:blipFill>
          <a:blip r:embed="rId2"/>
          <a:srcRect/>
          <a:stretch>
            <a:fillRect/>
          </a:stretch>
        </p:blipFill>
        <p:spPr>
          <a:xfrm>
            <a:off x="0" y="0"/>
            <a:ext cx="9180513" cy="5588000"/>
          </a:xfrm>
          <a:noFill/>
          <a:ln/>
        </p:spPr>
      </p:pic>
      <p:sp>
        <p:nvSpPr>
          <p:cNvPr id="404482" name="Rectangle 2"/>
          <p:cNvSpPr>
            <a:spLocks noGrp="1" noChangeArrowheads="1"/>
          </p:cNvSpPr>
          <p:nvPr>
            <p:ph type="title"/>
          </p:nvPr>
        </p:nvSpPr>
        <p:spPr>
          <a:xfrm>
            <a:off x="0" y="5588000"/>
            <a:ext cx="9144000" cy="698520"/>
          </a:xfrm>
        </p:spPr>
        <p:style>
          <a:lnRef idx="1">
            <a:schemeClr val="dk1"/>
          </a:lnRef>
          <a:fillRef idx="3">
            <a:schemeClr val="dk1"/>
          </a:fillRef>
          <a:effectRef idx="2">
            <a:schemeClr val="dk1"/>
          </a:effectRef>
          <a:fontRef idx="minor">
            <a:schemeClr val="lt1"/>
          </a:fontRef>
        </p:style>
        <p:txBody>
          <a:bodyPr>
            <a:normAutofit/>
          </a:bodyPr>
          <a:lstStyle/>
          <a:p>
            <a:pPr algn="ctr"/>
            <a:r>
              <a:rPr sz="3600" smtClean="0">
                <a:solidFill>
                  <a:schemeClr val="tx1"/>
                </a:solidFill>
                <a:effectLst/>
                <a:latin typeface="Franklin Gothic Book" pitchFamily="34" charset="0"/>
              </a:rPr>
              <a:t>Modern methods of treatment</a:t>
            </a:r>
            <a:endParaRPr lang="ru-RU" sz="36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42844" y="571480"/>
            <a:ext cx="8715436" cy="1384995"/>
          </a:xfrm>
          <a:prstGeom prst="rect">
            <a:avLst/>
          </a:prstGeom>
        </p:spPr>
        <p:txBody>
          <a:bodyPr wrap="square">
            <a:spAutoFit/>
          </a:bodyPr>
          <a:lstStyle/>
          <a:p>
            <a:pPr indent="457200" algn="ctr"/>
            <a:r>
              <a:rPr lang="en-US" sz="2800" dirty="0" smtClean="0">
                <a:solidFill>
                  <a:srgbClr val="FFC000"/>
                </a:solidFill>
                <a:latin typeface="Franklin Gothic Book" pitchFamily="34" charset="0"/>
              </a:rPr>
              <a:t>Treatment of patients with </a:t>
            </a:r>
            <a:r>
              <a:rPr lang="en-US" sz="2800" dirty="0" err="1" smtClean="0">
                <a:solidFill>
                  <a:srgbClr val="FFC000"/>
                </a:solidFill>
                <a:latin typeface="Franklin Gothic Book" pitchFamily="34" charset="0"/>
              </a:rPr>
              <a:t>urolithiasis</a:t>
            </a:r>
            <a:r>
              <a:rPr lang="en-US" sz="2800" dirty="0" smtClean="0">
                <a:solidFill>
                  <a:srgbClr val="FFC000"/>
                </a:solidFill>
                <a:latin typeface="Franklin Gothic Book" pitchFamily="34" charset="0"/>
              </a:rPr>
              <a:t> is usually complex and involves a combination of the following methods:</a:t>
            </a:r>
            <a:endParaRPr lang="ru-RU" sz="2800" dirty="0">
              <a:solidFill>
                <a:srgbClr val="FFC000"/>
              </a:solidFill>
            </a:endParaRPr>
          </a:p>
        </p:txBody>
      </p:sp>
      <p:sp>
        <p:nvSpPr>
          <p:cNvPr id="9" name="Rectangle 3"/>
          <p:cNvSpPr txBox="1">
            <a:spLocks noChangeAspect="1" noChangeArrowheads="1"/>
          </p:cNvSpPr>
          <p:nvPr/>
        </p:nvSpPr>
        <p:spPr>
          <a:xfrm>
            <a:off x="288132" y="1956475"/>
            <a:ext cx="8570148" cy="4330045"/>
          </a:xfrm>
          <a:prstGeom prst="rect">
            <a:avLst/>
          </a:prstGeom>
          <a:solidFill>
            <a:schemeClr val="bg2"/>
          </a:solidFill>
        </p:spPr>
        <p:txBody>
          <a:bodyPr>
            <a:normAutofit/>
          </a:bodyPr>
          <a:lstStyle/>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Conservative treatment.</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Operative treatment.</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Remote lithotripsy.</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X-ray endoscopy methods.</a:t>
            </a:r>
            <a:endParaRPr kumimoji="0" lang="ru-RU" sz="3600" b="0" i="0" u="none" strike="noStrike" kern="1200" cap="none" spc="0" normalizeH="0" baseline="0" noProof="0" dirty="0">
              <a:ln>
                <a:noFill/>
              </a:ln>
              <a:solidFill>
                <a:schemeClr val="accent4"/>
              </a:solidFill>
              <a:effectLst/>
              <a:uLnTx/>
              <a:uFillTx/>
              <a:latin typeface="Franklin Gothic Book" pitchFamily="34" charset="0"/>
              <a:ea typeface="+mn-ea"/>
              <a:cs typeface="+mn-cs"/>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p:nvPr>
        </p:nvSpPr>
        <p:spPr>
          <a:xfrm>
            <a:off x="142844" y="5000636"/>
            <a:ext cx="8715436" cy="1298572"/>
          </a:xfrm>
        </p:spPr>
        <p:txBody>
          <a:bodyPr>
            <a:normAutofit/>
          </a:bodyPr>
          <a:lstStyle/>
          <a:p>
            <a:pPr indent="457200" algn="just"/>
            <a:r>
              <a:rPr sz="3200" smtClean="0">
                <a:solidFill>
                  <a:srgbClr val="FFC000"/>
                </a:solidFill>
                <a:effectLst/>
                <a:latin typeface="Franklin Gothic Book" pitchFamily="34" charset="0"/>
              </a:rPr>
              <a:t>This is a relief of renal colic and therapy aimed at self-detachment of the calculus.</a:t>
            </a:r>
            <a:endParaRPr lang="ru-RU" sz="3200" dirty="0">
              <a:solidFill>
                <a:srgbClr val="FFC000"/>
              </a:solidFill>
              <a:effectLst/>
              <a:latin typeface="Franklin Gothic Book" pitchFamily="34" charset="0"/>
            </a:endParaRPr>
          </a:p>
        </p:txBody>
      </p:sp>
      <p:pic>
        <p:nvPicPr>
          <p:cNvPr id="179212" name="Picture 12" descr="Литотрипсия_1"/>
          <p:cNvPicPr>
            <a:picLocks noGrp="1" noChangeAspect="1" noChangeArrowheads="1"/>
          </p:cNvPicPr>
          <p:nvPr>
            <p:ph sz="half" idx="2"/>
          </p:nvPr>
        </p:nvPicPr>
        <p:blipFill>
          <a:blip r:embed="rId2"/>
          <a:srcRect/>
          <a:stretch>
            <a:fillRect/>
          </a:stretch>
        </p:blipFill>
        <p:spPr>
          <a:xfrm>
            <a:off x="1071563" y="1500795"/>
            <a:ext cx="6858000" cy="3285527"/>
          </a:xfrm>
          <a:prstGeom prst="rect">
            <a:avLst/>
          </a:prstGeom>
          <a:ln>
            <a:noFill/>
          </a:ln>
          <a:effectLst>
            <a:softEdge rad="112500"/>
          </a:effectLst>
        </p:spPr>
      </p:pic>
      <p:sp>
        <p:nvSpPr>
          <p:cNvPr id="179213" name="Rectangle 13"/>
          <p:cNvSpPr>
            <a:spLocks noRot="1" noChangeAspect="1" noChangeArrowheads="1"/>
          </p:cNvSpPr>
          <p:nvPr/>
        </p:nvSpPr>
        <p:spPr bwMode="auto">
          <a:xfrm>
            <a:off x="0" y="549275"/>
            <a:ext cx="9144000" cy="6477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a:r>
              <a:rPr lang="en-US" sz="3600" dirty="0" smtClean="0">
                <a:solidFill>
                  <a:srgbClr val="FF0000"/>
                </a:solidFill>
                <a:latin typeface="Franklin Gothic Book" pitchFamily="34" charset="0"/>
              </a:rPr>
              <a:t>Conservative treatment</a:t>
            </a:r>
            <a:endParaRPr lang="ru-RU" sz="3600" dirty="0">
              <a:solidFill>
                <a:srgbClr val="FF0000"/>
              </a:solidFill>
              <a:latin typeface="Franklin Gothic Book" pitchFamily="34" charset="0"/>
            </a:endParaRPr>
          </a:p>
        </p:txBody>
      </p:sp>
    </p:spTree>
  </p:cSld>
  <p:clrMapOvr>
    <a:masterClrMapping/>
  </p:clrMapOvr>
  <p:transition spd="med">
    <p:zoom/>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p:cNvSpPr>
          <p:nvPr>
            <p:ph type="title"/>
          </p:nvPr>
        </p:nvSpPr>
        <p:spPr>
          <a:xfrm>
            <a:off x="250825" y="284163"/>
            <a:ext cx="8642350" cy="858821"/>
          </a:xfrm>
          <a:solidFill>
            <a:schemeClr val="bg2"/>
          </a:solidFill>
        </p:spPr>
        <p:txBody>
          <a:bodyPr/>
          <a:lstStyle/>
          <a:p>
            <a:pPr algn="ctr"/>
            <a:r>
              <a:rPr sz="4000" smtClean="0">
                <a:solidFill>
                  <a:schemeClr val="accent4"/>
                </a:solidFill>
                <a:effectLst/>
                <a:latin typeface="Franklin Gothic Book" pitchFamily="34" charset="0"/>
              </a:rPr>
              <a:t>Cupping a renal colic</a:t>
            </a:r>
            <a:endParaRPr lang="ru-RU" sz="4000" dirty="0">
              <a:solidFill>
                <a:schemeClr val="accent4"/>
              </a:solidFill>
              <a:effectLst/>
              <a:latin typeface="Franklin Gothic Book" pitchFamily="34" charset="0"/>
            </a:endParaRPr>
          </a:p>
        </p:txBody>
      </p:sp>
      <p:sp>
        <p:nvSpPr>
          <p:cNvPr id="180227" name="Rectangle 3"/>
          <p:cNvSpPr>
            <a:spLocks noGrp="1" noChangeAspect="1" noChangeArrowheads="1"/>
          </p:cNvSpPr>
          <p:nvPr>
            <p:ph type="body" sz="half" idx="1"/>
          </p:nvPr>
        </p:nvSpPr>
        <p:spPr>
          <a:xfrm>
            <a:off x="250825" y="1341438"/>
            <a:ext cx="5178431" cy="5016520"/>
          </a:xfrm>
          <a:solidFill>
            <a:schemeClr val="bg2"/>
          </a:solidFill>
        </p:spPr>
        <p:txBody>
          <a:bodyPr>
            <a:normAutofit/>
          </a:bodyPr>
          <a:lstStyle/>
          <a:p>
            <a:pPr>
              <a:buClr>
                <a:schemeClr val="accent4"/>
              </a:buClr>
            </a:pPr>
            <a:r>
              <a:rPr lang="en-US" sz="2400" dirty="0" smtClean="0">
                <a:latin typeface="Franklin Gothic Book" pitchFamily="34" charset="0"/>
              </a:rPr>
              <a:t>Thermal procedures (hot bath, heating pad).</a:t>
            </a:r>
          </a:p>
          <a:p>
            <a:pPr>
              <a:buClr>
                <a:schemeClr val="accent4"/>
              </a:buClr>
            </a:pPr>
            <a:r>
              <a:rPr lang="en-US" sz="2400" dirty="0" smtClean="0">
                <a:latin typeface="Franklin Gothic Book" pitchFamily="34" charset="0"/>
              </a:rPr>
              <a:t>Introduction of </a:t>
            </a:r>
            <a:r>
              <a:rPr lang="en-US" sz="2400" dirty="0" err="1" smtClean="0">
                <a:latin typeface="Franklin Gothic Book" pitchFamily="34" charset="0"/>
              </a:rPr>
              <a:t>spasmolytic</a:t>
            </a:r>
            <a:r>
              <a:rPr lang="en-US" sz="2400" dirty="0" smtClean="0">
                <a:latin typeface="Franklin Gothic Book" pitchFamily="34" charset="0"/>
              </a:rPr>
              <a:t> (</a:t>
            </a:r>
            <a:r>
              <a:rPr lang="en-US" sz="2400" dirty="0" err="1" smtClean="0">
                <a:latin typeface="Franklin Gothic Book" pitchFamily="34" charset="0"/>
              </a:rPr>
              <a:t>baralgin</a:t>
            </a:r>
            <a:r>
              <a:rPr lang="en-US" sz="2400" dirty="0" smtClean="0">
                <a:latin typeface="Franklin Gothic Book" pitchFamily="34" charset="0"/>
              </a:rPr>
              <a:t>) and analgesics (</a:t>
            </a:r>
            <a:r>
              <a:rPr lang="en-US" sz="2400" dirty="0" err="1" smtClean="0">
                <a:latin typeface="Franklin Gothic Book" pitchFamily="34" charset="0"/>
              </a:rPr>
              <a:t>ketanov</a:t>
            </a:r>
            <a:r>
              <a:rPr lang="en-US" sz="2400" dirty="0" smtClean="0">
                <a:latin typeface="Franklin Gothic Book" pitchFamily="34" charset="0"/>
              </a:rPr>
              <a:t>).</a:t>
            </a:r>
          </a:p>
          <a:p>
            <a:pPr>
              <a:buClr>
                <a:schemeClr val="accent4"/>
              </a:buClr>
            </a:pPr>
            <a:r>
              <a:rPr lang="en-US" sz="2400" dirty="0" smtClean="0">
                <a:latin typeface="Franklin Gothic Book" pitchFamily="34" charset="0"/>
              </a:rPr>
              <a:t>Introduction of inhibitors of prostaglandin synthesis (NSAID).</a:t>
            </a:r>
          </a:p>
          <a:p>
            <a:pPr>
              <a:buClr>
                <a:schemeClr val="accent4"/>
              </a:buClr>
            </a:pPr>
            <a:r>
              <a:rPr lang="en-US" sz="2400" dirty="0" smtClean="0">
                <a:latin typeface="Franklin Gothic Book" pitchFamily="34" charset="0"/>
              </a:rPr>
              <a:t>Use </a:t>
            </a:r>
            <a:r>
              <a:rPr lang="en-US" sz="2400" dirty="0" err="1" smtClean="0">
                <a:latin typeface="Franklin Gothic Book" pitchFamily="34" charset="0"/>
              </a:rPr>
              <a:t>drotaverine</a:t>
            </a:r>
            <a:r>
              <a:rPr lang="en-US" sz="2400" dirty="0" smtClean="0">
                <a:latin typeface="Franklin Gothic Book" pitchFamily="34" charset="0"/>
              </a:rPr>
              <a:t> in combination with </a:t>
            </a:r>
            <a:r>
              <a:rPr lang="el-GR" sz="2400" dirty="0" smtClean="0">
                <a:latin typeface="Franklin Gothic Book" pitchFamily="34" charset="0"/>
              </a:rPr>
              <a:t>β-</a:t>
            </a:r>
            <a:r>
              <a:rPr lang="en-US" sz="2400" dirty="0" err="1" smtClean="0">
                <a:latin typeface="Franklin Gothic Book" pitchFamily="34" charset="0"/>
              </a:rPr>
              <a:t>adrenomimetics</a:t>
            </a:r>
            <a:r>
              <a:rPr lang="en-US" sz="2400" dirty="0" smtClean="0">
                <a:latin typeface="Franklin Gothic Book" pitchFamily="34" charset="0"/>
              </a:rPr>
              <a:t> (</a:t>
            </a:r>
            <a:r>
              <a:rPr lang="en-US" sz="2400" dirty="0" err="1" smtClean="0">
                <a:latin typeface="Franklin Gothic Book" pitchFamily="34" charset="0"/>
              </a:rPr>
              <a:t>ginipral</a:t>
            </a:r>
            <a:r>
              <a:rPr lang="en-US" sz="2400" dirty="0" smtClean="0">
                <a:latin typeface="Franklin Gothic Book" pitchFamily="34" charset="0"/>
              </a:rPr>
              <a:t>).</a:t>
            </a:r>
          </a:p>
          <a:p>
            <a:pPr>
              <a:buClr>
                <a:schemeClr val="accent4"/>
              </a:buClr>
            </a:pPr>
            <a:r>
              <a:rPr lang="en-US" sz="2400" dirty="0" smtClean="0">
                <a:latin typeface="Franklin Gothic Book" pitchFamily="34" charset="0"/>
              </a:rPr>
              <a:t>Use of physiotherapy methods (</a:t>
            </a:r>
            <a:r>
              <a:rPr lang="en-US" sz="2400" dirty="0" err="1" smtClean="0">
                <a:latin typeface="Franklin Gothic Book" pitchFamily="34" charset="0"/>
              </a:rPr>
              <a:t>inductothermy</a:t>
            </a:r>
            <a:r>
              <a:rPr lang="en-US" sz="2400" dirty="0" smtClean="0">
                <a:latin typeface="Franklin Gothic Book" pitchFamily="34" charset="0"/>
              </a:rPr>
              <a:t>, vacuum devices).</a:t>
            </a:r>
            <a:endParaRPr lang="ru-RU" sz="2400" dirty="0">
              <a:latin typeface="Franklin Gothic Book" pitchFamily="34" charset="0"/>
            </a:endParaRPr>
          </a:p>
        </p:txBody>
      </p:sp>
      <p:pic>
        <p:nvPicPr>
          <p:cNvPr id="180231" name="Picture 7" descr="Водные процедуры"/>
          <p:cNvPicPr>
            <a:picLocks noGrp="1" noChangeAspect="1" noChangeArrowheads="1"/>
          </p:cNvPicPr>
          <p:nvPr>
            <p:ph sz="half" idx="2"/>
          </p:nvPr>
        </p:nvPicPr>
        <p:blipFill>
          <a:blip r:embed="rId2">
            <a:lum bright="12000"/>
          </a:blip>
          <a:srcRect/>
          <a:stretch>
            <a:fillRect/>
          </a:stretch>
        </p:blipFill>
        <p:spPr>
          <a:xfrm>
            <a:off x="5726113" y="2492375"/>
            <a:ext cx="3167062" cy="23749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p:cNvSpPr>
          <p:nvPr>
            <p:ph type="title"/>
          </p:nvPr>
        </p:nvSpPr>
        <p:spPr>
          <a:xfrm>
            <a:off x="250824" y="214290"/>
            <a:ext cx="8607456" cy="1558948"/>
          </a:xfrm>
          <a:solidFill>
            <a:schemeClr val="bg2"/>
          </a:solidFill>
        </p:spPr>
        <p:txBody>
          <a:bodyPr>
            <a:noAutofit/>
          </a:bodyPr>
          <a:lstStyle/>
          <a:p>
            <a:pPr marL="0" indent="457200" algn="just"/>
            <a:r>
              <a:rPr sz="2400" smtClean="0">
                <a:solidFill>
                  <a:srgbClr val="61E0F9"/>
                </a:solidFill>
                <a:effectLst/>
                <a:latin typeface="Franklin Gothic Book" pitchFamily="34" charset="0"/>
              </a:rPr>
              <a:t>Therapy aimed at the independent retreatment of the calculus (used in patients with clinical manifestations of ureteral stones up to 0.5 cm, which tends to self-separate).</a:t>
            </a:r>
            <a:endParaRPr lang="ru-RU" sz="2400" dirty="0">
              <a:solidFill>
                <a:srgbClr val="61E0F9"/>
              </a:solidFill>
              <a:effectLst/>
              <a:latin typeface="Franklin Gothic Book" pitchFamily="34" charset="0"/>
            </a:endParaRPr>
          </a:p>
        </p:txBody>
      </p:sp>
      <p:sp>
        <p:nvSpPr>
          <p:cNvPr id="181251" name="Rectangle 3"/>
          <p:cNvSpPr>
            <a:spLocks noGrp="1" noChangeAspect="1" noChangeArrowheads="1"/>
          </p:cNvSpPr>
          <p:nvPr>
            <p:ph type="body" sz="half" idx="1"/>
          </p:nvPr>
        </p:nvSpPr>
        <p:spPr>
          <a:xfrm>
            <a:off x="250825" y="1773238"/>
            <a:ext cx="6553200" cy="4895850"/>
          </a:xfrm>
          <a:solidFill>
            <a:schemeClr val="bg2"/>
          </a:solidFill>
        </p:spPr>
        <p:txBody>
          <a:bodyPr>
            <a:normAutofit lnSpcReduction="10000"/>
          </a:bodyPr>
          <a:lstStyle/>
          <a:p>
            <a:pPr>
              <a:buClr>
                <a:schemeClr val="accent4"/>
              </a:buClr>
            </a:pPr>
            <a:r>
              <a:rPr lang="en-US" sz="2200" dirty="0" smtClean="0">
                <a:latin typeface="Franklin Gothic Book" pitchFamily="34" charset="0"/>
              </a:rPr>
              <a:t>Drinking regime (water strikes).</a:t>
            </a:r>
          </a:p>
          <a:p>
            <a:pPr>
              <a:buClr>
                <a:schemeClr val="accent4"/>
              </a:buClr>
            </a:pPr>
            <a:r>
              <a:rPr lang="en-US" sz="2200" dirty="0" err="1" smtClean="0">
                <a:latin typeface="Franklin Gothic Book" pitchFamily="34" charset="0"/>
              </a:rPr>
              <a:t>Myotropic</a:t>
            </a:r>
            <a:r>
              <a:rPr lang="en-US" sz="2200" dirty="0" smtClean="0">
                <a:latin typeface="Franklin Gothic Book" pitchFamily="34" charset="0"/>
              </a:rPr>
              <a:t> antispasmodics (</a:t>
            </a:r>
            <a:r>
              <a:rPr lang="en-US" sz="2200" dirty="0" err="1" smtClean="0">
                <a:latin typeface="Franklin Gothic Book" pitchFamily="34" charset="0"/>
              </a:rPr>
              <a:t>drotaverine</a:t>
            </a:r>
            <a:r>
              <a:rPr lang="en-US" sz="2200" dirty="0" smtClean="0">
                <a:latin typeface="Franklin Gothic Book" pitchFamily="34" charset="0"/>
              </a:rPr>
              <a:t>).</a:t>
            </a:r>
          </a:p>
          <a:p>
            <a:pPr>
              <a:buClr>
                <a:schemeClr val="accent4"/>
              </a:buClr>
            </a:pPr>
            <a:r>
              <a:rPr lang="en-US" sz="2200" dirty="0" smtClean="0">
                <a:latin typeface="Franklin Gothic Book" pitchFamily="34" charset="0"/>
              </a:rPr>
              <a:t>Beta-</a:t>
            </a:r>
            <a:r>
              <a:rPr lang="en-US" sz="2200" dirty="0" err="1" smtClean="0">
                <a:latin typeface="Franklin Gothic Book" pitchFamily="34" charset="0"/>
              </a:rPr>
              <a:t>adrenomimetics</a:t>
            </a:r>
            <a:r>
              <a:rPr lang="en-US" sz="2200" dirty="0" smtClean="0">
                <a:latin typeface="Franklin Gothic Book" pitchFamily="34" charset="0"/>
              </a:rPr>
              <a:t> (</a:t>
            </a:r>
            <a:r>
              <a:rPr lang="en-US" sz="2200" dirty="0" err="1" smtClean="0">
                <a:latin typeface="Franklin Gothic Book" pitchFamily="34" charset="0"/>
              </a:rPr>
              <a:t>ginipral</a:t>
            </a:r>
            <a:r>
              <a:rPr lang="en-US" sz="2200" dirty="0" smtClean="0">
                <a:latin typeface="Franklin Gothic Book" pitchFamily="34" charset="0"/>
              </a:rPr>
              <a:t>, </a:t>
            </a:r>
            <a:r>
              <a:rPr lang="en-US" sz="2200" dirty="0" err="1" smtClean="0">
                <a:latin typeface="Franklin Gothic Book" pitchFamily="34" charset="0"/>
              </a:rPr>
              <a:t>partusisten</a:t>
            </a:r>
            <a:r>
              <a:rPr lang="en-US" sz="2200" dirty="0" smtClean="0">
                <a:latin typeface="Franklin Gothic Book" pitchFamily="34" charset="0"/>
              </a:rPr>
              <a:t>) if necessary with </a:t>
            </a:r>
            <a:r>
              <a:rPr lang="en-US" sz="2200" dirty="0" err="1" smtClean="0">
                <a:latin typeface="Franklin Gothic Book" pitchFamily="34" charset="0"/>
              </a:rPr>
              <a:t>phinoptin</a:t>
            </a:r>
            <a:r>
              <a:rPr lang="en-US" sz="2200" dirty="0" smtClean="0">
                <a:latin typeface="Franklin Gothic Book" pitchFamily="34" charset="0"/>
              </a:rPr>
              <a:t>.</a:t>
            </a:r>
          </a:p>
          <a:p>
            <a:pPr>
              <a:buClr>
                <a:schemeClr val="accent4"/>
              </a:buClr>
            </a:pPr>
            <a:r>
              <a:rPr lang="en-US" sz="2200" dirty="0" smtClean="0">
                <a:latin typeface="Franklin Gothic Book" pitchFamily="34" charset="0"/>
              </a:rPr>
              <a:t>Inhibitors of prostaglandin synthesis (</a:t>
            </a:r>
            <a:r>
              <a:rPr lang="en-US" sz="2200" dirty="0" err="1" smtClean="0">
                <a:latin typeface="Franklin Gothic Book" pitchFamily="34" charset="0"/>
              </a:rPr>
              <a:t>indomethacin</a:t>
            </a:r>
            <a:r>
              <a:rPr lang="en-US" sz="2200" dirty="0" smtClean="0">
                <a:latin typeface="Franklin Gothic Book" pitchFamily="34" charset="0"/>
              </a:rPr>
              <a:t>, </a:t>
            </a:r>
            <a:r>
              <a:rPr lang="en-US" sz="2200" dirty="0" err="1" smtClean="0">
                <a:latin typeface="Franklin Gothic Book" pitchFamily="34" charset="0"/>
              </a:rPr>
              <a:t>voltaren</a:t>
            </a:r>
            <a:r>
              <a:rPr lang="en-US" sz="2200" dirty="0" smtClean="0">
                <a:latin typeface="Franklin Gothic Book" pitchFamily="34" charset="0"/>
              </a:rPr>
              <a:t>) in the absence of contraindications to plant remedies (</a:t>
            </a:r>
            <a:r>
              <a:rPr lang="en-US" sz="2200" dirty="0" err="1" smtClean="0">
                <a:latin typeface="Franklin Gothic Book" pitchFamily="34" charset="0"/>
              </a:rPr>
              <a:t>cystone</a:t>
            </a:r>
            <a:r>
              <a:rPr lang="en-US" sz="2200" dirty="0" smtClean="0">
                <a:latin typeface="Franklin Gothic Book" pitchFamily="34" charset="0"/>
              </a:rPr>
              <a:t>, </a:t>
            </a:r>
            <a:r>
              <a:rPr lang="en-US" sz="2200" dirty="0" err="1" smtClean="0">
                <a:latin typeface="Franklin Gothic Book" pitchFamily="34" charset="0"/>
              </a:rPr>
              <a:t>prolith</a:t>
            </a:r>
            <a:r>
              <a:rPr lang="en-US" sz="2200" dirty="0" smtClean="0">
                <a:latin typeface="Franklin Gothic Book" pitchFamily="34" charset="0"/>
              </a:rPr>
              <a:t>).</a:t>
            </a:r>
          </a:p>
          <a:p>
            <a:pPr>
              <a:buClr>
                <a:schemeClr val="accent4"/>
              </a:buClr>
            </a:pPr>
            <a:r>
              <a:rPr lang="en-US" sz="2200" dirty="0" smtClean="0">
                <a:latin typeface="Franklin Gothic Book" pitchFamily="34" charset="0"/>
              </a:rPr>
              <a:t>Active motor mode.</a:t>
            </a:r>
          </a:p>
          <a:p>
            <a:pPr>
              <a:buClr>
                <a:schemeClr val="accent4"/>
              </a:buClr>
            </a:pPr>
            <a:r>
              <a:rPr lang="en-US" sz="2200" dirty="0" smtClean="0">
                <a:latin typeface="Franklin Gothic Book" pitchFamily="34" charset="0"/>
              </a:rPr>
              <a:t>If necessary, antibacterial and anti-inflammatory therapy.</a:t>
            </a:r>
          </a:p>
          <a:p>
            <a:pPr>
              <a:buClr>
                <a:schemeClr val="accent4"/>
              </a:buClr>
            </a:pPr>
            <a:r>
              <a:rPr lang="en-US" sz="2200" dirty="0" smtClean="0">
                <a:latin typeface="Franklin Gothic Book" pitchFamily="34" charset="0"/>
              </a:rPr>
              <a:t>Physiotherapeutic treatment (</a:t>
            </a:r>
            <a:r>
              <a:rPr lang="en-US" sz="2200" dirty="0" err="1" smtClean="0">
                <a:latin typeface="Franklin Gothic Book" pitchFamily="34" charset="0"/>
              </a:rPr>
              <a:t>intraphone</a:t>
            </a:r>
            <a:r>
              <a:rPr lang="en-US" sz="2200" dirty="0" smtClean="0">
                <a:latin typeface="Franklin Gothic Book" pitchFamily="34" charset="0"/>
              </a:rPr>
              <a:t>, low-frequency ultrasound).</a:t>
            </a:r>
          </a:p>
          <a:p>
            <a:pPr>
              <a:buClr>
                <a:schemeClr val="accent4"/>
              </a:buClr>
            </a:pPr>
            <a:r>
              <a:rPr lang="en-US" sz="2200" dirty="0" smtClean="0">
                <a:latin typeface="Franklin Gothic Book" pitchFamily="34" charset="0"/>
              </a:rPr>
              <a:t>Mineral water, sanatorium treatment.</a:t>
            </a:r>
            <a:endParaRPr lang="ru-RU" sz="2200" dirty="0">
              <a:latin typeface="Franklin Gothic Book" pitchFamily="34" charset="0"/>
            </a:endParaRPr>
          </a:p>
        </p:txBody>
      </p:sp>
      <p:pic>
        <p:nvPicPr>
          <p:cNvPr id="181253" name="Picture 5" descr="PE00997_"/>
          <p:cNvPicPr>
            <a:picLocks noGrp="1" noChangeAspect="1" noChangeArrowheads="1"/>
          </p:cNvPicPr>
          <p:nvPr>
            <p:ph sz="half" idx="2"/>
          </p:nvPr>
        </p:nvPicPr>
        <p:blipFill>
          <a:blip r:embed="rId2"/>
          <a:srcRect/>
          <a:stretch>
            <a:fillRect/>
          </a:stretch>
        </p:blipFill>
        <p:spPr>
          <a:xfrm>
            <a:off x="6723063" y="2732088"/>
            <a:ext cx="1874837" cy="2062162"/>
          </a:xfrm>
          <a:noFill/>
          <a:ln/>
        </p:spPr>
      </p:pic>
    </p:spTree>
  </p:cSld>
  <p:clrMapOvr>
    <a:masterClrMapping/>
  </p:clrMapOvr>
  <p:transition spd="med">
    <p:zoom/>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p:cNvSpPr>
          <p:nvPr>
            <p:ph type="title"/>
          </p:nvPr>
        </p:nvSpPr>
        <p:spPr>
          <a:xfrm>
            <a:off x="0" y="547688"/>
            <a:ext cx="9109043" cy="720725"/>
          </a:xfrm>
        </p:spPr>
        <p:style>
          <a:lnRef idx="2">
            <a:schemeClr val="accent1"/>
          </a:lnRef>
          <a:fillRef idx="1">
            <a:schemeClr val="lt1"/>
          </a:fillRef>
          <a:effectRef idx="0">
            <a:schemeClr val="accent1"/>
          </a:effectRef>
          <a:fontRef idx="minor">
            <a:schemeClr val="dk1"/>
          </a:fontRef>
        </p:style>
        <p:txBody>
          <a:bodyPr/>
          <a:lstStyle/>
          <a:p>
            <a:pPr algn="ctr"/>
            <a:r>
              <a:rPr sz="3600" smtClean="0">
                <a:solidFill>
                  <a:srgbClr val="FF0000"/>
                </a:solidFill>
                <a:latin typeface="Franklin Gothic Book" pitchFamily="34" charset="0"/>
              </a:rPr>
              <a:t>Operative treatment</a:t>
            </a:r>
            <a:endParaRPr lang="ru-RU" sz="3600" dirty="0">
              <a:solidFill>
                <a:srgbClr val="FF0000"/>
              </a:solidFill>
              <a:effectLst/>
              <a:latin typeface="Franklin Gothic Book" pitchFamily="34" charset="0"/>
            </a:endParaRPr>
          </a:p>
        </p:txBody>
      </p:sp>
      <p:sp>
        <p:nvSpPr>
          <p:cNvPr id="184323" name="Rectangle 3"/>
          <p:cNvSpPr>
            <a:spLocks noGrp="1" noChangeAspect="1" noChangeArrowheads="1"/>
          </p:cNvSpPr>
          <p:nvPr>
            <p:ph type="body" sz="half" idx="1"/>
          </p:nvPr>
        </p:nvSpPr>
        <p:spPr>
          <a:xfrm>
            <a:off x="0" y="1571612"/>
            <a:ext cx="5143504" cy="4968875"/>
          </a:xfrm>
        </p:spPr>
        <p:txBody>
          <a:bodyPr>
            <a:normAutofit/>
          </a:bodyPr>
          <a:lstStyle/>
          <a:p>
            <a:pPr>
              <a:lnSpc>
                <a:spcPct val="110000"/>
              </a:lnSpc>
              <a:buFont typeface="Wingdings" pitchFamily="2" charset="2"/>
              <a:buNone/>
            </a:pPr>
            <a:r>
              <a:rPr lang="ru-RU" sz="2400" b="1" dirty="0"/>
              <a:t>    </a:t>
            </a:r>
            <a:endParaRPr lang="en-US" dirty="0" smtClean="0">
              <a:effectLst/>
              <a:latin typeface="Franklin Gothic Book" pitchFamily="34" charset="0"/>
            </a:endParaRPr>
          </a:p>
          <a:p>
            <a:pPr>
              <a:lnSpc>
                <a:spcPct val="110000"/>
              </a:lnSpc>
              <a:buFont typeface="Wingdings" pitchFamily="2" charset="2"/>
              <a:buNone/>
            </a:pPr>
            <a:r>
              <a:rPr lang="en-US" sz="2400" dirty="0" smtClean="0">
                <a:solidFill>
                  <a:srgbClr val="FFC000"/>
                </a:solidFill>
                <a:latin typeface="Franklin Gothic Book" pitchFamily="34" charset="0"/>
              </a:rPr>
              <a:t>Any surgical intervention is not an etiological method of treatment of </a:t>
            </a:r>
            <a:r>
              <a:rPr lang="en-US" sz="2400" dirty="0" err="1" smtClean="0">
                <a:solidFill>
                  <a:srgbClr val="FFC000"/>
                </a:solidFill>
                <a:latin typeface="Franklin Gothic Book" pitchFamily="34" charset="0"/>
              </a:rPr>
              <a:t>urolithiasis</a:t>
            </a:r>
            <a:r>
              <a:rPr lang="en-US" sz="2400" dirty="0" smtClean="0">
                <a:solidFill>
                  <a:srgbClr val="FFC000"/>
                </a:solidFill>
                <a:latin typeface="Franklin Gothic Book" pitchFamily="34" charset="0"/>
              </a:rPr>
              <a:t>, since it does not eliminate the main causes of stone formation, but is aimed at getting rid of the patient from the stone.</a:t>
            </a:r>
            <a:endParaRPr lang="ru-RU" sz="2400" dirty="0">
              <a:solidFill>
                <a:srgbClr val="FFC000"/>
              </a:solidFill>
              <a:latin typeface="Franklin Gothic Book" pitchFamily="34" charset="0"/>
            </a:endParaRPr>
          </a:p>
        </p:txBody>
      </p:sp>
      <p:pic>
        <p:nvPicPr>
          <p:cNvPr id="184326" name="Picture 6" descr="Операция_3"/>
          <p:cNvPicPr>
            <a:picLocks noGrp="1" noChangeAspect="1" noChangeArrowheads="1"/>
          </p:cNvPicPr>
          <p:nvPr>
            <p:ph sz="half" idx="2"/>
          </p:nvPr>
        </p:nvPicPr>
        <p:blipFill>
          <a:blip r:embed="rId2"/>
          <a:stretch>
            <a:fillRect/>
          </a:stretch>
        </p:blipFill>
        <p:spPr>
          <a:xfrm>
            <a:off x="4767262" y="1958181"/>
            <a:ext cx="3800475"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3"/>
          <p:cNvSpPr>
            <a:spLocks noGrp="1" noChangeAspect="1" noChangeArrowheads="1"/>
          </p:cNvSpPr>
          <p:nvPr>
            <p:ph idx="1"/>
          </p:nvPr>
        </p:nvSpPr>
        <p:spPr>
          <a:xfrm>
            <a:off x="323850" y="1689100"/>
            <a:ext cx="8496300" cy="4619625"/>
          </a:xfrm>
          <a:solidFill>
            <a:schemeClr val="bg2"/>
          </a:solidFill>
        </p:spPr>
        <p:txBody>
          <a:bodyPr>
            <a:normAutofit/>
          </a:bodyPr>
          <a:lstStyle/>
          <a:p>
            <a:pPr>
              <a:lnSpc>
                <a:spcPct val="150000"/>
              </a:lnSpc>
              <a:buClr>
                <a:schemeClr val="accent4"/>
              </a:buClr>
            </a:pPr>
            <a:r>
              <a:rPr lang="en-US" dirty="0" smtClean="0">
                <a:latin typeface="Franklin Gothic Book" pitchFamily="34" charset="0"/>
              </a:rPr>
              <a:t>Large coral stones, secondary stones, which require reconstructive surgery of the urinary tract.</a:t>
            </a:r>
          </a:p>
          <a:p>
            <a:pPr>
              <a:lnSpc>
                <a:spcPct val="150000"/>
              </a:lnSpc>
              <a:buClr>
                <a:schemeClr val="accent4"/>
              </a:buClr>
            </a:pPr>
            <a:r>
              <a:rPr lang="en-US" dirty="0" err="1" smtClean="0">
                <a:latin typeface="Franklin Gothic Book" pitchFamily="34" charset="0"/>
              </a:rPr>
              <a:t>Urolithiasis</a:t>
            </a:r>
            <a:r>
              <a:rPr lang="en-US" dirty="0" smtClean="0">
                <a:latin typeface="Franklin Gothic Book" pitchFamily="34" charset="0"/>
              </a:rPr>
              <a:t> complicated by purulent-destructive </a:t>
            </a:r>
            <a:r>
              <a:rPr lang="en-US" dirty="0" err="1" smtClean="0">
                <a:latin typeface="Franklin Gothic Book" pitchFamily="34" charset="0"/>
              </a:rPr>
              <a:t>pyelonephritis</a:t>
            </a:r>
            <a:r>
              <a:rPr lang="en-US" dirty="0" smtClean="0">
                <a:latin typeface="Franklin Gothic Book" pitchFamily="34" charset="0"/>
              </a:rPr>
              <a:t>, kidney failure.</a:t>
            </a:r>
          </a:p>
          <a:p>
            <a:pPr>
              <a:lnSpc>
                <a:spcPct val="150000"/>
              </a:lnSpc>
              <a:buClr>
                <a:schemeClr val="accent4"/>
              </a:buClr>
            </a:pPr>
            <a:r>
              <a:rPr lang="en-US" dirty="0" smtClean="0">
                <a:latin typeface="Franklin Gothic Book" pitchFamily="34" charset="0"/>
              </a:rPr>
              <a:t>When remote lithotripsy or </a:t>
            </a:r>
            <a:r>
              <a:rPr lang="en-US" dirty="0" err="1" smtClean="0">
                <a:latin typeface="Franklin Gothic Book" pitchFamily="34" charset="0"/>
              </a:rPr>
              <a:t>endosurgery</a:t>
            </a:r>
            <a:r>
              <a:rPr lang="en-US" dirty="0" smtClean="0">
                <a:latin typeface="Franklin Gothic Book" pitchFamily="34" charset="0"/>
              </a:rPr>
              <a:t> is contraindicated.</a:t>
            </a:r>
            <a:endParaRPr lang="ru-RU" dirty="0">
              <a:latin typeface="Franklin Gothic Book" pitchFamily="34" charset="0"/>
            </a:endParaRPr>
          </a:p>
        </p:txBody>
      </p:sp>
      <p:sp>
        <p:nvSpPr>
          <p:cNvPr id="185346" name="Rectangle 2"/>
          <p:cNvSpPr>
            <a:spLocks noGrp="1" noRot="1" noChangeAspect="1" noChangeArrowheads="1"/>
          </p:cNvSpPr>
          <p:nvPr>
            <p:ph type="title"/>
          </p:nvPr>
        </p:nvSpPr>
        <p:spPr>
          <a:xfrm>
            <a:off x="434975" y="333375"/>
            <a:ext cx="8458200" cy="1143000"/>
          </a:xfrm>
          <a:solidFill>
            <a:schemeClr val="bg2"/>
          </a:solidFill>
        </p:spPr>
        <p:txBody>
          <a:bodyPr>
            <a:normAutofit fontScale="90000"/>
          </a:bodyPr>
          <a:lstStyle/>
          <a:p>
            <a:r>
              <a:rPr sz="4000" smtClean="0">
                <a:solidFill>
                  <a:schemeClr val="accent4"/>
                </a:solidFill>
                <a:effectLst/>
                <a:latin typeface="Franklin Gothic Book" pitchFamily="34" charset="0"/>
              </a:rPr>
              <a:t>Indications for open surgical interventions:</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a:xfrm>
            <a:off x="323850" y="330200"/>
            <a:ext cx="8534429" cy="669908"/>
          </a:xfrm>
          <a:solidFill>
            <a:schemeClr val="bg2"/>
          </a:solidFill>
        </p:spPr>
        <p:txBody>
          <a:bodyPr>
            <a:normAutofit fontScale="90000"/>
          </a:bodyPr>
          <a:lstStyle/>
          <a:p>
            <a:r>
              <a:rPr sz="4000" smtClean="0">
                <a:solidFill>
                  <a:schemeClr val="accent4"/>
                </a:solidFill>
                <a:effectLst/>
                <a:latin typeface="Franklin Gothic Book" pitchFamily="34" charset="0"/>
              </a:rPr>
              <a:t>Types of operations:</a:t>
            </a:r>
            <a:endParaRPr lang="ru-RU" sz="4000" dirty="0">
              <a:solidFill>
                <a:schemeClr val="accent4"/>
              </a:solidFill>
              <a:effectLst/>
              <a:latin typeface="Franklin Gothic Book" pitchFamily="34" charset="0"/>
            </a:endParaRPr>
          </a:p>
        </p:txBody>
      </p:sp>
      <p:sp>
        <p:nvSpPr>
          <p:cNvPr id="186371" name="Rectangle 3"/>
          <p:cNvSpPr>
            <a:spLocks noGrp="1" noChangeAspect="1" noChangeArrowheads="1"/>
          </p:cNvSpPr>
          <p:nvPr>
            <p:ph type="body" sz="half" idx="1"/>
          </p:nvPr>
        </p:nvSpPr>
        <p:spPr>
          <a:xfrm>
            <a:off x="323850" y="1208088"/>
            <a:ext cx="4968875" cy="5100637"/>
          </a:xfrm>
        </p:spPr>
        <p:txBody>
          <a:bodyPr>
            <a:normAutofit lnSpcReduction="10000"/>
          </a:bodyPr>
          <a:lstStyle/>
          <a:p>
            <a:pPr>
              <a:lnSpc>
                <a:spcPct val="150000"/>
              </a:lnSpc>
              <a:buClr>
                <a:srgbClr val="FFFF0D"/>
              </a:buClr>
              <a:buFont typeface="Wingdings" pitchFamily="2" charset="2"/>
              <a:buNone/>
            </a:pPr>
            <a:r>
              <a:rPr lang="en-US" dirty="0" smtClean="0">
                <a:solidFill>
                  <a:srgbClr val="00B0F0"/>
                </a:solidFill>
                <a:latin typeface="Franklin Gothic Book" pitchFamily="34" charset="0"/>
              </a:rPr>
              <a:t>Organ saving:</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Pyelolithotomy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Nephrolithotomy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Ureterolithotomy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Pyelonephrotomy</a:t>
            </a:r>
            <a:r>
              <a:rPr lang="en-US" dirty="0" smtClean="0">
                <a:solidFill>
                  <a:srgbClr val="FFC000"/>
                </a:solidFill>
                <a:latin typeface="Franklin Gothic Book" pitchFamily="34" charset="0"/>
              </a:rPr>
              <a:t> and others.</a:t>
            </a:r>
          </a:p>
          <a:p>
            <a:pPr>
              <a:lnSpc>
                <a:spcPct val="150000"/>
              </a:lnSpc>
              <a:buClr>
                <a:srgbClr val="FFFF0D"/>
              </a:buClr>
              <a:buFont typeface="Wingdings" pitchFamily="2" charset="2"/>
              <a:buNone/>
            </a:pPr>
            <a:endParaRPr lang="en-US" dirty="0" smtClean="0">
              <a:latin typeface="Franklin Gothic Book" pitchFamily="34" charset="0"/>
            </a:endParaRPr>
          </a:p>
          <a:p>
            <a:pPr>
              <a:lnSpc>
                <a:spcPct val="150000"/>
              </a:lnSpc>
              <a:buClr>
                <a:srgbClr val="FFFF0D"/>
              </a:buClr>
              <a:buFont typeface="Wingdings" pitchFamily="2" charset="2"/>
              <a:buNone/>
            </a:pPr>
            <a:r>
              <a:rPr lang="en-US" dirty="0" smtClean="0">
                <a:solidFill>
                  <a:srgbClr val="00B0F0"/>
                </a:solidFill>
                <a:latin typeface="Franklin Gothic Book" pitchFamily="34" charset="0"/>
              </a:rPr>
              <a:t>Organizing:</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Nephrectomy</a:t>
            </a:r>
            <a:r>
              <a:rPr lang="en-US" dirty="0" smtClean="0">
                <a:solidFill>
                  <a:srgbClr val="FFC000"/>
                </a:solidFill>
                <a:latin typeface="Franklin Gothic Book" pitchFamily="34" charset="0"/>
              </a:rPr>
              <a:t>.</a:t>
            </a:r>
            <a:endParaRPr lang="ru-RU" dirty="0">
              <a:solidFill>
                <a:srgbClr val="FFC000"/>
              </a:solidFill>
              <a:effectLst/>
              <a:latin typeface="Franklin Gothic Book" pitchFamily="34" charset="0"/>
            </a:endParaRPr>
          </a:p>
        </p:txBody>
      </p:sp>
      <p:pic>
        <p:nvPicPr>
          <p:cNvPr id="186373" name="Picture 5" descr="PE01023_"/>
          <p:cNvPicPr>
            <a:picLocks noGrp="1" noChangeAspect="1" noChangeArrowheads="1"/>
          </p:cNvPicPr>
          <p:nvPr>
            <p:ph sz="half" idx="2"/>
          </p:nvPr>
        </p:nvPicPr>
        <p:blipFill>
          <a:blip r:embed="rId2"/>
          <a:srcRect/>
          <a:stretch>
            <a:fillRect/>
          </a:stretch>
        </p:blipFill>
        <p:spPr>
          <a:xfrm>
            <a:off x="5762625" y="1495425"/>
            <a:ext cx="2554288" cy="4165600"/>
          </a:xfrm>
          <a:noFill/>
          <a:ln/>
        </p:spPr>
      </p:pic>
    </p:spTree>
  </p:cSld>
  <p:clrMapOvr>
    <a:masterClrMapping/>
  </p:clrMapOvr>
  <p:transition spd="med">
    <p:zoom/>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9" name="Rectangle 13"/>
          <p:cNvSpPr>
            <a:spLocks noGrp="1" noRot="1" noChangeAspect="1" noChangeArrowheads="1"/>
          </p:cNvSpPr>
          <p:nvPr>
            <p:ph type="title"/>
          </p:nvPr>
        </p:nvSpPr>
        <p:spPr>
          <a:xfrm>
            <a:off x="0" y="496888"/>
            <a:ext cx="9144000" cy="700087"/>
          </a:xfrm>
          <a:ln/>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sz="4000" smtClean="0">
                <a:solidFill>
                  <a:srgbClr val="FF0000"/>
                </a:solidFill>
                <a:effectLst/>
                <a:latin typeface="Franklin Gothic Book" pitchFamily="34" charset="0"/>
              </a:rPr>
              <a:t>Remote lithotripsy</a:t>
            </a:r>
            <a:endParaRPr lang="ru-RU" sz="4000" dirty="0">
              <a:solidFill>
                <a:srgbClr val="FF0000"/>
              </a:solidFill>
              <a:effectLst/>
              <a:latin typeface="Franklin Gothic Book" pitchFamily="34" charset="0"/>
            </a:endParaRPr>
          </a:p>
        </p:txBody>
      </p:sp>
      <p:sp>
        <p:nvSpPr>
          <p:cNvPr id="188430" name="Rectangle 14"/>
          <p:cNvSpPr>
            <a:spLocks noGrp="1" noChangeAspect="1" noChangeArrowheads="1"/>
          </p:cNvSpPr>
          <p:nvPr>
            <p:ph type="body" sz="half" idx="1"/>
          </p:nvPr>
        </p:nvSpPr>
        <p:spPr>
          <a:xfrm>
            <a:off x="1" y="1341438"/>
            <a:ext cx="5286380" cy="5300662"/>
          </a:xfrm>
          <a:solidFill>
            <a:schemeClr val="bg2"/>
          </a:solidFill>
        </p:spPr>
        <p:txBody>
          <a:bodyPr>
            <a:normAutofit lnSpcReduction="10000"/>
          </a:bodyPr>
          <a:lstStyle/>
          <a:p>
            <a:pPr>
              <a:buFont typeface="Wingdings" pitchFamily="2" charset="2"/>
              <a:buNone/>
            </a:pPr>
            <a:r>
              <a:rPr lang="ru-RU" sz="1200" dirty="0">
                <a:latin typeface="Franklin Gothic Book" pitchFamily="34" charset="0"/>
              </a:rPr>
              <a:t>	</a:t>
            </a:r>
            <a:r>
              <a:rPr lang="en-US" sz="3200" dirty="0" smtClean="0">
                <a:latin typeface="Franklin Gothic Book" pitchFamily="34" charset="0"/>
              </a:rPr>
              <a:t>Specialists of the German airline Dernier during the test of the supersonic aircraft found that when moving various objects in the atmosphere shock waves can arise, which destroy solid bodies.</a:t>
            </a:r>
          </a:p>
          <a:p>
            <a:pPr>
              <a:buFont typeface="Wingdings" pitchFamily="2" charset="2"/>
              <a:buNone/>
            </a:pPr>
            <a:r>
              <a:rPr lang="en-US" sz="3200" dirty="0" smtClean="0">
                <a:latin typeface="Franklin Gothic Book" pitchFamily="34" charset="0"/>
              </a:rPr>
              <a:t>An unexpected application of the device was remote lithotripsy (RLT).</a:t>
            </a:r>
            <a:endParaRPr lang="ru-RU" sz="3200" dirty="0">
              <a:effectLst/>
              <a:latin typeface="Franklin Gothic Book" pitchFamily="34" charset="0"/>
            </a:endParaRPr>
          </a:p>
        </p:txBody>
      </p:sp>
      <p:pic>
        <p:nvPicPr>
          <p:cNvPr id="188434" name="Picture 18" descr="j0233070"/>
          <p:cNvPicPr>
            <a:picLocks noGrp="1" noChangeAspect="1" noChangeArrowheads="1"/>
          </p:cNvPicPr>
          <p:nvPr>
            <p:ph sz="quarter" idx="2"/>
          </p:nvPr>
        </p:nvPicPr>
        <p:blipFill>
          <a:blip r:embed="rId2"/>
          <a:srcRect/>
          <a:stretch>
            <a:fillRect/>
          </a:stretch>
        </p:blipFill>
        <p:spPr>
          <a:xfrm>
            <a:off x="6084888" y="1643050"/>
            <a:ext cx="2241550" cy="11239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88438" name="Picture 22" descr="img136"/>
          <p:cNvPicPr>
            <a:picLocks noGrp="1" noChangeAspect="1" noChangeArrowheads="1"/>
          </p:cNvPicPr>
          <p:nvPr>
            <p:ph sz="quarter" idx="3"/>
          </p:nvPr>
        </p:nvPicPr>
        <p:blipFill>
          <a:blip r:embed="rId3"/>
          <a:srcRect/>
          <a:stretch>
            <a:fillRect/>
          </a:stretch>
        </p:blipFill>
        <p:spPr>
          <a:xfrm>
            <a:off x="5572132" y="3572682"/>
            <a:ext cx="3311733" cy="264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3"/>
          <p:cNvSpPr>
            <a:spLocks noGrp="1" noChangeArrowheads="1"/>
          </p:cNvSpPr>
          <p:nvPr>
            <p:ph type="body" sz="half" idx="1"/>
          </p:nvPr>
        </p:nvSpPr>
        <p:spPr>
          <a:xfrm>
            <a:off x="0" y="812823"/>
            <a:ext cx="5643570" cy="5402259"/>
          </a:xfrm>
          <a:solidFill>
            <a:schemeClr val="bg2"/>
          </a:solidFill>
        </p:spPr>
        <p:txBody>
          <a:bodyPr>
            <a:normAutofit/>
          </a:bodyPr>
          <a:lstStyle/>
          <a:p>
            <a:pPr>
              <a:buFont typeface="Wingdings" pitchFamily="2" charset="2"/>
              <a:buNone/>
            </a:pPr>
            <a:r>
              <a:rPr lang="ru-RU" sz="2400" b="1" dirty="0"/>
              <a:t>    </a:t>
            </a:r>
            <a:r>
              <a:rPr lang="en-US" sz="2400" b="1" dirty="0" smtClean="0"/>
              <a:t>The first successful use of remote lithotripsy was carried out on February 7, 1980 at the university clinic in Munich, Germany.</a:t>
            </a:r>
          </a:p>
          <a:p>
            <a:pPr>
              <a:buFont typeface="Wingdings" pitchFamily="2" charset="2"/>
              <a:buNone/>
            </a:pPr>
            <a:r>
              <a:rPr lang="en-US" sz="2400" b="1" dirty="0" smtClean="0"/>
              <a:t>    </a:t>
            </a:r>
          </a:p>
          <a:p>
            <a:pPr>
              <a:buFont typeface="Wingdings" pitchFamily="2" charset="2"/>
              <a:buNone/>
            </a:pPr>
            <a:r>
              <a:rPr lang="en-US" sz="2400" b="1" dirty="0" smtClean="0"/>
              <a:t>     Throughout the world, thousands of remote </a:t>
            </a:r>
            <a:r>
              <a:rPr lang="en-US" sz="2400" b="1" dirty="0" err="1" smtClean="0"/>
              <a:t>lithotriptors</a:t>
            </a:r>
            <a:r>
              <a:rPr lang="en-US" sz="2400" b="1" dirty="0" smtClean="0"/>
              <a:t> function, with the help of which millions of patients with </a:t>
            </a:r>
            <a:r>
              <a:rPr lang="en-US" sz="2400" b="1" dirty="0" err="1" smtClean="0"/>
              <a:t>urolithiasis</a:t>
            </a:r>
            <a:r>
              <a:rPr lang="en-US" sz="2400" b="1" dirty="0" smtClean="0"/>
              <a:t> have been cured.</a:t>
            </a:r>
            <a:endParaRPr lang="ru-RU" sz="2900" dirty="0">
              <a:effectLst/>
              <a:latin typeface="Franklin Gothic Book" pitchFamily="34" charset="0"/>
            </a:endParaRPr>
          </a:p>
        </p:txBody>
      </p:sp>
      <p:pic>
        <p:nvPicPr>
          <p:cNvPr id="191506" name="Picture 18" descr="LOP"/>
          <p:cNvPicPr>
            <a:picLocks noGrp="1" noChangeAspect="1" noChangeArrowheads="1"/>
          </p:cNvPicPr>
          <p:nvPr>
            <p:ph sz="quarter" idx="2"/>
          </p:nvPr>
        </p:nvPicPr>
        <p:blipFill>
          <a:blip r:embed="rId2"/>
          <a:srcRect/>
          <a:stretch>
            <a:fillRect/>
          </a:stretch>
        </p:blipFill>
        <p:spPr>
          <a:xfrm>
            <a:off x="6011863" y="836613"/>
            <a:ext cx="2868612" cy="2160587"/>
          </a:xfrm>
          <a:prstGeom prst="rect">
            <a:avLst/>
          </a:prstGeom>
          <a:ln>
            <a:noFill/>
          </a:ln>
          <a:effectLst>
            <a:outerShdw blurRad="292100" dist="139700" dir="2700000" algn="tl" rotWithShape="0">
              <a:srgbClr val="333333">
                <a:alpha val="65000"/>
              </a:srgbClr>
            </a:outerShdw>
          </a:effectLst>
        </p:spPr>
      </p:pic>
      <p:pic>
        <p:nvPicPr>
          <p:cNvPr id="191509" name="Picture 21" descr="Лит-1"/>
          <p:cNvPicPr>
            <a:picLocks noGrp="1" noChangeAspect="1" noChangeArrowheads="1"/>
          </p:cNvPicPr>
          <p:nvPr>
            <p:ph sz="quarter" idx="3"/>
          </p:nvPr>
        </p:nvPicPr>
        <p:blipFill>
          <a:blip r:embed="rId3"/>
          <a:srcRect/>
          <a:stretch>
            <a:fillRect/>
          </a:stretch>
        </p:blipFill>
        <p:spPr>
          <a:xfrm>
            <a:off x="6156325" y="3573463"/>
            <a:ext cx="2516188" cy="27336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spect="1" noChangeArrowheads="1"/>
          </p:cNvSpPr>
          <p:nvPr>
            <p:ph type="body" sz="half" idx="1"/>
          </p:nvPr>
        </p:nvSpPr>
        <p:spPr>
          <a:xfrm>
            <a:off x="1" y="500042"/>
            <a:ext cx="5500693" cy="5786478"/>
          </a:xfrm>
          <a:solidFill>
            <a:schemeClr val="bg2"/>
          </a:solidFill>
        </p:spPr>
        <p:txBody>
          <a:bodyPr>
            <a:normAutofit fontScale="92500"/>
          </a:bodyPr>
          <a:lstStyle/>
          <a:p>
            <a:pPr>
              <a:lnSpc>
                <a:spcPct val="110000"/>
              </a:lnSpc>
              <a:buFont typeface="Wingdings" pitchFamily="2" charset="2"/>
              <a:buNone/>
            </a:pPr>
            <a:r>
              <a:rPr lang="ru-RU" sz="2800" b="1" dirty="0"/>
              <a:t>    </a:t>
            </a:r>
            <a:r>
              <a:rPr lang="en-US" sz="2800" b="1" dirty="0" smtClean="0"/>
              <a:t>The remote </a:t>
            </a:r>
            <a:r>
              <a:rPr lang="en-US" sz="2800" b="1" dirty="0" err="1" smtClean="0"/>
              <a:t>lithotriptor</a:t>
            </a:r>
            <a:r>
              <a:rPr lang="en-US" sz="2800" b="1" dirty="0" smtClean="0"/>
              <a:t> consists of a wave source, an impact medium for energy transfer inside the body and a visualization system of the X-ray unit, an ultrasonic device.</a:t>
            </a:r>
          </a:p>
          <a:p>
            <a:pPr>
              <a:lnSpc>
                <a:spcPct val="110000"/>
              </a:lnSpc>
              <a:buFont typeface="Wingdings" pitchFamily="2" charset="2"/>
              <a:buNone/>
            </a:pPr>
            <a:r>
              <a:rPr lang="en-US" sz="2800" b="1" dirty="0" smtClean="0"/>
              <a:t>     RLT is optimal for stones of the upper urinary tract with a diameter of less than 2.0-2.5 cm.</a:t>
            </a:r>
          </a:p>
          <a:p>
            <a:pPr>
              <a:lnSpc>
                <a:spcPct val="110000"/>
              </a:lnSpc>
              <a:buFont typeface="Wingdings" pitchFamily="2" charset="2"/>
              <a:buNone/>
            </a:pPr>
            <a:r>
              <a:rPr lang="en-US" sz="2800" b="1" dirty="0" smtClean="0"/>
              <a:t>     RLT is by far the only method that can be used on an outpatient basis.</a:t>
            </a:r>
            <a:endParaRPr lang="ru-RU" sz="2800" dirty="0">
              <a:latin typeface="Franklin Gothic Book" pitchFamily="34" charset="0"/>
            </a:endParaRPr>
          </a:p>
        </p:txBody>
      </p:sp>
      <p:pic>
        <p:nvPicPr>
          <p:cNvPr id="193543" name="Picture 7" descr="Литотриптор"/>
          <p:cNvPicPr>
            <a:picLocks noGrp="1" noChangeAspect="1" noChangeArrowheads="1"/>
          </p:cNvPicPr>
          <p:nvPr>
            <p:ph sz="quarter" idx="2"/>
          </p:nvPr>
        </p:nvPicPr>
        <p:blipFill>
          <a:blip r:embed="rId2"/>
          <a:stretch>
            <a:fillRect/>
          </a:stretch>
        </p:blipFill>
        <p:spPr>
          <a:xfrm>
            <a:off x="5667613" y="1600200"/>
            <a:ext cx="1999774" cy="21859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idx="1"/>
          </p:nvPr>
        </p:nvSpPr>
        <p:spPr>
          <a:xfrm>
            <a:off x="142844" y="1214422"/>
            <a:ext cx="8715436" cy="4714908"/>
          </a:xfrm>
          <a:solidFill>
            <a:schemeClr val="bg2"/>
          </a:solidFill>
        </p:spPr>
        <p:txBody>
          <a:bodyPr>
            <a:normAutofit/>
          </a:bodyPr>
          <a:lstStyle/>
          <a:p>
            <a:pPr>
              <a:lnSpc>
                <a:spcPct val="150000"/>
              </a:lnSpc>
              <a:buClr>
                <a:schemeClr val="accent4"/>
              </a:buClr>
            </a:pPr>
            <a:r>
              <a:rPr lang="en-US" sz="3600" dirty="0" smtClean="0">
                <a:latin typeface="Franklin Gothic Book" pitchFamily="34" charset="0"/>
              </a:rPr>
              <a:t>Stone of the kidney or </a:t>
            </a:r>
            <a:r>
              <a:rPr lang="en-US" sz="3600" dirty="0" err="1" smtClean="0">
                <a:latin typeface="Franklin Gothic Book" pitchFamily="34" charset="0"/>
              </a:rPr>
              <a:t>ureter</a:t>
            </a:r>
            <a:r>
              <a:rPr lang="en-US" sz="3600" dirty="0" smtClean="0">
                <a:latin typeface="Franklin Gothic Book" pitchFamily="34" charset="0"/>
              </a:rPr>
              <a:t>.</a:t>
            </a:r>
          </a:p>
          <a:p>
            <a:pPr>
              <a:lnSpc>
                <a:spcPct val="150000"/>
              </a:lnSpc>
              <a:buClr>
                <a:schemeClr val="accent4"/>
              </a:buClr>
            </a:pPr>
            <a:r>
              <a:rPr lang="en-US" sz="3600" dirty="0" smtClean="0">
                <a:latin typeface="Franklin Gothic Book" pitchFamily="34" charset="0"/>
              </a:rPr>
              <a:t>The ability to focus the stone radiological or ultrasound.</a:t>
            </a:r>
          </a:p>
          <a:p>
            <a:pPr>
              <a:lnSpc>
                <a:spcPct val="150000"/>
              </a:lnSpc>
              <a:buClr>
                <a:schemeClr val="accent4"/>
              </a:buClr>
            </a:pPr>
            <a:r>
              <a:rPr lang="en-US" sz="3600" dirty="0" smtClean="0">
                <a:latin typeface="Franklin Gothic Book" pitchFamily="34" charset="0"/>
              </a:rPr>
              <a:t>Absence of a violation of the outflow of urine below the stone.</a:t>
            </a:r>
            <a:endParaRPr lang="ru-RU" sz="3600" dirty="0">
              <a:latin typeface="Franklin Gothic Book" pitchFamily="34" charset="0"/>
            </a:endParaRPr>
          </a:p>
        </p:txBody>
      </p:sp>
      <p:sp>
        <p:nvSpPr>
          <p:cNvPr id="194562" name="Rectangle 2"/>
          <p:cNvSpPr>
            <a:spLocks noGrp="1" noRot="1" noChangeAspect="1" noChangeArrowheads="1"/>
          </p:cNvSpPr>
          <p:nvPr>
            <p:ph type="title"/>
          </p:nvPr>
        </p:nvSpPr>
        <p:spPr>
          <a:xfrm>
            <a:off x="395288" y="434975"/>
            <a:ext cx="7513637" cy="708009"/>
          </a:xfrm>
        </p:spPr>
        <p:txBody>
          <a:bodyPr/>
          <a:lstStyle/>
          <a:p>
            <a:r>
              <a:rPr sz="4000" smtClean="0">
                <a:solidFill>
                  <a:schemeClr val="accent4"/>
                </a:solidFill>
                <a:effectLst/>
                <a:latin typeface="Franklin Gothic Book" pitchFamily="34" charset="0"/>
              </a:rPr>
              <a:t>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Rectangle 3"/>
          <p:cNvSpPr>
            <a:spLocks noGrp="1" noChangeAspect="1" noChangeArrowheads="1"/>
          </p:cNvSpPr>
          <p:nvPr>
            <p:ph idx="1"/>
          </p:nvPr>
        </p:nvSpPr>
        <p:spPr>
          <a:xfrm>
            <a:off x="250825" y="836613"/>
            <a:ext cx="8536018" cy="5807097"/>
          </a:xfrm>
          <a:solidFill>
            <a:schemeClr val="bg2"/>
          </a:solidFill>
        </p:spPr>
        <p:txBody>
          <a:bodyPr>
            <a:normAutofit fontScale="70000" lnSpcReduction="20000"/>
          </a:bodyPr>
          <a:lstStyle/>
          <a:p>
            <a:pPr>
              <a:lnSpc>
                <a:spcPct val="150000"/>
              </a:lnSpc>
              <a:buClr>
                <a:srgbClr val="FFFF0D"/>
              </a:buClr>
              <a:buFont typeface="Wingdings" pitchFamily="2" charset="2"/>
              <a:buNone/>
            </a:pPr>
            <a:r>
              <a:rPr lang="en-US" sz="2800" b="1" dirty="0" smtClean="0">
                <a:solidFill>
                  <a:srgbClr val="00B0F0"/>
                </a:solidFill>
              </a:rPr>
              <a:t>Technical:</a:t>
            </a:r>
          </a:p>
          <a:p>
            <a:pPr>
              <a:lnSpc>
                <a:spcPct val="150000"/>
              </a:lnSpc>
              <a:buClr>
                <a:srgbClr val="FFFF0D"/>
              </a:buClr>
              <a:buFont typeface="Wingdings" pitchFamily="2" charset="2"/>
              <a:buNone/>
            </a:pPr>
            <a:r>
              <a:rPr lang="en-US" sz="2800" b="1" dirty="0" smtClean="0">
                <a:solidFill>
                  <a:srgbClr val="FFC000"/>
                </a:solidFill>
              </a:rPr>
              <a:t>- X-rays are negative stones.</a:t>
            </a:r>
          </a:p>
          <a:p>
            <a:pPr>
              <a:lnSpc>
                <a:spcPct val="150000"/>
              </a:lnSpc>
              <a:buClr>
                <a:srgbClr val="FFFF0D"/>
              </a:buClr>
              <a:buFont typeface="Wingdings" pitchFamily="2" charset="2"/>
              <a:buNone/>
            </a:pPr>
            <a:r>
              <a:rPr lang="en-US" sz="2800" b="1" dirty="0" smtClean="0">
                <a:solidFill>
                  <a:srgbClr val="FFC000"/>
                </a:solidFill>
              </a:rPr>
              <a:t>- Deformation of the patient's skeleton.</a:t>
            </a:r>
          </a:p>
          <a:p>
            <a:pPr>
              <a:lnSpc>
                <a:spcPct val="150000"/>
              </a:lnSpc>
              <a:buClr>
                <a:srgbClr val="FFFF0D"/>
              </a:buClr>
              <a:buFont typeface="Wingdings" pitchFamily="2" charset="2"/>
              <a:buNone/>
            </a:pPr>
            <a:r>
              <a:rPr lang="en-US" sz="2800" b="1" dirty="0" smtClean="0">
                <a:solidFill>
                  <a:srgbClr val="FFC000"/>
                </a:solidFill>
              </a:rPr>
              <a:t>- The patient's weight is more than 130 kg.</a:t>
            </a:r>
          </a:p>
          <a:p>
            <a:pPr>
              <a:lnSpc>
                <a:spcPct val="150000"/>
              </a:lnSpc>
              <a:buClr>
                <a:srgbClr val="FFFF0D"/>
              </a:buClr>
              <a:buFont typeface="Wingdings" pitchFamily="2" charset="2"/>
              <a:buNone/>
            </a:pPr>
            <a:r>
              <a:rPr lang="en-US" sz="2800" b="1" dirty="0" smtClean="0">
                <a:solidFill>
                  <a:srgbClr val="FFC000"/>
                </a:solidFill>
              </a:rPr>
              <a:t>- Growth is more than 2 meters and less than 1 meter.</a:t>
            </a:r>
          </a:p>
          <a:p>
            <a:pPr>
              <a:lnSpc>
                <a:spcPct val="150000"/>
              </a:lnSpc>
              <a:buClr>
                <a:srgbClr val="FFFF0D"/>
              </a:buClr>
              <a:buFont typeface="Wingdings" pitchFamily="2" charset="2"/>
              <a:buNone/>
            </a:pPr>
            <a:r>
              <a:rPr lang="en-US" sz="2800" b="1" dirty="0" smtClean="0">
                <a:solidFill>
                  <a:srgbClr val="00B0F0"/>
                </a:solidFill>
              </a:rPr>
              <a:t>Common:</a:t>
            </a:r>
          </a:p>
          <a:p>
            <a:pPr>
              <a:lnSpc>
                <a:spcPct val="150000"/>
              </a:lnSpc>
              <a:buClr>
                <a:srgbClr val="FFFF0D"/>
              </a:buClr>
              <a:buFont typeface="Wingdings" pitchFamily="2" charset="2"/>
              <a:buNone/>
            </a:pPr>
            <a:r>
              <a:rPr lang="en-US" sz="2800" b="1" dirty="0" smtClean="0">
                <a:solidFill>
                  <a:srgbClr val="FFC000"/>
                </a:solidFill>
              </a:rPr>
              <a:t>- Violation of the blood coagulation system.</a:t>
            </a:r>
          </a:p>
          <a:p>
            <a:pPr>
              <a:lnSpc>
                <a:spcPct val="150000"/>
              </a:lnSpc>
              <a:buClr>
                <a:srgbClr val="FFFF0D"/>
              </a:buClr>
              <a:buFont typeface="Wingdings" pitchFamily="2" charset="2"/>
              <a:buNone/>
            </a:pPr>
            <a:r>
              <a:rPr lang="en-US" sz="2800" b="1" dirty="0" smtClean="0">
                <a:solidFill>
                  <a:srgbClr val="FFC000"/>
                </a:solidFill>
              </a:rPr>
              <a:t>- Pregnancy.</a:t>
            </a:r>
          </a:p>
          <a:p>
            <a:pPr>
              <a:lnSpc>
                <a:spcPct val="150000"/>
              </a:lnSpc>
              <a:buClr>
                <a:srgbClr val="FFFF0D"/>
              </a:buClr>
              <a:buFont typeface="Wingdings" pitchFamily="2" charset="2"/>
              <a:buNone/>
            </a:pPr>
            <a:r>
              <a:rPr lang="en-US" sz="2800" b="1" dirty="0" smtClean="0">
                <a:solidFill>
                  <a:srgbClr val="FFC000"/>
                </a:solidFill>
              </a:rPr>
              <a:t>- Stones of the lower third of </a:t>
            </a:r>
            <a:r>
              <a:rPr lang="en-US" sz="2800" b="1" dirty="0" err="1" smtClean="0">
                <a:solidFill>
                  <a:srgbClr val="FFC000"/>
                </a:solidFill>
              </a:rPr>
              <a:t>ureter</a:t>
            </a:r>
            <a:r>
              <a:rPr lang="en-US" sz="2800" b="1" dirty="0" smtClean="0">
                <a:solidFill>
                  <a:srgbClr val="FFC000"/>
                </a:solidFill>
              </a:rPr>
              <a:t> in women of childbearing age.</a:t>
            </a:r>
          </a:p>
          <a:p>
            <a:pPr>
              <a:lnSpc>
                <a:spcPct val="150000"/>
              </a:lnSpc>
              <a:buClr>
                <a:srgbClr val="FFFF0D"/>
              </a:buClr>
              <a:buFont typeface="Wingdings" pitchFamily="2" charset="2"/>
              <a:buNone/>
            </a:pPr>
            <a:r>
              <a:rPr lang="en-US" sz="2800" b="1" dirty="0" smtClean="0">
                <a:solidFill>
                  <a:srgbClr val="FFC000"/>
                </a:solidFill>
              </a:rPr>
              <a:t>- Violation of the rhythm of the heart.</a:t>
            </a:r>
          </a:p>
          <a:p>
            <a:pPr>
              <a:lnSpc>
                <a:spcPct val="150000"/>
              </a:lnSpc>
              <a:buClr>
                <a:srgbClr val="FFFF0D"/>
              </a:buClr>
              <a:buFont typeface="Wingdings" pitchFamily="2" charset="2"/>
              <a:buNone/>
            </a:pPr>
            <a:r>
              <a:rPr lang="en-US" sz="2800" b="1" dirty="0" smtClean="0">
                <a:solidFill>
                  <a:srgbClr val="FFC000"/>
                </a:solidFill>
              </a:rPr>
              <a:t>- Aneurysm of the abdominal aorta.</a:t>
            </a:r>
            <a:endParaRPr lang="ru-RU" sz="2800" b="1" dirty="0">
              <a:solidFill>
                <a:srgbClr val="FFC000"/>
              </a:solidFill>
            </a:endParaRPr>
          </a:p>
        </p:txBody>
      </p:sp>
      <p:sp>
        <p:nvSpPr>
          <p:cNvPr id="195586" name="Rectangle 2"/>
          <p:cNvSpPr>
            <a:spLocks noGrp="1" noRot="1" noChangeAspect="1" noChangeArrowheads="1"/>
          </p:cNvSpPr>
          <p:nvPr>
            <p:ph type="title"/>
          </p:nvPr>
        </p:nvSpPr>
        <p:spPr>
          <a:xfrm>
            <a:off x="107950" y="188913"/>
            <a:ext cx="7772400" cy="647700"/>
          </a:xfrm>
        </p:spPr>
        <p:txBody>
          <a:bodyPr>
            <a:normAutofit fontScale="90000"/>
          </a:bodyPr>
          <a:lstStyle/>
          <a:p>
            <a:r>
              <a:rPr sz="4000" smtClean="0">
                <a:solidFill>
                  <a:schemeClr val="accent4"/>
                </a:solidFill>
                <a:effectLst/>
                <a:latin typeface="Franklin Gothic Book" pitchFamily="34" charset="0"/>
              </a:rPr>
              <a:t>Contraindications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250825" y="836613"/>
            <a:ext cx="8642350" cy="5449907"/>
          </a:xfrm>
          <a:solidFill>
            <a:schemeClr val="bg2"/>
          </a:solidFill>
        </p:spPr>
        <p:txBody>
          <a:bodyPr>
            <a:normAutofit/>
          </a:bodyPr>
          <a:lstStyle/>
          <a:p>
            <a:pPr>
              <a:buFont typeface="Wingdings" pitchFamily="2" charset="2"/>
              <a:buNone/>
            </a:pPr>
            <a:r>
              <a:rPr lang="en-US" b="1" dirty="0" smtClean="0">
                <a:solidFill>
                  <a:srgbClr val="00B0F0"/>
                </a:solidFill>
              </a:rPr>
              <a:t>Urological:</a:t>
            </a:r>
          </a:p>
          <a:p>
            <a:pPr>
              <a:buFont typeface="Wingdings" pitchFamily="2" charset="2"/>
              <a:buNone/>
            </a:pPr>
            <a:r>
              <a:rPr lang="en-US" b="1" dirty="0" smtClean="0">
                <a:solidFill>
                  <a:srgbClr val="FFC000"/>
                </a:solidFill>
              </a:rPr>
              <a:t>- Acute inflammatory process.</a:t>
            </a:r>
          </a:p>
          <a:p>
            <a:pPr>
              <a:buFont typeface="Wingdings" pitchFamily="2" charset="2"/>
              <a:buNone/>
            </a:pPr>
            <a:r>
              <a:rPr lang="en-US" b="1" dirty="0" smtClean="0">
                <a:solidFill>
                  <a:srgbClr val="FFC000"/>
                </a:solidFill>
              </a:rPr>
              <a:t>- Non-functioning kidney.</a:t>
            </a:r>
          </a:p>
          <a:p>
            <a:pPr>
              <a:buFont typeface="Wingdings" pitchFamily="2" charset="2"/>
              <a:buNone/>
            </a:pPr>
            <a:r>
              <a:rPr lang="en-US" b="1" dirty="0" smtClean="0">
                <a:solidFill>
                  <a:srgbClr val="FFC000"/>
                </a:solidFill>
              </a:rPr>
              <a:t>- Obstruction of the urinary tract below the stone.</a:t>
            </a:r>
          </a:p>
          <a:p>
            <a:pPr>
              <a:buFont typeface="Wingdings" pitchFamily="2" charset="2"/>
              <a:buNone/>
            </a:pPr>
            <a:r>
              <a:rPr lang="en-US" b="1" dirty="0" smtClean="0">
                <a:solidFill>
                  <a:srgbClr val="FFC000"/>
                </a:solidFill>
              </a:rPr>
              <a:t>- Anomalies in the development of the urinary system.</a:t>
            </a:r>
          </a:p>
          <a:p>
            <a:pPr>
              <a:buFont typeface="Wingdings" pitchFamily="2" charset="2"/>
              <a:buNone/>
            </a:pPr>
            <a:r>
              <a:rPr lang="en-US" b="1" dirty="0" smtClean="0">
                <a:solidFill>
                  <a:srgbClr val="FFC000"/>
                </a:solidFill>
              </a:rPr>
              <a:t>- Stones that overlay the bone system.</a:t>
            </a:r>
          </a:p>
          <a:p>
            <a:pPr>
              <a:buFont typeface="Wingdings" pitchFamily="2" charset="2"/>
              <a:buNone/>
            </a:pPr>
            <a:r>
              <a:rPr lang="en-US" b="1" dirty="0" smtClean="0">
                <a:solidFill>
                  <a:srgbClr val="00B0F0"/>
                </a:solidFill>
              </a:rPr>
              <a:t>Relative:</a:t>
            </a:r>
          </a:p>
          <a:p>
            <a:pPr>
              <a:buFont typeface="Wingdings" pitchFamily="2" charset="2"/>
              <a:buNone/>
            </a:pPr>
            <a:r>
              <a:rPr lang="en-US" b="1" dirty="0" smtClean="0">
                <a:solidFill>
                  <a:srgbClr val="FFC000"/>
                </a:solidFill>
              </a:rPr>
              <a:t>- Large coral stones.</a:t>
            </a:r>
          </a:p>
          <a:p>
            <a:pPr>
              <a:buFont typeface="Wingdings" pitchFamily="2" charset="2"/>
              <a:buNone/>
            </a:pPr>
            <a:r>
              <a:rPr lang="en-US" b="1" dirty="0" smtClean="0">
                <a:solidFill>
                  <a:srgbClr val="FFC000"/>
                </a:solidFill>
              </a:rPr>
              <a:t>- Stones of a single kidney.</a:t>
            </a:r>
            <a:endParaRPr lang="ru-RU" b="1" dirty="0">
              <a:solidFill>
                <a:srgbClr val="FFC000"/>
              </a:solidFill>
            </a:endParaRPr>
          </a:p>
          <a:p>
            <a:endParaRPr lang="ru-RU" b="1" dirty="0"/>
          </a:p>
        </p:txBody>
      </p:sp>
      <p:sp>
        <p:nvSpPr>
          <p:cNvPr id="197634" name="Rectangle 2"/>
          <p:cNvSpPr>
            <a:spLocks noGrp="1" noRot="1" noChangeAspect="1" noChangeArrowheads="1"/>
          </p:cNvSpPr>
          <p:nvPr>
            <p:ph type="title"/>
          </p:nvPr>
        </p:nvSpPr>
        <p:spPr>
          <a:xfrm>
            <a:off x="179388" y="188913"/>
            <a:ext cx="7772400" cy="647700"/>
          </a:xfrm>
          <a:ln/>
        </p:spPr>
        <p:txBody>
          <a:bodyPr>
            <a:normAutofit fontScale="90000"/>
          </a:bodyPr>
          <a:lstStyle/>
          <a:p>
            <a:r>
              <a:rPr sz="4000" smtClean="0">
                <a:solidFill>
                  <a:schemeClr val="accent4"/>
                </a:solidFill>
                <a:effectLst/>
                <a:latin typeface="Franklin Gothic Book" pitchFamily="34" charset="0"/>
              </a:rPr>
              <a:t>Contraindications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p:cNvSpPr>
            <a:spLocks noGrp="1" noRot="1" noChangeAspect="1" noChangeArrowheads="1"/>
          </p:cNvSpPr>
          <p:nvPr>
            <p:ph type="title"/>
          </p:nvPr>
        </p:nvSpPr>
        <p:spPr>
          <a:xfrm>
            <a:off x="323850" y="357166"/>
            <a:ext cx="7772400" cy="635022"/>
          </a:xfrm>
          <a:solidFill>
            <a:schemeClr val="bg2"/>
          </a:solidFill>
        </p:spPr>
        <p:txBody>
          <a:bodyPr>
            <a:normAutofit fontScale="90000"/>
          </a:bodyPr>
          <a:lstStyle/>
          <a:p>
            <a:r>
              <a:rPr sz="4000" smtClean="0">
                <a:solidFill>
                  <a:schemeClr val="accent4"/>
                </a:solidFill>
                <a:effectLst/>
                <a:latin typeface="Franklin Gothic Book" pitchFamily="34" charset="0"/>
              </a:rPr>
              <a:t>Complications of RLT:</a:t>
            </a:r>
            <a:endParaRPr lang="ru-RU" sz="4000" dirty="0">
              <a:solidFill>
                <a:schemeClr val="accent4"/>
              </a:solidFill>
              <a:effectLst/>
              <a:latin typeface="Franklin Gothic Book" pitchFamily="34" charset="0"/>
            </a:endParaRPr>
          </a:p>
        </p:txBody>
      </p:sp>
      <p:sp>
        <p:nvSpPr>
          <p:cNvPr id="198661" name="Rectangle 5"/>
          <p:cNvSpPr>
            <a:spLocks noGrp="1" noChangeAspect="1" noChangeArrowheads="1"/>
          </p:cNvSpPr>
          <p:nvPr>
            <p:ph type="body" sz="half" idx="1"/>
          </p:nvPr>
        </p:nvSpPr>
        <p:spPr>
          <a:xfrm>
            <a:off x="250825" y="1133475"/>
            <a:ext cx="5400675" cy="5464175"/>
          </a:xfrm>
          <a:solidFill>
            <a:schemeClr val="bg2"/>
          </a:solidFill>
        </p:spPr>
        <p:txBody>
          <a:bodyPr>
            <a:normAutofit/>
          </a:bodyPr>
          <a:lstStyle/>
          <a:p>
            <a:pPr>
              <a:lnSpc>
                <a:spcPct val="150000"/>
              </a:lnSpc>
              <a:buClr>
                <a:schemeClr val="accent4"/>
              </a:buClr>
            </a:pPr>
            <a:r>
              <a:rPr lang="en-US" sz="3100" dirty="0" smtClean="0">
                <a:solidFill>
                  <a:srgbClr val="FFC000"/>
                </a:solidFill>
                <a:latin typeface="Franklin Gothic Book" pitchFamily="34" charset="0"/>
              </a:rPr>
              <a:t>Heart rhythm disturbances.</a:t>
            </a:r>
          </a:p>
          <a:p>
            <a:pPr>
              <a:lnSpc>
                <a:spcPct val="150000"/>
              </a:lnSpc>
              <a:buClr>
                <a:schemeClr val="accent4"/>
              </a:buClr>
            </a:pPr>
            <a:r>
              <a:rPr lang="en-US" sz="3100" dirty="0" smtClean="0">
                <a:solidFill>
                  <a:srgbClr val="FFC000"/>
                </a:solidFill>
                <a:latin typeface="Franklin Gothic Book" pitchFamily="34" charset="0"/>
              </a:rPr>
              <a:t>Changes in blood pressure.</a:t>
            </a:r>
          </a:p>
          <a:p>
            <a:pPr>
              <a:lnSpc>
                <a:spcPct val="150000"/>
              </a:lnSpc>
              <a:buClr>
                <a:schemeClr val="accent4"/>
              </a:buClr>
            </a:pPr>
            <a:r>
              <a:rPr lang="en-US" sz="3100" dirty="0" smtClean="0">
                <a:solidFill>
                  <a:srgbClr val="FFC000"/>
                </a:solidFill>
                <a:latin typeface="Franklin Gothic Book" pitchFamily="34" charset="0"/>
              </a:rPr>
              <a:t>Acute </a:t>
            </a:r>
            <a:r>
              <a:rPr lang="en-US" sz="3100" dirty="0" err="1" smtClean="0">
                <a:solidFill>
                  <a:srgbClr val="FFC000"/>
                </a:solidFill>
                <a:latin typeface="Franklin Gothic Book" pitchFamily="34" charset="0"/>
              </a:rPr>
              <a:t>pyelonephritis</a:t>
            </a:r>
            <a:r>
              <a:rPr lang="en-US" sz="3100" dirty="0" smtClean="0">
                <a:solidFill>
                  <a:srgbClr val="FFC000"/>
                </a:solidFill>
                <a:latin typeface="Franklin Gothic Book" pitchFamily="34" charset="0"/>
              </a:rPr>
              <a:t>.</a:t>
            </a:r>
          </a:p>
          <a:p>
            <a:pPr>
              <a:lnSpc>
                <a:spcPct val="150000"/>
              </a:lnSpc>
              <a:buClr>
                <a:schemeClr val="accent4"/>
              </a:buClr>
            </a:pPr>
            <a:r>
              <a:rPr lang="en-US" sz="3100" dirty="0" smtClean="0">
                <a:solidFill>
                  <a:srgbClr val="FFC000"/>
                </a:solidFill>
                <a:latin typeface="Franklin Gothic Book" pitchFamily="34" charset="0"/>
              </a:rPr>
              <a:t>Formation of a stone path with </a:t>
            </a:r>
            <a:r>
              <a:rPr lang="en-US" sz="3100" dirty="0" err="1" smtClean="0">
                <a:solidFill>
                  <a:srgbClr val="FFC000"/>
                </a:solidFill>
                <a:latin typeface="Franklin Gothic Book" pitchFamily="34" charset="0"/>
              </a:rPr>
              <a:t>obturation</a:t>
            </a:r>
            <a:r>
              <a:rPr lang="en-US" sz="3100" dirty="0" smtClean="0">
                <a:solidFill>
                  <a:srgbClr val="FFC000"/>
                </a:solidFill>
                <a:latin typeface="Franklin Gothic Book" pitchFamily="34" charset="0"/>
              </a:rPr>
              <a:t> of the </a:t>
            </a:r>
            <a:r>
              <a:rPr lang="en-US" sz="3100" dirty="0" err="1" smtClean="0">
                <a:solidFill>
                  <a:srgbClr val="FFC000"/>
                </a:solidFill>
                <a:latin typeface="Franklin Gothic Book" pitchFamily="34" charset="0"/>
              </a:rPr>
              <a:t>ureter</a:t>
            </a:r>
            <a:r>
              <a:rPr lang="en-US" sz="3100" dirty="0" smtClean="0">
                <a:solidFill>
                  <a:srgbClr val="FFC000"/>
                </a:solidFill>
                <a:latin typeface="Franklin Gothic Book" pitchFamily="34" charset="0"/>
              </a:rPr>
              <a:t>.</a:t>
            </a:r>
          </a:p>
          <a:p>
            <a:pPr>
              <a:lnSpc>
                <a:spcPct val="150000"/>
              </a:lnSpc>
              <a:buClr>
                <a:schemeClr val="accent4"/>
              </a:buClr>
            </a:pPr>
            <a:r>
              <a:rPr lang="en-US" sz="3100" dirty="0" smtClean="0">
                <a:solidFill>
                  <a:srgbClr val="FFC000"/>
                </a:solidFill>
                <a:latin typeface="Franklin Gothic Book" pitchFamily="34" charset="0"/>
              </a:rPr>
              <a:t>Acute pancreatitis (with RLT of the left kidney).</a:t>
            </a:r>
            <a:endParaRPr lang="ru-RU" sz="3100" dirty="0">
              <a:solidFill>
                <a:srgbClr val="FFC000"/>
              </a:solidFill>
              <a:effectLst/>
              <a:latin typeface="Franklin Gothic Book" pitchFamily="34" charset="0"/>
            </a:endParaRPr>
          </a:p>
        </p:txBody>
      </p:sp>
      <p:pic>
        <p:nvPicPr>
          <p:cNvPr id="198663" name="Picture 7" descr="Песок_2"/>
          <p:cNvPicPr>
            <a:picLocks noGrp="1" noChangeAspect="1" noChangeArrowheads="1"/>
          </p:cNvPicPr>
          <p:nvPr>
            <p:ph sz="half" idx="2"/>
          </p:nvPr>
        </p:nvPicPr>
        <p:blipFill>
          <a:blip r:embed="rId2"/>
          <a:srcRect/>
          <a:stretch>
            <a:fillRect/>
          </a:stretch>
        </p:blipFill>
        <p:spPr>
          <a:xfrm>
            <a:off x="6030913" y="1884363"/>
            <a:ext cx="2635250" cy="35433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spect="1" noChangeArrowheads="1"/>
          </p:cNvSpPr>
          <p:nvPr>
            <p:ph idx="1"/>
          </p:nvPr>
        </p:nvSpPr>
        <p:spPr>
          <a:xfrm>
            <a:off x="285720" y="1357298"/>
            <a:ext cx="8607455" cy="5167327"/>
          </a:xfrm>
          <a:solidFill>
            <a:schemeClr val="bg2"/>
          </a:solidFill>
        </p:spPr>
        <p:txBody>
          <a:bodyPr>
            <a:normAutofit lnSpcReduction="10000"/>
          </a:bodyPr>
          <a:lstStyle/>
          <a:p>
            <a:pPr>
              <a:lnSpc>
                <a:spcPct val="150000"/>
              </a:lnSpc>
              <a:buClr>
                <a:srgbClr val="FFFF0D"/>
              </a:buClr>
              <a:buFont typeface="Wingdings" pitchFamily="2" charset="2"/>
              <a:buNone/>
            </a:pPr>
            <a:r>
              <a:rPr lang="en-US" dirty="0" smtClean="0">
                <a:solidFill>
                  <a:srgbClr val="61E0F9"/>
                </a:solidFill>
                <a:latin typeface="Franklin Gothic Book" pitchFamily="34" charset="0"/>
              </a:rPr>
              <a:t>A. Transurethral</a:t>
            </a: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      </a:t>
            </a:r>
            <a:r>
              <a:rPr lang="en-US" dirty="0" err="1" smtClean="0">
                <a:solidFill>
                  <a:srgbClr val="61E0F9"/>
                </a:solidFill>
                <a:latin typeface="Franklin Gothic Book" pitchFamily="34" charset="0"/>
              </a:rPr>
              <a:t>Endosurgery</a:t>
            </a:r>
            <a:r>
              <a:rPr lang="en-US" dirty="0" smtClean="0">
                <a:solidFill>
                  <a:srgbClr val="61E0F9"/>
                </a:solidFill>
                <a:latin typeface="Franklin Gothic Book" pitchFamily="34" charset="0"/>
              </a:rPr>
              <a:t> X-ray </a:t>
            </a:r>
            <a:r>
              <a:rPr lang="en-US" dirty="0" err="1" smtClean="0">
                <a:solidFill>
                  <a:srgbClr val="61E0F9"/>
                </a:solidFill>
                <a:latin typeface="Franklin Gothic Book" pitchFamily="34" charset="0"/>
              </a:rPr>
              <a:t>endosurgery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Ureterolithotripsy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Ureteroliteextraction</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B. </a:t>
            </a:r>
            <a:r>
              <a:rPr lang="en-US" dirty="0" err="1" smtClean="0">
                <a:solidFill>
                  <a:srgbClr val="61E0F9"/>
                </a:solidFill>
                <a:latin typeface="Franklin Gothic Book" pitchFamily="34" charset="0"/>
              </a:rPr>
              <a:t>Percutaneous</a:t>
            </a:r>
            <a:endParaRPr lang="en-US" dirty="0" smtClean="0">
              <a:solidFill>
                <a:srgbClr val="61E0F9"/>
              </a:solidFill>
              <a:latin typeface="Franklin Gothic Book" pitchFamily="34" charset="0"/>
            </a:endParaRP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      X-ray endoscopic surgery.</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Nephrolithotripsy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Nephrolithoextraction</a:t>
            </a:r>
            <a:r>
              <a:rPr lang="en-US" dirty="0" smtClean="0">
                <a:solidFill>
                  <a:srgbClr val="61E0F9"/>
                </a:solidFill>
                <a:latin typeface="Franklin Gothic Book" pitchFamily="34" charset="0"/>
              </a:rPr>
              <a:t>.</a:t>
            </a:r>
            <a:endParaRPr lang="ru-RU" dirty="0">
              <a:solidFill>
                <a:srgbClr val="61E0F9"/>
              </a:solidFill>
              <a:latin typeface="Franklin Gothic Book" pitchFamily="34" charset="0"/>
            </a:endParaRPr>
          </a:p>
        </p:txBody>
      </p:sp>
      <p:sp>
        <p:nvSpPr>
          <p:cNvPr id="200706" name="Rectangle 2"/>
          <p:cNvSpPr>
            <a:spLocks noGrp="1" noRot="1" noChangeArrowheads="1"/>
          </p:cNvSpPr>
          <p:nvPr>
            <p:ph type="title"/>
          </p:nvPr>
        </p:nvSpPr>
        <p:spPr>
          <a:xfrm>
            <a:off x="0" y="476251"/>
            <a:ext cx="9180513" cy="666734"/>
          </a:xfrm>
        </p:spPr>
        <p:style>
          <a:lnRef idx="2">
            <a:schemeClr val="accent1"/>
          </a:lnRef>
          <a:fillRef idx="1">
            <a:schemeClr val="lt1"/>
          </a:fillRef>
          <a:effectRef idx="0">
            <a:schemeClr val="accent1"/>
          </a:effectRef>
          <a:fontRef idx="minor">
            <a:schemeClr val="dk1"/>
          </a:fontRef>
        </p:style>
        <p:txBody>
          <a:bodyPr/>
          <a:lstStyle/>
          <a:p>
            <a:pPr algn="ctr">
              <a:lnSpc>
                <a:spcPct val="80000"/>
              </a:lnSpc>
            </a:pPr>
            <a:r>
              <a:rPr sz="3600" smtClean="0">
                <a:solidFill>
                  <a:srgbClr val="FF0000"/>
                </a:solidFill>
                <a:effectLst/>
                <a:latin typeface="Franklin Gothic Book" pitchFamily="34" charset="0"/>
              </a:rPr>
              <a:t>X-ray Endoscopy methods</a:t>
            </a:r>
            <a:endParaRPr lang="ru-RU" sz="3600" dirty="0">
              <a:solidFill>
                <a:srgbClr val="FF0000"/>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Rectangle 4"/>
          <p:cNvSpPr>
            <a:spLocks noGrp="1" noRot="1" noChangeAspect="1" noChangeArrowheads="1"/>
          </p:cNvSpPr>
          <p:nvPr>
            <p:ph type="title"/>
          </p:nvPr>
        </p:nvSpPr>
        <p:spPr>
          <a:xfrm>
            <a:off x="214282" y="274638"/>
            <a:ext cx="8785225" cy="1143000"/>
          </a:xfrm>
          <a:solidFill>
            <a:schemeClr val="bg2"/>
          </a:solidFill>
        </p:spPr>
        <p:txBody>
          <a:bodyPr>
            <a:normAutofit/>
          </a:bodyPr>
          <a:lstStyle/>
          <a:p>
            <a:r>
              <a:rPr sz="3600" smtClean="0">
                <a:solidFill>
                  <a:schemeClr val="accent4"/>
                </a:solidFill>
                <a:effectLst/>
                <a:latin typeface="Franklin Gothic Book" pitchFamily="34" charset="0"/>
              </a:rPr>
              <a:t>Transurethral X-ray endoscopy endosurgery</a:t>
            </a:r>
            <a:endParaRPr lang="ru-RU" sz="3600" dirty="0">
              <a:solidFill>
                <a:schemeClr val="accent4"/>
              </a:solidFill>
              <a:effectLst/>
              <a:latin typeface="Franklin Gothic Book" pitchFamily="34" charset="0"/>
            </a:endParaRPr>
          </a:p>
        </p:txBody>
      </p:sp>
      <p:sp>
        <p:nvSpPr>
          <p:cNvPr id="201733" name="Rectangle 5"/>
          <p:cNvSpPr>
            <a:spLocks noGrp="1" noChangeAspect="1" noChangeArrowheads="1"/>
          </p:cNvSpPr>
          <p:nvPr>
            <p:ph type="body" sz="half" idx="1"/>
          </p:nvPr>
        </p:nvSpPr>
        <p:spPr>
          <a:xfrm>
            <a:off x="1" y="1628775"/>
            <a:ext cx="4857752" cy="4968875"/>
          </a:xfrm>
          <a:solidFill>
            <a:schemeClr val="bg2"/>
          </a:solidFill>
        </p:spPr>
        <p:txBody>
          <a:bodyPr>
            <a:normAutofit/>
          </a:bodyPr>
          <a:lstStyle/>
          <a:p>
            <a:pPr>
              <a:lnSpc>
                <a:spcPct val="110000"/>
              </a:lnSpc>
              <a:buFont typeface="Wingdings" pitchFamily="2" charset="2"/>
              <a:buNone/>
            </a:pPr>
            <a:r>
              <a:rPr lang="ru-RU" sz="2800" b="1" dirty="0">
                <a:solidFill>
                  <a:schemeClr val="hlink"/>
                </a:solidFill>
              </a:rPr>
              <a:t> </a:t>
            </a:r>
            <a:r>
              <a:rPr lang="en-US" sz="2800" b="1" dirty="0" err="1" smtClean="0">
                <a:solidFill>
                  <a:srgbClr val="FFC000"/>
                </a:solidFill>
              </a:rPr>
              <a:t>Ureterolitoextraction</a:t>
            </a:r>
            <a:r>
              <a:rPr lang="en-US" sz="2800" b="1" dirty="0" smtClean="0">
                <a:solidFill>
                  <a:srgbClr val="FFC000"/>
                </a:solidFill>
              </a:rPr>
              <a:t> is performed under epidural or intravenous anesthesia using rigid or flexible </a:t>
            </a:r>
            <a:r>
              <a:rPr lang="en-US" sz="2800" b="1" dirty="0" err="1" smtClean="0">
                <a:solidFill>
                  <a:srgbClr val="FFC000"/>
                </a:solidFill>
              </a:rPr>
              <a:t>ureteropileoscopes</a:t>
            </a:r>
            <a:r>
              <a:rPr lang="en-US" sz="2800" b="1" dirty="0" smtClean="0">
                <a:solidFill>
                  <a:srgbClr val="FFC000"/>
                </a:solidFill>
              </a:rPr>
              <a:t> to extract mobile stones, up to a size of 0.6 to 0.8 cm.</a:t>
            </a:r>
            <a:endParaRPr lang="ru-RU" sz="2800" dirty="0">
              <a:solidFill>
                <a:srgbClr val="FFC000"/>
              </a:solidFill>
              <a:latin typeface="Franklin Gothic Book" pitchFamily="34" charset="0"/>
            </a:endParaRPr>
          </a:p>
        </p:txBody>
      </p:sp>
      <p:pic>
        <p:nvPicPr>
          <p:cNvPr id="201737" name="Picture 9" descr="Уретеропиелоскоп"/>
          <p:cNvPicPr>
            <a:picLocks noGrp="1" noChangeAspect="1" noChangeArrowheads="1"/>
          </p:cNvPicPr>
          <p:nvPr>
            <p:ph sz="half" idx="2"/>
          </p:nvPr>
        </p:nvPicPr>
        <p:blipFill>
          <a:blip r:embed="rId2"/>
          <a:stretch>
            <a:fillRect/>
          </a:stretch>
        </p:blipFill>
        <p:spPr>
          <a:xfrm>
            <a:off x="4901380" y="1600200"/>
            <a:ext cx="3532239" cy="452596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3" name="Rectangle 3"/>
          <p:cNvSpPr>
            <a:spLocks noGrp="1" noChangeAspect="1" noChangeArrowheads="1"/>
          </p:cNvSpPr>
          <p:nvPr>
            <p:ph type="body" sz="half" idx="1"/>
          </p:nvPr>
        </p:nvSpPr>
        <p:spPr>
          <a:xfrm>
            <a:off x="214281" y="762002"/>
            <a:ext cx="4214843" cy="5453080"/>
          </a:xfrm>
          <a:solidFill>
            <a:schemeClr val="bg2"/>
          </a:solidFill>
        </p:spPr>
        <p:txBody>
          <a:bodyPr>
            <a:normAutofit/>
          </a:bodyPr>
          <a:lstStyle/>
          <a:p>
            <a:pPr>
              <a:buFont typeface="Wingdings" pitchFamily="2" charset="2"/>
              <a:buNone/>
            </a:pPr>
            <a:r>
              <a:rPr lang="en-US" sz="2800" dirty="0" smtClean="0">
                <a:solidFill>
                  <a:srgbClr val="FFC000"/>
                </a:solidFill>
              </a:rPr>
              <a:t>The </a:t>
            </a:r>
            <a:r>
              <a:rPr lang="en-US" sz="2800" dirty="0" err="1" smtClean="0">
                <a:solidFill>
                  <a:srgbClr val="FFC000"/>
                </a:solidFill>
              </a:rPr>
              <a:t>ureteropyeloscope</a:t>
            </a:r>
            <a:r>
              <a:rPr lang="en-US" sz="2800" dirty="0" smtClean="0">
                <a:solidFill>
                  <a:srgbClr val="FFC000"/>
                </a:solidFill>
              </a:rPr>
              <a:t> is transurethral transposed to the stone, a litho extractor (flexible 2 and 3 lobed forceps or </a:t>
            </a:r>
            <a:r>
              <a:rPr lang="en-US" sz="2800" dirty="0" err="1" smtClean="0">
                <a:solidFill>
                  <a:srgbClr val="FFC000"/>
                </a:solidFill>
              </a:rPr>
              <a:t>Dormia's</a:t>
            </a:r>
            <a:r>
              <a:rPr lang="en-US" sz="2800" dirty="0" smtClean="0">
                <a:solidFill>
                  <a:srgbClr val="FFC000"/>
                </a:solidFill>
              </a:rPr>
              <a:t> basket) is inserted through its instrumental channel. The stone is captured from the </a:t>
            </a:r>
            <a:r>
              <a:rPr lang="en-US" sz="2800" dirty="0" err="1" smtClean="0">
                <a:solidFill>
                  <a:srgbClr val="FFC000"/>
                </a:solidFill>
              </a:rPr>
              <a:t>ureter</a:t>
            </a:r>
            <a:r>
              <a:rPr lang="en-US" sz="2800" dirty="0" smtClean="0">
                <a:solidFill>
                  <a:srgbClr val="FFC000"/>
                </a:solidFill>
              </a:rPr>
              <a:t> to the outside.</a:t>
            </a:r>
            <a:endParaRPr lang="ru-RU" sz="2800" dirty="0">
              <a:solidFill>
                <a:srgbClr val="FFC000"/>
              </a:solidFill>
              <a:effectLst/>
            </a:endParaRPr>
          </a:p>
        </p:txBody>
      </p:sp>
      <p:pic>
        <p:nvPicPr>
          <p:cNvPr id="204806" name="Picture 6" descr="Уретеролитоэкстракция"/>
          <p:cNvPicPr>
            <a:picLocks noGrp="1" noChangeAspect="1" noChangeArrowheads="1"/>
          </p:cNvPicPr>
          <p:nvPr>
            <p:ph sz="half" idx="2"/>
          </p:nvPr>
        </p:nvPicPr>
        <p:blipFill>
          <a:blip r:embed="rId2"/>
          <a:srcRect/>
          <a:stretch>
            <a:fillRect/>
          </a:stretch>
        </p:blipFill>
        <p:spPr>
          <a:xfrm>
            <a:off x="5148263" y="1989138"/>
            <a:ext cx="3717925" cy="2986087"/>
          </a:xfrm>
          <a:prstGeom prst="rect">
            <a:avLst/>
          </a:prstGeom>
          <a:ln>
            <a:noFill/>
          </a:ln>
          <a:effectLst>
            <a:outerShdw blurRad="292100" dist="139700" dir="2700000" algn="tl" rotWithShape="0">
              <a:srgbClr val="333333">
                <a:alpha val="65000"/>
              </a:srgbClr>
            </a:outerShdw>
          </a:effectLst>
        </p:spPr>
      </p:pic>
      <p:sp>
        <p:nvSpPr>
          <p:cNvPr id="204810" name="AutoShape 10"/>
          <p:cNvSpPr>
            <a:spLocks noChangeArrowheads="1"/>
          </p:cNvSpPr>
          <p:nvPr/>
        </p:nvSpPr>
        <p:spPr bwMode="auto">
          <a:xfrm>
            <a:off x="4787900"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4811" name="AutoShape 11"/>
          <p:cNvSpPr>
            <a:spLocks noChangeArrowheads="1"/>
          </p:cNvSpPr>
          <p:nvPr/>
        </p:nvSpPr>
        <p:spPr bwMode="auto">
          <a:xfrm>
            <a:off x="6804025"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4810"/>
                                        </p:tgtEl>
                                        <p:attrNameLst>
                                          <p:attrName>style.visibility</p:attrName>
                                        </p:attrNameLst>
                                      </p:cBhvr>
                                      <p:to>
                                        <p:strVal val="visible"/>
                                      </p:to>
                                    </p:set>
                                    <p:anim calcmode="lin" valueType="num">
                                      <p:cBhvr additive="base">
                                        <p:cTn id="7" dur="1000" fill="hold"/>
                                        <p:tgtEl>
                                          <p:spTgt spid="204810"/>
                                        </p:tgtEl>
                                        <p:attrNameLst>
                                          <p:attrName>ppt_x</p:attrName>
                                        </p:attrNameLst>
                                      </p:cBhvr>
                                      <p:tavLst>
                                        <p:tav tm="0">
                                          <p:val>
                                            <p:strVal val="#ppt_x"/>
                                          </p:val>
                                        </p:tav>
                                        <p:tav tm="100000">
                                          <p:val>
                                            <p:strVal val="#ppt_x"/>
                                          </p:val>
                                        </p:tav>
                                      </p:tavLst>
                                    </p:anim>
                                    <p:anim calcmode="lin" valueType="num">
                                      <p:cBhvr additive="base">
                                        <p:cTn id="8" dur="1000" fill="hold"/>
                                        <p:tgtEl>
                                          <p:spTgt spid="2048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4811"/>
                                        </p:tgtEl>
                                        <p:attrNameLst>
                                          <p:attrName>style.visibility</p:attrName>
                                        </p:attrNameLst>
                                      </p:cBhvr>
                                      <p:to>
                                        <p:strVal val="visible"/>
                                      </p:to>
                                    </p:set>
                                    <p:anim calcmode="lin" valueType="num">
                                      <p:cBhvr additive="base">
                                        <p:cTn id="11" dur="1000" fill="hold"/>
                                        <p:tgtEl>
                                          <p:spTgt spid="204811"/>
                                        </p:tgtEl>
                                        <p:attrNameLst>
                                          <p:attrName>ppt_x</p:attrName>
                                        </p:attrNameLst>
                                      </p:cBhvr>
                                      <p:tavLst>
                                        <p:tav tm="0">
                                          <p:val>
                                            <p:strVal val="#ppt_x"/>
                                          </p:val>
                                        </p:tav>
                                        <p:tav tm="100000">
                                          <p:val>
                                            <p:strVal val="#ppt_x"/>
                                          </p:val>
                                        </p:tav>
                                      </p:tavLst>
                                    </p:anim>
                                    <p:anim calcmode="lin" valueType="num">
                                      <p:cBhvr additive="base">
                                        <p:cTn id="12" dur="1000" fill="hold"/>
                                        <p:tgtEl>
                                          <p:spTgt spid="2048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0" grpId="0" animBg="1"/>
      <p:bldP spid="204811"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Rectangle 3"/>
          <p:cNvSpPr>
            <a:spLocks noGrp="1" noChangeAspect="1" noChangeArrowheads="1"/>
          </p:cNvSpPr>
          <p:nvPr>
            <p:ph type="body" sz="half" idx="1"/>
          </p:nvPr>
        </p:nvSpPr>
        <p:spPr>
          <a:xfrm>
            <a:off x="214282" y="620713"/>
            <a:ext cx="4714908" cy="5903912"/>
          </a:xfrm>
          <a:solidFill>
            <a:schemeClr val="bg2"/>
          </a:solidFill>
        </p:spPr>
        <p:txBody>
          <a:bodyPr>
            <a:normAutofit/>
          </a:bodyPr>
          <a:lstStyle/>
          <a:p>
            <a:pPr>
              <a:buFont typeface="Wingdings" pitchFamily="2" charset="2"/>
              <a:buNone/>
            </a:pPr>
            <a:r>
              <a:rPr lang="ru-RU" sz="2800" dirty="0">
                <a:solidFill>
                  <a:srgbClr val="61E0F9"/>
                </a:solidFill>
                <a:latin typeface="Franklin Gothic Book" pitchFamily="34" charset="0"/>
              </a:rPr>
              <a:t> </a:t>
            </a:r>
            <a:r>
              <a:rPr lang="en-US" sz="2800" dirty="0" err="1" smtClean="0">
                <a:solidFill>
                  <a:srgbClr val="61E0F9"/>
                </a:solidFill>
                <a:latin typeface="Franklin Gothic Book" pitchFamily="34" charset="0"/>
              </a:rPr>
              <a:t>Ureterolithotripsy</a:t>
            </a:r>
            <a:r>
              <a:rPr lang="en-US" sz="2800" dirty="0" smtClean="0">
                <a:solidFill>
                  <a:srgbClr val="61E0F9"/>
                </a:solidFill>
                <a:latin typeface="Franklin Gothic Book" pitchFamily="34" charset="0"/>
              </a:rPr>
              <a:t> </a:t>
            </a:r>
            <a:r>
              <a:rPr lang="en-US" sz="2800" dirty="0" smtClean="0">
                <a:solidFill>
                  <a:srgbClr val="FFC000"/>
                </a:solidFill>
                <a:latin typeface="Franklin Gothic Book" pitchFamily="34" charset="0"/>
              </a:rPr>
              <a:t>is used for mobile and large stones (more than 0.8 cm) or with pinned </a:t>
            </a:r>
            <a:r>
              <a:rPr lang="en-US" sz="2800" dirty="0" err="1" smtClean="0">
                <a:solidFill>
                  <a:srgbClr val="FFC000"/>
                </a:solidFill>
                <a:latin typeface="Franklin Gothic Book" pitchFamily="34" charset="0"/>
              </a:rPr>
              <a:t>ureteral</a:t>
            </a:r>
            <a:r>
              <a:rPr lang="en-US" sz="2800" dirty="0" smtClean="0">
                <a:solidFill>
                  <a:srgbClr val="FFC000"/>
                </a:solidFill>
                <a:latin typeface="Franklin Gothic Book" pitchFamily="34" charset="0"/>
              </a:rPr>
              <a:t> </a:t>
            </a:r>
            <a:r>
              <a:rPr lang="en-US" sz="2800" dirty="0" err="1" smtClean="0">
                <a:solidFill>
                  <a:srgbClr val="FFC000"/>
                </a:solidFill>
                <a:latin typeface="Franklin Gothic Book" pitchFamily="34" charset="0"/>
              </a:rPr>
              <a:t>stones.The</a:t>
            </a:r>
            <a:r>
              <a:rPr lang="en-US" sz="2800" dirty="0" smtClean="0">
                <a:solidFill>
                  <a:srgbClr val="FFC000"/>
                </a:solidFill>
                <a:latin typeface="Franklin Gothic Book" pitchFamily="34" charset="0"/>
              </a:rPr>
              <a:t> </a:t>
            </a:r>
            <a:r>
              <a:rPr lang="en-US" sz="2800" dirty="0" err="1" smtClean="0">
                <a:solidFill>
                  <a:srgbClr val="FFC000"/>
                </a:solidFill>
                <a:latin typeface="Franklin Gothic Book" pitchFamily="34" charset="0"/>
              </a:rPr>
              <a:t>lithotriptor</a:t>
            </a:r>
            <a:r>
              <a:rPr lang="en-US" sz="2800" dirty="0" smtClean="0">
                <a:solidFill>
                  <a:srgbClr val="FFC000"/>
                </a:solidFill>
                <a:latin typeface="Franklin Gothic Book" pitchFamily="34" charset="0"/>
              </a:rPr>
              <a:t> probe is brought close to the stone, the latter is destroyed </a:t>
            </a:r>
            <a:r>
              <a:rPr lang="en-US" sz="2800" dirty="0" err="1" smtClean="0">
                <a:solidFill>
                  <a:srgbClr val="FFC000"/>
                </a:solidFill>
                <a:latin typeface="Franklin Gothic Book" pitchFamily="34" charset="0"/>
              </a:rPr>
              <a:t>electrohydraulically</a:t>
            </a:r>
            <a:r>
              <a:rPr lang="en-US" sz="2800" dirty="0" smtClean="0">
                <a:solidFill>
                  <a:srgbClr val="FFC000"/>
                </a:solidFill>
                <a:latin typeface="Franklin Gothic Book" pitchFamily="34" charset="0"/>
              </a:rPr>
              <a:t> or with the help of a laser.</a:t>
            </a:r>
            <a:endParaRPr lang="ru-RU" sz="2800" dirty="0">
              <a:solidFill>
                <a:srgbClr val="FFC000"/>
              </a:solidFill>
              <a:latin typeface="Franklin Gothic Book" pitchFamily="34" charset="0"/>
            </a:endParaRPr>
          </a:p>
        </p:txBody>
      </p:sp>
      <p:pic>
        <p:nvPicPr>
          <p:cNvPr id="205830" name="Picture 6" descr="Уретеролитотрипсия"/>
          <p:cNvPicPr>
            <a:picLocks noGrp="1" noChangeAspect="1" noChangeArrowheads="1"/>
          </p:cNvPicPr>
          <p:nvPr>
            <p:ph sz="half" idx="2"/>
          </p:nvPr>
        </p:nvPicPr>
        <p:blipFill>
          <a:blip r:embed="rId2"/>
          <a:srcRect/>
          <a:stretch>
            <a:fillRect/>
          </a:stretch>
        </p:blipFill>
        <p:spPr>
          <a:xfrm>
            <a:off x="5038725" y="1989138"/>
            <a:ext cx="3854450" cy="2474912"/>
          </a:xfrm>
          <a:prstGeom prst="rect">
            <a:avLst/>
          </a:prstGeom>
          <a:ln>
            <a:noFill/>
          </a:ln>
          <a:effectLst>
            <a:outerShdw blurRad="292100" dist="139700" dir="2700000" algn="tl" rotWithShape="0">
              <a:srgbClr val="333333">
                <a:alpha val="65000"/>
              </a:srgbClr>
            </a:outerShdw>
          </a:effectLst>
        </p:spPr>
      </p:pic>
      <p:sp>
        <p:nvSpPr>
          <p:cNvPr id="205835" name="AutoShape 11"/>
          <p:cNvSpPr>
            <a:spLocks noChangeArrowheads="1"/>
          </p:cNvSpPr>
          <p:nvPr/>
        </p:nvSpPr>
        <p:spPr bwMode="auto">
          <a:xfrm>
            <a:off x="5068894" y="27813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5836" name="AutoShape 12"/>
          <p:cNvSpPr>
            <a:spLocks noChangeArrowheads="1"/>
          </p:cNvSpPr>
          <p:nvPr/>
        </p:nvSpPr>
        <p:spPr bwMode="auto">
          <a:xfrm>
            <a:off x="7354910" y="27813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5835"/>
                                        </p:tgtEl>
                                        <p:attrNameLst>
                                          <p:attrName>style.visibility</p:attrName>
                                        </p:attrNameLst>
                                      </p:cBhvr>
                                      <p:to>
                                        <p:strVal val="visible"/>
                                      </p:to>
                                    </p:set>
                                    <p:anim calcmode="lin" valueType="num">
                                      <p:cBhvr additive="base">
                                        <p:cTn id="7" dur="1000" fill="hold"/>
                                        <p:tgtEl>
                                          <p:spTgt spid="205835"/>
                                        </p:tgtEl>
                                        <p:attrNameLst>
                                          <p:attrName>ppt_x</p:attrName>
                                        </p:attrNameLst>
                                      </p:cBhvr>
                                      <p:tavLst>
                                        <p:tav tm="0">
                                          <p:val>
                                            <p:strVal val="#ppt_x"/>
                                          </p:val>
                                        </p:tav>
                                        <p:tav tm="100000">
                                          <p:val>
                                            <p:strVal val="#ppt_x"/>
                                          </p:val>
                                        </p:tav>
                                      </p:tavLst>
                                    </p:anim>
                                    <p:anim calcmode="lin" valueType="num">
                                      <p:cBhvr additive="base">
                                        <p:cTn id="8" dur="1000" fill="hold"/>
                                        <p:tgtEl>
                                          <p:spTgt spid="2058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5836"/>
                                        </p:tgtEl>
                                        <p:attrNameLst>
                                          <p:attrName>style.visibility</p:attrName>
                                        </p:attrNameLst>
                                      </p:cBhvr>
                                      <p:to>
                                        <p:strVal val="visible"/>
                                      </p:to>
                                    </p:set>
                                    <p:anim calcmode="lin" valueType="num">
                                      <p:cBhvr additive="base">
                                        <p:cTn id="11" dur="1000" fill="hold"/>
                                        <p:tgtEl>
                                          <p:spTgt spid="205836"/>
                                        </p:tgtEl>
                                        <p:attrNameLst>
                                          <p:attrName>ppt_x</p:attrName>
                                        </p:attrNameLst>
                                      </p:cBhvr>
                                      <p:tavLst>
                                        <p:tav tm="0">
                                          <p:val>
                                            <p:strVal val="#ppt_x"/>
                                          </p:val>
                                        </p:tav>
                                        <p:tav tm="100000">
                                          <p:val>
                                            <p:strVal val="#ppt_x"/>
                                          </p:val>
                                        </p:tav>
                                      </p:tavLst>
                                    </p:anim>
                                    <p:anim calcmode="lin" valueType="num">
                                      <p:cBhvr additive="base">
                                        <p:cTn id="12" dur="1000" fill="hold"/>
                                        <p:tgtEl>
                                          <p:spTgt spid="2058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5" grpId="0" animBg="1"/>
      <p:bldP spid="20583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p:cNvSpPr>
          <p:nvPr>
            <p:ph type="title"/>
          </p:nvPr>
        </p:nvSpPr>
        <p:spPr>
          <a:xfrm>
            <a:off x="214282" y="404813"/>
            <a:ext cx="8605868" cy="1095361"/>
          </a:xfrm>
          <a:solidFill>
            <a:schemeClr val="bg2"/>
          </a:solidFill>
        </p:spPr>
        <p:txBody>
          <a:bodyPr>
            <a:normAutofit/>
          </a:bodyPr>
          <a:lstStyle/>
          <a:p>
            <a:r>
              <a:rPr sz="3600" smtClean="0">
                <a:solidFill>
                  <a:schemeClr val="accent4"/>
                </a:solidFill>
                <a:effectLst/>
                <a:latin typeface="Franklin Gothic Book" pitchFamily="34" charset="0"/>
              </a:rPr>
              <a:t>Percutaneous X-ray endoscopic surgery</a:t>
            </a:r>
            <a:endParaRPr lang="ru-RU" sz="3600" dirty="0">
              <a:solidFill>
                <a:schemeClr val="accent4"/>
              </a:solidFill>
              <a:effectLst/>
              <a:latin typeface="Franklin Gothic Book" pitchFamily="34" charset="0"/>
            </a:endParaRPr>
          </a:p>
        </p:txBody>
      </p:sp>
      <p:sp>
        <p:nvSpPr>
          <p:cNvPr id="206851" name="Rectangle 3"/>
          <p:cNvSpPr>
            <a:spLocks noGrp="1" noChangeAspect="1" noChangeArrowheads="1"/>
          </p:cNvSpPr>
          <p:nvPr>
            <p:ph type="body" sz="half" idx="1"/>
          </p:nvPr>
        </p:nvSpPr>
        <p:spPr>
          <a:xfrm>
            <a:off x="0" y="1500174"/>
            <a:ext cx="4324318" cy="5097476"/>
          </a:xfrm>
          <a:solidFill>
            <a:schemeClr val="bg2"/>
          </a:solidFill>
        </p:spPr>
        <p:txBody>
          <a:bodyPr>
            <a:normAutofit/>
          </a:bodyPr>
          <a:lstStyle/>
          <a:p>
            <a:pPr>
              <a:buFont typeface="Wingdings" pitchFamily="2" charset="2"/>
              <a:buNone/>
            </a:pPr>
            <a:r>
              <a:rPr lang="ru-RU" sz="2400" b="1" dirty="0">
                <a:solidFill>
                  <a:srgbClr val="D60093"/>
                </a:solidFill>
              </a:rPr>
              <a:t> </a:t>
            </a:r>
            <a:r>
              <a:rPr lang="en-US" sz="2800" b="1" dirty="0" smtClean="0">
                <a:solidFill>
                  <a:srgbClr val="FFC000"/>
                </a:solidFill>
              </a:rPr>
              <a:t>Modern </a:t>
            </a:r>
            <a:r>
              <a:rPr lang="en-US" sz="2800" b="1" dirty="0" err="1" smtClean="0">
                <a:solidFill>
                  <a:srgbClr val="FFC000"/>
                </a:solidFill>
              </a:rPr>
              <a:t>percutaneous</a:t>
            </a:r>
            <a:r>
              <a:rPr lang="en-US" sz="2800" b="1" dirty="0" smtClean="0">
                <a:solidFill>
                  <a:srgbClr val="FFC000"/>
                </a:solidFill>
              </a:rPr>
              <a:t>  treatment of </a:t>
            </a:r>
            <a:r>
              <a:rPr lang="en-US" sz="2800" b="1" dirty="0" err="1" smtClean="0">
                <a:solidFill>
                  <a:srgbClr val="FFC000"/>
                </a:solidFill>
              </a:rPr>
              <a:t>nephroureterolithiasis</a:t>
            </a:r>
            <a:r>
              <a:rPr lang="en-US" sz="2800" b="1" dirty="0" smtClean="0">
                <a:solidFill>
                  <a:srgbClr val="FFC000"/>
                </a:solidFill>
              </a:rPr>
              <a:t> is performed using rigid </a:t>
            </a:r>
            <a:r>
              <a:rPr lang="en-US" sz="2800" b="1" dirty="0" err="1" smtClean="0">
                <a:solidFill>
                  <a:srgbClr val="FFC000"/>
                </a:solidFill>
              </a:rPr>
              <a:t>nephroscopes</a:t>
            </a:r>
            <a:r>
              <a:rPr lang="en-US" sz="2800" b="1" dirty="0" smtClean="0">
                <a:solidFill>
                  <a:srgbClr val="FFC000"/>
                </a:solidFill>
              </a:rPr>
              <a:t>. With a stone size of up to 1.5 cm, endoscopic </a:t>
            </a:r>
            <a:r>
              <a:rPr lang="en-US" sz="2800" b="1" dirty="0" err="1" smtClean="0">
                <a:solidFill>
                  <a:srgbClr val="FFC000"/>
                </a:solidFill>
              </a:rPr>
              <a:t>lithoextraction</a:t>
            </a:r>
            <a:r>
              <a:rPr lang="en-US" sz="2800" b="1" dirty="0" smtClean="0">
                <a:solidFill>
                  <a:srgbClr val="FFC000"/>
                </a:solidFill>
              </a:rPr>
              <a:t> is performed.</a:t>
            </a:r>
            <a:endParaRPr lang="ru-RU" sz="2800" dirty="0">
              <a:solidFill>
                <a:srgbClr val="FFC000"/>
              </a:solidFill>
              <a:latin typeface="Franklin Gothic Book" pitchFamily="34" charset="0"/>
            </a:endParaRPr>
          </a:p>
        </p:txBody>
      </p:sp>
      <p:pic>
        <p:nvPicPr>
          <p:cNvPr id="206854" name="Picture 6" descr="Нефролитотрипсия"/>
          <p:cNvPicPr>
            <a:picLocks noGrp="1" noChangeAspect="1" noChangeArrowheads="1"/>
          </p:cNvPicPr>
          <p:nvPr>
            <p:ph sz="half" idx="2"/>
          </p:nvPr>
        </p:nvPicPr>
        <p:blipFill>
          <a:blip r:embed="rId2"/>
          <a:stretch>
            <a:fillRect/>
          </a:stretch>
        </p:blipFill>
        <p:spPr>
          <a:xfrm>
            <a:off x="4648200" y="2052607"/>
            <a:ext cx="4038600" cy="3621149"/>
          </a:xfrm>
          <a:prstGeom prst="rect">
            <a:avLst/>
          </a:prstGeom>
          <a:ln>
            <a:noFill/>
          </a:ln>
          <a:effectLst>
            <a:outerShdw blurRad="292100" dist="139700" dir="2700000" algn="tl" rotWithShape="0">
              <a:srgbClr val="333333">
                <a:alpha val="65000"/>
              </a:srgbClr>
            </a:outerShdw>
          </a:effectLst>
        </p:spPr>
      </p:pic>
      <p:sp>
        <p:nvSpPr>
          <p:cNvPr id="206855" name="AutoShape 7"/>
          <p:cNvSpPr>
            <a:spLocks noChangeArrowheads="1"/>
          </p:cNvSpPr>
          <p:nvPr/>
        </p:nvSpPr>
        <p:spPr bwMode="auto">
          <a:xfrm>
            <a:off x="4568828" y="307181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6855"/>
                                        </p:tgtEl>
                                        <p:attrNameLst>
                                          <p:attrName>style.visibility</p:attrName>
                                        </p:attrNameLst>
                                      </p:cBhvr>
                                      <p:to>
                                        <p:strVal val="visible"/>
                                      </p:to>
                                    </p:set>
                                    <p:anim calcmode="lin" valueType="num">
                                      <p:cBhvr additive="base">
                                        <p:cTn id="7" dur="1000" fill="hold"/>
                                        <p:tgtEl>
                                          <p:spTgt spid="206855"/>
                                        </p:tgtEl>
                                        <p:attrNameLst>
                                          <p:attrName>ppt_x</p:attrName>
                                        </p:attrNameLst>
                                      </p:cBhvr>
                                      <p:tavLst>
                                        <p:tav tm="0">
                                          <p:val>
                                            <p:strVal val="#ppt_x"/>
                                          </p:val>
                                        </p:tav>
                                        <p:tav tm="100000">
                                          <p:val>
                                            <p:strVal val="#ppt_x"/>
                                          </p:val>
                                        </p:tav>
                                      </p:tavLst>
                                    </p:anim>
                                    <p:anim calcmode="lin" valueType="num">
                                      <p:cBhvr additive="base">
                                        <p:cTn id="8" dur="1000" fill="hold"/>
                                        <p:tgtEl>
                                          <p:spTgt spid="2068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noRot="1" noChangeAspect="1" noChangeArrowheads="1"/>
          </p:cNvSpPr>
          <p:nvPr>
            <p:ph type="title"/>
          </p:nvPr>
        </p:nvSpPr>
        <p:spPr>
          <a:xfrm>
            <a:off x="250825" y="549275"/>
            <a:ext cx="8642350" cy="593709"/>
          </a:xfrm>
          <a:solidFill>
            <a:schemeClr val="bg2"/>
          </a:solidFill>
        </p:spPr>
        <p:txBody>
          <a:bodyPr>
            <a:normAutofit fontScale="90000"/>
          </a:bodyPr>
          <a:lstStyle/>
          <a:p>
            <a:r>
              <a:rPr sz="4000" smtClean="0">
                <a:solidFill>
                  <a:srgbClr val="61E0F9"/>
                </a:solidFill>
                <a:effectLst/>
                <a:latin typeface="Franklin Gothic Book" pitchFamily="34" charset="0"/>
              </a:rPr>
              <a:t>Percutaneous nephrolithoextraction</a:t>
            </a:r>
            <a:endParaRPr lang="ru-RU" sz="4000" dirty="0">
              <a:solidFill>
                <a:srgbClr val="61E0F9"/>
              </a:solidFill>
              <a:effectLst/>
              <a:latin typeface="Franklin Gothic Book" pitchFamily="34" charset="0"/>
            </a:endParaRPr>
          </a:p>
        </p:txBody>
      </p:sp>
      <p:sp>
        <p:nvSpPr>
          <p:cNvPr id="208901" name="Rectangle 5"/>
          <p:cNvSpPr>
            <a:spLocks noGrp="1" noChangeArrowheads="1"/>
          </p:cNvSpPr>
          <p:nvPr>
            <p:ph type="body" sz="half" idx="1"/>
          </p:nvPr>
        </p:nvSpPr>
        <p:spPr>
          <a:xfrm>
            <a:off x="250825" y="1341438"/>
            <a:ext cx="5041900" cy="5256212"/>
          </a:xfrm>
        </p:spPr>
        <p:txBody>
          <a:bodyPr>
            <a:normAutofit/>
          </a:bodyPr>
          <a:lstStyle/>
          <a:p>
            <a:pPr marL="533400" indent="-533400">
              <a:lnSpc>
                <a:spcPct val="150000"/>
              </a:lnSpc>
              <a:buClr>
                <a:schemeClr val="accent4"/>
              </a:buClr>
              <a:buSzTx/>
              <a:buFontTx/>
              <a:buAutoNum type="arabicPeriod"/>
            </a:pPr>
            <a:r>
              <a:rPr lang="en-US" sz="2800" dirty="0" smtClean="0">
                <a:solidFill>
                  <a:srgbClr val="FFC000"/>
                </a:solidFill>
                <a:latin typeface="Franklin Gothic Book" pitchFamily="34" charset="0"/>
              </a:rPr>
              <a:t>Introduction of a </a:t>
            </a:r>
            <a:r>
              <a:rPr lang="en-US" sz="2800" dirty="0" err="1" smtClean="0">
                <a:solidFill>
                  <a:srgbClr val="FFC000"/>
                </a:solidFill>
                <a:latin typeface="Franklin Gothic Book" pitchFamily="34" charset="0"/>
              </a:rPr>
              <a:t>radiopaque</a:t>
            </a:r>
            <a:r>
              <a:rPr lang="en-US" sz="2800" dirty="0" smtClean="0">
                <a:solidFill>
                  <a:srgbClr val="FFC000"/>
                </a:solidFill>
                <a:latin typeface="Franklin Gothic Book" pitchFamily="34" charset="0"/>
              </a:rPr>
              <a:t> tube with an extractor into the renal pelvis.</a:t>
            </a:r>
          </a:p>
          <a:p>
            <a:pPr marL="533400" indent="-533400">
              <a:lnSpc>
                <a:spcPct val="150000"/>
              </a:lnSpc>
              <a:buClr>
                <a:schemeClr val="accent4"/>
              </a:buClr>
              <a:buSzTx/>
              <a:buFontTx/>
              <a:buAutoNum type="arabicPeriod"/>
            </a:pPr>
            <a:r>
              <a:rPr lang="en-US" sz="2800" dirty="0" smtClean="0">
                <a:solidFill>
                  <a:srgbClr val="FFC000"/>
                </a:solidFill>
                <a:latin typeface="Franklin Gothic Book" pitchFamily="34" charset="0"/>
              </a:rPr>
              <a:t>"Washing out" with a </a:t>
            </a:r>
            <a:r>
              <a:rPr lang="en-US" sz="2800" dirty="0" err="1" smtClean="0">
                <a:solidFill>
                  <a:srgbClr val="FFC000"/>
                </a:solidFill>
                <a:latin typeface="Franklin Gothic Book" pitchFamily="34" charset="0"/>
              </a:rPr>
              <a:t>concrement</a:t>
            </a:r>
            <a:r>
              <a:rPr lang="en-US" sz="2800" dirty="0" smtClean="0">
                <a:solidFill>
                  <a:srgbClr val="FFC000"/>
                </a:solidFill>
                <a:latin typeface="Franklin Gothic Book" pitchFamily="34" charset="0"/>
              </a:rPr>
              <a:t> catheter from the lower cup of the kidney.</a:t>
            </a:r>
            <a:endParaRPr lang="ru-RU" sz="2800" dirty="0">
              <a:solidFill>
                <a:srgbClr val="FFC000"/>
              </a:solidFill>
              <a:effectLst/>
              <a:latin typeface="Franklin Gothic Book" pitchFamily="34" charset="0"/>
            </a:endParaRPr>
          </a:p>
        </p:txBody>
      </p:sp>
      <p:pic>
        <p:nvPicPr>
          <p:cNvPr id="208904" name="Picture 8" descr="LEX 1"/>
          <p:cNvPicPr>
            <a:picLocks noGrp="1" noChangeAspect="1" noChangeArrowheads="1"/>
          </p:cNvPicPr>
          <p:nvPr>
            <p:ph sz="quarter" idx="2"/>
          </p:nvPr>
        </p:nvPicPr>
        <p:blipFill>
          <a:blip r:embed="rId2" cstate="print"/>
          <a:stretch>
            <a:fillRect/>
          </a:stretch>
        </p:blipFill>
        <p:spPr>
          <a:xfrm>
            <a:off x="6472151" y="2400170"/>
            <a:ext cx="390698" cy="586047"/>
          </a:xfrm>
          <a:noFill/>
          <a:ln/>
        </p:spPr>
      </p:pic>
      <p:pic>
        <p:nvPicPr>
          <p:cNvPr id="208905" name="Picture 9" descr="LEX 2"/>
          <p:cNvPicPr>
            <a:picLocks noGrp="1" noChangeAspect="1" noChangeArrowheads="1"/>
          </p:cNvPicPr>
          <p:nvPr>
            <p:ph sz="quarter" idx="3"/>
          </p:nvPr>
        </p:nvPicPr>
        <p:blipFill>
          <a:blip r:embed="rId3" cstate="print"/>
          <a:stretch>
            <a:fillRect/>
          </a:stretch>
        </p:blipFill>
        <p:spPr>
          <a:xfrm>
            <a:off x="6407727" y="4745586"/>
            <a:ext cx="519545" cy="573578"/>
          </a:xfrm>
          <a:noFill/>
          <a:ln/>
        </p:spPr>
      </p:pic>
      <p:sp>
        <p:nvSpPr>
          <p:cNvPr id="208906" name="AutoShape 10"/>
          <p:cNvSpPr>
            <a:spLocks noChangeArrowheads="1"/>
          </p:cNvSpPr>
          <p:nvPr/>
        </p:nvSpPr>
        <p:spPr bwMode="auto">
          <a:xfrm>
            <a:off x="6069026" y="2713035"/>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8907" name="AutoShape 11"/>
          <p:cNvSpPr>
            <a:spLocks noChangeArrowheads="1"/>
          </p:cNvSpPr>
          <p:nvPr/>
        </p:nvSpPr>
        <p:spPr bwMode="auto">
          <a:xfrm>
            <a:off x="6140464" y="549911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8906"/>
                                        </p:tgtEl>
                                        <p:attrNameLst>
                                          <p:attrName>style.visibility</p:attrName>
                                        </p:attrNameLst>
                                      </p:cBhvr>
                                      <p:to>
                                        <p:strVal val="visible"/>
                                      </p:to>
                                    </p:set>
                                    <p:anim calcmode="lin" valueType="num">
                                      <p:cBhvr additive="base">
                                        <p:cTn id="7" dur="1000" fill="hold"/>
                                        <p:tgtEl>
                                          <p:spTgt spid="208906"/>
                                        </p:tgtEl>
                                        <p:attrNameLst>
                                          <p:attrName>ppt_x</p:attrName>
                                        </p:attrNameLst>
                                      </p:cBhvr>
                                      <p:tavLst>
                                        <p:tav tm="0">
                                          <p:val>
                                            <p:strVal val="#ppt_x"/>
                                          </p:val>
                                        </p:tav>
                                        <p:tav tm="100000">
                                          <p:val>
                                            <p:strVal val="#ppt_x"/>
                                          </p:val>
                                        </p:tav>
                                      </p:tavLst>
                                    </p:anim>
                                    <p:anim calcmode="lin" valueType="num">
                                      <p:cBhvr additive="base">
                                        <p:cTn id="8" dur="1000" fill="hold"/>
                                        <p:tgtEl>
                                          <p:spTgt spid="20890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8907"/>
                                        </p:tgtEl>
                                        <p:attrNameLst>
                                          <p:attrName>style.visibility</p:attrName>
                                        </p:attrNameLst>
                                      </p:cBhvr>
                                      <p:to>
                                        <p:strVal val="visible"/>
                                      </p:to>
                                    </p:set>
                                    <p:anim calcmode="lin" valueType="num">
                                      <p:cBhvr additive="base">
                                        <p:cTn id="11" dur="1000" fill="hold"/>
                                        <p:tgtEl>
                                          <p:spTgt spid="208907"/>
                                        </p:tgtEl>
                                        <p:attrNameLst>
                                          <p:attrName>ppt_x</p:attrName>
                                        </p:attrNameLst>
                                      </p:cBhvr>
                                      <p:tavLst>
                                        <p:tav tm="0">
                                          <p:val>
                                            <p:strVal val="#ppt_x"/>
                                          </p:val>
                                        </p:tav>
                                        <p:tav tm="100000">
                                          <p:val>
                                            <p:strVal val="#ppt_x"/>
                                          </p:val>
                                        </p:tav>
                                      </p:tavLst>
                                    </p:anim>
                                    <p:anim calcmode="lin" valueType="num">
                                      <p:cBhvr additive="base">
                                        <p:cTn id="12" dur="1000" fill="hold"/>
                                        <p:tgtEl>
                                          <p:spTgt spid="2089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6" grpId="0" animBg="1"/>
      <p:bldP spid="20890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Rectangle 3"/>
          <p:cNvSpPr>
            <a:spLocks noGrp="1" noChangeAspect="1" noChangeArrowheads="1"/>
          </p:cNvSpPr>
          <p:nvPr>
            <p:ph type="body" sz="half" idx="1"/>
          </p:nvPr>
        </p:nvSpPr>
        <p:spPr>
          <a:xfrm>
            <a:off x="250825" y="476250"/>
            <a:ext cx="4608513" cy="6121400"/>
          </a:xfrm>
          <a:solidFill>
            <a:schemeClr val="bg2"/>
          </a:solidFill>
        </p:spPr>
        <p:txBody>
          <a:bodyPr>
            <a:normAutofit lnSpcReduction="10000"/>
          </a:bodyPr>
          <a:lstStyle/>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The grip of the </a:t>
            </a:r>
            <a:r>
              <a:rPr lang="en-US" sz="2800" dirty="0" err="1" smtClean="0">
                <a:solidFill>
                  <a:srgbClr val="FFC000"/>
                </a:solidFill>
                <a:latin typeface="Franklin Gothic Book" pitchFamily="34" charset="0"/>
              </a:rPr>
              <a:t>concrement</a:t>
            </a:r>
            <a:r>
              <a:rPr lang="en-US" sz="2800" dirty="0" smtClean="0">
                <a:solidFill>
                  <a:srgbClr val="FFC000"/>
                </a:solidFill>
                <a:latin typeface="Franklin Gothic Book" pitchFamily="34" charset="0"/>
              </a:rPr>
              <a:t> by the loop of </a:t>
            </a:r>
            <a:r>
              <a:rPr lang="en-US" sz="2800" dirty="0" err="1" smtClean="0">
                <a:solidFill>
                  <a:srgbClr val="FFC000"/>
                </a:solidFill>
                <a:latin typeface="Franklin Gothic Book" pitchFamily="34" charset="0"/>
              </a:rPr>
              <a:t>Dormia</a:t>
            </a:r>
            <a:r>
              <a:rPr lang="en-US" sz="2800" dirty="0" smtClean="0">
                <a:solidFill>
                  <a:srgbClr val="FFC000"/>
                </a:solidFill>
                <a:latin typeface="Franklin Gothic Book" pitchFamily="34" charset="0"/>
              </a:rPr>
              <a:t>.</a:t>
            </a: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X-ray control.</a:t>
            </a: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Delete the stone.</a:t>
            </a:r>
            <a:endParaRPr lang="ru-RU" sz="2800" dirty="0">
              <a:solidFill>
                <a:srgbClr val="FFC000"/>
              </a:solidFill>
              <a:latin typeface="Franklin Gothic Book" pitchFamily="34" charset="0"/>
            </a:endParaRPr>
          </a:p>
        </p:txBody>
      </p:sp>
      <p:pic>
        <p:nvPicPr>
          <p:cNvPr id="210952" name="Picture 8" descr="LEX 3"/>
          <p:cNvPicPr>
            <a:picLocks noGrp="1" noChangeAspect="1" noChangeArrowheads="1"/>
          </p:cNvPicPr>
          <p:nvPr>
            <p:ph sz="quarter" idx="2"/>
          </p:nvPr>
        </p:nvPicPr>
        <p:blipFill>
          <a:blip r:embed="rId2"/>
          <a:srcRect/>
          <a:stretch>
            <a:fillRect/>
          </a:stretch>
        </p:blipFill>
        <p:spPr>
          <a:xfrm>
            <a:off x="7189787" y="549274"/>
            <a:ext cx="1614488" cy="2448450"/>
          </a:xfrm>
          <a:prstGeom prst="rect">
            <a:avLst/>
          </a:prstGeom>
          <a:ln>
            <a:noFill/>
          </a:ln>
          <a:effectLst>
            <a:outerShdw blurRad="292100" dist="139700" dir="2700000" algn="tl" rotWithShape="0">
              <a:srgbClr val="333333">
                <a:alpha val="65000"/>
              </a:srgbClr>
            </a:outerShdw>
          </a:effectLst>
        </p:spPr>
      </p:pic>
      <p:pic>
        <p:nvPicPr>
          <p:cNvPr id="210953" name="Picture 9" descr="LEX 4"/>
          <p:cNvPicPr>
            <a:picLocks noGrp="1" noChangeAspect="1" noChangeArrowheads="1"/>
          </p:cNvPicPr>
          <p:nvPr>
            <p:ph sz="quarter" idx="3"/>
          </p:nvPr>
        </p:nvPicPr>
        <p:blipFill>
          <a:blip r:embed="rId3" cstate="print"/>
          <a:stretch>
            <a:fillRect/>
          </a:stretch>
        </p:blipFill>
        <p:spPr>
          <a:xfrm>
            <a:off x="6438900" y="4735195"/>
            <a:ext cx="457200" cy="594360"/>
          </a:xfrm>
          <a:prstGeom prst="rect">
            <a:avLst/>
          </a:prstGeom>
          <a:ln>
            <a:noFill/>
          </a:ln>
          <a:effectLst>
            <a:outerShdw blurRad="292100" dist="139700" dir="2700000" algn="tl" rotWithShape="0">
              <a:srgbClr val="333333">
                <a:alpha val="65000"/>
              </a:srgbClr>
            </a:outerShdw>
          </a:effectLst>
        </p:spPr>
      </p:pic>
      <p:pic>
        <p:nvPicPr>
          <p:cNvPr id="210954" name="Picture 10" descr="Нефроэкстракция_рентген"/>
          <p:cNvPicPr>
            <a:picLocks noChangeAspect="1" noChangeArrowheads="1"/>
          </p:cNvPicPr>
          <p:nvPr/>
        </p:nvPicPr>
        <p:blipFill>
          <a:blip r:embed="rId4"/>
          <a:srcRect/>
          <a:stretch>
            <a:fillRect/>
          </a:stretch>
        </p:blipFill>
        <p:spPr bwMode="auto">
          <a:xfrm>
            <a:off x="5192713" y="2781300"/>
            <a:ext cx="1466850" cy="1939925"/>
          </a:xfrm>
          <a:prstGeom prst="rect">
            <a:avLst/>
          </a:prstGeom>
          <a:ln>
            <a:noFill/>
          </a:ln>
          <a:effectLst>
            <a:outerShdw blurRad="292100" dist="139700" dir="2700000" algn="tl" rotWithShape="0">
              <a:srgbClr val="333333">
                <a:alpha val="65000"/>
              </a:srgbClr>
            </a:outerShdw>
          </a:effectLst>
        </p:spPr>
      </p:pic>
      <p:sp>
        <p:nvSpPr>
          <p:cNvPr id="210957" name="AutoShape 13"/>
          <p:cNvSpPr>
            <a:spLocks noChangeArrowheads="1"/>
          </p:cNvSpPr>
          <p:nvPr/>
        </p:nvSpPr>
        <p:spPr bwMode="auto">
          <a:xfrm>
            <a:off x="7019925" y="1641464"/>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0958" name="AutoShape 14"/>
          <p:cNvSpPr>
            <a:spLocks noChangeArrowheads="1"/>
          </p:cNvSpPr>
          <p:nvPr/>
        </p:nvSpPr>
        <p:spPr bwMode="auto">
          <a:xfrm>
            <a:off x="5219700" y="34290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0959" name="AutoShape 15"/>
          <p:cNvSpPr>
            <a:spLocks noChangeArrowheads="1"/>
          </p:cNvSpPr>
          <p:nvPr/>
        </p:nvSpPr>
        <p:spPr bwMode="auto">
          <a:xfrm>
            <a:off x="7426348" y="535782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0957"/>
                                        </p:tgtEl>
                                        <p:attrNameLst>
                                          <p:attrName>style.visibility</p:attrName>
                                        </p:attrNameLst>
                                      </p:cBhvr>
                                      <p:to>
                                        <p:strVal val="visible"/>
                                      </p:to>
                                    </p:set>
                                    <p:anim calcmode="lin" valueType="num">
                                      <p:cBhvr additive="base">
                                        <p:cTn id="7" dur="1000" fill="hold"/>
                                        <p:tgtEl>
                                          <p:spTgt spid="210957"/>
                                        </p:tgtEl>
                                        <p:attrNameLst>
                                          <p:attrName>ppt_x</p:attrName>
                                        </p:attrNameLst>
                                      </p:cBhvr>
                                      <p:tavLst>
                                        <p:tav tm="0">
                                          <p:val>
                                            <p:strVal val="#ppt_x"/>
                                          </p:val>
                                        </p:tav>
                                        <p:tav tm="100000">
                                          <p:val>
                                            <p:strVal val="#ppt_x"/>
                                          </p:val>
                                        </p:tav>
                                      </p:tavLst>
                                    </p:anim>
                                    <p:anim calcmode="lin" valueType="num">
                                      <p:cBhvr additive="base">
                                        <p:cTn id="8" dur="1000" fill="hold"/>
                                        <p:tgtEl>
                                          <p:spTgt spid="2109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0958"/>
                                        </p:tgtEl>
                                        <p:attrNameLst>
                                          <p:attrName>style.visibility</p:attrName>
                                        </p:attrNameLst>
                                      </p:cBhvr>
                                      <p:to>
                                        <p:strVal val="visible"/>
                                      </p:to>
                                    </p:set>
                                    <p:anim calcmode="lin" valueType="num">
                                      <p:cBhvr additive="base">
                                        <p:cTn id="11" dur="1000" fill="hold"/>
                                        <p:tgtEl>
                                          <p:spTgt spid="210958"/>
                                        </p:tgtEl>
                                        <p:attrNameLst>
                                          <p:attrName>ppt_x</p:attrName>
                                        </p:attrNameLst>
                                      </p:cBhvr>
                                      <p:tavLst>
                                        <p:tav tm="0">
                                          <p:val>
                                            <p:strVal val="#ppt_x"/>
                                          </p:val>
                                        </p:tav>
                                        <p:tav tm="100000">
                                          <p:val>
                                            <p:strVal val="#ppt_x"/>
                                          </p:val>
                                        </p:tav>
                                      </p:tavLst>
                                    </p:anim>
                                    <p:anim calcmode="lin" valueType="num">
                                      <p:cBhvr additive="base">
                                        <p:cTn id="12" dur="1000" fill="hold"/>
                                        <p:tgtEl>
                                          <p:spTgt spid="21095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0959"/>
                                        </p:tgtEl>
                                        <p:attrNameLst>
                                          <p:attrName>style.visibility</p:attrName>
                                        </p:attrNameLst>
                                      </p:cBhvr>
                                      <p:to>
                                        <p:strVal val="visible"/>
                                      </p:to>
                                    </p:set>
                                    <p:anim calcmode="lin" valueType="num">
                                      <p:cBhvr additive="base">
                                        <p:cTn id="15" dur="1000" fill="hold"/>
                                        <p:tgtEl>
                                          <p:spTgt spid="210959"/>
                                        </p:tgtEl>
                                        <p:attrNameLst>
                                          <p:attrName>ppt_x</p:attrName>
                                        </p:attrNameLst>
                                      </p:cBhvr>
                                      <p:tavLst>
                                        <p:tav tm="0">
                                          <p:val>
                                            <p:strVal val="#ppt_x"/>
                                          </p:val>
                                        </p:tav>
                                        <p:tav tm="100000">
                                          <p:val>
                                            <p:strVal val="#ppt_x"/>
                                          </p:val>
                                        </p:tav>
                                      </p:tavLst>
                                    </p:anim>
                                    <p:anim calcmode="lin" valueType="num">
                                      <p:cBhvr additive="base">
                                        <p:cTn id="16" dur="1000" fill="hold"/>
                                        <p:tgtEl>
                                          <p:spTgt spid="2109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7" grpId="0" animBg="1"/>
      <p:bldP spid="210958" grpId="0" animBg="1"/>
      <p:bldP spid="21095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p:cNvSpPr>
          <p:nvPr>
            <p:ph type="title"/>
          </p:nvPr>
        </p:nvSpPr>
        <p:spPr>
          <a:xfrm>
            <a:off x="180974" y="571480"/>
            <a:ext cx="8677306" cy="1120795"/>
          </a:xfrm>
          <a:solidFill>
            <a:schemeClr val="bg2"/>
          </a:solidFill>
        </p:spPr>
        <p:txBody>
          <a:bodyPr>
            <a:normAutofit/>
          </a:bodyPr>
          <a:lstStyle/>
          <a:p>
            <a:r>
              <a:rPr sz="3200" smtClean="0">
                <a:solidFill>
                  <a:srgbClr val="61E0F9"/>
                </a:solidFill>
                <a:effectLst/>
                <a:latin typeface="Franklin Gothic Book" pitchFamily="34" charset="0"/>
              </a:rPr>
              <a:t>Percutaneous crushing and aspiration of stone (litholapaxy)</a:t>
            </a:r>
            <a:endParaRPr lang="ru-RU" sz="3200" dirty="0">
              <a:solidFill>
                <a:srgbClr val="61E0F9"/>
              </a:solidFill>
              <a:effectLst/>
              <a:latin typeface="Franklin Gothic Book" pitchFamily="34" charset="0"/>
            </a:endParaRPr>
          </a:p>
        </p:txBody>
      </p:sp>
      <p:sp>
        <p:nvSpPr>
          <p:cNvPr id="211971" name="Rectangle 3"/>
          <p:cNvSpPr>
            <a:spLocks noGrp="1" noChangeAspect="1" noChangeArrowheads="1"/>
          </p:cNvSpPr>
          <p:nvPr>
            <p:ph type="body" sz="half" idx="1"/>
          </p:nvPr>
        </p:nvSpPr>
        <p:spPr>
          <a:xfrm>
            <a:off x="0" y="1981200"/>
            <a:ext cx="4500563" cy="4233882"/>
          </a:xfrm>
          <a:solidFill>
            <a:schemeClr val="bg2"/>
          </a:solidFill>
        </p:spPr>
        <p:txBody>
          <a:bodyPr>
            <a:normAutofit/>
          </a:bodyPr>
          <a:lstStyle/>
          <a:p>
            <a:pPr>
              <a:buFont typeface="Wingdings" pitchFamily="2" charset="2"/>
              <a:buNone/>
            </a:pPr>
            <a:r>
              <a:rPr lang="ru-RU" sz="2400" dirty="0">
                <a:latin typeface="Franklin Gothic Book" pitchFamily="34" charset="0"/>
              </a:rPr>
              <a:t>   </a:t>
            </a:r>
            <a:r>
              <a:rPr lang="en-US" sz="2800" dirty="0" smtClean="0">
                <a:solidFill>
                  <a:srgbClr val="FFC000"/>
                </a:solidFill>
                <a:latin typeface="Franklin Gothic Book" pitchFamily="34" charset="0"/>
              </a:rPr>
              <a:t>When the size of the stones is more than 1.5 cm (down to the coral), the stone is crushed.</a:t>
            </a:r>
          </a:p>
          <a:p>
            <a:pPr>
              <a:buFont typeface="Wingdings" pitchFamily="2" charset="2"/>
              <a:buNone/>
            </a:pPr>
            <a:r>
              <a:rPr lang="en-US" sz="2800" dirty="0" smtClean="0">
                <a:solidFill>
                  <a:srgbClr val="FFC000"/>
                </a:solidFill>
                <a:latin typeface="Franklin Gothic Book" pitchFamily="34" charset="0"/>
              </a:rPr>
              <a:t>     The </a:t>
            </a:r>
            <a:r>
              <a:rPr lang="en-US" sz="2800" dirty="0" err="1" smtClean="0">
                <a:solidFill>
                  <a:srgbClr val="FFC000"/>
                </a:solidFill>
                <a:latin typeface="Franklin Gothic Book" pitchFamily="34" charset="0"/>
              </a:rPr>
              <a:t>lithotriptor</a:t>
            </a:r>
            <a:r>
              <a:rPr lang="en-US" sz="2800" dirty="0" smtClean="0">
                <a:solidFill>
                  <a:srgbClr val="FFC000"/>
                </a:solidFill>
                <a:latin typeface="Franklin Gothic Book" pitchFamily="34" charset="0"/>
              </a:rPr>
              <a:t> probe is guided along the instrumental canal of the </a:t>
            </a:r>
            <a:r>
              <a:rPr lang="en-US" sz="2800" dirty="0" err="1" smtClean="0">
                <a:solidFill>
                  <a:srgbClr val="FFC000"/>
                </a:solidFill>
                <a:latin typeface="Franklin Gothic Book" pitchFamily="34" charset="0"/>
              </a:rPr>
              <a:t>nephroscope</a:t>
            </a:r>
            <a:r>
              <a:rPr lang="en-US" sz="2800" dirty="0" smtClean="0">
                <a:solidFill>
                  <a:srgbClr val="FFC000"/>
                </a:solidFill>
                <a:latin typeface="Franklin Gothic Book" pitchFamily="34" charset="0"/>
              </a:rPr>
              <a:t> to the stone.</a:t>
            </a:r>
            <a:r>
              <a:rPr lang="ru-RU" sz="2800" dirty="0" smtClean="0">
                <a:solidFill>
                  <a:srgbClr val="FFC000"/>
                </a:solidFill>
                <a:latin typeface="Franklin Gothic Book" pitchFamily="34" charset="0"/>
              </a:rPr>
              <a:t> </a:t>
            </a:r>
            <a:endParaRPr lang="ru-RU" sz="2800" dirty="0">
              <a:solidFill>
                <a:srgbClr val="FFC000"/>
              </a:solidFill>
              <a:effectLst/>
              <a:latin typeface="Franklin Gothic Book" pitchFamily="34" charset="0"/>
            </a:endParaRPr>
          </a:p>
        </p:txBody>
      </p:sp>
      <p:pic>
        <p:nvPicPr>
          <p:cNvPr id="211974" name="Picture 6" descr="1"/>
          <p:cNvPicPr>
            <a:picLocks noGrp="1" noChangeAspect="1" noChangeArrowheads="1"/>
          </p:cNvPicPr>
          <p:nvPr>
            <p:ph sz="half" idx="2"/>
          </p:nvPr>
        </p:nvPicPr>
        <p:blipFill>
          <a:blip r:embed="rId2" cstate="print"/>
          <a:stretch>
            <a:fillRect/>
          </a:stretch>
        </p:blipFill>
        <p:spPr>
          <a:xfrm>
            <a:off x="6440978" y="3453779"/>
            <a:ext cx="453044" cy="818804"/>
          </a:xfrm>
          <a:noFill/>
          <a:ln/>
        </p:spPr>
      </p:pic>
      <p:sp>
        <p:nvSpPr>
          <p:cNvPr id="211977" name="AutoShape 9"/>
          <p:cNvSpPr>
            <a:spLocks noChangeArrowheads="1"/>
          </p:cNvSpPr>
          <p:nvPr/>
        </p:nvSpPr>
        <p:spPr bwMode="auto">
          <a:xfrm>
            <a:off x="6354778"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1977"/>
                                        </p:tgtEl>
                                        <p:attrNameLst>
                                          <p:attrName>style.visibility</p:attrName>
                                        </p:attrNameLst>
                                      </p:cBhvr>
                                      <p:to>
                                        <p:strVal val="visible"/>
                                      </p:to>
                                    </p:set>
                                    <p:anim calcmode="lin" valueType="num">
                                      <p:cBhvr additive="base">
                                        <p:cTn id="7" dur="1000" fill="hold"/>
                                        <p:tgtEl>
                                          <p:spTgt spid="211977"/>
                                        </p:tgtEl>
                                        <p:attrNameLst>
                                          <p:attrName>ppt_x</p:attrName>
                                        </p:attrNameLst>
                                      </p:cBhvr>
                                      <p:tavLst>
                                        <p:tav tm="0">
                                          <p:val>
                                            <p:strVal val="#ppt_x"/>
                                          </p:val>
                                        </p:tav>
                                        <p:tav tm="100000">
                                          <p:val>
                                            <p:strVal val="#ppt_x"/>
                                          </p:val>
                                        </p:tav>
                                      </p:tavLst>
                                    </p:anim>
                                    <p:anim calcmode="lin" valueType="num">
                                      <p:cBhvr additive="base">
                                        <p:cTn id="8" dur="1000" fill="hold"/>
                                        <p:tgtEl>
                                          <p:spTgt spid="2119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7"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Rectangle 3"/>
          <p:cNvSpPr>
            <a:spLocks noGrp="1" noChangeAspect="1" noChangeArrowheads="1"/>
          </p:cNvSpPr>
          <p:nvPr>
            <p:ph type="body" sz="half" idx="1"/>
          </p:nvPr>
        </p:nvSpPr>
        <p:spPr>
          <a:xfrm>
            <a:off x="250825" y="549275"/>
            <a:ext cx="5041900" cy="6048375"/>
          </a:xfrm>
          <a:solidFill>
            <a:schemeClr val="bg2"/>
          </a:solidFill>
        </p:spPr>
        <p:txBody>
          <a:bodyPr>
            <a:normAutofit/>
          </a:bodyPr>
          <a:lstStyle/>
          <a:p>
            <a:pPr>
              <a:buFont typeface="Wingdings" pitchFamily="2" charset="2"/>
              <a:buNone/>
            </a:pPr>
            <a:r>
              <a:rPr lang="ru-RU" sz="2400" b="1" dirty="0">
                <a:solidFill>
                  <a:srgbClr val="D60093"/>
                </a:solidFill>
              </a:rPr>
              <a:t>    </a:t>
            </a:r>
            <a:r>
              <a:rPr lang="en-US" sz="2800" b="1" dirty="0" smtClean="0">
                <a:solidFill>
                  <a:srgbClr val="FFC000"/>
                </a:solidFill>
              </a:rPr>
              <a:t>Crushing and simultaneous aspiration of small fragments of stone (</a:t>
            </a:r>
            <a:r>
              <a:rPr lang="en-US" sz="2800" b="1" dirty="0" err="1" smtClean="0">
                <a:solidFill>
                  <a:srgbClr val="FFC000"/>
                </a:solidFill>
              </a:rPr>
              <a:t>litholapaxy</a:t>
            </a:r>
            <a:r>
              <a:rPr lang="en-US" sz="2800" b="1" dirty="0" smtClean="0">
                <a:solidFill>
                  <a:srgbClr val="FFC000"/>
                </a:solidFill>
              </a:rPr>
              <a:t>) is performed.</a:t>
            </a:r>
          </a:p>
          <a:p>
            <a:pPr>
              <a:buFont typeface="Wingdings" pitchFamily="2" charset="2"/>
              <a:buNone/>
            </a:pPr>
            <a:r>
              <a:rPr lang="en-US" sz="2800" b="1" dirty="0" smtClean="0">
                <a:solidFill>
                  <a:srgbClr val="FFC000"/>
                </a:solidFill>
              </a:rPr>
              <a:t>     The operation ends with the establishment in the pelvis of the kidney </a:t>
            </a:r>
            <a:r>
              <a:rPr lang="en-US" sz="2800" b="1" dirty="0" err="1" smtClean="0">
                <a:solidFill>
                  <a:srgbClr val="FFC000"/>
                </a:solidFill>
              </a:rPr>
              <a:t>nephrostomy</a:t>
            </a:r>
            <a:r>
              <a:rPr lang="en-US" sz="2800" b="1" dirty="0" smtClean="0">
                <a:solidFill>
                  <a:srgbClr val="FFC000"/>
                </a:solidFill>
              </a:rPr>
              <a:t> drainage.</a:t>
            </a:r>
          </a:p>
          <a:p>
            <a:pPr>
              <a:buFont typeface="Wingdings" pitchFamily="2" charset="2"/>
              <a:buNone/>
            </a:pPr>
            <a:r>
              <a:rPr lang="en-US" sz="2800" b="1" dirty="0" smtClean="0">
                <a:solidFill>
                  <a:srgbClr val="FFC000"/>
                </a:solidFill>
              </a:rPr>
              <a:t>     The remaining fragments of the stone are destroyed by remote lithotripsy on the background of the drained kidney.</a:t>
            </a:r>
            <a:endParaRPr lang="ru-RU" sz="2800" dirty="0">
              <a:solidFill>
                <a:srgbClr val="FFC000"/>
              </a:solidFill>
              <a:effectLst/>
              <a:latin typeface="Franklin Gothic Book" pitchFamily="34" charset="0"/>
            </a:endParaRPr>
          </a:p>
        </p:txBody>
      </p:sp>
      <p:pic>
        <p:nvPicPr>
          <p:cNvPr id="213000" name="Picture 8" descr="2"/>
          <p:cNvPicPr>
            <a:picLocks noGrp="1" noChangeAspect="1" noChangeArrowheads="1"/>
          </p:cNvPicPr>
          <p:nvPr>
            <p:ph sz="quarter" idx="2"/>
          </p:nvPr>
        </p:nvPicPr>
        <p:blipFill>
          <a:blip r:embed="rId2"/>
          <a:srcRect/>
          <a:stretch>
            <a:fillRect/>
          </a:stretch>
        </p:blipFill>
        <p:spPr>
          <a:xfrm>
            <a:off x="6629430" y="273781"/>
            <a:ext cx="2228850" cy="3298095"/>
          </a:xfrm>
          <a:noFill/>
          <a:ln/>
        </p:spPr>
      </p:pic>
      <p:pic>
        <p:nvPicPr>
          <p:cNvPr id="213001" name="Picture 9" descr="3"/>
          <p:cNvPicPr>
            <a:picLocks noGrp="1" noChangeAspect="1" noChangeArrowheads="1"/>
          </p:cNvPicPr>
          <p:nvPr>
            <p:ph sz="quarter" idx="3"/>
          </p:nvPr>
        </p:nvPicPr>
        <p:blipFill>
          <a:blip r:embed="rId3"/>
          <a:srcRect/>
          <a:stretch>
            <a:fillRect/>
          </a:stretch>
        </p:blipFill>
        <p:spPr>
          <a:xfrm>
            <a:off x="5357818" y="3714752"/>
            <a:ext cx="2043113" cy="2959364"/>
          </a:xfrm>
          <a:noFill/>
          <a:ln/>
        </p:spPr>
      </p:pic>
      <p:sp>
        <p:nvSpPr>
          <p:cNvPr id="213003" name="AutoShape 11"/>
          <p:cNvSpPr>
            <a:spLocks noChangeArrowheads="1"/>
          </p:cNvSpPr>
          <p:nvPr/>
        </p:nvSpPr>
        <p:spPr bwMode="auto">
          <a:xfrm>
            <a:off x="7069158" y="1214422"/>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3004" name="AutoShape 12"/>
          <p:cNvSpPr>
            <a:spLocks noChangeArrowheads="1"/>
          </p:cNvSpPr>
          <p:nvPr/>
        </p:nvSpPr>
        <p:spPr bwMode="auto">
          <a:xfrm>
            <a:off x="5497522" y="4071942"/>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3003"/>
                                        </p:tgtEl>
                                        <p:attrNameLst>
                                          <p:attrName>style.visibility</p:attrName>
                                        </p:attrNameLst>
                                      </p:cBhvr>
                                      <p:to>
                                        <p:strVal val="visible"/>
                                      </p:to>
                                    </p:set>
                                    <p:anim calcmode="lin" valueType="num">
                                      <p:cBhvr additive="base">
                                        <p:cTn id="7" dur="1000" fill="hold"/>
                                        <p:tgtEl>
                                          <p:spTgt spid="213003"/>
                                        </p:tgtEl>
                                        <p:attrNameLst>
                                          <p:attrName>ppt_x</p:attrName>
                                        </p:attrNameLst>
                                      </p:cBhvr>
                                      <p:tavLst>
                                        <p:tav tm="0">
                                          <p:val>
                                            <p:strVal val="#ppt_x"/>
                                          </p:val>
                                        </p:tav>
                                        <p:tav tm="100000">
                                          <p:val>
                                            <p:strVal val="#ppt_x"/>
                                          </p:val>
                                        </p:tav>
                                      </p:tavLst>
                                    </p:anim>
                                    <p:anim calcmode="lin" valueType="num">
                                      <p:cBhvr additive="base">
                                        <p:cTn id="8" dur="1000" fill="hold"/>
                                        <p:tgtEl>
                                          <p:spTgt spid="21300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3004"/>
                                        </p:tgtEl>
                                        <p:attrNameLst>
                                          <p:attrName>style.visibility</p:attrName>
                                        </p:attrNameLst>
                                      </p:cBhvr>
                                      <p:to>
                                        <p:strVal val="visible"/>
                                      </p:to>
                                    </p:set>
                                    <p:anim calcmode="lin" valueType="num">
                                      <p:cBhvr additive="base">
                                        <p:cTn id="11" dur="1000" fill="hold"/>
                                        <p:tgtEl>
                                          <p:spTgt spid="213004"/>
                                        </p:tgtEl>
                                        <p:attrNameLst>
                                          <p:attrName>ppt_x</p:attrName>
                                        </p:attrNameLst>
                                      </p:cBhvr>
                                      <p:tavLst>
                                        <p:tav tm="0">
                                          <p:val>
                                            <p:strVal val="#ppt_x"/>
                                          </p:val>
                                        </p:tav>
                                        <p:tav tm="100000">
                                          <p:val>
                                            <p:strVal val="#ppt_x"/>
                                          </p:val>
                                        </p:tav>
                                      </p:tavLst>
                                    </p:anim>
                                    <p:anim calcmode="lin" valueType="num">
                                      <p:cBhvr additive="base">
                                        <p:cTn id="12" dur="1000" fill="hold"/>
                                        <p:tgtEl>
                                          <p:spTgt spid="2130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3" grpId="0" animBg="1"/>
      <p:bldP spid="21300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3075" name="Rectangle 1"/>
          <p:cNvSpPr>
            <a:spLocks noChangeArrowheads="1"/>
          </p:cNvSpPr>
          <p:nvPr/>
        </p:nvSpPr>
        <p:spPr bwMode="auto">
          <a:xfrm>
            <a:off x="357158" y="395288"/>
            <a:ext cx="8501122" cy="5940088"/>
          </a:xfrm>
          <a:prstGeom prst="rect">
            <a:avLst/>
          </a:prstGeom>
          <a:noFill/>
          <a:ln w="9525">
            <a:noFill/>
            <a:miter lim="800000"/>
            <a:headEnd/>
            <a:tailEnd/>
          </a:ln>
        </p:spPr>
        <p:txBody>
          <a:bodyPr wrap="square" anchor="ctr">
            <a:spAutoFit/>
          </a:bodyPr>
          <a:lstStyle/>
          <a:p>
            <a:pPr algn="ctr"/>
            <a:r>
              <a:rPr lang="en-US" sz="2000" dirty="0">
                <a:latin typeface="Calibri" pitchFamily="34" charset="0"/>
                <a:cs typeface="Times New Roman" pitchFamily="18" charset="0"/>
              </a:rPr>
              <a:t/>
            </a:r>
            <a:br>
              <a:rPr lang="en-US" sz="2000" dirty="0">
                <a:latin typeface="Calibri" pitchFamily="34" charset="0"/>
                <a:cs typeface="Times New Roman" pitchFamily="18" charset="0"/>
              </a:rPr>
            </a:br>
            <a:endParaRPr lang="ru-RU" sz="2000" dirty="0">
              <a:latin typeface="Calibri" pitchFamily="34" charset="0"/>
              <a:cs typeface="Times New Roman" pitchFamily="18" charset="0"/>
            </a:endParaRPr>
          </a:p>
          <a:p>
            <a:pPr algn="ctr"/>
            <a:endParaRPr lang="ru-RU" sz="2000" dirty="0">
              <a:latin typeface="Calibri" pitchFamily="34" charset="0"/>
              <a:cs typeface="Times New Roman" pitchFamily="18" charset="0"/>
            </a:endParaRPr>
          </a:p>
          <a:p>
            <a:pPr algn="ctr"/>
            <a:endParaRPr lang="ru-RU" sz="2000" dirty="0">
              <a:latin typeface="Calibri" pitchFamily="34" charset="0"/>
              <a:cs typeface="Times New Roman" pitchFamily="18" charset="0"/>
            </a:endParaRPr>
          </a:p>
          <a:p>
            <a:pPr algn="ctr"/>
            <a:endParaRPr lang="ru-RU" sz="2000" dirty="0" smtClean="0">
              <a:latin typeface="Calibri" pitchFamily="34" charset="0"/>
              <a:cs typeface="Times New Roman" pitchFamily="18" charset="0"/>
            </a:endParaRPr>
          </a:p>
          <a:p>
            <a:pPr algn="ctr"/>
            <a:r>
              <a:rPr lang="en-US" sz="2800" dirty="0" smtClean="0">
                <a:solidFill>
                  <a:srgbClr val="FFC000"/>
                </a:solidFill>
                <a:latin typeface="Calibri" pitchFamily="34" charset="0"/>
                <a:cs typeface="Times New Roman" pitchFamily="18" charset="0"/>
              </a:rPr>
              <a:t>The main tasks in the treatment of patients with urinary tract infection: elimination or reduction of the inflammatory process in the kidney tissue and bladder</a:t>
            </a:r>
          </a:p>
          <a:p>
            <a:pPr algn="ctr"/>
            <a:endParaRPr lang="en-US" sz="2000" dirty="0" smtClean="0">
              <a:latin typeface="Calibri" pitchFamily="34" charset="0"/>
              <a:cs typeface="Times New Roman" pitchFamily="18" charset="0"/>
            </a:endParaRPr>
          </a:p>
          <a:p>
            <a:pPr algn="ctr"/>
            <a:r>
              <a:rPr lang="en-US" sz="2400" dirty="0" smtClean="0">
                <a:solidFill>
                  <a:srgbClr val="FFC000"/>
                </a:solidFill>
                <a:latin typeface="Calibri" pitchFamily="34" charset="0"/>
                <a:cs typeface="Times New Roman" pitchFamily="18" charset="0"/>
              </a:rPr>
              <a:t>When choosing a drug, it is necessary to be guided by the following information:</a:t>
            </a:r>
          </a:p>
          <a:p>
            <a:pPr algn="ctr"/>
            <a:r>
              <a:rPr lang="en-US" sz="2400" dirty="0" smtClean="0">
                <a:solidFill>
                  <a:srgbClr val="FFC000"/>
                </a:solidFill>
                <a:latin typeface="Calibri" pitchFamily="34" charset="0"/>
                <a:cs typeface="Times New Roman" pitchFamily="18" charset="0"/>
              </a:rPr>
              <a:t>about an infectious agent</a:t>
            </a:r>
          </a:p>
          <a:p>
            <a:pPr algn="ctr"/>
            <a:r>
              <a:rPr lang="en-US" sz="2400" dirty="0" smtClean="0">
                <a:solidFill>
                  <a:srgbClr val="FFC000"/>
                </a:solidFill>
                <a:latin typeface="Calibri" pitchFamily="34" charset="0"/>
                <a:cs typeface="Times New Roman" pitchFamily="18" charset="0"/>
              </a:rPr>
              <a:t>on the spectrum of antimicrobial activity of the drug.</a:t>
            </a:r>
          </a:p>
          <a:p>
            <a:pPr algn="ctr"/>
            <a:endParaRPr lang="en-US" sz="2000" dirty="0" smtClean="0">
              <a:latin typeface="Calibri" pitchFamily="34" charset="0"/>
              <a:cs typeface="Times New Roman" pitchFamily="18" charset="0"/>
            </a:endParaRPr>
          </a:p>
          <a:p>
            <a:pPr algn="just"/>
            <a:r>
              <a:rPr lang="en-US" sz="2000" dirty="0" smtClean="0">
                <a:solidFill>
                  <a:srgbClr val="FFC000"/>
                </a:solidFill>
                <a:latin typeface="Calibri" pitchFamily="34" charset="0"/>
                <a:cs typeface="Times New Roman" pitchFamily="18" charset="0"/>
              </a:rPr>
              <a:t>An antibiotic can be safe, capable of creating high concentrations in the parenchyma of the kidneys and urine, but if its spectrum is not active against a particular pathogen, the purpose of such a drug is meaningless.</a:t>
            </a:r>
            <a:endParaRPr lang="ru-RU" sz="2000" dirty="0">
              <a:solidFill>
                <a:srgbClr val="FFC000"/>
              </a:solidFill>
              <a:latin typeface="Calibri" pitchFamily="34" charset="0"/>
              <a:cs typeface="Times New Roman" pitchFamily="18" charset="0"/>
            </a:endParaRPr>
          </a:p>
        </p:txBody>
      </p:sp>
      <p:pic>
        <p:nvPicPr>
          <p:cNvPr id="3076" name="Picture 3" descr="http://meduniver.com/Medical/Xirurgia/Img/22.jpg"/>
          <p:cNvPicPr>
            <a:picLocks noChangeAspect="1" noChangeArrowheads="1"/>
          </p:cNvPicPr>
          <p:nvPr/>
        </p:nvPicPr>
        <p:blipFill>
          <a:blip r:embed="rId2"/>
          <a:srcRect b="18872"/>
          <a:stretch>
            <a:fillRect/>
          </a:stretch>
        </p:blipFill>
        <p:spPr bwMode="auto">
          <a:xfrm>
            <a:off x="5795963" y="260350"/>
            <a:ext cx="3046412" cy="1619250"/>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1835150" y="333375"/>
            <a:ext cx="5761038" cy="1077218"/>
          </a:xfrm>
          <a:prstGeom prst="rect">
            <a:avLst/>
          </a:prstGeom>
          <a:noFill/>
          <a:ln w="9525">
            <a:noFill/>
            <a:miter lim="800000"/>
            <a:headEnd/>
            <a:tailEnd/>
          </a:ln>
        </p:spPr>
        <p:txBody>
          <a:bodyPr>
            <a:spAutoFit/>
          </a:bodyPr>
          <a:lstStyle/>
          <a:p>
            <a:pPr algn="ctr"/>
            <a:r>
              <a:rPr lang="en-US" sz="3200" b="1" dirty="0" smtClean="0">
                <a:solidFill>
                  <a:srgbClr val="FFC000"/>
                </a:solidFill>
              </a:rPr>
              <a:t>Basic principles of antibiotic therapy</a:t>
            </a:r>
            <a:endParaRPr lang="ru-RU" sz="3200" b="1" dirty="0">
              <a:solidFill>
                <a:srgbClr val="FFC000"/>
              </a:solidFill>
            </a:endParaRPr>
          </a:p>
        </p:txBody>
      </p:sp>
      <p:sp>
        <p:nvSpPr>
          <p:cNvPr id="4099" name="Прямоугольник 2"/>
          <p:cNvSpPr>
            <a:spLocks noChangeArrowheads="1"/>
          </p:cNvSpPr>
          <p:nvPr/>
        </p:nvSpPr>
        <p:spPr bwMode="auto">
          <a:xfrm>
            <a:off x="1619250" y="1268413"/>
            <a:ext cx="5959475" cy="4678204"/>
          </a:xfrm>
          <a:prstGeom prst="rect">
            <a:avLst/>
          </a:prstGeom>
          <a:noFill/>
          <a:ln w="9525">
            <a:noFill/>
            <a:miter lim="800000"/>
            <a:headEnd/>
            <a:tailEnd/>
          </a:ln>
        </p:spPr>
        <p:txBody>
          <a:bodyPr>
            <a:spAutoFit/>
          </a:bodyPr>
          <a:lstStyle/>
          <a:p>
            <a:endParaRPr lang="ru-RU" dirty="0" smtClean="0"/>
          </a:p>
          <a:p>
            <a:pPr marL="342900" indent="-342900">
              <a:buAutoNum type="arabicPeriod"/>
            </a:pPr>
            <a:r>
              <a:rPr lang="en-US" sz="2000" dirty="0" smtClean="0">
                <a:solidFill>
                  <a:srgbClr val="FFFF00"/>
                </a:solidFill>
              </a:rPr>
              <a:t>Identification of pathogens of diseases, the study of their </a:t>
            </a:r>
            <a:r>
              <a:rPr lang="en-US" sz="2000" dirty="0" err="1" smtClean="0">
                <a:solidFill>
                  <a:srgbClr val="FFFF00"/>
                </a:solidFill>
              </a:rPr>
              <a:t>antibioticograms</a:t>
            </a:r>
            <a:r>
              <a:rPr lang="en-US" sz="2000" dirty="0" smtClean="0">
                <a:solidFill>
                  <a:srgbClr val="FFFF00"/>
                </a:solidFill>
              </a:rPr>
              <a:t>.</a:t>
            </a:r>
            <a:endParaRPr lang="ru-RU" sz="2000" dirty="0" smtClean="0">
              <a:solidFill>
                <a:srgbClr val="FFFF00"/>
              </a:solidFill>
            </a:endParaRPr>
          </a:p>
          <a:p>
            <a:pPr marL="342900" indent="-342900">
              <a:buAutoNum type="arabicPeriod"/>
            </a:pPr>
            <a:r>
              <a:rPr lang="en-US" sz="2000" dirty="0" smtClean="0">
                <a:solidFill>
                  <a:srgbClr val="FFFF00"/>
                </a:solidFill>
              </a:rPr>
              <a:t>The choice of the most active and least toxic drug.</a:t>
            </a:r>
            <a:endParaRPr lang="ru-RU" sz="2000" dirty="0" smtClean="0">
              <a:solidFill>
                <a:srgbClr val="FFFF00"/>
              </a:solidFill>
            </a:endParaRPr>
          </a:p>
          <a:p>
            <a:pPr marL="342900" indent="-342900">
              <a:buAutoNum type="arabicPeriod"/>
            </a:pPr>
            <a:r>
              <a:rPr lang="en-US" sz="2000" dirty="0" smtClean="0">
                <a:solidFill>
                  <a:srgbClr val="FFFF00"/>
                </a:solidFill>
              </a:rPr>
              <a:t>Determination of optimal doses and methods of antibiotic administration</a:t>
            </a:r>
            <a:r>
              <a:rPr lang="ru-RU" sz="2000" dirty="0" smtClean="0">
                <a:solidFill>
                  <a:srgbClr val="FFFF00"/>
                </a:solidFill>
              </a:rPr>
              <a:t>.</a:t>
            </a:r>
            <a:endParaRPr lang="en-US" sz="2000" dirty="0" smtClean="0">
              <a:solidFill>
                <a:srgbClr val="FFFF00"/>
              </a:solidFill>
            </a:endParaRPr>
          </a:p>
          <a:p>
            <a:pPr marL="342900" indent="-342900">
              <a:buAutoNum type="arabicPeriod"/>
            </a:pPr>
            <a:r>
              <a:rPr lang="en-US" sz="2000" dirty="0" smtClean="0">
                <a:solidFill>
                  <a:srgbClr val="FFFF00"/>
                </a:solidFill>
              </a:rPr>
              <a:t>Timely initiation of treatment and the provision of chemotherapy (antibiotic therapy) courses of the required duration.</a:t>
            </a:r>
          </a:p>
          <a:p>
            <a:pPr marL="342900" indent="-342900">
              <a:buAutoNum type="arabicPeriod"/>
            </a:pPr>
            <a:r>
              <a:rPr lang="en-US" sz="2000" dirty="0" smtClean="0">
                <a:solidFill>
                  <a:srgbClr val="FFFF00"/>
                </a:solidFill>
              </a:rPr>
              <a:t>Knowledge of the nature and frequency of side effects when prescribing drugs.</a:t>
            </a:r>
          </a:p>
          <a:p>
            <a:pPr marL="342900" indent="-342900">
              <a:buAutoNum type="arabicPeriod"/>
            </a:pPr>
            <a:r>
              <a:rPr lang="en-US" sz="2000" dirty="0" smtClean="0">
                <a:solidFill>
                  <a:srgbClr val="FFFF00"/>
                </a:solidFill>
              </a:rPr>
              <a:t>Combination of antibacterial drugs in order to enhance the antibacterial effect, improve their pharmacokinetics and reduce the incidence of side effects.</a:t>
            </a:r>
            <a:endParaRPr lang="ru-RU" sz="2000" dirty="0">
              <a:solidFill>
                <a:srgbClr val="FFFF00"/>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5123" name="Rectangle 1"/>
          <p:cNvSpPr>
            <a:spLocks noChangeArrowheads="1"/>
          </p:cNvSpPr>
          <p:nvPr/>
        </p:nvSpPr>
        <p:spPr bwMode="auto">
          <a:xfrm>
            <a:off x="827088" y="744538"/>
            <a:ext cx="7632700" cy="4893647"/>
          </a:xfrm>
          <a:prstGeom prst="rect">
            <a:avLst/>
          </a:prstGeom>
          <a:noFill/>
          <a:ln w="9525">
            <a:noFill/>
            <a:miter lim="800000"/>
            <a:headEnd/>
            <a:tailEnd/>
          </a:ln>
        </p:spPr>
        <p:txBody>
          <a:bodyPr anchor="ctr">
            <a:spAutoFit/>
          </a:bodyPr>
          <a:lstStyle/>
          <a:p>
            <a:pPr algn="ctr"/>
            <a:r>
              <a:rPr lang="en-US" sz="3200" dirty="0" smtClean="0">
                <a:solidFill>
                  <a:srgbClr val="FFC000"/>
                </a:solidFill>
                <a:latin typeface="Times New Roman" pitchFamily="18" charset="0"/>
                <a:cs typeface="Times New Roman" pitchFamily="18" charset="0"/>
              </a:rPr>
              <a:t>General principles of antibiotic therapy:</a:t>
            </a:r>
          </a:p>
          <a:p>
            <a:pPr eaLnBrk="0" hangingPunct="0">
              <a:buFontTx/>
              <a:buBlip>
                <a:blip r:embed="rId2"/>
              </a:buBlip>
            </a:pPr>
            <a:endParaRPr lang="en-US" sz="2000" dirty="0" smtClean="0">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In the febrile course of a urinary tract infection, therapy should begin with a broad </a:t>
            </a:r>
            <a:r>
              <a:rPr lang="en-US" sz="2000" dirty="0" err="1" smtClean="0">
                <a:solidFill>
                  <a:srgbClr val="FFFF00"/>
                </a:solidFill>
                <a:latin typeface="Times New Roman" pitchFamily="18" charset="0"/>
                <a:cs typeface="Times New Roman" pitchFamily="18" charset="0"/>
              </a:rPr>
              <a:t>parenteral</a:t>
            </a:r>
            <a:r>
              <a:rPr lang="en-US" sz="2000" dirty="0" smtClean="0">
                <a:solidFill>
                  <a:srgbClr val="FFFF00"/>
                </a:solidFill>
                <a:latin typeface="Times New Roman" pitchFamily="18" charset="0"/>
                <a:cs typeface="Times New Roman" pitchFamily="18" charset="0"/>
              </a:rPr>
              <a:t> antibiotic (inhibitor-protected </a:t>
            </a:r>
            <a:r>
              <a:rPr lang="en-US" sz="2000" dirty="0" err="1" smtClean="0">
                <a:solidFill>
                  <a:srgbClr val="FFFF00"/>
                </a:solidFill>
                <a:latin typeface="Times New Roman" pitchFamily="18" charset="0"/>
                <a:cs typeface="Times New Roman" pitchFamily="18" charset="0"/>
              </a:rPr>
              <a:t>penicillins</a:t>
            </a:r>
            <a:r>
              <a:rPr lang="en-US" sz="2000" dirty="0" smtClean="0">
                <a:solidFill>
                  <a:srgbClr val="FFFF00"/>
                </a:solidFill>
                <a:latin typeface="Times New Roman" pitchFamily="18" charset="0"/>
                <a:cs typeface="Times New Roman" pitchFamily="18" charset="0"/>
              </a:rPr>
              <a:t>, </a:t>
            </a:r>
            <a:r>
              <a:rPr lang="en-US" sz="2000" dirty="0" err="1" smtClean="0">
                <a:solidFill>
                  <a:srgbClr val="FFFF00"/>
                </a:solidFill>
                <a:latin typeface="Times New Roman" pitchFamily="18" charset="0"/>
                <a:cs typeface="Times New Roman" pitchFamily="18" charset="0"/>
              </a:rPr>
              <a:t>cephalosporins</a:t>
            </a:r>
            <a:r>
              <a:rPr lang="en-US" sz="2000" dirty="0" smtClean="0">
                <a:solidFill>
                  <a:srgbClr val="FFFF00"/>
                </a:solidFill>
                <a:latin typeface="Times New Roman" pitchFamily="18" charset="0"/>
                <a:cs typeface="Times New Roman" pitchFamily="18" charset="0"/>
              </a:rPr>
              <a:t> II, III generations, </a:t>
            </a:r>
            <a:r>
              <a:rPr lang="en-US" sz="2000" dirty="0" err="1" smtClean="0">
                <a:solidFill>
                  <a:srgbClr val="FFFF00"/>
                </a:solidFill>
                <a:latin typeface="Times New Roman" pitchFamily="18" charset="0"/>
                <a:cs typeface="Times New Roman" pitchFamily="18" charset="0"/>
              </a:rPr>
              <a:t>aminoglycosides</a:t>
            </a:r>
            <a:r>
              <a:rPr lang="en-US" sz="2000" dirty="0" smtClean="0">
                <a:solidFill>
                  <a:srgbClr val="FFFF00"/>
                </a:solidFill>
                <a:latin typeface="Times New Roman" pitchFamily="18" charset="0"/>
                <a:cs typeface="Times New Roman" pitchFamily="18" charset="0"/>
              </a:rPr>
              <a:t>).</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The sensitivity of the urine </a:t>
            </a:r>
            <a:r>
              <a:rPr lang="en-US" sz="2000" dirty="0" err="1" smtClean="0">
                <a:solidFill>
                  <a:srgbClr val="FFFF00"/>
                </a:solidFill>
                <a:latin typeface="Times New Roman" pitchFamily="18" charset="0"/>
                <a:cs typeface="Times New Roman" pitchFamily="18" charset="0"/>
              </a:rPr>
              <a:t>microflora</a:t>
            </a:r>
            <a:r>
              <a:rPr lang="en-US" sz="2000" dirty="0" smtClean="0">
                <a:solidFill>
                  <a:srgbClr val="FFFF00"/>
                </a:solidFill>
                <a:latin typeface="Times New Roman" pitchFamily="18" charset="0"/>
                <a:cs typeface="Times New Roman" pitchFamily="18" charset="0"/>
              </a:rPr>
              <a:t> must be considered.</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The duration of treatment of </a:t>
            </a:r>
            <a:r>
              <a:rPr lang="en-US" sz="2000" dirty="0" err="1" smtClean="0">
                <a:solidFill>
                  <a:srgbClr val="FFFF00"/>
                </a:solidFill>
                <a:latin typeface="Times New Roman" pitchFamily="18" charset="0"/>
                <a:cs typeface="Times New Roman" pitchFamily="18" charset="0"/>
              </a:rPr>
              <a:t>pyelonephritis</a:t>
            </a:r>
            <a:r>
              <a:rPr lang="en-US" sz="2000" dirty="0" smtClean="0">
                <a:solidFill>
                  <a:srgbClr val="FFFF00"/>
                </a:solidFill>
                <a:latin typeface="Times New Roman" pitchFamily="18" charset="0"/>
                <a:cs typeface="Times New Roman" pitchFamily="18" charset="0"/>
              </a:rPr>
              <a:t> is 14 days, cystitis - 7 days.</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In children with </a:t>
            </a:r>
            <a:r>
              <a:rPr lang="en-US" sz="2000" dirty="0" err="1" smtClean="0">
                <a:solidFill>
                  <a:srgbClr val="FFFF00"/>
                </a:solidFill>
                <a:latin typeface="Times New Roman" pitchFamily="18" charset="0"/>
                <a:cs typeface="Times New Roman" pitchFamily="18" charset="0"/>
              </a:rPr>
              <a:t>vesicoureteral</a:t>
            </a:r>
            <a:r>
              <a:rPr lang="en-US" sz="2000" dirty="0" smtClean="0">
                <a:solidFill>
                  <a:srgbClr val="FFFF00"/>
                </a:solidFill>
                <a:latin typeface="Times New Roman" pitchFamily="18" charset="0"/>
                <a:cs typeface="Times New Roman" pitchFamily="18" charset="0"/>
              </a:rPr>
              <a:t> reflux, antimicrobial prophylaxis should be prolonged.</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With asymptomatic </a:t>
            </a:r>
            <a:r>
              <a:rPr lang="en-US" sz="2000" dirty="0" err="1" smtClean="0">
                <a:solidFill>
                  <a:srgbClr val="FFFF00"/>
                </a:solidFill>
                <a:latin typeface="Times New Roman" pitchFamily="18" charset="0"/>
                <a:cs typeface="Times New Roman" pitchFamily="18" charset="0"/>
              </a:rPr>
              <a:t>bacteriuria</a:t>
            </a:r>
            <a:r>
              <a:rPr lang="en-US" sz="2000" dirty="0" smtClean="0">
                <a:solidFill>
                  <a:srgbClr val="FFFF00"/>
                </a:solidFill>
                <a:latin typeface="Times New Roman" pitchFamily="18" charset="0"/>
                <a:cs typeface="Times New Roman" pitchFamily="18" charset="0"/>
              </a:rPr>
              <a:t>, antibiotic therapy is not indicated (there are exceptions)</a:t>
            </a:r>
            <a:endParaRPr lang="ru-RU" sz="2000" dirty="0">
              <a:solidFill>
                <a:srgbClr val="FFFF00"/>
              </a:solidFill>
              <a:latin typeface="Times New Roman" pitchFamily="18" charset="0"/>
              <a:cs typeface="Times New Roman" pitchFamily="18"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6147" name="Rectangle 1"/>
          <p:cNvSpPr>
            <a:spLocks noChangeArrowheads="1"/>
          </p:cNvSpPr>
          <p:nvPr/>
        </p:nvSpPr>
        <p:spPr bwMode="auto">
          <a:xfrm>
            <a:off x="611188" y="1403350"/>
            <a:ext cx="7489825" cy="3046988"/>
          </a:xfrm>
          <a:prstGeom prst="rect">
            <a:avLst/>
          </a:prstGeom>
          <a:noFill/>
          <a:ln w="9525">
            <a:noFill/>
            <a:miter lim="800000"/>
            <a:headEnd/>
            <a:tailEnd/>
          </a:ln>
        </p:spPr>
        <p:txBody>
          <a:bodyPr anchor="ctr">
            <a:spAutoFit/>
          </a:bodyPr>
          <a:lstStyle/>
          <a:p>
            <a:r>
              <a:rPr lang="en-US" sz="2400" dirty="0" smtClean="0">
                <a:solidFill>
                  <a:srgbClr val="FFC000"/>
                </a:solidFill>
                <a:latin typeface="Times New Roman" pitchFamily="18" charset="0"/>
                <a:cs typeface="Times New Roman" pitchFamily="18" charset="0"/>
              </a:rPr>
              <a:t>In the treatment of urinary tract infections today are used:</a:t>
            </a:r>
          </a:p>
          <a:p>
            <a:endParaRPr lang="en-US" sz="2400" dirty="0" smtClean="0">
              <a:solidFill>
                <a:srgbClr val="FFC000"/>
              </a:solidFill>
              <a:latin typeface="Times New Roman" pitchFamily="18" charset="0"/>
              <a:cs typeface="Times New Roman" pitchFamily="18" charset="0"/>
            </a:endParaRPr>
          </a:p>
          <a:p>
            <a:pPr>
              <a:buFontTx/>
              <a:buBlip>
                <a:blip r:embed="rId2"/>
              </a:buBlip>
            </a:pPr>
            <a:r>
              <a:rPr lang="en-US" sz="2400" dirty="0" smtClean="0">
                <a:solidFill>
                  <a:srgbClr val="FFFF00"/>
                </a:solidFill>
                <a:latin typeface="Times New Roman" pitchFamily="18" charset="0"/>
                <a:cs typeface="Times New Roman" pitchFamily="18" charset="0"/>
              </a:rPr>
              <a:t>inhibitor-protected </a:t>
            </a:r>
            <a:r>
              <a:rPr lang="en-US" sz="2400" dirty="0" err="1" smtClean="0">
                <a:solidFill>
                  <a:srgbClr val="FFFF00"/>
                </a:solidFill>
                <a:latin typeface="Times New Roman" pitchFamily="18" charset="0"/>
                <a:cs typeface="Times New Roman" pitchFamily="18" charset="0"/>
              </a:rPr>
              <a:t>penicillins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err="1" smtClean="0">
                <a:solidFill>
                  <a:srgbClr val="FFFF00"/>
                </a:solidFill>
                <a:latin typeface="Times New Roman" pitchFamily="18" charset="0"/>
                <a:cs typeface="Times New Roman" pitchFamily="18" charset="0"/>
              </a:rPr>
              <a:t>cephalosporins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aminoglycosides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carbapenems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err="1" smtClean="0">
                <a:solidFill>
                  <a:srgbClr val="FFFF00"/>
                </a:solidFill>
                <a:latin typeface="Times New Roman" pitchFamily="18" charset="0"/>
                <a:cs typeface="Times New Roman" pitchFamily="18" charset="0"/>
              </a:rPr>
              <a:t>fluoroquinolones</a:t>
            </a:r>
            <a:r>
              <a:rPr lang="en-US" sz="2400" dirty="0" smtClean="0">
                <a:solidFill>
                  <a:srgbClr val="FFFF00"/>
                </a:solidFill>
                <a:latin typeface="Times New Roman" pitchFamily="18" charset="0"/>
                <a:cs typeface="Times New Roman" pitchFamily="18" charset="0"/>
              </a:rPr>
              <a:t> (limited in pediatrics),</a:t>
            </a:r>
          </a:p>
          <a:p>
            <a:pPr>
              <a:buFontTx/>
              <a:buBlip>
                <a:blip r:embed="rId2"/>
              </a:buBlip>
            </a:pPr>
            <a:r>
              <a:rPr lang="en-US" sz="2400" dirty="0" err="1" smtClean="0">
                <a:solidFill>
                  <a:srgbClr val="FFFF00"/>
                </a:solidFill>
                <a:latin typeface="Times New Roman" pitchFamily="18" charset="0"/>
                <a:cs typeface="Times New Roman" pitchFamily="18" charset="0"/>
              </a:rPr>
              <a:t>uroantiseptics</a:t>
            </a:r>
            <a:r>
              <a:rPr lang="en-US" sz="2400" dirty="0" smtClean="0">
                <a:solidFill>
                  <a:srgbClr val="FFFF00"/>
                </a:solidFill>
                <a:latin typeface="Times New Roman" pitchFamily="18" charset="0"/>
                <a:cs typeface="Times New Roman" pitchFamily="18" charset="0"/>
              </a:rPr>
              <a:t> (derivatives of </a:t>
            </a:r>
            <a:r>
              <a:rPr lang="en-US" sz="2400" dirty="0" err="1" smtClean="0">
                <a:solidFill>
                  <a:srgbClr val="FFFF00"/>
                </a:solidFill>
                <a:latin typeface="Times New Roman" pitchFamily="18" charset="0"/>
                <a:cs typeface="Times New Roman" pitchFamily="18" charset="0"/>
              </a:rPr>
              <a:t>nitrofurans</a:t>
            </a:r>
            <a:r>
              <a:rPr lang="ru-RU" sz="2400" dirty="0" smtClean="0">
                <a:solidFill>
                  <a:srgbClr val="FFFF00"/>
                </a:solidFill>
                <a:latin typeface="Times New Roman" pitchFamily="18" charset="0"/>
                <a:cs typeface="Times New Roman" pitchFamily="18" charset="0"/>
              </a:rPr>
              <a:t>). </a:t>
            </a:r>
            <a:endParaRPr lang="ru-RU" sz="2400" dirty="0">
              <a:solidFill>
                <a:srgbClr val="FFFF00"/>
              </a:solidFill>
              <a:latin typeface="Times New Roman" pitchFamily="18" charset="0"/>
              <a:cs typeface="Times New Roman" pitchFamily="18" charset="0"/>
            </a:endParaRPr>
          </a:p>
        </p:txBody>
      </p:sp>
      <p:pic>
        <p:nvPicPr>
          <p:cNvPr id="6148" name="Picture 3" descr="http://www.arterium.ua/uploads/catalog/89daf5967a707aa8f498a6b08b05e919d69878f0.jpg"/>
          <p:cNvPicPr>
            <a:picLocks noChangeAspect="1" noChangeArrowheads="1"/>
          </p:cNvPicPr>
          <p:nvPr/>
        </p:nvPicPr>
        <p:blipFill>
          <a:blip r:embed="rId3"/>
          <a:srcRect/>
          <a:stretch>
            <a:fillRect/>
          </a:stretch>
        </p:blipFill>
        <p:spPr bwMode="auto">
          <a:xfrm>
            <a:off x="0" y="4848225"/>
            <a:ext cx="2411413" cy="1804988"/>
          </a:xfrm>
          <a:prstGeom prst="rect">
            <a:avLst/>
          </a:prstGeom>
          <a:noFill/>
          <a:ln w="9525">
            <a:noFill/>
            <a:miter lim="800000"/>
            <a:headEnd/>
            <a:tailEnd/>
          </a:ln>
        </p:spPr>
      </p:pic>
      <p:pic>
        <p:nvPicPr>
          <p:cNvPr id="6149" name="Picture 5" descr="http://www.medkarta.ru/imgshow.php?file=models&amp;id=http://vzdr.ru/images/product/8605128.jpg&amp;s=m"/>
          <p:cNvPicPr>
            <a:picLocks noChangeAspect="1" noChangeArrowheads="1"/>
          </p:cNvPicPr>
          <p:nvPr/>
        </p:nvPicPr>
        <p:blipFill>
          <a:blip r:embed="rId4"/>
          <a:srcRect/>
          <a:stretch>
            <a:fillRect/>
          </a:stretch>
        </p:blipFill>
        <p:spPr bwMode="auto">
          <a:xfrm>
            <a:off x="6732588" y="0"/>
            <a:ext cx="2270125" cy="1512888"/>
          </a:xfrm>
          <a:prstGeom prst="rect">
            <a:avLst/>
          </a:prstGeom>
          <a:noFill/>
          <a:ln w="9525">
            <a:noFill/>
            <a:miter lim="800000"/>
            <a:headEnd/>
            <a:tailEnd/>
          </a:ln>
        </p:spPr>
      </p:pic>
      <p:pic>
        <p:nvPicPr>
          <p:cNvPr id="6150" name="Picture 7" descr="http://venus-med.ru/uploads/posts/2011-10/1318514795_monural.jpg"/>
          <p:cNvPicPr>
            <a:picLocks noChangeAspect="1" noChangeArrowheads="1"/>
          </p:cNvPicPr>
          <p:nvPr/>
        </p:nvPicPr>
        <p:blipFill>
          <a:blip r:embed="rId5"/>
          <a:srcRect/>
          <a:stretch>
            <a:fillRect/>
          </a:stretch>
        </p:blipFill>
        <p:spPr bwMode="auto">
          <a:xfrm>
            <a:off x="6732588" y="4797425"/>
            <a:ext cx="2087562" cy="1663700"/>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7171" name="Rectangle 1"/>
          <p:cNvSpPr>
            <a:spLocks noChangeArrowheads="1"/>
          </p:cNvSpPr>
          <p:nvPr/>
        </p:nvSpPr>
        <p:spPr bwMode="auto">
          <a:xfrm>
            <a:off x="611188" y="292100"/>
            <a:ext cx="7345362" cy="5693866"/>
          </a:xfrm>
          <a:prstGeom prst="rect">
            <a:avLst/>
          </a:prstGeom>
          <a:noFill/>
          <a:ln w="9525">
            <a:noFill/>
            <a:miter lim="800000"/>
            <a:headEnd/>
            <a:tailEnd/>
          </a:ln>
        </p:spPr>
        <p:txBody>
          <a:bodyPr anchor="ctr">
            <a:spAutoFit/>
          </a:bodyPr>
          <a:lstStyle/>
          <a:p>
            <a:pPr algn="ctr"/>
            <a:r>
              <a:rPr lang="en-US" sz="2800" dirty="0" smtClean="0">
                <a:solidFill>
                  <a:srgbClr val="FFC000"/>
                </a:solidFill>
                <a:latin typeface="Times New Roman" pitchFamily="18" charset="0"/>
                <a:cs typeface="Times New Roman" pitchFamily="18" charset="0"/>
              </a:rPr>
              <a:t>With infection of the lower urinary tract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endParaRPr lang="en-US" sz="2400" dirty="0" smtClean="0">
              <a:latin typeface="Times New Roman" pitchFamily="18" charset="0"/>
              <a:cs typeface="Times New Roman" pitchFamily="18" charset="0"/>
            </a:endParaRPr>
          </a:p>
          <a:p>
            <a:pPr eaLnBrk="0" hangingPunct="0">
              <a:buFontTx/>
              <a:buAutoNum type="arabicPeriod"/>
            </a:pPr>
            <a:r>
              <a:rPr lang="en-US" sz="2400" dirty="0" smtClean="0">
                <a:latin typeface="Times New Roman" pitchFamily="18" charset="0"/>
                <a:cs typeface="Times New Roman" pitchFamily="18" charset="0"/>
              </a:rPr>
              <a:t>Inhibitor-protected </a:t>
            </a:r>
            <a:r>
              <a:rPr lang="en-US" sz="2400" dirty="0" err="1" smtClean="0">
                <a:latin typeface="Times New Roman" pitchFamily="18" charset="0"/>
                <a:cs typeface="Times New Roman" pitchFamily="18" charset="0"/>
              </a:rPr>
              <a:t>aminopenicillins</a:t>
            </a:r>
            <a:r>
              <a:rPr lang="en-US" sz="2400" dirty="0" smtClean="0">
                <a:latin typeface="Times New Roman" pitchFamily="18" charset="0"/>
                <a:cs typeface="Times New Roman" pitchFamily="18" charset="0"/>
              </a:rPr>
              <a:t>: amoxicillin + </a:t>
            </a:r>
            <a:r>
              <a:rPr lang="en-US" sz="2400" dirty="0" err="1" smtClean="0">
                <a:latin typeface="Times New Roman" pitchFamily="18" charset="0"/>
                <a:cs typeface="Times New Roman" pitchFamily="18" charset="0"/>
              </a:rPr>
              <a:t>clavulanic</a:t>
            </a:r>
            <a:r>
              <a:rPr lang="en-US" sz="2400" dirty="0" smtClean="0">
                <a:latin typeface="Times New Roman" pitchFamily="18" charset="0"/>
                <a:cs typeface="Times New Roman" pitchFamily="18" charset="0"/>
              </a:rPr>
              <a:t> acid (</a:t>
            </a:r>
            <a:r>
              <a:rPr lang="en-US" sz="2400" dirty="0" err="1" smtClean="0">
                <a:latin typeface="Times New Roman" pitchFamily="18" charset="0"/>
                <a:cs typeface="Times New Roman" pitchFamily="18" charset="0"/>
              </a:rPr>
              <a:t>Amoxiclav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Augmentin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Flemoclav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Solutab</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ampicillin</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sulbactam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Sulbacin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Unazin</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err="1" smtClean="0">
                <a:latin typeface="Times New Roman" pitchFamily="18" charset="0"/>
                <a:cs typeface="Times New Roman" pitchFamily="18" charset="0"/>
              </a:rPr>
              <a:t>Cephalosporins</a:t>
            </a:r>
            <a:r>
              <a:rPr lang="en-US" sz="2400" dirty="0" smtClean="0">
                <a:latin typeface="Times New Roman" pitchFamily="18" charset="0"/>
                <a:cs typeface="Times New Roman" pitchFamily="18" charset="0"/>
              </a:rPr>
              <a:t> of the second generation: </a:t>
            </a:r>
            <a:r>
              <a:rPr lang="en-US" sz="2400" dirty="0" err="1" smtClean="0">
                <a:latin typeface="Times New Roman" pitchFamily="18" charset="0"/>
                <a:cs typeface="Times New Roman" pitchFamily="18" charset="0"/>
              </a:rPr>
              <a:t>cefuroxime</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cefaclor</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err="1" smtClean="0">
                <a:latin typeface="Times New Roman" pitchFamily="18" charset="0"/>
                <a:cs typeface="Times New Roman" pitchFamily="18" charset="0"/>
              </a:rPr>
              <a:t>Fosfomycin</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smtClean="0">
                <a:latin typeface="Times New Roman" pitchFamily="18" charset="0"/>
                <a:cs typeface="Times New Roman" pitchFamily="18" charset="0"/>
              </a:rPr>
              <a:t>Derivatives of </a:t>
            </a:r>
            <a:r>
              <a:rPr lang="en-US" sz="2400" dirty="0" err="1" smtClean="0">
                <a:latin typeface="Times New Roman" pitchFamily="18" charset="0"/>
                <a:cs typeface="Times New Roman" pitchFamily="18" charset="0"/>
              </a:rPr>
              <a:t>nitrofuran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furamag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furagin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furadonin</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pic>
        <p:nvPicPr>
          <p:cNvPr id="7172" name="Picture 3" descr="http://www.medlinez.ru/sites/default/files/amoksiklav-tab.jpg?1299958953"/>
          <p:cNvPicPr>
            <a:picLocks noChangeAspect="1" noChangeArrowheads="1"/>
          </p:cNvPicPr>
          <p:nvPr/>
        </p:nvPicPr>
        <p:blipFill>
          <a:blip r:embed="rId2"/>
          <a:srcRect/>
          <a:stretch>
            <a:fillRect/>
          </a:stretch>
        </p:blipFill>
        <p:spPr bwMode="auto">
          <a:xfrm>
            <a:off x="7235825" y="0"/>
            <a:ext cx="1908175" cy="1908175"/>
          </a:xfrm>
          <a:prstGeom prst="rect">
            <a:avLst/>
          </a:prstGeom>
          <a:noFill/>
          <a:ln w="9525">
            <a:noFill/>
            <a:miter lim="800000"/>
            <a:headEnd/>
            <a:tailEnd/>
          </a:ln>
        </p:spPr>
      </p:pic>
      <p:pic>
        <p:nvPicPr>
          <p:cNvPr id="7173" name="Picture 5" descr="http://www.clinicalpharmacology.com/apps/images/photo_us/028/unas002t.jpg"/>
          <p:cNvPicPr>
            <a:picLocks noChangeAspect="1" noChangeArrowheads="1"/>
          </p:cNvPicPr>
          <p:nvPr/>
        </p:nvPicPr>
        <p:blipFill>
          <a:blip r:embed="rId3"/>
          <a:srcRect/>
          <a:stretch>
            <a:fillRect/>
          </a:stretch>
        </p:blipFill>
        <p:spPr bwMode="auto">
          <a:xfrm>
            <a:off x="6875463" y="3357563"/>
            <a:ext cx="2047875" cy="1727200"/>
          </a:xfrm>
          <a:prstGeom prst="rect">
            <a:avLst/>
          </a:prstGeom>
          <a:noFill/>
          <a:ln w="9525">
            <a:noFill/>
            <a:miter lim="800000"/>
            <a:headEnd/>
            <a:tailEnd/>
          </a:ln>
        </p:spPr>
      </p:pic>
      <p:pic>
        <p:nvPicPr>
          <p:cNvPr id="7174" name="Picture 7" descr="http://medbrowse.com.ua/drug_photos/3217.jpeg"/>
          <p:cNvPicPr>
            <a:picLocks noChangeAspect="1" noChangeArrowheads="1"/>
          </p:cNvPicPr>
          <p:nvPr/>
        </p:nvPicPr>
        <p:blipFill>
          <a:blip r:embed="rId4"/>
          <a:srcRect/>
          <a:stretch>
            <a:fillRect/>
          </a:stretch>
        </p:blipFill>
        <p:spPr bwMode="auto">
          <a:xfrm>
            <a:off x="3779838" y="3716338"/>
            <a:ext cx="835025" cy="1441450"/>
          </a:xfrm>
          <a:prstGeom prst="rect">
            <a:avLst/>
          </a:prstGeom>
          <a:noFill/>
          <a:ln w="9525">
            <a:noFill/>
            <a:miter lim="800000"/>
            <a:headEnd/>
            <a:tailEnd/>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8195" name="Rectangle 1"/>
          <p:cNvSpPr>
            <a:spLocks noChangeArrowheads="1"/>
          </p:cNvSpPr>
          <p:nvPr/>
        </p:nvSpPr>
        <p:spPr bwMode="auto">
          <a:xfrm>
            <a:off x="611188" y="185738"/>
            <a:ext cx="6588125" cy="6801862"/>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With infection of the upper urinary tract</a:t>
            </a:r>
          </a:p>
          <a:p>
            <a:endParaRPr lang="en-US" sz="2400" dirty="0" smtClean="0">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1.Inhibitor-protected </a:t>
            </a:r>
            <a:r>
              <a:rPr lang="en-US" sz="2400" dirty="0" err="1" smtClean="0">
                <a:solidFill>
                  <a:srgbClr val="FFFF00"/>
                </a:solidFill>
                <a:latin typeface="Times New Roman" pitchFamily="18" charset="0"/>
                <a:cs typeface="Times New Roman" pitchFamily="18" charset="0"/>
              </a:rPr>
              <a:t>aminopenicillins</a:t>
            </a:r>
            <a:r>
              <a:rPr lang="en-US" sz="2400" dirty="0" smtClean="0">
                <a:solidFill>
                  <a:srgbClr val="FFFF00"/>
                </a:solidFill>
                <a:latin typeface="Times New Roman" pitchFamily="18" charset="0"/>
                <a:cs typeface="Times New Roman" pitchFamily="18" charset="0"/>
              </a:rPr>
              <a:t>: amoxicillin + </a:t>
            </a:r>
            <a:r>
              <a:rPr lang="en-US" sz="2400" dirty="0" err="1" smtClean="0">
                <a:solidFill>
                  <a:srgbClr val="FFFF00"/>
                </a:solidFill>
                <a:latin typeface="Times New Roman" pitchFamily="18" charset="0"/>
                <a:cs typeface="Times New Roman" pitchFamily="18" charset="0"/>
              </a:rPr>
              <a:t>clavulanic</a:t>
            </a:r>
            <a:r>
              <a:rPr lang="en-US" sz="2400" dirty="0" smtClean="0">
                <a:solidFill>
                  <a:srgbClr val="FFFF00"/>
                </a:solidFill>
                <a:latin typeface="Times New Roman" pitchFamily="18" charset="0"/>
                <a:cs typeface="Times New Roman" pitchFamily="18" charset="0"/>
              </a:rPr>
              <a:t> acid, </a:t>
            </a:r>
            <a:r>
              <a:rPr lang="en-US" sz="2400" dirty="0" err="1" smtClean="0">
                <a:solidFill>
                  <a:srgbClr val="FFFF00"/>
                </a:solidFill>
                <a:latin typeface="Times New Roman" pitchFamily="18" charset="0"/>
                <a:cs typeface="Times New Roman" pitchFamily="18" charset="0"/>
              </a:rPr>
              <a:t>ampicillin</a:t>
            </a:r>
            <a:r>
              <a:rPr lang="en-US" sz="2400" dirty="0" smtClean="0">
                <a:solidFill>
                  <a:srgbClr val="FFFF00"/>
                </a:solidFill>
                <a:latin typeface="Times New Roman" pitchFamily="18" charset="0"/>
                <a:cs typeface="Times New Roman" pitchFamily="18" charset="0"/>
              </a:rPr>
              <a:t> + </a:t>
            </a:r>
            <a:r>
              <a:rPr lang="en-US" sz="2400" dirty="0" err="1" smtClean="0">
                <a:solidFill>
                  <a:srgbClr val="FFFF00"/>
                </a:solidFill>
                <a:latin typeface="Times New Roman" pitchFamily="18" charset="0"/>
                <a:cs typeface="Times New Roman" pitchFamily="18" charset="0"/>
              </a:rPr>
              <a:t>sulbactam</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2.Cephalosporins of the second generation: </a:t>
            </a:r>
            <a:r>
              <a:rPr lang="en-US" sz="2400" dirty="0" err="1" smtClean="0">
                <a:solidFill>
                  <a:srgbClr val="FFFF00"/>
                </a:solidFill>
                <a:latin typeface="Times New Roman" pitchFamily="18" charset="0"/>
                <a:cs typeface="Times New Roman" pitchFamily="18" charset="0"/>
              </a:rPr>
              <a:t>cefuroxime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cefamandol</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3.Cephalosporins of the third generation: </a:t>
            </a:r>
            <a:r>
              <a:rPr lang="en-US" sz="2400" dirty="0" err="1" smtClean="0">
                <a:solidFill>
                  <a:srgbClr val="FFFF00"/>
                </a:solidFill>
                <a:latin typeface="Times New Roman" pitchFamily="18" charset="0"/>
                <a:cs typeface="Times New Roman" pitchFamily="18" charset="0"/>
              </a:rPr>
              <a:t>cefotaxime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ceftazidime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ceftriaxone</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4.Cephalosporins of the fourth generation: </a:t>
            </a:r>
            <a:r>
              <a:rPr lang="en-US" sz="2400" dirty="0" err="1" smtClean="0">
                <a:solidFill>
                  <a:srgbClr val="FFFF00"/>
                </a:solidFill>
                <a:latin typeface="Times New Roman" pitchFamily="18" charset="0"/>
                <a:cs typeface="Times New Roman" pitchFamily="18" charset="0"/>
              </a:rPr>
              <a:t>cefepime</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5.Aminoglycosides: </a:t>
            </a:r>
            <a:r>
              <a:rPr lang="en-US" sz="2400" dirty="0" err="1" smtClean="0">
                <a:solidFill>
                  <a:srgbClr val="FFFF00"/>
                </a:solidFill>
                <a:latin typeface="Times New Roman" pitchFamily="18" charset="0"/>
                <a:cs typeface="Times New Roman" pitchFamily="18" charset="0"/>
              </a:rPr>
              <a:t>netilmicin</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amikacin</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6.Carbapenems: </a:t>
            </a:r>
            <a:r>
              <a:rPr lang="en-US" sz="2400" dirty="0" err="1" smtClean="0">
                <a:solidFill>
                  <a:srgbClr val="FFFF00"/>
                </a:solidFill>
                <a:latin typeface="Times New Roman" pitchFamily="18" charset="0"/>
                <a:cs typeface="Times New Roman" pitchFamily="18" charset="0"/>
              </a:rPr>
              <a:t>imipenem</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meropenem</a:t>
            </a:r>
            <a:r>
              <a:rPr lang="en-US" sz="2400" dirty="0" smtClean="0">
                <a:solidFill>
                  <a:srgbClr val="FFFF00"/>
                </a:solidFill>
                <a:latin typeface="Times New Roman" pitchFamily="18" charset="0"/>
                <a:cs typeface="Times New Roman" pitchFamily="18" charset="0"/>
              </a:rPr>
              <a:t>.</a:t>
            </a:r>
            <a:endParaRPr lang="ru-RU" sz="2400" dirty="0">
              <a:solidFill>
                <a:srgbClr val="FFFF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pic>
        <p:nvPicPr>
          <p:cNvPr id="8196" name="Picture 3" descr="http://darudar.org/var/files/img/dd/bf/ddbf1120128079bebdc1b2fc3e58eb13_600.jpg"/>
          <p:cNvPicPr>
            <a:picLocks noChangeAspect="1" noChangeArrowheads="1"/>
          </p:cNvPicPr>
          <p:nvPr/>
        </p:nvPicPr>
        <p:blipFill>
          <a:blip r:embed="rId2"/>
          <a:srcRect/>
          <a:stretch>
            <a:fillRect/>
          </a:stretch>
        </p:blipFill>
        <p:spPr bwMode="auto">
          <a:xfrm>
            <a:off x="6875463" y="2708275"/>
            <a:ext cx="2268537" cy="1873250"/>
          </a:xfrm>
          <a:prstGeom prst="rect">
            <a:avLst/>
          </a:prstGeom>
          <a:noFill/>
          <a:ln w="9525">
            <a:noFill/>
            <a:miter lim="800000"/>
            <a:headEnd/>
            <a:tailEnd/>
          </a:ln>
        </p:spPr>
      </p:pic>
      <p:pic>
        <p:nvPicPr>
          <p:cNvPr id="8197" name="Picture 5" descr="http://i4.otzovik.com/product/2012/02/18892.png"/>
          <p:cNvPicPr>
            <a:picLocks noChangeAspect="1" noChangeArrowheads="1"/>
          </p:cNvPicPr>
          <p:nvPr/>
        </p:nvPicPr>
        <p:blipFill>
          <a:blip r:embed="rId3"/>
          <a:srcRect/>
          <a:stretch>
            <a:fillRect/>
          </a:stretch>
        </p:blipFill>
        <p:spPr bwMode="auto">
          <a:xfrm>
            <a:off x="6659563" y="4941888"/>
            <a:ext cx="1806575" cy="1804987"/>
          </a:xfrm>
          <a:prstGeom prst="rect">
            <a:avLst/>
          </a:prstGeom>
          <a:noFill/>
          <a:ln w="9525">
            <a:noFill/>
            <a:miter lim="800000"/>
            <a:headEnd/>
            <a:tailEnd/>
          </a:ln>
        </p:spPr>
      </p:pic>
      <p:pic>
        <p:nvPicPr>
          <p:cNvPr id="8198" name="Picture 7" descr="http://www.ilanfarm.ru/files/rls_others/75100.jpg"/>
          <p:cNvPicPr>
            <a:picLocks noChangeAspect="1" noChangeArrowheads="1"/>
          </p:cNvPicPr>
          <p:nvPr/>
        </p:nvPicPr>
        <p:blipFill>
          <a:blip r:embed="rId4"/>
          <a:srcRect/>
          <a:stretch>
            <a:fillRect/>
          </a:stretch>
        </p:blipFill>
        <p:spPr bwMode="auto">
          <a:xfrm>
            <a:off x="7127875" y="260350"/>
            <a:ext cx="2016125" cy="2016125"/>
          </a:xfrm>
          <a:prstGeom prst="rect">
            <a:avLst/>
          </a:prstGeom>
          <a:noFill/>
          <a:ln w="9525">
            <a:noFill/>
            <a:miter lim="800000"/>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9219" name="Rectangle 1"/>
          <p:cNvSpPr>
            <a:spLocks noChangeArrowheads="1"/>
          </p:cNvSpPr>
          <p:nvPr/>
        </p:nvSpPr>
        <p:spPr bwMode="auto">
          <a:xfrm>
            <a:off x="1258888" y="549275"/>
            <a:ext cx="6805612" cy="4832092"/>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The principle of minimum sufficiency is the strategic principle of antibiotic therapy in outpatient settings.</a:t>
            </a:r>
          </a:p>
          <a:p>
            <a:endParaRPr lang="en-US" sz="2800" dirty="0" smtClean="0">
              <a:solidFill>
                <a:srgbClr val="FFC000"/>
              </a:solidFill>
              <a:latin typeface="Times New Roman" pitchFamily="18" charset="0"/>
              <a:cs typeface="Times New Roman" pitchFamily="18" charset="0"/>
            </a:endParaRPr>
          </a:p>
          <a:p>
            <a:r>
              <a:rPr lang="en-US" sz="2800" dirty="0" smtClean="0">
                <a:solidFill>
                  <a:srgbClr val="FFC000"/>
                </a:solidFill>
                <a:latin typeface="Times New Roman" pitchFamily="18" charset="0"/>
                <a:cs typeface="Times New Roman" pitchFamily="18" charset="0"/>
              </a:rPr>
              <a:t>  Preparations of the first row are:</a:t>
            </a:r>
          </a:p>
          <a:p>
            <a:r>
              <a:rPr lang="en-US" sz="2800" dirty="0" smtClean="0">
                <a:solidFill>
                  <a:srgbClr val="FFC000"/>
                </a:solidFill>
                <a:latin typeface="Times New Roman" pitchFamily="18" charset="0"/>
                <a:cs typeface="Times New Roman" pitchFamily="18" charset="0"/>
              </a:rPr>
              <a:t>inhibitor-protected </a:t>
            </a:r>
            <a:r>
              <a:rPr lang="en-US" sz="2800" dirty="0" err="1" smtClean="0">
                <a:solidFill>
                  <a:srgbClr val="FFC000"/>
                </a:solidFill>
                <a:latin typeface="Times New Roman" pitchFamily="18" charset="0"/>
                <a:cs typeface="Times New Roman" pitchFamily="18" charset="0"/>
              </a:rPr>
              <a:t>aminopenicillins</a:t>
            </a:r>
            <a:r>
              <a:rPr lang="en-US" sz="2800" dirty="0" smtClean="0">
                <a:solidFill>
                  <a:srgbClr val="FFC000"/>
                </a:solidFill>
                <a:latin typeface="Times New Roman" pitchFamily="18" charset="0"/>
                <a:cs typeface="Times New Roman" pitchFamily="18" charset="0"/>
              </a:rPr>
              <a:t>: amoxicillin + </a:t>
            </a:r>
            <a:r>
              <a:rPr lang="en-US" sz="2800" dirty="0" err="1" smtClean="0">
                <a:solidFill>
                  <a:srgbClr val="FFC000"/>
                </a:solidFill>
                <a:latin typeface="Times New Roman" pitchFamily="18" charset="0"/>
                <a:cs typeface="Times New Roman" pitchFamily="18" charset="0"/>
              </a:rPr>
              <a:t>clavulanic</a:t>
            </a:r>
            <a:r>
              <a:rPr lang="en-US" sz="2800" dirty="0" smtClean="0">
                <a:solidFill>
                  <a:srgbClr val="FFC000"/>
                </a:solidFill>
                <a:latin typeface="Times New Roman" pitchFamily="18" charset="0"/>
                <a:cs typeface="Times New Roman" pitchFamily="18" charset="0"/>
              </a:rPr>
              <a:t> acid (</a:t>
            </a:r>
            <a:r>
              <a:rPr lang="en-US" sz="2800" dirty="0" err="1" smtClean="0">
                <a:solidFill>
                  <a:srgbClr val="FFC000"/>
                </a:solidFill>
                <a:latin typeface="Times New Roman" pitchFamily="18" charset="0"/>
                <a:cs typeface="Times New Roman" pitchFamily="18" charset="0"/>
              </a:rPr>
              <a:t>Amoxiclav</a:t>
            </a:r>
            <a:r>
              <a:rPr lang="en-US" sz="2800" dirty="0" smtClean="0">
                <a:solidFill>
                  <a:srgbClr val="FFC000"/>
                </a:solidFill>
                <a:latin typeface="Times New Roman" pitchFamily="18" charset="0"/>
                <a:cs typeface="Times New Roman" pitchFamily="18" charset="0"/>
              </a:rPr>
              <a:t>);</a:t>
            </a:r>
          </a:p>
          <a:p>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oral </a:t>
            </a:r>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of II and III generations;</a:t>
            </a:r>
          </a:p>
          <a:p>
            <a:r>
              <a:rPr lang="en-US" sz="2800" dirty="0" smtClean="0">
                <a:solidFill>
                  <a:srgbClr val="FFC000"/>
                </a:solidFill>
                <a:latin typeface="Times New Roman" pitchFamily="18" charset="0"/>
                <a:cs typeface="Times New Roman" pitchFamily="18" charset="0"/>
              </a:rPr>
              <a:t>derivatives of the </a:t>
            </a:r>
            <a:r>
              <a:rPr lang="en-US" sz="2800" dirty="0" err="1" smtClean="0">
                <a:solidFill>
                  <a:srgbClr val="FFC000"/>
                </a:solidFill>
                <a:latin typeface="Times New Roman" pitchFamily="18" charset="0"/>
                <a:cs typeface="Times New Roman" pitchFamily="18" charset="0"/>
              </a:rPr>
              <a:t>nitrofuran</a:t>
            </a:r>
            <a:r>
              <a:rPr lang="en-US" sz="2800" dirty="0" smtClean="0">
                <a:solidFill>
                  <a:srgbClr val="FFC000"/>
                </a:solidFill>
                <a:latin typeface="Times New Roman" pitchFamily="18" charset="0"/>
                <a:cs typeface="Times New Roman" pitchFamily="18" charset="0"/>
              </a:rPr>
              <a:t> series: </a:t>
            </a:r>
            <a:r>
              <a:rPr lang="en-US" sz="2800" dirty="0" err="1" smtClean="0">
                <a:solidFill>
                  <a:srgbClr val="FFC000"/>
                </a:solidFill>
                <a:latin typeface="Times New Roman" pitchFamily="18" charset="0"/>
                <a:cs typeface="Times New Roman" pitchFamily="18" charset="0"/>
              </a:rPr>
              <a:t>nitrofurantoin</a:t>
            </a:r>
            <a:endParaRPr lang="ru-RU" sz="2800" dirty="0">
              <a:solidFill>
                <a:srgbClr val="FFC000"/>
              </a:solidFill>
              <a:latin typeface="Times New Roman" pitchFamily="18" charset="0"/>
              <a:cs typeface="Times New Roman" pitchFamily="18" charset="0"/>
            </a:endParaRPr>
          </a:p>
        </p:txBody>
      </p:sp>
      <p:pic>
        <p:nvPicPr>
          <p:cNvPr id="9220" name="Picture 3" descr="http://www.stoletov.ru/upload/iblock/000/320x320_96cc96cb-eb1b-11de-acf1-000e0ce43f08_35af24b4-aae7-11df-8198-00237dd1d602.jpeg"/>
          <p:cNvPicPr>
            <a:picLocks noChangeAspect="1" noChangeArrowheads="1"/>
          </p:cNvPicPr>
          <p:nvPr/>
        </p:nvPicPr>
        <p:blipFill>
          <a:blip r:embed="rId2"/>
          <a:srcRect/>
          <a:stretch>
            <a:fillRect/>
          </a:stretch>
        </p:blipFill>
        <p:spPr bwMode="auto">
          <a:xfrm>
            <a:off x="6840538" y="4724400"/>
            <a:ext cx="2303462" cy="2133600"/>
          </a:xfrm>
          <a:prstGeom prst="rect">
            <a:avLst/>
          </a:prstGeom>
          <a:noFill/>
          <a:ln w="9525">
            <a:noFill/>
            <a:miter lim="800000"/>
            <a:headEnd/>
            <a:tailEnd/>
          </a:ln>
        </p:spPr>
      </p:pic>
      <p:pic>
        <p:nvPicPr>
          <p:cNvPr id="9221" name="Picture 5" descr="http://im8-tub-kz.yandex.net/i?id=486454496-31-72&amp;n=21"/>
          <p:cNvPicPr>
            <a:picLocks noChangeAspect="1" noChangeArrowheads="1"/>
          </p:cNvPicPr>
          <p:nvPr/>
        </p:nvPicPr>
        <p:blipFill>
          <a:blip r:embed="rId3"/>
          <a:srcRect/>
          <a:stretch>
            <a:fillRect/>
          </a:stretch>
        </p:blipFill>
        <p:spPr bwMode="auto">
          <a:xfrm>
            <a:off x="0" y="5429250"/>
            <a:ext cx="1533525" cy="1428750"/>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0243" name="Rectangle 1"/>
          <p:cNvSpPr>
            <a:spLocks noChangeArrowheads="1"/>
          </p:cNvSpPr>
          <p:nvPr/>
        </p:nvSpPr>
        <p:spPr bwMode="auto">
          <a:xfrm>
            <a:off x="1258888" y="846138"/>
            <a:ext cx="6985000" cy="5632311"/>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In the application of antibiotic therapy in the hospital should adhere to another principle - from simple to powerful (minimum use, maximum intensity).</a:t>
            </a:r>
          </a:p>
          <a:p>
            <a:pPr eaLnBrk="0" hangingPunct="0">
              <a:buFontTx/>
              <a:buChar char="•"/>
            </a:pPr>
            <a:endParaRPr lang="en-US" sz="2800" dirty="0" smtClean="0">
              <a:solidFill>
                <a:srgbClr val="FFC000"/>
              </a:solidFill>
              <a:latin typeface="Times New Roman" pitchFamily="18" charset="0"/>
              <a:cs typeface="Times New Roman" pitchFamily="18" charset="0"/>
            </a:endParaRPr>
          </a:p>
          <a:p>
            <a:pPr eaLnBrk="0" hangingPunct="0">
              <a:buFontTx/>
              <a:buChar char="•"/>
            </a:pPr>
            <a:r>
              <a:rPr lang="en-US" sz="2800" dirty="0" smtClean="0">
                <a:solidFill>
                  <a:srgbClr val="FFC000"/>
                </a:solidFill>
                <a:latin typeface="Times New Roman" pitchFamily="18" charset="0"/>
                <a:cs typeface="Times New Roman" pitchFamily="18" charset="0"/>
              </a:rPr>
              <a:t>The spectrum of the groups of antibacterial drugs used here is significantly expanded:</a:t>
            </a:r>
          </a:p>
          <a:p>
            <a:pPr eaLnBrk="0" hangingPunct="0">
              <a:buFontTx/>
              <a:buChar char="•"/>
            </a:pPr>
            <a:r>
              <a:rPr lang="en-US" sz="2800" dirty="0" smtClean="0">
                <a:solidFill>
                  <a:srgbClr val="FFC000"/>
                </a:solidFill>
                <a:latin typeface="Times New Roman" pitchFamily="18" charset="0"/>
                <a:cs typeface="Times New Roman" pitchFamily="18" charset="0"/>
              </a:rPr>
              <a:t>inhibitor-protected </a:t>
            </a:r>
            <a:r>
              <a:rPr lang="en-US" sz="2800" dirty="0" err="1" smtClean="0">
                <a:solidFill>
                  <a:srgbClr val="FFC000"/>
                </a:solidFill>
                <a:latin typeface="Times New Roman" pitchFamily="18" charset="0"/>
                <a:cs typeface="Times New Roman" pitchFamily="18" charset="0"/>
              </a:rPr>
              <a:t>aminopenicillins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III and IV generations;</a:t>
            </a:r>
          </a:p>
          <a:p>
            <a:pPr eaLnBrk="0" hangingPunct="0">
              <a:buFontTx/>
              <a:buChar char="•"/>
            </a:pPr>
            <a:r>
              <a:rPr lang="en-US" sz="2800" dirty="0" err="1" smtClean="0">
                <a:solidFill>
                  <a:srgbClr val="FFC000"/>
                </a:solidFill>
                <a:latin typeface="Times New Roman" pitchFamily="18" charset="0"/>
                <a:cs typeface="Times New Roman" pitchFamily="18" charset="0"/>
              </a:rPr>
              <a:t>aminoglycosides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carbapenems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fluoroquinolones</a:t>
            </a:r>
            <a:r>
              <a:rPr lang="en-US" sz="2800" dirty="0" smtClean="0">
                <a:solidFill>
                  <a:srgbClr val="FFC000"/>
                </a:solidFill>
                <a:latin typeface="Times New Roman" pitchFamily="18" charset="0"/>
                <a:cs typeface="Times New Roman" pitchFamily="18" charset="0"/>
              </a:rPr>
              <a:t>.</a:t>
            </a:r>
            <a:endParaRPr lang="ru-RU" sz="2800" dirty="0" smtClean="0">
              <a:solidFill>
                <a:srgbClr val="FFC0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1267" name="Rectangle 1"/>
          <p:cNvSpPr>
            <a:spLocks noChangeArrowheads="1"/>
          </p:cNvSpPr>
          <p:nvPr/>
        </p:nvSpPr>
        <p:spPr bwMode="auto">
          <a:xfrm>
            <a:off x="827088" y="620713"/>
            <a:ext cx="7632700" cy="5386090"/>
          </a:xfrm>
          <a:prstGeom prst="rect">
            <a:avLst/>
          </a:prstGeom>
          <a:noFill/>
          <a:ln w="9525">
            <a:noFill/>
            <a:miter lim="800000"/>
            <a:headEnd/>
            <a:tailEnd/>
          </a:ln>
        </p:spPr>
        <p:txBody>
          <a:bodyPr anchor="ctr">
            <a:spAutoFit/>
          </a:bodyPr>
          <a:lstStyle/>
          <a:p>
            <a:pPr algn="ctr"/>
            <a:r>
              <a:rPr lang="en-US" sz="2800" dirty="0" smtClean="0">
                <a:solidFill>
                  <a:srgbClr val="FFC000"/>
                </a:solidFill>
                <a:latin typeface="Times New Roman" pitchFamily="18" charset="0"/>
                <a:cs typeface="Times New Roman" pitchFamily="18" charset="0"/>
              </a:rPr>
              <a:t>Treatment of recurrences of urinary tract infection is a rather complex task, this is due to:</a:t>
            </a:r>
          </a:p>
          <a:p>
            <a:pPr eaLnBrk="0" hangingPunct="0">
              <a:buFontTx/>
              <a:buBlip>
                <a:blip r:embed="rId2"/>
              </a:buBlip>
            </a:pPr>
            <a:endParaRPr lang="en-US" sz="2400" dirty="0" smtClean="0">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increased resistance of microorganisms, especially when applying repeated courses;</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side effects of drugs;</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the ability of antibiotics to cause </a:t>
            </a:r>
            <a:r>
              <a:rPr lang="en-US" sz="2400" dirty="0" err="1" smtClean="0">
                <a:solidFill>
                  <a:srgbClr val="FFFF00"/>
                </a:solidFill>
                <a:latin typeface="Times New Roman" pitchFamily="18" charset="0"/>
                <a:cs typeface="Times New Roman" pitchFamily="18" charset="0"/>
              </a:rPr>
              <a:t>immunosuppression</a:t>
            </a:r>
            <a:r>
              <a:rPr lang="en-US" sz="2400" dirty="0" smtClean="0">
                <a:solidFill>
                  <a:srgbClr val="FFFF00"/>
                </a:solidFill>
                <a:latin typeface="Times New Roman" pitchFamily="18" charset="0"/>
                <a:cs typeface="Times New Roman" pitchFamily="18" charset="0"/>
              </a:rPr>
              <a:t> of the body;</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decreased compliance in connection with long-term courses of taking the drug.</a:t>
            </a:r>
            <a:endParaRPr lang="ru-RU" sz="2400" dirty="0">
              <a:solidFill>
                <a:srgbClr val="FFFF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2291" name="Прямоугольник 2"/>
          <p:cNvSpPr>
            <a:spLocks noChangeArrowheads="1"/>
          </p:cNvSpPr>
          <p:nvPr/>
        </p:nvSpPr>
        <p:spPr bwMode="auto">
          <a:xfrm>
            <a:off x="900113" y="115888"/>
            <a:ext cx="7704137" cy="1138773"/>
          </a:xfrm>
          <a:prstGeom prst="rect">
            <a:avLst/>
          </a:prstGeom>
          <a:noFill/>
          <a:ln w="9525">
            <a:noFill/>
            <a:miter lim="800000"/>
            <a:headEnd/>
            <a:tailEnd/>
          </a:ln>
        </p:spPr>
        <p:txBody>
          <a:bodyPr>
            <a:spAutoFit/>
          </a:bodyPr>
          <a:lstStyle/>
          <a:p>
            <a:pPr algn="ctr"/>
            <a:r>
              <a:rPr lang="en-US" sz="2800" dirty="0" smtClean="0">
                <a:solidFill>
                  <a:srgbClr val="FFC000"/>
                </a:solidFill>
              </a:rPr>
              <a:t>Acute cystitis</a:t>
            </a:r>
          </a:p>
          <a:p>
            <a:pPr algn="ctr"/>
            <a:r>
              <a:rPr lang="en-US" sz="2000" dirty="0" smtClean="0">
                <a:solidFill>
                  <a:srgbClr val="92D050"/>
                </a:solidFill>
              </a:rPr>
              <a:t>Cause: E. coli is caused in 80% of cases, S. </a:t>
            </a:r>
            <a:r>
              <a:rPr lang="en-US" sz="2000" dirty="0" err="1" smtClean="0">
                <a:solidFill>
                  <a:srgbClr val="92D050"/>
                </a:solidFill>
              </a:rPr>
              <a:t>saprophyticus</a:t>
            </a:r>
            <a:r>
              <a:rPr lang="en-US" sz="2000" dirty="0" smtClean="0">
                <a:solidFill>
                  <a:srgbClr val="92D050"/>
                </a:solidFill>
              </a:rPr>
              <a:t> - in 10-15% of cases, </a:t>
            </a:r>
            <a:r>
              <a:rPr lang="en-US" sz="2000" dirty="0" err="1" smtClean="0">
                <a:solidFill>
                  <a:srgbClr val="92D050"/>
                </a:solidFill>
              </a:rPr>
              <a:t>klebsiella</a:t>
            </a:r>
            <a:r>
              <a:rPr lang="en-US" sz="2000" dirty="0" smtClean="0">
                <a:solidFill>
                  <a:srgbClr val="92D050"/>
                </a:solidFill>
              </a:rPr>
              <a:t> and </a:t>
            </a:r>
            <a:r>
              <a:rPr lang="en-US" sz="2000" dirty="0" err="1" smtClean="0">
                <a:solidFill>
                  <a:srgbClr val="92D050"/>
                </a:solidFill>
              </a:rPr>
              <a:t>proteus</a:t>
            </a:r>
            <a:r>
              <a:rPr lang="en-US" sz="2000" dirty="0" smtClean="0">
                <a:solidFill>
                  <a:srgbClr val="92D050"/>
                </a:solidFill>
              </a:rPr>
              <a:t> - in 5-10% of cases.</a:t>
            </a:r>
            <a:endParaRPr lang="ru-RU" sz="2000" dirty="0">
              <a:solidFill>
                <a:srgbClr val="92D050"/>
              </a:solidFill>
            </a:endParaRPr>
          </a:p>
        </p:txBody>
      </p:sp>
      <p:sp>
        <p:nvSpPr>
          <p:cNvPr id="12292" name="Прямоугольник 3"/>
          <p:cNvSpPr>
            <a:spLocks noChangeArrowheads="1"/>
          </p:cNvSpPr>
          <p:nvPr/>
        </p:nvSpPr>
        <p:spPr bwMode="auto">
          <a:xfrm>
            <a:off x="611188" y="1268413"/>
            <a:ext cx="7993062" cy="4893647"/>
          </a:xfrm>
          <a:prstGeom prst="rect">
            <a:avLst/>
          </a:prstGeom>
          <a:noFill/>
          <a:ln w="9525">
            <a:noFill/>
            <a:miter lim="800000"/>
            <a:headEnd/>
            <a:tailEnd/>
          </a:ln>
        </p:spPr>
        <p:txBody>
          <a:bodyPr>
            <a:spAutoFit/>
          </a:bodyPr>
          <a:lstStyle/>
          <a:p>
            <a:r>
              <a:rPr lang="en-US" sz="2400" dirty="0" smtClean="0">
                <a:solidFill>
                  <a:srgbClr val="FFFF00"/>
                </a:solidFill>
              </a:rPr>
              <a:t>Treatment is done with antibiotics for 3 days.</a:t>
            </a:r>
          </a:p>
          <a:p>
            <a:r>
              <a:rPr lang="en-US" sz="2400" dirty="0" smtClean="0">
                <a:solidFill>
                  <a:srgbClr val="FFFF00"/>
                </a:solidFill>
              </a:rPr>
              <a:t>In persons with aggravating factors - within 7 days.</a:t>
            </a:r>
          </a:p>
          <a:p>
            <a:pPr>
              <a:buFontTx/>
              <a:buBlip>
                <a:blip r:embed="rId2"/>
              </a:buBlip>
            </a:pPr>
            <a:endParaRPr lang="en-US" sz="2400" dirty="0" smtClean="0">
              <a:solidFill>
                <a:srgbClr val="FFFF00"/>
              </a:solidFill>
            </a:endParaRPr>
          </a:p>
          <a:p>
            <a:pPr algn="ctr"/>
            <a:r>
              <a:rPr lang="en-US" sz="2400" u="sng" dirty="0" smtClean="0">
                <a:solidFill>
                  <a:srgbClr val="FFFF00"/>
                </a:solidFill>
              </a:rPr>
              <a:t>It is necessary to remember:</a:t>
            </a:r>
          </a:p>
          <a:p>
            <a:pPr>
              <a:buFontTx/>
              <a:buBlip>
                <a:blip r:embed="rId2"/>
              </a:buBlip>
            </a:pPr>
            <a:r>
              <a:rPr lang="en-US" sz="2400" dirty="0" smtClean="0">
                <a:solidFill>
                  <a:srgbClr val="FFFF00"/>
                </a:solidFill>
              </a:rPr>
              <a:t>one-third of bacterial strains causing cystitis are resistant to amoxicillin, about 15-20% to </a:t>
            </a:r>
            <a:r>
              <a:rPr lang="en-US" sz="2400" dirty="0" err="1" smtClean="0">
                <a:solidFill>
                  <a:srgbClr val="FFFF00"/>
                </a:solidFill>
              </a:rPr>
              <a:t>nitrofurans</a:t>
            </a:r>
            <a:r>
              <a:rPr lang="en-US" sz="2400" dirty="0" smtClean="0">
                <a:solidFill>
                  <a:srgbClr val="FFFF00"/>
                </a:solidFill>
              </a:rPr>
              <a:t>, 5-15% to </a:t>
            </a:r>
            <a:r>
              <a:rPr lang="en-US" sz="2400" dirty="0" err="1" smtClean="0">
                <a:solidFill>
                  <a:srgbClr val="FFFF00"/>
                </a:solidFill>
              </a:rPr>
              <a:t>biseptol</a:t>
            </a:r>
            <a:r>
              <a:rPr lang="en-US" sz="2400" dirty="0" smtClean="0">
                <a:solidFill>
                  <a:srgbClr val="FFFF00"/>
                </a:solidFill>
              </a:rPr>
              <a:t>, but less than 5% to </a:t>
            </a:r>
            <a:r>
              <a:rPr lang="en-US" sz="2400" dirty="0" err="1" smtClean="0">
                <a:solidFill>
                  <a:srgbClr val="FFFF00"/>
                </a:solidFill>
              </a:rPr>
              <a:t>fluoroquinolones</a:t>
            </a:r>
            <a:r>
              <a:rPr lang="en-US" sz="2400" dirty="0" smtClean="0">
                <a:solidFill>
                  <a:srgbClr val="FFFF00"/>
                </a:solidFill>
              </a:rPr>
              <a:t>.</a:t>
            </a:r>
          </a:p>
          <a:p>
            <a:pPr>
              <a:buFontTx/>
              <a:buBlip>
                <a:blip r:embed="rId2"/>
              </a:buBlip>
            </a:pPr>
            <a:r>
              <a:rPr lang="en-US" sz="2400" dirty="0" err="1" smtClean="0">
                <a:solidFill>
                  <a:srgbClr val="FFFF00"/>
                </a:solidFill>
              </a:rPr>
              <a:t>trimethoprim</a:t>
            </a:r>
            <a:r>
              <a:rPr lang="en-US" sz="2400" dirty="0" smtClean="0">
                <a:solidFill>
                  <a:srgbClr val="FFFF00"/>
                </a:solidFill>
              </a:rPr>
              <a:t> / </a:t>
            </a:r>
            <a:r>
              <a:rPr lang="en-US" sz="2400" dirty="0" err="1" smtClean="0">
                <a:solidFill>
                  <a:srgbClr val="FFFF00"/>
                </a:solidFill>
              </a:rPr>
              <a:t>sulfamethoxazole</a:t>
            </a:r>
            <a:r>
              <a:rPr lang="en-US" sz="2400" dirty="0" smtClean="0">
                <a:solidFill>
                  <a:srgbClr val="FFFF00"/>
                </a:solidFill>
              </a:rPr>
              <a:t> (</a:t>
            </a:r>
            <a:r>
              <a:rPr lang="en-US" sz="2400" dirty="0" err="1" smtClean="0">
                <a:solidFill>
                  <a:srgbClr val="FFFF00"/>
                </a:solidFill>
              </a:rPr>
              <a:t>biseptol</a:t>
            </a:r>
            <a:r>
              <a:rPr lang="en-US" sz="2400" dirty="0" smtClean="0">
                <a:solidFill>
                  <a:srgbClr val="FFFF00"/>
                </a:solidFill>
              </a:rPr>
              <a:t>) is not recommended for the treatment and prevention of urinary tract infections due to the high level of antibiotic resistance to it of the main </a:t>
            </a:r>
            <a:r>
              <a:rPr lang="en-US" sz="2400" dirty="0" err="1" smtClean="0">
                <a:solidFill>
                  <a:srgbClr val="FFFF00"/>
                </a:solidFill>
              </a:rPr>
              <a:t>uropathogens</a:t>
            </a:r>
            <a:r>
              <a:rPr lang="en-US" sz="2400" dirty="0" smtClean="0">
                <a:solidFill>
                  <a:srgbClr val="FFFF00"/>
                </a:solidFill>
              </a:rPr>
              <a:t>.</a:t>
            </a:r>
          </a:p>
          <a:p>
            <a:pPr>
              <a:buFontTx/>
              <a:buBlip>
                <a:blip r:embed="rId2"/>
              </a:buBlip>
            </a:pPr>
            <a:r>
              <a:rPr lang="en-US" sz="2400" dirty="0" err="1" smtClean="0">
                <a:solidFill>
                  <a:srgbClr val="FFFF00"/>
                </a:solidFill>
              </a:rPr>
              <a:t>phosphomycin</a:t>
            </a:r>
            <a:r>
              <a:rPr lang="en-US" sz="2400" dirty="0" smtClean="0">
                <a:solidFill>
                  <a:srgbClr val="FFFF00"/>
                </a:solidFill>
              </a:rPr>
              <a:t> </a:t>
            </a:r>
            <a:r>
              <a:rPr lang="en-US" sz="2400" dirty="0" err="1" smtClean="0">
                <a:solidFill>
                  <a:srgbClr val="FFFF00"/>
                </a:solidFill>
              </a:rPr>
              <a:t>trometamol</a:t>
            </a:r>
            <a:r>
              <a:rPr lang="en-US" sz="2400" dirty="0" smtClean="0">
                <a:solidFill>
                  <a:srgbClr val="FFFF00"/>
                </a:solidFill>
              </a:rPr>
              <a:t> (</a:t>
            </a:r>
            <a:r>
              <a:rPr lang="en-US" sz="2400" dirty="0" err="1" smtClean="0">
                <a:solidFill>
                  <a:srgbClr val="FFFF00"/>
                </a:solidFill>
              </a:rPr>
              <a:t>monural</a:t>
            </a:r>
            <a:r>
              <a:rPr lang="en-US" sz="2400" dirty="0" smtClean="0">
                <a:solidFill>
                  <a:srgbClr val="FFFF00"/>
                </a:solidFill>
              </a:rPr>
              <a:t>) is effective in the treatment of acute cystitis in a single dose: 3.0 </a:t>
            </a:r>
            <a:r>
              <a:rPr lang="en-US" sz="2400" dirty="0" err="1" smtClean="0">
                <a:solidFill>
                  <a:srgbClr val="FFFF00"/>
                </a:solidFill>
              </a:rPr>
              <a:t>gr</a:t>
            </a:r>
            <a:r>
              <a:rPr lang="en-US" sz="2400" dirty="0" smtClean="0">
                <a:solidFill>
                  <a:srgbClr val="FFFF00"/>
                </a:solidFill>
              </a:rPr>
              <a:t> orally.</a:t>
            </a:r>
            <a:endParaRPr lang="ru-RU" sz="2400" dirty="0">
              <a:solidFill>
                <a:srgbClr val="FFFF0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71469" y="549275"/>
          <a:ext cx="9215471" cy="6309322"/>
        </p:xfrm>
        <a:graphic>
          <a:graphicData uri="http://schemas.openxmlformats.org/drawingml/2006/table">
            <a:tbl>
              <a:tblPr/>
              <a:tblGrid>
                <a:gridCol w="3119471"/>
                <a:gridCol w="3048000"/>
                <a:gridCol w="3048000"/>
              </a:tblGrid>
              <a:tr h="625052">
                <a:tc>
                  <a:txBody>
                    <a:bodyPr/>
                    <a:lstStyle/>
                    <a:p>
                      <a:pPr algn="ctr"/>
                      <a:r>
                        <a:rPr lang="en-US" sz="1800" dirty="0" smtClean="0"/>
                        <a:t>Antibiotic</a:t>
                      </a:r>
                      <a:endParaRPr lang="ru-RU" sz="1800" dirty="0"/>
                    </a:p>
                  </a:txBody>
                  <a:tcPr marL="18991" marR="18991" marT="18991" marB="18991">
                    <a:lnL>
                      <a:noFill/>
                    </a:lnL>
                    <a:lnR>
                      <a:noFill/>
                    </a:lnR>
                    <a:lnT>
                      <a:noFill/>
                    </a:lnT>
                    <a:lnB>
                      <a:noFill/>
                    </a:lnB>
                    <a:solidFill>
                      <a:srgbClr val="000080"/>
                    </a:solidFill>
                  </a:tcPr>
                </a:tc>
                <a:tc>
                  <a:txBody>
                    <a:bodyPr/>
                    <a:lstStyle/>
                    <a:p>
                      <a:pPr algn="ctr"/>
                      <a:r>
                        <a:rPr lang="en-US" sz="1800" dirty="0" smtClean="0"/>
                        <a:t>Dose</a:t>
                      </a:r>
                      <a:endParaRPr lang="ru-RU" sz="1800" dirty="0"/>
                    </a:p>
                  </a:txBody>
                  <a:tcPr marL="18991" marR="18991" marT="18991" marB="18991">
                    <a:lnL>
                      <a:noFill/>
                    </a:lnL>
                    <a:lnR>
                      <a:noFill/>
                    </a:lnR>
                    <a:lnT>
                      <a:noFill/>
                    </a:lnT>
                    <a:lnB>
                      <a:noFill/>
                    </a:lnB>
                    <a:solidFill>
                      <a:srgbClr val="000080"/>
                    </a:solidFill>
                  </a:tcPr>
                </a:tc>
                <a:tc>
                  <a:txBody>
                    <a:bodyPr/>
                    <a:lstStyle/>
                    <a:p>
                      <a:pPr algn="ctr"/>
                      <a:r>
                        <a:rPr lang="en-US" sz="1800" dirty="0" smtClean="0"/>
                        <a:t>Duration of </a:t>
                      </a:r>
                      <a:r>
                        <a:rPr lang="en-US" sz="1800" baseline="0" dirty="0" smtClean="0"/>
                        <a:t> </a:t>
                      </a:r>
                      <a:r>
                        <a:rPr lang="en-US" sz="1800" baseline="0" dirty="0" err="1" smtClean="0"/>
                        <a:t>prescribtion</a:t>
                      </a:r>
                      <a:endParaRPr lang="ru-RU" sz="1800" dirty="0"/>
                    </a:p>
                  </a:txBody>
                  <a:tcPr marL="18991" marR="18991" marT="18991" marB="18991">
                    <a:lnL>
                      <a:noFill/>
                    </a:lnL>
                    <a:lnR>
                      <a:noFill/>
                    </a:lnR>
                    <a:lnT>
                      <a:noFill/>
                    </a:lnT>
                    <a:lnB>
                      <a:noFill/>
                    </a:lnB>
                    <a:solidFill>
                      <a:srgbClr val="000080"/>
                    </a:solidFill>
                  </a:tcPr>
                </a:tc>
              </a:tr>
              <a:tr h="341927">
                <a:tc gridSpan="3">
                  <a:txBody>
                    <a:bodyPr/>
                    <a:lstStyle/>
                    <a:p>
                      <a:pPr algn="ctr"/>
                      <a:r>
                        <a:rPr lang="en-US" sz="1800" dirty="0" smtClean="0">
                          <a:solidFill>
                            <a:srgbClr val="FFC000"/>
                          </a:solidFill>
                        </a:rPr>
                        <a:t>In adults (antibiotics of choice</a:t>
                      </a:r>
                      <a:r>
                        <a:rPr lang="ru-RU" sz="1800" dirty="0" smtClean="0">
                          <a:solidFill>
                            <a:srgbClr val="FFC000"/>
                          </a:solidFill>
                        </a:rPr>
                        <a:t>) </a:t>
                      </a:r>
                      <a:endParaRPr lang="ru-RU" sz="1800" dirty="0">
                        <a:solidFill>
                          <a:srgbClr val="FFC000"/>
                        </a:solidFill>
                      </a:endParaRPr>
                    </a:p>
                  </a:txBody>
                  <a:tcPr marL="18991" marR="18991" marT="18991" marB="1899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25052">
                <a:tc>
                  <a:txBody>
                    <a:bodyPr/>
                    <a:lstStyle/>
                    <a:p>
                      <a:r>
                        <a:rPr lang="en-US" sz="1800" dirty="0" err="1" smtClean="0">
                          <a:solidFill>
                            <a:srgbClr val="92D050"/>
                          </a:solidFill>
                        </a:rPr>
                        <a:t>fosfomycin</a:t>
                      </a:r>
                      <a:r>
                        <a:rPr lang="en-US" sz="1800" dirty="0" smtClean="0">
                          <a:solidFill>
                            <a:srgbClr val="92D050"/>
                          </a:solidFill>
                        </a:rPr>
                        <a:t> </a:t>
                      </a:r>
                      <a:r>
                        <a:rPr lang="en-US" sz="1800" dirty="0" err="1" smtClean="0">
                          <a:solidFill>
                            <a:srgbClr val="92D050"/>
                          </a:solidFill>
                        </a:rPr>
                        <a:t>trometamol</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en-US" sz="1800" dirty="0" smtClean="0">
                          <a:solidFill>
                            <a:srgbClr val="92D050"/>
                          </a:solidFill>
                        </a:rPr>
                        <a:t>3</a:t>
                      </a:r>
                      <a:r>
                        <a:rPr lang="en-US" sz="1800" baseline="0" dirty="0" smtClean="0">
                          <a:solidFill>
                            <a:srgbClr val="92D050"/>
                          </a:solidFill>
                        </a:rPr>
                        <a:t> </a:t>
                      </a:r>
                      <a:r>
                        <a:rPr lang="en-US" sz="1800" baseline="0" dirty="0" err="1" smtClean="0">
                          <a:solidFill>
                            <a:srgbClr val="92D050"/>
                          </a:solidFill>
                        </a:rPr>
                        <a:t>gr</a:t>
                      </a:r>
                      <a:r>
                        <a:rPr lang="en-US" sz="1800" baseline="0" dirty="0" smtClean="0">
                          <a:solidFill>
                            <a:srgbClr val="92D050"/>
                          </a:solidFill>
                        </a:rPr>
                        <a:t> </a:t>
                      </a:r>
                      <a:r>
                        <a:rPr lang="en-US" sz="1800" baseline="0" dirty="0" err="1" smtClean="0">
                          <a:solidFill>
                            <a:srgbClr val="92D050"/>
                          </a:solidFill>
                        </a:rPr>
                        <a:t>orally</a:t>
                      </a:r>
                      <a:r>
                        <a:rPr lang="en-US" sz="1200" baseline="0" dirty="0" err="1" smtClean="0"/>
                        <a:t>y</a:t>
                      </a:r>
                      <a:endParaRPr lang="en-US" sz="1200" dirty="0"/>
                    </a:p>
                  </a:txBody>
                  <a:tcPr marL="18991" marR="18991" marT="18991" marB="18991">
                    <a:lnL>
                      <a:noFill/>
                    </a:lnL>
                    <a:lnR>
                      <a:noFill/>
                    </a:lnR>
                    <a:lnT>
                      <a:noFill/>
                    </a:lnT>
                    <a:lnB>
                      <a:noFill/>
                    </a:lnB>
                    <a:solidFill>
                      <a:srgbClr val="F4FAFF"/>
                    </a:solidFill>
                  </a:tcPr>
                </a:tc>
                <a:tc>
                  <a:txBody>
                    <a:bodyPr/>
                    <a:lstStyle/>
                    <a:p>
                      <a:pPr algn="ctr"/>
                      <a:r>
                        <a:rPr lang="en-US" sz="1800" dirty="0" smtClean="0">
                          <a:solidFill>
                            <a:srgbClr val="92D050"/>
                          </a:solidFill>
                        </a:rPr>
                        <a:t>Once</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smtClean="0">
                          <a:solidFill>
                            <a:srgbClr val="92D050"/>
                          </a:solidFill>
                        </a:rPr>
                        <a:t>Co-</a:t>
                      </a:r>
                      <a:r>
                        <a:rPr lang="en-US" sz="1800" dirty="0" err="1" smtClean="0">
                          <a:solidFill>
                            <a:srgbClr val="92D050"/>
                          </a:solidFill>
                        </a:rPr>
                        <a:t>trimoxasole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en-US" sz="1800" dirty="0" smtClean="0">
                          <a:solidFill>
                            <a:srgbClr val="92D050"/>
                          </a:solidFill>
                        </a:rPr>
                        <a:t>480</a:t>
                      </a:r>
                      <a:r>
                        <a:rPr lang="en-US" sz="1800" baseline="0" dirty="0" smtClean="0">
                          <a:solidFill>
                            <a:srgbClr val="92D050"/>
                          </a:solidFill>
                        </a:rPr>
                        <a:t> mg orally twice a day</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en-US" sz="1800" dirty="0" smtClean="0">
                          <a:solidFill>
                            <a:srgbClr val="92D050"/>
                          </a:solidFill>
                        </a:rPr>
                        <a:t>3</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625052">
                <a:tc>
                  <a:txBody>
                    <a:bodyPr/>
                    <a:lstStyle/>
                    <a:p>
                      <a:r>
                        <a:rPr lang="ru-RU" sz="1800" dirty="0" smtClean="0">
                          <a:solidFill>
                            <a:srgbClr val="92D050"/>
                          </a:solidFill>
                        </a:rPr>
                        <a:t>О</a:t>
                      </a:r>
                      <a:r>
                        <a:rPr lang="en-US" sz="1800" dirty="0" err="1" smtClean="0">
                          <a:solidFill>
                            <a:srgbClr val="92D050"/>
                          </a:solidFill>
                        </a:rPr>
                        <a:t>floxacine</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pt-BR" sz="1800" dirty="0">
                          <a:solidFill>
                            <a:srgbClr val="92D050"/>
                          </a:solidFill>
                        </a:rPr>
                        <a:t>200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3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Pefloxacine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625052">
                <a:tc>
                  <a:txBody>
                    <a:bodyPr/>
                    <a:lstStyle/>
                    <a:p>
                      <a:r>
                        <a:rPr lang="en-US" sz="1800" dirty="0" err="1" smtClean="0">
                          <a:solidFill>
                            <a:srgbClr val="92D050"/>
                          </a:solidFill>
                        </a:rPr>
                        <a:t>Ciprofloxacine</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Levofloxacine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341927">
                <a:tc gridSpan="3">
                  <a:txBody>
                    <a:bodyPr/>
                    <a:lstStyle/>
                    <a:p>
                      <a:pPr algn="ctr"/>
                      <a:r>
                        <a:rPr lang="en-US" sz="1800" dirty="0" smtClean="0">
                          <a:solidFill>
                            <a:srgbClr val="FFC000"/>
                          </a:solidFill>
                        </a:rPr>
                        <a:t>In adults (antibiotic reserve)</a:t>
                      </a:r>
                      <a:endParaRPr lang="ru-RU" sz="1800" dirty="0">
                        <a:solidFill>
                          <a:srgbClr val="FFC000"/>
                        </a:solidFill>
                      </a:endParaRPr>
                    </a:p>
                  </a:txBody>
                  <a:tcPr marL="18991" marR="18991" marT="18991" marB="1899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25052">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en-US" sz="1800" dirty="0" smtClean="0">
                          <a:solidFill>
                            <a:srgbClr val="92D050"/>
                          </a:solidFill>
                        </a:rPr>
                        <a:t>500</a:t>
                      </a:r>
                      <a:r>
                        <a:rPr lang="en-US" sz="1800" baseline="0" dirty="0" smtClean="0">
                          <a:solidFill>
                            <a:srgbClr val="92D050"/>
                          </a:solidFill>
                        </a:rPr>
                        <a:t> mg</a:t>
                      </a:r>
                      <a:r>
                        <a:rPr lang="ru-RU" sz="1800" dirty="0" smtClean="0">
                          <a:solidFill>
                            <a:srgbClr val="92D050"/>
                          </a:solidFill>
                        </a:rPr>
                        <a:t> </a:t>
                      </a:r>
                      <a:r>
                        <a:rPr lang="ru-RU" sz="1800" dirty="0">
                          <a:solidFill>
                            <a:srgbClr val="92D050"/>
                          </a:solidFill>
                        </a:rPr>
                        <a:t>/125 </a:t>
                      </a:r>
                      <a:r>
                        <a:rPr lang="en-US" sz="1800" dirty="0" smtClean="0">
                          <a:solidFill>
                            <a:srgbClr val="92D050"/>
                          </a:solidFill>
                        </a:rPr>
                        <a:t>mg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3 times</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ru-RU" sz="1800" dirty="0">
                          <a:solidFill>
                            <a:srgbClr val="92D050"/>
                          </a:solidFill>
                        </a:rPr>
                        <a:t>250 </a:t>
                      </a:r>
                      <a:r>
                        <a:rPr lang="en-US" sz="1800" dirty="0" smtClean="0">
                          <a:solidFill>
                            <a:srgbClr val="92D050"/>
                          </a:solidFill>
                        </a:rPr>
                        <a:t>mg</a:t>
                      </a:r>
                      <a:r>
                        <a:rPr lang="en-US" sz="1800" baseline="0" dirty="0" smtClean="0">
                          <a:solidFill>
                            <a:srgbClr val="92D050"/>
                          </a:solidFill>
                        </a:rPr>
                        <a:t> orally twice a day</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bl>
          </a:graphicData>
        </a:graphic>
      </p:graphicFrame>
      <p:sp>
        <p:nvSpPr>
          <p:cNvPr id="13345" name="Rectangle 1"/>
          <p:cNvSpPr>
            <a:spLocks noChangeArrowheads="1"/>
          </p:cNvSpPr>
          <p:nvPr/>
        </p:nvSpPr>
        <p:spPr bwMode="auto">
          <a:xfrm>
            <a:off x="1979613" y="0"/>
            <a:ext cx="6286593" cy="400110"/>
          </a:xfrm>
          <a:prstGeom prst="rect">
            <a:avLst/>
          </a:prstGeom>
          <a:noFill/>
          <a:ln w="9525">
            <a:noFill/>
            <a:miter lim="800000"/>
            <a:headEnd/>
            <a:tailEnd/>
          </a:ln>
        </p:spPr>
        <p:txBody>
          <a:bodyPr wrap="none" anchor="ctr">
            <a:spAutoFit/>
          </a:bodyPr>
          <a:lstStyle/>
          <a:p>
            <a:pPr algn="ctr"/>
            <a:r>
              <a:rPr lang="en-US" sz="2000" b="1" dirty="0" smtClean="0">
                <a:solidFill>
                  <a:srgbClr val="FFC000"/>
                </a:solidFill>
              </a:rPr>
              <a:t>Antibiotic therapy for acute uncomplicated cystitis</a:t>
            </a:r>
            <a:endParaRPr lang="es-ES" sz="2000" b="1" dirty="0">
              <a:solidFill>
                <a:srgbClr val="FFC000"/>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0" y="0"/>
          <a:ext cx="9144000" cy="6741368"/>
        </p:xfrm>
        <a:graphic>
          <a:graphicData uri="http://schemas.openxmlformats.org/drawingml/2006/table">
            <a:tbl>
              <a:tblPr/>
              <a:tblGrid>
                <a:gridCol w="3048000"/>
                <a:gridCol w="3048000"/>
                <a:gridCol w="3048000"/>
              </a:tblGrid>
              <a:tr h="335719">
                <a:tc gridSpan="3">
                  <a:txBody>
                    <a:bodyPr/>
                    <a:lstStyle/>
                    <a:p>
                      <a:pPr algn="ctr"/>
                      <a:r>
                        <a:rPr lang="en-US" sz="1800" dirty="0" smtClean="0">
                          <a:solidFill>
                            <a:srgbClr val="FFC000"/>
                          </a:solidFill>
                        </a:rPr>
                        <a:t>In pregnant women</a:t>
                      </a:r>
                      <a:endParaRPr lang="ru-RU" sz="1800" dirty="0">
                        <a:solidFill>
                          <a:srgbClr val="FFC000"/>
                        </a:solidFill>
                      </a:endParaRPr>
                    </a:p>
                  </a:txBody>
                  <a:tcPr marL="17427" marR="17427" marT="17427" marB="17427">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13654">
                <a:tc>
                  <a:txBody>
                    <a:bodyPr/>
                    <a:lstStyle/>
                    <a:p>
                      <a:r>
                        <a:rPr lang="en-US" sz="1800" dirty="0" err="1" smtClean="0">
                          <a:solidFill>
                            <a:srgbClr val="92D050"/>
                          </a:solidFill>
                        </a:rPr>
                        <a:t>Monural</a:t>
                      </a:r>
                      <a:r>
                        <a:rPr lang="en-US" sz="1800" baseline="0" dirty="0" smtClean="0">
                          <a:solidFill>
                            <a:srgbClr val="92D050"/>
                          </a:solidFill>
                        </a:rPr>
                        <a:t> (</a:t>
                      </a:r>
                      <a:r>
                        <a:rPr lang="en-US" sz="1800" baseline="0" dirty="0" err="1" smtClean="0">
                          <a:solidFill>
                            <a:srgbClr val="92D050"/>
                          </a:solidFill>
                        </a:rPr>
                        <a:t>fosfomicin</a:t>
                      </a:r>
                      <a:r>
                        <a:rPr lang="en-US" sz="1800" baseline="0" dirty="0" smtClean="0">
                          <a:solidFill>
                            <a:srgbClr val="92D050"/>
                          </a:solidFill>
                        </a:rPr>
                        <a:t>)</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3 </a:t>
                      </a:r>
                      <a:r>
                        <a:rPr lang="en-US" sz="1800" dirty="0" err="1" smtClean="0">
                          <a:solidFill>
                            <a:srgbClr val="92D050"/>
                          </a:solidFill>
                        </a:rPr>
                        <a:t>gr</a:t>
                      </a:r>
                      <a:r>
                        <a:rPr lang="en-US" sz="1800" baseline="0" dirty="0" smtClean="0">
                          <a:solidFill>
                            <a:srgbClr val="92D050"/>
                          </a:solidFill>
                        </a:rPr>
                        <a:t> orally</a:t>
                      </a:r>
                      <a:endParaRPr lang="en-US"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en-US" sz="1800" dirty="0" smtClean="0">
                          <a:solidFill>
                            <a:srgbClr val="92D050"/>
                          </a:solidFill>
                        </a:rPr>
                        <a:t>Once</a:t>
                      </a:r>
                      <a:r>
                        <a:rPr lang="en-US" sz="1800" baseline="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610712">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0712">
                <a:tc>
                  <a:txBody>
                    <a:bodyPr/>
                    <a:lstStyle/>
                    <a:p>
                      <a:r>
                        <a:rPr lang="ru-RU" sz="1800" dirty="0" smtClean="0">
                          <a:solidFill>
                            <a:srgbClr val="92D050"/>
                          </a:solidFill>
                        </a:rPr>
                        <a:t>А</a:t>
                      </a:r>
                      <a:r>
                        <a:rPr lang="en-US" sz="1800" dirty="0" err="1" smtClean="0">
                          <a:solidFill>
                            <a:srgbClr val="92D050"/>
                          </a:solidFill>
                        </a:rPr>
                        <a:t>moxicillin</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3 times a day</a:t>
                      </a:r>
                      <a:r>
                        <a:rPr lang="pt-BR" sz="1800" dirty="0" smtClean="0">
                          <a:solidFill>
                            <a:srgbClr val="92D050"/>
                          </a:solidFill>
                        </a:rPr>
                        <a:t> </a:t>
                      </a:r>
                      <a:endParaRPr lang="pt-BR"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7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610712">
                <a:tc>
                  <a:txBody>
                    <a:bodyPr/>
                    <a:lstStyle/>
                    <a:p>
                      <a:r>
                        <a:rPr lang="en-US" sz="1800" dirty="0" err="1" smtClean="0">
                          <a:solidFill>
                            <a:srgbClr val="92D050"/>
                          </a:solidFill>
                        </a:rPr>
                        <a:t>Nitrofurantoin</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pt-BR" sz="1800" dirty="0">
                          <a:solidFill>
                            <a:srgbClr val="92D050"/>
                          </a:solidFill>
                        </a:rPr>
                        <a:t>100 </a:t>
                      </a:r>
                      <a:r>
                        <a:rPr lang="pt-BR" sz="1800" dirty="0" smtClean="0">
                          <a:solidFill>
                            <a:srgbClr val="92D050"/>
                          </a:solidFill>
                        </a:rPr>
                        <a:t>mg</a:t>
                      </a:r>
                      <a:r>
                        <a:rPr lang="pt-BR" sz="1800" baseline="0" dirty="0" smtClean="0">
                          <a:solidFill>
                            <a:srgbClr val="92D050"/>
                          </a:solidFill>
                        </a:rPr>
                        <a:t> orally 3 times a day</a:t>
                      </a:r>
                      <a:endParaRPr lang="pt-BR"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7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335719">
                <a:tc gridSpan="3">
                  <a:txBody>
                    <a:bodyPr/>
                    <a:lstStyle/>
                    <a:p>
                      <a:pPr algn="ctr"/>
                      <a:r>
                        <a:rPr lang="en-US" sz="1800" baseline="0" dirty="0" smtClean="0">
                          <a:solidFill>
                            <a:srgbClr val="FFC000"/>
                          </a:solidFill>
                        </a:rPr>
                        <a:t>In children</a:t>
                      </a:r>
                      <a:r>
                        <a:rPr lang="ru-RU" sz="1100" dirty="0" smtClean="0"/>
                        <a:t> </a:t>
                      </a:r>
                      <a:endParaRPr lang="ru-RU" sz="1100" dirty="0"/>
                    </a:p>
                  </a:txBody>
                  <a:tcPr marL="17427" marR="17427" marT="17427" marB="17427">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13654">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45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dirty="0" smtClean="0">
                          <a:solidFill>
                            <a:srgbClr val="92D050"/>
                          </a:solidFill>
                        </a:rPr>
                        <a:t>day</a:t>
                      </a:r>
                      <a:r>
                        <a:rPr lang="en-US" sz="1800" baseline="0" dirty="0" smtClean="0">
                          <a:solidFill>
                            <a:srgbClr val="92D050"/>
                          </a:solidFill>
                        </a:rPr>
                        <a:t>  2-3- times a day orally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891589">
                <a:tc>
                  <a:txBody>
                    <a:bodyPr/>
                    <a:lstStyle/>
                    <a:p>
                      <a:r>
                        <a:rPr lang="en-US" sz="1800" dirty="0" err="1" smtClean="0">
                          <a:solidFill>
                            <a:srgbClr val="92D050"/>
                          </a:solidFill>
                        </a:rPr>
                        <a:t>Monural</a:t>
                      </a:r>
                      <a:r>
                        <a:rPr lang="ru-RU" sz="1800" dirty="0" smtClean="0">
                          <a:solidFill>
                            <a:srgbClr val="92D050"/>
                          </a:solidFill>
                        </a:rPr>
                        <a:t> (</a:t>
                      </a:r>
                      <a:r>
                        <a:rPr lang="en-US" sz="1800" dirty="0" smtClean="0">
                          <a:solidFill>
                            <a:srgbClr val="92D050"/>
                          </a:solidFill>
                        </a:rPr>
                        <a:t>children over 5 years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en-US" sz="1800" baseline="0" dirty="0" smtClean="0">
                          <a:solidFill>
                            <a:srgbClr val="92D050"/>
                          </a:solidFill>
                        </a:rPr>
                        <a:t>2 </a:t>
                      </a:r>
                      <a:r>
                        <a:rPr lang="en-US" sz="1800" baseline="0" dirty="0" err="1" smtClean="0">
                          <a:solidFill>
                            <a:srgbClr val="92D050"/>
                          </a:solidFill>
                        </a:rPr>
                        <a:t>gr</a:t>
                      </a:r>
                      <a:r>
                        <a:rPr lang="en-US" sz="1800" baseline="0" dirty="0" smtClean="0">
                          <a:solidFill>
                            <a:srgbClr val="92D050"/>
                          </a:solidFill>
                        </a:rPr>
                        <a:t> orally</a:t>
                      </a:r>
                      <a:r>
                        <a:rPr lang="ru-RU" sz="1800" dirty="0" smtClean="0">
                          <a:solidFill>
                            <a:srgbClr val="92D050"/>
                          </a:solidFill>
                        </a:rPr>
                        <a:t> </a:t>
                      </a:r>
                      <a:endParaRPr lang="en-US"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en-US" sz="1800" dirty="0" smtClean="0">
                          <a:solidFill>
                            <a:srgbClr val="92D050"/>
                          </a:solidFill>
                        </a:rPr>
                        <a:t>Once</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3654">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10-15 </a:t>
                      </a:r>
                      <a:r>
                        <a:rPr lang="en-US" sz="1800" dirty="0" smtClean="0">
                          <a:solidFill>
                            <a:srgbClr val="92D050"/>
                          </a:solidFill>
                        </a:rPr>
                        <a:t>mg</a:t>
                      </a:r>
                      <a:r>
                        <a:rPr lang="ru-RU" sz="1800" dirty="0" smtClean="0">
                          <a:solidFill>
                            <a:srgbClr val="92D050"/>
                          </a:solidFill>
                        </a:rPr>
                        <a:t> </a:t>
                      </a:r>
                      <a:r>
                        <a:rPr lang="ru-RU" sz="1800" dirty="0">
                          <a:solidFill>
                            <a:srgbClr val="92D050"/>
                          </a:solidFill>
                        </a:rPr>
                        <a:t>/ </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891589">
                <a:tc>
                  <a:txBody>
                    <a:bodyPr/>
                    <a:lstStyle/>
                    <a:p>
                      <a:r>
                        <a:rPr lang="en-US" sz="1800" dirty="0" smtClean="0">
                          <a:solidFill>
                            <a:srgbClr val="92D050"/>
                          </a:solidFill>
                        </a:rPr>
                        <a:t>Co-</a:t>
                      </a:r>
                      <a:r>
                        <a:rPr lang="en-US" sz="1800" dirty="0" err="1" smtClean="0">
                          <a:solidFill>
                            <a:srgbClr val="92D050"/>
                          </a:solidFill>
                        </a:rPr>
                        <a:t>trimoxasole</a:t>
                      </a:r>
                      <a:r>
                        <a:rPr lang="ru-RU" sz="1800" dirty="0" smtClean="0">
                          <a:solidFill>
                            <a:srgbClr val="92D050"/>
                          </a:solidFill>
                        </a:rPr>
                        <a:t>(</a:t>
                      </a:r>
                      <a:r>
                        <a:rPr lang="en-US" sz="1800" dirty="0" smtClean="0">
                          <a:solidFill>
                            <a:srgbClr val="92D050"/>
                          </a:solidFill>
                        </a:rPr>
                        <a:t>children</a:t>
                      </a:r>
                      <a:r>
                        <a:rPr lang="en-US" sz="1800" baseline="0" dirty="0" smtClean="0">
                          <a:solidFill>
                            <a:srgbClr val="92D050"/>
                          </a:solidFill>
                        </a:rPr>
                        <a:t> over 3 months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ru-RU" sz="1800" dirty="0">
                          <a:solidFill>
                            <a:srgbClr val="92D050"/>
                          </a:solidFill>
                        </a:rPr>
                        <a:t>3-4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by </a:t>
                      </a:r>
                      <a:r>
                        <a:rPr lang="en-US" sz="1800" dirty="0" err="1" smtClean="0">
                          <a:solidFill>
                            <a:srgbClr val="92D050"/>
                          </a:solidFill>
                        </a:rPr>
                        <a:t>trimethoprim</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6-8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3654">
                <a:tc>
                  <a:txBody>
                    <a:bodyPr/>
                    <a:lstStyle/>
                    <a:p>
                      <a:r>
                        <a:rPr lang="en-US" sz="1800" dirty="0" err="1" smtClean="0">
                          <a:solidFill>
                            <a:srgbClr val="92D050"/>
                          </a:solidFill>
                        </a:rPr>
                        <a:t>Cefixim</a:t>
                      </a:r>
                      <a:r>
                        <a:rPr lang="ru-RU" sz="1800" dirty="0" smtClean="0">
                          <a:solidFill>
                            <a:srgbClr val="92D050"/>
                          </a:solidFill>
                        </a:rPr>
                        <a:t> (</a:t>
                      </a:r>
                      <a:r>
                        <a:rPr lang="en-US" sz="1800" dirty="0" smtClean="0">
                          <a:solidFill>
                            <a:srgbClr val="92D050"/>
                          </a:solidFill>
                        </a:rPr>
                        <a:t>children</a:t>
                      </a:r>
                      <a:r>
                        <a:rPr lang="en-US" sz="1800" baseline="0" dirty="0" smtClean="0">
                          <a:solidFill>
                            <a:srgbClr val="92D050"/>
                          </a:solidFill>
                        </a:rPr>
                        <a:t> over 6 months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4 </a:t>
                      </a:r>
                      <a:r>
                        <a:rPr lang="en-US" sz="1800" dirty="0" smtClean="0">
                          <a:solidFill>
                            <a:srgbClr val="92D050"/>
                          </a:solidFill>
                        </a:rPr>
                        <a:t>mg</a:t>
                      </a:r>
                      <a:r>
                        <a:rPr lang="ru-RU" sz="1800" dirty="0" smtClean="0">
                          <a:solidFill>
                            <a:srgbClr val="92D050"/>
                          </a:solidFill>
                        </a:rPr>
                        <a:t> </a:t>
                      </a:r>
                      <a:r>
                        <a:rPr lang="ru-RU" sz="1800" dirty="0">
                          <a:solidFill>
                            <a:srgbClr val="92D050"/>
                          </a:solidFill>
                        </a:rPr>
                        <a:t>/ </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5363" name="Прямоугольник 2"/>
          <p:cNvSpPr>
            <a:spLocks noChangeArrowheads="1"/>
          </p:cNvSpPr>
          <p:nvPr/>
        </p:nvSpPr>
        <p:spPr bwMode="auto">
          <a:xfrm>
            <a:off x="2916238" y="188913"/>
            <a:ext cx="5229509" cy="584775"/>
          </a:xfrm>
          <a:prstGeom prst="rect">
            <a:avLst/>
          </a:prstGeom>
          <a:noFill/>
          <a:ln w="9525">
            <a:noFill/>
            <a:miter lim="800000"/>
            <a:headEnd/>
            <a:tailEnd/>
          </a:ln>
        </p:spPr>
        <p:txBody>
          <a:bodyPr wrap="none">
            <a:spAutoFit/>
          </a:bodyPr>
          <a:lstStyle/>
          <a:p>
            <a:r>
              <a:rPr lang="en-US" sz="3200" b="1" dirty="0" smtClean="0">
                <a:solidFill>
                  <a:srgbClr val="FFC000"/>
                </a:solidFill>
              </a:rPr>
              <a:t>Asymptomatic </a:t>
            </a:r>
            <a:r>
              <a:rPr lang="en-US" sz="3200" b="1" dirty="0" err="1" smtClean="0">
                <a:solidFill>
                  <a:srgbClr val="FFC000"/>
                </a:solidFill>
              </a:rPr>
              <a:t>bacteriuria</a:t>
            </a:r>
            <a:endParaRPr lang="ru-RU" sz="3200" b="1" dirty="0">
              <a:solidFill>
                <a:srgbClr val="FFC000"/>
              </a:solidFill>
            </a:endParaRPr>
          </a:p>
        </p:txBody>
      </p:sp>
      <p:sp>
        <p:nvSpPr>
          <p:cNvPr id="15364" name="Прямоугольник 3"/>
          <p:cNvSpPr>
            <a:spLocks noChangeArrowheads="1"/>
          </p:cNvSpPr>
          <p:nvPr/>
        </p:nvSpPr>
        <p:spPr bwMode="auto">
          <a:xfrm>
            <a:off x="755650" y="1125538"/>
            <a:ext cx="8064500" cy="5355312"/>
          </a:xfrm>
          <a:prstGeom prst="rect">
            <a:avLst/>
          </a:prstGeom>
          <a:noFill/>
          <a:ln w="9525">
            <a:noFill/>
            <a:miter lim="800000"/>
            <a:headEnd/>
            <a:tailEnd/>
          </a:ln>
        </p:spPr>
        <p:txBody>
          <a:bodyPr>
            <a:spAutoFit/>
          </a:bodyPr>
          <a:lstStyle/>
          <a:p>
            <a:pPr algn="ctr"/>
            <a:r>
              <a:rPr lang="en-US" sz="2800" dirty="0" smtClean="0">
                <a:solidFill>
                  <a:srgbClr val="FFC000"/>
                </a:solidFill>
              </a:rPr>
              <a:t>All pregnant women  and persons with burdened diseases are subject  to treatment.</a:t>
            </a:r>
          </a:p>
          <a:p>
            <a:pPr>
              <a:buFontTx/>
              <a:buBlip>
                <a:blip r:embed="rId2"/>
              </a:buBlip>
            </a:pPr>
            <a:endParaRPr lang="en-US" dirty="0" smtClean="0"/>
          </a:p>
          <a:p>
            <a:pPr algn="ctr"/>
            <a:r>
              <a:rPr lang="en-US" sz="2800" u="sng" dirty="0" smtClean="0">
                <a:solidFill>
                  <a:srgbClr val="FFFF00"/>
                </a:solidFill>
              </a:rPr>
              <a:t>Principles of treatment:</a:t>
            </a:r>
          </a:p>
          <a:p>
            <a:pPr>
              <a:buFontTx/>
              <a:buBlip>
                <a:blip r:embed="rId2"/>
              </a:buBlip>
            </a:pPr>
            <a:r>
              <a:rPr lang="en-US" sz="2400" dirty="0" smtClean="0">
                <a:solidFill>
                  <a:srgbClr val="FFFF00"/>
                </a:solidFill>
              </a:rPr>
              <a:t>When detecting </a:t>
            </a:r>
            <a:r>
              <a:rPr lang="en-US" sz="2400" dirty="0" err="1" smtClean="0">
                <a:solidFill>
                  <a:srgbClr val="FFFF00"/>
                </a:solidFill>
              </a:rPr>
              <a:t>bacteriuria</a:t>
            </a:r>
            <a:r>
              <a:rPr lang="en-US" sz="2400" dirty="0" smtClean="0">
                <a:solidFill>
                  <a:srgbClr val="FFFF00"/>
                </a:solidFill>
              </a:rPr>
              <a:t>, treatment begins with a 3-day course of antibiotic therapy followed by a monthly culture of urine to monitor the possible recurrence of the disease.</a:t>
            </a:r>
          </a:p>
          <a:p>
            <a:pPr>
              <a:buFontTx/>
              <a:buBlip>
                <a:blip r:embed="rId2"/>
              </a:buBlip>
            </a:pPr>
            <a:r>
              <a:rPr lang="en-US" sz="2400" dirty="0" smtClean="0">
                <a:solidFill>
                  <a:srgbClr val="FFFF00"/>
                </a:solidFill>
              </a:rPr>
              <a:t>In case of repeated detection of </a:t>
            </a:r>
            <a:r>
              <a:rPr lang="en-US" sz="2400" dirty="0" err="1" smtClean="0">
                <a:solidFill>
                  <a:srgbClr val="FFFF00"/>
                </a:solidFill>
              </a:rPr>
              <a:t>bacteriuria</a:t>
            </a:r>
            <a:r>
              <a:rPr lang="en-US" sz="2400" dirty="0" smtClean="0">
                <a:solidFill>
                  <a:srgbClr val="FFFF00"/>
                </a:solidFill>
              </a:rPr>
              <a:t> (16-33%) it is necessary to prescribe maintenance therapy before the end of pregnancy and 2 more weeks after delivery: a single dose of the drug in the evening after a meal.</a:t>
            </a:r>
          </a:p>
          <a:p>
            <a:pPr>
              <a:buFontTx/>
              <a:buBlip>
                <a:blip r:embed="rId2"/>
              </a:buBlip>
            </a:pPr>
            <a:r>
              <a:rPr lang="en-US" sz="2400" dirty="0" smtClean="0">
                <a:solidFill>
                  <a:srgbClr val="FFFF00"/>
                </a:solidFill>
              </a:rPr>
              <a:t>It is recommended to prescribe supportive treatment based on the sensitivity of microorganisms detected in urine to antibiotics.</a:t>
            </a:r>
            <a:endParaRPr lang="ru-RU" sz="2400" dirty="0">
              <a:solidFill>
                <a:srgbClr val="FFFF00"/>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6387" name="Прямоугольник 2"/>
          <p:cNvSpPr>
            <a:spLocks noChangeArrowheads="1"/>
          </p:cNvSpPr>
          <p:nvPr/>
        </p:nvSpPr>
        <p:spPr bwMode="auto">
          <a:xfrm>
            <a:off x="1835150" y="333375"/>
            <a:ext cx="5976938" cy="830997"/>
          </a:xfrm>
          <a:prstGeom prst="rect">
            <a:avLst/>
          </a:prstGeom>
          <a:noFill/>
          <a:ln w="9525">
            <a:noFill/>
            <a:miter lim="800000"/>
            <a:headEnd/>
            <a:tailEnd/>
          </a:ln>
        </p:spPr>
        <p:txBody>
          <a:bodyPr>
            <a:spAutoFit/>
          </a:bodyPr>
          <a:lstStyle/>
          <a:p>
            <a:pPr algn="ctr"/>
            <a:r>
              <a:rPr lang="en-US" sz="2400" dirty="0" smtClean="0">
                <a:solidFill>
                  <a:srgbClr val="FFC000"/>
                </a:solidFill>
              </a:rPr>
              <a:t>Acute </a:t>
            </a:r>
            <a:r>
              <a:rPr lang="en-US" sz="2400" dirty="0" err="1" smtClean="0">
                <a:solidFill>
                  <a:srgbClr val="FFC000"/>
                </a:solidFill>
              </a:rPr>
              <a:t>pyelonephritis</a:t>
            </a:r>
            <a:endParaRPr lang="en-US" sz="2400" dirty="0" smtClean="0">
              <a:solidFill>
                <a:srgbClr val="FFC000"/>
              </a:solidFill>
            </a:endParaRPr>
          </a:p>
          <a:p>
            <a:pPr algn="ctr"/>
            <a:r>
              <a:rPr lang="en-US" sz="2400" dirty="0" smtClean="0">
                <a:solidFill>
                  <a:srgbClr val="FFC000"/>
                </a:solidFill>
              </a:rPr>
              <a:t>Caused E. coli in more than 80% of cases.</a:t>
            </a:r>
          </a:p>
        </p:txBody>
      </p:sp>
      <p:sp>
        <p:nvSpPr>
          <p:cNvPr id="16388" name="Прямоугольник 3"/>
          <p:cNvSpPr>
            <a:spLocks noChangeArrowheads="1"/>
          </p:cNvSpPr>
          <p:nvPr/>
        </p:nvSpPr>
        <p:spPr bwMode="auto">
          <a:xfrm>
            <a:off x="539750" y="1052513"/>
            <a:ext cx="8353425" cy="4678204"/>
          </a:xfrm>
          <a:prstGeom prst="rect">
            <a:avLst/>
          </a:prstGeom>
          <a:noFill/>
          <a:ln w="9525">
            <a:noFill/>
            <a:miter lim="800000"/>
            <a:headEnd/>
            <a:tailEnd/>
          </a:ln>
        </p:spPr>
        <p:txBody>
          <a:bodyPr>
            <a:spAutoFit/>
          </a:bodyPr>
          <a:lstStyle/>
          <a:p>
            <a:pPr>
              <a:buFontTx/>
              <a:buBlip>
                <a:blip r:embed="rId2"/>
              </a:buBlip>
            </a:pPr>
            <a:endParaRPr lang="en-US" dirty="0" smtClean="0"/>
          </a:p>
          <a:p>
            <a:pPr>
              <a:buFontTx/>
              <a:buBlip>
                <a:blip r:embed="rId2"/>
              </a:buBlip>
            </a:pPr>
            <a:r>
              <a:rPr lang="en-US" sz="2000" dirty="0" smtClean="0">
                <a:solidFill>
                  <a:srgbClr val="FFFF00"/>
                </a:solidFill>
              </a:rPr>
              <a:t>Treatment begins with intravenous administration of antibiotics (</a:t>
            </a:r>
            <a:r>
              <a:rPr lang="en-US" sz="2000" dirty="0" err="1" smtClean="0">
                <a:solidFill>
                  <a:srgbClr val="FFFF00"/>
                </a:solidFill>
              </a:rPr>
              <a:t>cephalosporins</a:t>
            </a:r>
            <a:r>
              <a:rPr lang="en-US" sz="2000" dirty="0" smtClean="0">
                <a:solidFill>
                  <a:srgbClr val="FFFF00"/>
                </a:solidFill>
              </a:rPr>
              <a:t> or </a:t>
            </a:r>
            <a:r>
              <a:rPr lang="en-US" sz="2000" dirty="0" err="1" smtClean="0">
                <a:solidFill>
                  <a:srgbClr val="FFFF00"/>
                </a:solidFill>
              </a:rPr>
              <a:t>fluoroquinolones</a:t>
            </a:r>
            <a:r>
              <a:rPr lang="en-US" sz="2000" dirty="0" smtClean="0">
                <a:solidFill>
                  <a:srgbClr val="FFFF00"/>
                </a:solidFill>
              </a:rPr>
              <a:t>), which continues until the body temperature normalizes (48-72 hours). Then go to oral intake - 14 days, and with the allocation of </a:t>
            </a:r>
            <a:r>
              <a:rPr lang="en-US" sz="2000" dirty="0" err="1" smtClean="0">
                <a:solidFill>
                  <a:srgbClr val="FFFF00"/>
                </a:solidFill>
              </a:rPr>
              <a:t>enterococcus</a:t>
            </a:r>
            <a:r>
              <a:rPr lang="en-US" sz="2000" dirty="0" smtClean="0">
                <a:solidFill>
                  <a:srgbClr val="FFFF00"/>
                </a:solidFill>
              </a:rPr>
              <a:t> or Pseudomonas </a:t>
            </a:r>
            <a:r>
              <a:rPr lang="en-US" sz="2000" dirty="0" err="1" smtClean="0">
                <a:solidFill>
                  <a:srgbClr val="FFFF00"/>
                </a:solidFill>
              </a:rPr>
              <a:t>aeruginosa</a:t>
            </a:r>
            <a:r>
              <a:rPr lang="en-US" sz="2000" dirty="0" smtClean="0">
                <a:solidFill>
                  <a:srgbClr val="FFFF00"/>
                </a:solidFill>
              </a:rPr>
              <a:t> - up to 21 days.</a:t>
            </a:r>
          </a:p>
          <a:p>
            <a:pPr>
              <a:buFontTx/>
              <a:buBlip>
                <a:blip r:embed="rId2"/>
              </a:buBlip>
            </a:pPr>
            <a:r>
              <a:rPr lang="en-US" sz="2000" dirty="0" smtClean="0">
                <a:solidFill>
                  <a:srgbClr val="FFFF00"/>
                </a:solidFill>
              </a:rPr>
              <a:t>20-30% of the pathogens of </a:t>
            </a:r>
            <a:r>
              <a:rPr lang="en-US" sz="2000" dirty="0" err="1" smtClean="0">
                <a:solidFill>
                  <a:srgbClr val="FFFF00"/>
                </a:solidFill>
              </a:rPr>
              <a:t>pyelonephritis</a:t>
            </a:r>
            <a:r>
              <a:rPr lang="en-US" sz="2000" dirty="0" smtClean="0">
                <a:solidFill>
                  <a:srgbClr val="FFFF00"/>
                </a:solidFill>
              </a:rPr>
              <a:t> are resistant to amoxicillin and </a:t>
            </a:r>
            <a:r>
              <a:rPr lang="en-US" sz="2000" dirty="0" err="1" smtClean="0">
                <a:solidFill>
                  <a:srgbClr val="FFFF00"/>
                </a:solidFill>
              </a:rPr>
              <a:t>cephalosporins</a:t>
            </a:r>
            <a:r>
              <a:rPr lang="en-US" sz="2000" dirty="0" smtClean="0">
                <a:solidFill>
                  <a:srgbClr val="FFFF00"/>
                </a:solidFill>
              </a:rPr>
              <a:t> of the first generation, which should not be used to treat acute </a:t>
            </a:r>
            <a:r>
              <a:rPr lang="en-US" sz="2000" dirty="0" err="1" smtClean="0">
                <a:solidFill>
                  <a:srgbClr val="FFFF00"/>
                </a:solidFill>
              </a:rPr>
              <a:t>pyelonephritis</a:t>
            </a:r>
            <a:r>
              <a:rPr lang="en-US" sz="2000" dirty="0" smtClean="0">
                <a:solidFill>
                  <a:srgbClr val="FFFF00"/>
                </a:solidFill>
              </a:rPr>
              <a:t> without microbiological confirmation of its effectiveness.</a:t>
            </a:r>
          </a:p>
          <a:p>
            <a:pPr>
              <a:buFontTx/>
              <a:buBlip>
                <a:blip r:embed="rId2"/>
              </a:buBlip>
            </a:pPr>
            <a:r>
              <a:rPr lang="en-US" sz="2000" dirty="0" smtClean="0">
                <a:solidFill>
                  <a:srgbClr val="FFFF00"/>
                </a:solidFill>
              </a:rPr>
              <a:t>If pain and fever last more than 72 hours, it is necessary to repeat the culture examination of urine, assess the possibility of a </a:t>
            </a:r>
            <a:r>
              <a:rPr lang="en-US" sz="2000" dirty="0" err="1" smtClean="0">
                <a:solidFill>
                  <a:srgbClr val="FFFF00"/>
                </a:solidFill>
              </a:rPr>
              <a:t>paraneural</a:t>
            </a:r>
            <a:r>
              <a:rPr lang="en-US" sz="2000" dirty="0" smtClean="0">
                <a:solidFill>
                  <a:srgbClr val="FFFF00"/>
                </a:solidFill>
              </a:rPr>
              <a:t> or intra-venous abscess, urinary tract abnormalities or their obstruction.</a:t>
            </a:r>
          </a:p>
          <a:p>
            <a:pPr>
              <a:buFontTx/>
              <a:buBlip>
                <a:blip r:embed="rId2"/>
              </a:buBlip>
            </a:pPr>
            <a:r>
              <a:rPr lang="en-US" sz="2000" dirty="0" smtClean="0">
                <a:solidFill>
                  <a:srgbClr val="FFFF00"/>
                </a:solidFill>
              </a:rPr>
              <a:t>Control culture examination of urine is carried out 2 weeks after the end of treatment.</a:t>
            </a:r>
            <a:endParaRPr lang="ru-RU" sz="2000" dirty="0">
              <a:solidFill>
                <a:srgbClr val="FFFF00"/>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0" y="549275"/>
          <a:ext cx="9144000" cy="6323150"/>
        </p:xfrm>
        <a:graphic>
          <a:graphicData uri="http://schemas.openxmlformats.org/drawingml/2006/table">
            <a:tbl>
              <a:tblPr/>
              <a:tblGrid>
                <a:gridCol w="3048000"/>
                <a:gridCol w="3048000"/>
                <a:gridCol w="3048000"/>
              </a:tblGrid>
              <a:tr h="598200">
                <a:tc>
                  <a:txBody>
                    <a:bodyPr/>
                    <a:lstStyle/>
                    <a:p>
                      <a:pPr algn="ctr"/>
                      <a:r>
                        <a:rPr lang="ru-RU" sz="1800" b="1" dirty="0" smtClean="0">
                          <a:solidFill>
                            <a:srgbClr val="FFFFFF"/>
                          </a:solidFill>
                        </a:rPr>
                        <a:t>А</a:t>
                      </a:r>
                      <a:r>
                        <a:rPr lang="en-US" sz="1800" b="1" dirty="0" err="1" smtClean="0">
                          <a:solidFill>
                            <a:srgbClr val="FFFFFF"/>
                          </a:solidFill>
                        </a:rPr>
                        <a:t>ntibiotic</a:t>
                      </a:r>
                      <a:endParaRPr lang="ru-RU" sz="1800" dirty="0"/>
                    </a:p>
                  </a:txBody>
                  <a:tcPr marL="18175" marR="18175" marT="18175" marB="18175">
                    <a:lnL>
                      <a:noFill/>
                    </a:lnL>
                    <a:lnR>
                      <a:noFill/>
                    </a:lnR>
                    <a:lnT>
                      <a:noFill/>
                    </a:lnT>
                    <a:lnB>
                      <a:noFill/>
                    </a:lnB>
                    <a:solidFill>
                      <a:srgbClr val="000080"/>
                    </a:solidFill>
                  </a:tcPr>
                </a:tc>
                <a:tc>
                  <a:txBody>
                    <a:bodyPr/>
                    <a:lstStyle/>
                    <a:p>
                      <a:pPr algn="ctr"/>
                      <a:r>
                        <a:rPr lang="en-US" sz="1800" b="1" dirty="0" smtClean="0">
                          <a:solidFill>
                            <a:srgbClr val="FFFFFF"/>
                          </a:solidFill>
                        </a:rPr>
                        <a:t>Dose</a:t>
                      </a:r>
                      <a:endParaRPr lang="ru-RU" sz="1800" dirty="0"/>
                    </a:p>
                  </a:txBody>
                  <a:tcPr marL="18175" marR="18175" marT="18175" marB="18175">
                    <a:lnL>
                      <a:noFill/>
                    </a:lnL>
                    <a:lnR>
                      <a:noFill/>
                    </a:lnR>
                    <a:lnT>
                      <a:noFill/>
                    </a:lnT>
                    <a:lnB>
                      <a:noFill/>
                    </a:lnB>
                    <a:solidFill>
                      <a:srgbClr val="000080"/>
                    </a:solidFill>
                  </a:tcPr>
                </a:tc>
                <a:tc>
                  <a:txBody>
                    <a:bodyPr/>
                    <a:lstStyle/>
                    <a:p>
                      <a:pPr algn="ctr"/>
                      <a:r>
                        <a:rPr lang="en-US" sz="1800" b="1" dirty="0" smtClean="0">
                          <a:solidFill>
                            <a:srgbClr val="FFFFFF"/>
                          </a:solidFill>
                        </a:rPr>
                        <a:t>Duration</a:t>
                      </a:r>
                      <a:r>
                        <a:rPr lang="en-US" sz="1800" b="1" baseline="0" dirty="0" smtClean="0">
                          <a:solidFill>
                            <a:srgbClr val="FFFFFF"/>
                          </a:solidFill>
                        </a:rPr>
                        <a:t> of </a:t>
                      </a:r>
                      <a:r>
                        <a:rPr lang="en-US" sz="1800" b="1" baseline="0" dirty="0" err="1" smtClean="0">
                          <a:solidFill>
                            <a:srgbClr val="FFFFFF"/>
                          </a:solidFill>
                        </a:rPr>
                        <a:t>prescribtion</a:t>
                      </a:r>
                      <a:endParaRPr lang="ru-RU" sz="1800" dirty="0"/>
                    </a:p>
                  </a:txBody>
                  <a:tcPr marL="18175" marR="18175" marT="18175" marB="18175">
                    <a:lnL>
                      <a:noFill/>
                    </a:lnL>
                    <a:lnR>
                      <a:noFill/>
                    </a:lnR>
                    <a:lnT>
                      <a:noFill/>
                    </a:lnT>
                    <a:lnB>
                      <a:noFill/>
                    </a:lnB>
                    <a:solidFill>
                      <a:srgbClr val="000080"/>
                    </a:solidFill>
                  </a:tcPr>
                </a:tc>
              </a:tr>
              <a:tr h="327317">
                <a:tc gridSpan="3">
                  <a:txBody>
                    <a:bodyPr/>
                    <a:lstStyle/>
                    <a:p>
                      <a:pPr algn="ctr"/>
                      <a:r>
                        <a:rPr lang="en-US" sz="2000" dirty="0" smtClean="0">
                          <a:solidFill>
                            <a:srgbClr val="FFC000"/>
                          </a:solidFill>
                        </a:rPr>
                        <a:t>In adults, an easy course (antibiotic choice)</a:t>
                      </a:r>
                      <a:endParaRPr lang="ru-RU" sz="2000" dirty="0">
                        <a:solidFill>
                          <a:srgbClr val="FFC000"/>
                        </a:solidFill>
                      </a:endParaRPr>
                    </a:p>
                  </a:txBody>
                  <a:tcPr marL="18175" marR="18175" marT="18175" marB="18175">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598200">
                <a:tc>
                  <a:txBody>
                    <a:bodyPr/>
                    <a:lstStyle/>
                    <a:p>
                      <a:r>
                        <a:rPr lang="en-US" sz="1800" dirty="0" err="1" smtClean="0">
                          <a:solidFill>
                            <a:srgbClr val="92D050"/>
                          </a:solidFill>
                        </a:rPr>
                        <a:t>Norfloxacin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ru-RU" sz="1800" dirty="0" smtClean="0">
                          <a:solidFill>
                            <a:srgbClr val="92D050"/>
                          </a:solidFill>
                        </a:rPr>
                        <a:t>О</a:t>
                      </a:r>
                      <a:r>
                        <a:rPr lang="en-US" sz="1800" dirty="0" err="1" smtClean="0">
                          <a:solidFill>
                            <a:srgbClr val="92D050"/>
                          </a:solidFill>
                        </a:rPr>
                        <a:t>floxacin</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smtClean="0">
                          <a:solidFill>
                            <a:srgbClr val="92D050"/>
                          </a:solidFill>
                        </a:rPr>
                        <a:t>Ciprofloxacin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en-US" sz="1800" dirty="0" err="1" smtClean="0">
                          <a:solidFill>
                            <a:srgbClr val="92D050"/>
                          </a:solidFill>
                        </a:rPr>
                        <a:t>Pefloxacin</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err="1" smtClean="0">
                          <a:solidFill>
                            <a:srgbClr val="92D050"/>
                          </a:solidFill>
                        </a:rPr>
                        <a:t>Levofloxacin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orally once a day</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twice a day</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smtClean="0">
                          <a:solidFill>
                            <a:srgbClr val="92D050"/>
                          </a:solidFill>
                        </a:rPr>
                        <a:t>Co-</a:t>
                      </a:r>
                      <a:r>
                        <a:rPr lang="en-US" sz="1800" dirty="0" err="1" smtClean="0">
                          <a:solidFill>
                            <a:srgbClr val="92D050"/>
                          </a:solidFill>
                        </a:rPr>
                        <a:t>trimoxasol</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en-US" sz="1800" dirty="0" smtClean="0">
                          <a:solidFill>
                            <a:srgbClr val="92D050"/>
                          </a:solidFill>
                        </a:rPr>
                        <a:t>480</a:t>
                      </a:r>
                      <a:r>
                        <a:rPr lang="en-US" sz="1800" baseline="0" dirty="0" smtClean="0">
                          <a:solidFill>
                            <a:srgbClr val="92D050"/>
                          </a:solidFill>
                        </a:rPr>
                        <a:t> mg orally twice a day</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smtClean="0">
                          <a:solidFill>
                            <a:srgbClr val="92D050"/>
                          </a:solidFill>
                        </a:rPr>
                        <a:t>7-14</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ru-RU" sz="1800" dirty="0">
                          <a:solidFill>
                            <a:srgbClr val="92D050"/>
                          </a:solidFill>
                        </a:rPr>
                        <a:t>500 </a:t>
                      </a:r>
                      <a:r>
                        <a:rPr lang="en-US" sz="1800" dirty="0" smtClean="0">
                          <a:solidFill>
                            <a:srgbClr val="92D050"/>
                          </a:solidFill>
                        </a:rPr>
                        <a:t>mg</a:t>
                      </a:r>
                      <a:r>
                        <a:rPr lang="ru-RU" sz="1800" dirty="0" smtClean="0">
                          <a:solidFill>
                            <a:srgbClr val="92D050"/>
                          </a:solidFill>
                        </a:rPr>
                        <a:t> </a:t>
                      </a:r>
                      <a:r>
                        <a:rPr lang="ru-RU" sz="1800" dirty="0">
                          <a:solidFill>
                            <a:srgbClr val="92D050"/>
                          </a:solidFill>
                        </a:rPr>
                        <a:t>/125 </a:t>
                      </a:r>
                      <a:r>
                        <a:rPr lang="en-US" sz="1800" dirty="0" smtClean="0">
                          <a:solidFill>
                            <a:srgbClr val="92D050"/>
                          </a:solidFill>
                        </a:rPr>
                        <a:t>mg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3 times a day</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err="1" smtClean="0">
                          <a:solidFill>
                            <a:srgbClr val="92D050"/>
                          </a:solidFill>
                        </a:rPr>
                        <a:t>Cefixim</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bl>
          </a:graphicData>
        </a:graphic>
      </p:graphicFrame>
      <p:sp>
        <p:nvSpPr>
          <p:cNvPr id="17443" name="Rectangle 1"/>
          <p:cNvSpPr>
            <a:spLocks noChangeArrowheads="1"/>
          </p:cNvSpPr>
          <p:nvPr/>
        </p:nvSpPr>
        <p:spPr bwMode="auto">
          <a:xfrm>
            <a:off x="2565400" y="44450"/>
            <a:ext cx="6361934" cy="461665"/>
          </a:xfrm>
          <a:prstGeom prst="rect">
            <a:avLst/>
          </a:prstGeom>
          <a:noFill/>
          <a:ln w="9525">
            <a:noFill/>
            <a:miter lim="800000"/>
            <a:headEnd/>
            <a:tailEnd/>
          </a:ln>
        </p:spPr>
        <p:txBody>
          <a:bodyPr wrap="none" anchor="ctr">
            <a:spAutoFit/>
          </a:bodyPr>
          <a:lstStyle/>
          <a:p>
            <a:pPr algn="ctr"/>
            <a:r>
              <a:rPr lang="en-US" sz="2400" b="1" dirty="0" smtClean="0">
                <a:solidFill>
                  <a:srgbClr val="FFC000"/>
                </a:solidFill>
              </a:rPr>
              <a:t>Antibiotic therapy for acute </a:t>
            </a:r>
            <a:r>
              <a:rPr lang="en-US" sz="2400" b="1" dirty="0" err="1" smtClean="0">
                <a:solidFill>
                  <a:srgbClr val="FFC000"/>
                </a:solidFill>
              </a:rPr>
              <a:t>pyelonephritis</a:t>
            </a:r>
            <a:endParaRPr lang="es-ES" sz="2400" b="1" dirty="0">
              <a:solidFill>
                <a:srgbClr val="FFC000"/>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4" name="Таблица 3"/>
          <p:cNvGraphicFramePr>
            <a:graphicFrameLocks noGrp="1"/>
          </p:cNvGraphicFramePr>
          <p:nvPr/>
        </p:nvGraphicFramePr>
        <p:xfrm>
          <a:off x="0" y="0"/>
          <a:ext cx="9143997" cy="6858002"/>
        </p:xfrm>
        <a:graphic>
          <a:graphicData uri="http://schemas.openxmlformats.org/drawingml/2006/table">
            <a:tbl>
              <a:tblPr/>
              <a:tblGrid>
                <a:gridCol w="3047999"/>
                <a:gridCol w="3047999"/>
                <a:gridCol w="3047999"/>
              </a:tblGrid>
              <a:tr h="608540">
                <a:tc gridSpan="3">
                  <a:txBody>
                    <a:bodyPr/>
                    <a:lstStyle/>
                    <a:p>
                      <a:pPr algn="ctr"/>
                      <a:r>
                        <a:rPr lang="en-US" sz="2000" dirty="0" smtClean="0">
                          <a:solidFill>
                            <a:srgbClr val="FFC000"/>
                          </a:solidFill>
                        </a:rPr>
                        <a:t>In adults, moderate and severe course (antibiotics of choice)</a:t>
                      </a:r>
                      <a:endParaRPr lang="ru-RU" sz="2000" dirty="0">
                        <a:solidFill>
                          <a:srgbClr val="FFC000"/>
                        </a:solidFill>
                      </a:endParaRPr>
                    </a:p>
                  </a:txBody>
                  <a:tcPr marL="17018" marR="17018" marT="17018" marB="17018">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08540">
                <a:tc>
                  <a:txBody>
                    <a:bodyPr/>
                    <a:lstStyle/>
                    <a:p>
                      <a:r>
                        <a:rPr lang="en-US" sz="1800" dirty="0" err="1" smtClean="0">
                          <a:solidFill>
                            <a:srgbClr val="92D050"/>
                          </a:solidFill>
                        </a:rPr>
                        <a:t>Cefuroxim</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0,75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Cefamandol</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1- 2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4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Cefotaxim</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1-2- times a day</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Ceftazidim</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2030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Cefepim</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1989682">
                <a:tc>
                  <a:txBody>
                    <a:bodyPr/>
                    <a:lstStyle/>
                    <a:p>
                      <a:r>
                        <a:rPr lang="ru-RU" sz="1800" dirty="0" smtClean="0">
                          <a:solidFill>
                            <a:srgbClr val="92D050"/>
                          </a:solidFill>
                        </a:rPr>
                        <a:t>А</a:t>
                      </a:r>
                      <a:r>
                        <a:rPr lang="en-US" sz="1800" dirty="0" err="1" smtClean="0">
                          <a:solidFill>
                            <a:srgbClr val="92D050"/>
                          </a:solidFill>
                        </a:rPr>
                        <a:t>moxicillin|clavulanat</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bl>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3997" cy="6857998"/>
        </p:xfrm>
        <a:graphic>
          <a:graphicData uri="http://schemas.openxmlformats.org/drawingml/2006/table">
            <a:tbl>
              <a:tblPr/>
              <a:tblGrid>
                <a:gridCol w="3047999"/>
                <a:gridCol w="3047999"/>
                <a:gridCol w="3047999"/>
              </a:tblGrid>
              <a:tr h="1657019">
                <a:tc>
                  <a:txBody>
                    <a:bodyPr/>
                    <a:lstStyle/>
                    <a:p>
                      <a:r>
                        <a:rPr lang="en-US" sz="1800" dirty="0" err="1" smtClean="0">
                          <a:solidFill>
                            <a:srgbClr val="92D050"/>
                          </a:solidFill>
                        </a:rPr>
                        <a:t>Levofloxacin</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r>
                        <a:rPr lang="ru-RU" sz="1800" dirty="0">
                          <a:solidFill>
                            <a:srgbClr val="92D050"/>
                          </a:solidFill>
                        </a:rPr>
                        <a:t>500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once a day</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pPr algn="ctr"/>
                      <a:r>
                        <a:rPr lang="ru-RU" sz="1800" dirty="0" smtClean="0">
                          <a:solidFill>
                            <a:srgbClr val="92D050"/>
                          </a:solidFill>
                        </a:rPr>
                        <a:t>14 </a:t>
                      </a:r>
                      <a:r>
                        <a:rPr lang="en-US" sz="1800" dirty="0" smtClean="0">
                          <a:solidFill>
                            <a:srgbClr val="92D050"/>
                          </a:solidFill>
                        </a:rPr>
                        <a:t>days</a:t>
                      </a:r>
                      <a:endParaRPr lang="ru-RU" sz="1800" dirty="0">
                        <a:solidFill>
                          <a:srgbClr val="92D050"/>
                        </a:solidFill>
                      </a:endParaRPr>
                    </a:p>
                  </a:txBody>
                  <a:tcPr marL="14190" marR="14190" marT="14190" marB="14190">
                    <a:lnL>
                      <a:noFill/>
                    </a:lnL>
                    <a:lnR>
                      <a:noFill/>
                    </a:lnR>
                    <a:lnT>
                      <a:noFill/>
                    </a:lnT>
                    <a:lnB>
                      <a:noFill/>
                    </a:lnB>
                    <a:solidFill>
                      <a:srgbClr val="F4FAFF"/>
                    </a:solidFill>
                  </a:tcPr>
                </a:tc>
              </a:tr>
              <a:tr h="1886941">
                <a:tc>
                  <a:txBody>
                    <a:bodyPr/>
                    <a:lstStyle/>
                    <a:p>
                      <a:r>
                        <a:rPr lang="ru-RU" sz="1800" dirty="0" smtClean="0">
                          <a:solidFill>
                            <a:srgbClr val="92D050"/>
                          </a:solidFill>
                        </a:rPr>
                        <a:t>О</a:t>
                      </a:r>
                      <a:r>
                        <a:rPr lang="en-US" sz="1800" dirty="0" err="1" smtClean="0">
                          <a:solidFill>
                            <a:srgbClr val="92D050"/>
                          </a:solidFill>
                        </a:rPr>
                        <a:t>floxacin</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r>
                        <a:rPr lang="ru-RU" sz="1800" dirty="0">
                          <a:solidFill>
                            <a:srgbClr val="92D050"/>
                          </a:solidFill>
                        </a:rPr>
                        <a:t>200-400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r>
              <a:tr h="1657019">
                <a:tc>
                  <a:txBody>
                    <a:bodyPr/>
                    <a:lstStyle/>
                    <a:p>
                      <a:r>
                        <a:rPr lang="en-US" sz="1800" dirty="0" err="1" smtClean="0">
                          <a:solidFill>
                            <a:srgbClr val="92D050"/>
                          </a:solidFill>
                        </a:rPr>
                        <a:t>Pefloxacin</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 </a:t>
                      </a:r>
                      <a:r>
                        <a:rPr lang="ru-RU" sz="1800" dirty="0" smtClean="0">
                          <a:solidFill>
                            <a:srgbClr val="92D050"/>
                          </a:solidFill>
                        </a:rPr>
                        <a:t>(</a:t>
                      </a:r>
                      <a:r>
                        <a:rPr lang="en-US" sz="1800" dirty="0" smtClean="0">
                          <a:solidFill>
                            <a:srgbClr val="92D050"/>
                          </a:solidFill>
                        </a:rPr>
                        <a:t>step therapy is recommended; after the </a:t>
                      </a:r>
                      <a:r>
                        <a:rPr lang="en-US" sz="1800" dirty="0" err="1" smtClean="0">
                          <a:solidFill>
                            <a:srgbClr val="92D050"/>
                          </a:solidFill>
                        </a:rPr>
                        <a:t>parenteral</a:t>
                      </a:r>
                      <a:r>
                        <a:rPr lang="en-US" sz="1800" dirty="0" smtClean="0">
                          <a:solidFill>
                            <a:srgbClr val="92D050"/>
                          </a:solidFill>
                        </a:rPr>
                        <a:t> course 400 mg per </a:t>
                      </a:r>
                      <a:r>
                        <a:rPr lang="en-US" sz="1800" dirty="0" err="1" smtClean="0">
                          <a:solidFill>
                            <a:srgbClr val="92D050"/>
                          </a:solidFill>
                        </a:rPr>
                        <a:t>os</a:t>
                      </a:r>
                      <a:r>
                        <a:rPr lang="en-US" sz="1800" dirty="0" smtClean="0">
                          <a:solidFill>
                            <a:srgbClr val="92D050"/>
                          </a:solidFill>
                        </a:rPr>
                        <a:t> 2 p /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F4FAFF"/>
                    </a:solidFill>
                  </a:tcPr>
                </a:tc>
              </a:tr>
              <a:tr h="1657019">
                <a:tc>
                  <a:txBody>
                    <a:bodyPr/>
                    <a:lstStyle/>
                    <a:p>
                      <a:r>
                        <a:rPr lang="en-US" sz="1800" dirty="0" smtClean="0">
                          <a:solidFill>
                            <a:srgbClr val="92D050"/>
                          </a:solidFill>
                        </a:rPr>
                        <a:t>Ciprofloxacin</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a:t>
                      </a:r>
                      <a:r>
                        <a:rPr lang="ru-RU" sz="1800" dirty="0" smtClean="0">
                          <a:solidFill>
                            <a:srgbClr val="92D050"/>
                          </a:solidFill>
                        </a:rPr>
                        <a:t> (</a:t>
                      </a:r>
                      <a:r>
                        <a:rPr lang="en-US" sz="1800" dirty="0" smtClean="0">
                          <a:solidFill>
                            <a:srgbClr val="92D050"/>
                          </a:solidFill>
                        </a:rPr>
                        <a:t>step therapy is recommended; after the </a:t>
                      </a:r>
                      <a:r>
                        <a:rPr lang="en-US" sz="1800" dirty="0" err="1" smtClean="0">
                          <a:solidFill>
                            <a:srgbClr val="92D050"/>
                          </a:solidFill>
                        </a:rPr>
                        <a:t>parenteral</a:t>
                      </a:r>
                      <a:r>
                        <a:rPr lang="en-US" sz="1800" dirty="0" smtClean="0">
                          <a:solidFill>
                            <a:srgbClr val="92D050"/>
                          </a:solidFill>
                        </a:rPr>
                        <a:t> course 500 mg per </a:t>
                      </a:r>
                      <a:r>
                        <a:rPr lang="en-US" sz="1800" dirty="0" err="1" smtClean="0">
                          <a:solidFill>
                            <a:srgbClr val="92D050"/>
                          </a:solidFill>
                        </a:rPr>
                        <a:t>os</a:t>
                      </a:r>
                      <a:r>
                        <a:rPr lang="en-US" sz="1800" dirty="0" smtClean="0">
                          <a:solidFill>
                            <a:srgbClr val="92D050"/>
                          </a:solidFill>
                        </a:rPr>
                        <a:t> 2 p /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pPr algn="ctr"/>
                      <a:r>
                        <a:rPr lang="ru-RU" sz="1800" dirty="0" smtClean="0">
                          <a:solidFill>
                            <a:srgbClr val="92D050"/>
                          </a:solidFill>
                        </a:rPr>
                        <a:t>14</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r>
            </a:tbl>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 y="0"/>
          <a:ext cx="9144032" cy="6857998"/>
        </p:xfrm>
        <a:graphic>
          <a:graphicData uri="http://schemas.openxmlformats.org/drawingml/2006/table">
            <a:tbl>
              <a:tblPr/>
              <a:tblGrid>
                <a:gridCol w="3048032"/>
                <a:gridCol w="3048000"/>
                <a:gridCol w="3048000"/>
              </a:tblGrid>
              <a:tr h="1161258">
                <a:tc gridSpan="3">
                  <a:txBody>
                    <a:bodyPr/>
                    <a:lstStyle/>
                    <a:p>
                      <a:pPr algn="ctr"/>
                      <a:r>
                        <a:rPr lang="en-US" sz="2400" dirty="0" smtClean="0">
                          <a:solidFill>
                            <a:srgbClr val="FFC000"/>
                          </a:solidFill>
                        </a:rPr>
                        <a:t>In adults, an moderate and severe course (reserve drugs)</a:t>
                      </a:r>
                      <a:endParaRPr lang="ru-RU" sz="2400" dirty="0">
                        <a:solidFill>
                          <a:srgbClr val="FFC000"/>
                        </a:solidFill>
                      </a:endParaRPr>
                    </a:p>
                  </a:txBody>
                  <a:tcPr marL="28575" marR="28575" marT="28575" marB="28575">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1161258">
                <a:tc>
                  <a:txBody>
                    <a:bodyPr/>
                    <a:lstStyle/>
                    <a:p>
                      <a:r>
                        <a:rPr lang="ru-RU" dirty="0" smtClean="0">
                          <a:solidFill>
                            <a:srgbClr val="92D050"/>
                          </a:solidFill>
                        </a:rPr>
                        <a:t>А</a:t>
                      </a:r>
                      <a:r>
                        <a:rPr lang="en-US" dirty="0" err="1" smtClean="0">
                          <a:solidFill>
                            <a:srgbClr val="92D050"/>
                          </a:solidFill>
                        </a:rPr>
                        <a:t>ztreonam</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r>
                        <a:rPr lang="ru-RU" dirty="0">
                          <a:solidFill>
                            <a:srgbClr val="92D050"/>
                          </a:solidFill>
                        </a:rPr>
                        <a:t>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3 times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pPr algn="ctr"/>
                      <a:r>
                        <a:rPr lang="ru-RU" dirty="0">
                          <a:solidFill>
                            <a:srgbClr val="92D050"/>
                          </a:solidFill>
                        </a:rPr>
                        <a:t>14 </a:t>
                      </a:r>
                      <a:r>
                        <a:rPr lang="en-US" dirty="0" smtClean="0">
                          <a:solidFill>
                            <a:srgbClr val="92D050"/>
                          </a:solidFill>
                        </a:rPr>
                        <a:t>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r>
              <a:tr h="635406">
                <a:tc>
                  <a:txBody>
                    <a:bodyPr/>
                    <a:lstStyle/>
                    <a:p>
                      <a:r>
                        <a:rPr lang="en-US" dirty="0" err="1" smtClean="0">
                          <a:solidFill>
                            <a:srgbClr val="92D050"/>
                          </a:solidFill>
                        </a:rPr>
                        <a:t>Meropenem</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r>
                        <a:rPr lang="ru-RU" dirty="0">
                          <a:solidFill>
                            <a:srgbClr val="92D050"/>
                          </a:solidFill>
                        </a:rPr>
                        <a:t>0,5- 1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3 times a day</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pPr algn="ctr"/>
                      <a:r>
                        <a:rPr lang="ru-RU" dirty="0">
                          <a:solidFill>
                            <a:srgbClr val="92D050"/>
                          </a:solidFill>
                        </a:rPr>
                        <a:t>10-14 </a:t>
                      </a:r>
                      <a:r>
                        <a:rPr lang="en-US" dirty="0" smtClean="0">
                          <a:solidFill>
                            <a:srgbClr val="92D050"/>
                          </a:solidFill>
                        </a:rPr>
                        <a:t>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r>
              <a:tr h="1687112">
                <a:tc>
                  <a:txBody>
                    <a:bodyPr/>
                    <a:lstStyle/>
                    <a:p>
                      <a:r>
                        <a:rPr lang="en-US" dirty="0" err="1" smtClean="0">
                          <a:solidFill>
                            <a:srgbClr val="92D050"/>
                          </a:solidFill>
                        </a:rPr>
                        <a:t>Cefoperason|sulbactam</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r>
                        <a:rPr lang="ru-RU" dirty="0">
                          <a:solidFill>
                            <a:srgbClr val="92D050"/>
                          </a:solidFill>
                        </a:rPr>
                        <a:t>2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twice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pPr algn="ctr"/>
                      <a:r>
                        <a:rPr lang="ru-RU" dirty="0" smtClean="0">
                          <a:solidFill>
                            <a:srgbClr val="92D050"/>
                          </a:solidFill>
                        </a:rPr>
                        <a:t>10-14</a:t>
                      </a:r>
                      <a:r>
                        <a:rPr lang="en-US" baseline="0" dirty="0" smtClean="0">
                          <a:solidFill>
                            <a:srgbClr val="92D050"/>
                          </a:solidFill>
                        </a:rPr>
                        <a:t> 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r>
              <a:tr h="2212964">
                <a:tc>
                  <a:txBody>
                    <a:bodyPr/>
                    <a:lstStyle/>
                    <a:p>
                      <a:r>
                        <a:rPr lang="ru-RU" dirty="0" smtClean="0">
                          <a:solidFill>
                            <a:srgbClr val="92D050"/>
                          </a:solidFill>
                        </a:rPr>
                        <a:t>А</a:t>
                      </a:r>
                      <a:r>
                        <a:rPr lang="en-US" dirty="0" err="1" smtClean="0">
                          <a:solidFill>
                            <a:srgbClr val="92D050"/>
                          </a:solidFill>
                        </a:rPr>
                        <a:t>mpicillin+gentamicin</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r>
                        <a:rPr lang="ru-RU" dirty="0">
                          <a:solidFill>
                            <a:srgbClr val="92D050"/>
                          </a:solidFill>
                        </a:rPr>
                        <a:t>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4 times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pPr algn="ctr"/>
                      <a:r>
                        <a:rPr lang="ru-RU" dirty="0" smtClean="0">
                          <a:solidFill>
                            <a:srgbClr val="92D050"/>
                          </a:solidFill>
                        </a:rPr>
                        <a:t>14</a:t>
                      </a:r>
                      <a:r>
                        <a:rPr lang="en-US" baseline="0" dirty="0" smtClean="0">
                          <a:solidFill>
                            <a:srgbClr val="92D050"/>
                          </a:solidFill>
                        </a:rPr>
                        <a:t> 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r>
            </a:tbl>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 y="0"/>
          <a:ext cx="9144032" cy="7085983"/>
        </p:xfrm>
        <a:graphic>
          <a:graphicData uri="http://schemas.openxmlformats.org/drawingml/2006/table">
            <a:tbl>
              <a:tblPr/>
              <a:tblGrid>
                <a:gridCol w="3048032"/>
                <a:gridCol w="3048000"/>
                <a:gridCol w="3048000"/>
              </a:tblGrid>
              <a:tr h="92158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rgbClr val="FFC000"/>
                          </a:solidFill>
                        </a:rPr>
                        <a:t>The use of </a:t>
                      </a:r>
                      <a:r>
                        <a:rPr lang="en-US" sz="2400" dirty="0" err="1" smtClean="0">
                          <a:solidFill>
                            <a:srgbClr val="FFC000"/>
                          </a:solidFill>
                        </a:rPr>
                        <a:t>fluoroquinolones</a:t>
                      </a:r>
                      <a:r>
                        <a:rPr lang="en-US" sz="2400" dirty="0" smtClean="0">
                          <a:solidFill>
                            <a:srgbClr val="FFC000"/>
                          </a:solidFill>
                        </a:rPr>
                        <a:t> is contraindicated in all trimesters of pregnancy (risk of involvement of the fetal connective tissue)</a:t>
                      </a:r>
                      <a:endParaRPr lang="ru-RU" sz="2400" dirty="0" smtClean="0">
                        <a:solidFill>
                          <a:srgbClr val="FFC000"/>
                        </a:solidFill>
                      </a:endParaRPr>
                    </a:p>
                    <a:p>
                      <a:pPr algn="ctr"/>
                      <a:endParaRPr lang="ru-RU" sz="1800" dirty="0"/>
                    </a:p>
                  </a:txBody>
                  <a:tcPr marL="17731" marR="17731" marT="17731" marB="17731">
                    <a:lnL>
                      <a:noFill/>
                    </a:lnL>
                    <a:lnR>
                      <a:noFill/>
                    </a:lnR>
                    <a:lnT>
                      <a:noFill/>
                    </a:lnT>
                    <a:lnB>
                      <a:noFill/>
                    </a:lnB>
                    <a:solidFill>
                      <a:srgbClr val="000080"/>
                    </a:solidFill>
                  </a:tcPr>
                </a:tc>
                <a:tc hMerge="1">
                  <a:txBody>
                    <a:bodyPr/>
                    <a:lstStyle/>
                    <a:p>
                      <a:endParaRPr lang="ru-RU"/>
                    </a:p>
                  </a:txBody>
                  <a:tcPr/>
                </a:tc>
                <a:tc hMerge="1">
                  <a:txBody>
                    <a:bodyPr/>
                    <a:lstStyle/>
                    <a:p>
                      <a:endParaRPr lang="ru-RU"/>
                    </a:p>
                  </a:txBody>
                  <a:tcPr/>
                </a:tc>
              </a:tr>
              <a:tr h="347088">
                <a:tc gridSpan="3">
                  <a:txBody>
                    <a:bodyPr/>
                    <a:lstStyle/>
                    <a:p>
                      <a:pPr algn="ctr"/>
                      <a:r>
                        <a:rPr lang="en-US" sz="2400" dirty="0" smtClean="0">
                          <a:solidFill>
                            <a:srgbClr val="FFC000"/>
                          </a:solidFill>
                        </a:rPr>
                        <a:t>At pregnant women (drugs of choice)</a:t>
                      </a:r>
                      <a:endParaRPr lang="ru-RU" sz="2400" dirty="0">
                        <a:solidFill>
                          <a:srgbClr val="FFC000"/>
                        </a:solidFill>
                      </a:endParaRPr>
                    </a:p>
                  </a:txBody>
                  <a:tcPr marL="17731" marR="17731" marT="17731" marB="1773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2070567">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3 times a day</a:t>
                      </a:r>
                      <a:r>
                        <a:rPr lang="ru-RU" sz="1800" dirty="0" smtClean="0">
                          <a:solidFill>
                            <a:srgbClr val="92D050"/>
                          </a:solidFill>
                        </a:rPr>
                        <a:t> (</a:t>
                      </a:r>
                      <a:r>
                        <a:rPr lang="en-US" sz="1800" dirty="0" smtClean="0">
                          <a:solidFill>
                            <a:srgbClr val="92D050"/>
                          </a:solidFill>
                        </a:rPr>
                        <a:t>step therapy is possible; after a </a:t>
                      </a:r>
                      <a:r>
                        <a:rPr lang="en-US" sz="1800" dirty="0" err="1" smtClean="0">
                          <a:solidFill>
                            <a:srgbClr val="92D050"/>
                          </a:solidFill>
                        </a:rPr>
                        <a:t>parenteral</a:t>
                      </a:r>
                      <a:r>
                        <a:rPr lang="en-US" sz="1800" dirty="0" smtClean="0">
                          <a:solidFill>
                            <a:srgbClr val="92D050"/>
                          </a:solidFill>
                        </a:rPr>
                        <a:t> course of 250 mg / 125 mg per </a:t>
                      </a:r>
                      <a:r>
                        <a:rPr lang="en-US" sz="1800" dirty="0" err="1" smtClean="0">
                          <a:solidFill>
                            <a:srgbClr val="92D050"/>
                          </a:solidFill>
                        </a:rPr>
                        <a:t>os</a:t>
                      </a:r>
                      <a:r>
                        <a:rPr lang="en-US" sz="1800" dirty="0" smtClean="0">
                          <a:solidFill>
                            <a:srgbClr val="92D050"/>
                          </a:solidFill>
                        </a:rPr>
                        <a:t> 3 time /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Cefuroxim</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0,75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r h="634334">
                <a:tc>
                  <a:txBody>
                    <a:bodyPr/>
                    <a:lstStyle/>
                    <a:p>
                      <a:r>
                        <a:rPr lang="en-US" sz="1800" dirty="0" err="1" smtClean="0">
                          <a:solidFill>
                            <a:srgbClr val="92D050"/>
                          </a:solidFill>
                        </a:rPr>
                        <a:t>Cefotaxim</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smtClean="0">
                          <a:solidFill>
                            <a:srgbClr val="92D050"/>
                          </a:solidFill>
                        </a:rPr>
                        <a:t>1</a:t>
                      </a:r>
                      <a:r>
                        <a:rPr lang="en-US" sz="1800" dirty="0" smtClean="0">
                          <a:solidFill>
                            <a:srgbClr val="92D050"/>
                          </a:solidFill>
                        </a:rPr>
                        <a:t>-2</a:t>
                      </a:r>
                      <a:r>
                        <a:rPr lang="en-US" sz="1800" baseline="0" dirty="0" smtClean="0">
                          <a:solidFill>
                            <a:srgbClr val="92D050"/>
                          </a:solidFill>
                        </a:rPr>
                        <a:t> g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once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r h="347088">
                <a:tc gridSpan="3">
                  <a:txBody>
                    <a:bodyPr/>
                    <a:lstStyle/>
                    <a:p>
                      <a:pPr algn="ctr"/>
                      <a:r>
                        <a:rPr lang="en-US" sz="2400" dirty="0" smtClean="0">
                          <a:solidFill>
                            <a:srgbClr val="FFC000"/>
                          </a:solidFill>
                        </a:rPr>
                        <a:t>At pregnant women (preparations of a reserve)</a:t>
                      </a:r>
                      <a:endParaRPr lang="ru-RU" sz="2400" dirty="0">
                        <a:solidFill>
                          <a:srgbClr val="FFC000"/>
                        </a:solidFill>
                      </a:endParaRPr>
                    </a:p>
                  </a:txBody>
                  <a:tcPr marL="17731" marR="17731" marT="17731" marB="1773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34334">
                <a:tc>
                  <a:txBody>
                    <a:bodyPr/>
                    <a:lstStyle/>
                    <a:p>
                      <a:r>
                        <a:rPr lang="ru-RU" sz="1800" dirty="0" smtClean="0">
                          <a:solidFill>
                            <a:srgbClr val="92D050"/>
                          </a:solidFill>
                        </a:rPr>
                        <a:t>А</a:t>
                      </a:r>
                      <a:r>
                        <a:rPr lang="en-US" sz="1800" dirty="0" err="1" smtClean="0">
                          <a:solidFill>
                            <a:srgbClr val="92D050"/>
                          </a:solidFill>
                        </a:rPr>
                        <a:t>ztreonam</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a:solidFill>
                            <a:srgbClr val="92D050"/>
                          </a:solidFill>
                        </a:rPr>
                        <a:t>1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1" y="0"/>
          <a:ext cx="9144032" cy="7412752"/>
        </p:xfrm>
        <a:graphic>
          <a:graphicData uri="http://schemas.openxmlformats.org/drawingml/2006/table">
            <a:tbl>
              <a:tblPr/>
              <a:tblGrid>
                <a:gridCol w="3048032"/>
                <a:gridCol w="3048000"/>
                <a:gridCol w="3048000"/>
              </a:tblGrid>
              <a:tr h="485686">
                <a:tc gridSpan="3">
                  <a:txBody>
                    <a:bodyPr/>
                    <a:lstStyle/>
                    <a:p>
                      <a:pPr algn="ctr"/>
                      <a:r>
                        <a:rPr lang="en-US" sz="2400" dirty="0" smtClean="0">
                          <a:solidFill>
                            <a:srgbClr val="FFC000"/>
                          </a:solidFill>
                        </a:rPr>
                        <a:t>At children should not use </a:t>
                      </a:r>
                      <a:r>
                        <a:rPr lang="en-US" sz="2400" dirty="0" err="1" smtClean="0">
                          <a:solidFill>
                            <a:srgbClr val="FFC000"/>
                          </a:solidFill>
                        </a:rPr>
                        <a:t>tetracyclines</a:t>
                      </a:r>
                      <a:r>
                        <a:rPr lang="en-US" sz="2400" dirty="0" smtClean="0">
                          <a:solidFill>
                            <a:srgbClr val="FFC000"/>
                          </a:solidFill>
                        </a:rPr>
                        <a:t> (staining teeth) and </a:t>
                      </a:r>
                      <a:r>
                        <a:rPr lang="en-US" sz="2400" dirty="0" err="1" smtClean="0">
                          <a:solidFill>
                            <a:srgbClr val="FFC000"/>
                          </a:solidFill>
                        </a:rPr>
                        <a:t>fluoroquinolones</a:t>
                      </a:r>
                      <a:r>
                        <a:rPr lang="en-US" sz="2400" dirty="0" smtClean="0">
                          <a:solidFill>
                            <a:srgbClr val="FFC000"/>
                          </a:solidFill>
                        </a:rPr>
                        <a:t> (inhibition of growth of cartilage tissue)</a:t>
                      </a:r>
                      <a:endParaRPr lang="ru-RU" sz="2400" dirty="0">
                        <a:solidFill>
                          <a:srgbClr val="FFC000"/>
                        </a:solidFill>
                      </a:endParaRPr>
                    </a:p>
                  </a:txBody>
                  <a:tcPr marL="10774" marR="10774" marT="10774" marB="10774">
                    <a:lnL>
                      <a:noFill/>
                    </a:lnL>
                    <a:lnR>
                      <a:noFill/>
                    </a:lnR>
                    <a:lnT>
                      <a:noFill/>
                    </a:lnT>
                    <a:lnB>
                      <a:noFill/>
                    </a:lnB>
                    <a:solidFill>
                      <a:srgbClr val="000080"/>
                    </a:solidFill>
                  </a:tcPr>
                </a:tc>
                <a:tc hMerge="1">
                  <a:txBody>
                    <a:bodyPr/>
                    <a:lstStyle/>
                    <a:p>
                      <a:endParaRPr lang="ru-RU"/>
                    </a:p>
                  </a:txBody>
                  <a:tcPr/>
                </a:tc>
                <a:tc hMerge="1">
                  <a:txBody>
                    <a:bodyPr/>
                    <a:lstStyle/>
                    <a:p>
                      <a:endParaRPr lang="ru-RU"/>
                    </a:p>
                  </a:txBody>
                  <a:tcPr/>
                </a:tc>
              </a:tr>
              <a:tr h="182321">
                <a:tc gridSpan="3">
                  <a:txBody>
                    <a:bodyPr/>
                    <a:lstStyle/>
                    <a:p>
                      <a:pPr algn="ctr"/>
                      <a:r>
                        <a:rPr lang="en-US" sz="2400" dirty="0" smtClean="0">
                          <a:solidFill>
                            <a:srgbClr val="FFC000"/>
                          </a:solidFill>
                        </a:rPr>
                        <a:t>At children (drugs of choice)</a:t>
                      </a:r>
                      <a:endParaRPr lang="ru-RU" sz="2400" dirty="0">
                        <a:solidFill>
                          <a:srgbClr val="FFC000"/>
                        </a:solidFill>
                      </a:endParaRPr>
                    </a:p>
                  </a:txBody>
                  <a:tcPr marL="10774" marR="10774" marT="10774" marB="10774">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1547465">
                <a:tc>
                  <a:txBody>
                    <a:bodyPr/>
                    <a:lstStyle/>
                    <a:p>
                      <a:r>
                        <a:rPr lang="en-US" sz="1800" dirty="0" err="1" smtClean="0">
                          <a:solidFill>
                            <a:srgbClr val="92D050"/>
                          </a:solidFill>
                        </a:rPr>
                        <a:t>Cefuroxim</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50-100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en-US" sz="1800" baseline="0" dirty="0" smtClean="0">
                          <a:solidFill>
                            <a:srgbClr val="92D050"/>
                          </a:solidFill>
                        </a:rPr>
                        <a:t> | day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 (step therapy is possible, after a </a:t>
                      </a:r>
                      <a:r>
                        <a:rPr lang="en-US" sz="1800" baseline="0" dirty="0" err="1" smtClean="0">
                          <a:solidFill>
                            <a:srgbClr val="92D050"/>
                          </a:solidFill>
                        </a:rPr>
                        <a:t>parenteral</a:t>
                      </a:r>
                      <a:r>
                        <a:rPr lang="en-US" sz="1800" baseline="0" dirty="0" smtClean="0">
                          <a:solidFill>
                            <a:srgbClr val="92D050"/>
                          </a:solidFill>
                        </a:rPr>
                        <a:t> course of 15 mg / kg per </a:t>
                      </a:r>
                      <a:r>
                        <a:rPr lang="en-US" sz="1800" baseline="0" dirty="0" err="1" smtClean="0">
                          <a:solidFill>
                            <a:srgbClr val="92D050"/>
                          </a:solidFill>
                        </a:rPr>
                        <a:t>os</a:t>
                      </a:r>
                      <a:r>
                        <a:rPr lang="en-US" sz="1800" baseline="0" dirty="0" smtClean="0">
                          <a:solidFill>
                            <a:srgbClr val="92D050"/>
                          </a:solidFill>
                        </a:rPr>
                        <a:t> 2 r / day during meals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485686">
                <a:tc>
                  <a:txBody>
                    <a:bodyPr/>
                    <a:lstStyle/>
                    <a:p>
                      <a:r>
                        <a:rPr lang="en-US" sz="1800" dirty="0" err="1" smtClean="0">
                          <a:solidFill>
                            <a:srgbClr val="92D050"/>
                          </a:solidFill>
                        </a:rPr>
                        <a:t>Cefamandol</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50-100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baseline="0" dirty="0" smtClean="0">
                          <a:solidFill>
                            <a:srgbClr val="92D050"/>
                          </a:solidFill>
                        </a:rPr>
                        <a:t> day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334003">
                <a:tc>
                  <a:txBody>
                    <a:bodyPr/>
                    <a:lstStyle/>
                    <a:p>
                      <a:r>
                        <a:rPr lang="en-US" sz="1800" dirty="0" err="1" smtClean="0">
                          <a:solidFill>
                            <a:srgbClr val="92D050"/>
                          </a:solidFill>
                        </a:rPr>
                        <a:t>Cefotaxim</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30-50 </a:t>
                      </a:r>
                      <a:r>
                        <a:rPr lang="en-US" sz="1800" dirty="0" err="1" smtClean="0">
                          <a:solidFill>
                            <a:srgbClr val="92D050"/>
                          </a:solidFill>
                        </a:rPr>
                        <a:t>mg|kg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334003">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50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once a day</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334003">
                <a:tc>
                  <a:txBody>
                    <a:bodyPr/>
                    <a:lstStyle/>
                    <a:p>
                      <a:r>
                        <a:rPr lang="en-US" sz="1800" dirty="0" err="1" smtClean="0">
                          <a:solidFill>
                            <a:srgbClr val="92D050"/>
                          </a:solidFill>
                        </a:rPr>
                        <a:t>Cefoperazon</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30-50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334003">
                <a:tc>
                  <a:txBody>
                    <a:bodyPr/>
                    <a:lstStyle/>
                    <a:p>
                      <a:r>
                        <a:rPr lang="en-US" sz="1800" dirty="0" err="1" smtClean="0">
                          <a:solidFill>
                            <a:srgbClr val="92D050"/>
                          </a:solidFill>
                        </a:rPr>
                        <a:t>Cefepim</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25-30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485686">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100-200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dirty="0" smtClean="0">
                          <a:solidFill>
                            <a:srgbClr val="92D050"/>
                          </a:solidFill>
                        </a:rPr>
                        <a:t>day</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1244100">
                <a:tc>
                  <a:txBody>
                    <a:bodyPr/>
                    <a:lstStyle/>
                    <a:p>
                      <a:r>
                        <a:rPr lang="ru-RU" sz="1800" dirty="0" smtClean="0">
                          <a:solidFill>
                            <a:srgbClr val="92D050"/>
                          </a:solidFill>
                        </a:rPr>
                        <a:t>А</a:t>
                      </a:r>
                      <a:r>
                        <a:rPr lang="en-US" sz="1800" dirty="0" err="1" smtClean="0">
                          <a:solidFill>
                            <a:srgbClr val="92D050"/>
                          </a:solidFill>
                        </a:rPr>
                        <a:t>moxicillin|clavulanat</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30-40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3 times a day</a:t>
                      </a:r>
                      <a:r>
                        <a:rPr lang="ru-RU" sz="1800" dirty="0" smtClean="0">
                          <a:solidFill>
                            <a:srgbClr val="92D050"/>
                          </a:solidFill>
                        </a:rPr>
                        <a:t> (</a:t>
                      </a:r>
                      <a:r>
                        <a:rPr lang="en-US" sz="1800" dirty="0" smtClean="0">
                          <a:solidFill>
                            <a:srgbClr val="92D050"/>
                          </a:solidFill>
                        </a:rPr>
                        <a:t>step</a:t>
                      </a:r>
                      <a:r>
                        <a:rPr lang="en-US" sz="1800" baseline="0" dirty="0" smtClean="0">
                          <a:solidFill>
                            <a:srgbClr val="92D050"/>
                          </a:solidFill>
                        </a:rPr>
                        <a:t> </a:t>
                      </a:r>
                      <a:r>
                        <a:rPr lang="en-US" sz="1800" dirty="0" smtClean="0">
                          <a:solidFill>
                            <a:srgbClr val="92D050"/>
                          </a:solidFill>
                        </a:rPr>
                        <a:t>therapy is possible, after a </a:t>
                      </a:r>
                      <a:r>
                        <a:rPr lang="en-US" sz="1800" dirty="0" err="1" smtClean="0">
                          <a:solidFill>
                            <a:srgbClr val="92D050"/>
                          </a:solidFill>
                        </a:rPr>
                        <a:t>parenteral</a:t>
                      </a:r>
                      <a:r>
                        <a:rPr lang="en-US" sz="1800" dirty="0" smtClean="0">
                          <a:solidFill>
                            <a:srgbClr val="92D050"/>
                          </a:solidFill>
                        </a:rPr>
                        <a:t> course of 45 mg / kg / day for 3 doses per </a:t>
                      </a:r>
                      <a:r>
                        <a:rPr lang="en-US" sz="1800" dirty="0" err="1" smtClean="0">
                          <a:solidFill>
                            <a:srgbClr val="92D050"/>
                          </a:solidFill>
                        </a:rPr>
                        <a:t>os</a:t>
                      </a:r>
                      <a:r>
                        <a:rPr lang="en-US" sz="1800" dirty="0" smtClean="0">
                          <a:solidFill>
                            <a:srgbClr val="92D050"/>
                          </a:solidFill>
                        </a:rPr>
                        <a:t>)</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182321">
                <a:tc gridSpan="3">
                  <a:txBody>
                    <a:bodyPr/>
                    <a:lstStyle/>
                    <a:p>
                      <a:pPr algn="l"/>
                      <a:endParaRPr lang="ru-RU" sz="1800" dirty="0"/>
                    </a:p>
                  </a:txBody>
                  <a:tcPr marL="10774" marR="10774" marT="10774" marB="10774">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3"/>
          <p:cNvSpPr>
            <a:spLocks noChangeArrowheads="1"/>
          </p:cNvSpPr>
          <p:nvPr/>
        </p:nvSpPr>
        <p:spPr bwMode="auto">
          <a:xfrm>
            <a:off x="684213" y="333375"/>
            <a:ext cx="8315325" cy="6063198"/>
          </a:xfrm>
          <a:prstGeom prst="rect">
            <a:avLst/>
          </a:prstGeom>
          <a:noFill/>
          <a:ln w="9525">
            <a:noFill/>
            <a:miter lim="800000"/>
            <a:headEnd/>
            <a:tailEnd/>
          </a:ln>
        </p:spPr>
        <p:txBody>
          <a:bodyPr>
            <a:spAutoFit/>
          </a:bodyPr>
          <a:lstStyle/>
          <a:p>
            <a:pPr algn="ctr"/>
            <a:r>
              <a:rPr lang="en-US" sz="2400" dirty="0" smtClean="0">
                <a:solidFill>
                  <a:srgbClr val="FFC000"/>
                </a:solidFill>
              </a:rPr>
              <a:t>General principles of treatment of a complicated urinary tract infection</a:t>
            </a:r>
            <a:r>
              <a:rPr lang="ru-RU" sz="2400" dirty="0" smtClean="0">
                <a:solidFill>
                  <a:srgbClr val="FFC000"/>
                </a:solidFill>
              </a:rPr>
              <a:t> (</a:t>
            </a:r>
            <a:r>
              <a:rPr lang="en-US" sz="2400" dirty="0" smtClean="0">
                <a:solidFill>
                  <a:srgbClr val="FFC000"/>
                </a:solidFill>
              </a:rPr>
              <a:t>UTI)</a:t>
            </a:r>
            <a:endParaRPr lang="ru-RU" sz="2400" dirty="0" smtClean="0">
              <a:solidFill>
                <a:srgbClr val="FFC000"/>
              </a:solidFill>
            </a:endParaRPr>
          </a:p>
          <a:p>
            <a:pPr algn="just"/>
            <a:endParaRPr lang="ru-RU" sz="2000" dirty="0" smtClean="0">
              <a:solidFill>
                <a:srgbClr val="FFFF00"/>
              </a:solidFill>
            </a:endParaRPr>
          </a:p>
          <a:p>
            <a:pPr algn="just"/>
            <a:r>
              <a:rPr lang="en-US" sz="2000" dirty="0" smtClean="0">
                <a:solidFill>
                  <a:srgbClr val="FFFF00"/>
                </a:solidFill>
              </a:rPr>
              <a:t>The main principles of treatment are adequate antimicrobial therapy and elimination of the factors that led to the development of infection (primarily, elimination of obstruction of the MVP).</a:t>
            </a:r>
          </a:p>
          <a:p>
            <a:pPr algn="just"/>
            <a:r>
              <a:rPr lang="en-US" sz="2000" dirty="0" smtClean="0">
                <a:solidFill>
                  <a:srgbClr val="FFFF00"/>
                </a:solidFill>
              </a:rPr>
              <a:t> Patients with a complicated infection are in most cases hospitalized. The choice of starting antimicrobial therapy, mostly empirical.</a:t>
            </a:r>
          </a:p>
          <a:p>
            <a:pPr algn="just"/>
            <a:r>
              <a:rPr lang="en-US" sz="2000" dirty="0" smtClean="0">
                <a:solidFill>
                  <a:srgbClr val="FFFF00"/>
                </a:solidFill>
              </a:rPr>
              <a:t>The basis of therapy are </a:t>
            </a:r>
            <a:r>
              <a:rPr lang="en-US" sz="2000" dirty="0" err="1" smtClean="0">
                <a:solidFill>
                  <a:srgbClr val="FFFF00"/>
                </a:solidFill>
              </a:rPr>
              <a:t>fluoroquinolones</a:t>
            </a:r>
            <a:r>
              <a:rPr lang="en-US" sz="2000" dirty="0" smtClean="0">
                <a:solidFill>
                  <a:srgbClr val="FFFF00"/>
                </a:solidFill>
              </a:rPr>
              <a:t>, which are excreted mainly by the kidneys, have a wide spectrum of antimicrobial activity and reach a high concentration in both urine and in the tissues of the </a:t>
            </a:r>
            <a:r>
              <a:rPr lang="en-US" sz="2000" dirty="0" err="1" smtClean="0">
                <a:solidFill>
                  <a:srgbClr val="FFFF00"/>
                </a:solidFill>
              </a:rPr>
              <a:t>urogenital</a:t>
            </a:r>
            <a:r>
              <a:rPr lang="en-US" sz="2000" dirty="0" smtClean="0">
                <a:solidFill>
                  <a:srgbClr val="FFFF00"/>
                </a:solidFill>
              </a:rPr>
              <a:t> system.</a:t>
            </a:r>
          </a:p>
          <a:p>
            <a:pPr algn="just"/>
            <a:r>
              <a:rPr lang="en-US" sz="2000" dirty="0" smtClean="0">
                <a:solidFill>
                  <a:srgbClr val="FFFF00"/>
                </a:solidFill>
              </a:rPr>
              <a:t>Among the drugs of choice - </a:t>
            </a:r>
            <a:r>
              <a:rPr lang="en-US" sz="2000" dirty="0" err="1" smtClean="0">
                <a:solidFill>
                  <a:srgbClr val="FFFF00"/>
                </a:solidFill>
              </a:rPr>
              <a:t>cephalosporins</a:t>
            </a:r>
            <a:r>
              <a:rPr lang="en-US" sz="2000" dirty="0" smtClean="0">
                <a:solidFill>
                  <a:srgbClr val="FFFF00"/>
                </a:solidFill>
              </a:rPr>
              <a:t> II-IV generations, inhibitor-protected </a:t>
            </a:r>
            <a:r>
              <a:rPr lang="en-US" sz="2000" dirty="0" err="1" smtClean="0">
                <a:solidFill>
                  <a:srgbClr val="FFFF00"/>
                </a:solidFill>
              </a:rPr>
              <a:t>aminopenicillins</a:t>
            </a:r>
            <a:r>
              <a:rPr lang="en-US" sz="2000" dirty="0" smtClean="0">
                <a:solidFill>
                  <a:srgbClr val="FFFF00"/>
                </a:solidFill>
              </a:rPr>
              <a:t>.</a:t>
            </a:r>
          </a:p>
          <a:p>
            <a:pPr algn="just"/>
            <a:r>
              <a:rPr lang="en-US" sz="2000" dirty="0" smtClean="0">
                <a:solidFill>
                  <a:srgbClr val="FFFF00"/>
                </a:solidFill>
              </a:rPr>
              <a:t>In severe and </a:t>
            </a:r>
            <a:r>
              <a:rPr lang="en-US" sz="2000" dirty="0" err="1" smtClean="0">
                <a:solidFill>
                  <a:srgbClr val="FFFF00"/>
                </a:solidFill>
              </a:rPr>
              <a:t>urosepsis</a:t>
            </a:r>
            <a:r>
              <a:rPr lang="en-US" sz="2000" dirty="0" smtClean="0">
                <a:solidFill>
                  <a:srgbClr val="FFFF00"/>
                </a:solidFill>
              </a:rPr>
              <a:t>, </a:t>
            </a:r>
            <a:r>
              <a:rPr lang="en-US" sz="2000" dirty="0" err="1" smtClean="0">
                <a:solidFill>
                  <a:srgbClr val="FFFF00"/>
                </a:solidFill>
              </a:rPr>
              <a:t>carbapenem</a:t>
            </a:r>
            <a:r>
              <a:rPr lang="en-US" sz="2000" dirty="0" smtClean="0">
                <a:solidFill>
                  <a:srgbClr val="FFFF00"/>
                </a:solidFill>
              </a:rPr>
              <a:t> or </a:t>
            </a:r>
            <a:r>
              <a:rPr lang="en-US" sz="2000" dirty="0" err="1" smtClean="0">
                <a:solidFill>
                  <a:srgbClr val="FFFF00"/>
                </a:solidFill>
              </a:rPr>
              <a:t>cefepime</a:t>
            </a:r>
            <a:r>
              <a:rPr lang="en-US" sz="2000" dirty="0" smtClean="0">
                <a:solidFill>
                  <a:srgbClr val="FFFF00"/>
                </a:solidFill>
              </a:rPr>
              <a:t> therapy is required.</a:t>
            </a:r>
          </a:p>
          <a:p>
            <a:pPr algn="just"/>
            <a:r>
              <a:rPr lang="en-US" sz="2000" dirty="0" smtClean="0">
                <a:solidFill>
                  <a:srgbClr val="FFFF00"/>
                </a:solidFill>
              </a:rPr>
              <a:t>Among the reserve antibiotics are </a:t>
            </a:r>
            <a:r>
              <a:rPr lang="en-US" sz="2000" dirty="0" err="1" smtClean="0">
                <a:solidFill>
                  <a:srgbClr val="FFFF00"/>
                </a:solidFill>
              </a:rPr>
              <a:t>monobactams</a:t>
            </a:r>
            <a:r>
              <a:rPr lang="en-US" sz="2000" dirty="0" smtClean="0">
                <a:solidFill>
                  <a:srgbClr val="FFFF00"/>
                </a:solidFill>
              </a:rPr>
              <a:t> (</a:t>
            </a:r>
            <a:r>
              <a:rPr lang="en-US" sz="2000" dirty="0" err="1" smtClean="0">
                <a:solidFill>
                  <a:srgbClr val="FFFF00"/>
                </a:solidFill>
              </a:rPr>
              <a:t>aztreonam</a:t>
            </a:r>
            <a:r>
              <a:rPr lang="en-US" sz="2000" dirty="0" smtClean="0">
                <a:solidFill>
                  <a:srgbClr val="FFFF00"/>
                </a:solidFill>
              </a:rPr>
              <a:t>), </a:t>
            </a:r>
            <a:r>
              <a:rPr lang="en-US" sz="2000" dirty="0" err="1" smtClean="0">
                <a:solidFill>
                  <a:srgbClr val="FFFF00"/>
                </a:solidFill>
              </a:rPr>
              <a:t>aminoglycosides</a:t>
            </a:r>
            <a:r>
              <a:rPr lang="en-US" sz="2000" dirty="0" smtClean="0">
                <a:solidFill>
                  <a:srgbClr val="FFFF00"/>
                </a:solidFill>
              </a:rPr>
              <a:t> in combination with </a:t>
            </a:r>
            <a:r>
              <a:rPr lang="en-US" sz="2000" dirty="0" err="1" smtClean="0">
                <a:solidFill>
                  <a:srgbClr val="FFFF00"/>
                </a:solidFill>
              </a:rPr>
              <a:t>aminopenicillins</a:t>
            </a:r>
            <a:r>
              <a:rPr lang="en-US" sz="2000" dirty="0" smtClean="0">
                <a:solidFill>
                  <a:srgbClr val="FFFF00"/>
                </a:solidFill>
              </a:rPr>
              <a:t>, </a:t>
            </a:r>
            <a:r>
              <a:rPr lang="en-US" sz="2000" dirty="0" err="1" smtClean="0">
                <a:solidFill>
                  <a:srgbClr val="FFFF00"/>
                </a:solidFill>
              </a:rPr>
              <a:t>phosphomycin</a:t>
            </a:r>
            <a:r>
              <a:rPr lang="en-US" sz="2000" dirty="0" smtClean="0">
                <a:solidFill>
                  <a:srgbClr val="FFFF00"/>
                </a:solidFill>
              </a:rPr>
              <a:t>.</a:t>
            </a:r>
          </a:p>
          <a:p>
            <a:pPr algn="just"/>
            <a:r>
              <a:rPr lang="en-US" sz="2000" dirty="0" smtClean="0">
                <a:solidFill>
                  <a:srgbClr val="FFFF00"/>
                </a:solidFill>
              </a:rPr>
              <a:t>The duration of antimicrobial treatment of complicated UTI usually varies from 7 to 14 days (sometimes up to 21 days).</a:t>
            </a:r>
            <a:endParaRPr lang="ru-RU" sz="2000" dirty="0">
              <a:solidFill>
                <a:srgbClr val="FFFF00"/>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3|1.1|1.1"/>
</p:tagLst>
</file>

<file path=ppt/tags/tag2.xml><?xml version="1.0" encoding="utf-8"?>
<p:tagLst xmlns:a="http://schemas.openxmlformats.org/drawingml/2006/main" xmlns:r="http://schemas.openxmlformats.org/officeDocument/2006/relationships" xmlns:p="http://schemas.openxmlformats.org/presentationml/2006/main">
  <p:tag name="TIMING" val="|0.3|0.8"/>
</p:tagLst>
</file>

<file path=ppt/tags/tag3.xml><?xml version="1.0" encoding="utf-8"?>
<p:tagLst xmlns:a="http://schemas.openxmlformats.org/drawingml/2006/main" xmlns:r="http://schemas.openxmlformats.org/officeDocument/2006/relationships" xmlns:p="http://schemas.openxmlformats.org/presentationml/2006/main">
  <p:tag name="TIMING" val="|0.3|0.8"/>
</p:tagLst>
</file>

<file path=ppt/tags/tag4.xml><?xml version="1.0" encoding="utf-8"?>
<p:tagLst xmlns:a="http://schemas.openxmlformats.org/drawingml/2006/main" xmlns:r="http://schemas.openxmlformats.org/officeDocument/2006/relationships" xmlns:p="http://schemas.openxmlformats.org/presentationml/2006/main">
  <p:tag name="TIMING" val="|0.3|1.1|1.1"/>
</p:tagLst>
</file>

<file path=ppt/tags/tag5.xml><?xml version="1.0" encoding="utf-8"?>
<p:tagLst xmlns:a="http://schemas.openxmlformats.org/drawingml/2006/main" xmlns:r="http://schemas.openxmlformats.org/officeDocument/2006/relationships" xmlns:p="http://schemas.openxmlformats.org/presentationml/2006/main">
  <p:tag name="TIMING" val="|0.3|0.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1097</TotalTime>
  <Words>7389</Words>
  <PresentationFormat>Экран (4:3)</PresentationFormat>
  <Paragraphs>849</Paragraphs>
  <Slides>143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143</vt:i4>
      </vt:variant>
    </vt:vector>
  </HeadingPairs>
  <TitlesOfParts>
    <vt:vector size="144" baseType="lpstr">
      <vt:lpstr>Бумажная</vt:lpstr>
      <vt:lpstr>Слайд 1</vt:lpstr>
      <vt:lpstr>Pyelonephritis is a nonspecific infectious and inflammatory process in the interstitial tissue and tubule of the kidney, simultaneously or sequentially damaging the parenchyma and the renal pelvis.</vt:lpstr>
      <vt:lpstr>Relevance of the problem</vt:lpstr>
      <vt:lpstr>Predisposing factors</vt:lpstr>
      <vt:lpstr> Etiology - </vt:lpstr>
      <vt:lpstr>The change in the etiological structure of pathogens is associated with the introduction into clinical practice of endoscopic methods of diagnosis and treatment, resulting in the abandonment of drainage in the organs of the urinary system, which become the gateway to infection.</vt:lpstr>
      <vt:lpstr>Pathogenesis</vt:lpstr>
      <vt:lpstr>Microbes with blood flow enter the vascular loops of the renal glomeruli, where they cause inflammatory-degenerative changes in the endothelium and penetrate the lumen of the tubules. Around the bacterial thrombi, a leukocyte infiltrate is formed in the interstitial tissue, the further fate of which depends on the treatment and the general condition of the organism.</vt:lpstr>
      <vt:lpstr>An ascending pathway of infection of the kidney is possible in the presence of vesicoureteral reflux. With the return current of urine, the microflora from the bladder gets into the pelvis, from where, when the pressure rises, it penetrates into the total blood flow.</vt:lpstr>
      <vt:lpstr> Classification</vt:lpstr>
      <vt:lpstr>Primary acute pyelonephritis</vt:lpstr>
      <vt:lpstr>Secondary acute pyelonephritis</vt:lpstr>
      <vt:lpstr>Symptoms of acute pyelonephritis</vt:lpstr>
      <vt:lpstr>Слайд 14</vt:lpstr>
      <vt:lpstr> General symptoms</vt:lpstr>
      <vt:lpstr>Local symptoms</vt:lpstr>
      <vt:lpstr>Слайд 17</vt:lpstr>
      <vt:lpstr>Diagnosis of acute pyelonephritis</vt:lpstr>
      <vt:lpstr>Слайд 19</vt:lpstr>
      <vt:lpstr>Bimanual palpation of the kidneys</vt:lpstr>
      <vt:lpstr>  Ultrasonography </vt:lpstr>
      <vt:lpstr>Survey urography</vt:lpstr>
      <vt:lpstr>Excretory urography</vt:lpstr>
      <vt:lpstr>Retrograde pyelography</vt:lpstr>
      <vt:lpstr>CT scan </vt:lpstr>
      <vt:lpstr>Dynamic renascintigraphy</vt:lpstr>
      <vt:lpstr>Laboratory research </vt:lpstr>
      <vt:lpstr>Differential diagnosis of serous and purulent stages of acute pyelonephritis</vt:lpstr>
      <vt:lpstr>Treatment of acute pyelonephritis</vt:lpstr>
      <vt:lpstr>Слайд 30</vt:lpstr>
      <vt:lpstr>Слайд 31</vt:lpstr>
      <vt:lpstr>Urodynamics recovery</vt:lpstr>
      <vt:lpstr>Antibacterial  therapy</vt:lpstr>
      <vt:lpstr>Empirical antibacterial therapy</vt:lpstr>
      <vt:lpstr>Слайд 35</vt:lpstr>
      <vt:lpstr>Слайд 36</vt:lpstr>
      <vt:lpstr>Слайд 37</vt:lpstr>
      <vt:lpstr>Operative treatment</vt:lpstr>
      <vt:lpstr>Слайд 39</vt:lpstr>
      <vt:lpstr>Слайд 40</vt:lpstr>
      <vt:lpstr>Acute pyelonephritis of pregnant women</vt:lpstr>
      <vt:lpstr>Relevance of the problem</vt:lpstr>
      <vt:lpstr>Predisposing factors</vt:lpstr>
      <vt:lpstr> ETIOLOGY</vt:lpstr>
      <vt:lpstr> Clinic</vt:lpstr>
      <vt:lpstr> Diagnostics</vt:lpstr>
      <vt:lpstr>Слайд 47</vt:lpstr>
      <vt:lpstr>Слайд 48</vt:lpstr>
      <vt:lpstr>  Laboratory research</vt:lpstr>
      <vt:lpstr>  Treatment</vt:lpstr>
      <vt:lpstr>Слайд 51</vt:lpstr>
      <vt:lpstr>Restoration of the passage of urine</vt:lpstr>
      <vt:lpstr>Слайд 53</vt:lpstr>
      <vt:lpstr>Antibacterial therapy</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Urolithiasis is a metabolic disease whose main feature is the formation and presence of single or multiple stones in the urinary tract system - calyx, pelvis, ureter, bladder or urethra.</vt:lpstr>
      <vt:lpstr>Relevance of the problem</vt:lpstr>
      <vt:lpstr>The increase in the incidence of nephrolithiasis is explained by the following reasons:</vt:lpstr>
      <vt:lpstr>The theory of stone formation</vt:lpstr>
      <vt:lpstr>Factors of stone formation</vt:lpstr>
      <vt:lpstr>Factors of stone formation</vt:lpstr>
      <vt:lpstr>Factors of stone formation</vt:lpstr>
      <vt:lpstr>Factors of stone formation</vt:lpstr>
      <vt:lpstr>The cause of stone formation can be endogenous factors leading to stagnation of urine and disturbance of urodynamics. In this situation, stone formation is considered secondary, and is a complication of pathological processes.</vt:lpstr>
      <vt:lpstr>It has now been established that the basis for the formation of a calculus is a protein-mucopolysaccharide matrix, which is produced by the kidney and can be excreted in the urine.</vt:lpstr>
      <vt:lpstr>Reasons for matrix formation</vt:lpstr>
      <vt:lpstr>Thus, the nature of this disease is polyethiologic, a crystallization nucleus or matrix is needed to form a calculus.</vt:lpstr>
      <vt:lpstr>Chemical composition of stones</vt:lpstr>
      <vt:lpstr>Слайд 79</vt:lpstr>
      <vt:lpstr>Dimensions, number, location</vt:lpstr>
      <vt:lpstr>Слайд 81</vt:lpstr>
      <vt:lpstr>Слайд 82</vt:lpstr>
      <vt:lpstr>Renal colic </vt:lpstr>
      <vt:lpstr>Слайд 84</vt:lpstr>
      <vt:lpstr>Hematuria - the presence of blood in urine.</vt:lpstr>
      <vt:lpstr>PYURIA - the presence of pus in the urine, typically from bacterial infection.</vt:lpstr>
      <vt:lpstr>Dizuria</vt:lpstr>
      <vt:lpstr>Departure of stones in the urine</vt:lpstr>
      <vt:lpstr>Anuria - failure of the kidneys to produce urine.</vt:lpstr>
      <vt:lpstr>Acute urination retention</vt:lpstr>
      <vt:lpstr>Complications of urolithiasis</vt:lpstr>
      <vt:lpstr>Diagnosis of urolithiasis</vt:lpstr>
      <vt:lpstr>In order to avoid medical error and correctly establish the diagnosis, the patient must perform the following instrumental and laboratory methods of investigation:</vt:lpstr>
      <vt:lpstr>Chromocystoscopy</vt:lpstr>
      <vt:lpstr>ULTRASONOGRAPHY</vt:lpstr>
      <vt:lpstr>Excretory urography</vt:lpstr>
      <vt:lpstr>Excretory urography</vt:lpstr>
      <vt:lpstr>General analysis of blood and urine</vt:lpstr>
      <vt:lpstr>Modern methods of treatment</vt:lpstr>
      <vt:lpstr>Слайд 100</vt:lpstr>
      <vt:lpstr>This is a relief of renal colic and therapy aimed at self-detachment of the calculus.</vt:lpstr>
      <vt:lpstr>Cupping a renal colic</vt:lpstr>
      <vt:lpstr>Therapy aimed at the independent retreatment of the calculus (used in patients with clinical manifestations of ureteral stones up to 0.5 cm, which tends to self-separate).</vt:lpstr>
      <vt:lpstr>Operative treatment</vt:lpstr>
      <vt:lpstr>Indications for open surgical interventions:</vt:lpstr>
      <vt:lpstr>Types of operations:</vt:lpstr>
      <vt:lpstr>Remote lithotripsy</vt:lpstr>
      <vt:lpstr>Слайд 108</vt:lpstr>
      <vt:lpstr>Слайд 109</vt:lpstr>
      <vt:lpstr>Indications for RLT:</vt:lpstr>
      <vt:lpstr>Contraindications for RLT:</vt:lpstr>
      <vt:lpstr>Contraindications for RLT:</vt:lpstr>
      <vt:lpstr>Complications of RLT:</vt:lpstr>
      <vt:lpstr>X-ray Endoscopy methods</vt:lpstr>
      <vt:lpstr>Transurethral X-ray endoscopy endosurgery</vt:lpstr>
      <vt:lpstr>Слайд 116</vt:lpstr>
      <vt:lpstr>Слайд 117</vt:lpstr>
      <vt:lpstr>Percutaneous X-ray endoscopic surgery</vt:lpstr>
      <vt:lpstr>Percutaneous nephrolithoextraction</vt:lpstr>
      <vt:lpstr>Слайд 120</vt:lpstr>
      <vt:lpstr>Percutaneous crushing and aspiration of stone (litholapaxy)</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lpstr>Слайд 133</vt:lpstr>
      <vt:lpstr>Слайд 134</vt:lpstr>
      <vt:lpstr>Слайд 135</vt:lpstr>
      <vt:lpstr>Слайд 136</vt:lpstr>
      <vt:lpstr>Слайд 137</vt:lpstr>
      <vt:lpstr>Слайд 138</vt:lpstr>
      <vt:lpstr>Слайд 139</vt:lpstr>
      <vt:lpstr>Слайд 140</vt:lpstr>
      <vt:lpstr>Слайд 141</vt:lpstr>
      <vt:lpstr>Слайд 142</vt:lpstr>
      <vt:lpstr>Слайд 143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73</cp:revision>
  <dcterms:created xsi:type="dcterms:W3CDTF">2013-05-17T16:29:44Z</dcterms:created>
  <dcterms:modified xsi:type="dcterms:W3CDTF">2018-04-26T15:39:11Z</dcterms:modified>
</cp:coreProperties>
</file>