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67" r:id="rId3"/>
    <p:sldId id="268" r:id="rId4"/>
    <p:sldId id="269" r:id="rId5"/>
    <p:sldId id="270" r:id="rId6"/>
    <p:sldId id="271" r:id="rId7"/>
    <p:sldId id="272" r:id="rId8"/>
    <p:sldId id="273" r:id="rId9"/>
    <p:sldId id="274" r:id="rId10"/>
    <p:sldId id="275" r:id="rId11"/>
    <p:sldId id="276" r:id="rId12"/>
    <p:sldId id="257" r:id="rId13"/>
    <p:sldId id="258" r:id="rId14"/>
    <p:sldId id="259" r:id="rId15"/>
    <p:sldId id="260" r:id="rId16"/>
    <p:sldId id="261" r:id="rId17"/>
    <p:sldId id="262" r:id="rId18"/>
    <p:sldId id="263" r:id="rId19"/>
    <p:sldId id="264" r:id="rId20"/>
    <p:sldId id="265" r:id="rId21"/>
    <p:sldId id="26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varScale="1">
        <p:scale>
          <a:sx n="69" d="100"/>
          <a:sy n="69" d="100"/>
        </p:scale>
        <p:origin x="-102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02.03.2018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02.03.2018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02.03.2018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02.03.2018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02.03.2018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28600"/>
            <a:ext cx="8229600" cy="58674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2"/>
          <p:cNvSpPr>
            <a:spLocks noGrp="1"/>
          </p:cNvSpPr>
          <p:nvPr>
            <p:ph type="dt" sz="half" idx="10"/>
          </p:nvPr>
        </p:nvSpPr>
        <p:spPr>
          <a:xfrm>
            <a:off x="457200" y="6248400"/>
            <a:ext cx="2133600" cy="457200"/>
          </a:xfrm>
        </p:spPr>
        <p:txBody>
          <a:bodyPr/>
          <a:lstStyle>
            <a:lvl1pPr>
              <a:defRPr/>
            </a:lvl1pPr>
          </a:lstStyle>
          <a:p>
            <a:endParaRPr lang="ru-RU"/>
          </a:p>
        </p:txBody>
      </p:sp>
      <p:sp>
        <p:nvSpPr>
          <p:cNvPr id="4" name="Нижний колонтитул 3"/>
          <p:cNvSpPr>
            <a:spLocks noGrp="1"/>
          </p:cNvSpPr>
          <p:nvPr>
            <p:ph type="ftr" sz="quarter" idx="11"/>
          </p:nvPr>
        </p:nvSpPr>
        <p:spPr>
          <a:xfrm>
            <a:off x="3124200" y="6248400"/>
            <a:ext cx="2895600" cy="457200"/>
          </a:xfrm>
        </p:spPr>
        <p:txBody>
          <a:bodyPr/>
          <a:lstStyle>
            <a:lvl1pPr>
              <a:defRPr/>
            </a:lvl1pPr>
          </a:lstStyle>
          <a:p>
            <a:endParaRPr lang="ru-RU"/>
          </a:p>
        </p:txBody>
      </p:sp>
      <p:sp>
        <p:nvSpPr>
          <p:cNvPr id="5" name="Номер слайда 4"/>
          <p:cNvSpPr>
            <a:spLocks noGrp="1"/>
          </p:cNvSpPr>
          <p:nvPr>
            <p:ph type="sldNum" sz="quarter" idx="12"/>
          </p:nvPr>
        </p:nvSpPr>
        <p:spPr>
          <a:xfrm>
            <a:off x="6553200" y="6248400"/>
            <a:ext cx="2133600" cy="457200"/>
          </a:xfrm>
        </p:spPr>
        <p:txBody>
          <a:bodyPr/>
          <a:lstStyle>
            <a:lvl1pPr>
              <a:defRPr/>
            </a:lvl1pPr>
          </a:lstStyle>
          <a:p>
            <a:fld id="{EB9ECD8B-4736-46F4-86E5-97480CD22FD2}" type="slidenum">
              <a:rPr lang="ru-RU"/>
              <a:pPr/>
              <a:t>‹#›</a:t>
            </a:fld>
            <a:endParaRPr lang="ru-RU"/>
          </a:p>
        </p:txBody>
      </p:sp>
    </p:spTree>
  </p:cSld>
  <p:clrMapOvr>
    <a:masterClrMapping/>
  </p:clrMapOvr>
  <p:transition advTm="30000">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02.03.2018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file:///A:\&#1062;&#1080;&#1088;&#1088;&#1086;&#1079;%20&#1087;&#1077;&#1095;&#1077;&#1085;&#1080;&#1100;%20&#1050;&#1072;&#1088;&#1090;&#1080;&#1085;&#1082;&#1080;.files\1091-1.jpeg" TargetMode="External"/><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file:///A:\&#1062;&#1080;&#1088;&#1088;&#1086;&#1079;%20&#1087;&#1077;&#1095;&#1077;&#1085;&#1080;&#1100;%20&#1050;&#1072;&#1088;&#1090;&#1080;&#1085;&#1082;&#1080;.files\1091-2.jpeg" TargetMode="External"/><Relationship Id="rId4" Type="http://schemas.openxmlformats.org/officeDocument/2006/relationships/image" Target="../media/image28.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file:///A:\&#1062;&#1080;&#1088;&#1088;&#1086;&#1079;%20&#1087;&#1077;&#1095;&#1077;&#1085;&#1080;&#1100;%20&#1050;&#1072;&#1088;&#1090;&#1080;&#1085;&#1082;&#1080;.files\1091-3.jpeg" TargetMode="External"/><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a:t>
            </a: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drugs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diseases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liver and gallbladder</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pic>
        <p:nvPicPr>
          <p:cNvPr id="3076" name="Picture 6"/>
          <p:cNvPicPr>
            <a:picLocks noChangeAspect="1" noChangeArrowheads="1"/>
          </p:cNvPicPr>
          <p:nvPr/>
        </p:nvPicPr>
        <p:blipFill>
          <a:blip r:embed="rId3"/>
          <a:srcRect/>
          <a:stretch>
            <a:fillRect/>
          </a:stretch>
        </p:blipFill>
        <p:spPr bwMode="auto">
          <a:xfrm>
            <a:off x="285720" y="285728"/>
            <a:ext cx="2252285" cy="2010029"/>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5090" y="966841"/>
            <a:ext cx="8633820" cy="6222208"/>
          </a:xfrm>
          <a:prstGeom prst="rect">
            <a:avLst/>
          </a:prstGeom>
          <a:solidFill>
            <a:srgbClr val="CCECFF"/>
          </a:solidFill>
          <a:ln w="9525">
            <a:noFill/>
            <a:miter lim="800000"/>
            <a:headEnd/>
            <a:tailEnd/>
          </a:ln>
          <a:effectLst>
            <a:glow rad="101600">
              <a:srgbClr val="CC0000">
                <a:alpha val="60000"/>
              </a:srgbClr>
            </a:glow>
          </a:effectLst>
        </p:spPr>
        <p:txBody>
          <a:bodyPr lIns="81272" tIns="40636" rIns="81272" bIns="40636" anchor="ctr">
            <a:spAutoFit/>
          </a:bodyPr>
          <a:lstStyle/>
          <a:p>
            <a:pPr>
              <a:defRPr/>
            </a:pPr>
            <a:r>
              <a:rPr lang="en-US" sz="2100" b="1" dirty="0" smtClean="0">
                <a:ln>
                  <a:solidFill>
                    <a:srgbClr val="C00000"/>
                  </a:solidFill>
                </a:ln>
                <a:solidFill>
                  <a:srgbClr val="FF0000"/>
                </a:solidFill>
              </a:rPr>
              <a:t>Complaints</a:t>
            </a:r>
          </a:p>
          <a:p>
            <a:pPr>
              <a:defRPr/>
            </a:pPr>
            <a:r>
              <a:rPr lang="en-US" sz="2100" b="1" dirty="0" smtClean="0">
                <a:ln>
                  <a:solidFill>
                    <a:srgbClr val="C00000"/>
                  </a:solidFill>
                </a:ln>
                <a:solidFill>
                  <a:srgbClr val="7030A0"/>
                </a:solidFill>
              </a:rPr>
              <a:t>The following groups of complaints are encountered:</a:t>
            </a:r>
          </a:p>
          <a:p>
            <a:pPr>
              <a:defRPr/>
            </a:pPr>
            <a:r>
              <a:rPr lang="en-US" sz="2100" b="1" u="sng" dirty="0" smtClean="0">
                <a:ln>
                  <a:solidFill>
                    <a:srgbClr val="C00000"/>
                  </a:solidFill>
                </a:ln>
                <a:solidFill>
                  <a:srgbClr val="C00000"/>
                </a:solidFill>
              </a:rPr>
              <a:t>1. Hepatic dyspepsia (bile dyspepsia):</a:t>
            </a:r>
          </a:p>
          <a:p>
            <a:pPr>
              <a:defRPr/>
            </a:pPr>
            <a:r>
              <a:rPr lang="en-US" sz="2100" b="1" dirty="0" smtClean="0">
                <a:ln>
                  <a:solidFill>
                    <a:srgbClr val="C00000"/>
                  </a:solidFill>
                </a:ln>
                <a:solidFill>
                  <a:srgbClr val="006600"/>
                </a:solidFill>
              </a:rPr>
              <a:t>1.1 This symptom complex is caused by a violation of the motility of the gallbladder, bile ducts, duodenum, stomach and esophagus. Includes: decreased appetite, a feeling of heaviness, dull pain in the right upper quadrant intensifying after eating, nausea, bitterness in the mouth, frequent headaches.</a:t>
            </a:r>
          </a:p>
          <a:p>
            <a:pPr>
              <a:defRPr/>
            </a:pPr>
            <a:r>
              <a:rPr lang="en-US" sz="2100" b="1" dirty="0" smtClean="0">
                <a:ln>
                  <a:solidFill>
                    <a:srgbClr val="C00000"/>
                  </a:solidFill>
                </a:ln>
                <a:solidFill>
                  <a:srgbClr val="006600"/>
                </a:solidFill>
              </a:rPr>
              <a:t>1.2 Insufficient intake of bile in the intestine leads to a violation of emulsification, hydrolysis and absorption of fat, as well as fat-soluble vitamins A, D, E and K, which is accompanied by: pain, flatulence, rumbling in the stomach, diarrhea.</a:t>
            </a:r>
          </a:p>
          <a:p>
            <a:pPr>
              <a:defRPr/>
            </a:pPr>
            <a:r>
              <a:rPr lang="en-US" sz="2100" b="1" u="sng" dirty="0" smtClean="0">
                <a:ln>
                  <a:solidFill>
                    <a:srgbClr val="C00000"/>
                  </a:solidFill>
                </a:ln>
                <a:solidFill>
                  <a:srgbClr val="C00000"/>
                </a:solidFill>
              </a:rPr>
              <a:t>2. Symptomatic complex of "hepatic laziness." </a:t>
            </a:r>
            <a:r>
              <a:rPr lang="en-US" sz="2100" b="1" dirty="0" smtClean="0">
                <a:ln>
                  <a:solidFill>
                    <a:srgbClr val="C00000"/>
                  </a:solidFill>
                </a:ln>
                <a:solidFill>
                  <a:srgbClr val="006600"/>
                </a:solidFill>
              </a:rPr>
              <a:t>It is caused by hepatic insufficiency (</a:t>
            </a:r>
            <a:r>
              <a:rPr lang="en-US" sz="2100" b="1" dirty="0" err="1" smtClean="0">
                <a:ln>
                  <a:solidFill>
                    <a:srgbClr val="C00000"/>
                  </a:solidFill>
                </a:ln>
                <a:solidFill>
                  <a:srgbClr val="006600"/>
                </a:solidFill>
              </a:rPr>
              <a:t>hepatodepression</a:t>
            </a:r>
            <a:r>
              <a:rPr lang="en-US" sz="2100" b="1" dirty="0" smtClean="0">
                <a:ln>
                  <a:solidFill>
                    <a:srgbClr val="C00000"/>
                  </a:solidFill>
                </a:ln>
                <a:solidFill>
                  <a:srgbClr val="006600"/>
                </a:solidFill>
              </a:rPr>
              <a:t>)</a:t>
            </a:r>
          </a:p>
          <a:p>
            <a:pPr>
              <a:defRPr/>
            </a:pPr>
            <a:r>
              <a:rPr lang="en-US" sz="2100" b="1" dirty="0" smtClean="0">
                <a:ln>
                  <a:solidFill>
                    <a:srgbClr val="C00000"/>
                  </a:solidFill>
                </a:ln>
                <a:solidFill>
                  <a:srgbClr val="006600"/>
                </a:solidFill>
              </a:rPr>
              <a:t>It manifests itself: weakness, lethargy, rapid mental exhaustion, increased irritability, unmotivated decrease in working capacity, frequent headache, sweating, slight dizziness, a feeling of heaviness in the </a:t>
            </a:r>
            <a:r>
              <a:rPr lang="en-US" sz="2100" b="1" dirty="0" err="1" smtClean="0">
                <a:ln>
                  <a:solidFill>
                    <a:srgbClr val="C00000"/>
                  </a:solidFill>
                </a:ln>
                <a:solidFill>
                  <a:srgbClr val="006600"/>
                </a:solidFill>
              </a:rPr>
              <a:t>epigastrium</a:t>
            </a:r>
            <a:r>
              <a:rPr lang="en-US" sz="2100" b="1" dirty="0" smtClean="0">
                <a:ln>
                  <a:solidFill>
                    <a:srgbClr val="C00000"/>
                  </a:solidFill>
                </a:ln>
                <a:solidFill>
                  <a:srgbClr val="006600"/>
                </a:solidFill>
              </a:rPr>
              <a:t> and in the right </a:t>
            </a:r>
            <a:r>
              <a:rPr lang="en-US" sz="2100" b="1" dirty="0" err="1" smtClean="0">
                <a:ln>
                  <a:solidFill>
                    <a:srgbClr val="C00000"/>
                  </a:solidFill>
                </a:ln>
                <a:solidFill>
                  <a:srgbClr val="006600"/>
                </a:solidFill>
              </a:rPr>
              <a:t>hypochondrium</a:t>
            </a:r>
            <a:r>
              <a:rPr lang="en-US" sz="2100" b="1" dirty="0" smtClean="0">
                <a:ln>
                  <a:solidFill>
                    <a:srgbClr val="C00000"/>
                  </a:solidFill>
                </a:ln>
                <a:solidFill>
                  <a:srgbClr val="006600"/>
                </a:solidFill>
              </a:rPr>
              <a:t>, unstable appetite, metallic or bitter taste in the mouth.</a:t>
            </a:r>
            <a:endParaRPr lang="ru-RU" sz="2100" b="1" dirty="0">
              <a:ln>
                <a:solidFill>
                  <a:srgbClr val="C00000"/>
                </a:solidFill>
              </a:ln>
              <a:solidFill>
                <a:srgbClr val="006600"/>
              </a:solidFill>
            </a:endParaRPr>
          </a:p>
        </p:txBody>
      </p:sp>
      <p:pic>
        <p:nvPicPr>
          <p:cNvPr id="39941" name="Picture 2"/>
          <p:cNvPicPr>
            <a:picLocks noChangeAspect="1" noChangeArrowheads="1"/>
          </p:cNvPicPr>
          <p:nvPr/>
        </p:nvPicPr>
        <p:blipFill>
          <a:blip r:embed="rId2"/>
          <a:srcRect/>
          <a:stretch>
            <a:fillRect/>
          </a:stretch>
        </p:blipFill>
        <p:spPr bwMode="auto">
          <a:xfrm>
            <a:off x="7075235" y="966139"/>
            <a:ext cx="1751777" cy="1295864"/>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5090" y="966842"/>
            <a:ext cx="8633820" cy="5285028"/>
          </a:xfrm>
          <a:prstGeom prst="rect">
            <a:avLst/>
          </a:prstGeom>
          <a:solidFill>
            <a:srgbClr val="CCECFF"/>
          </a:solidFill>
          <a:ln w="9525">
            <a:noFill/>
            <a:miter lim="800000"/>
            <a:headEnd/>
            <a:tailEnd/>
          </a:ln>
          <a:effectLst>
            <a:glow rad="101600">
              <a:srgbClr val="CC0000">
                <a:alpha val="60000"/>
              </a:srgbClr>
            </a:glow>
          </a:effectLst>
        </p:spPr>
        <p:txBody>
          <a:bodyPr lIns="81272" tIns="40636" rIns="81272" bIns="40636" anchor="ctr">
            <a:spAutoFit/>
          </a:bodyPr>
          <a:lstStyle/>
          <a:p>
            <a:pPr>
              <a:lnSpc>
                <a:spcPct val="70000"/>
              </a:lnSpc>
              <a:defRPr/>
            </a:pPr>
            <a:endParaRPr lang="en-US" sz="2100" b="1" dirty="0" smtClean="0">
              <a:ln>
                <a:solidFill>
                  <a:srgbClr val="C00000"/>
                </a:solidFill>
              </a:ln>
              <a:solidFill>
                <a:srgbClr val="C00000"/>
              </a:solidFill>
            </a:endParaRPr>
          </a:p>
          <a:p>
            <a:pPr>
              <a:lnSpc>
                <a:spcPct val="70000"/>
              </a:lnSpc>
              <a:defRPr/>
            </a:pPr>
            <a:r>
              <a:rPr lang="en-US" sz="2100" b="1" dirty="0" smtClean="0">
                <a:ln>
                  <a:solidFill>
                    <a:srgbClr val="C00000"/>
                  </a:solidFill>
                </a:ln>
                <a:solidFill>
                  <a:srgbClr val="C00000"/>
                </a:solidFill>
              </a:rPr>
              <a:t>3. Jaundice</a:t>
            </a:r>
          </a:p>
          <a:p>
            <a:pPr>
              <a:lnSpc>
                <a:spcPct val="70000"/>
              </a:lnSpc>
              <a:defRPr/>
            </a:pPr>
            <a:r>
              <a:rPr lang="en-US" sz="2100" b="1" dirty="0" smtClean="0">
                <a:ln>
                  <a:solidFill>
                    <a:srgbClr val="C00000"/>
                  </a:solidFill>
                </a:ln>
                <a:solidFill>
                  <a:srgbClr val="0070C0"/>
                </a:solidFill>
              </a:rPr>
              <a:t>Yellow coloration of the skin and conjunctiva of the eye</a:t>
            </a:r>
          </a:p>
          <a:p>
            <a:pPr>
              <a:lnSpc>
                <a:spcPct val="70000"/>
              </a:lnSpc>
              <a:defRPr/>
            </a:pPr>
            <a:r>
              <a:rPr lang="en-US" sz="2100" b="1" dirty="0" err="1" smtClean="0">
                <a:ln>
                  <a:solidFill>
                    <a:srgbClr val="C00000"/>
                  </a:solidFill>
                </a:ln>
                <a:solidFill>
                  <a:srgbClr val="0070C0"/>
                </a:solidFill>
              </a:rPr>
              <a:t>bilirubin</a:t>
            </a:r>
            <a:r>
              <a:rPr lang="en-US" sz="2100" b="1" dirty="0" smtClean="0">
                <a:ln>
                  <a:solidFill>
                    <a:srgbClr val="C00000"/>
                  </a:solidFill>
                </a:ln>
                <a:solidFill>
                  <a:srgbClr val="0070C0"/>
                </a:solidFill>
              </a:rPr>
              <a:t> in the blood (more than 34.2 </a:t>
            </a:r>
            <a:r>
              <a:rPr lang="en-US" sz="2100" b="1" dirty="0" err="1" smtClean="0">
                <a:ln>
                  <a:solidFill>
                    <a:srgbClr val="C00000"/>
                  </a:solidFill>
                </a:ln>
                <a:solidFill>
                  <a:srgbClr val="0070C0"/>
                </a:solidFill>
              </a:rPr>
              <a:t>mmol</a:t>
            </a:r>
            <a:r>
              <a:rPr lang="en-US" sz="2100" b="1" dirty="0" smtClean="0">
                <a:ln>
                  <a:solidFill>
                    <a:srgbClr val="C00000"/>
                  </a:solidFill>
                </a:ln>
                <a:solidFill>
                  <a:srgbClr val="0070C0"/>
                </a:solidFill>
              </a:rPr>
              <a:t> / l)</a:t>
            </a:r>
          </a:p>
          <a:p>
            <a:pPr>
              <a:lnSpc>
                <a:spcPct val="70000"/>
              </a:lnSpc>
              <a:defRPr/>
            </a:pPr>
            <a:r>
              <a:rPr lang="en-US" sz="2100" b="1" dirty="0" smtClean="0">
                <a:ln>
                  <a:solidFill>
                    <a:srgbClr val="C00000"/>
                  </a:solidFill>
                </a:ln>
                <a:solidFill>
                  <a:srgbClr val="C00000"/>
                </a:solidFill>
              </a:rPr>
              <a:t>4. Itching</a:t>
            </a:r>
          </a:p>
          <a:p>
            <a:pPr>
              <a:lnSpc>
                <a:spcPct val="70000"/>
              </a:lnSpc>
              <a:defRPr/>
            </a:pPr>
            <a:r>
              <a:rPr lang="en-US" sz="2100" b="1" dirty="0" smtClean="0">
                <a:ln>
                  <a:solidFill>
                    <a:srgbClr val="C00000"/>
                  </a:solidFill>
                </a:ln>
                <a:solidFill>
                  <a:srgbClr val="0070C0"/>
                </a:solidFill>
              </a:rPr>
              <a:t>Associated with the delay of bile acids and their deposition in the skin</a:t>
            </a:r>
          </a:p>
          <a:p>
            <a:pPr>
              <a:lnSpc>
                <a:spcPct val="70000"/>
              </a:lnSpc>
              <a:defRPr/>
            </a:pPr>
            <a:r>
              <a:rPr lang="en-US" sz="2100" b="1" dirty="0" smtClean="0">
                <a:ln>
                  <a:solidFill>
                    <a:srgbClr val="C00000"/>
                  </a:solidFill>
                </a:ln>
                <a:solidFill>
                  <a:srgbClr val="0070C0"/>
                </a:solidFill>
              </a:rPr>
              <a:t>Itchy, persistent, worse at night</a:t>
            </a:r>
          </a:p>
          <a:p>
            <a:pPr>
              <a:lnSpc>
                <a:spcPct val="70000"/>
              </a:lnSpc>
              <a:defRPr/>
            </a:pPr>
            <a:r>
              <a:rPr lang="en-US" sz="2100" b="1" dirty="0" smtClean="0">
                <a:ln>
                  <a:solidFill>
                    <a:srgbClr val="C00000"/>
                  </a:solidFill>
                </a:ln>
                <a:solidFill>
                  <a:srgbClr val="C00000"/>
                </a:solidFill>
              </a:rPr>
              <a:t>5. Feeling of heaviness, </a:t>
            </a:r>
            <a:r>
              <a:rPr lang="en-US" sz="2100" b="1" dirty="0" smtClean="0">
                <a:ln>
                  <a:solidFill>
                    <a:srgbClr val="C00000"/>
                  </a:solidFill>
                </a:ln>
                <a:solidFill>
                  <a:srgbClr val="0070C0"/>
                </a:solidFill>
              </a:rPr>
              <a:t>pressure and pain in the right </a:t>
            </a:r>
            <a:r>
              <a:rPr lang="en-US" sz="2100" b="1" dirty="0" err="1" smtClean="0">
                <a:ln>
                  <a:solidFill>
                    <a:srgbClr val="C00000"/>
                  </a:solidFill>
                </a:ln>
                <a:solidFill>
                  <a:srgbClr val="0070C0"/>
                </a:solidFill>
              </a:rPr>
              <a:t>hypochondrium</a:t>
            </a:r>
            <a:endParaRPr lang="en-US" sz="2100" b="1" dirty="0" smtClean="0">
              <a:ln>
                <a:solidFill>
                  <a:srgbClr val="C00000"/>
                </a:solidFill>
              </a:ln>
              <a:solidFill>
                <a:srgbClr val="0070C0"/>
              </a:solidFill>
            </a:endParaRPr>
          </a:p>
          <a:p>
            <a:pPr>
              <a:lnSpc>
                <a:spcPct val="70000"/>
              </a:lnSpc>
              <a:defRPr/>
            </a:pPr>
            <a:r>
              <a:rPr lang="en-US" sz="2100" b="1" dirty="0" smtClean="0">
                <a:ln>
                  <a:solidFill>
                    <a:srgbClr val="C00000"/>
                  </a:solidFill>
                </a:ln>
                <a:solidFill>
                  <a:srgbClr val="0070C0"/>
                </a:solidFill>
              </a:rPr>
              <a:t>arise from the dilatation of the fibrous capsule of the liver</a:t>
            </a:r>
          </a:p>
          <a:p>
            <a:pPr>
              <a:lnSpc>
                <a:spcPct val="70000"/>
              </a:lnSpc>
              <a:defRPr/>
            </a:pPr>
            <a:r>
              <a:rPr lang="en-US" sz="2100" b="1" dirty="0" smtClean="0">
                <a:ln>
                  <a:solidFill>
                    <a:srgbClr val="C00000"/>
                  </a:solidFill>
                </a:ln>
                <a:solidFill>
                  <a:srgbClr val="0070C0"/>
                </a:solidFill>
              </a:rPr>
              <a:t>are with acute and chronic hepatitis</a:t>
            </a:r>
          </a:p>
          <a:p>
            <a:pPr>
              <a:lnSpc>
                <a:spcPct val="70000"/>
              </a:lnSpc>
              <a:defRPr/>
            </a:pPr>
            <a:r>
              <a:rPr lang="en-US" sz="2100" b="1" dirty="0" smtClean="0">
                <a:ln>
                  <a:solidFill>
                    <a:srgbClr val="C00000"/>
                  </a:solidFill>
                </a:ln>
                <a:solidFill>
                  <a:srgbClr val="C00000"/>
                </a:solidFill>
              </a:rPr>
              <a:t>6. </a:t>
            </a:r>
            <a:r>
              <a:rPr lang="en-US" sz="2100" b="1" dirty="0" err="1" smtClean="0">
                <a:ln>
                  <a:solidFill>
                    <a:srgbClr val="C00000"/>
                  </a:solidFill>
                </a:ln>
                <a:solidFill>
                  <a:srgbClr val="C00000"/>
                </a:solidFill>
              </a:rPr>
              <a:t>Biliary</a:t>
            </a:r>
            <a:r>
              <a:rPr lang="en-US" sz="2100" b="1" dirty="0" smtClean="0">
                <a:ln>
                  <a:solidFill>
                    <a:srgbClr val="C00000"/>
                  </a:solidFill>
                </a:ln>
                <a:solidFill>
                  <a:srgbClr val="C00000"/>
                </a:solidFill>
              </a:rPr>
              <a:t> colic</a:t>
            </a:r>
          </a:p>
          <a:p>
            <a:pPr>
              <a:lnSpc>
                <a:spcPct val="70000"/>
              </a:lnSpc>
              <a:defRPr/>
            </a:pPr>
            <a:r>
              <a:rPr lang="en-US" sz="2100" b="1" dirty="0" smtClean="0">
                <a:ln>
                  <a:solidFill>
                    <a:srgbClr val="C00000"/>
                  </a:solidFill>
                </a:ln>
                <a:solidFill>
                  <a:srgbClr val="0070C0"/>
                </a:solidFill>
              </a:rPr>
              <a:t>The attack of severe pain in the right </a:t>
            </a:r>
            <a:r>
              <a:rPr lang="en-US" sz="2100" b="1" dirty="0" err="1" smtClean="0">
                <a:ln>
                  <a:solidFill>
                    <a:srgbClr val="C00000"/>
                  </a:solidFill>
                </a:ln>
                <a:solidFill>
                  <a:srgbClr val="0070C0"/>
                </a:solidFill>
              </a:rPr>
              <a:t>hypochondrium</a:t>
            </a:r>
            <a:r>
              <a:rPr lang="en-US" sz="2100" b="1" dirty="0" smtClean="0">
                <a:ln>
                  <a:solidFill>
                    <a:srgbClr val="C00000"/>
                  </a:solidFill>
                </a:ln>
                <a:solidFill>
                  <a:srgbClr val="0070C0"/>
                </a:solidFill>
              </a:rPr>
              <a:t> is a characteristic symptom of </a:t>
            </a:r>
            <a:r>
              <a:rPr lang="en-US" sz="2100" b="1" dirty="0" err="1" smtClean="0">
                <a:ln>
                  <a:solidFill>
                    <a:srgbClr val="C00000"/>
                  </a:solidFill>
                </a:ln>
                <a:solidFill>
                  <a:srgbClr val="0070C0"/>
                </a:solidFill>
              </a:rPr>
              <a:t>cholelithiasis</a:t>
            </a:r>
            <a:r>
              <a:rPr lang="en-US" sz="2100" b="1" dirty="0" smtClean="0">
                <a:ln>
                  <a:solidFill>
                    <a:srgbClr val="C00000"/>
                  </a:solidFill>
                </a:ln>
                <a:solidFill>
                  <a:srgbClr val="0070C0"/>
                </a:solidFill>
              </a:rPr>
              <a:t> and occurs as a result of blockage of the vesicle or common bile duct by </a:t>
            </a:r>
            <a:r>
              <a:rPr lang="en-US" sz="2100" b="1" dirty="0" err="1" smtClean="0">
                <a:ln>
                  <a:solidFill>
                    <a:srgbClr val="C00000"/>
                  </a:solidFill>
                </a:ln>
                <a:solidFill>
                  <a:srgbClr val="0070C0"/>
                </a:solidFill>
              </a:rPr>
              <a:t>concrement</a:t>
            </a:r>
            <a:endParaRPr lang="en-US" sz="2100" b="1" dirty="0" smtClean="0">
              <a:ln>
                <a:solidFill>
                  <a:srgbClr val="C00000"/>
                </a:solidFill>
              </a:ln>
              <a:solidFill>
                <a:srgbClr val="0070C0"/>
              </a:solidFill>
            </a:endParaRPr>
          </a:p>
          <a:p>
            <a:pPr>
              <a:lnSpc>
                <a:spcPct val="70000"/>
              </a:lnSpc>
              <a:defRPr/>
            </a:pPr>
            <a:r>
              <a:rPr lang="en-US" sz="2100" b="1" dirty="0" smtClean="0">
                <a:ln>
                  <a:solidFill>
                    <a:srgbClr val="C00000"/>
                  </a:solidFill>
                </a:ln>
                <a:solidFill>
                  <a:srgbClr val="0070C0"/>
                </a:solidFill>
              </a:rPr>
              <a:t>Usually provoked by abundant food intake, especially oily</a:t>
            </a:r>
          </a:p>
          <a:p>
            <a:pPr>
              <a:lnSpc>
                <a:spcPct val="70000"/>
              </a:lnSpc>
              <a:defRPr/>
            </a:pPr>
            <a:r>
              <a:rPr lang="en-US" sz="2100" b="1" dirty="0" smtClean="0">
                <a:ln>
                  <a:solidFill>
                    <a:srgbClr val="C00000"/>
                  </a:solidFill>
                </a:ln>
                <a:solidFill>
                  <a:srgbClr val="0070C0"/>
                </a:solidFill>
              </a:rPr>
              <a:t>The pain spreads to the </a:t>
            </a:r>
            <a:r>
              <a:rPr lang="en-US" sz="2100" b="1" dirty="0" err="1" smtClean="0">
                <a:ln>
                  <a:solidFill>
                    <a:srgbClr val="C00000"/>
                  </a:solidFill>
                </a:ln>
                <a:solidFill>
                  <a:srgbClr val="0070C0"/>
                </a:solidFill>
              </a:rPr>
              <a:t>epigastrium</a:t>
            </a:r>
            <a:r>
              <a:rPr lang="en-US" sz="2100" b="1" dirty="0" smtClean="0">
                <a:ln>
                  <a:solidFill>
                    <a:srgbClr val="C00000"/>
                  </a:solidFill>
                </a:ln>
                <a:solidFill>
                  <a:srgbClr val="0070C0"/>
                </a:solidFill>
              </a:rPr>
              <a:t> and radiates into the </a:t>
            </a:r>
            <a:r>
              <a:rPr lang="en-US" sz="2100" b="1" dirty="0" err="1" smtClean="0">
                <a:ln>
                  <a:solidFill>
                    <a:srgbClr val="C00000"/>
                  </a:solidFill>
                </a:ln>
                <a:solidFill>
                  <a:srgbClr val="0070C0"/>
                </a:solidFill>
              </a:rPr>
              <a:t>interlateral</a:t>
            </a:r>
            <a:r>
              <a:rPr lang="en-US" sz="2100" b="1" dirty="0" smtClean="0">
                <a:ln>
                  <a:solidFill>
                    <a:srgbClr val="C00000"/>
                  </a:solidFill>
                </a:ln>
                <a:solidFill>
                  <a:srgbClr val="0070C0"/>
                </a:solidFill>
              </a:rPr>
              <a:t> region, the right shoulder blade and the shoulder</a:t>
            </a:r>
          </a:p>
          <a:p>
            <a:pPr>
              <a:lnSpc>
                <a:spcPct val="70000"/>
              </a:lnSpc>
              <a:defRPr/>
            </a:pPr>
            <a:r>
              <a:rPr lang="en-US" sz="2100" b="1" dirty="0" smtClean="0">
                <a:ln>
                  <a:solidFill>
                    <a:srgbClr val="C00000"/>
                  </a:solidFill>
                </a:ln>
                <a:solidFill>
                  <a:srgbClr val="0070C0"/>
                </a:solidFill>
              </a:rPr>
              <a:t>The attack develops as a rule suddenly, often accompanied by nausea and vomiting and lasts 1-4 hours.</a:t>
            </a:r>
          </a:p>
          <a:p>
            <a:pPr>
              <a:lnSpc>
                <a:spcPct val="70000"/>
              </a:lnSpc>
              <a:defRPr/>
            </a:pPr>
            <a:r>
              <a:rPr lang="en-US" sz="2100" b="1" dirty="0" smtClean="0">
                <a:ln>
                  <a:solidFill>
                    <a:srgbClr val="C00000"/>
                  </a:solidFill>
                </a:ln>
                <a:solidFill>
                  <a:srgbClr val="0070C0"/>
                </a:solidFill>
              </a:rPr>
              <a:t>After the stifling of acute pain, the feeling of severity of the same localization during the day is usually maintained.</a:t>
            </a:r>
          </a:p>
          <a:p>
            <a:pPr>
              <a:lnSpc>
                <a:spcPct val="70000"/>
              </a:lnSpc>
              <a:defRPr/>
            </a:pPr>
            <a:r>
              <a:rPr lang="en-US" sz="2100" b="1" dirty="0" smtClean="0">
                <a:ln>
                  <a:solidFill>
                    <a:srgbClr val="C00000"/>
                  </a:solidFill>
                </a:ln>
                <a:solidFill>
                  <a:srgbClr val="0070C0"/>
                </a:solidFill>
              </a:rPr>
              <a:t>The fever, chills that occur with </a:t>
            </a:r>
            <a:r>
              <a:rPr lang="en-US" sz="2100" b="1" dirty="0" err="1" smtClean="0">
                <a:ln>
                  <a:solidFill>
                    <a:srgbClr val="C00000"/>
                  </a:solidFill>
                </a:ln>
                <a:solidFill>
                  <a:srgbClr val="0070C0"/>
                </a:solidFill>
              </a:rPr>
              <a:t>biliary</a:t>
            </a:r>
            <a:r>
              <a:rPr lang="en-US" sz="2100" b="1" dirty="0" smtClean="0">
                <a:ln>
                  <a:solidFill>
                    <a:srgbClr val="C00000"/>
                  </a:solidFill>
                </a:ln>
                <a:solidFill>
                  <a:srgbClr val="0070C0"/>
                </a:solidFill>
              </a:rPr>
              <a:t> colic, indicate the development of complications (</a:t>
            </a:r>
            <a:r>
              <a:rPr lang="en-US" sz="2100" b="1" dirty="0" err="1" smtClean="0">
                <a:ln>
                  <a:solidFill>
                    <a:srgbClr val="C00000"/>
                  </a:solidFill>
                </a:ln>
                <a:solidFill>
                  <a:srgbClr val="0070C0"/>
                </a:solidFill>
              </a:rPr>
              <a:t>cholecystitis</a:t>
            </a:r>
            <a:r>
              <a:rPr lang="en-US" sz="2100" b="1" dirty="0" smtClean="0">
                <a:ln>
                  <a:solidFill>
                    <a:srgbClr val="C00000"/>
                  </a:solidFill>
                </a:ln>
                <a:solidFill>
                  <a:srgbClr val="0070C0"/>
                </a:solidFill>
              </a:rPr>
              <a:t>, pancreatitis, </a:t>
            </a:r>
            <a:r>
              <a:rPr lang="en-US" sz="2100" b="1" dirty="0" err="1" smtClean="0">
                <a:ln>
                  <a:solidFill>
                    <a:srgbClr val="C00000"/>
                  </a:solidFill>
                </a:ln>
                <a:solidFill>
                  <a:srgbClr val="0070C0"/>
                </a:solidFill>
              </a:rPr>
              <a:t>cholangitis</a:t>
            </a:r>
            <a:r>
              <a:rPr lang="en-US" sz="2100" b="1" dirty="0" smtClean="0">
                <a:ln>
                  <a:solidFill>
                    <a:srgbClr val="C00000"/>
                  </a:solidFill>
                </a:ln>
                <a:solidFill>
                  <a:srgbClr val="0070C0"/>
                </a:solidFill>
              </a:rPr>
              <a:t>)</a:t>
            </a:r>
          </a:p>
        </p:txBody>
      </p:sp>
      <p:pic>
        <p:nvPicPr>
          <p:cNvPr id="49154" name="Picture 2"/>
          <p:cNvPicPr>
            <a:picLocks noChangeAspect="1" noChangeArrowheads="1"/>
          </p:cNvPicPr>
          <p:nvPr/>
        </p:nvPicPr>
        <p:blipFill>
          <a:blip r:embed="rId2"/>
          <a:srcRect/>
          <a:stretch>
            <a:fillRect/>
          </a:stretch>
        </p:blipFill>
        <p:spPr bwMode="auto">
          <a:xfrm>
            <a:off x="6824301" y="1031635"/>
            <a:ext cx="1968671" cy="1036698"/>
          </a:xfrm>
          <a:prstGeom prst="rect">
            <a:avLst/>
          </a:prstGeom>
          <a:noFill/>
          <a:ln w="9525">
            <a:noFill/>
            <a:miter lim="800000"/>
            <a:headEnd/>
            <a:tailEnd/>
          </a:ln>
          <a:effectLst>
            <a:glow rad="101600">
              <a:schemeClr val="accent4">
                <a:satMod val="175000"/>
                <a:alpha val="40000"/>
              </a:schemeClr>
            </a:glow>
          </a:effectLst>
          <a:scene3d>
            <a:camera prst="orthographicFront"/>
            <a:lightRig rig="threePt" dir="t"/>
          </a:scene3d>
          <a:sp3d>
            <a:bevelT/>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192526" y="4919254"/>
            <a:ext cx="8696384" cy="1574141"/>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spcBef>
                <a:spcPts val="533"/>
              </a:spcBef>
              <a:defRPr/>
            </a:pPr>
            <a:r>
              <a:rPr lang="en-US" sz="2500" dirty="0" smtClean="0">
                <a:ln>
                  <a:solidFill>
                    <a:srgbClr val="003300"/>
                  </a:solidFill>
                </a:ln>
                <a:solidFill>
                  <a:srgbClr val="FF0000"/>
                </a:solidFill>
              </a:rPr>
              <a:t>9. Hepatic smell -</a:t>
            </a:r>
          </a:p>
          <a:p>
            <a:pPr>
              <a:lnSpc>
                <a:spcPct val="70000"/>
              </a:lnSpc>
              <a:spcBef>
                <a:spcPts val="533"/>
              </a:spcBef>
              <a:defRPr/>
            </a:pPr>
            <a:r>
              <a:rPr lang="en-US" sz="2500" dirty="0" smtClean="0">
                <a:ln>
                  <a:solidFill>
                    <a:srgbClr val="003300"/>
                  </a:solidFill>
                </a:ln>
                <a:solidFill>
                  <a:srgbClr val="006600"/>
                </a:solidFill>
              </a:rPr>
              <a:t>sweet aromatic, sensible when breathing patients</a:t>
            </a:r>
          </a:p>
          <a:p>
            <a:pPr>
              <a:lnSpc>
                <a:spcPct val="70000"/>
              </a:lnSpc>
              <a:spcBef>
                <a:spcPts val="533"/>
              </a:spcBef>
              <a:defRPr/>
            </a:pPr>
            <a:r>
              <a:rPr lang="en-US" sz="2500" dirty="0" smtClean="0">
                <a:ln>
                  <a:solidFill>
                    <a:srgbClr val="003300"/>
                  </a:solidFill>
                </a:ln>
                <a:solidFill>
                  <a:srgbClr val="006600"/>
                </a:solidFill>
              </a:rPr>
              <a:t>Due to the violation of the exchange of amino acids and aromatic compounds with the accumulation of the product of the conversion of </a:t>
            </a:r>
            <a:r>
              <a:rPr lang="en-US" sz="2500" dirty="0" err="1" smtClean="0">
                <a:ln>
                  <a:solidFill>
                    <a:srgbClr val="003300"/>
                  </a:solidFill>
                </a:ln>
                <a:solidFill>
                  <a:srgbClr val="006600"/>
                </a:solidFill>
              </a:rPr>
              <a:t>methionine</a:t>
            </a:r>
            <a:r>
              <a:rPr lang="en-US" sz="2500" dirty="0" smtClean="0">
                <a:ln>
                  <a:solidFill>
                    <a:srgbClr val="003300"/>
                  </a:solidFill>
                </a:ln>
                <a:solidFill>
                  <a:srgbClr val="006600"/>
                </a:solidFill>
              </a:rPr>
              <a:t> - methyl </a:t>
            </a:r>
            <a:r>
              <a:rPr lang="en-US" sz="2500" dirty="0" err="1" smtClean="0">
                <a:ln>
                  <a:solidFill>
                    <a:srgbClr val="003300"/>
                  </a:solidFill>
                </a:ln>
                <a:solidFill>
                  <a:srgbClr val="006600"/>
                </a:solidFill>
              </a:rPr>
              <a:t>mercaptan</a:t>
            </a:r>
            <a:endParaRPr lang="ru-RU" sz="2500" dirty="0">
              <a:ln>
                <a:solidFill>
                  <a:srgbClr val="003300"/>
                </a:solidFill>
              </a:ln>
              <a:solidFill>
                <a:srgbClr val="006600"/>
              </a:solidFill>
            </a:endParaRPr>
          </a:p>
        </p:txBody>
      </p:sp>
      <p:pic>
        <p:nvPicPr>
          <p:cNvPr id="51202" name="Picture 2"/>
          <p:cNvPicPr>
            <a:picLocks noChangeAspect="1" noChangeArrowheads="1"/>
          </p:cNvPicPr>
          <p:nvPr/>
        </p:nvPicPr>
        <p:blipFill>
          <a:blip r:embed="rId2"/>
          <a:srcRect/>
          <a:stretch>
            <a:fillRect/>
          </a:stretch>
        </p:blipFill>
        <p:spPr bwMode="auto">
          <a:xfrm>
            <a:off x="5447895" y="966841"/>
            <a:ext cx="3332535" cy="3563651"/>
          </a:xfrm>
          <a:prstGeom prst="rect">
            <a:avLst/>
          </a:prstGeom>
          <a:noFill/>
          <a:ln w="9525">
            <a:noFill/>
            <a:miter lim="800000"/>
            <a:headEnd/>
            <a:tailEnd/>
          </a:ln>
          <a:effectLst>
            <a:glow rad="228600">
              <a:schemeClr val="accent5">
                <a:satMod val="175000"/>
                <a:alpha val="40000"/>
              </a:schemeClr>
            </a:glow>
          </a:effectLst>
          <a:scene3d>
            <a:camera prst="orthographicFront"/>
            <a:lightRig rig="threePt" dir="t"/>
          </a:scene3d>
          <a:sp3d>
            <a:bevelT w="139700" h="139700" prst="divot"/>
          </a:sp3d>
        </p:spPr>
      </p:pic>
      <p:sp>
        <p:nvSpPr>
          <p:cNvPr id="9" name="Прямоугольник 8"/>
          <p:cNvSpPr/>
          <p:nvPr/>
        </p:nvSpPr>
        <p:spPr>
          <a:xfrm>
            <a:off x="255090" y="1005562"/>
            <a:ext cx="5005113" cy="3331032"/>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defRPr/>
            </a:pPr>
            <a:r>
              <a:rPr lang="en-US" sz="2500" dirty="0" smtClean="0">
                <a:ln>
                  <a:solidFill>
                    <a:srgbClr val="C00000"/>
                  </a:solidFill>
                </a:ln>
                <a:solidFill>
                  <a:srgbClr val="FF0000"/>
                </a:solidFill>
              </a:rPr>
              <a:t>7. Bleeding from esophageal </a:t>
            </a:r>
            <a:r>
              <a:rPr lang="en-US" sz="2500" dirty="0" err="1" smtClean="0">
                <a:ln>
                  <a:solidFill>
                    <a:srgbClr val="C00000"/>
                  </a:solidFill>
                </a:ln>
                <a:solidFill>
                  <a:srgbClr val="FF0000"/>
                </a:solidFill>
              </a:rPr>
              <a:t>varices</a:t>
            </a:r>
            <a:r>
              <a:rPr lang="en-US" sz="2500" dirty="0" smtClean="0">
                <a:ln>
                  <a:solidFill>
                    <a:srgbClr val="C00000"/>
                  </a:solidFill>
                </a:ln>
                <a:solidFill>
                  <a:srgbClr val="FF0000"/>
                </a:solidFill>
              </a:rPr>
              <a:t> (with portal hypertension)</a:t>
            </a:r>
          </a:p>
          <a:p>
            <a:pPr>
              <a:lnSpc>
                <a:spcPct val="70000"/>
              </a:lnSpc>
              <a:defRPr/>
            </a:pPr>
            <a:r>
              <a:rPr lang="en-US" sz="2500" dirty="0" smtClean="0">
                <a:ln>
                  <a:solidFill>
                    <a:srgbClr val="C00000"/>
                  </a:solidFill>
                </a:ln>
                <a:solidFill>
                  <a:srgbClr val="0000CC"/>
                </a:solidFill>
              </a:rPr>
              <a:t>Bleeding occurs usually without any obvious provoking factors and proceeds painlessly with abundant bloody vomiting and the presence or absence of </a:t>
            </a:r>
            <a:r>
              <a:rPr lang="en-US" sz="2500" dirty="0" err="1" smtClean="0">
                <a:ln>
                  <a:solidFill>
                    <a:srgbClr val="C00000"/>
                  </a:solidFill>
                </a:ln>
                <a:solidFill>
                  <a:srgbClr val="0000CC"/>
                </a:solidFill>
              </a:rPr>
              <a:t>melena</a:t>
            </a:r>
            <a:r>
              <a:rPr lang="en-US" sz="2500" dirty="0" smtClean="0">
                <a:ln>
                  <a:solidFill>
                    <a:srgbClr val="C00000"/>
                  </a:solidFill>
                </a:ln>
                <a:solidFill>
                  <a:srgbClr val="0000CC"/>
                </a:solidFill>
              </a:rPr>
              <a:t>.</a:t>
            </a:r>
          </a:p>
          <a:p>
            <a:pPr>
              <a:lnSpc>
                <a:spcPct val="70000"/>
              </a:lnSpc>
              <a:defRPr/>
            </a:pPr>
            <a:r>
              <a:rPr lang="en-US" sz="2500" dirty="0" smtClean="0">
                <a:ln>
                  <a:solidFill>
                    <a:srgbClr val="C00000"/>
                  </a:solidFill>
                </a:ln>
                <a:solidFill>
                  <a:srgbClr val="0000CC"/>
                </a:solidFill>
              </a:rPr>
              <a:t>Related symptoms - from mild postural tachycardia to deep shock - depend on the severity of hemorrhage and the degree of </a:t>
            </a:r>
            <a:r>
              <a:rPr lang="en-US" sz="2500" dirty="0" err="1" smtClean="0">
                <a:ln>
                  <a:solidFill>
                    <a:srgbClr val="C00000"/>
                  </a:solidFill>
                </a:ln>
                <a:solidFill>
                  <a:srgbClr val="0000CC"/>
                </a:solidFill>
              </a:rPr>
              <a:t>hypovolemia</a:t>
            </a:r>
            <a:r>
              <a:rPr lang="en-US" sz="2500" dirty="0" smtClean="0">
                <a:ln>
                  <a:solidFill>
                    <a:srgbClr val="C00000"/>
                  </a:solidFill>
                </a:ln>
                <a:solidFill>
                  <a:srgbClr val="0000CC"/>
                </a:solidFill>
              </a:rPr>
              <a:t>.</a:t>
            </a:r>
            <a:endParaRPr lang="ru-RU" sz="2500" dirty="0">
              <a:ln>
                <a:solidFill>
                  <a:srgbClr val="C00000"/>
                </a:solidFill>
              </a:ln>
              <a:solidFill>
                <a:srgbClr val="0000CC"/>
              </a:solidFill>
            </a:endParaRPr>
          </a:p>
        </p:txBody>
      </p:sp>
      <p:sp>
        <p:nvSpPr>
          <p:cNvPr id="10" name="Прямоугольник 9"/>
          <p:cNvSpPr/>
          <p:nvPr/>
        </p:nvSpPr>
        <p:spPr>
          <a:xfrm>
            <a:off x="5510459" y="4530491"/>
            <a:ext cx="3190760" cy="365222"/>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defRPr/>
            </a:pPr>
            <a:r>
              <a:rPr lang="en-US" sz="2500" b="1" dirty="0" smtClean="0">
                <a:ln>
                  <a:solidFill>
                    <a:srgbClr val="C00000"/>
                  </a:solidFill>
                </a:ln>
                <a:solidFill>
                  <a:srgbClr val="C00000"/>
                </a:solidFill>
              </a:rPr>
              <a:t>8. Fever</a:t>
            </a:r>
            <a:endParaRPr lang="ru-RU" sz="2500" b="1" dirty="0">
              <a:ln>
                <a:solidFill>
                  <a:srgbClr val="C00000"/>
                </a:solidFill>
              </a:ln>
              <a:solidFill>
                <a:srgbClr val="C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255090" y="966842"/>
            <a:ext cx="8633820" cy="5269320"/>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defRPr/>
            </a:pPr>
            <a:r>
              <a:rPr lang="en-US" sz="2400" dirty="0" smtClean="0">
                <a:ln>
                  <a:solidFill>
                    <a:srgbClr val="7030A0"/>
                  </a:solidFill>
                </a:ln>
                <a:solidFill>
                  <a:srgbClr val="FF0000"/>
                </a:solidFill>
              </a:rPr>
              <a:t>Anamnesis</a:t>
            </a:r>
          </a:p>
          <a:p>
            <a:pPr>
              <a:lnSpc>
                <a:spcPct val="70000"/>
              </a:lnSpc>
              <a:defRPr/>
            </a:pPr>
            <a:r>
              <a:rPr lang="en-US" sz="2400" dirty="0" smtClean="0">
                <a:ln>
                  <a:solidFill>
                    <a:srgbClr val="7030A0"/>
                  </a:solidFill>
                </a:ln>
                <a:solidFill>
                  <a:srgbClr val="00B0F0"/>
                </a:solidFill>
              </a:rPr>
              <a:t>1. Acquaintance with the profession and way of life of the patient </a:t>
            </a:r>
            <a:r>
              <a:rPr lang="en-US" sz="2400" dirty="0" smtClean="0">
                <a:ln>
                  <a:solidFill>
                    <a:srgbClr val="7030A0"/>
                  </a:solidFill>
                </a:ln>
                <a:solidFill>
                  <a:srgbClr val="C00000"/>
                </a:solidFill>
              </a:rPr>
              <a:t>helps to identify </a:t>
            </a:r>
            <a:r>
              <a:rPr lang="en-US" sz="2400" dirty="0" err="1" smtClean="0">
                <a:ln>
                  <a:solidFill>
                    <a:srgbClr val="7030A0"/>
                  </a:solidFill>
                </a:ln>
                <a:solidFill>
                  <a:srgbClr val="C00000"/>
                </a:solidFill>
              </a:rPr>
              <a:t>hepatotoxic</a:t>
            </a:r>
            <a:r>
              <a:rPr lang="en-US" sz="2400" dirty="0" smtClean="0">
                <a:ln>
                  <a:solidFill>
                    <a:srgbClr val="7030A0"/>
                  </a:solidFill>
                </a:ln>
                <a:solidFill>
                  <a:srgbClr val="C00000"/>
                </a:solidFill>
              </a:rPr>
              <a:t> factors and to suspect such infections and infestations as </a:t>
            </a:r>
            <a:r>
              <a:rPr lang="en-US" sz="2400" dirty="0" err="1" smtClean="0">
                <a:ln>
                  <a:solidFill>
                    <a:srgbClr val="7030A0"/>
                  </a:solidFill>
                </a:ln>
                <a:solidFill>
                  <a:srgbClr val="C00000"/>
                </a:solidFill>
              </a:rPr>
              <a:t>leptospirosis</a:t>
            </a:r>
            <a:r>
              <a:rPr lang="en-US" sz="2400" dirty="0" smtClean="0">
                <a:ln>
                  <a:solidFill>
                    <a:srgbClr val="7030A0"/>
                  </a:solidFill>
                </a:ln>
                <a:solidFill>
                  <a:srgbClr val="C00000"/>
                </a:solidFill>
              </a:rPr>
              <a:t>, </a:t>
            </a:r>
            <a:r>
              <a:rPr lang="en-US" sz="2400" dirty="0" err="1" smtClean="0">
                <a:ln>
                  <a:solidFill>
                    <a:srgbClr val="7030A0"/>
                  </a:solidFill>
                </a:ln>
                <a:solidFill>
                  <a:srgbClr val="C00000"/>
                </a:solidFill>
              </a:rPr>
              <a:t>echinococcosis</a:t>
            </a:r>
            <a:r>
              <a:rPr lang="en-US" sz="2400" dirty="0" smtClean="0">
                <a:ln>
                  <a:solidFill>
                    <a:srgbClr val="7030A0"/>
                  </a:solidFill>
                </a:ln>
                <a:solidFill>
                  <a:srgbClr val="C00000"/>
                </a:solidFill>
              </a:rPr>
              <a:t>.</a:t>
            </a:r>
          </a:p>
          <a:p>
            <a:pPr>
              <a:lnSpc>
                <a:spcPct val="70000"/>
              </a:lnSpc>
              <a:defRPr/>
            </a:pPr>
            <a:r>
              <a:rPr lang="en-US" sz="2400" dirty="0" smtClean="0">
                <a:ln>
                  <a:solidFill>
                    <a:srgbClr val="7030A0"/>
                  </a:solidFill>
                </a:ln>
                <a:solidFill>
                  <a:srgbClr val="00B0F0"/>
                </a:solidFill>
              </a:rPr>
              <a:t>2. Alcohol consumption </a:t>
            </a:r>
            <a:r>
              <a:rPr lang="en-US" sz="2400" dirty="0" smtClean="0">
                <a:ln>
                  <a:solidFill>
                    <a:srgbClr val="7030A0"/>
                  </a:solidFill>
                </a:ln>
                <a:solidFill>
                  <a:srgbClr val="C00000"/>
                </a:solidFill>
              </a:rPr>
              <a:t>- liver damage occurs with prolonged abuse of alcohol (the likelihood of developing cirrhosis of the liver is high with a daily intake of more than 60 grams of alcohol in men and more than 20 g in women).</a:t>
            </a:r>
          </a:p>
          <a:p>
            <a:pPr>
              <a:lnSpc>
                <a:spcPct val="70000"/>
              </a:lnSpc>
              <a:defRPr/>
            </a:pPr>
            <a:r>
              <a:rPr lang="en-US" sz="2400" dirty="0" smtClean="0">
                <a:ln>
                  <a:solidFill>
                    <a:srgbClr val="7030A0"/>
                  </a:solidFill>
                </a:ln>
                <a:solidFill>
                  <a:srgbClr val="00B0F0"/>
                </a:solidFill>
              </a:rPr>
              <a:t>3. The use of drugs </a:t>
            </a:r>
            <a:r>
              <a:rPr lang="en-US" sz="2400" dirty="0" smtClean="0">
                <a:ln>
                  <a:solidFill>
                    <a:srgbClr val="7030A0"/>
                  </a:solidFill>
                </a:ln>
                <a:solidFill>
                  <a:srgbClr val="C00000"/>
                </a:solidFill>
              </a:rPr>
              <a:t>entails a variety of liver damage, the diagnosis of which is impossible without an accurate knowledge of the drugs taken and their possible </a:t>
            </a:r>
            <a:r>
              <a:rPr lang="en-US" sz="2400" dirty="0" err="1" smtClean="0">
                <a:ln>
                  <a:solidFill>
                    <a:srgbClr val="7030A0"/>
                  </a:solidFill>
                </a:ln>
                <a:solidFill>
                  <a:srgbClr val="C00000"/>
                </a:solidFill>
              </a:rPr>
              <a:t>hepatotoxicity</a:t>
            </a:r>
            <a:r>
              <a:rPr lang="en-US" sz="2400" dirty="0" smtClean="0">
                <a:ln>
                  <a:solidFill>
                    <a:srgbClr val="7030A0"/>
                  </a:solidFill>
                </a:ln>
                <a:solidFill>
                  <a:srgbClr val="C00000"/>
                </a:solidFill>
              </a:rPr>
              <a:t>.</a:t>
            </a:r>
          </a:p>
          <a:p>
            <a:pPr>
              <a:lnSpc>
                <a:spcPct val="70000"/>
              </a:lnSpc>
              <a:defRPr/>
            </a:pPr>
            <a:r>
              <a:rPr lang="en-US" sz="2400" dirty="0" smtClean="0">
                <a:ln>
                  <a:solidFill>
                    <a:srgbClr val="7030A0"/>
                  </a:solidFill>
                </a:ln>
                <a:solidFill>
                  <a:srgbClr val="00B0F0"/>
                </a:solidFill>
              </a:rPr>
              <a:t>4. Family history </a:t>
            </a:r>
            <a:r>
              <a:rPr lang="en-US" sz="2400" dirty="0" smtClean="0">
                <a:ln>
                  <a:solidFill>
                    <a:srgbClr val="7030A0"/>
                  </a:solidFill>
                </a:ln>
                <a:solidFill>
                  <a:srgbClr val="C00000"/>
                </a:solidFill>
              </a:rPr>
              <a:t>allows you to suspect hereditary liver disease - benign </a:t>
            </a:r>
            <a:r>
              <a:rPr lang="en-US" sz="2400" dirty="0" err="1" smtClean="0">
                <a:ln>
                  <a:solidFill>
                    <a:srgbClr val="7030A0"/>
                  </a:solidFill>
                </a:ln>
                <a:solidFill>
                  <a:srgbClr val="C00000"/>
                </a:solidFill>
              </a:rPr>
              <a:t>hyperbilirubinemia</a:t>
            </a:r>
            <a:r>
              <a:rPr lang="en-US" sz="2400" dirty="0" smtClean="0">
                <a:ln>
                  <a:solidFill>
                    <a:srgbClr val="7030A0"/>
                  </a:solidFill>
                </a:ln>
                <a:solidFill>
                  <a:srgbClr val="C00000"/>
                </a:solidFill>
              </a:rPr>
              <a:t>, etc.</a:t>
            </a:r>
          </a:p>
          <a:p>
            <a:pPr>
              <a:lnSpc>
                <a:spcPct val="70000"/>
              </a:lnSpc>
              <a:defRPr/>
            </a:pPr>
            <a:r>
              <a:rPr lang="en-US" sz="2400" dirty="0" smtClean="0">
                <a:ln>
                  <a:solidFill>
                    <a:srgbClr val="7030A0"/>
                  </a:solidFill>
                </a:ln>
                <a:solidFill>
                  <a:srgbClr val="00B0F0"/>
                </a:solidFill>
              </a:rPr>
              <a:t>5. Epidemiological anamnesis </a:t>
            </a:r>
            <a:r>
              <a:rPr lang="en-US" sz="2400" dirty="0" smtClean="0">
                <a:ln>
                  <a:solidFill>
                    <a:srgbClr val="7030A0"/>
                  </a:solidFill>
                </a:ln>
                <a:solidFill>
                  <a:srgbClr val="C00000"/>
                </a:solidFill>
              </a:rPr>
              <a:t>- it is important to establish whether there was contact with patients with viral hepatitis,</a:t>
            </a:r>
          </a:p>
          <a:p>
            <a:pPr>
              <a:lnSpc>
                <a:spcPct val="70000"/>
              </a:lnSpc>
              <a:defRPr/>
            </a:pPr>
            <a:r>
              <a:rPr lang="en-US" sz="2400" dirty="0" smtClean="0">
                <a:ln>
                  <a:solidFill>
                    <a:srgbClr val="7030A0"/>
                  </a:solidFill>
                </a:ln>
                <a:solidFill>
                  <a:srgbClr val="C00000"/>
                </a:solidFill>
              </a:rPr>
              <a:t>blood transfusion, dental interventions, surgery, chronic </a:t>
            </a:r>
            <a:r>
              <a:rPr lang="en-US" sz="2400" dirty="0" err="1" smtClean="0">
                <a:ln>
                  <a:solidFill>
                    <a:srgbClr val="7030A0"/>
                  </a:solidFill>
                </a:ln>
                <a:solidFill>
                  <a:srgbClr val="C00000"/>
                </a:solidFill>
              </a:rPr>
              <a:t>hemodialysis</a:t>
            </a:r>
            <a:r>
              <a:rPr lang="en-US" sz="2400" dirty="0" smtClean="0">
                <a:ln>
                  <a:solidFill>
                    <a:srgbClr val="7030A0"/>
                  </a:solidFill>
                </a:ln>
                <a:solidFill>
                  <a:srgbClr val="C00000"/>
                </a:solidFill>
              </a:rPr>
              <a:t>, etc.</a:t>
            </a:r>
          </a:p>
          <a:p>
            <a:pPr>
              <a:lnSpc>
                <a:spcPct val="70000"/>
              </a:lnSpc>
              <a:defRPr/>
            </a:pPr>
            <a:r>
              <a:rPr lang="en-US" sz="2400" dirty="0" smtClean="0">
                <a:ln>
                  <a:solidFill>
                    <a:srgbClr val="7030A0"/>
                  </a:solidFill>
                </a:ln>
                <a:solidFill>
                  <a:srgbClr val="C00000"/>
                </a:solidFill>
              </a:rPr>
              <a:t>Belonging to "high risk" groups for serum hepatitis - personnel of blood transfusion stations, </a:t>
            </a:r>
            <a:r>
              <a:rPr lang="en-US" sz="2400" dirty="0" err="1" smtClean="0">
                <a:ln>
                  <a:solidFill>
                    <a:srgbClr val="7030A0"/>
                  </a:solidFill>
                </a:ln>
                <a:solidFill>
                  <a:srgbClr val="C00000"/>
                </a:solidFill>
              </a:rPr>
              <a:t>hemodialysis</a:t>
            </a:r>
            <a:r>
              <a:rPr lang="en-US" sz="2400" dirty="0" smtClean="0">
                <a:ln>
                  <a:solidFill>
                    <a:srgbClr val="7030A0"/>
                  </a:solidFill>
                </a:ln>
                <a:solidFill>
                  <a:srgbClr val="C00000"/>
                </a:solidFill>
              </a:rPr>
              <a:t> centers, drug addicts and prostitutes</a:t>
            </a:r>
            <a:endParaRPr lang="ru-RU" sz="2400" dirty="0">
              <a:ln>
                <a:solidFill>
                  <a:srgbClr val="7030A0"/>
                </a:solidFill>
              </a:ln>
              <a:solidFill>
                <a:srgbClr val="C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255090" y="966841"/>
            <a:ext cx="8633820" cy="4943461"/>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098"/>
              </a:lnSpc>
              <a:defRPr/>
            </a:pPr>
            <a:r>
              <a:rPr lang="en-US" sz="2400" dirty="0" smtClean="0">
                <a:ln>
                  <a:solidFill>
                    <a:srgbClr val="003300"/>
                  </a:solidFill>
                </a:ln>
                <a:solidFill>
                  <a:srgbClr val="FF0000"/>
                </a:solidFill>
              </a:rPr>
              <a:t>General inspection</a:t>
            </a:r>
          </a:p>
          <a:p>
            <a:pPr marL="457200" indent="-457200">
              <a:lnSpc>
                <a:spcPts val="2098"/>
              </a:lnSpc>
              <a:buAutoNum type="arabicPeriod"/>
              <a:defRPr/>
            </a:pPr>
            <a:r>
              <a:rPr lang="en-US" sz="2400" dirty="0" smtClean="0">
                <a:ln>
                  <a:solidFill>
                    <a:srgbClr val="003300"/>
                  </a:solidFill>
                </a:ln>
                <a:solidFill>
                  <a:srgbClr val="C00000"/>
                </a:solidFill>
              </a:rPr>
              <a:t>Weight loss, </a:t>
            </a:r>
            <a:r>
              <a:rPr lang="en-US" sz="2400" dirty="0" smtClean="0">
                <a:ln>
                  <a:solidFill>
                    <a:srgbClr val="003300"/>
                  </a:solidFill>
                </a:ln>
                <a:solidFill>
                  <a:srgbClr val="000066"/>
                </a:solidFill>
              </a:rPr>
              <a:t>sometimes reaching </a:t>
            </a:r>
            <a:r>
              <a:rPr lang="en-US" sz="2400" dirty="0" err="1" smtClean="0">
                <a:ln>
                  <a:solidFill>
                    <a:srgbClr val="003300"/>
                  </a:solidFill>
                </a:ln>
                <a:solidFill>
                  <a:srgbClr val="000066"/>
                </a:solidFill>
              </a:rPr>
              <a:t>cachexia</a:t>
            </a:r>
            <a:r>
              <a:rPr lang="en-US" sz="2400" dirty="0" smtClean="0">
                <a:ln>
                  <a:solidFill>
                    <a:srgbClr val="003300"/>
                  </a:solidFill>
                </a:ln>
                <a:solidFill>
                  <a:srgbClr val="000066"/>
                </a:solidFill>
              </a:rPr>
              <a:t>, </a:t>
            </a:r>
          </a:p>
          <a:p>
            <a:pPr marL="457200" indent="-457200">
              <a:lnSpc>
                <a:spcPts val="2098"/>
              </a:lnSpc>
              <a:defRPr/>
            </a:pPr>
            <a:r>
              <a:rPr lang="en-US" sz="2400" dirty="0" smtClean="0">
                <a:ln>
                  <a:solidFill>
                    <a:srgbClr val="003300"/>
                  </a:solidFill>
                </a:ln>
                <a:solidFill>
                  <a:srgbClr val="000066"/>
                </a:solidFill>
              </a:rPr>
              <a:t>possibly with liver cirrhosis and liver tumor.</a:t>
            </a:r>
          </a:p>
          <a:p>
            <a:pPr>
              <a:lnSpc>
                <a:spcPts val="2098"/>
              </a:lnSpc>
              <a:defRPr/>
            </a:pPr>
            <a:r>
              <a:rPr lang="en-US" sz="2400" dirty="0" smtClean="0">
                <a:ln>
                  <a:solidFill>
                    <a:srgbClr val="003300"/>
                  </a:solidFill>
                </a:ln>
                <a:solidFill>
                  <a:srgbClr val="000066"/>
                </a:solidFill>
              </a:rPr>
              <a:t>2.</a:t>
            </a:r>
            <a:r>
              <a:rPr lang="en-US" sz="2400" dirty="0" smtClean="0">
                <a:ln>
                  <a:solidFill>
                    <a:srgbClr val="003300"/>
                  </a:solidFill>
                </a:ln>
                <a:solidFill>
                  <a:srgbClr val="C00000"/>
                </a:solidFill>
              </a:rPr>
              <a:t> Jaundice </a:t>
            </a:r>
            <a:r>
              <a:rPr lang="en-US" sz="2400" dirty="0" smtClean="0">
                <a:ln>
                  <a:solidFill>
                    <a:srgbClr val="003300"/>
                  </a:solidFill>
                </a:ln>
                <a:solidFill>
                  <a:srgbClr val="000066"/>
                </a:solidFill>
              </a:rPr>
              <a:t>staining of the skin and mucous membranes is an important sign of liver disease</a:t>
            </a:r>
          </a:p>
          <a:p>
            <a:pPr>
              <a:lnSpc>
                <a:spcPts val="2098"/>
              </a:lnSpc>
              <a:defRPr/>
            </a:pPr>
            <a:r>
              <a:rPr lang="en-US" sz="2400" dirty="0" smtClean="0">
                <a:ln>
                  <a:solidFill>
                    <a:srgbClr val="003300"/>
                  </a:solidFill>
                </a:ln>
                <a:solidFill>
                  <a:srgbClr val="000066"/>
                </a:solidFill>
              </a:rPr>
              <a:t>3. </a:t>
            </a:r>
            <a:r>
              <a:rPr lang="en-US" sz="2400" dirty="0" smtClean="0">
                <a:ln>
                  <a:solidFill>
                    <a:srgbClr val="003300"/>
                  </a:solidFill>
                </a:ln>
                <a:solidFill>
                  <a:srgbClr val="C00000"/>
                </a:solidFill>
              </a:rPr>
              <a:t>Vascular asterisks </a:t>
            </a:r>
            <a:r>
              <a:rPr lang="en-US" sz="2400" dirty="0" smtClean="0">
                <a:ln>
                  <a:solidFill>
                    <a:srgbClr val="003300"/>
                  </a:solidFill>
                </a:ln>
                <a:solidFill>
                  <a:srgbClr val="000066"/>
                </a:solidFill>
              </a:rPr>
              <a:t>(spiders, </a:t>
            </a:r>
            <a:r>
              <a:rPr lang="en-US" sz="2400" dirty="0" err="1" smtClean="0">
                <a:ln>
                  <a:solidFill>
                    <a:srgbClr val="003300"/>
                  </a:solidFill>
                </a:ln>
                <a:solidFill>
                  <a:srgbClr val="000066"/>
                </a:solidFill>
              </a:rPr>
              <a:t>telangiectasias</a:t>
            </a:r>
            <a:r>
              <a:rPr lang="en-US" sz="2400" dirty="0" smtClean="0">
                <a:ln>
                  <a:solidFill>
                    <a:srgbClr val="003300"/>
                  </a:solidFill>
                </a:ln>
                <a:solidFill>
                  <a:srgbClr val="000066"/>
                </a:solidFill>
              </a:rPr>
              <a:t>, </a:t>
            </a:r>
            <a:r>
              <a:rPr lang="en-US" sz="2400" dirty="0" err="1" smtClean="0">
                <a:ln>
                  <a:solidFill>
                    <a:srgbClr val="003300"/>
                  </a:solidFill>
                </a:ln>
                <a:solidFill>
                  <a:srgbClr val="000066"/>
                </a:solidFill>
              </a:rPr>
              <a:t>stellate</a:t>
            </a:r>
            <a:r>
              <a:rPr lang="en-US" sz="2400" dirty="0" smtClean="0">
                <a:ln>
                  <a:solidFill>
                    <a:srgbClr val="003300"/>
                  </a:solidFill>
                </a:ln>
                <a:solidFill>
                  <a:srgbClr val="000066"/>
                </a:solidFill>
              </a:rPr>
              <a:t> </a:t>
            </a:r>
            <a:r>
              <a:rPr lang="en-US" sz="2400" dirty="0" err="1" smtClean="0">
                <a:ln>
                  <a:solidFill>
                    <a:srgbClr val="003300"/>
                  </a:solidFill>
                </a:ln>
                <a:solidFill>
                  <a:srgbClr val="000066"/>
                </a:solidFill>
              </a:rPr>
              <a:t>angiomas</a:t>
            </a:r>
            <a:r>
              <a:rPr lang="en-US" sz="2400" dirty="0" smtClean="0">
                <a:ln>
                  <a:solidFill>
                    <a:srgbClr val="003300"/>
                  </a:solidFill>
                </a:ln>
                <a:solidFill>
                  <a:srgbClr val="000066"/>
                </a:solidFill>
              </a:rPr>
              <a:t>):</a:t>
            </a:r>
          </a:p>
          <a:p>
            <a:pPr>
              <a:lnSpc>
                <a:spcPts val="2098"/>
              </a:lnSpc>
              <a:defRPr/>
            </a:pPr>
            <a:r>
              <a:rPr lang="en-US" sz="2400" dirty="0" smtClean="0">
                <a:ln>
                  <a:solidFill>
                    <a:srgbClr val="003300"/>
                  </a:solidFill>
                </a:ln>
                <a:solidFill>
                  <a:srgbClr val="000066"/>
                </a:solidFill>
              </a:rPr>
              <a:t>They consist of a pulsating central part and ray-like branches of vessels resembling the legs of a spider.</a:t>
            </a:r>
          </a:p>
          <a:p>
            <a:pPr>
              <a:lnSpc>
                <a:spcPts val="2098"/>
              </a:lnSpc>
              <a:defRPr/>
            </a:pPr>
            <a:r>
              <a:rPr lang="en-US" sz="2400" dirty="0" smtClean="0">
                <a:ln>
                  <a:solidFill>
                    <a:srgbClr val="003300"/>
                  </a:solidFill>
                </a:ln>
                <a:solidFill>
                  <a:srgbClr val="000066"/>
                </a:solidFill>
              </a:rPr>
              <a:t>The central artery of </a:t>
            </a:r>
            <a:r>
              <a:rPr lang="en-US" sz="2400" dirty="0" err="1" smtClean="0">
                <a:ln>
                  <a:solidFill>
                    <a:srgbClr val="003300"/>
                  </a:solidFill>
                </a:ln>
                <a:solidFill>
                  <a:srgbClr val="000066"/>
                </a:solidFill>
              </a:rPr>
              <a:t>stellate</a:t>
            </a:r>
            <a:r>
              <a:rPr lang="en-US" sz="2400" dirty="0" smtClean="0">
                <a:ln>
                  <a:solidFill>
                    <a:srgbClr val="003300"/>
                  </a:solidFill>
                </a:ln>
                <a:solidFill>
                  <a:srgbClr val="000066"/>
                </a:solidFill>
              </a:rPr>
              <a:t> </a:t>
            </a:r>
            <a:r>
              <a:rPr lang="en-US" sz="2400" dirty="0" err="1" smtClean="0">
                <a:ln>
                  <a:solidFill>
                    <a:srgbClr val="003300"/>
                  </a:solidFill>
                </a:ln>
                <a:solidFill>
                  <a:srgbClr val="000066"/>
                </a:solidFill>
              </a:rPr>
              <a:t>angioma</a:t>
            </a:r>
            <a:r>
              <a:rPr lang="en-US" sz="2400" dirty="0" smtClean="0">
                <a:ln>
                  <a:solidFill>
                    <a:srgbClr val="003300"/>
                  </a:solidFill>
                </a:ln>
                <a:solidFill>
                  <a:srgbClr val="000066"/>
                </a:solidFill>
              </a:rPr>
              <a:t> under the epidermis expands ampoule-like, protrudes above the skin and spreads in the form of a star.</a:t>
            </a:r>
          </a:p>
          <a:p>
            <a:pPr>
              <a:lnSpc>
                <a:spcPts val="2098"/>
              </a:lnSpc>
              <a:defRPr/>
            </a:pPr>
            <a:r>
              <a:rPr lang="en-US" sz="2400" dirty="0" smtClean="0">
                <a:ln>
                  <a:solidFill>
                    <a:srgbClr val="003300"/>
                  </a:solidFill>
                </a:ln>
                <a:solidFill>
                  <a:srgbClr val="000066"/>
                </a:solidFill>
              </a:rPr>
              <a:t> Spider veins located in the neck, face, arms, hands, back, on the upper palate mucosa shell cavity, the pharynx.</a:t>
            </a:r>
          </a:p>
          <a:p>
            <a:pPr>
              <a:lnSpc>
                <a:spcPts val="2098"/>
              </a:lnSpc>
              <a:defRPr/>
            </a:pPr>
            <a:r>
              <a:rPr lang="en-US" sz="2400" dirty="0" smtClean="0">
                <a:ln>
                  <a:solidFill>
                    <a:srgbClr val="003300"/>
                  </a:solidFill>
                </a:ln>
                <a:solidFill>
                  <a:srgbClr val="000066"/>
                </a:solidFill>
              </a:rPr>
              <a:t>Dimensions from 1 mm to 1-2 cm.</a:t>
            </a:r>
          </a:p>
          <a:p>
            <a:pPr>
              <a:lnSpc>
                <a:spcPts val="2098"/>
              </a:lnSpc>
              <a:defRPr/>
            </a:pPr>
            <a:r>
              <a:rPr lang="en-US" sz="2400" dirty="0" smtClean="0">
                <a:ln>
                  <a:solidFill>
                    <a:srgbClr val="003300"/>
                  </a:solidFill>
                </a:ln>
                <a:solidFill>
                  <a:srgbClr val="000066"/>
                </a:solidFill>
              </a:rPr>
              <a:t>Pulsation of large stars is visible to the eye, and in small stars it is possible to reveal pressure.</a:t>
            </a:r>
          </a:p>
          <a:p>
            <a:pPr>
              <a:lnSpc>
                <a:spcPts val="2098"/>
              </a:lnSpc>
              <a:defRPr/>
            </a:pPr>
            <a:r>
              <a:rPr lang="en-US" sz="2400" dirty="0" smtClean="0">
                <a:ln>
                  <a:solidFill>
                    <a:srgbClr val="003300"/>
                  </a:solidFill>
                </a:ln>
                <a:solidFill>
                  <a:srgbClr val="000066"/>
                </a:solidFill>
              </a:rPr>
              <a:t>Vascular sprocket detected during active liver damage, acute and chronic active hepatitis, cirrhosis, cirrhosis, cancer.</a:t>
            </a:r>
            <a:endParaRPr lang="ru-RU" sz="2400" dirty="0">
              <a:ln>
                <a:solidFill>
                  <a:srgbClr val="003300"/>
                </a:solidFill>
              </a:ln>
              <a:solidFill>
                <a:srgbClr val="000066"/>
              </a:solidFill>
            </a:endParaRPr>
          </a:p>
        </p:txBody>
      </p:sp>
      <p:pic>
        <p:nvPicPr>
          <p:cNvPr id="44037" name="Picture 2"/>
          <p:cNvPicPr>
            <a:picLocks noChangeAspect="1" noChangeArrowheads="1"/>
          </p:cNvPicPr>
          <p:nvPr/>
        </p:nvPicPr>
        <p:blipFill>
          <a:blip r:embed="rId2" cstate="print"/>
          <a:srcRect/>
          <a:stretch>
            <a:fillRect/>
          </a:stretch>
        </p:blipFill>
        <p:spPr bwMode="auto">
          <a:xfrm>
            <a:off x="7137798" y="1030932"/>
            <a:ext cx="1626650" cy="149168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255090" y="966841"/>
            <a:ext cx="8633820" cy="520263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098"/>
              </a:lnSpc>
              <a:defRPr/>
            </a:pPr>
            <a:r>
              <a:rPr lang="en-US" sz="2100" dirty="0" smtClean="0">
                <a:ln>
                  <a:solidFill>
                    <a:srgbClr val="CC00CC"/>
                  </a:solidFill>
                </a:ln>
                <a:solidFill>
                  <a:srgbClr val="C00000"/>
                </a:solidFill>
              </a:rPr>
              <a:t>General inspection</a:t>
            </a:r>
          </a:p>
          <a:p>
            <a:pPr>
              <a:lnSpc>
                <a:spcPts val="2098"/>
              </a:lnSpc>
              <a:defRPr/>
            </a:pPr>
            <a:r>
              <a:rPr lang="en-US" sz="2100" dirty="0" smtClean="0">
                <a:ln>
                  <a:solidFill>
                    <a:srgbClr val="CC00CC"/>
                  </a:solidFill>
                </a:ln>
                <a:solidFill>
                  <a:srgbClr val="0000CC"/>
                </a:solidFill>
              </a:rPr>
              <a:t>4. Hepatic palms (</a:t>
            </a:r>
            <a:r>
              <a:rPr lang="en-US" sz="2100" dirty="0" err="1" smtClean="0">
                <a:ln>
                  <a:solidFill>
                    <a:srgbClr val="CC00CC"/>
                  </a:solidFill>
                </a:ln>
                <a:solidFill>
                  <a:srgbClr val="0000CC"/>
                </a:solidFill>
              </a:rPr>
              <a:t>palmar</a:t>
            </a:r>
            <a:r>
              <a:rPr lang="en-US" sz="2100" dirty="0" smtClean="0">
                <a:ln>
                  <a:solidFill>
                    <a:srgbClr val="CC00CC"/>
                  </a:solidFill>
                </a:ln>
                <a:solidFill>
                  <a:srgbClr val="0000CC"/>
                </a:solidFill>
              </a:rPr>
              <a:t> </a:t>
            </a:r>
            <a:r>
              <a:rPr lang="en-US" sz="2100" dirty="0" err="1" smtClean="0">
                <a:ln>
                  <a:solidFill>
                    <a:srgbClr val="CC00CC"/>
                  </a:solidFill>
                </a:ln>
                <a:solidFill>
                  <a:srgbClr val="0000CC"/>
                </a:solidFill>
              </a:rPr>
              <a:t>erythema</a:t>
            </a:r>
            <a:r>
              <a:rPr lang="en-US" sz="2100" dirty="0" smtClean="0">
                <a:ln>
                  <a:solidFill>
                    <a:srgbClr val="CC00CC"/>
                  </a:solidFill>
                </a:ln>
                <a:solidFill>
                  <a:srgbClr val="0000CC"/>
                </a:solidFill>
              </a:rPr>
              <a:t>) -</a:t>
            </a:r>
          </a:p>
          <a:p>
            <a:pPr>
              <a:lnSpc>
                <a:spcPts val="2098"/>
              </a:lnSpc>
              <a:defRPr/>
            </a:pPr>
            <a:r>
              <a:rPr lang="en-US" sz="2100" dirty="0" smtClean="0">
                <a:ln>
                  <a:solidFill>
                    <a:srgbClr val="CC00CC"/>
                  </a:solidFill>
                </a:ln>
                <a:solidFill>
                  <a:srgbClr val="0000CC"/>
                </a:solidFill>
              </a:rPr>
              <a:t>symmetrical patchy redness of the palms and soles,</a:t>
            </a:r>
          </a:p>
          <a:p>
            <a:pPr>
              <a:lnSpc>
                <a:spcPts val="2098"/>
              </a:lnSpc>
              <a:defRPr/>
            </a:pPr>
            <a:r>
              <a:rPr lang="en-US" sz="2100" dirty="0" smtClean="0">
                <a:ln>
                  <a:solidFill>
                    <a:srgbClr val="CC00CC"/>
                  </a:solidFill>
                </a:ln>
                <a:solidFill>
                  <a:srgbClr val="0000CC"/>
                </a:solidFill>
              </a:rPr>
              <a:t>expressed in the field of </a:t>
            </a:r>
            <a:r>
              <a:rPr lang="en-US" sz="2100" dirty="0" err="1" smtClean="0">
                <a:ln>
                  <a:solidFill>
                    <a:srgbClr val="CC00CC"/>
                  </a:solidFill>
                </a:ln>
                <a:solidFill>
                  <a:srgbClr val="0000CC"/>
                </a:solidFill>
              </a:rPr>
              <a:t>tenar</a:t>
            </a:r>
            <a:r>
              <a:rPr lang="en-US" sz="2100" dirty="0" smtClean="0">
                <a:ln>
                  <a:solidFill>
                    <a:srgbClr val="CC00CC"/>
                  </a:solidFill>
                </a:ln>
                <a:solidFill>
                  <a:srgbClr val="0000CC"/>
                </a:solidFill>
              </a:rPr>
              <a:t> and </a:t>
            </a:r>
            <a:r>
              <a:rPr lang="en-US" sz="2100" dirty="0" err="1" smtClean="0">
                <a:ln>
                  <a:solidFill>
                    <a:srgbClr val="CC00CC"/>
                  </a:solidFill>
                </a:ln>
                <a:solidFill>
                  <a:srgbClr val="0000CC"/>
                </a:solidFill>
              </a:rPr>
              <a:t>hypotenar</a:t>
            </a:r>
            <a:endParaRPr lang="en-US" sz="2100" dirty="0" smtClean="0">
              <a:ln>
                <a:solidFill>
                  <a:srgbClr val="CC00CC"/>
                </a:solidFill>
              </a:ln>
              <a:solidFill>
                <a:srgbClr val="0000CC"/>
              </a:solidFill>
            </a:endParaRPr>
          </a:p>
          <a:p>
            <a:pPr>
              <a:lnSpc>
                <a:spcPts val="2098"/>
              </a:lnSpc>
              <a:defRPr/>
            </a:pPr>
            <a:r>
              <a:rPr lang="en-US" sz="2100" dirty="0" smtClean="0">
                <a:ln>
                  <a:solidFill>
                    <a:srgbClr val="CC00CC"/>
                  </a:solidFill>
                </a:ln>
                <a:solidFill>
                  <a:srgbClr val="0000CC"/>
                </a:solidFill>
              </a:rPr>
              <a:t>stains pale under pressure</a:t>
            </a:r>
          </a:p>
          <a:p>
            <a:pPr>
              <a:lnSpc>
                <a:spcPts val="2098"/>
              </a:lnSpc>
              <a:defRPr/>
            </a:pPr>
            <a:r>
              <a:rPr lang="en-US" sz="2100" dirty="0" smtClean="0">
                <a:ln>
                  <a:solidFill>
                    <a:srgbClr val="CC00CC"/>
                  </a:solidFill>
                </a:ln>
                <a:solidFill>
                  <a:srgbClr val="0000CC"/>
                </a:solidFill>
              </a:rPr>
              <a:t>with chronic diffuse liver disease</a:t>
            </a:r>
          </a:p>
          <a:p>
            <a:pPr>
              <a:lnSpc>
                <a:spcPts val="2098"/>
              </a:lnSpc>
              <a:defRPr/>
            </a:pPr>
            <a:r>
              <a:rPr lang="en-US" sz="2100" dirty="0" smtClean="0">
                <a:ln>
                  <a:solidFill>
                    <a:srgbClr val="CC00CC"/>
                  </a:solidFill>
                </a:ln>
                <a:solidFill>
                  <a:srgbClr val="0000CC"/>
                </a:solidFill>
              </a:rPr>
              <a:t>5. Hair loss in the </a:t>
            </a:r>
            <a:r>
              <a:rPr lang="en-US" sz="2100" dirty="0" err="1" smtClean="0">
                <a:ln>
                  <a:solidFill>
                    <a:srgbClr val="CC00CC"/>
                  </a:solidFill>
                </a:ln>
                <a:solidFill>
                  <a:srgbClr val="0000CC"/>
                </a:solidFill>
              </a:rPr>
              <a:t>axillary</a:t>
            </a:r>
            <a:r>
              <a:rPr lang="en-US" sz="2100" dirty="0" smtClean="0">
                <a:ln>
                  <a:solidFill>
                    <a:srgbClr val="CC00CC"/>
                  </a:solidFill>
                </a:ln>
                <a:solidFill>
                  <a:srgbClr val="0000CC"/>
                </a:solidFill>
              </a:rPr>
              <a:t> regions</a:t>
            </a:r>
          </a:p>
          <a:p>
            <a:pPr>
              <a:lnSpc>
                <a:spcPts val="2098"/>
              </a:lnSpc>
              <a:defRPr/>
            </a:pPr>
            <a:r>
              <a:rPr lang="en-US" sz="2100" dirty="0" smtClean="0">
                <a:ln>
                  <a:solidFill>
                    <a:srgbClr val="CC00CC"/>
                  </a:solidFill>
                </a:ln>
                <a:solidFill>
                  <a:srgbClr val="0000CC"/>
                </a:solidFill>
              </a:rPr>
              <a:t>      with chronic liver disease</a:t>
            </a:r>
          </a:p>
          <a:p>
            <a:pPr>
              <a:lnSpc>
                <a:spcPts val="2098"/>
              </a:lnSpc>
              <a:defRPr/>
            </a:pPr>
            <a:r>
              <a:rPr lang="en-US" sz="2100" dirty="0" smtClean="0">
                <a:ln>
                  <a:solidFill>
                    <a:srgbClr val="CC00CC"/>
                  </a:solidFill>
                </a:ln>
                <a:solidFill>
                  <a:srgbClr val="0000CC"/>
                </a:solidFill>
              </a:rPr>
              <a:t>6. Crimson tongue - bright red color of the tongue,</a:t>
            </a:r>
          </a:p>
          <a:p>
            <a:pPr>
              <a:lnSpc>
                <a:spcPts val="2098"/>
              </a:lnSpc>
              <a:defRPr/>
            </a:pPr>
            <a:r>
              <a:rPr lang="en-US" sz="2100" dirty="0" smtClean="0">
                <a:ln>
                  <a:solidFill>
                    <a:srgbClr val="CC00CC"/>
                  </a:solidFill>
                </a:ln>
                <a:solidFill>
                  <a:srgbClr val="0000CC"/>
                </a:solidFill>
              </a:rPr>
              <a:t>      having a smooth, like a varnished surface</a:t>
            </a:r>
          </a:p>
          <a:p>
            <a:pPr>
              <a:lnSpc>
                <a:spcPts val="2098"/>
              </a:lnSpc>
              <a:defRPr/>
            </a:pPr>
            <a:r>
              <a:rPr lang="en-US" sz="2100" dirty="0" smtClean="0">
                <a:ln>
                  <a:solidFill>
                    <a:srgbClr val="CC00CC"/>
                  </a:solidFill>
                </a:ln>
                <a:solidFill>
                  <a:srgbClr val="0000CC"/>
                </a:solidFill>
              </a:rPr>
              <a:t>      is caused by a violation of the exchange of vitamins</a:t>
            </a:r>
          </a:p>
          <a:p>
            <a:pPr>
              <a:lnSpc>
                <a:spcPts val="2098"/>
              </a:lnSpc>
              <a:defRPr/>
            </a:pPr>
            <a:r>
              <a:rPr lang="en-US" sz="2100" dirty="0" smtClean="0">
                <a:ln>
                  <a:solidFill>
                    <a:srgbClr val="CC00CC"/>
                  </a:solidFill>
                </a:ln>
                <a:solidFill>
                  <a:srgbClr val="0000CC"/>
                </a:solidFill>
              </a:rPr>
              <a:t>7. Skin and bruises on the skin are caused by skin </a:t>
            </a:r>
            <a:r>
              <a:rPr lang="en-US" sz="2100" dirty="0" err="1" smtClean="0">
                <a:ln>
                  <a:solidFill>
                    <a:srgbClr val="CC00CC"/>
                  </a:solidFill>
                </a:ln>
                <a:solidFill>
                  <a:srgbClr val="0000CC"/>
                </a:solidFill>
              </a:rPr>
              <a:t>pruritus</a:t>
            </a:r>
            <a:endParaRPr lang="en-US" sz="2100" dirty="0" smtClean="0">
              <a:ln>
                <a:solidFill>
                  <a:srgbClr val="CC00CC"/>
                </a:solidFill>
              </a:ln>
              <a:solidFill>
                <a:srgbClr val="0000CC"/>
              </a:solidFill>
            </a:endParaRPr>
          </a:p>
          <a:p>
            <a:pPr>
              <a:lnSpc>
                <a:spcPts val="2098"/>
              </a:lnSpc>
              <a:defRPr/>
            </a:pPr>
            <a:r>
              <a:rPr lang="en-US" sz="2100" dirty="0" err="1" smtClean="0">
                <a:ln>
                  <a:solidFill>
                    <a:srgbClr val="CC00CC"/>
                  </a:solidFill>
                </a:ln>
                <a:solidFill>
                  <a:srgbClr val="0000CC"/>
                </a:solidFill>
              </a:rPr>
              <a:t>Cutaneous</a:t>
            </a:r>
            <a:r>
              <a:rPr lang="en-US" sz="2100" dirty="0" smtClean="0">
                <a:ln>
                  <a:solidFill>
                    <a:srgbClr val="CC00CC"/>
                  </a:solidFill>
                </a:ln>
                <a:solidFill>
                  <a:srgbClr val="0000CC"/>
                </a:solidFill>
              </a:rPr>
              <a:t> hemorrhages and pinpoint hemorrhages are due to a decrease in the synthesis of </a:t>
            </a:r>
            <a:r>
              <a:rPr lang="en-US" sz="2100" dirty="0" err="1" smtClean="0">
                <a:ln>
                  <a:solidFill>
                    <a:srgbClr val="CC00CC"/>
                  </a:solidFill>
                </a:ln>
                <a:solidFill>
                  <a:srgbClr val="0000CC"/>
                </a:solidFill>
              </a:rPr>
              <a:t>prothrombin</a:t>
            </a:r>
            <a:r>
              <a:rPr lang="en-US" sz="2100" dirty="0" smtClean="0">
                <a:ln>
                  <a:solidFill>
                    <a:srgbClr val="CC00CC"/>
                  </a:solidFill>
                </a:ln>
                <a:solidFill>
                  <a:srgbClr val="0000CC"/>
                </a:solidFill>
              </a:rPr>
              <a:t> (and other coagulation factors), as well as thrombocytopenia</a:t>
            </a:r>
          </a:p>
          <a:p>
            <a:pPr>
              <a:lnSpc>
                <a:spcPts val="2098"/>
              </a:lnSpc>
              <a:defRPr/>
            </a:pPr>
            <a:r>
              <a:rPr lang="en-US" sz="2100" dirty="0" smtClean="0">
                <a:ln>
                  <a:solidFill>
                    <a:srgbClr val="CC00CC"/>
                  </a:solidFill>
                </a:ln>
                <a:solidFill>
                  <a:srgbClr val="0000CC"/>
                </a:solidFill>
              </a:rPr>
              <a:t>8. The dilated veins on the front wall of the abdomen (the head of Medusa) are </a:t>
            </a:r>
            <a:r>
              <a:rPr lang="en-US" sz="2100" dirty="0" err="1" smtClean="0">
                <a:ln>
                  <a:solidFill>
                    <a:srgbClr val="CC00CC"/>
                  </a:solidFill>
                </a:ln>
                <a:solidFill>
                  <a:srgbClr val="0000CC"/>
                </a:solidFill>
              </a:rPr>
              <a:t>anastomoses</a:t>
            </a:r>
            <a:r>
              <a:rPr lang="en-US" sz="2100" dirty="0" smtClean="0">
                <a:ln>
                  <a:solidFill>
                    <a:srgbClr val="CC00CC"/>
                  </a:solidFill>
                </a:ln>
                <a:solidFill>
                  <a:srgbClr val="0000CC"/>
                </a:solidFill>
              </a:rPr>
              <a:t> between the portal </a:t>
            </a:r>
            <a:r>
              <a:rPr lang="en-US" sz="2100" dirty="0" err="1" smtClean="0">
                <a:ln>
                  <a:solidFill>
                    <a:srgbClr val="CC00CC"/>
                  </a:solidFill>
                </a:ln>
                <a:solidFill>
                  <a:srgbClr val="0000CC"/>
                </a:solidFill>
              </a:rPr>
              <a:t>portal</a:t>
            </a:r>
            <a:r>
              <a:rPr lang="en-US" sz="2100" dirty="0" smtClean="0">
                <a:ln>
                  <a:solidFill>
                    <a:srgbClr val="CC00CC"/>
                  </a:solidFill>
                </a:ln>
                <a:solidFill>
                  <a:srgbClr val="0000CC"/>
                </a:solidFill>
              </a:rPr>
              <a:t> systems and the lower and upper hollow veins</a:t>
            </a:r>
          </a:p>
          <a:p>
            <a:pPr>
              <a:lnSpc>
                <a:spcPts val="2098"/>
              </a:lnSpc>
              <a:defRPr/>
            </a:pPr>
            <a:r>
              <a:rPr lang="en-US" sz="2100" dirty="0" smtClean="0">
                <a:ln>
                  <a:solidFill>
                    <a:srgbClr val="CC00CC"/>
                  </a:solidFill>
                </a:ln>
                <a:solidFill>
                  <a:srgbClr val="0000CC"/>
                </a:solidFill>
              </a:rPr>
              <a:t>      Develops with portal hypertension</a:t>
            </a:r>
            <a:endParaRPr lang="ru-RU" sz="2100" dirty="0">
              <a:ln>
                <a:solidFill>
                  <a:srgbClr val="CC00CC"/>
                </a:solidFill>
              </a:ln>
              <a:solidFill>
                <a:srgbClr val="0000CC"/>
              </a:solidFill>
            </a:endParaRPr>
          </a:p>
        </p:txBody>
      </p:sp>
      <p:pic>
        <p:nvPicPr>
          <p:cNvPr id="45061" name="Picture 2"/>
          <p:cNvPicPr>
            <a:picLocks noChangeAspect="1" noChangeArrowheads="1"/>
          </p:cNvPicPr>
          <p:nvPr/>
        </p:nvPicPr>
        <p:blipFill>
          <a:blip r:embed="rId2"/>
          <a:srcRect/>
          <a:stretch>
            <a:fillRect/>
          </a:stretch>
        </p:blipFill>
        <p:spPr bwMode="auto">
          <a:xfrm>
            <a:off x="7075235" y="1030932"/>
            <a:ext cx="1668359" cy="2807705"/>
          </a:xfrm>
          <a:prstGeom prst="rect">
            <a:avLst/>
          </a:prstGeom>
          <a:noFill/>
          <a:ln w="9525">
            <a:noFill/>
            <a:miter lim="800000"/>
            <a:headEnd/>
            <a:tailEnd/>
          </a:ln>
        </p:spPr>
      </p:pic>
      <p:cxnSp>
        <p:nvCxnSpPr>
          <p:cNvPr id="45062" name="Прямая со стрелкой 8"/>
          <p:cNvCxnSpPr>
            <a:cxnSpLocks noChangeShapeType="1"/>
          </p:cNvCxnSpPr>
          <p:nvPr/>
        </p:nvCxnSpPr>
        <p:spPr bwMode="auto">
          <a:xfrm flipV="1">
            <a:off x="2756965" y="3233901"/>
            <a:ext cx="4756214" cy="2657961"/>
          </a:xfrm>
          <a:prstGeom prst="straightConnector1">
            <a:avLst/>
          </a:prstGeom>
          <a:noFill/>
          <a:ln w="38100" algn="ctr">
            <a:solidFill>
              <a:srgbClr val="0000CC"/>
            </a:solidFill>
            <a:round/>
            <a:headEnd/>
            <a:tailEnd type="arrow" w="med" len="med"/>
          </a:ln>
        </p:spPr>
      </p:cxnSp>
      <p:pic>
        <p:nvPicPr>
          <p:cNvPr id="45063" name="Picture 2"/>
          <p:cNvPicPr>
            <a:picLocks noChangeAspect="1" noChangeArrowheads="1"/>
          </p:cNvPicPr>
          <p:nvPr/>
        </p:nvPicPr>
        <p:blipFill>
          <a:blip r:embed="rId3"/>
          <a:srcRect/>
          <a:stretch>
            <a:fillRect/>
          </a:stretch>
        </p:blipFill>
        <p:spPr bwMode="auto">
          <a:xfrm>
            <a:off x="7763433" y="5179137"/>
            <a:ext cx="992674" cy="136065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pic>
        <p:nvPicPr>
          <p:cNvPr id="41988" name="Picture 7"/>
          <p:cNvPicPr>
            <a:picLocks noChangeAspect="1" noChangeArrowheads="1"/>
          </p:cNvPicPr>
          <p:nvPr/>
        </p:nvPicPr>
        <p:blipFill>
          <a:blip r:embed="rId2"/>
          <a:srcRect/>
          <a:stretch>
            <a:fillRect/>
          </a:stretch>
        </p:blipFill>
        <p:spPr bwMode="auto">
          <a:xfrm>
            <a:off x="5447895" y="966842"/>
            <a:ext cx="3482701" cy="2462141"/>
          </a:xfrm>
          <a:prstGeom prst="rect">
            <a:avLst/>
          </a:prstGeom>
          <a:noFill/>
          <a:ln w="9525">
            <a:solidFill>
              <a:srgbClr val="FF9933"/>
            </a:solidFill>
            <a:miter lim="800000"/>
            <a:headEnd/>
            <a:tailEnd/>
          </a:ln>
          <a:effectLst>
            <a:glow rad="101600">
              <a:schemeClr val="accent5">
                <a:satMod val="175000"/>
                <a:alpha val="40000"/>
              </a:schemeClr>
            </a:glow>
          </a:effectLst>
          <a:scene3d>
            <a:camera prst="orthographicFront"/>
            <a:lightRig rig="threePt" dir="t"/>
          </a:scene3d>
          <a:sp3d>
            <a:bevelT w="139700" h="139700" prst="divot"/>
          </a:sp3d>
        </p:spPr>
      </p:pic>
      <p:sp>
        <p:nvSpPr>
          <p:cNvPr id="41992" name="Rectangle 8"/>
          <p:cNvSpPr>
            <a:spLocks noChangeArrowheads="1"/>
          </p:cNvSpPr>
          <p:nvPr/>
        </p:nvSpPr>
        <p:spPr bwMode="auto">
          <a:xfrm>
            <a:off x="255090" y="970380"/>
            <a:ext cx="5130241" cy="4975713"/>
          </a:xfrm>
          <a:prstGeom prst="rect">
            <a:avLst/>
          </a:prstGeom>
          <a:gradFill>
            <a:gsLst>
              <a:gs pos="0">
                <a:srgbClr val="FFEFD1"/>
              </a:gs>
              <a:gs pos="64999">
                <a:srgbClr val="F0EBD5"/>
              </a:gs>
              <a:gs pos="100000">
                <a:srgbClr val="D1C39F"/>
              </a:gs>
            </a:gsLst>
            <a:lin ang="5400000" scaled="0"/>
          </a:gradFill>
          <a:ln w="9525">
            <a:noFill/>
            <a:miter lim="800000"/>
            <a:headEnd/>
            <a:tailEnd/>
          </a:ln>
          <a:effectLst>
            <a:glow rad="101600">
              <a:srgbClr val="FFC000">
                <a:alpha val="60000"/>
              </a:srgbClr>
            </a:glow>
          </a:effectLst>
          <a:scene3d>
            <a:camera prst="orthographicFront"/>
            <a:lightRig rig="threePt" dir="t"/>
          </a:scene3d>
          <a:sp3d>
            <a:bevelT w="139700" h="139700" prst="divot"/>
          </a:sp3d>
        </p:spPr>
        <p:txBody>
          <a:bodyPr lIns="81272" tIns="40636" rIns="81272" bIns="40636" anchor="ctr">
            <a:spAutoFit/>
          </a:bodyPr>
          <a:lstStyle/>
          <a:p>
            <a:pPr algn="just" eaLnBrk="0" hangingPunct="0">
              <a:lnSpc>
                <a:spcPts val="1991"/>
              </a:lnSpc>
              <a:defRPr/>
            </a:pPr>
            <a:r>
              <a:rPr lang="en-US" sz="2500" dirty="0" smtClean="0">
                <a:solidFill>
                  <a:srgbClr val="FF0000"/>
                </a:solidFill>
              </a:rPr>
              <a:t>Palpation</a:t>
            </a:r>
          </a:p>
          <a:p>
            <a:pPr algn="just" eaLnBrk="0" hangingPunct="0">
              <a:lnSpc>
                <a:spcPts val="1991"/>
              </a:lnSpc>
              <a:defRPr/>
            </a:pPr>
            <a:r>
              <a:rPr lang="en-US" sz="2500" dirty="0" smtClean="0">
                <a:solidFill>
                  <a:srgbClr val="0070C0"/>
                </a:solidFill>
              </a:rPr>
              <a:t>1. Determination of liver edge properties</a:t>
            </a:r>
          </a:p>
          <a:p>
            <a:pPr algn="just" eaLnBrk="0" hangingPunct="0">
              <a:lnSpc>
                <a:spcPts val="1991"/>
              </a:lnSpc>
              <a:defRPr/>
            </a:pPr>
            <a:r>
              <a:rPr lang="en-US" sz="2500" dirty="0" smtClean="0">
                <a:solidFill>
                  <a:srgbClr val="0070C0"/>
                </a:solidFill>
              </a:rPr>
              <a:t>Localization of the edge with respect to the costal arch</a:t>
            </a:r>
          </a:p>
          <a:p>
            <a:pPr algn="just" eaLnBrk="0" hangingPunct="0">
              <a:lnSpc>
                <a:spcPts val="1991"/>
              </a:lnSpc>
              <a:defRPr/>
            </a:pPr>
            <a:r>
              <a:rPr lang="en-US" sz="2500" dirty="0" smtClean="0">
                <a:solidFill>
                  <a:srgbClr val="0070C0"/>
                </a:solidFill>
              </a:rPr>
              <a:t>      norm at the level of the costal arch</a:t>
            </a:r>
          </a:p>
          <a:p>
            <a:pPr algn="just" eaLnBrk="0" hangingPunct="0">
              <a:lnSpc>
                <a:spcPts val="1991"/>
              </a:lnSpc>
              <a:defRPr/>
            </a:pPr>
            <a:r>
              <a:rPr lang="en-US" sz="2500" dirty="0" smtClean="0">
                <a:solidFill>
                  <a:srgbClr val="0070C0"/>
                </a:solidFill>
              </a:rPr>
              <a:t>2. The consistency of the edge</a:t>
            </a:r>
          </a:p>
          <a:p>
            <a:pPr algn="just" eaLnBrk="0" hangingPunct="0">
              <a:lnSpc>
                <a:spcPts val="1991"/>
              </a:lnSpc>
              <a:defRPr/>
            </a:pPr>
            <a:r>
              <a:rPr lang="en-US" sz="2500" dirty="0" smtClean="0">
                <a:solidFill>
                  <a:srgbClr val="0070C0"/>
                </a:solidFill>
              </a:rPr>
              <a:t>norm - soft consistency</a:t>
            </a:r>
          </a:p>
          <a:p>
            <a:pPr algn="just" eaLnBrk="0" hangingPunct="0">
              <a:lnSpc>
                <a:spcPts val="1991"/>
              </a:lnSpc>
              <a:defRPr/>
            </a:pPr>
            <a:r>
              <a:rPr lang="en-US" sz="2500" dirty="0" smtClean="0">
                <a:solidFill>
                  <a:srgbClr val="0070C0"/>
                </a:solidFill>
              </a:rPr>
              <a:t>3. Shape of the edge</a:t>
            </a:r>
          </a:p>
          <a:p>
            <a:pPr algn="just" eaLnBrk="0" hangingPunct="0">
              <a:lnSpc>
                <a:spcPts val="1991"/>
              </a:lnSpc>
              <a:defRPr/>
            </a:pPr>
            <a:r>
              <a:rPr lang="en-US" sz="2500" dirty="0" smtClean="0">
                <a:solidFill>
                  <a:srgbClr val="0070C0"/>
                </a:solidFill>
              </a:rPr>
              <a:t>round (with stagnation, </a:t>
            </a:r>
            <a:r>
              <a:rPr lang="en-US" sz="2500" dirty="0" err="1" smtClean="0">
                <a:solidFill>
                  <a:srgbClr val="0070C0"/>
                </a:solidFill>
              </a:rPr>
              <a:t>amyloidosis</a:t>
            </a:r>
            <a:r>
              <a:rPr lang="en-US" sz="2500" dirty="0" smtClean="0">
                <a:solidFill>
                  <a:srgbClr val="0070C0"/>
                </a:solidFill>
              </a:rPr>
              <a:t>)</a:t>
            </a:r>
          </a:p>
          <a:p>
            <a:pPr algn="just" eaLnBrk="0" hangingPunct="0">
              <a:lnSpc>
                <a:spcPts val="1991"/>
              </a:lnSpc>
              <a:defRPr/>
            </a:pPr>
            <a:r>
              <a:rPr lang="en-US" sz="2500" dirty="0" smtClean="0">
                <a:solidFill>
                  <a:srgbClr val="0070C0"/>
                </a:solidFill>
              </a:rPr>
              <a:t>Acute (more often with cirrhosis)</a:t>
            </a:r>
          </a:p>
          <a:p>
            <a:pPr algn="just" eaLnBrk="0" hangingPunct="0">
              <a:lnSpc>
                <a:spcPts val="1991"/>
              </a:lnSpc>
              <a:defRPr/>
            </a:pPr>
            <a:r>
              <a:rPr lang="en-US" sz="2500" dirty="0" smtClean="0">
                <a:solidFill>
                  <a:srgbClr val="0070C0"/>
                </a:solidFill>
              </a:rPr>
              <a:t>4. Outline of the edge</a:t>
            </a:r>
          </a:p>
          <a:p>
            <a:pPr algn="just" eaLnBrk="0" hangingPunct="0">
              <a:lnSpc>
                <a:spcPts val="1991"/>
              </a:lnSpc>
              <a:defRPr/>
            </a:pPr>
            <a:r>
              <a:rPr lang="en-US" sz="2500" dirty="0" smtClean="0">
                <a:solidFill>
                  <a:srgbClr val="0070C0"/>
                </a:solidFill>
              </a:rPr>
              <a:t>      The margin of the liver is normally even</a:t>
            </a:r>
          </a:p>
          <a:p>
            <a:pPr algn="just" eaLnBrk="0" hangingPunct="0">
              <a:lnSpc>
                <a:spcPts val="1991"/>
              </a:lnSpc>
              <a:defRPr/>
            </a:pPr>
            <a:r>
              <a:rPr lang="en-US" sz="2500" dirty="0" smtClean="0">
                <a:solidFill>
                  <a:srgbClr val="0070C0"/>
                </a:solidFill>
              </a:rPr>
              <a:t>5. Soreness</a:t>
            </a:r>
          </a:p>
          <a:p>
            <a:pPr algn="just" eaLnBrk="0" hangingPunct="0">
              <a:lnSpc>
                <a:spcPts val="1991"/>
              </a:lnSpc>
              <a:defRPr/>
            </a:pPr>
            <a:r>
              <a:rPr lang="en-US" sz="2500" dirty="0" smtClean="0">
                <a:solidFill>
                  <a:srgbClr val="0070C0"/>
                </a:solidFill>
              </a:rPr>
              <a:t>      Soreness is characteristic of stagnant and inflammatory processes</a:t>
            </a:r>
          </a:p>
          <a:p>
            <a:pPr algn="just" eaLnBrk="0" hangingPunct="0">
              <a:lnSpc>
                <a:spcPts val="1991"/>
              </a:lnSpc>
              <a:defRPr/>
            </a:pPr>
            <a:r>
              <a:rPr lang="en-US" sz="2500" dirty="0" smtClean="0">
                <a:solidFill>
                  <a:srgbClr val="0070C0"/>
                </a:solidFill>
              </a:rPr>
              <a:t>6. The surface of the liver</a:t>
            </a:r>
          </a:p>
          <a:p>
            <a:pPr algn="just" eaLnBrk="0" hangingPunct="0">
              <a:lnSpc>
                <a:spcPts val="1991"/>
              </a:lnSpc>
              <a:defRPr/>
            </a:pPr>
            <a:r>
              <a:rPr lang="en-US" sz="2500" dirty="0" smtClean="0">
                <a:solidFill>
                  <a:srgbClr val="0070C0"/>
                </a:solidFill>
              </a:rPr>
              <a:t>       Normally smooth</a:t>
            </a:r>
            <a:endParaRPr lang="ru-RU" sz="2500" dirty="0">
              <a:solidFill>
                <a:srgbClr val="0070C0"/>
              </a:solidFill>
            </a:endParaRPr>
          </a:p>
        </p:txBody>
      </p:sp>
      <p:sp>
        <p:nvSpPr>
          <p:cNvPr id="9" name="Прямоугольник 8"/>
          <p:cNvSpPr/>
          <p:nvPr/>
        </p:nvSpPr>
        <p:spPr>
          <a:xfrm>
            <a:off x="5573022" y="3688175"/>
            <a:ext cx="3190760" cy="2010671"/>
          </a:xfrm>
          <a:prstGeom prst="rect">
            <a:avLst/>
          </a:prstGeom>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l="-100000" b="-100000"/>
          </a:gradFill>
          <a:ln>
            <a:solidFill>
              <a:srgbClr val="FF9933"/>
            </a:solidFill>
          </a:ln>
          <a:effectLst>
            <a:glow rad="101600">
              <a:srgbClr val="FFC000">
                <a:alpha val="60000"/>
              </a:srgbClr>
            </a:glow>
          </a:effectLst>
          <a:scene3d>
            <a:camera prst="orthographicFront"/>
            <a:lightRig rig="threePt" dir="t"/>
          </a:scene3d>
          <a:sp3d>
            <a:bevelT w="139700" h="139700" prst="divot"/>
          </a:sp3d>
        </p:spPr>
        <p:txBody>
          <a:bodyPr lIns="81272" tIns="40636" rIns="81272" bIns="40636">
            <a:spAutoFit/>
          </a:bodyPr>
          <a:lstStyle/>
          <a:p>
            <a:pPr>
              <a:lnSpc>
                <a:spcPts val="2435"/>
              </a:lnSpc>
              <a:spcBef>
                <a:spcPts val="533"/>
              </a:spcBef>
              <a:defRPr/>
            </a:pPr>
            <a:r>
              <a:rPr lang="en-US" sz="2800" b="1" dirty="0" smtClean="0">
                <a:ln>
                  <a:solidFill>
                    <a:srgbClr val="006600"/>
                  </a:solidFill>
                </a:ln>
                <a:solidFill>
                  <a:srgbClr val="000000"/>
                </a:solidFill>
              </a:rPr>
              <a:t>Low location of the lower edge of the liver</a:t>
            </a:r>
          </a:p>
          <a:p>
            <a:pPr>
              <a:lnSpc>
                <a:spcPts val="2435"/>
              </a:lnSpc>
              <a:spcBef>
                <a:spcPts val="533"/>
              </a:spcBef>
              <a:defRPr/>
            </a:pPr>
            <a:r>
              <a:rPr lang="en-US" sz="2800" b="1" dirty="0" smtClean="0">
                <a:ln>
                  <a:solidFill>
                    <a:srgbClr val="006600"/>
                  </a:solidFill>
                </a:ln>
                <a:solidFill>
                  <a:srgbClr val="000000"/>
                </a:solidFill>
              </a:rPr>
              <a:t>indicates its increase or lag of the liver</a:t>
            </a:r>
            <a:endParaRPr lang="ru-RU" sz="2800" b="1" dirty="0">
              <a:ln>
                <a:solidFill>
                  <a:srgbClr val="006600"/>
                </a:solidFill>
              </a:ln>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srcRect/>
          <a:stretch>
            <a:fillRect/>
          </a:stretch>
        </p:blipFill>
        <p:spPr bwMode="auto">
          <a:xfrm>
            <a:off x="4906367" y="966139"/>
            <a:ext cx="4170898" cy="4925722"/>
          </a:xfrm>
          <a:prstGeom prst="rect">
            <a:avLst/>
          </a:prstGeom>
          <a:noFill/>
          <a:ln w="9525">
            <a:noFill/>
            <a:miter lim="800000"/>
            <a:headEnd/>
            <a:tailEnd/>
          </a:ln>
        </p:spPr>
      </p:pic>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255090" y="966841"/>
            <a:ext cx="4942549" cy="4929547"/>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098"/>
              </a:lnSpc>
              <a:defRPr/>
            </a:pPr>
            <a:r>
              <a:rPr lang="en-US" sz="2400" i="1" dirty="0" smtClean="0">
                <a:ln>
                  <a:solidFill>
                    <a:srgbClr val="0000CC"/>
                  </a:solidFill>
                </a:ln>
                <a:solidFill>
                  <a:srgbClr val="FF0000"/>
                </a:solidFill>
              </a:rPr>
              <a:t>Percussion</a:t>
            </a:r>
          </a:p>
          <a:p>
            <a:pPr>
              <a:lnSpc>
                <a:spcPts val="2098"/>
              </a:lnSpc>
              <a:defRPr/>
            </a:pPr>
            <a:r>
              <a:rPr lang="en-US" sz="2100" u="sng" dirty="0" smtClean="0">
                <a:ln>
                  <a:solidFill>
                    <a:srgbClr val="0000CC"/>
                  </a:solidFill>
                </a:ln>
                <a:solidFill>
                  <a:srgbClr val="C00000"/>
                </a:solidFill>
              </a:rPr>
              <a:t>Percussion of the liver</a:t>
            </a:r>
          </a:p>
          <a:p>
            <a:pPr>
              <a:lnSpc>
                <a:spcPts val="2098"/>
              </a:lnSpc>
              <a:defRPr/>
            </a:pPr>
            <a:r>
              <a:rPr lang="en-US" sz="2100" dirty="0" smtClean="0">
                <a:ln>
                  <a:solidFill>
                    <a:srgbClr val="0000CC"/>
                  </a:solidFill>
                </a:ln>
                <a:solidFill>
                  <a:srgbClr val="C00000"/>
                </a:solidFill>
              </a:rPr>
              <a:t>Allows to tentatively establish the boundaries of the liver (according to </a:t>
            </a:r>
            <a:r>
              <a:rPr lang="en-US" sz="2100" dirty="0" err="1" smtClean="0">
                <a:ln>
                  <a:solidFill>
                    <a:srgbClr val="0000CC"/>
                  </a:solidFill>
                </a:ln>
                <a:solidFill>
                  <a:srgbClr val="C00000"/>
                </a:solidFill>
              </a:rPr>
              <a:t>Kurlov</a:t>
            </a:r>
            <a:r>
              <a:rPr lang="en-US" sz="2100" dirty="0" smtClean="0">
                <a:ln>
                  <a:solidFill>
                    <a:srgbClr val="0000CC"/>
                  </a:solidFill>
                </a:ln>
                <a:solidFill>
                  <a:srgbClr val="C00000"/>
                </a:solidFill>
              </a:rPr>
              <a:t>)</a:t>
            </a:r>
          </a:p>
          <a:p>
            <a:pPr>
              <a:lnSpc>
                <a:spcPts val="2098"/>
              </a:lnSpc>
              <a:defRPr/>
            </a:pPr>
            <a:r>
              <a:rPr lang="en-US" sz="2100" dirty="0" smtClean="0">
                <a:ln>
                  <a:solidFill>
                    <a:srgbClr val="0000CC"/>
                  </a:solidFill>
                </a:ln>
                <a:solidFill>
                  <a:srgbClr val="C00000"/>
                </a:solidFill>
              </a:rPr>
              <a:t>1. The distance between the upper and lower boundaries of the liver along the mid-</a:t>
            </a:r>
            <a:r>
              <a:rPr lang="en-US" sz="2100" dirty="0" err="1" smtClean="0">
                <a:ln>
                  <a:solidFill>
                    <a:srgbClr val="0000CC"/>
                  </a:solidFill>
                </a:ln>
                <a:solidFill>
                  <a:srgbClr val="C00000"/>
                </a:solidFill>
              </a:rPr>
              <a:t>succinic</a:t>
            </a:r>
            <a:r>
              <a:rPr lang="en-US" sz="2100" dirty="0" smtClean="0">
                <a:ln>
                  <a:solidFill>
                    <a:srgbClr val="0000CC"/>
                  </a:solidFill>
                </a:ln>
                <a:solidFill>
                  <a:srgbClr val="C00000"/>
                </a:solidFill>
              </a:rPr>
              <a:t> line is 9-11 cm</a:t>
            </a:r>
          </a:p>
          <a:p>
            <a:pPr>
              <a:lnSpc>
                <a:spcPts val="2098"/>
              </a:lnSpc>
              <a:defRPr/>
            </a:pPr>
            <a:r>
              <a:rPr lang="en-US" sz="2100" dirty="0" smtClean="0">
                <a:ln>
                  <a:solidFill>
                    <a:srgbClr val="0000CC"/>
                  </a:solidFill>
                </a:ln>
                <a:solidFill>
                  <a:srgbClr val="C00000"/>
                </a:solidFill>
              </a:rPr>
              <a:t>2. The distance between the upper and lower boundaries of the liver along the anterior median line is 8-9 cm</a:t>
            </a:r>
          </a:p>
          <a:p>
            <a:pPr>
              <a:lnSpc>
                <a:spcPts val="2098"/>
              </a:lnSpc>
              <a:defRPr/>
            </a:pPr>
            <a:r>
              <a:rPr lang="en-US" sz="2100" dirty="0" smtClean="0">
                <a:ln>
                  <a:solidFill>
                    <a:srgbClr val="0000CC"/>
                  </a:solidFill>
                </a:ln>
                <a:solidFill>
                  <a:srgbClr val="C00000"/>
                </a:solidFill>
              </a:rPr>
              <a:t>3. Distance from the lower border of the liver along the left costal arch (this boundary is determined by gently </a:t>
            </a:r>
            <a:r>
              <a:rPr lang="en-US" sz="2100" dirty="0" err="1" smtClean="0">
                <a:ln>
                  <a:solidFill>
                    <a:srgbClr val="0000CC"/>
                  </a:solidFill>
                </a:ln>
                <a:solidFill>
                  <a:srgbClr val="C00000"/>
                </a:solidFill>
              </a:rPr>
              <a:t>perculating</a:t>
            </a:r>
            <a:r>
              <a:rPr lang="en-US" sz="2100" dirty="0" smtClean="0">
                <a:ln>
                  <a:solidFill>
                    <a:srgbClr val="0000CC"/>
                  </a:solidFill>
                </a:ln>
                <a:solidFill>
                  <a:srgbClr val="C00000"/>
                </a:solidFill>
              </a:rPr>
              <a:t> along the edge of the left costal arch upward from the level of VIII-IX ribs) to the upper border of the liver along the anterior median line (normally this distance is 7-8 cm. ).</a:t>
            </a:r>
            <a:endParaRPr lang="ru-RU" sz="2100" dirty="0">
              <a:ln>
                <a:solidFill>
                  <a:srgbClr val="0000CC"/>
                </a:solidFill>
              </a:ln>
              <a:solidFill>
                <a:srgbClr val="C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49156" name="Прямоугольник 4"/>
          <p:cNvSpPr>
            <a:spLocks noChangeArrowheads="1"/>
          </p:cNvSpPr>
          <p:nvPr/>
        </p:nvSpPr>
        <p:spPr bwMode="auto">
          <a:xfrm>
            <a:off x="192526" y="901345"/>
            <a:ext cx="8697049" cy="6028309"/>
          </a:xfrm>
          <a:prstGeom prst="rect">
            <a:avLst/>
          </a:prstGeom>
          <a:solidFill>
            <a:schemeClr val="accent5">
              <a:lumMod val="20000"/>
              <a:lumOff val="80000"/>
            </a:schemeClr>
          </a:solidFill>
          <a:ln w="9525">
            <a:solidFill>
              <a:srgbClr val="0000CC"/>
            </a:solidFill>
            <a:miter lim="800000"/>
            <a:headEnd/>
            <a:tailEnd/>
          </a:ln>
          <a:effectLst>
            <a:glow rad="139700">
              <a:schemeClr val="accent6">
                <a:satMod val="175000"/>
                <a:alpha val="40000"/>
              </a:schemeClr>
            </a:glow>
          </a:effectLst>
          <a:scene3d>
            <a:camera prst="orthographicFront"/>
            <a:lightRig rig="threePt" dir="t"/>
          </a:scene3d>
          <a:sp3d>
            <a:bevelT w="101600" prst="riblet"/>
          </a:sp3d>
        </p:spPr>
        <p:txBody>
          <a:bodyPr lIns="81272" tIns="40636" rIns="81272" bIns="40636">
            <a:spAutoFit/>
          </a:bodyPr>
          <a:lstStyle/>
          <a:p>
            <a:pPr>
              <a:lnSpc>
                <a:spcPct val="70000"/>
              </a:lnSpc>
              <a:defRPr/>
            </a:pPr>
            <a:r>
              <a:rPr lang="en-US" sz="2400" dirty="0" smtClean="0">
                <a:ln>
                  <a:solidFill>
                    <a:srgbClr val="800080"/>
                  </a:solidFill>
                </a:ln>
                <a:solidFill>
                  <a:srgbClr val="0070C0"/>
                </a:solidFill>
              </a:rPr>
              <a:t>Ultrasound of the abdominal cavity -</a:t>
            </a:r>
          </a:p>
          <a:p>
            <a:pPr>
              <a:lnSpc>
                <a:spcPct val="70000"/>
              </a:lnSpc>
              <a:defRPr/>
            </a:pPr>
            <a:r>
              <a:rPr lang="en-US" sz="2400" dirty="0" smtClean="0">
                <a:ln>
                  <a:solidFill>
                    <a:srgbClr val="800080"/>
                  </a:solidFill>
                </a:ln>
                <a:solidFill>
                  <a:srgbClr val="FF0000"/>
                </a:solidFill>
              </a:rPr>
              <a:t>ultrasound examination of the liver, pancreas, spleen, kidney, adrenal, bladder,</a:t>
            </a:r>
          </a:p>
          <a:p>
            <a:pPr>
              <a:lnSpc>
                <a:spcPct val="70000"/>
              </a:lnSpc>
              <a:defRPr/>
            </a:pPr>
            <a:r>
              <a:rPr lang="en-US" sz="2400" dirty="0" smtClean="0">
                <a:ln>
                  <a:solidFill>
                    <a:srgbClr val="800080"/>
                  </a:solidFill>
                </a:ln>
                <a:solidFill>
                  <a:srgbClr val="FF0000"/>
                </a:solidFill>
              </a:rPr>
              <a:t>allowing to determine them:</a:t>
            </a:r>
          </a:p>
          <a:p>
            <a:pPr>
              <a:lnSpc>
                <a:spcPct val="70000"/>
              </a:lnSpc>
              <a:defRPr/>
            </a:pPr>
            <a:r>
              <a:rPr lang="en-US" sz="2400" dirty="0" smtClean="0">
                <a:ln>
                  <a:solidFill>
                    <a:srgbClr val="800080"/>
                  </a:solidFill>
                </a:ln>
                <a:solidFill>
                  <a:srgbClr val="FF0000"/>
                </a:solidFill>
              </a:rPr>
              <a:t>sizes and condition</a:t>
            </a:r>
          </a:p>
          <a:p>
            <a:pPr>
              <a:lnSpc>
                <a:spcPct val="70000"/>
              </a:lnSpc>
              <a:defRPr/>
            </a:pPr>
            <a:r>
              <a:rPr lang="en-US" sz="2400" dirty="0" smtClean="0">
                <a:ln>
                  <a:solidFill>
                    <a:srgbClr val="800080"/>
                  </a:solidFill>
                </a:ln>
                <a:solidFill>
                  <a:srgbClr val="FF0000"/>
                </a:solidFill>
              </a:rPr>
              <a:t>presence of a tumor</a:t>
            </a:r>
          </a:p>
          <a:p>
            <a:pPr>
              <a:lnSpc>
                <a:spcPct val="70000"/>
              </a:lnSpc>
              <a:defRPr/>
            </a:pPr>
            <a:r>
              <a:rPr lang="en-US" sz="2400" dirty="0" smtClean="0">
                <a:ln>
                  <a:solidFill>
                    <a:srgbClr val="800080"/>
                  </a:solidFill>
                </a:ln>
                <a:solidFill>
                  <a:srgbClr val="FF0000"/>
                </a:solidFill>
              </a:rPr>
              <a:t>hemorrhage</a:t>
            </a:r>
          </a:p>
          <a:p>
            <a:pPr>
              <a:lnSpc>
                <a:spcPct val="70000"/>
              </a:lnSpc>
              <a:defRPr/>
            </a:pPr>
            <a:r>
              <a:rPr lang="en-US" sz="2400" dirty="0" smtClean="0">
                <a:ln>
                  <a:solidFill>
                    <a:srgbClr val="800080"/>
                  </a:solidFill>
                </a:ln>
                <a:solidFill>
                  <a:srgbClr val="FF0000"/>
                </a:solidFill>
              </a:rPr>
              <a:t>foreign bodies</a:t>
            </a:r>
          </a:p>
          <a:p>
            <a:pPr>
              <a:lnSpc>
                <a:spcPct val="70000"/>
              </a:lnSpc>
              <a:defRPr/>
            </a:pPr>
            <a:r>
              <a:rPr lang="en-US" sz="2400" dirty="0" smtClean="0">
                <a:ln>
                  <a:solidFill>
                    <a:srgbClr val="800080"/>
                  </a:solidFill>
                </a:ln>
                <a:solidFill>
                  <a:srgbClr val="FF0000"/>
                </a:solidFill>
              </a:rPr>
              <a:t>stones, etc.</a:t>
            </a:r>
          </a:p>
          <a:p>
            <a:pPr>
              <a:lnSpc>
                <a:spcPct val="70000"/>
              </a:lnSpc>
              <a:defRPr/>
            </a:pPr>
            <a:r>
              <a:rPr lang="en-US" sz="2400" dirty="0" smtClean="0">
                <a:ln>
                  <a:solidFill>
                    <a:srgbClr val="800080"/>
                  </a:solidFill>
                </a:ln>
                <a:solidFill>
                  <a:srgbClr val="FF0000"/>
                </a:solidFill>
              </a:rPr>
              <a:t>evaluate moving objects.</a:t>
            </a:r>
          </a:p>
          <a:p>
            <a:pPr>
              <a:lnSpc>
                <a:spcPct val="70000"/>
              </a:lnSpc>
              <a:defRPr/>
            </a:pPr>
            <a:endParaRPr lang="en-US" sz="2400" dirty="0" smtClean="0">
              <a:ln>
                <a:solidFill>
                  <a:srgbClr val="800080"/>
                </a:solidFill>
              </a:ln>
              <a:solidFill>
                <a:srgbClr val="0070C0"/>
              </a:solidFill>
            </a:endParaRPr>
          </a:p>
          <a:p>
            <a:pPr>
              <a:lnSpc>
                <a:spcPct val="70000"/>
              </a:lnSpc>
              <a:defRPr/>
            </a:pPr>
            <a:endParaRPr lang="en-US" sz="2400" dirty="0" smtClean="0">
              <a:ln>
                <a:solidFill>
                  <a:srgbClr val="800080"/>
                </a:solidFill>
              </a:ln>
              <a:solidFill>
                <a:srgbClr val="0070C0"/>
              </a:solidFill>
            </a:endParaRPr>
          </a:p>
          <a:p>
            <a:pPr>
              <a:lnSpc>
                <a:spcPct val="70000"/>
              </a:lnSpc>
              <a:defRPr/>
            </a:pPr>
            <a:r>
              <a:rPr lang="en-US" sz="2400" dirty="0" smtClean="0">
                <a:ln>
                  <a:solidFill>
                    <a:srgbClr val="800080"/>
                  </a:solidFill>
                </a:ln>
                <a:solidFill>
                  <a:srgbClr val="0070C0"/>
                </a:solidFill>
              </a:rPr>
              <a:t>Ultrasound of the gallbladder function -</a:t>
            </a:r>
          </a:p>
          <a:p>
            <a:pPr>
              <a:lnSpc>
                <a:spcPct val="70000"/>
              </a:lnSpc>
              <a:defRPr/>
            </a:pPr>
            <a:r>
              <a:rPr lang="en-US" sz="2400" dirty="0" smtClean="0">
                <a:ln>
                  <a:solidFill>
                    <a:srgbClr val="800080"/>
                  </a:solidFill>
                </a:ln>
                <a:solidFill>
                  <a:srgbClr val="FF0000"/>
                </a:solidFill>
              </a:rPr>
              <a:t>determination of its motor disorders.</a:t>
            </a:r>
          </a:p>
          <a:p>
            <a:pPr>
              <a:lnSpc>
                <a:spcPct val="70000"/>
              </a:lnSpc>
              <a:defRPr/>
            </a:pPr>
            <a:r>
              <a:rPr lang="en-US" sz="2400" dirty="0" smtClean="0">
                <a:ln>
                  <a:solidFill>
                    <a:srgbClr val="800080"/>
                  </a:solidFill>
                </a:ln>
                <a:solidFill>
                  <a:srgbClr val="FF0000"/>
                </a:solidFill>
              </a:rPr>
              <a:t>The method is based on dynamic observation of the rhythm of contraction of the gallbladder in standardized intervals of time - reveals:</a:t>
            </a:r>
          </a:p>
          <a:p>
            <a:pPr>
              <a:lnSpc>
                <a:spcPct val="70000"/>
              </a:lnSpc>
              <a:defRPr/>
            </a:pPr>
            <a:r>
              <a:rPr lang="en-US" sz="2400" dirty="0" smtClean="0">
                <a:ln>
                  <a:solidFill>
                    <a:srgbClr val="800080"/>
                  </a:solidFill>
                </a:ln>
                <a:solidFill>
                  <a:srgbClr val="FF0000"/>
                </a:solidFill>
              </a:rPr>
              <a:t>the presence of stones</a:t>
            </a:r>
          </a:p>
          <a:p>
            <a:pPr>
              <a:lnSpc>
                <a:spcPct val="70000"/>
              </a:lnSpc>
              <a:defRPr/>
            </a:pPr>
            <a:r>
              <a:rPr lang="en-US" sz="2400" dirty="0" smtClean="0">
                <a:ln>
                  <a:solidFill>
                    <a:srgbClr val="800080"/>
                  </a:solidFill>
                </a:ln>
                <a:solidFill>
                  <a:srgbClr val="FF0000"/>
                </a:solidFill>
              </a:rPr>
              <a:t>allows you to determine the size of the body and the thickness of its walls.</a:t>
            </a:r>
          </a:p>
          <a:p>
            <a:pPr>
              <a:lnSpc>
                <a:spcPct val="70000"/>
              </a:lnSpc>
              <a:defRPr/>
            </a:pPr>
            <a:r>
              <a:rPr lang="en-US" sz="2400" dirty="0" smtClean="0">
                <a:ln>
                  <a:solidFill>
                    <a:srgbClr val="800080"/>
                  </a:solidFill>
                </a:ln>
                <a:solidFill>
                  <a:srgbClr val="FF0000"/>
                </a:solidFill>
              </a:rPr>
              <a:t>Presence of a </a:t>
            </a:r>
            <a:r>
              <a:rPr lang="en-US" sz="2400" dirty="0" err="1" smtClean="0">
                <a:ln>
                  <a:solidFill>
                    <a:srgbClr val="800080"/>
                  </a:solidFill>
                </a:ln>
                <a:solidFill>
                  <a:srgbClr val="FF0000"/>
                </a:solidFill>
              </a:rPr>
              <a:t>perianous</a:t>
            </a:r>
            <a:r>
              <a:rPr lang="en-US" sz="2400" dirty="0" smtClean="0">
                <a:ln>
                  <a:solidFill>
                    <a:srgbClr val="800080"/>
                  </a:solidFill>
                </a:ln>
                <a:solidFill>
                  <a:srgbClr val="FF0000"/>
                </a:solidFill>
              </a:rPr>
              <a:t> infiltrate and consistency of the contents of the gallbladder</a:t>
            </a:r>
          </a:p>
          <a:p>
            <a:pPr>
              <a:lnSpc>
                <a:spcPct val="70000"/>
              </a:lnSpc>
              <a:defRPr/>
            </a:pPr>
            <a:r>
              <a:rPr lang="en-US" sz="2400" dirty="0" smtClean="0">
                <a:ln>
                  <a:solidFill>
                    <a:srgbClr val="800080"/>
                  </a:solidFill>
                </a:ln>
                <a:solidFill>
                  <a:srgbClr val="FF0000"/>
                </a:solidFill>
              </a:rPr>
              <a:t>helps to establish the form of </a:t>
            </a:r>
            <a:r>
              <a:rPr lang="en-US" sz="2400" dirty="0" err="1" smtClean="0">
                <a:ln>
                  <a:solidFill>
                    <a:srgbClr val="800080"/>
                  </a:solidFill>
                </a:ln>
                <a:solidFill>
                  <a:srgbClr val="FF0000"/>
                </a:solidFill>
              </a:rPr>
              <a:t>dyskinesia</a:t>
            </a:r>
            <a:r>
              <a:rPr lang="en-US" sz="2400" dirty="0" smtClean="0">
                <a:ln>
                  <a:solidFill>
                    <a:srgbClr val="800080"/>
                  </a:solidFill>
                </a:ln>
                <a:solidFill>
                  <a:srgbClr val="FF0000"/>
                </a:solidFill>
              </a:rPr>
              <a:t>.</a:t>
            </a:r>
          </a:p>
        </p:txBody>
      </p:sp>
      <p:pic>
        <p:nvPicPr>
          <p:cNvPr id="48133" name="Picture 5"/>
          <p:cNvPicPr>
            <a:picLocks noChangeAspect="1" noChangeArrowheads="1"/>
          </p:cNvPicPr>
          <p:nvPr/>
        </p:nvPicPr>
        <p:blipFill>
          <a:blip r:embed="rId2"/>
          <a:srcRect/>
          <a:stretch>
            <a:fillRect/>
          </a:stretch>
        </p:blipFill>
        <p:spPr bwMode="auto">
          <a:xfrm>
            <a:off x="5594565" y="1808450"/>
            <a:ext cx="3357574" cy="2657961"/>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51204" name="Прямоугольник 4"/>
          <p:cNvSpPr>
            <a:spLocks noChangeArrowheads="1"/>
          </p:cNvSpPr>
          <p:nvPr/>
        </p:nvSpPr>
        <p:spPr bwMode="auto">
          <a:xfrm>
            <a:off x="255090" y="3956268"/>
            <a:ext cx="8571256" cy="2390390"/>
          </a:xfrm>
          <a:prstGeom prst="rect">
            <a:avLst/>
          </a:prstGeom>
          <a:solidFill>
            <a:schemeClr val="accent5">
              <a:lumMod val="20000"/>
              <a:lumOff val="80000"/>
            </a:schemeClr>
          </a:solidFill>
          <a:ln w="9525">
            <a:solidFill>
              <a:schemeClr val="accent1">
                <a:lumMod val="50000"/>
              </a:schemeClr>
            </a:solidFill>
            <a:miter lim="800000"/>
            <a:headEnd/>
            <a:tailEnd/>
          </a:ln>
          <a:effectLst>
            <a:glow rad="228600">
              <a:schemeClr val="accent5">
                <a:satMod val="175000"/>
                <a:alpha val="40000"/>
              </a:schemeClr>
            </a:glow>
          </a:effectLst>
          <a:scene3d>
            <a:camera prst="orthographicFront"/>
            <a:lightRig rig="threePt" dir="t"/>
          </a:scene3d>
          <a:sp3d>
            <a:bevelT w="101600" prst="riblet"/>
          </a:sp3d>
        </p:spPr>
        <p:txBody>
          <a:bodyPr lIns="81272" tIns="40636" rIns="81272" bIns="40636">
            <a:spAutoFit/>
          </a:bodyPr>
          <a:lstStyle/>
          <a:p>
            <a:pPr>
              <a:lnSpc>
                <a:spcPts val="1991"/>
              </a:lnSpc>
              <a:defRPr/>
            </a:pPr>
            <a:r>
              <a:rPr lang="en-US" sz="2000" dirty="0" smtClean="0">
                <a:ln>
                  <a:solidFill>
                    <a:schemeClr val="accent4">
                      <a:lumMod val="95000"/>
                      <a:lumOff val="5000"/>
                    </a:schemeClr>
                  </a:solidFill>
                </a:ln>
                <a:solidFill>
                  <a:srgbClr val="002060"/>
                </a:solidFill>
              </a:rPr>
              <a:t>The method is used to assess the state of the </a:t>
            </a:r>
            <a:r>
              <a:rPr lang="en-US" sz="2000" dirty="0" err="1" smtClean="0">
                <a:ln>
                  <a:solidFill>
                    <a:schemeClr val="accent4">
                      <a:lumMod val="95000"/>
                      <a:lumOff val="5000"/>
                    </a:schemeClr>
                  </a:solidFill>
                </a:ln>
                <a:solidFill>
                  <a:srgbClr val="002060"/>
                </a:solidFill>
              </a:rPr>
              <a:t>biliary</a:t>
            </a:r>
            <a:r>
              <a:rPr lang="en-US" sz="2000" dirty="0" smtClean="0">
                <a:ln>
                  <a:solidFill>
                    <a:schemeClr val="accent4">
                      <a:lumMod val="95000"/>
                      <a:lumOff val="5000"/>
                    </a:schemeClr>
                  </a:solidFill>
                </a:ln>
                <a:solidFill>
                  <a:srgbClr val="002060"/>
                </a:solidFill>
              </a:rPr>
              <a:t> tract and is the only way to study the concentration ability of the gallbladder.</a:t>
            </a:r>
          </a:p>
          <a:p>
            <a:pPr>
              <a:lnSpc>
                <a:spcPts val="1991"/>
              </a:lnSpc>
              <a:defRPr/>
            </a:pPr>
            <a:r>
              <a:rPr lang="en-US" sz="2000" dirty="0" err="1" smtClean="0">
                <a:ln>
                  <a:solidFill>
                    <a:schemeClr val="accent4">
                      <a:lumMod val="95000"/>
                      <a:lumOff val="5000"/>
                    </a:schemeClr>
                  </a:solidFill>
                </a:ln>
                <a:solidFill>
                  <a:srgbClr val="C00000"/>
                </a:solidFill>
              </a:rPr>
              <a:t>Cholegraphy</a:t>
            </a:r>
            <a:r>
              <a:rPr lang="en-US" sz="2000" dirty="0" smtClean="0">
                <a:ln>
                  <a:solidFill>
                    <a:schemeClr val="accent4">
                      <a:lumMod val="95000"/>
                      <a:lumOff val="5000"/>
                    </a:schemeClr>
                  </a:solidFill>
                </a:ln>
                <a:solidFill>
                  <a:srgbClr val="C00000"/>
                </a:solidFill>
              </a:rPr>
              <a:t> helps:</a:t>
            </a:r>
          </a:p>
          <a:p>
            <a:pPr>
              <a:lnSpc>
                <a:spcPts val="1991"/>
              </a:lnSpc>
              <a:defRPr/>
            </a:pPr>
            <a:r>
              <a:rPr lang="en-US" sz="2000" dirty="0" smtClean="0">
                <a:ln>
                  <a:solidFill>
                    <a:schemeClr val="accent4">
                      <a:lumMod val="95000"/>
                      <a:lumOff val="5000"/>
                    </a:schemeClr>
                  </a:solidFill>
                </a:ln>
                <a:solidFill>
                  <a:srgbClr val="002060"/>
                </a:solidFill>
              </a:rPr>
              <a:t>establish a position</a:t>
            </a:r>
          </a:p>
          <a:p>
            <a:pPr>
              <a:lnSpc>
                <a:spcPts val="1991"/>
              </a:lnSpc>
              <a:defRPr/>
            </a:pPr>
            <a:r>
              <a:rPr lang="en-US" sz="2000" dirty="0" smtClean="0">
                <a:ln>
                  <a:solidFill>
                    <a:schemeClr val="accent4">
                      <a:lumMod val="95000"/>
                      <a:lumOff val="5000"/>
                    </a:schemeClr>
                  </a:solidFill>
                </a:ln>
                <a:solidFill>
                  <a:srgbClr val="002060"/>
                </a:solidFill>
              </a:rPr>
              <a:t>form</a:t>
            </a:r>
          </a:p>
          <a:p>
            <a:pPr>
              <a:lnSpc>
                <a:spcPts val="1991"/>
              </a:lnSpc>
              <a:defRPr/>
            </a:pPr>
            <a:r>
              <a:rPr lang="en-US" sz="2000" dirty="0" smtClean="0">
                <a:ln>
                  <a:solidFill>
                    <a:schemeClr val="accent4">
                      <a:lumMod val="95000"/>
                      <a:lumOff val="5000"/>
                    </a:schemeClr>
                  </a:solidFill>
                </a:ln>
                <a:solidFill>
                  <a:srgbClr val="002060"/>
                </a:solidFill>
              </a:rPr>
              <a:t>contours</a:t>
            </a:r>
          </a:p>
          <a:p>
            <a:pPr>
              <a:lnSpc>
                <a:spcPts val="1991"/>
              </a:lnSpc>
              <a:defRPr/>
            </a:pPr>
            <a:r>
              <a:rPr lang="en-US" sz="2000" dirty="0" smtClean="0">
                <a:ln>
                  <a:solidFill>
                    <a:schemeClr val="accent4">
                      <a:lumMod val="95000"/>
                      <a:lumOff val="5000"/>
                    </a:schemeClr>
                  </a:solidFill>
                </a:ln>
                <a:solidFill>
                  <a:srgbClr val="002060"/>
                </a:solidFill>
              </a:rPr>
              <a:t>the size and structure of the bile duct and gallbladder</a:t>
            </a:r>
          </a:p>
          <a:p>
            <a:pPr>
              <a:lnSpc>
                <a:spcPts val="1991"/>
              </a:lnSpc>
              <a:defRPr/>
            </a:pPr>
            <a:r>
              <a:rPr lang="en-US" sz="2000" dirty="0" smtClean="0">
                <a:ln>
                  <a:solidFill>
                    <a:schemeClr val="accent4">
                      <a:lumMod val="95000"/>
                      <a:lumOff val="5000"/>
                    </a:schemeClr>
                  </a:solidFill>
                </a:ln>
                <a:solidFill>
                  <a:srgbClr val="002060"/>
                </a:solidFill>
              </a:rPr>
              <a:t>detect the presence of stones</a:t>
            </a:r>
          </a:p>
          <a:p>
            <a:pPr>
              <a:lnSpc>
                <a:spcPts val="1991"/>
              </a:lnSpc>
              <a:defRPr/>
            </a:pPr>
            <a:r>
              <a:rPr lang="en-US" sz="2000" dirty="0" smtClean="0">
                <a:ln>
                  <a:solidFill>
                    <a:schemeClr val="accent4">
                      <a:lumMod val="95000"/>
                      <a:lumOff val="5000"/>
                    </a:schemeClr>
                  </a:solidFill>
                </a:ln>
                <a:solidFill>
                  <a:srgbClr val="002060"/>
                </a:solidFill>
              </a:rPr>
              <a:t>to study the motor function of the gallbladder</a:t>
            </a:r>
            <a:endParaRPr lang="ru-RU" sz="2000" dirty="0">
              <a:ln>
                <a:solidFill>
                  <a:schemeClr val="accent4">
                    <a:lumMod val="95000"/>
                    <a:lumOff val="5000"/>
                  </a:schemeClr>
                </a:solidFill>
              </a:ln>
              <a:solidFill>
                <a:srgbClr val="002060"/>
              </a:solidFill>
            </a:endParaRPr>
          </a:p>
        </p:txBody>
      </p:sp>
      <p:pic>
        <p:nvPicPr>
          <p:cNvPr id="51205" name="Picture 5"/>
          <p:cNvPicPr>
            <a:picLocks noChangeAspect="1" noChangeArrowheads="1"/>
          </p:cNvPicPr>
          <p:nvPr/>
        </p:nvPicPr>
        <p:blipFill>
          <a:blip r:embed="rId2"/>
          <a:srcRect/>
          <a:stretch>
            <a:fillRect/>
          </a:stretch>
        </p:blipFill>
        <p:spPr bwMode="auto">
          <a:xfrm>
            <a:off x="6073534" y="966841"/>
            <a:ext cx="2898085" cy="2733556"/>
          </a:xfrm>
          <a:prstGeom prst="rect">
            <a:avLst/>
          </a:prstGeom>
          <a:noFill/>
          <a:ln w="9525">
            <a:noFill/>
            <a:miter lim="800000"/>
            <a:headEnd/>
            <a:tailEnd/>
          </a:ln>
          <a:effectLst>
            <a:glow rad="228600">
              <a:schemeClr val="accent4">
                <a:satMod val="175000"/>
                <a:alpha val="40000"/>
              </a:schemeClr>
            </a:glow>
          </a:effectLst>
          <a:scene3d>
            <a:camera prst="orthographicFront"/>
            <a:lightRig rig="threePt" dir="t"/>
          </a:scene3d>
          <a:sp3d>
            <a:bevelT/>
          </a:sp3d>
        </p:spPr>
      </p:pic>
      <p:sp>
        <p:nvSpPr>
          <p:cNvPr id="6" name="Прямоугольник 5"/>
          <p:cNvSpPr/>
          <p:nvPr/>
        </p:nvSpPr>
        <p:spPr>
          <a:xfrm>
            <a:off x="255090" y="921297"/>
            <a:ext cx="5630752" cy="1445709"/>
          </a:xfrm>
          <a:prstGeom prst="rect">
            <a:avLst/>
          </a:prstGeom>
          <a:blipFill>
            <a:blip r:embed="rId3"/>
            <a:tile tx="0" ty="0" sx="100000" sy="100000" flip="none" algn="tl"/>
          </a:blipFill>
          <a:scene3d>
            <a:camera prst="orthographicFront"/>
            <a:lightRig rig="threePt" dir="t"/>
          </a:scene3d>
          <a:sp3d>
            <a:bevelT w="152400" h="50800" prst="softRound"/>
          </a:sp3d>
        </p:spPr>
        <p:txBody>
          <a:bodyPr lIns="81272" tIns="40636" rIns="81272" bIns="40636">
            <a:spAutoFit/>
          </a:bodyPr>
          <a:lstStyle/>
          <a:p>
            <a:pPr>
              <a:lnSpc>
                <a:spcPts val="1991"/>
              </a:lnSpc>
              <a:spcBef>
                <a:spcPts val="533"/>
              </a:spcBef>
              <a:defRPr/>
            </a:pPr>
            <a:r>
              <a:rPr lang="en-US" sz="2400" b="1" dirty="0" err="1" smtClean="0">
                <a:ln>
                  <a:solidFill>
                    <a:srgbClr val="800080"/>
                  </a:solidFill>
                </a:ln>
                <a:solidFill>
                  <a:srgbClr val="0070C0"/>
                </a:solidFill>
              </a:rPr>
              <a:t>Cholegraphy</a:t>
            </a:r>
            <a:r>
              <a:rPr lang="en-US" sz="2400" b="1" dirty="0" smtClean="0">
                <a:ln>
                  <a:solidFill>
                    <a:srgbClr val="800080"/>
                  </a:solidFill>
                </a:ln>
                <a:solidFill>
                  <a:srgbClr val="0070C0"/>
                </a:solidFill>
              </a:rPr>
              <a:t> (</a:t>
            </a:r>
            <a:r>
              <a:rPr lang="en-US" sz="2400" b="1" dirty="0" err="1" smtClean="0">
                <a:ln>
                  <a:solidFill>
                    <a:srgbClr val="800080"/>
                  </a:solidFill>
                </a:ln>
                <a:solidFill>
                  <a:srgbClr val="0070C0"/>
                </a:solidFill>
              </a:rPr>
              <a:t>cholecystocholangiography</a:t>
            </a:r>
            <a:r>
              <a:rPr lang="en-US" sz="2400" b="1" i="1" dirty="0" smtClean="0">
                <a:ln>
                  <a:solidFill>
                    <a:srgbClr val="800080"/>
                  </a:solidFill>
                </a:ln>
                <a:solidFill>
                  <a:srgbClr val="C00000"/>
                </a:solidFill>
              </a:rPr>
              <a:t>)</a:t>
            </a:r>
          </a:p>
          <a:p>
            <a:pPr>
              <a:lnSpc>
                <a:spcPts val="1991"/>
              </a:lnSpc>
              <a:spcBef>
                <a:spcPts val="533"/>
              </a:spcBef>
              <a:defRPr/>
            </a:pPr>
            <a:r>
              <a:rPr lang="en-US" sz="2400" b="1" i="1" dirty="0" smtClean="0">
                <a:ln>
                  <a:solidFill>
                    <a:srgbClr val="800080"/>
                  </a:solidFill>
                </a:ln>
                <a:solidFill>
                  <a:srgbClr val="C00000"/>
                </a:solidFill>
              </a:rPr>
              <a:t>X-ray examination of the </a:t>
            </a:r>
            <a:r>
              <a:rPr lang="en-US" sz="2400" b="1" i="1" dirty="0" err="1" smtClean="0">
                <a:ln>
                  <a:solidFill>
                    <a:srgbClr val="800080"/>
                  </a:solidFill>
                </a:ln>
                <a:solidFill>
                  <a:srgbClr val="C00000"/>
                </a:solidFill>
              </a:rPr>
              <a:t>biliary</a:t>
            </a:r>
            <a:r>
              <a:rPr lang="en-US" sz="2400" b="1" i="1" dirty="0" smtClean="0">
                <a:ln>
                  <a:solidFill>
                    <a:srgbClr val="800080"/>
                  </a:solidFill>
                </a:ln>
                <a:solidFill>
                  <a:srgbClr val="C00000"/>
                </a:solidFill>
              </a:rPr>
              <a:t> tract after administration (intravenously or orally) of </a:t>
            </a:r>
            <a:r>
              <a:rPr lang="en-US" sz="2400" b="1" i="1" dirty="0" err="1" smtClean="0">
                <a:ln>
                  <a:solidFill>
                    <a:srgbClr val="800080"/>
                  </a:solidFill>
                </a:ln>
                <a:solidFill>
                  <a:srgbClr val="C00000"/>
                </a:solidFill>
              </a:rPr>
              <a:t>radiocontrast</a:t>
            </a:r>
            <a:r>
              <a:rPr lang="en-US" sz="2400" b="1" i="1" dirty="0" smtClean="0">
                <a:ln>
                  <a:solidFill>
                    <a:srgbClr val="800080"/>
                  </a:solidFill>
                </a:ln>
                <a:solidFill>
                  <a:srgbClr val="C00000"/>
                </a:solidFill>
              </a:rPr>
              <a:t> substances and excreted from the body together with bile</a:t>
            </a:r>
            <a:endParaRPr lang="ru-RU" sz="2400" b="1" i="1" dirty="0">
              <a:ln>
                <a:solidFill>
                  <a:srgbClr val="800080"/>
                </a:solidFill>
              </a:ln>
              <a:solidFill>
                <a:srgbClr val="C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555782"/>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600" b="1"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738398"/>
            <a:ext cx="8633820" cy="94255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169"/>
              </a:lnSpc>
              <a:defRPr/>
            </a:pPr>
            <a:r>
              <a:rPr lang="en-US" sz="2500" b="1" i="1" dirty="0" smtClean="0">
                <a:ln>
                  <a:solidFill>
                    <a:srgbClr val="C00000"/>
                  </a:solidFill>
                </a:ln>
                <a:solidFill>
                  <a:srgbClr val="C00000"/>
                </a:solidFill>
                <a:ea typeface="Times New Roman" pitchFamily="18" charset="0"/>
                <a:cs typeface="Times New Roman" pitchFamily="18" charset="0"/>
              </a:rPr>
              <a:t>Chronic hepatitis - </a:t>
            </a:r>
            <a:r>
              <a:rPr lang="en-US" sz="2500" b="1" i="1" dirty="0" err="1" smtClean="0">
                <a:ln>
                  <a:solidFill>
                    <a:srgbClr val="C00000"/>
                  </a:solidFill>
                </a:ln>
                <a:solidFill>
                  <a:srgbClr val="C00000"/>
                </a:solidFill>
                <a:ea typeface="Times New Roman" pitchFamily="18" charset="0"/>
                <a:cs typeface="Times New Roman" pitchFamily="18" charset="0"/>
              </a:rPr>
              <a:t>polyetiological</a:t>
            </a:r>
            <a:r>
              <a:rPr lang="en-US" sz="2500" b="1" i="1" dirty="0" smtClean="0">
                <a:ln>
                  <a:solidFill>
                    <a:srgbClr val="C00000"/>
                  </a:solidFill>
                </a:ln>
                <a:solidFill>
                  <a:srgbClr val="C00000"/>
                </a:solidFill>
                <a:ea typeface="Times New Roman" pitchFamily="18" charset="0"/>
                <a:cs typeface="Times New Roman" pitchFamily="18" charset="0"/>
              </a:rPr>
              <a:t> chronic (duration more than 6 months) liver inflammation-dystrophic lesion with moderately expressed fibrosis and preserved lobular liver structure</a:t>
            </a:r>
            <a:endParaRPr lang="ru-RU" sz="2500" dirty="0">
              <a:ln>
                <a:solidFill>
                  <a:srgbClr val="C00000"/>
                </a:solidFill>
              </a:ln>
              <a:solidFill>
                <a:srgbClr val="C00000"/>
              </a:solidFill>
            </a:endParaRPr>
          </a:p>
        </p:txBody>
      </p:sp>
      <p:sp>
        <p:nvSpPr>
          <p:cNvPr id="48136" name="Rectangle 8"/>
          <p:cNvSpPr>
            <a:spLocks noChangeArrowheads="1"/>
          </p:cNvSpPr>
          <p:nvPr/>
        </p:nvSpPr>
        <p:spPr bwMode="auto">
          <a:xfrm>
            <a:off x="192526" y="2133127"/>
            <a:ext cx="8696384" cy="4634594"/>
          </a:xfrm>
          <a:prstGeom prst="rect">
            <a:avLst/>
          </a:prstGeom>
          <a:noFill/>
          <a:ln w="9525">
            <a:noFill/>
            <a:miter lim="800000"/>
            <a:headEnd/>
            <a:tailEnd/>
          </a:ln>
          <a:effectLst/>
        </p:spPr>
        <p:txBody>
          <a:bodyPr lIns="159389" tIns="40636" rIns="159389" bIns="40636" anchor="ctr">
            <a:spAutoFit/>
          </a:bodyPr>
          <a:lstStyle/>
          <a:p>
            <a:pPr indent="203180" algn="just" eaLnBrk="0" hangingPunct="0">
              <a:lnSpc>
                <a:spcPts val="1991"/>
              </a:lnSpc>
              <a:defRPr/>
            </a:pPr>
            <a:r>
              <a:rPr lang="en-US" sz="2500" b="1" dirty="0" smtClean="0">
                <a:ln>
                  <a:solidFill>
                    <a:srgbClr val="C00000"/>
                  </a:solidFill>
                </a:ln>
                <a:solidFill>
                  <a:srgbClr val="C00000"/>
                </a:solidFill>
                <a:cs typeface="Times New Roman" pitchFamily="18" charset="0"/>
              </a:rPr>
              <a:t>Etiology</a:t>
            </a:r>
            <a:endParaRPr lang="ru-RU" sz="2500" dirty="0">
              <a:ln>
                <a:solidFill>
                  <a:srgbClr val="C00000"/>
                </a:solidFill>
              </a:ln>
              <a:solidFill>
                <a:srgbClr val="C00000"/>
              </a:solidFill>
            </a:endParaRPr>
          </a:p>
          <a:p>
            <a:pPr indent="203180" eaLnBrk="0" hangingPunct="0">
              <a:lnSpc>
                <a:spcPts val="1991"/>
              </a:lnSpc>
              <a:spcBef>
                <a:spcPts val="533"/>
              </a:spcBef>
              <a:defRPr/>
            </a:pPr>
            <a:r>
              <a:rPr lang="en-US" sz="2000" b="1" dirty="0" smtClean="0">
                <a:ln>
                  <a:solidFill>
                    <a:srgbClr val="C00000"/>
                  </a:solidFill>
                </a:ln>
                <a:solidFill>
                  <a:schemeClr val="tx2">
                    <a:lumMod val="75000"/>
                  </a:schemeClr>
                </a:solidFill>
                <a:cs typeface="Times New Roman" pitchFamily="18" charset="0"/>
              </a:rPr>
              <a:t>- Most often, chronic hepatitis is the outcome of acute hepatitis B, C, B + D</a:t>
            </a:r>
          </a:p>
          <a:p>
            <a:pPr indent="203180" eaLnBrk="0" hangingPunct="0">
              <a:lnSpc>
                <a:spcPts val="1991"/>
              </a:lnSpc>
              <a:spcBef>
                <a:spcPts val="533"/>
              </a:spcBef>
              <a:defRPr/>
            </a:pPr>
            <a:r>
              <a:rPr lang="en-US" sz="2000" b="1" dirty="0" smtClean="0">
                <a:ln>
                  <a:solidFill>
                    <a:srgbClr val="C00000"/>
                  </a:solidFill>
                </a:ln>
                <a:solidFill>
                  <a:schemeClr val="tx2">
                    <a:lumMod val="75000"/>
                  </a:schemeClr>
                </a:solidFill>
                <a:cs typeface="Times New Roman" pitchFamily="18" charset="0"/>
              </a:rPr>
              <a:t>- Alcohol, drugs (</a:t>
            </a:r>
            <a:r>
              <a:rPr lang="en-US" sz="2000" b="1" dirty="0" err="1" smtClean="0">
                <a:ln>
                  <a:solidFill>
                    <a:srgbClr val="C00000"/>
                  </a:solidFill>
                </a:ln>
                <a:solidFill>
                  <a:schemeClr val="tx2">
                    <a:lumMod val="75000"/>
                  </a:schemeClr>
                </a:solidFill>
                <a:cs typeface="Times New Roman" pitchFamily="18" charset="0"/>
              </a:rPr>
              <a:t>tubazid</a:t>
            </a:r>
            <a:r>
              <a:rPr lang="en-US" sz="2000" b="1" dirty="0" smtClean="0">
                <a:ln>
                  <a:solidFill>
                    <a:srgbClr val="C00000"/>
                  </a:solidFill>
                </a:ln>
                <a:solidFill>
                  <a:schemeClr val="tx2">
                    <a:lumMod val="75000"/>
                  </a:schemeClr>
                </a:solidFill>
                <a:cs typeface="Times New Roman" pitchFamily="18" charset="0"/>
              </a:rPr>
              <a:t>, sulfonamides, tetracycline, etc.)</a:t>
            </a:r>
          </a:p>
          <a:p>
            <a:pPr indent="203180" eaLnBrk="0" hangingPunct="0">
              <a:lnSpc>
                <a:spcPts val="1991"/>
              </a:lnSpc>
              <a:spcBef>
                <a:spcPts val="533"/>
              </a:spcBef>
              <a:defRPr/>
            </a:pPr>
            <a:r>
              <a:rPr lang="en-US" sz="2000" b="1" dirty="0" smtClean="0">
                <a:ln>
                  <a:solidFill>
                    <a:srgbClr val="C00000"/>
                  </a:solidFill>
                </a:ln>
                <a:solidFill>
                  <a:schemeClr val="tx2">
                    <a:lumMod val="75000"/>
                  </a:schemeClr>
                </a:solidFill>
                <a:cs typeface="Times New Roman" pitchFamily="18" charset="0"/>
              </a:rPr>
              <a:t>- Idiopathic (autoimmune) chronic hepatitis</a:t>
            </a:r>
          </a:p>
          <a:p>
            <a:pPr indent="203180" eaLnBrk="0" hangingPunct="0">
              <a:lnSpc>
                <a:spcPts val="1991"/>
              </a:lnSpc>
              <a:spcBef>
                <a:spcPts val="533"/>
              </a:spcBef>
              <a:defRPr/>
            </a:pPr>
            <a:r>
              <a:rPr lang="en-US" sz="2500" b="1" dirty="0" smtClean="0">
                <a:ln>
                  <a:solidFill>
                    <a:srgbClr val="C00000"/>
                  </a:solidFill>
                </a:ln>
                <a:solidFill>
                  <a:srgbClr val="C00000"/>
                </a:solidFill>
                <a:cs typeface="Times New Roman" pitchFamily="18" charset="0"/>
              </a:rPr>
              <a:t>Pathogenesis</a:t>
            </a:r>
          </a:p>
          <a:p>
            <a:pPr indent="203180" eaLnBrk="0" hangingPunct="0">
              <a:lnSpc>
                <a:spcPts val="1991"/>
              </a:lnSpc>
              <a:spcBef>
                <a:spcPts val="533"/>
              </a:spcBef>
              <a:defRPr/>
            </a:pPr>
            <a:r>
              <a:rPr lang="en-US" sz="2000" dirty="0" smtClean="0">
                <a:ln>
                  <a:solidFill>
                    <a:srgbClr val="C00000"/>
                  </a:solidFill>
                </a:ln>
              </a:rPr>
              <a:t>1. The defeat of </a:t>
            </a:r>
            <a:r>
              <a:rPr lang="en-US" sz="2000" dirty="0" err="1" smtClean="0">
                <a:ln>
                  <a:solidFill>
                    <a:srgbClr val="C00000"/>
                  </a:solidFill>
                </a:ln>
              </a:rPr>
              <a:t>hepatocytes</a:t>
            </a:r>
            <a:r>
              <a:rPr lang="en-US" sz="2000" dirty="0" smtClean="0">
                <a:ln>
                  <a:solidFill>
                    <a:srgbClr val="C00000"/>
                  </a:solidFill>
                </a:ln>
              </a:rPr>
              <a:t> in viral hepatitis B is a consequence of the reaction of </a:t>
            </a:r>
            <a:r>
              <a:rPr lang="en-US" sz="2000" dirty="0" err="1" smtClean="0">
                <a:ln>
                  <a:solidFill>
                    <a:srgbClr val="C00000"/>
                  </a:solidFill>
                </a:ln>
              </a:rPr>
              <a:t>cytotoxic</a:t>
            </a:r>
            <a:r>
              <a:rPr lang="en-US" sz="2000" dirty="0" smtClean="0">
                <a:ln>
                  <a:solidFill>
                    <a:srgbClr val="C00000"/>
                  </a:solidFill>
                </a:ln>
              </a:rPr>
              <a:t> lymphocytes to the B virus antigens (immune cytolysis). In the development of CG, the partial elimination of the virus (an insufficient immune response) in acute hepatitis plays a decisive role.</a:t>
            </a:r>
          </a:p>
          <a:p>
            <a:pPr indent="203180" eaLnBrk="0" hangingPunct="0">
              <a:lnSpc>
                <a:spcPts val="1991"/>
              </a:lnSpc>
              <a:spcBef>
                <a:spcPts val="533"/>
              </a:spcBef>
              <a:defRPr/>
            </a:pPr>
            <a:r>
              <a:rPr lang="en-US" sz="2000" dirty="0" smtClean="0">
                <a:ln>
                  <a:solidFill>
                    <a:srgbClr val="C00000"/>
                  </a:solidFill>
                </a:ln>
              </a:rPr>
              <a:t>2. Alcohol, medicines and chemicals have a direct damaging effect on the liver cells.</a:t>
            </a:r>
          </a:p>
          <a:p>
            <a:pPr indent="203180" eaLnBrk="0" hangingPunct="0">
              <a:lnSpc>
                <a:spcPts val="1991"/>
              </a:lnSpc>
              <a:spcBef>
                <a:spcPts val="533"/>
              </a:spcBef>
              <a:defRPr/>
            </a:pPr>
            <a:r>
              <a:rPr lang="en-US" sz="2000" dirty="0" smtClean="0">
                <a:ln>
                  <a:solidFill>
                    <a:srgbClr val="C00000"/>
                  </a:solidFill>
                </a:ln>
              </a:rPr>
              <a:t>3. The development of autoimmune hepatitis is associated with the suppression of the T-suppressor population of lymphocytes and the appearance of antibodies to the nucleus, mitochondria, smooth muscles and specific lipoprotein of </a:t>
            </a:r>
            <a:r>
              <a:rPr lang="en-US" sz="2000" dirty="0" err="1" smtClean="0">
                <a:ln>
                  <a:solidFill>
                    <a:srgbClr val="C00000"/>
                  </a:solidFill>
                </a:ln>
              </a:rPr>
              <a:t>hepatocytes</a:t>
            </a:r>
            <a:r>
              <a:rPr lang="en-US" sz="2000" dirty="0" smtClean="0">
                <a:ln>
                  <a:solidFill>
                    <a:srgbClr val="C00000"/>
                  </a:solidFill>
                </a:ln>
              </a:rPr>
              <a:t> in the blood. The latter stimulate their cytolysis with lymphocytes - killers.</a:t>
            </a:r>
            <a:endParaRPr lang="ru-RU" sz="2000" dirty="0">
              <a:ln>
                <a:solidFill>
                  <a:srgbClr val="C00000"/>
                </a:solidFill>
              </a:l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555782"/>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707667"/>
            <a:ext cx="8758948" cy="622220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defRPr/>
            </a:pPr>
            <a:r>
              <a:rPr lang="en-US" sz="2100" i="1" u="sng" dirty="0" smtClean="0">
                <a:ln>
                  <a:solidFill>
                    <a:srgbClr val="0000CC"/>
                  </a:solidFill>
                </a:ln>
                <a:solidFill>
                  <a:srgbClr val="FF0000"/>
                </a:solidFill>
              </a:rPr>
              <a:t>Classification of chronic hepatitis (CH)</a:t>
            </a:r>
          </a:p>
          <a:p>
            <a:pPr>
              <a:defRPr/>
            </a:pPr>
            <a:r>
              <a:rPr lang="en-US" sz="2100" dirty="0" smtClean="0">
                <a:ln>
                  <a:solidFill>
                    <a:srgbClr val="0000CC"/>
                  </a:solidFill>
                </a:ln>
                <a:solidFill>
                  <a:srgbClr val="C00000"/>
                </a:solidFill>
              </a:rPr>
              <a:t>1.Autoimmune hepatitis (</a:t>
            </a:r>
            <a:r>
              <a:rPr lang="en-US" sz="2100" dirty="0" err="1" smtClean="0">
                <a:ln>
                  <a:solidFill>
                    <a:srgbClr val="0000CC"/>
                  </a:solidFill>
                </a:ln>
                <a:solidFill>
                  <a:srgbClr val="C00000"/>
                </a:solidFill>
              </a:rPr>
              <a:t>AIh</a:t>
            </a:r>
            <a:r>
              <a:rPr lang="en-US" sz="2100" dirty="0" smtClean="0">
                <a:ln>
                  <a:solidFill>
                    <a:srgbClr val="0000CC"/>
                  </a:solidFill>
                </a:ln>
                <a:solidFill>
                  <a:srgbClr val="C00000"/>
                </a:solidFill>
              </a:rPr>
              <a:t>) -with </a:t>
            </a:r>
            <a:r>
              <a:rPr lang="en-US" sz="2100" dirty="0" err="1" smtClean="0">
                <a:ln>
                  <a:solidFill>
                    <a:srgbClr val="0000CC"/>
                  </a:solidFill>
                </a:ln>
                <a:solidFill>
                  <a:srgbClr val="C00000"/>
                </a:solidFill>
              </a:rPr>
              <a:t>hypergammaglobulinemia</a:t>
            </a:r>
            <a:r>
              <a:rPr lang="en-US" sz="2100" dirty="0" smtClean="0">
                <a:ln>
                  <a:solidFill>
                    <a:srgbClr val="0000CC"/>
                  </a:solidFill>
                </a:ln>
                <a:solidFill>
                  <a:srgbClr val="C00000"/>
                </a:solidFill>
              </a:rPr>
              <a:t> and the production of antibodies to liver tissue, the heaviest predicted</a:t>
            </a:r>
          </a:p>
          <a:p>
            <a:pPr>
              <a:defRPr/>
            </a:pPr>
            <a:r>
              <a:rPr lang="en-US" sz="2100" dirty="0" smtClean="0">
                <a:ln>
                  <a:solidFill>
                    <a:srgbClr val="0000CC"/>
                  </a:solidFill>
                </a:ln>
                <a:solidFill>
                  <a:srgbClr val="C00000"/>
                </a:solidFill>
              </a:rPr>
              <a:t>2.CH-B-called hepatitis B virus, with transition to cirrhosis of the liver</a:t>
            </a:r>
          </a:p>
          <a:p>
            <a:pPr>
              <a:defRPr/>
            </a:pPr>
            <a:r>
              <a:rPr lang="en-US" sz="2100" dirty="0" smtClean="0">
                <a:ln>
                  <a:solidFill>
                    <a:srgbClr val="0000CC"/>
                  </a:solidFill>
                </a:ln>
                <a:solidFill>
                  <a:srgbClr val="C00000"/>
                </a:solidFill>
              </a:rPr>
              <a:t>3.CH-D-called the hepatitis D virus, combined with viral hepatitis B, since the replication of the virus D requires HBS-Ag,</a:t>
            </a:r>
          </a:p>
          <a:p>
            <a:pPr>
              <a:defRPr/>
            </a:pPr>
            <a:r>
              <a:rPr lang="en-US" sz="2100" dirty="0" smtClean="0">
                <a:ln>
                  <a:solidFill>
                    <a:srgbClr val="0000CC"/>
                  </a:solidFill>
                </a:ln>
                <a:solidFill>
                  <a:srgbClr val="C00000"/>
                </a:solidFill>
              </a:rPr>
              <a:t>4.CH-C-caused by the hepatitis C virus, with the transition to cirrhosis of the liver - "affectionate killer"</a:t>
            </a:r>
          </a:p>
          <a:p>
            <a:pPr>
              <a:defRPr/>
            </a:pPr>
            <a:r>
              <a:rPr lang="en-US" sz="2100" dirty="0" smtClean="0">
                <a:ln>
                  <a:solidFill>
                    <a:srgbClr val="0000CC"/>
                  </a:solidFill>
                </a:ln>
                <a:solidFill>
                  <a:srgbClr val="C00000"/>
                </a:solidFill>
              </a:rPr>
              <a:t>5.Chronic nonspecific hepatitis</a:t>
            </a:r>
          </a:p>
          <a:p>
            <a:pPr>
              <a:defRPr/>
            </a:pPr>
            <a:r>
              <a:rPr lang="en-US" sz="2100" dirty="0" smtClean="0">
                <a:ln>
                  <a:solidFill>
                    <a:srgbClr val="0000CC"/>
                  </a:solidFill>
                </a:ln>
                <a:solidFill>
                  <a:srgbClr val="C00000"/>
                </a:solidFill>
              </a:rPr>
              <a:t>6.CH of unknown etiology</a:t>
            </a:r>
          </a:p>
          <a:p>
            <a:pPr>
              <a:defRPr/>
            </a:pPr>
            <a:r>
              <a:rPr lang="en-US" sz="2100" dirty="0" smtClean="0">
                <a:ln>
                  <a:solidFill>
                    <a:srgbClr val="0000CC"/>
                  </a:solidFill>
                </a:ln>
                <a:solidFill>
                  <a:srgbClr val="C00000"/>
                </a:solidFill>
              </a:rPr>
              <a:t>7.CH, unclassified as viral or autoimmune-called a virus or having an autoimmune origin</a:t>
            </a:r>
          </a:p>
          <a:p>
            <a:pPr>
              <a:defRPr/>
            </a:pPr>
            <a:r>
              <a:rPr lang="en-US" sz="2100" dirty="0" smtClean="0">
                <a:ln>
                  <a:solidFill>
                    <a:srgbClr val="0000CC"/>
                  </a:solidFill>
                </a:ln>
                <a:solidFill>
                  <a:srgbClr val="C00000"/>
                </a:solidFill>
              </a:rPr>
              <a:t>8.CH- drug - caused by the side effect of drugs</a:t>
            </a:r>
          </a:p>
          <a:p>
            <a:pPr>
              <a:defRPr/>
            </a:pPr>
            <a:r>
              <a:rPr lang="en-US" sz="2100" dirty="0" smtClean="0">
                <a:ln>
                  <a:solidFill>
                    <a:srgbClr val="0000CC"/>
                  </a:solidFill>
                </a:ln>
                <a:solidFill>
                  <a:srgbClr val="C00000"/>
                </a:solidFill>
              </a:rPr>
              <a:t>9.Primary </a:t>
            </a:r>
            <a:r>
              <a:rPr lang="en-US" sz="2100" dirty="0" err="1" smtClean="0">
                <a:ln>
                  <a:solidFill>
                    <a:srgbClr val="0000CC"/>
                  </a:solidFill>
                </a:ln>
                <a:solidFill>
                  <a:srgbClr val="C00000"/>
                </a:solidFill>
              </a:rPr>
              <a:t>biliary</a:t>
            </a:r>
            <a:r>
              <a:rPr lang="en-US" sz="2100" dirty="0" smtClean="0">
                <a:ln>
                  <a:solidFill>
                    <a:srgbClr val="0000CC"/>
                  </a:solidFill>
                </a:ln>
                <a:solidFill>
                  <a:srgbClr val="C00000"/>
                </a:solidFill>
              </a:rPr>
              <a:t> cirrhosis - chronic </a:t>
            </a:r>
            <a:r>
              <a:rPr lang="en-US" sz="2100" dirty="0" err="1" smtClean="0">
                <a:ln>
                  <a:solidFill>
                    <a:srgbClr val="0000CC"/>
                  </a:solidFill>
                </a:ln>
                <a:solidFill>
                  <a:srgbClr val="C00000"/>
                </a:solidFill>
              </a:rPr>
              <a:t>cholestatic</a:t>
            </a:r>
            <a:r>
              <a:rPr lang="en-US" sz="2100" dirty="0" smtClean="0">
                <a:ln>
                  <a:solidFill>
                    <a:srgbClr val="0000CC"/>
                  </a:solidFill>
                </a:ln>
                <a:solidFill>
                  <a:srgbClr val="C00000"/>
                </a:solidFill>
              </a:rPr>
              <a:t> </a:t>
            </a:r>
            <a:r>
              <a:rPr lang="en-US" sz="2100" dirty="0" err="1" smtClean="0">
                <a:ln>
                  <a:solidFill>
                    <a:srgbClr val="0000CC"/>
                  </a:solidFill>
                </a:ln>
                <a:solidFill>
                  <a:srgbClr val="C00000"/>
                </a:solidFill>
              </a:rPr>
              <a:t>granulomatous</a:t>
            </a:r>
            <a:r>
              <a:rPr lang="en-US" sz="2100" dirty="0" smtClean="0">
                <a:ln>
                  <a:solidFill>
                    <a:srgbClr val="0000CC"/>
                  </a:solidFill>
                </a:ln>
                <a:solidFill>
                  <a:srgbClr val="C00000"/>
                </a:solidFill>
              </a:rPr>
              <a:t> destructive process in interlobular bile ducts of autoimmune etiology with development of cirrhosis of the liver</a:t>
            </a:r>
          </a:p>
          <a:p>
            <a:pPr>
              <a:defRPr/>
            </a:pPr>
            <a:r>
              <a:rPr lang="en-US" sz="2100" dirty="0" smtClean="0">
                <a:ln>
                  <a:solidFill>
                    <a:srgbClr val="0000CC"/>
                  </a:solidFill>
                </a:ln>
                <a:solidFill>
                  <a:srgbClr val="C00000"/>
                </a:solidFill>
              </a:rPr>
              <a:t>10.Primary </a:t>
            </a:r>
            <a:r>
              <a:rPr lang="en-US" sz="2100" dirty="0" err="1" smtClean="0">
                <a:ln>
                  <a:solidFill>
                    <a:srgbClr val="0000CC"/>
                  </a:solidFill>
                </a:ln>
                <a:solidFill>
                  <a:srgbClr val="C00000"/>
                </a:solidFill>
              </a:rPr>
              <a:t>sclerosing</a:t>
            </a:r>
            <a:r>
              <a:rPr lang="en-US" sz="2100" dirty="0" smtClean="0">
                <a:ln>
                  <a:solidFill>
                    <a:srgbClr val="0000CC"/>
                  </a:solidFill>
                </a:ln>
                <a:solidFill>
                  <a:srgbClr val="C00000"/>
                </a:solidFill>
              </a:rPr>
              <a:t> </a:t>
            </a:r>
            <a:r>
              <a:rPr lang="en-US" sz="2100" dirty="0" err="1" smtClean="0">
                <a:ln>
                  <a:solidFill>
                    <a:srgbClr val="0000CC"/>
                  </a:solidFill>
                </a:ln>
                <a:solidFill>
                  <a:srgbClr val="C00000"/>
                </a:solidFill>
              </a:rPr>
              <a:t>cholangitis</a:t>
            </a:r>
            <a:r>
              <a:rPr lang="en-US" sz="2100" dirty="0" smtClean="0">
                <a:ln>
                  <a:solidFill>
                    <a:srgbClr val="0000CC"/>
                  </a:solidFill>
                </a:ln>
                <a:solidFill>
                  <a:srgbClr val="C00000"/>
                </a:solidFill>
              </a:rPr>
              <a:t> is a chronic progressive fibrotic inflammatory disease that affects both the </a:t>
            </a:r>
            <a:r>
              <a:rPr lang="en-US" sz="2100" dirty="0" err="1" smtClean="0">
                <a:ln>
                  <a:solidFill>
                    <a:srgbClr val="0000CC"/>
                  </a:solidFill>
                </a:ln>
                <a:solidFill>
                  <a:srgbClr val="C00000"/>
                </a:solidFill>
              </a:rPr>
              <a:t>extrahepatic</a:t>
            </a:r>
            <a:r>
              <a:rPr lang="en-US" sz="2100" dirty="0" smtClean="0">
                <a:ln>
                  <a:solidFill>
                    <a:srgbClr val="0000CC"/>
                  </a:solidFill>
                </a:ln>
                <a:solidFill>
                  <a:srgbClr val="C00000"/>
                </a:solidFill>
              </a:rPr>
              <a:t> and </a:t>
            </a:r>
            <a:r>
              <a:rPr lang="en-US" sz="2100" dirty="0" err="1" smtClean="0">
                <a:ln>
                  <a:solidFill>
                    <a:srgbClr val="0000CC"/>
                  </a:solidFill>
                </a:ln>
                <a:solidFill>
                  <a:srgbClr val="C00000"/>
                </a:solidFill>
              </a:rPr>
              <a:t>intrahepatic</a:t>
            </a:r>
            <a:r>
              <a:rPr lang="en-US" sz="2100" dirty="0" smtClean="0">
                <a:ln>
                  <a:solidFill>
                    <a:srgbClr val="0000CC"/>
                  </a:solidFill>
                </a:ln>
                <a:solidFill>
                  <a:srgbClr val="C00000"/>
                </a:solidFill>
              </a:rPr>
              <a:t> bile duct system leading to secondary </a:t>
            </a:r>
            <a:r>
              <a:rPr lang="en-US" sz="2100" dirty="0" err="1" smtClean="0">
                <a:ln>
                  <a:solidFill>
                    <a:srgbClr val="0000CC"/>
                  </a:solidFill>
                </a:ln>
                <a:solidFill>
                  <a:srgbClr val="C00000"/>
                </a:solidFill>
              </a:rPr>
              <a:t>biliary</a:t>
            </a:r>
            <a:r>
              <a:rPr lang="en-US" sz="2100" dirty="0" smtClean="0">
                <a:ln>
                  <a:solidFill>
                    <a:srgbClr val="0000CC"/>
                  </a:solidFill>
                </a:ln>
                <a:solidFill>
                  <a:srgbClr val="C00000"/>
                </a:solidFill>
              </a:rPr>
              <a:t> cirrhosis.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555782"/>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707667"/>
            <a:ext cx="8758948" cy="4698714"/>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defRPr/>
            </a:pPr>
            <a:r>
              <a:rPr lang="en-US" sz="2500" b="1" i="1" u="sng" dirty="0" smtClean="0">
                <a:ln>
                  <a:solidFill>
                    <a:srgbClr val="0000CC"/>
                  </a:solidFill>
                </a:ln>
                <a:solidFill>
                  <a:srgbClr val="FF0000"/>
                </a:solidFill>
              </a:rPr>
              <a:t>Classification of HG (</a:t>
            </a:r>
            <a:r>
              <a:rPr lang="en-US" sz="2500" b="1" i="1" u="sng" dirty="0" err="1" smtClean="0">
                <a:ln>
                  <a:solidFill>
                    <a:srgbClr val="0000CC"/>
                  </a:solidFill>
                </a:ln>
                <a:solidFill>
                  <a:srgbClr val="FF0000"/>
                </a:solidFill>
              </a:rPr>
              <a:t>clinico</a:t>
            </a:r>
            <a:r>
              <a:rPr lang="en-US" sz="2500" b="1" i="1" u="sng" dirty="0" smtClean="0">
                <a:ln>
                  <a:solidFill>
                    <a:srgbClr val="0000CC"/>
                  </a:solidFill>
                </a:ln>
                <a:solidFill>
                  <a:srgbClr val="FF0000"/>
                </a:solidFill>
              </a:rPr>
              <a:t>-morphological)</a:t>
            </a:r>
          </a:p>
          <a:p>
            <a:pPr>
              <a:defRPr/>
            </a:pPr>
            <a:endParaRPr lang="en-US" sz="2500" b="1" dirty="0" smtClean="0">
              <a:ln>
                <a:solidFill>
                  <a:srgbClr val="0000CC"/>
                </a:solidFill>
              </a:ln>
              <a:solidFill>
                <a:srgbClr val="C00000"/>
              </a:solidFill>
            </a:endParaRPr>
          </a:p>
          <a:p>
            <a:pPr>
              <a:defRPr/>
            </a:pPr>
            <a:r>
              <a:rPr lang="en-US" sz="2500" b="1" dirty="0" smtClean="0">
                <a:ln>
                  <a:solidFill>
                    <a:srgbClr val="0000CC"/>
                  </a:solidFill>
                </a:ln>
                <a:solidFill>
                  <a:srgbClr val="C00000"/>
                </a:solidFill>
              </a:rPr>
              <a:t>1. Chronic persistent hepatitis (CPH)</a:t>
            </a:r>
          </a:p>
          <a:p>
            <a:pPr>
              <a:defRPr/>
            </a:pPr>
            <a:r>
              <a:rPr lang="en-US" sz="2500" b="1" dirty="0" smtClean="0">
                <a:ln>
                  <a:solidFill>
                    <a:srgbClr val="0000CC"/>
                  </a:solidFill>
                </a:ln>
                <a:solidFill>
                  <a:srgbClr val="C00000"/>
                </a:solidFill>
              </a:rPr>
              <a:t>2. Chronic active hepatitis (CAH)</a:t>
            </a:r>
          </a:p>
          <a:p>
            <a:pPr>
              <a:defRPr/>
            </a:pPr>
            <a:r>
              <a:rPr lang="en-US" sz="2500" b="1" dirty="0" smtClean="0">
                <a:ln>
                  <a:solidFill>
                    <a:srgbClr val="0000CC"/>
                  </a:solidFill>
                </a:ln>
                <a:solidFill>
                  <a:srgbClr val="C00000"/>
                </a:solidFill>
              </a:rPr>
              <a:t>2.1 with high activity;</a:t>
            </a:r>
          </a:p>
          <a:p>
            <a:pPr>
              <a:defRPr/>
            </a:pPr>
            <a:r>
              <a:rPr lang="en-US" sz="2500" b="1" dirty="0" smtClean="0">
                <a:ln>
                  <a:solidFill>
                    <a:srgbClr val="0000CC"/>
                  </a:solidFill>
                </a:ln>
                <a:solidFill>
                  <a:srgbClr val="C00000"/>
                </a:solidFill>
              </a:rPr>
              <a:t>2.2 with moderate activity;</a:t>
            </a:r>
          </a:p>
          <a:p>
            <a:pPr>
              <a:defRPr/>
            </a:pPr>
            <a:r>
              <a:rPr lang="en-US" sz="2500" b="1" dirty="0" smtClean="0">
                <a:ln>
                  <a:solidFill>
                    <a:srgbClr val="0000CC"/>
                  </a:solidFill>
                </a:ln>
                <a:solidFill>
                  <a:srgbClr val="C00000"/>
                </a:solidFill>
              </a:rPr>
              <a:t>2.3 with minimal activity;</a:t>
            </a:r>
          </a:p>
          <a:p>
            <a:pPr>
              <a:defRPr/>
            </a:pPr>
            <a:r>
              <a:rPr lang="en-US" sz="2500" b="1" dirty="0" smtClean="0">
                <a:ln>
                  <a:solidFill>
                    <a:srgbClr val="0000CC"/>
                  </a:solidFill>
                </a:ln>
                <a:solidFill>
                  <a:srgbClr val="C00000"/>
                </a:solidFill>
              </a:rPr>
              <a:t>2.4. Autoimmune (lipoid) hepatitis (LH);</a:t>
            </a:r>
          </a:p>
          <a:p>
            <a:pPr>
              <a:defRPr/>
            </a:pPr>
            <a:r>
              <a:rPr lang="en-US" sz="2500" b="1" dirty="0" smtClean="0">
                <a:ln>
                  <a:solidFill>
                    <a:srgbClr val="0000CC"/>
                  </a:solidFill>
                </a:ln>
                <a:solidFill>
                  <a:srgbClr val="C00000"/>
                </a:solidFill>
              </a:rPr>
              <a:t>2.5 chronic </a:t>
            </a:r>
            <a:r>
              <a:rPr lang="en-US" sz="2500" b="1" dirty="0" err="1" smtClean="0">
                <a:ln>
                  <a:solidFill>
                    <a:srgbClr val="0000CC"/>
                  </a:solidFill>
                </a:ln>
                <a:solidFill>
                  <a:srgbClr val="C00000"/>
                </a:solidFill>
              </a:rPr>
              <a:t>cholestatic</a:t>
            </a:r>
            <a:r>
              <a:rPr lang="en-US" sz="2500" b="1" dirty="0" smtClean="0">
                <a:ln>
                  <a:solidFill>
                    <a:srgbClr val="0000CC"/>
                  </a:solidFill>
                </a:ln>
                <a:solidFill>
                  <a:srgbClr val="C00000"/>
                </a:solidFill>
              </a:rPr>
              <a:t> hepatitis.</a:t>
            </a:r>
          </a:p>
          <a:p>
            <a:pPr>
              <a:defRPr/>
            </a:pPr>
            <a:r>
              <a:rPr lang="en-US" sz="2500" b="1" dirty="0" smtClean="0">
                <a:ln>
                  <a:solidFill>
                    <a:srgbClr val="0000CC"/>
                  </a:solidFill>
                </a:ln>
                <a:solidFill>
                  <a:srgbClr val="C00000"/>
                </a:solidFill>
              </a:rPr>
              <a:t>3. Chronic lobular hepatitis ("congealed acute hepatitis")</a:t>
            </a:r>
          </a:p>
          <a:p>
            <a:pPr>
              <a:defRPr/>
            </a:pPr>
            <a:r>
              <a:rPr lang="en-US" sz="2500" b="1" dirty="0" smtClean="0">
                <a:ln>
                  <a:solidFill>
                    <a:srgbClr val="0000CC"/>
                  </a:solidFill>
                </a:ln>
                <a:solidFill>
                  <a:srgbClr val="C00000"/>
                </a:solidFill>
              </a:rPr>
              <a:t>4. Nonspecific reactive hepatitis (clinic  against ulcer disease, </a:t>
            </a:r>
            <a:r>
              <a:rPr lang="en-US" sz="2500" b="1" dirty="0" err="1" smtClean="0">
                <a:ln>
                  <a:solidFill>
                    <a:srgbClr val="0000CC"/>
                  </a:solidFill>
                </a:ln>
                <a:solidFill>
                  <a:srgbClr val="C00000"/>
                </a:solidFill>
              </a:rPr>
              <a:t>cholecystitis</a:t>
            </a:r>
            <a:r>
              <a:rPr lang="en-US" sz="2500" b="1" dirty="0" smtClean="0">
                <a:ln>
                  <a:solidFill>
                    <a:srgbClr val="0000CC"/>
                  </a:solidFill>
                </a:ln>
                <a:solidFill>
                  <a:srgbClr val="C00000"/>
                </a:solidFill>
              </a:rPr>
              <a:t>, pancreatitis, enteritis, </a:t>
            </a:r>
            <a:r>
              <a:rPr lang="en-US" sz="2500" b="1" dirty="0" err="1" smtClean="0">
                <a:ln>
                  <a:solidFill>
                    <a:srgbClr val="0000CC"/>
                  </a:solidFill>
                </a:ln>
                <a:solidFill>
                  <a:srgbClr val="C00000"/>
                </a:solidFill>
              </a:rPr>
              <a:t>collagenosis</a:t>
            </a:r>
            <a:r>
              <a:rPr lang="en-US" sz="2500" b="1" dirty="0" smtClean="0">
                <a:ln>
                  <a:solidFill>
                    <a:srgbClr val="0000CC"/>
                  </a:solidFill>
                </a:ln>
                <a:solidFill>
                  <a:srgbClr val="C00000"/>
                </a:solidFill>
              </a:rPr>
              <a:t>, etc.)</a:t>
            </a:r>
            <a:endParaRPr lang="ru-RU" sz="2500" b="1" dirty="0">
              <a:ln>
                <a:solidFill>
                  <a:srgbClr val="0000CC"/>
                </a:solidFill>
              </a:ln>
              <a:solidFill>
                <a:srgbClr val="C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555782"/>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707666"/>
            <a:ext cx="8758948" cy="521167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defRPr/>
            </a:pPr>
            <a:r>
              <a:rPr lang="en-US" sz="2500" dirty="0" smtClean="0">
                <a:ln>
                  <a:solidFill>
                    <a:schemeClr val="accent4">
                      <a:lumMod val="95000"/>
                      <a:lumOff val="5000"/>
                    </a:schemeClr>
                  </a:solidFill>
                </a:ln>
                <a:solidFill>
                  <a:srgbClr val="FF0000"/>
                </a:solidFill>
              </a:rPr>
              <a:t>Chronic persistent hepatitis</a:t>
            </a:r>
          </a:p>
          <a:p>
            <a:pPr>
              <a:lnSpc>
                <a:spcPts val="2524"/>
              </a:lnSpc>
              <a:defRPr/>
            </a:pPr>
            <a:r>
              <a:rPr lang="en-US" sz="2500" dirty="0" smtClean="0">
                <a:ln>
                  <a:solidFill>
                    <a:schemeClr val="accent4">
                      <a:lumMod val="95000"/>
                      <a:lumOff val="5000"/>
                    </a:schemeClr>
                  </a:solidFill>
                </a:ln>
                <a:solidFill>
                  <a:srgbClr val="0000CC"/>
                </a:solidFill>
              </a:rPr>
              <a:t>Relatively benign chronic inflammatory liver disease without a pronounced tendency to spontaneous progression.</a:t>
            </a:r>
          </a:p>
          <a:p>
            <a:pPr>
              <a:lnSpc>
                <a:spcPts val="2524"/>
              </a:lnSpc>
              <a:defRPr/>
            </a:pPr>
            <a:endParaRPr lang="en-US" sz="2500" dirty="0" smtClean="0">
              <a:ln>
                <a:solidFill>
                  <a:schemeClr val="accent4">
                    <a:lumMod val="95000"/>
                    <a:lumOff val="5000"/>
                  </a:schemeClr>
                </a:solidFill>
              </a:ln>
              <a:solidFill>
                <a:srgbClr val="FF0000"/>
              </a:solidFill>
            </a:endParaRPr>
          </a:p>
          <a:p>
            <a:pPr>
              <a:lnSpc>
                <a:spcPts val="2524"/>
              </a:lnSpc>
              <a:defRPr/>
            </a:pPr>
            <a:r>
              <a:rPr lang="en-US" sz="2500" dirty="0" smtClean="0">
                <a:ln>
                  <a:solidFill>
                    <a:schemeClr val="accent4">
                      <a:lumMod val="95000"/>
                      <a:lumOff val="5000"/>
                    </a:schemeClr>
                  </a:solidFill>
                </a:ln>
                <a:solidFill>
                  <a:srgbClr val="FF0000"/>
                </a:solidFill>
              </a:rPr>
              <a:t>Clinic</a:t>
            </a:r>
          </a:p>
          <a:p>
            <a:pPr>
              <a:lnSpc>
                <a:spcPts val="2524"/>
              </a:lnSpc>
              <a:defRPr/>
            </a:pPr>
            <a:r>
              <a:rPr lang="en-US" sz="2500" dirty="0" smtClean="0">
                <a:ln>
                  <a:solidFill>
                    <a:schemeClr val="accent4">
                      <a:lumMod val="95000"/>
                      <a:lumOff val="5000"/>
                    </a:schemeClr>
                  </a:solidFill>
                </a:ln>
                <a:solidFill>
                  <a:srgbClr val="C00000"/>
                </a:solidFill>
              </a:rPr>
              <a:t>Leading syndromes:</a:t>
            </a:r>
          </a:p>
          <a:p>
            <a:pPr>
              <a:lnSpc>
                <a:spcPts val="2524"/>
              </a:lnSpc>
              <a:defRPr/>
            </a:pPr>
            <a:r>
              <a:rPr lang="en-US" sz="2500" dirty="0" smtClean="0">
                <a:ln>
                  <a:solidFill>
                    <a:schemeClr val="accent4">
                      <a:lumMod val="95000"/>
                      <a:lumOff val="5000"/>
                    </a:schemeClr>
                  </a:solidFill>
                </a:ln>
                <a:solidFill>
                  <a:srgbClr val="0000CC"/>
                </a:solidFill>
              </a:rPr>
              <a:t>- Dyspeptic (nausea, eructation, bitterness in the mouth)</a:t>
            </a:r>
          </a:p>
          <a:p>
            <a:pPr>
              <a:lnSpc>
                <a:spcPts val="2524"/>
              </a:lnSpc>
              <a:defRPr/>
            </a:pPr>
            <a:r>
              <a:rPr lang="en-US" sz="2500" dirty="0" smtClean="0">
                <a:ln>
                  <a:solidFill>
                    <a:schemeClr val="accent4">
                      <a:lumMod val="95000"/>
                      <a:lumOff val="5000"/>
                    </a:schemeClr>
                  </a:solidFill>
                </a:ln>
                <a:solidFill>
                  <a:srgbClr val="0000CC"/>
                </a:solidFill>
              </a:rPr>
              <a:t>- </a:t>
            </a:r>
            <a:r>
              <a:rPr lang="en-US" sz="2500" dirty="0" err="1" smtClean="0">
                <a:ln>
                  <a:solidFill>
                    <a:schemeClr val="accent4">
                      <a:lumMod val="95000"/>
                      <a:lumOff val="5000"/>
                    </a:schemeClr>
                  </a:solidFill>
                </a:ln>
                <a:solidFill>
                  <a:srgbClr val="0000CC"/>
                </a:solidFill>
              </a:rPr>
              <a:t>asthenovegetative</a:t>
            </a:r>
            <a:r>
              <a:rPr lang="en-US" sz="2500" dirty="0" smtClean="0">
                <a:ln>
                  <a:solidFill>
                    <a:schemeClr val="accent4">
                      <a:lumMod val="95000"/>
                      <a:lumOff val="5000"/>
                    </a:schemeClr>
                  </a:solidFill>
                </a:ln>
                <a:solidFill>
                  <a:srgbClr val="0000CC"/>
                </a:solidFill>
              </a:rPr>
              <a:t> (fatigue, irritability, sleep disturbance)</a:t>
            </a:r>
          </a:p>
          <a:p>
            <a:pPr>
              <a:lnSpc>
                <a:spcPts val="2524"/>
              </a:lnSpc>
              <a:defRPr/>
            </a:pPr>
            <a:r>
              <a:rPr lang="en-US" sz="2500" dirty="0" smtClean="0">
                <a:ln>
                  <a:solidFill>
                    <a:schemeClr val="accent4">
                      <a:lumMod val="95000"/>
                      <a:lumOff val="5000"/>
                    </a:schemeClr>
                  </a:solidFill>
                </a:ln>
                <a:solidFill>
                  <a:srgbClr val="0000CC"/>
                </a:solidFill>
              </a:rPr>
              <a:t>- feeling of heaviness or dull pain in the right </a:t>
            </a:r>
            <a:r>
              <a:rPr lang="en-US" sz="2500" dirty="0" err="1" smtClean="0">
                <a:ln>
                  <a:solidFill>
                    <a:schemeClr val="accent4">
                      <a:lumMod val="95000"/>
                      <a:lumOff val="5000"/>
                    </a:schemeClr>
                  </a:solidFill>
                </a:ln>
                <a:solidFill>
                  <a:srgbClr val="0000CC"/>
                </a:solidFill>
              </a:rPr>
              <a:t>hypochondrium</a:t>
            </a:r>
            <a:endParaRPr lang="en-US" sz="2500" dirty="0" smtClean="0">
              <a:ln>
                <a:solidFill>
                  <a:schemeClr val="accent4">
                    <a:lumMod val="95000"/>
                    <a:lumOff val="5000"/>
                  </a:schemeClr>
                </a:solidFill>
              </a:ln>
              <a:solidFill>
                <a:srgbClr val="0000CC"/>
              </a:solidFill>
            </a:endParaRPr>
          </a:p>
          <a:p>
            <a:pPr>
              <a:lnSpc>
                <a:spcPts val="2524"/>
              </a:lnSpc>
              <a:defRPr/>
            </a:pPr>
            <a:r>
              <a:rPr lang="en-US" sz="2500" dirty="0" smtClean="0">
                <a:ln>
                  <a:solidFill>
                    <a:schemeClr val="accent4">
                      <a:lumMod val="95000"/>
                      <a:lumOff val="5000"/>
                    </a:schemeClr>
                  </a:solidFill>
                </a:ln>
                <a:solidFill>
                  <a:srgbClr val="0000CC"/>
                </a:solidFill>
              </a:rPr>
              <a:t>Without exacerbation of CH no complaints.</a:t>
            </a:r>
          </a:p>
          <a:p>
            <a:pPr>
              <a:lnSpc>
                <a:spcPts val="2524"/>
              </a:lnSpc>
              <a:defRPr/>
            </a:pPr>
            <a:r>
              <a:rPr lang="en-US" sz="2500" dirty="0" smtClean="0">
                <a:ln>
                  <a:solidFill>
                    <a:schemeClr val="accent4">
                      <a:lumMod val="95000"/>
                      <a:lumOff val="5000"/>
                    </a:schemeClr>
                  </a:solidFill>
                </a:ln>
                <a:solidFill>
                  <a:srgbClr val="0000CC"/>
                </a:solidFill>
              </a:rPr>
              <a:t>On examination:</a:t>
            </a:r>
          </a:p>
          <a:p>
            <a:pPr>
              <a:lnSpc>
                <a:spcPts val="2524"/>
              </a:lnSpc>
              <a:defRPr/>
            </a:pPr>
            <a:r>
              <a:rPr lang="en-US" sz="2500" dirty="0" smtClean="0">
                <a:ln>
                  <a:solidFill>
                    <a:schemeClr val="accent4">
                      <a:lumMod val="95000"/>
                      <a:lumOff val="5000"/>
                    </a:schemeClr>
                  </a:solidFill>
                </a:ln>
                <a:solidFill>
                  <a:srgbClr val="0000CC"/>
                </a:solidFill>
              </a:rPr>
              <a:t>- </a:t>
            </a:r>
            <a:r>
              <a:rPr lang="en-US" sz="2500" dirty="0" err="1" smtClean="0">
                <a:ln>
                  <a:solidFill>
                    <a:schemeClr val="accent4">
                      <a:lumMod val="95000"/>
                      <a:lumOff val="5000"/>
                    </a:schemeClr>
                  </a:solidFill>
                </a:ln>
                <a:solidFill>
                  <a:srgbClr val="0000CC"/>
                </a:solidFill>
              </a:rPr>
              <a:t>ictoric</a:t>
            </a:r>
            <a:r>
              <a:rPr lang="en-US" sz="2500" dirty="0" smtClean="0">
                <a:ln>
                  <a:solidFill>
                    <a:schemeClr val="accent4">
                      <a:lumMod val="95000"/>
                      <a:lumOff val="5000"/>
                    </a:schemeClr>
                  </a:solidFill>
                </a:ln>
                <a:solidFill>
                  <a:srgbClr val="0000CC"/>
                </a:solidFill>
              </a:rPr>
              <a:t> sclera in 1/5 of patients,</a:t>
            </a:r>
          </a:p>
          <a:p>
            <a:pPr>
              <a:lnSpc>
                <a:spcPts val="2524"/>
              </a:lnSpc>
              <a:defRPr/>
            </a:pPr>
            <a:r>
              <a:rPr lang="en-US" sz="2500" dirty="0" smtClean="0">
                <a:ln>
                  <a:solidFill>
                    <a:schemeClr val="accent4">
                      <a:lumMod val="95000"/>
                      <a:lumOff val="5000"/>
                    </a:schemeClr>
                  </a:solidFill>
                </a:ln>
                <a:solidFill>
                  <a:srgbClr val="0000CC"/>
                </a:solidFill>
              </a:rPr>
              <a:t>- </a:t>
            </a:r>
            <a:r>
              <a:rPr lang="en-US" sz="2500" dirty="0" err="1" smtClean="0">
                <a:ln>
                  <a:solidFill>
                    <a:schemeClr val="accent4">
                      <a:lumMod val="95000"/>
                      <a:lumOff val="5000"/>
                    </a:schemeClr>
                  </a:solidFill>
                </a:ln>
                <a:solidFill>
                  <a:srgbClr val="0000CC"/>
                </a:solidFill>
              </a:rPr>
              <a:t>palmar</a:t>
            </a:r>
            <a:r>
              <a:rPr lang="en-US" sz="2500" dirty="0" smtClean="0">
                <a:ln>
                  <a:solidFill>
                    <a:schemeClr val="accent4">
                      <a:lumMod val="95000"/>
                      <a:lumOff val="5000"/>
                    </a:schemeClr>
                  </a:solidFill>
                </a:ln>
                <a:solidFill>
                  <a:srgbClr val="0000CC"/>
                </a:solidFill>
              </a:rPr>
              <a:t> </a:t>
            </a:r>
            <a:r>
              <a:rPr lang="en-US" sz="2500" dirty="0" err="1" smtClean="0">
                <a:ln>
                  <a:solidFill>
                    <a:schemeClr val="accent4">
                      <a:lumMod val="95000"/>
                      <a:lumOff val="5000"/>
                    </a:schemeClr>
                  </a:solidFill>
                </a:ln>
                <a:solidFill>
                  <a:srgbClr val="0000CC"/>
                </a:solidFill>
              </a:rPr>
              <a:t>erythema</a:t>
            </a:r>
            <a:r>
              <a:rPr lang="en-US" sz="2500" dirty="0" smtClean="0">
                <a:ln>
                  <a:solidFill>
                    <a:schemeClr val="accent4">
                      <a:lumMod val="95000"/>
                      <a:lumOff val="5000"/>
                    </a:schemeClr>
                  </a:solidFill>
                </a:ln>
                <a:solidFill>
                  <a:srgbClr val="0000CC"/>
                </a:solidFill>
              </a:rPr>
              <a:t>,</a:t>
            </a:r>
          </a:p>
          <a:p>
            <a:pPr>
              <a:lnSpc>
                <a:spcPts val="2524"/>
              </a:lnSpc>
              <a:defRPr/>
            </a:pPr>
            <a:r>
              <a:rPr lang="en-US" sz="2500" dirty="0" smtClean="0">
                <a:ln>
                  <a:solidFill>
                    <a:schemeClr val="accent4">
                      <a:lumMod val="95000"/>
                      <a:lumOff val="5000"/>
                    </a:schemeClr>
                  </a:solidFill>
                </a:ln>
                <a:solidFill>
                  <a:srgbClr val="0000CC"/>
                </a:solidFill>
              </a:rPr>
              <a:t>- minor </a:t>
            </a:r>
            <a:r>
              <a:rPr lang="en-US" sz="2500" dirty="0" err="1" smtClean="0">
                <a:ln>
                  <a:solidFill>
                    <a:schemeClr val="accent4">
                      <a:lumMod val="95000"/>
                      <a:lumOff val="5000"/>
                    </a:schemeClr>
                  </a:solidFill>
                </a:ln>
                <a:solidFill>
                  <a:srgbClr val="0000CC"/>
                </a:solidFill>
              </a:rPr>
              <a:t>hepatomegaly</a:t>
            </a:r>
            <a:r>
              <a:rPr lang="en-US" sz="2500" dirty="0" smtClean="0">
                <a:ln>
                  <a:solidFill>
                    <a:schemeClr val="accent4">
                      <a:lumMod val="95000"/>
                      <a:lumOff val="5000"/>
                    </a:schemeClr>
                  </a:solidFill>
                </a:ln>
                <a:solidFill>
                  <a:srgbClr val="0000CC"/>
                </a:solidFill>
              </a:rPr>
              <a:t> (the liver is compacted with an even surface and a rounded edge),</a:t>
            </a:r>
          </a:p>
          <a:p>
            <a:pPr>
              <a:lnSpc>
                <a:spcPts val="2524"/>
              </a:lnSpc>
              <a:defRPr/>
            </a:pPr>
            <a:r>
              <a:rPr lang="en-US" sz="2500" dirty="0" smtClean="0">
                <a:ln>
                  <a:solidFill>
                    <a:schemeClr val="accent4">
                      <a:lumMod val="95000"/>
                      <a:lumOff val="5000"/>
                    </a:schemeClr>
                  </a:solidFill>
                </a:ln>
                <a:solidFill>
                  <a:srgbClr val="0000CC"/>
                </a:solidFill>
              </a:rPr>
              <a:t>- </a:t>
            </a:r>
            <a:r>
              <a:rPr lang="en-US" sz="2500" dirty="0" err="1" smtClean="0">
                <a:ln>
                  <a:solidFill>
                    <a:schemeClr val="accent4">
                      <a:lumMod val="95000"/>
                      <a:lumOff val="5000"/>
                    </a:schemeClr>
                  </a:solidFill>
                </a:ln>
                <a:solidFill>
                  <a:srgbClr val="0000CC"/>
                </a:solidFill>
              </a:rPr>
              <a:t>splenomegaly</a:t>
            </a:r>
            <a:r>
              <a:rPr lang="en-US" sz="2500" dirty="0" smtClean="0">
                <a:ln>
                  <a:solidFill>
                    <a:schemeClr val="accent4">
                      <a:lumMod val="95000"/>
                      <a:lumOff val="5000"/>
                    </a:schemeClr>
                  </a:solidFill>
                </a:ln>
                <a:solidFill>
                  <a:srgbClr val="0000CC"/>
                </a:solidFill>
              </a:rPr>
              <a:t> </a:t>
            </a:r>
            <a:r>
              <a:rPr lang="en-US" sz="2500" dirty="0" err="1" smtClean="0">
                <a:ln>
                  <a:solidFill>
                    <a:schemeClr val="accent4">
                      <a:lumMod val="95000"/>
                      <a:lumOff val="5000"/>
                    </a:schemeClr>
                  </a:solidFill>
                </a:ln>
                <a:solidFill>
                  <a:srgbClr val="0000CC"/>
                </a:solidFill>
              </a:rPr>
              <a:t>percutaneously</a:t>
            </a:r>
            <a:r>
              <a:rPr lang="en-US" sz="2500" dirty="0" smtClean="0">
                <a:ln>
                  <a:solidFill>
                    <a:schemeClr val="accent4">
                      <a:lumMod val="95000"/>
                      <a:lumOff val="5000"/>
                    </a:schemeClr>
                  </a:solidFill>
                </a:ln>
                <a:solidFill>
                  <a:srgbClr val="0000CC"/>
                </a:solidFill>
              </a:rPr>
              <a:t> in 1/4 of patients.</a:t>
            </a:r>
            <a:endParaRPr lang="ru-RU" sz="2500" dirty="0">
              <a:ln>
                <a:solidFill>
                  <a:schemeClr val="accent4">
                    <a:lumMod val="95000"/>
                    <a:lumOff val="5000"/>
                  </a:schemeClr>
                </a:solidFill>
              </a:ln>
              <a:solidFill>
                <a:srgbClr val="0000CC"/>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490988"/>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578080"/>
            <a:ext cx="8758948" cy="585736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defRPr/>
            </a:pPr>
            <a:r>
              <a:rPr lang="en-US" sz="2500" dirty="0" smtClean="0">
                <a:ln>
                  <a:solidFill>
                    <a:schemeClr val="accent4">
                      <a:lumMod val="95000"/>
                      <a:lumOff val="5000"/>
                    </a:schemeClr>
                  </a:solidFill>
                </a:ln>
                <a:solidFill>
                  <a:srgbClr val="0070C0"/>
                </a:solidFill>
              </a:rPr>
              <a:t>Chronic persistent hepatitis</a:t>
            </a:r>
          </a:p>
          <a:p>
            <a:pPr>
              <a:lnSpc>
                <a:spcPts val="2524"/>
              </a:lnSpc>
              <a:defRPr/>
            </a:pPr>
            <a:r>
              <a:rPr lang="en-US" sz="2500" i="1" dirty="0" smtClean="0">
                <a:ln>
                  <a:solidFill>
                    <a:schemeClr val="accent4">
                      <a:lumMod val="95000"/>
                      <a:lumOff val="5000"/>
                    </a:schemeClr>
                  </a:solidFill>
                </a:ln>
                <a:solidFill>
                  <a:srgbClr val="7030A0"/>
                </a:solidFill>
              </a:rPr>
              <a:t>Diagnostic tests</a:t>
            </a:r>
          </a:p>
          <a:p>
            <a:pPr>
              <a:lnSpc>
                <a:spcPts val="2524"/>
              </a:lnSpc>
              <a:defRPr/>
            </a:pPr>
            <a:r>
              <a:rPr lang="en-US" sz="2500" dirty="0" smtClean="0">
                <a:ln>
                  <a:solidFill>
                    <a:schemeClr val="accent4">
                      <a:lumMod val="95000"/>
                      <a:lumOff val="5000"/>
                    </a:schemeClr>
                  </a:solidFill>
                </a:ln>
                <a:solidFill>
                  <a:srgbClr val="C00000"/>
                </a:solidFill>
              </a:rPr>
              <a:t>Biochemical studies</a:t>
            </a:r>
          </a:p>
          <a:p>
            <a:pPr>
              <a:lnSpc>
                <a:spcPts val="2524"/>
              </a:lnSpc>
              <a:defRPr/>
            </a:pPr>
            <a:r>
              <a:rPr lang="en-US" sz="2500" dirty="0" smtClean="0">
                <a:ln>
                  <a:solidFill>
                    <a:schemeClr val="accent4">
                      <a:lumMod val="95000"/>
                      <a:lumOff val="5000"/>
                    </a:schemeClr>
                  </a:solidFill>
                </a:ln>
                <a:solidFill>
                  <a:srgbClr val="C00000"/>
                </a:solidFill>
              </a:rPr>
              <a:t>1. Changes in biochemical parameters are insignificant</a:t>
            </a:r>
          </a:p>
          <a:p>
            <a:pPr>
              <a:lnSpc>
                <a:spcPts val="2524"/>
              </a:lnSpc>
              <a:defRPr/>
            </a:pPr>
            <a:r>
              <a:rPr lang="en-US" sz="2500" dirty="0" smtClean="0">
                <a:ln>
                  <a:solidFill>
                    <a:schemeClr val="accent4">
                      <a:lumMod val="95000"/>
                      <a:lumOff val="5000"/>
                    </a:schemeClr>
                  </a:solidFill>
                </a:ln>
                <a:solidFill>
                  <a:srgbClr val="C00000"/>
                </a:solidFill>
              </a:rPr>
              <a:t>and impermanent</a:t>
            </a:r>
          </a:p>
          <a:p>
            <a:pPr>
              <a:lnSpc>
                <a:spcPts val="2524"/>
              </a:lnSpc>
              <a:defRPr/>
            </a:pPr>
            <a:r>
              <a:rPr lang="en-US" sz="2500" dirty="0" smtClean="0">
                <a:ln>
                  <a:solidFill>
                    <a:schemeClr val="accent4">
                      <a:lumMod val="95000"/>
                      <a:lumOff val="5000"/>
                    </a:schemeClr>
                  </a:solidFill>
                </a:ln>
                <a:solidFill>
                  <a:srgbClr val="C00000"/>
                </a:solidFill>
              </a:rPr>
              <a:t>1.1. increased activity of </a:t>
            </a:r>
            <a:r>
              <a:rPr lang="en-US" sz="2500" dirty="0" err="1" smtClean="0">
                <a:ln>
                  <a:solidFill>
                    <a:schemeClr val="accent4">
                      <a:lumMod val="95000"/>
                      <a:lumOff val="5000"/>
                    </a:schemeClr>
                  </a:solidFill>
                </a:ln>
                <a:solidFill>
                  <a:srgbClr val="C00000"/>
                </a:solidFill>
              </a:rPr>
              <a:t>aminotransferases</a:t>
            </a:r>
            <a:endParaRPr lang="en-US" sz="2500" dirty="0" smtClean="0">
              <a:ln>
                <a:solidFill>
                  <a:schemeClr val="accent4">
                    <a:lumMod val="95000"/>
                    <a:lumOff val="5000"/>
                  </a:schemeClr>
                </a:solidFill>
              </a:ln>
              <a:solidFill>
                <a:srgbClr val="C00000"/>
              </a:solidFill>
            </a:endParaRPr>
          </a:p>
          <a:p>
            <a:pPr>
              <a:lnSpc>
                <a:spcPts val="2524"/>
              </a:lnSpc>
              <a:defRPr/>
            </a:pPr>
            <a:r>
              <a:rPr lang="en-US" sz="2500" dirty="0" smtClean="0">
                <a:ln>
                  <a:solidFill>
                    <a:schemeClr val="accent4">
                      <a:lumMod val="95000"/>
                      <a:lumOff val="5000"/>
                    </a:schemeClr>
                  </a:solidFill>
                </a:ln>
                <a:solidFill>
                  <a:srgbClr val="C00000"/>
                </a:solidFill>
              </a:rPr>
              <a:t>(</a:t>
            </a:r>
            <a:r>
              <a:rPr lang="en-US" sz="2500" dirty="0" err="1" smtClean="0">
                <a:ln>
                  <a:solidFill>
                    <a:schemeClr val="accent4">
                      <a:lumMod val="95000"/>
                      <a:lumOff val="5000"/>
                    </a:schemeClr>
                  </a:solidFill>
                </a:ln>
                <a:solidFill>
                  <a:srgbClr val="C00000"/>
                </a:solidFill>
              </a:rPr>
              <a:t>cytolytic</a:t>
            </a:r>
            <a:r>
              <a:rPr lang="en-US" sz="2500" dirty="0" smtClean="0">
                <a:ln>
                  <a:solidFill>
                    <a:schemeClr val="accent4">
                      <a:lumMod val="95000"/>
                      <a:lumOff val="5000"/>
                    </a:schemeClr>
                  </a:solidFill>
                </a:ln>
                <a:solidFill>
                  <a:srgbClr val="C00000"/>
                </a:solidFill>
              </a:rPr>
              <a:t> syndrome)</a:t>
            </a:r>
          </a:p>
          <a:p>
            <a:pPr>
              <a:lnSpc>
                <a:spcPts val="2524"/>
              </a:lnSpc>
              <a:defRPr/>
            </a:pPr>
            <a:r>
              <a:rPr lang="en-US" sz="2500" dirty="0" smtClean="0">
                <a:ln>
                  <a:solidFill>
                    <a:schemeClr val="accent4">
                      <a:lumMod val="95000"/>
                      <a:lumOff val="5000"/>
                    </a:schemeClr>
                  </a:solidFill>
                </a:ln>
                <a:solidFill>
                  <a:srgbClr val="C00000"/>
                </a:solidFill>
              </a:rPr>
              <a:t>1.2. albumin </a:t>
            </a:r>
            <a:r>
              <a:rPr lang="en-US" sz="2500" dirty="0" err="1" smtClean="0">
                <a:ln>
                  <a:solidFill>
                    <a:schemeClr val="accent4">
                      <a:lumMod val="95000"/>
                      <a:lumOff val="5000"/>
                    </a:schemeClr>
                  </a:solidFill>
                </a:ln>
                <a:solidFill>
                  <a:srgbClr val="C00000"/>
                </a:solidFill>
              </a:rPr>
              <a:t>disproteinemia</a:t>
            </a:r>
            <a:endParaRPr lang="en-US" sz="2500" dirty="0" smtClean="0">
              <a:ln>
                <a:solidFill>
                  <a:schemeClr val="accent4">
                    <a:lumMod val="95000"/>
                    <a:lumOff val="5000"/>
                  </a:schemeClr>
                </a:solidFill>
              </a:ln>
              <a:solidFill>
                <a:srgbClr val="C00000"/>
              </a:solidFill>
            </a:endParaRPr>
          </a:p>
          <a:p>
            <a:pPr>
              <a:lnSpc>
                <a:spcPts val="2524"/>
              </a:lnSpc>
              <a:defRPr/>
            </a:pPr>
            <a:r>
              <a:rPr lang="en-US" sz="2500" dirty="0" smtClean="0">
                <a:ln>
                  <a:solidFill>
                    <a:schemeClr val="accent4">
                      <a:lumMod val="95000"/>
                      <a:lumOff val="5000"/>
                    </a:schemeClr>
                  </a:solidFill>
                </a:ln>
                <a:solidFill>
                  <a:srgbClr val="C00000"/>
                </a:solidFill>
              </a:rPr>
              <a:t>(</a:t>
            </a:r>
            <a:r>
              <a:rPr lang="en-US" sz="2500" dirty="0" err="1" smtClean="0">
                <a:ln>
                  <a:solidFill>
                    <a:schemeClr val="accent4">
                      <a:lumMod val="95000"/>
                      <a:lumOff val="5000"/>
                    </a:schemeClr>
                  </a:solidFill>
                </a:ln>
                <a:solidFill>
                  <a:srgbClr val="C00000"/>
                </a:solidFill>
              </a:rPr>
              <a:t>hepatodepressive</a:t>
            </a:r>
            <a:r>
              <a:rPr lang="en-US" sz="2500" dirty="0" smtClean="0">
                <a:ln>
                  <a:solidFill>
                    <a:schemeClr val="accent4">
                      <a:lumMod val="95000"/>
                      <a:lumOff val="5000"/>
                    </a:schemeClr>
                  </a:solidFill>
                </a:ln>
                <a:solidFill>
                  <a:srgbClr val="C00000"/>
                </a:solidFill>
              </a:rPr>
              <a:t> and inflammatory syndromes)</a:t>
            </a:r>
          </a:p>
          <a:p>
            <a:pPr>
              <a:lnSpc>
                <a:spcPts val="2524"/>
              </a:lnSpc>
              <a:defRPr/>
            </a:pPr>
            <a:r>
              <a:rPr lang="en-US" sz="2500" dirty="0" smtClean="0">
                <a:ln>
                  <a:solidFill>
                    <a:schemeClr val="accent4">
                      <a:lumMod val="95000"/>
                      <a:lumOff val="5000"/>
                    </a:schemeClr>
                  </a:solidFill>
                </a:ln>
                <a:solidFill>
                  <a:srgbClr val="C00000"/>
                </a:solidFill>
              </a:rPr>
              <a:t>1.3. increase in </a:t>
            </a:r>
            <a:r>
              <a:rPr lang="en-US" sz="2500" dirty="0" err="1" smtClean="0">
                <a:ln>
                  <a:solidFill>
                    <a:schemeClr val="accent4">
                      <a:lumMod val="95000"/>
                      <a:lumOff val="5000"/>
                    </a:schemeClr>
                  </a:solidFill>
                </a:ln>
                <a:solidFill>
                  <a:srgbClr val="C00000"/>
                </a:solidFill>
              </a:rPr>
              <a:t>thymol</a:t>
            </a:r>
            <a:r>
              <a:rPr lang="en-US" sz="2500" dirty="0" smtClean="0">
                <a:ln>
                  <a:solidFill>
                    <a:schemeClr val="accent4">
                      <a:lumMod val="95000"/>
                      <a:lumOff val="5000"/>
                    </a:schemeClr>
                  </a:solidFill>
                </a:ln>
                <a:solidFill>
                  <a:srgbClr val="C00000"/>
                </a:solidFill>
              </a:rPr>
              <a:t> test</a:t>
            </a:r>
          </a:p>
          <a:p>
            <a:pPr>
              <a:lnSpc>
                <a:spcPts val="2524"/>
              </a:lnSpc>
              <a:defRPr/>
            </a:pPr>
            <a:r>
              <a:rPr lang="en-US" sz="2500" dirty="0" smtClean="0">
                <a:ln>
                  <a:solidFill>
                    <a:schemeClr val="accent4">
                      <a:lumMod val="95000"/>
                      <a:lumOff val="5000"/>
                    </a:schemeClr>
                  </a:solidFill>
                </a:ln>
                <a:solidFill>
                  <a:srgbClr val="C00000"/>
                </a:solidFill>
              </a:rPr>
              <a:t>  (inflammatory syndrome)</a:t>
            </a:r>
          </a:p>
          <a:p>
            <a:pPr>
              <a:lnSpc>
                <a:spcPts val="2524"/>
              </a:lnSpc>
              <a:defRPr/>
            </a:pPr>
            <a:r>
              <a:rPr lang="en-US" sz="2500" dirty="0" smtClean="0">
                <a:ln>
                  <a:solidFill>
                    <a:schemeClr val="accent4">
                      <a:lumMod val="95000"/>
                      <a:lumOff val="5000"/>
                    </a:schemeClr>
                  </a:solidFill>
                </a:ln>
                <a:solidFill>
                  <a:srgbClr val="C00000"/>
                </a:solidFill>
              </a:rPr>
              <a:t>1.4. small </a:t>
            </a:r>
            <a:r>
              <a:rPr lang="en-US" sz="2500" dirty="0" err="1" smtClean="0">
                <a:ln>
                  <a:solidFill>
                    <a:schemeClr val="accent4">
                      <a:lumMod val="95000"/>
                      <a:lumOff val="5000"/>
                    </a:schemeClr>
                  </a:solidFill>
                </a:ln>
                <a:solidFill>
                  <a:srgbClr val="C00000"/>
                </a:solidFill>
              </a:rPr>
              <a:t>hyperbilirubinemia</a:t>
            </a:r>
            <a:r>
              <a:rPr lang="en-US" sz="2500" dirty="0" smtClean="0">
                <a:ln>
                  <a:solidFill>
                    <a:schemeClr val="accent4">
                      <a:lumMod val="95000"/>
                      <a:lumOff val="5000"/>
                    </a:schemeClr>
                  </a:solidFill>
                </a:ln>
                <a:solidFill>
                  <a:srgbClr val="C00000"/>
                </a:solidFill>
              </a:rPr>
              <a:t> or normal indices of total </a:t>
            </a:r>
            <a:r>
              <a:rPr lang="en-US" sz="2500" dirty="0" err="1" smtClean="0">
                <a:ln>
                  <a:solidFill>
                    <a:schemeClr val="accent4">
                      <a:lumMod val="95000"/>
                      <a:lumOff val="5000"/>
                    </a:schemeClr>
                  </a:solidFill>
                </a:ln>
                <a:solidFill>
                  <a:srgbClr val="C00000"/>
                </a:solidFill>
              </a:rPr>
              <a:t>bilirubin</a:t>
            </a:r>
            <a:endParaRPr lang="en-US" sz="2500" dirty="0" smtClean="0">
              <a:ln>
                <a:solidFill>
                  <a:schemeClr val="accent4">
                    <a:lumMod val="95000"/>
                    <a:lumOff val="5000"/>
                  </a:schemeClr>
                </a:solidFill>
              </a:ln>
              <a:solidFill>
                <a:srgbClr val="C00000"/>
              </a:solidFill>
            </a:endParaRPr>
          </a:p>
          <a:p>
            <a:pPr>
              <a:lnSpc>
                <a:spcPts val="2524"/>
              </a:lnSpc>
              <a:defRPr/>
            </a:pPr>
            <a:r>
              <a:rPr lang="en-US" sz="2500" dirty="0" smtClean="0">
                <a:ln>
                  <a:solidFill>
                    <a:schemeClr val="accent4">
                      <a:lumMod val="95000"/>
                      <a:lumOff val="5000"/>
                    </a:schemeClr>
                  </a:solidFill>
                </a:ln>
                <a:solidFill>
                  <a:srgbClr val="C00000"/>
                </a:solidFill>
              </a:rPr>
              <a:t>2. Markers of viral hepatitis</a:t>
            </a:r>
          </a:p>
          <a:p>
            <a:pPr>
              <a:lnSpc>
                <a:spcPts val="2524"/>
              </a:lnSpc>
              <a:defRPr/>
            </a:pPr>
            <a:r>
              <a:rPr lang="en-US" sz="2500" dirty="0" smtClean="0">
                <a:ln>
                  <a:solidFill>
                    <a:schemeClr val="accent4">
                      <a:lumMod val="95000"/>
                      <a:lumOff val="5000"/>
                    </a:schemeClr>
                  </a:solidFill>
                </a:ln>
                <a:solidFill>
                  <a:srgbClr val="C00000"/>
                </a:solidFill>
              </a:rPr>
              <a:t>3. When ultrasound is observed moderate </a:t>
            </a:r>
            <a:r>
              <a:rPr lang="en-US" sz="2500" dirty="0" err="1" smtClean="0">
                <a:ln>
                  <a:solidFill>
                    <a:schemeClr val="accent4">
                      <a:lumMod val="95000"/>
                      <a:lumOff val="5000"/>
                    </a:schemeClr>
                  </a:solidFill>
                </a:ln>
                <a:solidFill>
                  <a:srgbClr val="C00000"/>
                </a:solidFill>
              </a:rPr>
              <a:t>hepatomegaly</a:t>
            </a:r>
            <a:r>
              <a:rPr lang="en-US" sz="2500" dirty="0" smtClean="0">
                <a:ln>
                  <a:solidFill>
                    <a:schemeClr val="accent4">
                      <a:lumMod val="95000"/>
                      <a:lumOff val="5000"/>
                    </a:schemeClr>
                  </a:solidFill>
                </a:ln>
                <a:solidFill>
                  <a:srgbClr val="C00000"/>
                </a:solidFill>
              </a:rPr>
              <a:t>, sometimes a slight increase in the spleen</a:t>
            </a:r>
          </a:p>
          <a:p>
            <a:pPr>
              <a:lnSpc>
                <a:spcPts val="2524"/>
              </a:lnSpc>
              <a:defRPr/>
            </a:pPr>
            <a:r>
              <a:rPr lang="en-US" sz="2500" dirty="0" smtClean="0">
                <a:ln>
                  <a:solidFill>
                    <a:schemeClr val="accent4">
                      <a:lumMod val="95000"/>
                      <a:lumOff val="5000"/>
                    </a:schemeClr>
                  </a:solidFill>
                </a:ln>
                <a:solidFill>
                  <a:srgbClr val="C00000"/>
                </a:solidFill>
              </a:rPr>
              <a:t>4. Histological examination of liver biopsy specimens:</a:t>
            </a:r>
          </a:p>
          <a:p>
            <a:pPr>
              <a:lnSpc>
                <a:spcPts val="2524"/>
              </a:lnSpc>
              <a:defRPr/>
            </a:pPr>
            <a:r>
              <a:rPr lang="en-US" sz="2500" dirty="0" smtClean="0">
                <a:ln>
                  <a:solidFill>
                    <a:schemeClr val="accent4">
                      <a:lumMod val="95000"/>
                      <a:lumOff val="5000"/>
                    </a:schemeClr>
                  </a:solidFill>
                </a:ln>
                <a:solidFill>
                  <a:srgbClr val="C00000"/>
                </a:solidFill>
              </a:rPr>
              <a:t>the pathological process is concentrated in the portal tracts</a:t>
            </a:r>
          </a:p>
          <a:p>
            <a:pPr>
              <a:lnSpc>
                <a:spcPts val="2524"/>
              </a:lnSpc>
              <a:defRPr/>
            </a:pPr>
            <a:r>
              <a:rPr lang="en-US" sz="2500" dirty="0" smtClean="0">
                <a:ln>
                  <a:solidFill>
                    <a:schemeClr val="accent4">
                      <a:lumMod val="95000"/>
                      <a:lumOff val="5000"/>
                    </a:schemeClr>
                  </a:solidFill>
                </a:ln>
                <a:solidFill>
                  <a:srgbClr val="C00000"/>
                </a:solidFill>
              </a:rPr>
              <a:t>border tissue is intact</a:t>
            </a:r>
            <a:endParaRPr lang="ru-RU" sz="2500" dirty="0">
              <a:ln>
                <a:solidFill>
                  <a:schemeClr val="accent4">
                    <a:lumMod val="95000"/>
                    <a:lumOff val="5000"/>
                  </a:schemeClr>
                </a:solidFill>
              </a:ln>
              <a:solidFill>
                <a:srgbClr val="C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490988"/>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578080"/>
            <a:ext cx="8758948" cy="619399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spcBef>
                <a:spcPts val="1067"/>
              </a:spcBef>
              <a:defRPr/>
            </a:pPr>
            <a:r>
              <a:rPr lang="en-US" sz="2800" b="1" dirty="0" smtClean="0">
                <a:ln>
                  <a:solidFill>
                    <a:srgbClr val="C00000"/>
                  </a:solidFill>
                </a:ln>
                <a:solidFill>
                  <a:srgbClr val="C00000"/>
                </a:solidFill>
              </a:rPr>
              <a:t>Chronic active hepatitis</a:t>
            </a:r>
          </a:p>
          <a:p>
            <a:pPr>
              <a:lnSpc>
                <a:spcPts val="2524"/>
              </a:lnSpc>
              <a:spcBef>
                <a:spcPts val="1067"/>
              </a:spcBef>
              <a:defRPr/>
            </a:pPr>
            <a:r>
              <a:rPr lang="en-US" sz="2800" b="1" i="1" dirty="0" smtClean="0">
                <a:ln>
                  <a:solidFill>
                    <a:srgbClr val="C00000"/>
                  </a:solidFill>
                </a:ln>
                <a:solidFill>
                  <a:srgbClr val="7030A0"/>
                </a:solidFill>
              </a:rPr>
              <a:t>Relatively infrequent systemic inflammatory disease with pronounced liver damage, significant immune disorders and spontaneously not abating activity of the pathological process in the liver; often transformed into cirrhosis of the liver</a:t>
            </a:r>
          </a:p>
          <a:p>
            <a:pPr>
              <a:lnSpc>
                <a:spcPts val="2524"/>
              </a:lnSpc>
              <a:spcBef>
                <a:spcPts val="1067"/>
              </a:spcBef>
              <a:defRPr/>
            </a:pPr>
            <a:r>
              <a:rPr lang="en-US" sz="2800" b="1" dirty="0" smtClean="0">
                <a:ln>
                  <a:solidFill>
                    <a:srgbClr val="C00000"/>
                  </a:solidFill>
                </a:ln>
                <a:solidFill>
                  <a:srgbClr val="FF0000"/>
                </a:solidFill>
              </a:rPr>
              <a:t>Clinic</a:t>
            </a:r>
          </a:p>
          <a:p>
            <a:pPr>
              <a:lnSpc>
                <a:spcPts val="2524"/>
              </a:lnSpc>
              <a:spcBef>
                <a:spcPts val="1067"/>
              </a:spcBef>
              <a:defRPr/>
            </a:pPr>
            <a:r>
              <a:rPr lang="en-US" sz="2800" b="1" i="1" dirty="0" smtClean="0">
                <a:ln>
                  <a:solidFill>
                    <a:srgbClr val="C00000"/>
                  </a:solidFill>
                </a:ln>
                <a:solidFill>
                  <a:srgbClr val="0070C0"/>
                </a:solidFill>
              </a:rPr>
              <a:t>Leading syndromes:</a:t>
            </a:r>
          </a:p>
          <a:p>
            <a:pPr>
              <a:spcBef>
                <a:spcPts val="600"/>
              </a:spcBef>
              <a:defRPr/>
            </a:pPr>
            <a:r>
              <a:rPr lang="en-US" sz="2400" b="1" i="1" dirty="0" err="1" smtClean="0">
                <a:ln>
                  <a:solidFill>
                    <a:srgbClr val="C00000"/>
                  </a:solidFill>
                </a:ln>
                <a:solidFill>
                  <a:srgbClr val="7030A0"/>
                </a:solidFill>
              </a:rPr>
              <a:t>mesenchymal</a:t>
            </a:r>
            <a:r>
              <a:rPr lang="en-US" sz="2400" b="1" i="1" dirty="0" smtClean="0">
                <a:ln>
                  <a:solidFill>
                    <a:srgbClr val="C00000"/>
                  </a:solidFill>
                </a:ln>
                <a:solidFill>
                  <a:srgbClr val="7030A0"/>
                </a:solidFill>
              </a:rPr>
              <a:t>-inflammatory,</a:t>
            </a:r>
          </a:p>
          <a:p>
            <a:pPr>
              <a:spcBef>
                <a:spcPts val="600"/>
              </a:spcBef>
              <a:defRPr/>
            </a:pPr>
            <a:r>
              <a:rPr lang="en-US" sz="2400" b="1" i="1" dirty="0" err="1" smtClean="0">
                <a:ln>
                  <a:solidFill>
                    <a:srgbClr val="C00000"/>
                  </a:solidFill>
                </a:ln>
                <a:solidFill>
                  <a:srgbClr val="7030A0"/>
                </a:solidFill>
              </a:rPr>
              <a:t>hepatodepressive</a:t>
            </a:r>
            <a:r>
              <a:rPr lang="en-US" sz="2400" b="1" i="1" dirty="0" smtClean="0">
                <a:ln>
                  <a:solidFill>
                    <a:srgbClr val="C00000"/>
                  </a:solidFill>
                </a:ln>
                <a:solidFill>
                  <a:srgbClr val="7030A0"/>
                </a:solidFill>
              </a:rPr>
              <a:t>,</a:t>
            </a:r>
          </a:p>
          <a:p>
            <a:pPr>
              <a:spcBef>
                <a:spcPts val="600"/>
              </a:spcBef>
              <a:defRPr/>
            </a:pPr>
            <a:r>
              <a:rPr lang="en-US" sz="2400" b="1" i="1" dirty="0" err="1" smtClean="0">
                <a:ln>
                  <a:solidFill>
                    <a:srgbClr val="C00000"/>
                  </a:solidFill>
                </a:ln>
                <a:solidFill>
                  <a:srgbClr val="7030A0"/>
                </a:solidFill>
              </a:rPr>
              <a:t>cytolytic</a:t>
            </a:r>
            <a:r>
              <a:rPr lang="en-US" sz="2400" b="1" i="1" dirty="0" smtClean="0">
                <a:ln>
                  <a:solidFill>
                    <a:srgbClr val="C00000"/>
                  </a:solidFill>
                </a:ln>
                <a:solidFill>
                  <a:srgbClr val="7030A0"/>
                </a:solidFill>
              </a:rPr>
              <a:t>, </a:t>
            </a:r>
            <a:r>
              <a:rPr lang="en-US" sz="2400" b="1" i="1" dirty="0" err="1" smtClean="0">
                <a:ln>
                  <a:solidFill>
                    <a:srgbClr val="C00000"/>
                  </a:solidFill>
                </a:ln>
                <a:solidFill>
                  <a:srgbClr val="7030A0"/>
                </a:solidFill>
              </a:rPr>
              <a:t>cholestatic</a:t>
            </a:r>
            <a:r>
              <a:rPr lang="en-US" sz="2400" b="1" i="1" dirty="0" smtClean="0">
                <a:ln>
                  <a:solidFill>
                    <a:srgbClr val="C00000"/>
                  </a:solidFill>
                </a:ln>
                <a:solidFill>
                  <a:srgbClr val="7030A0"/>
                </a:solidFill>
              </a:rPr>
              <a:t>,</a:t>
            </a:r>
          </a:p>
          <a:p>
            <a:pPr>
              <a:spcBef>
                <a:spcPts val="600"/>
              </a:spcBef>
              <a:defRPr/>
            </a:pPr>
            <a:r>
              <a:rPr lang="en-US" sz="2400" b="1" i="1" dirty="0" err="1" smtClean="0">
                <a:ln>
                  <a:solidFill>
                    <a:srgbClr val="C00000"/>
                  </a:solidFill>
                </a:ln>
                <a:solidFill>
                  <a:srgbClr val="7030A0"/>
                </a:solidFill>
              </a:rPr>
              <a:t>asteno</a:t>
            </a:r>
            <a:r>
              <a:rPr lang="en-US" sz="2400" b="1" i="1" dirty="0" smtClean="0">
                <a:ln>
                  <a:solidFill>
                    <a:srgbClr val="C00000"/>
                  </a:solidFill>
                </a:ln>
                <a:solidFill>
                  <a:srgbClr val="7030A0"/>
                </a:solidFill>
              </a:rPr>
              <a:t>-vegetative,</a:t>
            </a:r>
          </a:p>
          <a:p>
            <a:pPr>
              <a:spcBef>
                <a:spcPts val="600"/>
              </a:spcBef>
              <a:defRPr/>
            </a:pPr>
            <a:r>
              <a:rPr lang="en-US" sz="2400" b="1" i="1" dirty="0" smtClean="0">
                <a:ln>
                  <a:solidFill>
                    <a:srgbClr val="C00000"/>
                  </a:solidFill>
                </a:ln>
                <a:solidFill>
                  <a:srgbClr val="7030A0"/>
                </a:solidFill>
              </a:rPr>
              <a:t>dyspeptic, hemorrhagic,</a:t>
            </a:r>
          </a:p>
          <a:p>
            <a:pPr>
              <a:spcBef>
                <a:spcPts val="600"/>
              </a:spcBef>
              <a:defRPr/>
            </a:pPr>
            <a:r>
              <a:rPr lang="en-US" sz="2400" b="1" i="1" dirty="0" err="1" smtClean="0">
                <a:ln>
                  <a:solidFill>
                    <a:srgbClr val="C00000"/>
                  </a:solidFill>
                </a:ln>
                <a:solidFill>
                  <a:srgbClr val="7030A0"/>
                </a:solidFill>
              </a:rPr>
              <a:t>hypersplenism</a:t>
            </a:r>
            <a:r>
              <a:rPr lang="en-US" sz="2400" b="1" i="1" dirty="0" smtClean="0">
                <a:ln>
                  <a:solidFill>
                    <a:srgbClr val="C00000"/>
                  </a:solidFill>
                </a:ln>
                <a:solidFill>
                  <a:srgbClr val="7030A0"/>
                </a:solidFill>
              </a:rPr>
              <a:t> syndrome,</a:t>
            </a:r>
          </a:p>
          <a:p>
            <a:pPr>
              <a:spcBef>
                <a:spcPts val="600"/>
              </a:spcBef>
              <a:defRPr/>
            </a:pPr>
            <a:r>
              <a:rPr lang="en-US" sz="2400" b="1" i="1" dirty="0" smtClean="0">
                <a:ln>
                  <a:solidFill>
                    <a:srgbClr val="C00000"/>
                  </a:solidFill>
                </a:ln>
                <a:solidFill>
                  <a:srgbClr val="7030A0"/>
                </a:solidFill>
              </a:rPr>
              <a:t>systemic manifestations.</a:t>
            </a:r>
          </a:p>
        </p:txBody>
      </p:sp>
      <p:pic>
        <p:nvPicPr>
          <p:cNvPr id="9" name="Picture 2"/>
          <p:cNvPicPr>
            <a:picLocks noChangeAspect="1" noChangeArrowheads="1"/>
          </p:cNvPicPr>
          <p:nvPr/>
        </p:nvPicPr>
        <p:blipFill>
          <a:blip r:embed="rId2"/>
          <a:srcRect/>
          <a:stretch>
            <a:fillRect/>
          </a:stretch>
        </p:blipFill>
        <p:spPr bwMode="auto">
          <a:xfrm>
            <a:off x="5072511" y="3040238"/>
            <a:ext cx="3753835" cy="2786127"/>
          </a:xfrm>
          <a:prstGeom prst="rect">
            <a:avLst/>
          </a:prstGeom>
          <a:solidFill>
            <a:schemeClr val="accent6">
              <a:lumMod val="75000"/>
            </a:schemeClr>
          </a:solidFill>
          <a:ln w="9525">
            <a:solidFill>
              <a:schemeClr val="accent2">
                <a:lumMod val="75000"/>
              </a:schemeClr>
            </a:solidFill>
            <a:miter lim="800000"/>
            <a:headEnd/>
            <a:tailEnd/>
          </a:ln>
          <a:effectLst>
            <a:glow rad="63500">
              <a:schemeClr val="accent2">
                <a:satMod val="175000"/>
                <a:alpha val="40000"/>
              </a:schemeClr>
            </a:glow>
          </a:effectLst>
          <a:scene3d>
            <a:camera prst="orthographicFront"/>
            <a:lightRig rig="threePt" dir="t"/>
          </a:scene3d>
          <a:sp3d>
            <a:bevelT w="101600" prst="riblet"/>
          </a:sp3d>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490988"/>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578080"/>
            <a:ext cx="8758948" cy="5852876"/>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defRPr/>
            </a:pPr>
            <a:r>
              <a:rPr lang="en-US" sz="2800" b="1" dirty="0" smtClean="0">
                <a:ln>
                  <a:solidFill>
                    <a:srgbClr val="C00000"/>
                  </a:solidFill>
                </a:ln>
                <a:solidFill>
                  <a:srgbClr val="C00000"/>
                </a:solidFill>
              </a:rPr>
              <a:t>Chronic active hepatitis</a:t>
            </a:r>
          </a:p>
          <a:p>
            <a:pPr>
              <a:lnSpc>
                <a:spcPts val="2524"/>
              </a:lnSpc>
              <a:defRPr/>
            </a:pPr>
            <a:r>
              <a:rPr lang="en-US" sz="2800" dirty="0" smtClean="0">
                <a:solidFill>
                  <a:srgbClr val="0070C0"/>
                </a:solidFill>
              </a:rPr>
              <a:t>Complaints:</a:t>
            </a:r>
          </a:p>
          <a:p>
            <a:pPr>
              <a:lnSpc>
                <a:spcPts val="2524"/>
              </a:lnSpc>
              <a:defRPr/>
            </a:pPr>
            <a:r>
              <a:rPr lang="en-US" sz="2800" u="sng" dirty="0" err="1" smtClean="0"/>
              <a:t>Asthenovegetative</a:t>
            </a:r>
            <a:r>
              <a:rPr lang="en-US" sz="2800" u="sng" dirty="0" smtClean="0"/>
              <a:t> syndrome:</a:t>
            </a:r>
          </a:p>
          <a:p>
            <a:pPr>
              <a:lnSpc>
                <a:spcPts val="2524"/>
              </a:lnSpc>
              <a:defRPr/>
            </a:pPr>
            <a:r>
              <a:rPr lang="en-US" sz="2800" dirty="0" smtClean="0"/>
              <a:t>    weakness, severe fatigue, decreased efficiency, rapid weight loss (by 5-10 kg.)</a:t>
            </a:r>
          </a:p>
          <a:p>
            <a:pPr>
              <a:lnSpc>
                <a:spcPts val="2524"/>
              </a:lnSpc>
              <a:defRPr/>
            </a:pPr>
            <a:r>
              <a:rPr lang="en-US" sz="2800" u="sng" dirty="0" smtClean="0"/>
              <a:t>Pain in the liver:</a:t>
            </a:r>
          </a:p>
          <a:p>
            <a:pPr>
              <a:lnSpc>
                <a:spcPts val="2524"/>
              </a:lnSpc>
              <a:defRPr/>
            </a:pPr>
            <a:r>
              <a:rPr lang="en-US" sz="2800" dirty="0" smtClean="0"/>
              <a:t>    constant, aching, very intense, sharply increased after a little physical exertion</a:t>
            </a:r>
          </a:p>
          <a:p>
            <a:pPr>
              <a:lnSpc>
                <a:spcPts val="2524"/>
              </a:lnSpc>
              <a:defRPr/>
            </a:pPr>
            <a:r>
              <a:rPr lang="en-US" sz="2800" u="sng" dirty="0" smtClean="0"/>
              <a:t>Symptoms of hemorrhagic syndrome:</a:t>
            </a:r>
          </a:p>
          <a:p>
            <a:pPr>
              <a:lnSpc>
                <a:spcPts val="2524"/>
              </a:lnSpc>
              <a:defRPr/>
            </a:pPr>
            <a:r>
              <a:rPr lang="en-US" sz="2800" dirty="0" smtClean="0"/>
              <a:t>    Gum bleeding, nasal bleeding, hemorrhages</a:t>
            </a:r>
          </a:p>
          <a:p>
            <a:pPr>
              <a:lnSpc>
                <a:spcPts val="2524"/>
              </a:lnSpc>
              <a:defRPr/>
            </a:pPr>
            <a:r>
              <a:rPr lang="en-US" sz="2800" dirty="0" smtClean="0"/>
              <a:t>Itching.</a:t>
            </a:r>
          </a:p>
          <a:p>
            <a:pPr>
              <a:lnSpc>
                <a:spcPts val="2524"/>
              </a:lnSpc>
              <a:defRPr/>
            </a:pPr>
            <a:r>
              <a:rPr lang="en-US" sz="2800" dirty="0" err="1" smtClean="0"/>
              <a:t>Jaundiceous</a:t>
            </a:r>
            <a:r>
              <a:rPr lang="en-US" sz="2800" dirty="0" smtClean="0"/>
              <a:t> color of the skin.</a:t>
            </a:r>
          </a:p>
          <a:p>
            <a:pPr>
              <a:lnSpc>
                <a:spcPts val="2524"/>
              </a:lnSpc>
              <a:defRPr/>
            </a:pPr>
            <a:r>
              <a:rPr lang="en-US" sz="2800" dirty="0" smtClean="0"/>
              <a:t>Fever, right up to the febrile.</a:t>
            </a:r>
          </a:p>
          <a:p>
            <a:pPr>
              <a:lnSpc>
                <a:spcPts val="2524"/>
              </a:lnSpc>
              <a:defRPr/>
            </a:pPr>
            <a:r>
              <a:rPr lang="en-US" sz="2800" u="sng" dirty="0" smtClean="0"/>
              <a:t>Dyspeptic syndrome:</a:t>
            </a:r>
          </a:p>
          <a:p>
            <a:pPr>
              <a:lnSpc>
                <a:spcPts val="2524"/>
              </a:lnSpc>
              <a:defRPr/>
            </a:pPr>
            <a:r>
              <a:rPr lang="en-US" sz="2800" dirty="0" smtClean="0"/>
              <a:t>    persistent, painful nausea, worse when eating</a:t>
            </a:r>
          </a:p>
          <a:p>
            <a:pPr>
              <a:lnSpc>
                <a:spcPts val="2524"/>
              </a:lnSpc>
              <a:defRPr/>
            </a:pPr>
            <a:r>
              <a:rPr lang="en-US" sz="2800" u="sng" dirty="0" smtClean="0"/>
              <a:t>Extra-hepatic complaints:</a:t>
            </a:r>
          </a:p>
          <a:p>
            <a:pPr>
              <a:lnSpc>
                <a:spcPts val="2524"/>
              </a:lnSpc>
              <a:defRPr/>
            </a:pPr>
            <a:r>
              <a:rPr lang="en-US" sz="2800" dirty="0" smtClean="0"/>
              <a:t>    pain in the joints and muscles, amenorrhea, decreased libido, </a:t>
            </a:r>
            <a:r>
              <a:rPr lang="en-US" sz="2800" dirty="0" err="1" smtClean="0"/>
              <a:t>gynecomastia</a:t>
            </a:r>
            <a:endParaRPr lang="ru-RU"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490988"/>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578080"/>
            <a:ext cx="8758948" cy="5532276"/>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defRPr/>
            </a:pPr>
            <a:r>
              <a:rPr lang="en-US" sz="2800" b="1" dirty="0" smtClean="0">
                <a:ln>
                  <a:solidFill>
                    <a:srgbClr val="C00000"/>
                  </a:solidFill>
                </a:ln>
                <a:solidFill>
                  <a:srgbClr val="C00000"/>
                </a:solidFill>
              </a:rPr>
              <a:t>Chronic active hepatitis</a:t>
            </a:r>
          </a:p>
          <a:p>
            <a:pPr>
              <a:lnSpc>
                <a:spcPts val="2524"/>
              </a:lnSpc>
              <a:defRPr/>
            </a:pPr>
            <a:r>
              <a:rPr lang="en-US" sz="2800" dirty="0" smtClean="0">
                <a:solidFill>
                  <a:srgbClr val="0070C0"/>
                </a:solidFill>
              </a:rPr>
              <a:t>Objective research</a:t>
            </a:r>
          </a:p>
          <a:p>
            <a:pPr>
              <a:lnSpc>
                <a:spcPts val="2524"/>
              </a:lnSpc>
              <a:defRPr/>
            </a:pPr>
            <a:r>
              <a:rPr lang="en-US" sz="2800" u="sng" dirty="0" smtClean="0">
                <a:solidFill>
                  <a:srgbClr val="00B050"/>
                </a:solidFill>
              </a:rPr>
              <a:t>Inspection:</a:t>
            </a:r>
          </a:p>
          <a:p>
            <a:pPr>
              <a:lnSpc>
                <a:spcPts val="2524"/>
              </a:lnSpc>
              <a:defRPr/>
            </a:pPr>
            <a:r>
              <a:rPr lang="en-US" sz="2800" dirty="0" smtClean="0"/>
              <a:t>-weight loss</a:t>
            </a:r>
          </a:p>
          <a:p>
            <a:pPr>
              <a:lnSpc>
                <a:spcPts val="2524"/>
              </a:lnSpc>
              <a:defRPr/>
            </a:pPr>
            <a:r>
              <a:rPr lang="en-US" sz="2800" dirty="0" smtClean="0"/>
              <a:t>-</a:t>
            </a:r>
            <a:r>
              <a:rPr lang="en-US" sz="2800" dirty="0" err="1" smtClean="0"/>
              <a:t>gynecomastia</a:t>
            </a:r>
            <a:r>
              <a:rPr lang="en-US" sz="2800" dirty="0" smtClean="0"/>
              <a:t> in men</a:t>
            </a:r>
          </a:p>
          <a:p>
            <a:pPr>
              <a:lnSpc>
                <a:spcPts val="2524"/>
              </a:lnSpc>
              <a:defRPr/>
            </a:pPr>
            <a:r>
              <a:rPr lang="en-US" sz="2800" dirty="0" smtClean="0"/>
              <a:t>-</a:t>
            </a:r>
            <a:r>
              <a:rPr lang="en-US" sz="2800" dirty="0" err="1" smtClean="0"/>
              <a:t>palmar</a:t>
            </a:r>
            <a:r>
              <a:rPr lang="en-US" sz="2800" dirty="0" smtClean="0"/>
              <a:t> </a:t>
            </a:r>
            <a:r>
              <a:rPr lang="en-US" sz="2800" dirty="0" err="1" smtClean="0"/>
              <a:t>erythema</a:t>
            </a:r>
            <a:endParaRPr lang="en-US" sz="2800" dirty="0" smtClean="0"/>
          </a:p>
          <a:p>
            <a:pPr>
              <a:lnSpc>
                <a:spcPts val="2524"/>
              </a:lnSpc>
              <a:defRPr/>
            </a:pPr>
            <a:r>
              <a:rPr lang="en-US" sz="2800" dirty="0" smtClean="0"/>
              <a:t>-</a:t>
            </a:r>
            <a:r>
              <a:rPr lang="en-US" sz="2800" dirty="0" err="1" smtClean="0"/>
              <a:t>telangiectasia</a:t>
            </a:r>
            <a:endParaRPr lang="en-US" sz="2800" dirty="0" smtClean="0"/>
          </a:p>
          <a:p>
            <a:pPr>
              <a:lnSpc>
                <a:spcPts val="2524"/>
              </a:lnSpc>
              <a:defRPr/>
            </a:pPr>
            <a:r>
              <a:rPr lang="en-US" sz="2800" dirty="0" smtClean="0"/>
              <a:t>-</a:t>
            </a:r>
            <a:r>
              <a:rPr lang="en-US" sz="2800" dirty="0" err="1" smtClean="0"/>
              <a:t>icteric</a:t>
            </a:r>
            <a:r>
              <a:rPr lang="en-US" sz="2800" dirty="0" smtClean="0"/>
              <a:t> sclera</a:t>
            </a:r>
          </a:p>
          <a:p>
            <a:pPr>
              <a:lnSpc>
                <a:spcPts val="2524"/>
              </a:lnSpc>
              <a:defRPr/>
            </a:pPr>
            <a:r>
              <a:rPr lang="en-US" sz="2800" dirty="0" smtClean="0"/>
              <a:t>-</a:t>
            </a:r>
            <a:r>
              <a:rPr lang="en-US" sz="2800" dirty="0" err="1" smtClean="0"/>
              <a:t>icterus</a:t>
            </a:r>
            <a:endParaRPr lang="en-US" sz="2800" dirty="0" smtClean="0"/>
          </a:p>
          <a:p>
            <a:pPr>
              <a:lnSpc>
                <a:spcPts val="2524"/>
              </a:lnSpc>
              <a:defRPr/>
            </a:pPr>
            <a:r>
              <a:rPr lang="en-US" sz="2800" dirty="0" smtClean="0"/>
              <a:t>-</a:t>
            </a:r>
            <a:r>
              <a:rPr lang="en-US" sz="2800" dirty="0" err="1" smtClean="0"/>
              <a:t>cutaneous</a:t>
            </a:r>
            <a:r>
              <a:rPr lang="en-US" sz="2800" dirty="0" smtClean="0"/>
              <a:t> hemorrhage</a:t>
            </a:r>
          </a:p>
          <a:p>
            <a:pPr>
              <a:lnSpc>
                <a:spcPts val="2524"/>
              </a:lnSpc>
              <a:defRPr/>
            </a:pPr>
            <a:r>
              <a:rPr lang="en-US" sz="2800" u="sng" dirty="0" smtClean="0">
                <a:solidFill>
                  <a:srgbClr val="00B050"/>
                </a:solidFill>
              </a:rPr>
              <a:t>Palpation:</a:t>
            </a:r>
          </a:p>
          <a:p>
            <a:pPr>
              <a:lnSpc>
                <a:spcPts val="2524"/>
              </a:lnSpc>
              <a:defRPr/>
            </a:pPr>
            <a:r>
              <a:rPr lang="en-US" sz="2800" dirty="0" smtClean="0"/>
              <a:t>Liver: significant </a:t>
            </a:r>
            <a:r>
              <a:rPr lang="en-US" sz="2800" dirty="0" err="1" smtClean="0"/>
              <a:t>hepatomegaly</a:t>
            </a:r>
            <a:r>
              <a:rPr lang="en-US" sz="2800" dirty="0" smtClean="0"/>
              <a:t>;</a:t>
            </a:r>
          </a:p>
          <a:p>
            <a:pPr>
              <a:lnSpc>
                <a:spcPts val="2524"/>
              </a:lnSpc>
              <a:defRPr/>
            </a:pPr>
            <a:r>
              <a:rPr lang="en-US" sz="2800" dirty="0" smtClean="0"/>
              <a:t>the liver is painful, moderately dense, with a smooth surface, with a pointed scalloped edge.</a:t>
            </a:r>
          </a:p>
          <a:p>
            <a:pPr>
              <a:lnSpc>
                <a:spcPts val="2524"/>
              </a:lnSpc>
              <a:defRPr/>
            </a:pPr>
            <a:r>
              <a:rPr lang="en-US" sz="2800" dirty="0" smtClean="0"/>
              <a:t>Spleen: </a:t>
            </a:r>
            <a:r>
              <a:rPr lang="en-US" sz="2800" dirty="0" err="1" smtClean="0"/>
              <a:t>splenomegaly</a:t>
            </a:r>
            <a:r>
              <a:rPr lang="en-US" sz="2800" dirty="0" smtClean="0"/>
              <a:t> (percussion and palpation)</a:t>
            </a:r>
          </a:p>
          <a:p>
            <a:pPr>
              <a:lnSpc>
                <a:spcPts val="2524"/>
              </a:lnSpc>
              <a:defRPr/>
            </a:pPr>
            <a:r>
              <a:rPr lang="en-US" sz="2800" dirty="0" smtClean="0"/>
              <a:t>Systemic manifestations are </a:t>
            </a:r>
            <a:r>
              <a:rPr lang="en-US" sz="2800" dirty="0" err="1" smtClean="0"/>
              <a:t>erythema</a:t>
            </a:r>
            <a:r>
              <a:rPr lang="en-US" sz="2800" dirty="0" smtClean="0"/>
              <a:t> </a:t>
            </a:r>
            <a:r>
              <a:rPr lang="en-US" sz="2800" dirty="0" err="1" smtClean="0"/>
              <a:t>nodosum</a:t>
            </a:r>
            <a:r>
              <a:rPr lang="en-US" sz="2800" dirty="0" smtClean="0"/>
              <a:t>, pleurisy, </a:t>
            </a:r>
            <a:r>
              <a:rPr lang="en-US" sz="2800" dirty="0" err="1" smtClean="0"/>
              <a:t>pericarditis</a:t>
            </a:r>
            <a:r>
              <a:rPr lang="en-US" sz="2800" dirty="0" smtClean="0"/>
              <a:t>, hemorrhagic </a:t>
            </a:r>
            <a:r>
              <a:rPr lang="en-US" sz="2800" dirty="0" err="1" smtClean="0"/>
              <a:t>vasculitis</a:t>
            </a:r>
            <a:r>
              <a:rPr lang="en-US" sz="2800" dirty="0" smtClean="0"/>
              <a:t>.</a:t>
            </a:r>
            <a:endParaRPr lang="ru-RU"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490988"/>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578080"/>
            <a:ext cx="8758948" cy="6494077"/>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defRPr/>
            </a:pPr>
            <a:r>
              <a:rPr lang="en-US" sz="2800" b="1" dirty="0" smtClean="0">
                <a:ln>
                  <a:solidFill>
                    <a:srgbClr val="C00000"/>
                  </a:solidFill>
                </a:ln>
                <a:solidFill>
                  <a:srgbClr val="C00000"/>
                </a:solidFill>
              </a:rPr>
              <a:t>Chronic active hepatitis</a:t>
            </a:r>
          </a:p>
          <a:p>
            <a:pPr>
              <a:lnSpc>
                <a:spcPts val="2524"/>
              </a:lnSpc>
              <a:defRPr/>
            </a:pPr>
            <a:r>
              <a:rPr lang="en-US" sz="2800" i="1" dirty="0" smtClean="0">
                <a:solidFill>
                  <a:srgbClr val="0070C0"/>
                </a:solidFill>
              </a:rPr>
              <a:t>Laboratory and instrumental research</a:t>
            </a:r>
          </a:p>
          <a:p>
            <a:pPr>
              <a:lnSpc>
                <a:spcPts val="2524"/>
              </a:lnSpc>
              <a:defRPr/>
            </a:pPr>
            <a:r>
              <a:rPr lang="en-US" sz="2400" u="sng" dirty="0" smtClean="0"/>
              <a:t>1. Biochemical blood tests:</a:t>
            </a:r>
          </a:p>
          <a:p>
            <a:pPr>
              <a:lnSpc>
                <a:spcPts val="2524"/>
              </a:lnSpc>
              <a:defRPr/>
            </a:pPr>
            <a:r>
              <a:rPr lang="en-US" sz="2400" dirty="0" smtClean="0"/>
              <a:t>1.1 5-10-fold and more increase in the activity of </a:t>
            </a:r>
            <a:r>
              <a:rPr lang="en-US" sz="2400" dirty="0" err="1" smtClean="0"/>
              <a:t>transaminases</a:t>
            </a:r>
            <a:r>
              <a:rPr lang="en-US" sz="2400" dirty="0" smtClean="0"/>
              <a:t> (</a:t>
            </a:r>
            <a:r>
              <a:rPr lang="en-US" sz="2400" dirty="0" err="1" smtClean="0"/>
              <a:t>cytolytic</a:t>
            </a:r>
            <a:r>
              <a:rPr lang="en-US" sz="2400" dirty="0" smtClean="0"/>
              <a:t> syndrome)</a:t>
            </a:r>
          </a:p>
          <a:p>
            <a:pPr>
              <a:lnSpc>
                <a:spcPts val="2524"/>
              </a:lnSpc>
              <a:defRPr/>
            </a:pPr>
            <a:r>
              <a:rPr lang="en-US" sz="2400" dirty="0" smtClean="0"/>
              <a:t>1.2 Increase in blood </a:t>
            </a:r>
            <a:r>
              <a:rPr lang="en-US" sz="2400" dirty="0" err="1" smtClean="0"/>
              <a:t>IgA</a:t>
            </a:r>
            <a:r>
              <a:rPr lang="en-US" sz="2400" dirty="0" smtClean="0"/>
              <a:t>, M, G, </a:t>
            </a:r>
            <a:r>
              <a:rPr lang="en-US" sz="2400" dirty="0" err="1" smtClean="0"/>
              <a:t>thymol</a:t>
            </a:r>
            <a:r>
              <a:rPr lang="en-US" sz="2400" dirty="0" smtClean="0"/>
              <a:t> and </a:t>
            </a:r>
            <a:r>
              <a:rPr lang="en-US" sz="2400" dirty="0" err="1" smtClean="0"/>
              <a:t>sulemic</a:t>
            </a:r>
            <a:r>
              <a:rPr lang="en-US" sz="2400" dirty="0" smtClean="0"/>
              <a:t> samples (</a:t>
            </a:r>
            <a:r>
              <a:rPr lang="en-US" sz="2400" dirty="0" err="1" smtClean="0"/>
              <a:t>mesenchymal</a:t>
            </a:r>
            <a:r>
              <a:rPr lang="en-US" sz="2400" dirty="0" smtClean="0"/>
              <a:t> inflammatory syndrome)</a:t>
            </a:r>
          </a:p>
          <a:p>
            <a:pPr>
              <a:lnSpc>
                <a:spcPts val="2524"/>
              </a:lnSpc>
              <a:defRPr/>
            </a:pPr>
            <a:r>
              <a:rPr lang="en-US" sz="2400" dirty="0" smtClean="0"/>
              <a:t>1.3 </a:t>
            </a:r>
            <a:r>
              <a:rPr lang="en-US" sz="2400" dirty="0" err="1" smtClean="0"/>
              <a:t>hypoalbuminemia</a:t>
            </a:r>
            <a:r>
              <a:rPr lang="en-US" sz="2400" dirty="0" smtClean="0"/>
              <a:t>, decreased cholinesterase activity, hepatic-cell insufficiency - </a:t>
            </a:r>
            <a:r>
              <a:rPr lang="en-US" sz="2400" dirty="0" err="1" smtClean="0"/>
              <a:t>hepatodepression</a:t>
            </a:r>
            <a:endParaRPr lang="en-US" sz="2400" dirty="0" smtClean="0"/>
          </a:p>
          <a:p>
            <a:pPr>
              <a:lnSpc>
                <a:spcPts val="2524"/>
              </a:lnSpc>
              <a:defRPr/>
            </a:pPr>
            <a:r>
              <a:rPr lang="en-US" sz="2400" dirty="0" smtClean="0"/>
              <a:t>1.4 </a:t>
            </a:r>
            <a:r>
              <a:rPr lang="en-US" sz="2400" dirty="0" err="1" smtClean="0"/>
              <a:t>Hyperbilirubinemia</a:t>
            </a:r>
            <a:endParaRPr lang="en-US" sz="2400" dirty="0" smtClean="0"/>
          </a:p>
          <a:p>
            <a:pPr>
              <a:lnSpc>
                <a:spcPts val="2524"/>
              </a:lnSpc>
              <a:defRPr/>
            </a:pPr>
            <a:r>
              <a:rPr lang="en-US" sz="2400" dirty="0" smtClean="0"/>
              <a:t>1.5 UV. indicators of </a:t>
            </a:r>
            <a:r>
              <a:rPr lang="en-US" sz="2400" dirty="0" err="1" smtClean="0"/>
              <a:t>cholestasis</a:t>
            </a:r>
            <a:r>
              <a:rPr lang="en-US" sz="2400" dirty="0" smtClean="0"/>
              <a:t> - activity of alkaline </a:t>
            </a:r>
            <a:r>
              <a:rPr lang="en-US" sz="2400" dirty="0" err="1" smtClean="0"/>
              <a:t>phosphatase</a:t>
            </a:r>
            <a:r>
              <a:rPr lang="en-US" sz="2400" dirty="0" smtClean="0"/>
              <a:t>, cholesterol, beta-lipoproteins, bile acids</a:t>
            </a:r>
          </a:p>
          <a:p>
            <a:pPr>
              <a:lnSpc>
                <a:spcPts val="2524"/>
              </a:lnSpc>
              <a:defRPr/>
            </a:pPr>
            <a:r>
              <a:rPr lang="en-US" sz="2400" u="sng" dirty="0" smtClean="0"/>
              <a:t>2. Markers of viral hepatitis</a:t>
            </a:r>
          </a:p>
          <a:p>
            <a:pPr>
              <a:lnSpc>
                <a:spcPts val="2524"/>
              </a:lnSpc>
              <a:defRPr/>
            </a:pPr>
            <a:r>
              <a:rPr lang="en-US" sz="2400" u="sng" dirty="0" smtClean="0"/>
              <a:t>3. Ultrasound -</a:t>
            </a:r>
          </a:p>
          <a:p>
            <a:pPr>
              <a:lnSpc>
                <a:spcPts val="2524"/>
              </a:lnSpc>
              <a:defRPr/>
            </a:pPr>
            <a:r>
              <a:rPr lang="en-US" sz="2400" dirty="0" smtClean="0"/>
              <a:t>enlarged liver with pointed edge</a:t>
            </a:r>
          </a:p>
          <a:p>
            <a:pPr>
              <a:lnSpc>
                <a:spcPts val="2524"/>
              </a:lnSpc>
              <a:defRPr/>
            </a:pPr>
            <a:r>
              <a:rPr lang="en-US" sz="2400" dirty="0" smtClean="0"/>
              <a:t>acoustic heterogeneity of the liver</a:t>
            </a:r>
          </a:p>
          <a:p>
            <a:pPr>
              <a:lnSpc>
                <a:spcPts val="2524"/>
              </a:lnSpc>
              <a:defRPr/>
            </a:pPr>
            <a:r>
              <a:rPr lang="en-US" sz="2400" dirty="0" err="1" smtClean="0"/>
              <a:t>splenomegaly</a:t>
            </a:r>
            <a:endParaRPr lang="en-US" sz="2400" dirty="0" smtClean="0"/>
          </a:p>
          <a:p>
            <a:pPr>
              <a:lnSpc>
                <a:spcPts val="2524"/>
              </a:lnSpc>
              <a:defRPr/>
            </a:pPr>
            <a:r>
              <a:rPr lang="en-US" sz="2400" dirty="0" smtClean="0"/>
              <a:t>initial signs of portal hypertension</a:t>
            </a:r>
          </a:p>
          <a:p>
            <a:pPr>
              <a:lnSpc>
                <a:spcPts val="2524"/>
              </a:lnSpc>
              <a:defRPr/>
            </a:pPr>
            <a:r>
              <a:rPr lang="en-US" sz="2400" u="sng" dirty="0" smtClean="0"/>
              <a:t>4. Histological examination </a:t>
            </a:r>
            <a:r>
              <a:rPr lang="en-US" sz="2400" dirty="0" smtClean="0"/>
              <a:t>of liver biopsy specimens: step, bridge and </a:t>
            </a:r>
            <a:r>
              <a:rPr lang="en-US" sz="2400" dirty="0" err="1" smtClean="0"/>
              <a:t>multilobular</a:t>
            </a:r>
            <a:r>
              <a:rPr lang="en-US" sz="2400" dirty="0" smtClean="0"/>
              <a:t> necrosis</a:t>
            </a:r>
            <a:endParaRPr lang="ru-RU"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555782"/>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738398"/>
            <a:ext cx="8633820" cy="94255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169"/>
              </a:lnSpc>
              <a:defRPr/>
            </a:pPr>
            <a:r>
              <a:rPr lang="en-US" sz="2500" b="1" i="1" dirty="0" smtClean="0">
                <a:ln>
                  <a:solidFill>
                    <a:srgbClr val="C00000"/>
                  </a:solidFill>
                </a:ln>
                <a:solidFill>
                  <a:srgbClr val="C00000"/>
                </a:solidFill>
                <a:ea typeface="Times New Roman" pitchFamily="18" charset="0"/>
                <a:cs typeface="Times New Roman" pitchFamily="18" charset="0"/>
              </a:rPr>
              <a:t>Chronic hepatitis - </a:t>
            </a:r>
            <a:r>
              <a:rPr lang="en-US" sz="2500" b="1" i="1" dirty="0" err="1" smtClean="0">
                <a:ln>
                  <a:solidFill>
                    <a:srgbClr val="C00000"/>
                  </a:solidFill>
                </a:ln>
                <a:solidFill>
                  <a:srgbClr val="C00000"/>
                </a:solidFill>
                <a:ea typeface="Times New Roman" pitchFamily="18" charset="0"/>
                <a:cs typeface="Times New Roman" pitchFamily="18" charset="0"/>
              </a:rPr>
              <a:t>polyethological</a:t>
            </a:r>
            <a:r>
              <a:rPr lang="en-US" sz="2500" b="1" i="1" dirty="0" smtClean="0">
                <a:ln>
                  <a:solidFill>
                    <a:srgbClr val="C00000"/>
                  </a:solidFill>
                </a:ln>
                <a:solidFill>
                  <a:srgbClr val="C00000"/>
                </a:solidFill>
                <a:ea typeface="Times New Roman" pitchFamily="18" charset="0"/>
                <a:cs typeface="Times New Roman" pitchFamily="18" charset="0"/>
              </a:rPr>
              <a:t> chronic (duration more than 6 months) liver inflammation-dystrophic lesion with moderately expressed fibrosis and preserved lobular liver structure</a:t>
            </a:r>
            <a:endParaRPr lang="ru-RU" sz="2500" dirty="0">
              <a:ln>
                <a:solidFill>
                  <a:srgbClr val="C00000"/>
                </a:solidFill>
              </a:ln>
              <a:solidFill>
                <a:srgbClr val="C00000"/>
              </a:solidFill>
            </a:endParaRPr>
          </a:p>
        </p:txBody>
      </p:sp>
      <p:pic>
        <p:nvPicPr>
          <p:cNvPr id="59397" name="Picture 2"/>
          <p:cNvPicPr>
            <a:picLocks noChangeAspect="1" noChangeArrowheads="1"/>
          </p:cNvPicPr>
          <p:nvPr/>
        </p:nvPicPr>
        <p:blipFill>
          <a:blip r:embed="rId2"/>
          <a:srcRect/>
          <a:stretch>
            <a:fillRect/>
          </a:stretch>
        </p:blipFill>
        <p:spPr bwMode="auto">
          <a:xfrm>
            <a:off x="3382599" y="2262003"/>
            <a:ext cx="2752793" cy="2246164"/>
          </a:xfrm>
          <a:prstGeom prst="rect">
            <a:avLst/>
          </a:prstGeom>
          <a:noFill/>
          <a:ln w="9525">
            <a:noFill/>
            <a:miter lim="800000"/>
            <a:headEnd/>
            <a:tailEnd/>
          </a:ln>
        </p:spPr>
      </p:pic>
      <p:pic>
        <p:nvPicPr>
          <p:cNvPr id="59398" name="Picture 3"/>
          <p:cNvPicPr>
            <a:picLocks noChangeAspect="1" noChangeArrowheads="1"/>
          </p:cNvPicPr>
          <p:nvPr/>
        </p:nvPicPr>
        <p:blipFill>
          <a:blip r:embed="rId3"/>
          <a:srcRect/>
          <a:stretch>
            <a:fillRect/>
          </a:stretch>
        </p:blipFill>
        <p:spPr bwMode="auto">
          <a:xfrm>
            <a:off x="5597346" y="2132416"/>
            <a:ext cx="3546654" cy="4035896"/>
          </a:xfrm>
          <a:prstGeom prst="rect">
            <a:avLst/>
          </a:prstGeom>
          <a:noFill/>
          <a:ln w="9525">
            <a:noFill/>
            <a:miter lim="800000"/>
            <a:headEnd/>
            <a:tailEnd/>
          </a:ln>
        </p:spPr>
      </p:pic>
      <p:pic>
        <p:nvPicPr>
          <p:cNvPr id="59399" name="Picture 7"/>
          <p:cNvPicPr>
            <a:picLocks noChangeAspect="1" noChangeArrowheads="1"/>
          </p:cNvPicPr>
          <p:nvPr/>
        </p:nvPicPr>
        <p:blipFill>
          <a:blip r:embed="rId4"/>
          <a:srcRect/>
          <a:stretch>
            <a:fillRect/>
          </a:stretch>
        </p:blipFill>
        <p:spPr bwMode="auto">
          <a:xfrm>
            <a:off x="316988" y="2326796"/>
            <a:ext cx="4443397" cy="360250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8" name="Picture 4"/>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advTm="30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55650" name="Object 2"/>
          <p:cNvGraphicFramePr>
            <a:graphicFrameLocks noChangeAspect="1"/>
          </p:cNvGraphicFramePr>
          <p:nvPr/>
        </p:nvGraphicFramePr>
        <p:xfrm>
          <a:off x="0" y="0"/>
          <a:ext cx="704850" cy="549275"/>
        </p:xfrm>
        <a:graphic>
          <a:graphicData uri="http://schemas.openxmlformats.org/presentationml/2006/ole">
            <p:oleObj spid="_x0000_s1026" name="Фотография Photo Editor" r:id="rId3" imgW="476316" imgH="476316" progId="">
              <p:embed/>
            </p:oleObj>
          </a:graphicData>
        </a:graphic>
      </p:graphicFrame>
      <p:sp>
        <p:nvSpPr>
          <p:cNvPr id="155651" name="Text Box 3"/>
          <p:cNvSpPr txBox="1">
            <a:spLocks noChangeArrowheads="1"/>
          </p:cNvSpPr>
          <p:nvPr/>
        </p:nvSpPr>
        <p:spPr bwMode="auto">
          <a:xfrm>
            <a:off x="755650" y="0"/>
            <a:ext cx="8388350" cy="641350"/>
          </a:xfrm>
          <a:prstGeom prst="rect">
            <a:avLst/>
          </a:prstGeom>
          <a:solidFill>
            <a:srgbClr val="F1FEA0"/>
          </a:solidFill>
          <a:ln w="9525">
            <a:noFill/>
            <a:miter lim="800000"/>
            <a:headEnd/>
            <a:tailEnd/>
          </a:ln>
          <a:effectLst/>
        </p:spPr>
        <p:txBody>
          <a:bodyPr>
            <a:spAutoFit/>
          </a:bodyPr>
          <a:lstStyle/>
          <a:p>
            <a:pPr algn="ctr"/>
            <a:r>
              <a:rPr lang="en-US" sz="3600" b="1" smtClean="0">
                <a:solidFill>
                  <a:srgbClr val="800000"/>
                </a:solidFill>
                <a:latin typeface="Times New Roman" pitchFamily="18" charset="0"/>
              </a:rPr>
              <a:t>Etiology of liver diseases</a:t>
            </a:r>
            <a:endParaRPr lang="ru-RU" sz="3600" b="1" dirty="0">
              <a:solidFill>
                <a:srgbClr val="800000"/>
              </a:solidFill>
              <a:latin typeface="Times New Roman" pitchFamily="18" charset="0"/>
            </a:endParaRPr>
          </a:p>
        </p:txBody>
      </p:sp>
      <p:sp>
        <p:nvSpPr>
          <p:cNvPr id="155652" name="Text Box 4"/>
          <p:cNvSpPr txBox="1">
            <a:spLocks noChangeArrowheads="1"/>
          </p:cNvSpPr>
          <p:nvPr/>
        </p:nvSpPr>
        <p:spPr bwMode="auto">
          <a:xfrm>
            <a:off x="762000" y="381000"/>
            <a:ext cx="184150" cy="641350"/>
          </a:xfrm>
          <a:prstGeom prst="rect">
            <a:avLst/>
          </a:prstGeom>
          <a:noFill/>
          <a:ln w="9525">
            <a:noFill/>
            <a:miter lim="800000"/>
            <a:headEnd/>
            <a:tailEnd/>
          </a:ln>
          <a:effectLst/>
        </p:spPr>
        <p:txBody>
          <a:bodyPr wrap="none">
            <a:spAutoFit/>
          </a:bodyPr>
          <a:lstStyle/>
          <a:p>
            <a:endParaRPr lang="ru-RU" sz="1800">
              <a:solidFill>
                <a:srgbClr val="00FEF8"/>
              </a:solidFill>
              <a:effectLst>
                <a:outerShdw blurRad="38100" dist="38100" dir="2700000" algn="tl">
                  <a:srgbClr val="000000"/>
                </a:outerShdw>
              </a:effectLst>
              <a:latin typeface="Times New Roman" pitchFamily="18" charset="0"/>
            </a:endParaRPr>
          </a:p>
          <a:p>
            <a:endParaRPr lang="ru-RU" sz="1800">
              <a:solidFill>
                <a:srgbClr val="00FEF8"/>
              </a:solidFill>
              <a:latin typeface="Times New Roman" pitchFamily="18" charset="0"/>
            </a:endParaRPr>
          </a:p>
        </p:txBody>
      </p:sp>
      <p:sp>
        <p:nvSpPr>
          <p:cNvPr id="155653" name="Text Box 5"/>
          <p:cNvSpPr txBox="1">
            <a:spLocks noChangeArrowheads="1"/>
          </p:cNvSpPr>
          <p:nvPr/>
        </p:nvSpPr>
        <p:spPr bwMode="auto">
          <a:xfrm>
            <a:off x="0" y="549275"/>
            <a:ext cx="9144000" cy="6186309"/>
          </a:xfrm>
          <a:prstGeom prst="rect">
            <a:avLst/>
          </a:prstGeom>
          <a:solidFill>
            <a:schemeClr val="tx1"/>
          </a:solidFill>
          <a:ln w="9525">
            <a:noFill/>
            <a:miter lim="800000"/>
            <a:headEnd/>
            <a:tailEnd/>
          </a:ln>
          <a:effectLst/>
        </p:spPr>
        <p:txBody>
          <a:bodyPr>
            <a:spAutoFit/>
          </a:bodyPr>
          <a:lstStyle/>
          <a:p>
            <a:pPr marL="457200" indent="-457200"/>
            <a:r>
              <a:rPr lang="en-US" b="1" dirty="0" smtClean="0">
                <a:solidFill>
                  <a:srgbClr val="92D050"/>
                </a:solidFill>
                <a:effectLst>
                  <a:outerShdw blurRad="38100" dist="38100" dir="2700000" algn="tl">
                    <a:srgbClr val="C0C0C0"/>
                  </a:outerShdw>
                </a:effectLst>
                <a:latin typeface="Times New Roman" pitchFamily="18" charset="0"/>
              </a:rPr>
              <a:t>Infection of the liver </a:t>
            </a:r>
            <a:r>
              <a:rPr lang="en-US" b="1" dirty="0" smtClean="0">
                <a:solidFill>
                  <a:srgbClr val="800000"/>
                </a:solidFill>
                <a:effectLst>
                  <a:outerShdw blurRad="38100" dist="38100" dir="2700000" algn="tl">
                    <a:srgbClr val="C0C0C0"/>
                  </a:outerShdw>
                </a:effectLst>
                <a:latin typeface="Times New Roman" pitchFamily="18" charset="0"/>
              </a:rPr>
              <a:t>- viruses, protozoa, bacteria, </a:t>
            </a:r>
            <a:r>
              <a:rPr lang="en-US" b="1" dirty="0" err="1" smtClean="0">
                <a:solidFill>
                  <a:srgbClr val="800000"/>
                </a:solidFill>
                <a:effectLst>
                  <a:outerShdw blurRad="38100" dist="38100" dir="2700000" algn="tl">
                    <a:srgbClr val="C0C0C0"/>
                  </a:outerShdw>
                </a:effectLst>
                <a:latin typeface="Times New Roman" pitchFamily="18" charset="0"/>
              </a:rPr>
              <a:t>helminths</a:t>
            </a:r>
            <a:r>
              <a:rPr lang="en-US" b="1" dirty="0" smtClean="0">
                <a:solidFill>
                  <a:srgbClr val="800000"/>
                </a:solidFill>
                <a:effectLst>
                  <a:outerShdw blurRad="38100" dist="38100" dir="2700000" algn="tl">
                    <a:srgbClr val="C0C0C0"/>
                  </a:outerShdw>
                </a:effectLst>
                <a:latin typeface="Times New Roman" pitchFamily="18" charset="0"/>
              </a:rPr>
              <a:t>,</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mushrooms.</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Toxic liver damage </a:t>
            </a:r>
            <a:r>
              <a:rPr lang="en-US" b="1" dirty="0" smtClean="0">
                <a:solidFill>
                  <a:srgbClr val="800000"/>
                </a:solidFill>
                <a:effectLst>
                  <a:outerShdw blurRad="38100" dist="38100" dir="2700000" algn="tl">
                    <a:srgbClr val="C0C0C0"/>
                  </a:outerShdw>
                </a:effectLst>
                <a:latin typeface="Times New Roman" pitchFamily="18" charset="0"/>
              </a:rPr>
              <a:t>- the effect of </a:t>
            </a:r>
            <a:r>
              <a:rPr lang="en-US" b="1" dirty="0" err="1" smtClean="0">
                <a:solidFill>
                  <a:srgbClr val="800000"/>
                </a:solidFill>
                <a:effectLst>
                  <a:outerShdw blurRad="38100" dist="38100" dir="2700000" algn="tl">
                    <a:srgbClr val="C0C0C0"/>
                  </a:outerShdw>
                </a:effectLst>
                <a:latin typeface="Times New Roman" pitchFamily="18" charset="0"/>
              </a:rPr>
              <a:t>hepatotoxic</a:t>
            </a:r>
            <a:r>
              <a:rPr lang="en-US" b="1" dirty="0" smtClean="0">
                <a:solidFill>
                  <a:srgbClr val="800000"/>
                </a:solidFill>
                <a:effectLst>
                  <a:outerShdw blurRad="38100" dist="38100" dir="2700000" algn="tl">
                    <a:srgbClr val="C0C0C0"/>
                  </a:outerShdw>
                </a:effectLst>
                <a:latin typeface="Times New Roman" pitchFamily="18" charset="0"/>
              </a:rPr>
              <a:t> substances</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(polycyclic aromatic hydrocarbons, chlorine and </a:t>
            </a:r>
            <a:r>
              <a:rPr lang="en-US" b="1" dirty="0" err="1" smtClean="0">
                <a:solidFill>
                  <a:srgbClr val="800000"/>
                </a:solidFill>
                <a:effectLst>
                  <a:outerShdw blurRad="38100" dist="38100" dir="2700000" algn="tl">
                    <a:srgbClr val="C0C0C0"/>
                  </a:outerShdw>
                </a:effectLst>
                <a:latin typeface="Times New Roman" pitchFamily="18" charset="0"/>
              </a:rPr>
              <a:t>organophosphorus</a:t>
            </a:r>
            <a:endParaRPr lang="en-US" b="1" dirty="0" smtClean="0">
              <a:solidFill>
                <a:srgbClr val="800000"/>
              </a:solidFill>
              <a:effectLst>
                <a:outerShdw blurRad="38100" dist="38100" dir="2700000" algn="tl">
                  <a:srgbClr val="C0C0C0"/>
                </a:outerShdw>
              </a:effectLst>
              <a:latin typeface="Times New Roman" pitchFamily="18" charset="0"/>
            </a:endParaRP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pesticides, ethanol and its surrogates, phenols, phosphorus compounds, salts of heavy</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ferrous metals, </a:t>
            </a:r>
            <a:r>
              <a:rPr lang="ru-RU" b="1" dirty="0" smtClean="0">
                <a:solidFill>
                  <a:srgbClr val="800000"/>
                </a:solidFill>
                <a:effectLst>
                  <a:outerShdw blurRad="38100" dist="38100" dir="2700000" algn="tl">
                    <a:srgbClr val="C0C0C0"/>
                  </a:outerShdw>
                </a:effectLst>
                <a:latin typeface="Times New Roman" pitchFamily="18" charset="0"/>
              </a:rPr>
              <a:t>С</a:t>
            </a:r>
            <a:r>
              <a:rPr lang="en-US" b="1" dirty="0" smtClean="0">
                <a:solidFill>
                  <a:srgbClr val="800000"/>
                </a:solidFill>
                <a:effectLst>
                  <a:outerShdw blurRad="38100" dist="38100" dir="2700000" algn="tl">
                    <a:srgbClr val="C0C0C0"/>
                  </a:outerShdw>
                </a:effectLst>
                <a:latin typeface="Times New Roman" pitchFamily="18" charset="0"/>
              </a:rPr>
              <a:t>Cl4, toxins of plant origin (pale toadstool),</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many </a:t>
            </a:r>
            <a:r>
              <a:rPr lang="en-US" b="1" dirty="0" err="1" smtClean="0">
                <a:solidFill>
                  <a:srgbClr val="800000"/>
                </a:solidFill>
                <a:effectLst>
                  <a:outerShdw blurRad="38100" dist="38100" dir="2700000" algn="tl">
                    <a:srgbClr val="C0C0C0"/>
                  </a:outerShdw>
                </a:effectLst>
                <a:latin typeface="Times New Roman" pitchFamily="18" charset="0"/>
              </a:rPr>
              <a:t>hepatotoxic</a:t>
            </a:r>
            <a:r>
              <a:rPr lang="en-US" b="1" dirty="0" smtClean="0">
                <a:solidFill>
                  <a:srgbClr val="800000"/>
                </a:solidFill>
                <a:effectLst>
                  <a:outerShdw blurRad="38100" dist="38100" dir="2700000" algn="tl">
                    <a:srgbClr val="C0C0C0"/>
                  </a:outerShdw>
                </a:effectLst>
                <a:latin typeface="Times New Roman" pitchFamily="18" charset="0"/>
              </a:rPr>
              <a:t> drugs: drugs for anesthesia (chloroform), psychotropic-</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a:t>
            </a:r>
            <a:r>
              <a:rPr lang="en-US" b="1" dirty="0" err="1" smtClean="0">
                <a:solidFill>
                  <a:srgbClr val="800000"/>
                </a:solidFill>
                <a:effectLst>
                  <a:outerShdw blurRad="38100" dist="38100" dir="2700000" algn="tl">
                    <a:srgbClr val="C0C0C0"/>
                  </a:outerShdw>
                </a:effectLst>
                <a:latin typeface="Times New Roman" pitchFamily="18" charset="0"/>
              </a:rPr>
              <a:t>aminazine</a:t>
            </a:r>
            <a:r>
              <a:rPr lang="en-US" b="1" dirty="0" smtClean="0">
                <a:solidFill>
                  <a:srgbClr val="800000"/>
                </a:solidFill>
                <a:effectLst>
                  <a:outerShdw blurRad="38100" dist="38100" dir="2700000" algn="tl">
                    <a:srgbClr val="C0C0C0"/>
                  </a:outerShdw>
                </a:effectLst>
                <a:latin typeface="Times New Roman" pitchFamily="18" charset="0"/>
              </a:rPr>
              <a:t>), non-narcotic analgesics (</a:t>
            </a:r>
            <a:r>
              <a:rPr lang="en-US" b="1" dirty="0" err="1" smtClean="0">
                <a:solidFill>
                  <a:srgbClr val="800000"/>
                </a:solidFill>
                <a:effectLst>
                  <a:outerShdw blurRad="38100" dist="38100" dir="2700000" algn="tl">
                    <a:srgbClr val="C0C0C0"/>
                  </a:outerShdw>
                </a:effectLst>
                <a:latin typeface="Times New Roman" pitchFamily="18" charset="0"/>
              </a:rPr>
              <a:t>indomethacin</a:t>
            </a:r>
            <a:r>
              <a:rPr lang="en-US" b="1" dirty="0" smtClean="0">
                <a:solidFill>
                  <a:srgbClr val="800000"/>
                </a:solidFill>
                <a:effectLst>
                  <a:outerShdw blurRad="38100" dist="38100" dir="2700000" algn="tl">
                    <a:srgbClr val="C0C0C0"/>
                  </a:outerShdw>
                </a:effectLst>
                <a:latin typeface="Times New Roman" pitchFamily="18" charset="0"/>
              </a:rPr>
              <a:t>, </a:t>
            </a:r>
            <a:r>
              <a:rPr lang="en-US" b="1" dirty="0" err="1" smtClean="0">
                <a:solidFill>
                  <a:srgbClr val="800000"/>
                </a:solidFill>
                <a:effectLst>
                  <a:outerShdw blurRad="38100" dist="38100" dir="2700000" algn="tl">
                    <a:srgbClr val="C0C0C0"/>
                  </a:outerShdw>
                </a:effectLst>
                <a:latin typeface="Times New Roman" pitchFamily="18" charset="0"/>
              </a:rPr>
              <a:t>paracetamol</a:t>
            </a:r>
            <a:r>
              <a:rPr lang="en-US" b="1" dirty="0" smtClean="0">
                <a:solidFill>
                  <a:srgbClr val="800000"/>
                </a:solidFill>
                <a:effectLst>
                  <a:outerShdw blurRad="38100" dist="38100" dir="2700000" algn="tl">
                    <a:srgbClr val="C0C0C0"/>
                  </a:outerShdw>
                </a:effectLst>
                <a:latin typeface="Times New Roman" pitchFamily="18" charset="0"/>
              </a:rPr>
              <a:t>),</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AB, anti-TB drugs.</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Physical effects </a:t>
            </a:r>
            <a:r>
              <a:rPr lang="en-US" b="1" dirty="0" smtClean="0">
                <a:solidFill>
                  <a:srgbClr val="800000"/>
                </a:solidFill>
                <a:effectLst>
                  <a:outerShdw blurRad="38100" dist="38100" dir="2700000" algn="tl">
                    <a:srgbClr val="C0C0C0"/>
                  </a:outerShdw>
                </a:effectLst>
                <a:latin typeface="Times New Roman" pitchFamily="18" charset="0"/>
              </a:rPr>
              <a:t>- radiation, mechanical damage.</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Alimentary factors </a:t>
            </a:r>
            <a:r>
              <a:rPr lang="en-US" b="1" dirty="0" smtClean="0">
                <a:solidFill>
                  <a:srgbClr val="800000"/>
                </a:solidFill>
                <a:effectLst>
                  <a:outerShdw blurRad="38100" dist="38100" dir="2700000" algn="tl">
                    <a:srgbClr val="C0C0C0"/>
                  </a:outerShdw>
                </a:effectLst>
                <a:latin typeface="Times New Roman" pitchFamily="18" charset="0"/>
              </a:rPr>
              <a:t>- increase in animal fat consumption, deficit</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a:t>
            </a:r>
            <a:r>
              <a:rPr lang="en-US" b="1" dirty="0" err="1" smtClean="0">
                <a:solidFill>
                  <a:srgbClr val="800000"/>
                </a:solidFill>
                <a:effectLst>
                  <a:outerShdw blurRad="38100" dist="38100" dir="2700000" algn="tl">
                    <a:srgbClr val="C0C0C0"/>
                  </a:outerShdw>
                </a:effectLst>
                <a:latin typeface="Times New Roman" pitchFamily="18" charset="0"/>
              </a:rPr>
              <a:t>lipotropic</a:t>
            </a:r>
            <a:r>
              <a:rPr lang="en-US" b="1" dirty="0" smtClean="0">
                <a:solidFill>
                  <a:srgbClr val="800000"/>
                </a:solidFill>
                <a:effectLst>
                  <a:outerShdw blurRad="38100" dist="38100" dir="2700000" algn="tl">
                    <a:srgbClr val="C0C0C0"/>
                  </a:outerShdw>
                </a:effectLst>
                <a:latin typeface="Times New Roman" pitchFamily="18" charset="0"/>
              </a:rPr>
              <a:t> factors and proteins.</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Violation of the hepatic blood flow </a:t>
            </a:r>
            <a:r>
              <a:rPr lang="en-US" b="1" dirty="0" smtClean="0">
                <a:solidFill>
                  <a:srgbClr val="800000"/>
                </a:solidFill>
                <a:effectLst>
                  <a:outerShdw blurRad="38100" dist="38100" dir="2700000" algn="tl">
                    <a:srgbClr val="C0C0C0"/>
                  </a:outerShdw>
                </a:effectLst>
                <a:latin typeface="Times New Roman" pitchFamily="18" charset="0"/>
              </a:rPr>
              <a:t>- local (thrombosis of the hepatic artery,</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portal vein, cirrhosis) and systemic.</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Endocrine disorders </a:t>
            </a:r>
            <a:r>
              <a:rPr lang="en-US" b="1" dirty="0" smtClean="0">
                <a:solidFill>
                  <a:srgbClr val="800000"/>
                </a:solidFill>
                <a:effectLst>
                  <a:outerShdw blurRad="38100" dist="38100" dir="2700000" algn="tl">
                    <a:srgbClr val="C0C0C0"/>
                  </a:outerShdw>
                </a:effectLst>
                <a:latin typeface="Times New Roman" pitchFamily="18" charset="0"/>
              </a:rPr>
              <a:t>- are accompanied by a metabolic disorder</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(diabetes mellitus, </a:t>
            </a:r>
            <a:r>
              <a:rPr lang="en-US" b="1" dirty="0" err="1" smtClean="0">
                <a:solidFill>
                  <a:srgbClr val="800000"/>
                </a:solidFill>
                <a:effectLst>
                  <a:outerShdw blurRad="38100" dist="38100" dir="2700000" algn="tl">
                    <a:srgbClr val="C0C0C0"/>
                  </a:outerShdw>
                </a:effectLst>
                <a:latin typeface="Times New Roman" pitchFamily="18" charset="0"/>
              </a:rPr>
              <a:t>thyrotoxicosis</a:t>
            </a:r>
            <a:r>
              <a:rPr lang="en-US" b="1" dirty="0" smtClean="0">
                <a:solidFill>
                  <a:srgbClr val="800000"/>
                </a:solidFill>
                <a:effectLst>
                  <a:outerShdw blurRad="38100" dist="38100" dir="2700000" algn="tl">
                    <a:srgbClr val="C0C0C0"/>
                  </a:outerShdw>
                </a:effectLst>
                <a:latin typeface="Times New Roman" pitchFamily="18" charset="0"/>
              </a:rPr>
              <a:t>, etc.)</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Tumors </a:t>
            </a:r>
            <a:r>
              <a:rPr lang="en-US" b="1" dirty="0" smtClean="0">
                <a:solidFill>
                  <a:srgbClr val="800000"/>
                </a:solidFill>
                <a:effectLst>
                  <a:outerShdw blurRad="38100" dist="38100" dir="2700000" algn="tl">
                    <a:srgbClr val="C0C0C0"/>
                  </a:outerShdw>
                </a:effectLst>
                <a:latin typeface="Times New Roman" pitchFamily="18" charset="0"/>
              </a:rPr>
              <a:t>are primary and metastases.</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Congenital defects </a:t>
            </a:r>
            <a:r>
              <a:rPr lang="en-US" b="1" dirty="0" smtClean="0">
                <a:solidFill>
                  <a:srgbClr val="800000"/>
                </a:solidFill>
                <a:effectLst>
                  <a:outerShdw blurRad="38100" dist="38100" dir="2700000" algn="tl">
                    <a:srgbClr val="C0C0C0"/>
                  </a:outerShdw>
                </a:effectLst>
                <a:latin typeface="Times New Roman" pitchFamily="18" charset="0"/>
              </a:rPr>
              <a:t>- anomalies of the development of the liver (</a:t>
            </a:r>
            <a:r>
              <a:rPr lang="en-US" b="1" dirty="0" err="1" smtClean="0">
                <a:solidFill>
                  <a:srgbClr val="800000"/>
                </a:solidFill>
                <a:effectLst>
                  <a:outerShdw blurRad="38100" dist="38100" dir="2700000" algn="tl">
                    <a:srgbClr val="C0C0C0"/>
                  </a:outerShdw>
                </a:effectLst>
                <a:latin typeface="Times New Roman" pitchFamily="18" charset="0"/>
              </a:rPr>
              <a:t>cavernomatosis</a:t>
            </a:r>
            <a:r>
              <a:rPr lang="en-US" b="1" dirty="0" smtClean="0">
                <a:solidFill>
                  <a:srgbClr val="800000"/>
                </a:solidFill>
                <a:effectLst>
                  <a:outerShdw blurRad="38100" dist="38100" dir="2700000" algn="tl">
                    <a:srgbClr val="C0C0C0"/>
                  </a:outerShdw>
                </a:effectLst>
                <a:latin typeface="Times New Roman" pitchFamily="18" charset="0"/>
              </a:rPr>
              <a:t> of the portal vein).</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metabolic disorders (</a:t>
            </a:r>
            <a:r>
              <a:rPr lang="en-US" b="1" dirty="0" err="1" smtClean="0">
                <a:solidFill>
                  <a:srgbClr val="800000"/>
                </a:solidFill>
                <a:effectLst>
                  <a:outerShdw blurRad="38100" dist="38100" dir="2700000" algn="tl">
                    <a:srgbClr val="C0C0C0"/>
                  </a:outerShdw>
                </a:effectLst>
                <a:latin typeface="Times New Roman" pitchFamily="18" charset="0"/>
              </a:rPr>
              <a:t>glycogenoses</a:t>
            </a:r>
            <a:r>
              <a:rPr lang="en-US" b="1" dirty="0" smtClean="0">
                <a:solidFill>
                  <a:srgbClr val="800000"/>
                </a:solidFill>
                <a:effectLst>
                  <a:outerShdw blurRad="38100" dist="38100" dir="2700000" algn="tl">
                    <a:srgbClr val="C0C0C0"/>
                  </a:outerShdw>
                </a:effectLst>
                <a:latin typeface="Times New Roman" pitchFamily="18" charset="0"/>
              </a:rPr>
              <a:t>), hereditary </a:t>
            </a:r>
            <a:r>
              <a:rPr lang="en-US" b="1" dirty="0" err="1" smtClean="0">
                <a:solidFill>
                  <a:srgbClr val="800000"/>
                </a:solidFill>
                <a:effectLst>
                  <a:outerShdw blurRad="38100" dist="38100" dir="2700000" algn="tl">
                    <a:srgbClr val="C0C0C0"/>
                  </a:outerShdw>
                </a:effectLst>
                <a:latin typeface="Times New Roman" pitchFamily="18" charset="0"/>
              </a:rPr>
              <a:t>enzymopathies</a:t>
            </a:r>
            <a:r>
              <a:rPr lang="en-US" b="1" dirty="0" smtClean="0">
                <a:solidFill>
                  <a:srgbClr val="800000"/>
                </a:solidFill>
                <a:effectLst>
                  <a:outerShdw blurRad="38100" dist="38100" dir="2700000" algn="tl">
                    <a:srgbClr val="C0C0C0"/>
                  </a:outerShdw>
                </a:effectLst>
                <a:latin typeface="Times New Roman" pitchFamily="18" charset="0"/>
              </a:rPr>
              <a:t>.</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Autoimmune processes</a:t>
            </a:r>
            <a:r>
              <a:rPr lang="en-US" b="1" dirty="0" smtClean="0">
                <a:solidFill>
                  <a:srgbClr val="800000"/>
                </a:solidFill>
                <a:effectLst>
                  <a:outerShdw blurRad="38100" dist="38100" dir="2700000" algn="tl">
                    <a:srgbClr val="C0C0C0"/>
                  </a:outerShdw>
                </a:effectLst>
                <a:latin typeface="Times New Roman" pitchFamily="18" charset="0"/>
              </a:rPr>
              <a:t> in the liver.</a:t>
            </a:r>
          </a:p>
        </p:txBody>
      </p:sp>
    </p:spTree>
  </p:cSld>
  <p:clrMapOvr>
    <a:masterClrMapping/>
  </p:clrMapOvr>
  <p:transition advTm="30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0" y="0"/>
            <a:ext cx="9144000" cy="836613"/>
          </a:xfrm>
          <a:solidFill>
            <a:srgbClr val="F5FFDD"/>
          </a:solidFill>
        </p:spPr>
        <p:txBody>
          <a:bodyPr>
            <a:normAutofit fontScale="90000"/>
          </a:bodyPr>
          <a:lstStyle/>
          <a:p>
            <a:r>
              <a:rPr lang="en-US" sz="3600" b="1" dirty="0" smtClean="0">
                <a:solidFill>
                  <a:srgbClr val="FF0000"/>
                </a:solidFill>
              </a:rPr>
              <a:t>Immune reactions in liver pathology </a:t>
            </a:r>
            <a:r>
              <a:rPr lang="ru-RU" sz="3200" b="1" dirty="0"/>
              <a:t/>
            </a:r>
            <a:br>
              <a:rPr lang="ru-RU" sz="3200" b="1" dirty="0"/>
            </a:br>
            <a:endParaRPr lang="ru-RU" sz="3200" b="1" dirty="0"/>
          </a:p>
        </p:txBody>
      </p:sp>
      <p:sp>
        <p:nvSpPr>
          <p:cNvPr id="156675" name="Rectangle 3"/>
          <p:cNvSpPr>
            <a:spLocks noGrp="1" noChangeArrowheads="1"/>
          </p:cNvSpPr>
          <p:nvPr>
            <p:ph type="body" idx="1"/>
          </p:nvPr>
        </p:nvSpPr>
        <p:spPr>
          <a:xfrm>
            <a:off x="0" y="620713"/>
            <a:ext cx="9144000" cy="6237287"/>
          </a:xfrm>
          <a:solidFill>
            <a:schemeClr val="tx1"/>
          </a:solidFill>
        </p:spPr>
        <p:txBody>
          <a:bodyPr/>
          <a:lstStyle/>
          <a:p>
            <a:pPr algn="ctr">
              <a:lnSpc>
                <a:spcPct val="80000"/>
              </a:lnSpc>
              <a:buFontTx/>
              <a:buNone/>
            </a:pPr>
            <a:r>
              <a:rPr lang="en-US" sz="2400" b="1" dirty="0" smtClean="0">
                <a:solidFill>
                  <a:srgbClr val="92D050"/>
                </a:solidFill>
                <a:latin typeface="Times New Roman" pitchFamily="18" charset="0"/>
              </a:rPr>
              <a:t>Immune mechanisms</a:t>
            </a:r>
          </a:p>
          <a:p>
            <a:pPr>
              <a:lnSpc>
                <a:spcPct val="80000"/>
              </a:lnSpc>
              <a:buFontTx/>
              <a:buNone/>
            </a:pPr>
            <a:r>
              <a:rPr lang="en-US" sz="2000" b="1" dirty="0" smtClean="0">
                <a:solidFill>
                  <a:srgbClr val="92D050"/>
                </a:solidFill>
                <a:latin typeface="Times New Roman" pitchFamily="18" charset="0"/>
              </a:rPr>
              <a:t> In chronic and acute forms of hepatitis in the blood, an increased content of CD8 + T-lymphocytes, serving as suppressors and possessing </a:t>
            </a:r>
            <a:r>
              <a:rPr lang="en-US" sz="2000" b="1" dirty="0" err="1" smtClean="0">
                <a:solidFill>
                  <a:srgbClr val="92D050"/>
                </a:solidFill>
                <a:latin typeface="Times New Roman" pitchFamily="18" charset="0"/>
              </a:rPr>
              <a:t>cytolytic</a:t>
            </a:r>
            <a:r>
              <a:rPr lang="en-US" sz="2000" b="1" dirty="0" smtClean="0">
                <a:solidFill>
                  <a:srgbClr val="92D050"/>
                </a:solidFill>
                <a:latin typeface="Times New Roman" pitchFamily="18" charset="0"/>
              </a:rPr>
              <a:t> properties, is revealed.</a:t>
            </a:r>
          </a:p>
          <a:p>
            <a:pPr>
              <a:lnSpc>
                <a:spcPct val="80000"/>
              </a:lnSpc>
              <a:buFontTx/>
              <a:buNone/>
            </a:pPr>
            <a:endParaRPr lang="en-US" sz="2000" b="1" dirty="0" smtClean="0">
              <a:solidFill>
                <a:srgbClr val="92D050"/>
              </a:solidFill>
              <a:latin typeface="Times New Roman" pitchFamily="18" charset="0"/>
            </a:endParaRPr>
          </a:p>
          <a:p>
            <a:pPr>
              <a:lnSpc>
                <a:spcPct val="80000"/>
              </a:lnSpc>
              <a:buFontTx/>
              <a:buNone/>
            </a:pPr>
            <a:r>
              <a:rPr lang="en-US" sz="2000" b="1" dirty="0" smtClean="0">
                <a:solidFill>
                  <a:srgbClr val="92D050"/>
                </a:solidFill>
                <a:latin typeface="Times New Roman" pitchFamily="18" charset="0"/>
              </a:rPr>
              <a:t> Antibodies, </a:t>
            </a:r>
            <a:r>
              <a:rPr lang="en-US" sz="2000" b="1" dirty="0" err="1" smtClean="0">
                <a:solidFill>
                  <a:srgbClr val="92D050"/>
                </a:solidFill>
                <a:latin typeface="Times New Roman" pitchFamily="18" charset="0"/>
              </a:rPr>
              <a:t>autoantigens</a:t>
            </a:r>
            <a:r>
              <a:rPr lang="en-US" sz="2000" b="1" dirty="0" smtClean="0">
                <a:solidFill>
                  <a:srgbClr val="92D050"/>
                </a:solidFill>
                <a:latin typeface="Times New Roman" pitchFamily="18" charset="0"/>
              </a:rPr>
              <a:t> and </a:t>
            </a:r>
            <a:r>
              <a:rPr lang="en-US" sz="2000" b="1" dirty="0" err="1" smtClean="0">
                <a:solidFill>
                  <a:srgbClr val="92D050"/>
                </a:solidFill>
                <a:latin typeface="Times New Roman" pitchFamily="18" charset="0"/>
              </a:rPr>
              <a:t>haptens</a:t>
            </a:r>
            <a:r>
              <a:rPr lang="en-US" sz="2000" b="1" dirty="0" smtClean="0">
                <a:solidFill>
                  <a:srgbClr val="92D050"/>
                </a:solidFill>
                <a:latin typeface="Times New Roman" pitchFamily="18" charset="0"/>
              </a:rPr>
              <a:t> act as antigenic determinants that cause the formation of activated T-lymphocytes. When hepatitis B virus is affected, foci of immune cytolysis of </a:t>
            </a:r>
            <a:r>
              <a:rPr lang="en-US" sz="2000" b="1" dirty="0" err="1" smtClean="0">
                <a:solidFill>
                  <a:srgbClr val="92D050"/>
                </a:solidFill>
                <a:latin typeface="Times New Roman" pitchFamily="18" charset="0"/>
              </a:rPr>
              <a:t>hepatocytes</a:t>
            </a:r>
            <a:r>
              <a:rPr lang="en-US" sz="2000" b="1" dirty="0" smtClean="0">
                <a:solidFill>
                  <a:srgbClr val="92D050"/>
                </a:solidFill>
                <a:latin typeface="Times New Roman" pitchFamily="18" charset="0"/>
              </a:rPr>
              <a:t> appear, in which the virus persists.</a:t>
            </a:r>
          </a:p>
          <a:p>
            <a:pPr>
              <a:lnSpc>
                <a:spcPct val="80000"/>
              </a:lnSpc>
              <a:buFontTx/>
              <a:buNone/>
            </a:pPr>
            <a:endParaRPr lang="en-US" sz="2000" b="1" dirty="0" smtClean="0">
              <a:solidFill>
                <a:srgbClr val="92D050"/>
              </a:solidFill>
              <a:latin typeface="Times New Roman" pitchFamily="18" charset="0"/>
            </a:endParaRPr>
          </a:p>
          <a:p>
            <a:pPr>
              <a:lnSpc>
                <a:spcPct val="80000"/>
              </a:lnSpc>
              <a:buFontTx/>
              <a:buNone/>
            </a:pPr>
            <a:r>
              <a:rPr lang="en-US" sz="2000" b="1" dirty="0" smtClean="0">
                <a:solidFill>
                  <a:srgbClr val="92D050"/>
                </a:solidFill>
                <a:latin typeface="Times New Roman" pitchFamily="18" charset="0"/>
              </a:rPr>
              <a:t> Induction of cytolysis is provided by circulating immune complexes as </a:t>
            </a:r>
            <a:r>
              <a:rPr lang="en-US" sz="2000" b="1" dirty="0" err="1" smtClean="0">
                <a:solidFill>
                  <a:srgbClr val="92D050"/>
                </a:solidFill>
                <a:latin typeface="Times New Roman" pitchFamily="18" charset="0"/>
              </a:rPr>
              <a:t>heterologous</a:t>
            </a:r>
            <a:r>
              <a:rPr lang="en-US" sz="2000" b="1" dirty="0" smtClean="0">
                <a:solidFill>
                  <a:srgbClr val="92D050"/>
                </a:solidFill>
                <a:latin typeface="Times New Roman" pitchFamily="18" charset="0"/>
              </a:rPr>
              <a:t>, containing the antigen of the virus, and </a:t>
            </a:r>
            <a:r>
              <a:rPr lang="en-US" sz="2000" b="1" dirty="0" err="1" smtClean="0">
                <a:solidFill>
                  <a:srgbClr val="92D050"/>
                </a:solidFill>
                <a:latin typeface="Times New Roman" pitchFamily="18" charset="0"/>
              </a:rPr>
              <a:t>autologous</a:t>
            </a:r>
            <a:r>
              <a:rPr lang="en-US" sz="2000" b="1" dirty="0" smtClean="0">
                <a:solidFill>
                  <a:srgbClr val="92D050"/>
                </a:solidFill>
                <a:latin typeface="Times New Roman" pitchFamily="18" charset="0"/>
              </a:rPr>
              <a:t>, formed with the inclusion of the liver </a:t>
            </a:r>
            <a:r>
              <a:rPr lang="en-US" sz="2000" b="1" dirty="0" err="1" smtClean="0">
                <a:solidFill>
                  <a:srgbClr val="92D050"/>
                </a:solidFill>
                <a:latin typeface="Times New Roman" pitchFamily="18" charset="0"/>
              </a:rPr>
              <a:t>autoantigen</a:t>
            </a:r>
            <a:r>
              <a:rPr lang="en-US" sz="2000" b="1" dirty="0" smtClean="0">
                <a:solidFill>
                  <a:srgbClr val="92D050"/>
                </a:solidFill>
                <a:latin typeface="Times New Roman" pitchFamily="18" charset="0"/>
              </a:rPr>
              <a:t> - lipoprotein, to which AT (</a:t>
            </a:r>
            <a:r>
              <a:rPr lang="en-US" sz="2000" b="1" dirty="0" err="1" smtClean="0">
                <a:solidFill>
                  <a:srgbClr val="92D050"/>
                </a:solidFill>
                <a:latin typeface="Times New Roman" pitchFamily="18" charset="0"/>
              </a:rPr>
              <a:t>IgG</a:t>
            </a:r>
            <a:r>
              <a:rPr lang="en-US" sz="2000" b="1" dirty="0" smtClean="0">
                <a:solidFill>
                  <a:srgbClr val="92D050"/>
                </a:solidFill>
                <a:latin typeface="Times New Roman" pitchFamily="18" charset="0"/>
              </a:rPr>
              <a:t>) is produced.</a:t>
            </a:r>
          </a:p>
          <a:p>
            <a:pPr>
              <a:lnSpc>
                <a:spcPct val="80000"/>
              </a:lnSpc>
              <a:buFontTx/>
              <a:buNone/>
            </a:pPr>
            <a:r>
              <a:rPr lang="en-US" sz="2000" b="1" dirty="0" smtClean="0">
                <a:solidFill>
                  <a:srgbClr val="92D050"/>
                </a:solidFill>
                <a:latin typeface="Times New Roman" pitchFamily="18" charset="0"/>
              </a:rPr>
              <a:t> Antibodies are fixed on the surface of </a:t>
            </a:r>
            <a:r>
              <a:rPr lang="en-US" sz="2000" b="1" dirty="0" err="1" smtClean="0">
                <a:solidFill>
                  <a:srgbClr val="92D050"/>
                </a:solidFill>
                <a:latin typeface="Times New Roman" pitchFamily="18" charset="0"/>
              </a:rPr>
              <a:t>hepatocytes</a:t>
            </a:r>
            <a:r>
              <a:rPr lang="en-US" sz="2000" b="1" dirty="0" smtClean="0">
                <a:solidFill>
                  <a:srgbClr val="92D050"/>
                </a:solidFill>
                <a:latin typeface="Times New Roman" pitchFamily="18" charset="0"/>
              </a:rPr>
              <a:t>, and also induce </a:t>
            </a:r>
            <a:r>
              <a:rPr lang="en-US" sz="2000" b="1" dirty="0" err="1" smtClean="0">
                <a:solidFill>
                  <a:srgbClr val="92D050"/>
                </a:solidFill>
                <a:latin typeface="Times New Roman" pitchFamily="18" charset="0"/>
              </a:rPr>
              <a:t>cytotoxicity</a:t>
            </a:r>
            <a:r>
              <a:rPr lang="en-US" sz="2000" b="1" dirty="0" smtClean="0">
                <a:solidFill>
                  <a:srgbClr val="92D050"/>
                </a:solidFill>
                <a:latin typeface="Times New Roman" pitchFamily="18" charset="0"/>
              </a:rPr>
              <a:t> of normal lymphocytes against hepatic cells. Depending on the patient's immune status and the nature of the pathogen, </a:t>
            </a:r>
            <a:r>
              <a:rPr lang="en-US" sz="2000" b="1" dirty="0" err="1" smtClean="0">
                <a:solidFill>
                  <a:srgbClr val="92D050"/>
                </a:solidFill>
                <a:latin typeface="Times New Roman" pitchFamily="18" charset="0"/>
              </a:rPr>
              <a:t>cytotoxic</a:t>
            </a:r>
            <a:r>
              <a:rPr lang="en-US" sz="2000" b="1" dirty="0" smtClean="0">
                <a:solidFill>
                  <a:srgbClr val="92D050"/>
                </a:solidFill>
                <a:latin typeface="Times New Roman" pitchFamily="18" charset="0"/>
              </a:rPr>
              <a:t> reactions prevail or tolerance towards foreign antigens is manifested.</a:t>
            </a:r>
          </a:p>
          <a:p>
            <a:pPr>
              <a:lnSpc>
                <a:spcPct val="80000"/>
              </a:lnSpc>
              <a:buFontTx/>
              <a:buNone/>
            </a:pPr>
            <a:endParaRPr lang="en-US" sz="2000" b="1" dirty="0" smtClean="0">
              <a:solidFill>
                <a:srgbClr val="92D050"/>
              </a:solidFill>
              <a:latin typeface="Times New Roman" pitchFamily="18" charset="0"/>
            </a:endParaRPr>
          </a:p>
          <a:p>
            <a:pPr>
              <a:lnSpc>
                <a:spcPct val="80000"/>
              </a:lnSpc>
              <a:buFontTx/>
              <a:buNone/>
            </a:pPr>
            <a:r>
              <a:rPr lang="en-US" sz="2000" b="1" dirty="0" smtClean="0">
                <a:solidFill>
                  <a:srgbClr val="92D050"/>
                </a:solidFill>
                <a:latin typeface="Times New Roman" pitchFamily="18" charset="0"/>
              </a:rPr>
              <a:t> The number of cells that interact with the virus determines the clinical course of hepatitis.</a:t>
            </a:r>
          </a:p>
          <a:p>
            <a:pPr>
              <a:lnSpc>
                <a:spcPct val="80000"/>
              </a:lnSpc>
              <a:buFontTx/>
              <a:buNone/>
            </a:pPr>
            <a:r>
              <a:rPr lang="en-US" sz="2000" b="1" dirty="0" smtClean="0">
                <a:solidFill>
                  <a:srgbClr val="0F0B05"/>
                </a:solidFill>
                <a:latin typeface="Times New Roman" pitchFamily="18" charset="0"/>
              </a:rPr>
              <a:t>О </a:t>
            </a:r>
            <a:r>
              <a:rPr lang="en-US" sz="2000" b="1" dirty="0" err="1" smtClean="0">
                <a:solidFill>
                  <a:srgbClr val="0F0B05"/>
                </a:solidFill>
                <a:latin typeface="Times New Roman" pitchFamily="18" charset="0"/>
              </a:rPr>
              <a:t>Переводчике</a:t>
            </a:r>
            <a:r>
              <a:rPr lang="en-US" sz="2000" b="1" dirty="0" smtClean="0">
                <a:solidFill>
                  <a:srgbClr val="0F0B05"/>
                </a:solidFill>
                <a:latin typeface="Times New Roman" pitchFamily="18" charset="0"/>
              </a:rPr>
              <a:t> </a:t>
            </a:r>
            <a:r>
              <a:rPr lang="en-US" sz="2000" b="1" dirty="0" err="1" smtClean="0">
                <a:solidFill>
                  <a:srgbClr val="0F0B05"/>
                </a:solidFill>
                <a:latin typeface="Times New Roman" pitchFamily="18" charset="0"/>
              </a:rPr>
              <a:t>GoogleСообществаМобильная</a:t>
            </a:r>
            <a:r>
              <a:rPr lang="en-US" sz="2000" b="1" dirty="0" smtClean="0">
                <a:solidFill>
                  <a:srgbClr val="0F0B05"/>
                </a:solidFill>
                <a:latin typeface="Times New Roman" pitchFamily="18" charset="0"/>
              </a:rPr>
              <a:t> </a:t>
            </a:r>
            <a:r>
              <a:rPr lang="en-US" sz="2000" b="1" dirty="0" err="1" smtClean="0">
                <a:solidFill>
                  <a:srgbClr val="0F0B05"/>
                </a:solidFill>
                <a:latin typeface="Times New Roman" pitchFamily="18" charset="0"/>
              </a:rPr>
              <a:t>версияО</a:t>
            </a:r>
            <a:r>
              <a:rPr lang="en-US" sz="2000" b="1" dirty="0" smtClean="0">
                <a:solidFill>
                  <a:srgbClr val="0F0B05"/>
                </a:solidFill>
                <a:latin typeface="Times New Roman" pitchFamily="18" charset="0"/>
              </a:rPr>
              <a:t> </a:t>
            </a:r>
            <a:r>
              <a:rPr lang="en-US" sz="2000" b="1" dirty="0" err="1" smtClean="0">
                <a:solidFill>
                  <a:srgbClr val="0F0B05"/>
                </a:solidFill>
                <a:latin typeface="Times New Roman" pitchFamily="18" charset="0"/>
              </a:rPr>
              <a:t>GoogleПравила</a:t>
            </a:r>
            <a:r>
              <a:rPr lang="en-US" sz="2000" b="1" dirty="0" smtClean="0">
                <a:solidFill>
                  <a:srgbClr val="0F0B05"/>
                </a:solidFill>
                <a:latin typeface="Times New Roman" pitchFamily="18" charset="0"/>
              </a:rPr>
              <a:t> и </a:t>
            </a:r>
            <a:r>
              <a:rPr lang="en-US" sz="2000" b="1" dirty="0" err="1" smtClean="0">
                <a:solidFill>
                  <a:srgbClr val="0F0B05"/>
                </a:solidFill>
                <a:latin typeface="Times New Roman" pitchFamily="18" charset="0"/>
              </a:rPr>
              <a:t>принципыСправка</a:t>
            </a:r>
            <a:endParaRPr lang="ru-RU" sz="2000" b="1" dirty="0">
              <a:solidFill>
                <a:srgbClr val="0F0B05"/>
              </a:solidFill>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58722" name="Object 2"/>
          <p:cNvGraphicFramePr>
            <a:graphicFrameLocks noChangeAspect="1"/>
          </p:cNvGraphicFramePr>
          <p:nvPr/>
        </p:nvGraphicFramePr>
        <p:xfrm>
          <a:off x="0" y="0"/>
          <a:ext cx="704850" cy="549275"/>
        </p:xfrm>
        <a:graphic>
          <a:graphicData uri="http://schemas.openxmlformats.org/presentationml/2006/ole">
            <p:oleObj spid="_x0000_s2050" name="Фотография Photo Editor" r:id="rId3" imgW="476316" imgH="476316" progId="">
              <p:embed/>
            </p:oleObj>
          </a:graphicData>
        </a:graphic>
      </p:graphicFrame>
      <p:sp>
        <p:nvSpPr>
          <p:cNvPr id="158723" name="Text Box 3"/>
          <p:cNvSpPr txBox="1">
            <a:spLocks noChangeArrowheads="1"/>
          </p:cNvSpPr>
          <p:nvPr/>
        </p:nvSpPr>
        <p:spPr bwMode="auto">
          <a:xfrm>
            <a:off x="684213" y="0"/>
            <a:ext cx="8459787" cy="579438"/>
          </a:xfrm>
          <a:prstGeom prst="rect">
            <a:avLst/>
          </a:prstGeom>
          <a:solidFill>
            <a:schemeClr val="tx1"/>
          </a:solidFill>
          <a:ln w="9525">
            <a:noFill/>
            <a:miter lim="800000"/>
            <a:headEnd/>
            <a:tailEnd/>
          </a:ln>
          <a:effectLst/>
        </p:spPr>
        <p:txBody>
          <a:bodyPr>
            <a:spAutoFit/>
          </a:bodyPr>
          <a:lstStyle/>
          <a:p>
            <a:pPr algn="ctr"/>
            <a:r>
              <a:rPr lang="en-US" sz="3200" b="1" dirty="0" smtClean="0">
                <a:solidFill>
                  <a:srgbClr val="FF3300"/>
                </a:solidFill>
                <a:latin typeface="Times New Roman" pitchFamily="18" charset="0"/>
              </a:rPr>
              <a:t>JAUNDICE</a:t>
            </a:r>
            <a:endParaRPr lang="ru-RU" sz="3200" b="1" dirty="0">
              <a:solidFill>
                <a:srgbClr val="FF3300"/>
              </a:solidFill>
              <a:latin typeface="Times New Roman" pitchFamily="18" charset="0"/>
            </a:endParaRPr>
          </a:p>
        </p:txBody>
      </p:sp>
      <p:sp>
        <p:nvSpPr>
          <p:cNvPr id="158724" name="Text Box 4"/>
          <p:cNvSpPr txBox="1">
            <a:spLocks noChangeArrowheads="1"/>
          </p:cNvSpPr>
          <p:nvPr/>
        </p:nvSpPr>
        <p:spPr bwMode="auto">
          <a:xfrm>
            <a:off x="0" y="981075"/>
            <a:ext cx="9144000" cy="1200329"/>
          </a:xfrm>
          <a:prstGeom prst="rect">
            <a:avLst/>
          </a:prstGeom>
          <a:noFill/>
          <a:ln w="9525">
            <a:noFill/>
            <a:miter lim="800000"/>
            <a:headEnd/>
            <a:tailEnd/>
          </a:ln>
          <a:effectLst/>
        </p:spPr>
        <p:txBody>
          <a:bodyPr wrap="square">
            <a:spAutoFit/>
          </a:bodyPr>
          <a:lstStyle/>
          <a:p>
            <a:pPr algn="ctr"/>
            <a:r>
              <a:rPr lang="ru-RU" sz="1800" dirty="0">
                <a:effectLst>
                  <a:outerShdw blurRad="38100" dist="38100" dir="2700000" algn="tl">
                    <a:srgbClr val="000000"/>
                  </a:outerShdw>
                </a:effectLst>
                <a:latin typeface="Times New Roman" pitchFamily="18" charset="0"/>
              </a:rPr>
              <a:t>       </a:t>
            </a:r>
            <a:r>
              <a:rPr lang="en-US" b="1" dirty="0" smtClean="0">
                <a:latin typeface="Tahoma" pitchFamily="34" charset="0"/>
              </a:rPr>
              <a:t> Symptom characterized by the appearance of yellow skin color, sclera and</a:t>
            </a:r>
          </a:p>
          <a:p>
            <a:pPr algn="ctr"/>
            <a:r>
              <a:rPr lang="en-US" b="1" dirty="0" smtClean="0">
                <a:latin typeface="Tahoma" pitchFamily="34" charset="0"/>
              </a:rPr>
              <a:t>       mucous membranes as a result of deposition of bile pigments with their</a:t>
            </a:r>
          </a:p>
          <a:p>
            <a:pPr algn="ctr"/>
            <a:r>
              <a:rPr lang="en-US" b="1" dirty="0" smtClean="0">
                <a:latin typeface="Tahoma" pitchFamily="34" charset="0"/>
              </a:rPr>
              <a:t>       increase in blood&gt; 30-35 </a:t>
            </a:r>
            <a:r>
              <a:rPr lang="en-US" b="1" dirty="0" err="1" smtClean="0">
                <a:latin typeface="Tahoma" pitchFamily="34" charset="0"/>
              </a:rPr>
              <a:t>mmol</a:t>
            </a:r>
            <a:r>
              <a:rPr lang="en-US" b="1" dirty="0" smtClean="0">
                <a:latin typeface="Tahoma" pitchFamily="34" charset="0"/>
              </a:rPr>
              <a:t> / l.</a:t>
            </a:r>
            <a:endParaRPr lang="ru-RU" sz="1800" b="1" dirty="0">
              <a:latin typeface="Tahoma" pitchFamily="34" charset="0"/>
            </a:endParaRPr>
          </a:p>
        </p:txBody>
      </p:sp>
      <p:sp>
        <p:nvSpPr>
          <p:cNvPr id="158725" name="Oval 5"/>
          <p:cNvSpPr>
            <a:spLocks noChangeArrowheads="1"/>
          </p:cNvSpPr>
          <p:nvPr/>
        </p:nvSpPr>
        <p:spPr bwMode="auto">
          <a:xfrm>
            <a:off x="914400" y="2205038"/>
            <a:ext cx="2895600" cy="1071562"/>
          </a:xfrm>
          <a:prstGeom prst="ellipse">
            <a:avLst/>
          </a:prstGeom>
          <a:solidFill>
            <a:schemeClr val="tx1"/>
          </a:solidFill>
          <a:ln w="9525">
            <a:solidFill>
              <a:schemeClr val="bg2"/>
            </a:solidFill>
            <a:round/>
            <a:headEnd/>
            <a:tailEnd/>
          </a:ln>
          <a:effectLst/>
        </p:spPr>
        <p:txBody>
          <a:bodyPr wrap="none" anchor="ctr"/>
          <a:lstStyle/>
          <a:p>
            <a:pPr algn="ctr"/>
            <a:r>
              <a:rPr lang="en-US" b="1" u="sng" dirty="0" smtClean="0">
                <a:solidFill>
                  <a:srgbClr val="FF3300"/>
                </a:solidFill>
                <a:latin typeface="Times New Roman" pitchFamily="18" charset="0"/>
              </a:rPr>
              <a:t>PURCHASED</a:t>
            </a:r>
            <a:endParaRPr lang="ru-RU" sz="1800" b="1" u="sng" dirty="0">
              <a:solidFill>
                <a:srgbClr val="FF3300"/>
              </a:solidFill>
              <a:latin typeface="Times New Roman" pitchFamily="18" charset="0"/>
            </a:endParaRPr>
          </a:p>
        </p:txBody>
      </p:sp>
      <p:sp>
        <p:nvSpPr>
          <p:cNvPr id="158726" name="Rectangle 6"/>
          <p:cNvSpPr>
            <a:spLocks noChangeArrowheads="1"/>
          </p:cNvSpPr>
          <p:nvPr/>
        </p:nvSpPr>
        <p:spPr bwMode="auto">
          <a:xfrm>
            <a:off x="838200" y="3716338"/>
            <a:ext cx="3352800" cy="703262"/>
          </a:xfrm>
          <a:prstGeom prst="rect">
            <a:avLst/>
          </a:prstGeom>
          <a:solidFill>
            <a:schemeClr val="tx1"/>
          </a:solidFill>
          <a:ln w="9525">
            <a:solidFill>
              <a:schemeClr val="tx1"/>
            </a:solidFill>
            <a:miter lim="800000"/>
            <a:headEnd/>
            <a:tailEnd/>
          </a:ln>
          <a:effectLst/>
        </p:spPr>
        <p:txBody>
          <a:bodyPr wrap="none" anchor="ctr"/>
          <a:lstStyle/>
          <a:p>
            <a:pPr algn="ctr"/>
            <a:r>
              <a:rPr lang="en-US" b="1" dirty="0" err="1" smtClean="0">
                <a:solidFill>
                  <a:srgbClr val="FF0000"/>
                </a:solidFill>
                <a:latin typeface="Times New Roman" pitchFamily="18" charset="0"/>
              </a:rPr>
              <a:t>Superhepatic</a:t>
            </a:r>
            <a:endParaRPr lang="ru-RU" sz="1800" b="1" dirty="0">
              <a:solidFill>
                <a:srgbClr val="FF0000"/>
              </a:solidFill>
              <a:latin typeface="Times New Roman" pitchFamily="18" charset="0"/>
            </a:endParaRPr>
          </a:p>
        </p:txBody>
      </p:sp>
      <p:sp>
        <p:nvSpPr>
          <p:cNvPr id="158727" name="Rectangle 7"/>
          <p:cNvSpPr>
            <a:spLocks noChangeArrowheads="1"/>
          </p:cNvSpPr>
          <p:nvPr/>
        </p:nvSpPr>
        <p:spPr bwMode="auto">
          <a:xfrm>
            <a:off x="838200" y="4724400"/>
            <a:ext cx="3352800" cy="649288"/>
          </a:xfrm>
          <a:prstGeom prst="rect">
            <a:avLst/>
          </a:prstGeom>
          <a:solidFill>
            <a:schemeClr val="tx1"/>
          </a:solidFill>
          <a:ln w="9525">
            <a:solidFill>
              <a:schemeClr val="tx1"/>
            </a:solidFill>
            <a:miter lim="800000"/>
            <a:headEnd/>
            <a:tailEnd/>
          </a:ln>
          <a:effectLst/>
        </p:spPr>
        <p:txBody>
          <a:bodyPr wrap="none" anchor="ctr"/>
          <a:lstStyle/>
          <a:p>
            <a:pPr algn="ctr"/>
            <a:r>
              <a:rPr lang="en-US" b="1" dirty="0" err="1" smtClean="0">
                <a:solidFill>
                  <a:srgbClr val="FF0000"/>
                </a:solidFill>
                <a:latin typeface="Times New Roman" pitchFamily="18" charset="0"/>
              </a:rPr>
              <a:t>Subhepatic</a:t>
            </a:r>
            <a:endParaRPr lang="ru-RU" sz="1800" b="1" dirty="0">
              <a:solidFill>
                <a:srgbClr val="FF0000"/>
              </a:solidFill>
              <a:latin typeface="Times New Roman" pitchFamily="18" charset="0"/>
            </a:endParaRPr>
          </a:p>
        </p:txBody>
      </p:sp>
      <p:sp>
        <p:nvSpPr>
          <p:cNvPr id="158728" name="Rectangle 8"/>
          <p:cNvSpPr>
            <a:spLocks noChangeArrowheads="1"/>
          </p:cNvSpPr>
          <p:nvPr/>
        </p:nvSpPr>
        <p:spPr bwMode="auto">
          <a:xfrm>
            <a:off x="838200" y="5562600"/>
            <a:ext cx="3352800" cy="674688"/>
          </a:xfrm>
          <a:prstGeom prst="rect">
            <a:avLst/>
          </a:prstGeom>
          <a:solidFill>
            <a:schemeClr val="tx1"/>
          </a:solidFill>
          <a:ln w="9525">
            <a:solidFill>
              <a:schemeClr val="tx1"/>
            </a:solidFill>
            <a:miter lim="800000"/>
            <a:headEnd/>
            <a:tailEnd/>
          </a:ln>
          <a:effectLst/>
        </p:spPr>
        <p:txBody>
          <a:bodyPr wrap="none" anchor="ctr"/>
          <a:lstStyle/>
          <a:p>
            <a:pPr algn="ctr"/>
            <a:r>
              <a:rPr lang="en-US" b="1" dirty="0" smtClean="0">
                <a:solidFill>
                  <a:srgbClr val="FF0000"/>
                </a:solidFill>
                <a:latin typeface="Times New Roman" pitchFamily="18" charset="0"/>
              </a:rPr>
              <a:t>Hepatic</a:t>
            </a:r>
            <a:endParaRPr lang="ru-RU" sz="1800" b="1" dirty="0">
              <a:solidFill>
                <a:srgbClr val="FF0000"/>
              </a:solidFill>
              <a:latin typeface="Times New Roman" pitchFamily="18" charset="0"/>
            </a:endParaRPr>
          </a:p>
        </p:txBody>
      </p:sp>
      <p:sp>
        <p:nvSpPr>
          <p:cNvPr id="158729" name="Oval 9"/>
          <p:cNvSpPr>
            <a:spLocks noChangeArrowheads="1"/>
          </p:cNvSpPr>
          <p:nvPr/>
        </p:nvSpPr>
        <p:spPr bwMode="auto">
          <a:xfrm>
            <a:off x="5410200" y="2276475"/>
            <a:ext cx="2895600" cy="1076325"/>
          </a:xfrm>
          <a:prstGeom prst="ellipse">
            <a:avLst/>
          </a:prstGeom>
          <a:solidFill>
            <a:schemeClr val="tx1"/>
          </a:solidFill>
          <a:ln w="9525">
            <a:solidFill>
              <a:schemeClr val="bg2"/>
            </a:solidFill>
            <a:round/>
            <a:headEnd/>
            <a:tailEnd/>
          </a:ln>
          <a:effectLst/>
        </p:spPr>
        <p:txBody>
          <a:bodyPr wrap="none" anchor="ctr"/>
          <a:lstStyle/>
          <a:p>
            <a:pPr algn="ctr"/>
            <a:r>
              <a:rPr lang="en-US" b="1" u="sng" dirty="0" smtClean="0">
                <a:solidFill>
                  <a:srgbClr val="FF3300"/>
                </a:solidFill>
                <a:latin typeface="Times New Roman" pitchFamily="18" charset="0"/>
              </a:rPr>
              <a:t>HEREDITARY</a:t>
            </a:r>
            <a:endParaRPr lang="ru-RU" sz="1800" b="1" u="sng" dirty="0">
              <a:solidFill>
                <a:srgbClr val="FF3300"/>
              </a:solidFill>
              <a:latin typeface="Times New Roman" pitchFamily="18" charset="0"/>
            </a:endParaRPr>
          </a:p>
        </p:txBody>
      </p:sp>
      <p:sp>
        <p:nvSpPr>
          <p:cNvPr id="158730" name="Rectangle 10"/>
          <p:cNvSpPr>
            <a:spLocks noChangeArrowheads="1"/>
          </p:cNvSpPr>
          <p:nvPr/>
        </p:nvSpPr>
        <p:spPr bwMode="auto">
          <a:xfrm>
            <a:off x="5257800" y="3716338"/>
            <a:ext cx="3352800" cy="703262"/>
          </a:xfrm>
          <a:prstGeom prst="rect">
            <a:avLst/>
          </a:prstGeom>
          <a:solidFill>
            <a:schemeClr val="tx1"/>
          </a:solidFill>
          <a:ln w="9525">
            <a:solidFill>
              <a:schemeClr val="tx1"/>
            </a:solidFill>
            <a:miter lim="800000"/>
            <a:headEnd/>
            <a:tailEnd/>
          </a:ln>
          <a:effectLst/>
        </p:spPr>
        <p:txBody>
          <a:bodyPr wrap="none" anchor="ctr"/>
          <a:lstStyle/>
          <a:p>
            <a:pPr algn="ctr"/>
            <a:r>
              <a:rPr lang="en-US" b="1" dirty="0" smtClean="0">
                <a:solidFill>
                  <a:srgbClr val="FF0000"/>
                </a:solidFill>
                <a:latin typeface="Times New Roman" pitchFamily="18" charset="0"/>
              </a:rPr>
              <a:t>Gilbert</a:t>
            </a:r>
            <a:endParaRPr lang="ru-RU" sz="1800" b="1" dirty="0">
              <a:solidFill>
                <a:srgbClr val="FF0000"/>
              </a:solidFill>
              <a:latin typeface="Times New Roman" pitchFamily="18" charset="0"/>
            </a:endParaRPr>
          </a:p>
        </p:txBody>
      </p:sp>
      <p:sp>
        <p:nvSpPr>
          <p:cNvPr id="158731" name="Rectangle 11"/>
          <p:cNvSpPr>
            <a:spLocks noChangeArrowheads="1"/>
          </p:cNvSpPr>
          <p:nvPr/>
        </p:nvSpPr>
        <p:spPr bwMode="auto">
          <a:xfrm>
            <a:off x="5219700" y="4724400"/>
            <a:ext cx="3352800" cy="649288"/>
          </a:xfrm>
          <a:prstGeom prst="rect">
            <a:avLst/>
          </a:prstGeom>
          <a:solidFill>
            <a:schemeClr val="tx1"/>
          </a:solidFill>
          <a:ln w="9525">
            <a:solidFill>
              <a:schemeClr val="tx1"/>
            </a:solidFill>
            <a:miter lim="800000"/>
            <a:headEnd/>
            <a:tailEnd/>
          </a:ln>
          <a:effectLst/>
        </p:spPr>
        <p:txBody>
          <a:bodyPr wrap="none" anchor="ctr"/>
          <a:lstStyle/>
          <a:p>
            <a:pPr algn="ctr"/>
            <a:r>
              <a:rPr lang="en-US" b="1" dirty="0" err="1" smtClean="0">
                <a:solidFill>
                  <a:srgbClr val="FF0000"/>
                </a:solidFill>
                <a:latin typeface="Times New Roman" pitchFamily="18" charset="0"/>
              </a:rPr>
              <a:t>Kriegler-Nayyar</a:t>
            </a:r>
            <a:endParaRPr lang="ru-RU" sz="1800" b="1" dirty="0">
              <a:solidFill>
                <a:srgbClr val="FF0000"/>
              </a:solidFill>
              <a:latin typeface="Times New Roman" pitchFamily="18" charset="0"/>
            </a:endParaRPr>
          </a:p>
        </p:txBody>
      </p:sp>
      <p:sp>
        <p:nvSpPr>
          <p:cNvPr id="158732" name="Rectangle 12"/>
          <p:cNvSpPr>
            <a:spLocks noChangeArrowheads="1"/>
          </p:cNvSpPr>
          <p:nvPr/>
        </p:nvSpPr>
        <p:spPr bwMode="auto">
          <a:xfrm>
            <a:off x="5257800" y="5562600"/>
            <a:ext cx="3352800" cy="674688"/>
          </a:xfrm>
          <a:prstGeom prst="rect">
            <a:avLst/>
          </a:prstGeom>
          <a:solidFill>
            <a:schemeClr val="tx1"/>
          </a:solidFill>
          <a:ln w="9525">
            <a:solidFill>
              <a:schemeClr val="tx1"/>
            </a:solidFill>
            <a:miter lim="800000"/>
            <a:headEnd/>
            <a:tailEnd/>
          </a:ln>
          <a:effectLst/>
        </p:spPr>
        <p:txBody>
          <a:bodyPr wrap="none" anchor="ctr"/>
          <a:lstStyle/>
          <a:p>
            <a:pPr algn="ctr"/>
            <a:r>
              <a:rPr lang="en-US" b="1" dirty="0" err="1" smtClean="0">
                <a:solidFill>
                  <a:srgbClr val="FF0000"/>
                </a:solidFill>
                <a:latin typeface="Times New Roman" pitchFamily="18" charset="0"/>
              </a:rPr>
              <a:t>Dabin</a:t>
            </a:r>
            <a:r>
              <a:rPr lang="en-US" b="1" dirty="0" smtClean="0">
                <a:solidFill>
                  <a:srgbClr val="FF0000"/>
                </a:solidFill>
                <a:latin typeface="Times New Roman" pitchFamily="18" charset="0"/>
              </a:rPr>
              <a:t>-Johnson</a:t>
            </a:r>
            <a:endParaRPr lang="ru-RU" sz="1800" b="1" dirty="0">
              <a:solidFill>
                <a:srgbClr val="FF0000"/>
              </a:solidFill>
              <a:latin typeface="Times New Roman" pitchFamily="18" charset="0"/>
            </a:endParaRPr>
          </a:p>
        </p:txBody>
      </p:sp>
      <p:sp>
        <p:nvSpPr>
          <p:cNvPr id="158733" name="Line 13"/>
          <p:cNvSpPr>
            <a:spLocks noChangeShapeType="1"/>
          </p:cNvSpPr>
          <p:nvPr/>
        </p:nvSpPr>
        <p:spPr bwMode="auto">
          <a:xfrm flipH="1">
            <a:off x="457200" y="2895600"/>
            <a:ext cx="457200" cy="0"/>
          </a:xfrm>
          <a:prstGeom prst="line">
            <a:avLst/>
          </a:prstGeom>
          <a:noFill/>
          <a:ln w="9525">
            <a:solidFill>
              <a:schemeClr val="tx1"/>
            </a:solidFill>
            <a:round/>
            <a:headEnd/>
            <a:tailEnd/>
          </a:ln>
          <a:effectLst/>
        </p:spPr>
        <p:txBody>
          <a:bodyPr wrap="none"/>
          <a:lstStyle/>
          <a:p>
            <a:endParaRPr lang="ru-RU"/>
          </a:p>
        </p:txBody>
      </p:sp>
      <p:sp>
        <p:nvSpPr>
          <p:cNvPr id="158734" name="Line 14"/>
          <p:cNvSpPr>
            <a:spLocks noChangeShapeType="1"/>
          </p:cNvSpPr>
          <p:nvPr/>
        </p:nvSpPr>
        <p:spPr bwMode="auto">
          <a:xfrm>
            <a:off x="457200" y="2895600"/>
            <a:ext cx="0" cy="2895600"/>
          </a:xfrm>
          <a:prstGeom prst="line">
            <a:avLst/>
          </a:prstGeom>
          <a:noFill/>
          <a:ln w="9525">
            <a:solidFill>
              <a:schemeClr val="tx1"/>
            </a:solidFill>
            <a:round/>
            <a:headEnd/>
            <a:tailEnd/>
          </a:ln>
          <a:effectLst/>
        </p:spPr>
        <p:txBody>
          <a:bodyPr wrap="none"/>
          <a:lstStyle/>
          <a:p>
            <a:endParaRPr lang="ru-RU"/>
          </a:p>
        </p:txBody>
      </p:sp>
      <p:sp>
        <p:nvSpPr>
          <p:cNvPr id="158735" name="Line 15"/>
          <p:cNvSpPr>
            <a:spLocks noChangeShapeType="1"/>
          </p:cNvSpPr>
          <p:nvPr/>
        </p:nvSpPr>
        <p:spPr bwMode="auto">
          <a:xfrm>
            <a:off x="457200" y="5791200"/>
            <a:ext cx="381000" cy="0"/>
          </a:xfrm>
          <a:prstGeom prst="line">
            <a:avLst/>
          </a:prstGeom>
          <a:noFill/>
          <a:ln w="9525">
            <a:solidFill>
              <a:schemeClr val="tx1"/>
            </a:solidFill>
            <a:round/>
            <a:headEnd/>
            <a:tailEnd/>
          </a:ln>
          <a:effectLst/>
        </p:spPr>
        <p:txBody>
          <a:bodyPr wrap="none"/>
          <a:lstStyle/>
          <a:p>
            <a:endParaRPr lang="ru-RU"/>
          </a:p>
        </p:txBody>
      </p:sp>
      <p:sp>
        <p:nvSpPr>
          <p:cNvPr id="158736" name="Line 16"/>
          <p:cNvSpPr>
            <a:spLocks noChangeShapeType="1"/>
          </p:cNvSpPr>
          <p:nvPr/>
        </p:nvSpPr>
        <p:spPr bwMode="auto">
          <a:xfrm>
            <a:off x="457200" y="4953000"/>
            <a:ext cx="381000" cy="0"/>
          </a:xfrm>
          <a:prstGeom prst="line">
            <a:avLst/>
          </a:prstGeom>
          <a:noFill/>
          <a:ln w="9525">
            <a:solidFill>
              <a:schemeClr val="tx1"/>
            </a:solidFill>
            <a:round/>
            <a:headEnd/>
            <a:tailEnd/>
          </a:ln>
          <a:effectLst/>
        </p:spPr>
        <p:txBody>
          <a:bodyPr wrap="none"/>
          <a:lstStyle/>
          <a:p>
            <a:endParaRPr lang="ru-RU"/>
          </a:p>
        </p:txBody>
      </p:sp>
      <p:sp>
        <p:nvSpPr>
          <p:cNvPr id="158737" name="Line 17"/>
          <p:cNvSpPr>
            <a:spLocks noChangeShapeType="1"/>
          </p:cNvSpPr>
          <p:nvPr/>
        </p:nvSpPr>
        <p:spPr bwMode="auto">
          <a:xfrm>
            <a:off x="457200" y="4114800"/>
            <a:ext cx="381000" cy="0"/>
          </a:xfrm>
          <a:prstGeom prst="line">
            <a:avLst/>
          </a:prstGeom>
          <a:noFill/>
          <a:ln w="9525">
            <a:solidFill>
              <a:schemeClr val="tx1"/>
            </a:solidFill>
            <a:round/>
            <a:headEnd/>
            <a:tailEnd/>
          </a:ln>
          <a:effectLst/>
        </p:spPr>
        <p:txBody>
          <a:bodyPr wrap="none"/>
          <a:lstStyle/>
          <a:p>
            <a:endParaRPr lang="ru-RU"/>
          </a:p>
        </p:txBody>
      </p:sp>
      <p:sp>
        <p:nvSpPr>
          <p:cNvPr id="158738" name="Line 18"/>
          <p:cNvSpPr>
            <a:spLocks noChangeShapeType="1"/>
          </p:cNvSpPr>
          <p:nvPr/>
        </p:nvSpPr>
        <p:spPr bwMode="auto">
          <a:xfrm flipH="1">
            <a:off x="5029200" y="2971800"/>
            <a:ext cx="381000" cy="0"/>
          </a:xfrm>
          <a:prstGeom prst="line">
            <a:avLst/>
          </a:prstGeom>
          <a:noFill/>
          <a:ln w="9525">
            <a:solidFill>
              <a:schemeClr val="tx1"/>
            </a:solidFill>
            <a:round/>
            <a:headEnd/>
            <a:tailEnd/>
          </a:ln>
          <a:effectLst/>
        </p:spPr>
        <p:txBody>
          <a:bodyPr wrap="none"/>
          <a:lstStyle/>
          <a:p>
            <a:endParaRPr lang="ru-RU"/>
          </a:p>
        </p:txBody>
      </p:sp>
      <p:sp>
        <p:nvSpPr>
          <p:cNvPr id="158739" name="Line 19"/>
          <p:cNvSpPr>
            <a:spLocks noChangeShapeType="1"/>
          </p:cNvSpPr>
          <p:nvPr/>
        </p:nvSpPr>
        <p:spPr bwMode="auto">
          <a:xfrm>
            <a:off x="5029200" y="2971800"/>
            <a:ext cx="0" cy="2819400"/>
          </a:xfrm>
          <a:prstGeom prst="line">
            <a:avLst/>
          </a:prstGeom>
          <a:noFill/>
          <a:ln w="9525">
            <a:solidFill>
              <a:schemeClr val="tx1"/>
            </a:solidFill>
            <a:round/>
            <a:headEnd/>
            <a:tailEnd/>
          </a:ln>
          <a:effectLst/>
        </p:spPr>
        <p:txBody>
          <a:bodyPr wrap="none"/>
          <a:lstStyle/>
          <a:p>
            <a:endParaRPr lang="ru-RU"/>
          </a:p>
        </p:txBody>
      </p:sp>
      <p:sp>
        <p:nvSpPr>
          <p:cNvPr id="158740" name="Line 20"/>
          <p:cNvSpPr>
            <a:spLocks noChangeShapeType="1"/>
          </p:cNvSpPr>
          <p:nvPr/>
        </p:nvSpPr>
        <p:spPr bwMode="auto">
          <a:xfrm>
            <a:off x="5029200" y="5791200"/>
            <a:ext cx="228600" cy="0"/>
          </a:xfrm>
          <a:prstGeom prst="line">
            <a:avLst/>
          </a:prstGeom>
          <a:noFill/>
          <a:ln w="9525">
            <a:solidFill>
              <a:schemeClr val="tx1"/>
            </a:solidFill>
            <a:round/>
            <a:headEnd/>
            <a:tailEnd/>
          </a:ln>
          <a:effectLst/>
        </p:spPr>
        <p:txBody>
          <a:bodyPr wrap="none"/>
          <a:lstStyle/>
          <a:p>
            <a:endParaRPr lang="ru-RU"/>
          </a:p>
        </p:txBody>
      </p:sp>
      <p:sp>
        <p:nvSpPr>
          <p:cNvPr id="158741" name="Line 21"/>
          <p:cNvSpPr>
            <a:spLocks noChangeShapeType="1"/>
          </p:cNvSpPr>
          <p:nvPr/>
        </p:nvSpPr>
        <p:spPr bwMode="auto">
          <a:xfrm>
            <a:off x="5029200" y="4876800"/>
            <a:ext cx="228600" cy="0"/>
          </a:xfrm>
          <a:prstGeom prst="line">
            <a:avLst/>
          </a:prstGeom>
          <a:noFill/>
          <a:ln w="9525">
            <a:solidFill>
              <a:schemeClr val="tx1"/>
            </a:solidFill>
            <a:round/>
            <a:headEnd/>
            <a:tailEnd/>
          </a:ln>
          <a:effectLst/>
        </p:spPr>
        <p:txBody>
          <a:bodyPr wrap="none"/>
          <a:lstStyle/>
          <a:p>
            <a:endParaRPr lang="ru-RU"/>
          </a:p>
        </p:txBody>
      </p:sp>
      <p:sp>
        <p:nvSpPr>
          <p:cNvPr id="158742" name="Line 22"/>
          <p:cNvSpPr>
            <a:spLocks noChangeShapeType="1"/>
          </p:cNvSpPr>
          <p:nvPr/>
        </p:nvSpPr>
        <p:spPr bwMode="auto">
          <a:xfrm>
            <a:off x="5029200" y="4114800"/>
            <a:ext cx="228600" cy="0"/>
          </a:xfrm>
          <a:prstGeom prst="line">
            <a:avLst/>
          </a:prstGeom>
          <a:noFill/>
          <a:ln w="9525">
            <a:solidFill>
              <a:schemeClr val="tx1"/>
            </a:solidFill>
            <a:round/>
            <a:headEnd/>
            <a:tailEnd/>
          </a:ln>
          <a:effectLst/>
        </p:spPr>
        <p:txBody>
          <a:bodyPr wrap="none"/>
          <a:lstStyle/>
          <a:p>
            <a:endParaRPr lang="ru-RU"/>
          </a:p>
        </p:txBody>
      </p:sp>
      <p:sp>
        <p:nvSpPr>
          <p:cNvPr id="158743" name="Line 23"/>
          <p:cNvSpPr>
            <a:spLocks noChangeShapeType="1"/>
          </p:cNvSpPr>
          <p:nvPr/>
        </p:nvSpPr>
        <p:spPr bwMode="auto">
          <a:xfrm flipV="1">
            <a:off x="4211638" y="2997200"/>
            <a:ext cx="865187" cy="2592388"/>
          </a:xfrm>
          <a:prstGeom prst="line">
            <a:avLst/>
          </a:prstGeom>
          <a:noFill/>
          <a:ln w="9525">
            <a:solidFill>
              <a:schemeClr val="tx1"/>
            </a:solidFill>
            <a:round/>
            <a:headEnd/>
            <a:tailEnd type="triangle" w="med" len="med"/>
          </a:ln>
          <a:effectLst/>
        </p:spPr>
        <p:txBody>
          <a:bodyPr/>
          <a:lstStyle/>
          <a:p>
            <a:endParaRPr lang="ru-RU"/>
          </a:p>
        </p:txBody>
      </p:sp>
    </p:spTree>
  </p:cSld>
  <p:clrMapOvr>
    <a:masterClrMapping/>
  </p:clrMapOvr>
  <p:transition advTm="30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8" name="Picture 4"/>
          <p:cNvPicPr>
            <a:picLocks noChangeAspect="1" noChangeArrowheads="1"/>
          </p:cNvPicPr>
          <p:nvPr/>
        </p:nvPicPr>
        <p:blipFill>
          <a:blip r:embed="rId2"/>
          <a:srcRect/>
          <a:stretch>
            <a:fillRect/>
          </a:stretch>
        </p:blipFill>
        <p:spPr bwMode="auto">
          <a:xfrm>
            <a:off x="-80963" y="0"/>
            <a:ext cx="9305926" cy="6858000"/>
          </a:xfrm>
          <a:prstGeom prst="rect">
            <a:avLst/>
          </a:prstGeom>
          <a:noFill/>
        </p:spPr>
      </p:pic>
    </p:spTree>
  </p:cSld>
  <p:clrMapOvr>
    <a:masterClrMapping/>
  </p:clrMapOvr>
  <p:transition advTm="30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advTm="30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0" y="0"/>
            <a:ext cx="9144000" cy="981075"/>
          </a:xfrm>
          <a:solidFill>
            <a:srgbClr val="F4F46C"/>
          </a:solidFill>
        </p:spPr>
        <p:txBody>
          <a:bodyPr>
            <a:normAutofit/>
          </a:bodyPr>
          <a:lstStyle/>
          <a:p>
            <a:r>
              <a:rPr lang="en-US" b="1" dirty="0" smtClean="0">
                <a:solidFill>
                  <a:srgbClr val="FF0000"/>
                </a:solidFill>
              </a:rPr>
              <a:t>Hepatic jaundice</a:t>
            </a:r>
            <a:endParaRPr lang="ru-RU" b="1" dirty="0">
              <a:solidFill>
                <a:srgbClr val="FF0000"/>
              </a:solidFill>
              <a:effectLst/>
            </a:endParaRPr>
          </a:p>
        </p:txBody>
      </p:sp>
      <p:sp>
        <p:nvSpPr>
          <p:cNvPr id="169987" name="Rectangle 3"/>
          <p:cNvSpPr>
            <a:spLocks noGrp="1" noChangeArrowheads="1"/>
          </p:cNvSpPr>
          <p:nvPr>
            <p:ph type="body" idx="1"/>
          </p:nvPr>
        </p:nvSpPr>
        <p:spPr>
          <a:xfrm>
            <a:off x="0" y="981075"/>
            <a:ext cx="9144000" cy="5876925"/>
          </a:xfrm>
          <a:solidFill>
            <a:schemeClr val="tx1"/>
          </a:solidFill>
        </p:spPr>
        <p:txBody>
          <a:bodyPr>
            <a:normAutofit/>
          </a:bodyPr>
          <a:lstStyle/>
          <a:p>
            <a:pPr>
              <a:lnSpc>
                <a:spcPct val="90000"/>
              </a:lnSpc>
            </a:pPr>
            <a:r>
              <a:rPr lang="en-US" b="1" dirty="0" smtClean="0">
                <a:solidFill>
                  <a:srgbClr val="FF0000"/>
                </a:solidFill>
              </a:rPr>
              <a:t> Allocate the hepatic-cell (</a:t>
            </a:r>
            <a:r>
              <a:rPr lang="en-US" b="1" dirty="0" err="1" smtClean="0">
                <a:solidFill>
                  <a:srgbClr val="FF0000"/>
                </a:solidFill>
              </a:rPr>
              <a:t>parenchymal</a:t>
            </a:r>
            <a:r>
              <a:rPr lang="en-US" b="1" dirty="0" smtClean="0">
                <a:solidFill>
                  <a:srgbClr val="FF0000"/>
                </a:solidFill>
              </a:rPr>
              <a:t>) and </a:t>
            </a:r>
            <a:r>
              <a:rPr lang="en-US" b="1" dirty="0" err="1" smtClean="0">
                <a:solidFill>
                  <a:srgbClr val="FF0000"/>
                </a:solidFill>
              </a:rPr>
              <a:t>enzymopathic</a:t>
            </a:r>
            <a:r>
              <a:rPr lang="en-US" b="1" dirty="0" smtClean="0">
                <a:solidFill>
                  <a:srgbClr val="FF0000"/>
                </a:solidFill>
              </a:rPr>
              <a:t> varieties of hepatic jaundice.</a:t>
            </a:r>
          </a:p>
          <a:p>
            <a:pPr>
              <a:lnSpc>
                <a:spcPct val="90000"/>
              </a:lnSpc>
            </a:pPr>
            <a:r>
              <a:rPr lang="en-US" b="1" dirty="0" smtClean="0">
                <a:solidFill>
                  <a:srgbClr val="FF0000"/>
                </a:solidFill>
              </a:rPr>
              <a:t> Liver-cell jaundice develops due to the defeat of </a:t>
            </a:r>
            <a:r>
              <a:rPr lang="en-US" b="1" dirty="0" err="1" smtClean="0">
                <a:solidFill>
                  <a:srgbClr val="FF0000"/>
                </a:solidFill>
              </a:rPr>
              <a:t>hepatocytes</a:t>
            </a:r>
            <a:r>
              <a:rPr lang="en-US" b="1" dirty="0" smtClean="0">
                <a:solidFill>
                  <a:srgbClr val="FF0000"/>
                </a:solidFill>
              </a:rPr>
              <a:t> (more often with viral hepatitis or toxic liver damage), accompanied by impairment of all functions of the hepatic cells.</a:t>
            </a:r>
          </a:p>
          <a:p>
            <a:pPr>
              <a:lnSpc>
                <a:spcPct val="90000"/>
              </a:lnSpc>
            </a:pPr>
            <a:r>
              <a:rPr lang="en-US" b="1" dirty="0" smtClean="0">
                <a:solidFill>
                  <a:srgbClr val="FF0000"/>
                </a:solidFill>
              </a:rPr>
              <a:t> Depending on the degree of destruction of hepatic cells and the severity of liver function abnormality, three stages of </a:t>
            </a:r>
            <a:r>
              <a:rPr lang="en-US" b="1" dirty="0" err="1" smtClean="0">
                <a:solidFill>
                  <a:srgbClr val="FF0000"/>
                </a:solidFill>
              </a:rPr>
              <a:t>parenchymal</a:t>
            </a:r>
            <a:r>
              <a:rPr lang="en-US" b="1" dirty="0" smtClean="0">
                <a:solidFill>
                  <a:srgbClr val="FF0000"/>
                </a:solidFill>
              </a:rPr>
              <a:t> jaundice (pre-arthritic, </a:t>
            </a:r>
            <a:r>
              <a:rPr lang="en-US" b="1" dirty="0" err="1" smtClean="0">
                <a:solidFill>
                  <a:srgbClr val="FF0000"/>
                </a:solidFill>
              </a:rPr>
              <a:t>icteric</a:t>
            </a:r>
            <a:r>
              <a:rPr lang="en-US" b="1" dirty="0" smtClean="0">
                <a:solidFill>
                  <a:srgbClr val="FF0000"/>
                </a:solidFill>
              </a:rPr>
              <a:t> and stage of outcome) are distinguished.</a:t>
            </a:r>
            <a:endParaRPr lang="ru-RU" b="1" dirty="0">
              <a:solidFill>
                <a:srgbClr val="FF0000"/>
              </a:solidFill>
            </a:endParaRPr>
          </a:p>
        </p:txBody>
      </p:sp>
    </p:spTree>
  </p:cSld>
  <p:clrMapOvr>
    <a:masterClrMapping/>
  </p:clrMapOvr>
  <p:transition advTm="30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2" name="Picture 4"/>
          <p:cNvPicPr>
            <a:picLocks noChangeAspect="1" noChangeArrowheads="1"/>
          </p:cNvPicPr>
          <p:nvPr/>
        </p:nvPicPr>
        <p:blipFill>
          <a:blip r:embed="rId2"/>
          <a:srcRect/>
          <a:stretch>
            <a:fillRect/>
          </a:stretch>
        </p:blipFill>
        <p:spPr bwMode="auto">
          <a:xfrm>
            <a:off x="-80963" y="0"/>
            <a:ext cx="9305926" cy="6858000"/>
          </a:xfrm>
          <a:prstGeom prst="rect">
            <a:avLst/>
          </a:prstGeom>
          <a:noFill/>
        </p:spPr>
      </p:pic>
    </p:spTree>
  </p:cSld>
  <p:clrMapOvr>
    <a:masterClrMapping/>
  </p:clrMapOvr>
  <p:transition advTm="30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6" name="Picture 4"/>
          <p:cNvPicPr>
            <a:picLocks noChangeAspect="1" noChangeArrowheads="1"/>
          </p:cNvPicPr>
          <p:nvPr/>
        </p:nvPicPr>
        <p:blipFill>
          <a:blip r:embed="rId2"/>
          <a:srcRect/>
          <a:stretch>
            <a:fillRect/>
          </a:stretch>
        </p:blipFill>
        <p:spPr bwMode="auto">
          <a:xfrm>
            <a:off x="-80963" y="0"/>
            <a:ext cx="9305926" cy="6858000"/>
          </a:xfrm>
          <a:prstGeom prst="rect">
            <a:avLst/>
          </a:prstGeom>
          <a:noFill/>
        </p:spPr>
      </p:pic>
    </p:spTree>
  </p:cSld>
  <p:clrMapOvr>
    <a:masterClrMapping/>
  </p:clrMapOvr>
  <p:transition advTm="30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20" name="Picture 4"/>
          <p:cNvPicPr>
            <a:picLocks noChangeAspect="1" noChangeArrowheads="1"/>
          </p:cNvPicPr>
          <p:nvPr/>
        </p:nvPicPr>
        <p:blipFill>
          <a:blip r:embed="rId2"/>
          <a:srcRect/>
          <a:stretch>
            <a:fillRect/>
          </a:stretch>
        </p:blipFill>
        <p:spPr bwMode="auto">
          <a:xfrm>
            <a:off x="-80963" y="0"/>
            <a:ext cx="9305926" cy="6858000"/>
          </a:xfrm>
          <a:prstGeom prst="rect">
            <a:avLst/>
          </a:prstGeom>
          <a:noFill/>
        </p:spPr>
      </p:pic>
    </p:spTree>
  </p:cSld>
  <p:clrMapOvr>
    <a:masterClrMapping/>
  </p:clrMapOvr>
  <p:transition advTm="30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0" y="0"/>
            <a:ext cx="9144000" cy="1371600"/>
          </a:xfrm>
          <a:solidFill>
            <a:srgbClr val="F1FEA0"/>
          </a:solidFill>
        </p:spPr>
        <p:txBody>
          <a:bodyPr/>
          <a:lstStyle/>
          <a:p>
            <a:r>
              <a:rPr lang="en-US" sz="4000" dirty="0" err="1" smtClean="0">
                <a:solidFill>
                  <a:srgbClr val="C00000"/>
                </a:solidFill>
              </a:rPr>
              <a:t>Enzymopathic</a:t>
            </a:r>
            <a:r>
              <a:rPr lang="en-US" sz="4000" dirty="0" smtClean="0">
                <a:solidFill>
                  <a:srgbClr val="C00000"/>
                </a:solidFill>
              </a:rPr>
              <a:t> form of </a:t>
            </a:r>
            <a:r>
              <a:rPr lang="en-US" sz="4000" dirty="0" err="1" smtClean="0">
                <a:solidFill>
                  <a:srgbClr val="C00000"/>
                </a:solidFill>
              </a:rPr>
              <a:t>parenchymal</a:t>
            </a:r>
            <a:r>
              <a:rPr lang="en-US" sz="4000" dirty="0" smtClean="0">
                <a:solidFill>
                  <a:srgbClr val="C00000"/>
                </a:solidFill>
              </a:rPr>
              <a:t> jaundice</a:t>
            </a:r>
            <a:endParaRPr lang="ru-RU" sz="4000" dirty="0">
              <a:solidFill>
                <a:srgbClr val="C00000"/>
              </a:solidFill>
            </a:endParaRPr>
          </a:p>
        </p:txBody>
      </p:sp>
      <p:sp>
        <p:nvSpPr>
          <p:cNvPr id="165891" name="Rectangle 3"/>
          <p:cNvSpPr>
            <a:spLocks noGrp="1" noChangeArrowheads="1"/>
          </p:cNvSpPr>
          <p:nvPr>
            <p:ph type="body" idx="1"/>
          </p:nvPr>
        </p:nvSpPr>
        <p:spPr>
          <a:xfrm>
            <a:off x="0" y="1341438"/>
            <a:ext cx="9144000" cy="5516562"/>
          </a:xfrm>
          <a:solidFill>
            <a:schemeClr val="tx1"/>
          </a:solidFill>
        </p:spPr>
        <p:txBody>
          <a:bodyPr/>
          <a:lstStyle/>
          <a:p>
            <a:pPr>
              <a:lnSpc>
                <a:spcPct val="90000"/>
              </a:lnSpc>
            </a:pPr>
            <a:r>
              <a:rPr lang="en-US" sz="2800" b="1" dirty="0" smtClean="0">
                <a:solidFill>
                  <a:srgbClr val="FF0000"/>
                </a:solidFill>
              </a:rPr>
              <a:t> It is caused by metabolic disorders of </a:t>
            </a:r>
            <a:r>
              <a:rPr lang="en-US" sz="2800" b="1" dirty="0" err="1" smtClean="0">
                <a:solidFill>
                  <a:srgbClr val="FF0000"/>
                </a:solidFill>
              </a:rPr>
              <a:t>bilirubin</a:t>
            </a:r>
            <a:r>
              <a:rPr lang="en-US" sz="2800" b="1" dirty="0" smtClean="0">
                <a:solidFill>
                  <a:srgbClr val="FF0000"/>
                </a:solidFill>
              </a:rPr>
              <a:t> in the hepatic cells themselves due to a decrease in the activity of enzymes responsible for seizure, transport, binding to </a:t>
            </a:r>
            <a:r>
              <a:rPr lang="en-US" sz="2800" b="1" dirty="0" err="1" smtClean="0">
                <a:solidFill>
                  <a:srgbClr val="FF0000"/>
                </a:solidFill>
              </a:rPr>
              <a:t>glucuronic</a:t>
            </a:r>
            <a:r>
              <a:rPr lang="en-US" sz="2800" b="1" dirty="0" smtClean="0">
                <a:solidFill>
                  <a:srgbClr val="FF0000"/>
                </a:solidFill>
              </a:rPr>
              <a:t> acid, and excretion of </a:t>
            </a:r>
            <a:r>
              <a:rPr lang="en-US" sz="2800" b="1" dirty="0" err="1" smtClean="0">
                <a:solidFill>
                  <a:srgbClr val="FF0000"/>
                </a:solidFill>
              </a:rPr>
              <a:t>bilirubin</a:t>
            </a:r>
            <a:r>
              <a:rPr lang="en-US" sz="2800" b="1" dirty="0" smtClean="0">
                <a:solidFill>
                  <a:srgbClr val="FF0000"/>
                </a:solidFill>
              </a:rPr>
              <a:t> from </a:t>
            </a:r>
            <a:r>
              <a:rPr lang="en-US" sz="2800" b="1" dirty="0" err="1" smtClean="0">
                <a:solidFill>
                  <a:srgbClr val="FF0000"/>
                </a:solidFill>
              </a:rPr>
              <a:t>hepatocytes</a:t>
            </a:r>
            <a:r>
              <a:rPr lang="en-US" sz="2800" b="1" dirty="0" smtClean="0">
                <a:solidFill>
                  <a:srgbClr val="FF0000"/>
                </a:solidFill>
              </a:rPr>
              <a:t>.</a:t>
            </a:r>
          </a:p>
          <a:p>
            <a:pPr>
              <a:lnSpc>
                <a:spcPct val="90000"/>
              </a:lnSpc>
            </a:pPr>
            <a:r>
              <a:rPr lang="en-US" sz="2800" b="1" dirty="0" smtClean="0">
                <a:solidFill>
                  <a:srgbClr val="FF0000"/>
                </a:solidFill>
              </a:rPr>
              <a:t> On the etiology, these jaundices are usually hereditary, but can develop with prolonged starvation, after the introduction of </a:t>
            </a:r>
            <a:r>
              <a:rPr lang="en-US" sz="2800" b="1" dirty="0" err="1" smtClean="0">
                <a:solidFill>
                  <a:srgbClr val="FF0000"/>
                </a:solidFill>
              </a:rPr>
              <a:t>radiopaque</a:t>
            </a:r>
            <a:r>
              <a:rPr lang="en-US" sz="2800" b="1" dirty="0" smtClean="0">
                <a:solidFill>
                  <a:srgbClr val="FF0000"/>
                </a:solidFill>
              </a:rPr>
              <a:t>, radionuclide preparations and other substances that compete with </a:t>
            </a:r>
            <a:r>
              <a:rPr lang="en-US" sz="2800" b="1" dirty="0" err="1" smtClean="0">
                <a:solidFill>
                  <a:srgbClr val="FF0000"/>
                </a:solidFill>
              </a:rPr>
              <a:t>bilirubin</a:t>
            </a:r>
            <a:r>
              <a:rPr lang="en-US" sz="2800" b="1" dirty="0" smtClean="0">
                <a:solidFill>
                  <a:srgbClr val="FF0000"/>
                </a:solidFill>
              </a:rPr>
              <a:t> for the capture of </a:t>
            </a:r>
            <a:r>
              <a:rPr lang="en-US" sz="2800" b="1" dirty="0" err="1" smtClean="0">
                <a:solidFill>
                  <a:srgbClr val="FF0000"/>
                </a:solidFill>
              </a:rPr>
              <a:t>hepatocytes</a:t>
            </a:r>
            <a:r>
              <a:rPr lang="en-US" sz="2800" b="1" dirty="0" smtClean="0">
                <a:solidFill>
                  <a:srgbClr val="FF0000"/>
                </a:solidFill>
              </a:rPr>
              <a:t>.</a:t>
            </a:r>
          </a:p>
          <a:p>
            <a:pPr>
              <a:lnSpc>
                <a:spcPct val="90000"/>
              </a:lnSpc>
            </a:pPr>
            <a:endParaRPr lang="ru-RU" sz="2800" b="1" dirty="0">
              <a:solidFill>
                <a:srgbClr val="FF0000"/>
              </a:solidFill>
            </a:endParaRPr>
          </a:p>
        </p:txBody>
      </p:sp>
    </p:spTree>
  </p:cSld>
  <p:clrMapOvr>
    <a:masterClrMapping/>
  </p:clrMapOvr>
  <p:transition advTm="3000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8" name="Picture 4"/>
          <p:cNvPicPr>
            <a:picLocks noChangeAspect="1" noChangeArrowheads="1"/>
          </p:cNvPicPr>
          <p:nvPr/>
        </p:nvPicPr>
        <p:blipFill>
          <a:blip r:embed="rId2"/>
          <a:srcRect/>
          <a:stretch>
            <a:fillRect/>
          </a:stretch>
        </p:blipFill>
        <p:spPr bwMode="auto">
          <a:xfrm>
            <a:off x="-80963" y="0"/>
            <a:ext cx="9305926" cy="6858000"/>
          </a:xfrm>
          <a:prstGeom prst="rect">
            <a:avLst/>
          </a:prstGeom>
          <a:noFill/>
        </p:spPr>
      </p:pic>
    </p:spTree>
  </p:cSld>
  <p:clrMapOvr>
    <a:masterClrMapping/>
  </p:clrMapOvr>
  <p:transition advTm="30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6" name="Picture 4"/>
          <p:cNvPicPr>
            <a:picLocks noChangeAspect="1" noChangeArrowheads="1"/>
          </p:cNvPicPr>
          <p:nvPr/>
        </p:nvPicPr>
        <p:blipFill>
          <a:blip r:embed="rId2"/>
          <a:srcRect/>
          <a:stretch>
            <a:fillRect/>
          </a:stretch>
        </p:blipFill>
        <p:spPr bwMode="auto">
          <a:xfrm>
            <a:off x="0" y="0"/>
            <a:ext cx="9305925" cy="6858000"/>
          </a:xfrm>
          <a:prstGeom prst="rect">
            <a:avLst/>
          </a:prstGeom>
          <a:noFill/>
        </p:spPr>
      </p:pic>
    </p:spTree>
  </p:cSld>
  <p:clrMapOvr>
    <a:masterClrMapping/>
  </p:clrMapOvr>
  <p:transition advTm="30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0" y="0"/>
            <a:ext cx="9144000" cy="1196975"/>
          </a:xfrm>
          <a:solidFill>
            <a:srgbClr val="F1FEA0"/>
          </a:solidFill>
        </p:spPr>
        <p:txBody>
          <a:bodyPr>
            <a:normAutofit/>
          </a:bodyPr>
          <a:lstStyle/>
          <a:p>
            <a:r>
              <a:rPr lang="en-US" b="1" dirty="0" err="1" smtClean="0">
                <a:solidFill>
                  <a:srgbClr val="800000"/>
                </a:solidFill>
              </a:rPr>
              <a:t>Subhepatic</a:t>
            </a:r>
            <a:r>
              <a:rPr lang="en-US" b="1" dirty="0" smtClean="0">
                <a:solidFill>
                  <a:srgbClr val="800000"/>
                </a:solidFill>
              </a:rPr>
              <a:t> jaundice</a:t>
            </a:r>
            <a:endParaRPr lang="ru-RU" b="1" dirty="0">
              <a:solidFill>
                <a:srgbClr val="800000"/>
              </a:solidFill>
              <a:effectLst/>
            </a:endParaRPr>
          </a:p>
        </p:txBody>
      </p:sp>
      <p:sp>
        <p:nvSpPr>
          <p:cNvPr id="167939" name="Rectangle 3"/>
          <p:cNvSpPr>
            <a:spLocks noGrp="1" noChangeArrowheads="1"/>
          </p:cNvSpPr>
          <p:nvPr>
            <p:ph type="body" idx="1"/>
          </p:nvPr>
        </p:nvSpPr>
        <p:spPr>
          <a:xfrm>
            <a:off x="0" y="1196975"/>
            <a:ext cx="9144000" cy="5661025"/>
          </a:xfrm>
          <a:solidFill>
            <a:schemeClr val="tx1"/>
          </a:solidFill>
        </p:spPr>
        <p:txBody>
          <a:bodyPr>
            <a:normAutofit/>
          </a:bodyPr>
          <a:lstStyle/>
          <a:p>
            <a:pPr>
              <a:lnSpc>
                <a:spcPct val="90000"/>
              </a:lnSpc>
            </a:pPr>
            <a:r>
              <a:rPr lang="en-US" sz="2800" b="1" dirty="0" smtClean="0">
                <a:solidFill>
                  <a:srgbClr val="800000"/>
                </a:solidFill>
              </a:rPr>
              <a:t> It develops when it is difficult to remove bile from the bile capillaries, the gall bladder or its duct in the PDK.</a:t>
            </a:r>
          </a:p>
          <a:p>
            <a:pPr>
              <a:lnSpc>
                <a:spcPct val="90000"/>
              </a:lnSpc>
            </a:pPr>
            <a:r>
              <a:rPr lang="en-US" sz="2800" b="1" dirty="0" smtClean="0">
                <a:solidFill>
                  <a:srgbClr val="800000"/>
                </a:solidFill>
              </a:rPr>
              <a:t> Violation of the outflow of bile is accompanied by ↑ pressure in the bile capillaries, their hyperextension, ↑ permeability of the walls and diffusion of bile components into the blood capillaries. With complete </a:t>
            </a:r>
            <a:r>
              <a:rPr lang="en-US" sz="2800" b="1" dirty="0" err="1" smtClean="0">
                <a:solidFill>
                  <a:srgbClr val="800000"/>
                </a:solidFill>
              </a:rPr>
              <a:t>obturation</a:t>
            </a:r>
            <a:r>
              <a:rPr lang="en-US" sz="2800" b="1" dirty="0" smtClean="0">
                <a:solidFill>
                  <a:srgbClr val="800000"/>
                </a:solidFill>
              </a:rPr>
              <a:t> of the bile ducts,  the rupture of the bile capillaries and the release of bile out of the latter. Bile, coming into contact with the tissue, causes its damage, manifested in the form of </a:t>
            </a:r>
            <a:r>
              <a:rPr lang="en-US" sz="2800" b="1" dirty="0" err="1" smtClean="0">
                <a:solidFill>
                  <a:srgbClr val="800000"/>
                </a:solidFill>
              </a:rPr>
              <a:t>biliary</a:t>
            </a:r>
            <a:r>
              <a:rPr lang="en-US" sz="2800" b="1" dirty="0" smtClean="0">
                <a:solidFill>
                  <a:srgbClr val="800000"/>
                </a:solidFill>
              </a:rPr>
              <a:t> hepatitis.</a:t>
            </a:r>
          </a:p>
          <a:p>
            <a:pPr>
              <a:lnSpc>
                <a:spcPct val="90000"/>
              </a:lnSpc>
            </a:pPr>
            <a:r>
              <a:rPr lang="en-US" sz="2800" b="1" dirty="0" smtClean="0">
                <a:solidFill>
                  <a:srgbClr val="800000"/>
                </a:solidFill>
              </a:rPr>
              <a:t> For obstructive jaundice, a manifestation of two syndromes is typical: </a:t>
            </a:r>
            <a:r>
              <a:rPr lang="en-US" sz="2800" b="1" dirty="0" err="1" smtClean="0">
                <a:solidFill>
                  <a:srgbClr val="800000"/>
                </a:solidFill>
              </a:rPr>
              <a:t>cholemia</a:t>
            </a:r>
            <a:r>
              <a:rPr lang="en-US" sz="2800" b="1" dirty="0" smtClean="0">
                <a:solidFill>
                  <a:srgbClr val="800000"/>
                </a:solidFill>
              </a:rPr>
              <a:t> and </a:t>
            </a:r>
            <a:r>
              <a:rPr lang="en-US" sz="2800" b="1" dirty="0" err="1" smtClean="0">
                <a:solidFill>
                  <a:srgbClr val="800000"/>
                </a:solidFill>
              </a:rPr>
              <a:t>acholia</a:t>
            </a:r>
            <a:r>
              <a:rPr lang="en-US" sz="2800" b="1" dirty="0" smtClean="0">
                <a:solidFill>
                  <a:srgbClr val="800000"/>
                </a:solidFill>
              </a:rPr>
              <a:t>.</a:t>
            </a:r>
            <a:endParaRPr lang="ru-RU" sz="2800" b="1" dirty="0">
              <a:solidFill>
                <a:srgbClr val="800000"/>
              </a:solidFill>
            </a:endParaRPr>
          </a:p>
        </p:txBody>
      </p:sp>
    </p:spTree>
  </p:cSld>
  <p:clrMapOvr>
    <a:masterClrMapping/>
  </p:clrMapOvr>
  <p:transition advTm="30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4" name="Picture 4"/>
          <p:cNvPicPr>
            <a:picLocks noChangeAspect="1" noChangeArrowheads="1"/>
          </p:cNvPicPr>
          <p:nvPr/>
        </p:nvPicPr>
        <p:blipFill>
          <a:blip r:embed="rId2"/>
          <a:srcRect/>
          <a:stretch>
            <a:fillRect/>
          </a:stretch>
        </p:blipFill>
        <p:spPr bwMode="auto">
          <a:xfrm>
            <a:off x="-80963" y="0"/>
            <a:ext cx="9305926" cy="6858000"/>
          </a:xfrm>
          <a:prstGeom prst="rect">
            <a:avLst/>
          </a:prstGeom>
          <a:noFill/>
        </p:spPr>
      </p:pic>
    </p:spTree>
  </p:cSld>
  <p:clrMapOvr>
    <a:masterClrMapping/>
  </p:clrMapOvr>
  <p:transition advTm="30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566" name="Rectangle 2558"/>
          <p:cNvSpPr>
            <a:spLocks noGrp="1" noChangeArrowheads="1"/>
          </p:cNvSpPr>
          <p:nvPr>
            <p:ph type="title"/>
          </p:nvPr>
        </p:nvSpPr>
        <p:spPr>
          <a:xfrm>
            <a:off x="0" y="0"/>
            <a:ext cx="9144000" cy="620713"/>
          </a:xfrm>
        </p:spPr>
        <p:txBody>
          <a:bodyPr>
            <a:normAutofit fontScale="90000"/>
          </a:bodyPr>
          <a:lstStyle/>
          <a:p>
            <a:pPr algn="l"/>
            <a:r>
              <a:rPr lang="en-US" sz="1800" b="1" dirty="0" err="1" smtClean="0">
                <a:solidFill>
                  <a:srgbClr val="0F0B05"/>
                </a:solidFill>
              </a:rPr>
              <a:t>Bl</a:t>
            </a:r>
            <a:r>
              <a:rPr lang="en-US" sz="1800" b="1" dirty="0" smtClean="0">
                <a:solidFill>
                  <a:srgbClr val="0F0B05"/>
                </a:solidFill>
              </a:rPr>
              <a:t>-blood</a:t>
            </a:r>
            <a:r>
              <a:rPr lang="ru-RU" sz="1800" b="1" dirty="0" smtClean="0">
                <a:solidFill>
                  <a:srgbClr val="0F0B05"/>
                </a:solidFill>
                <a:effectLst/>
              </a:rPr>
              <a:t>; </a:t>
            </a:r>
            <a:r>
              <a:rPr lang="en-US" sz="1800" b="1" dirty="0" smtClean="0">
                <a:solidFill>
                  <a:srgbClr val="0F0B05"/>
                </a:solidFill>
                <a:effectLst/>
              </a:rPr>
              <a:t>Ur-urine</a:t>
            </a:r>
            <a:r>
              <a:rPr lang="ru-RU" sz="1800" b="1" dirty="0" smtClean="0">
                <a:solidFill>
                  <a:srgbClr val="0F0B05"/>
                </a:solidFill>
                <a:effectLst/>
              </a:rPr>
              <a:t>; </a:t>
            </a:r>
            <a:r>
              <a:rPr lang="en-US" sz="1800" b="1" dirty="0" smtClean="0">
                <a:solidFill>
                  <a:srgbClr val="0F0B05"/>
                </a:solidFill>
                <a:effectLst/>
              </a:rPr>
              <a:t>Fe-feces</a:t>
            </a:r>
            <a:r>
              <a:rPr lang="ru-RU" sz="1800" b="1" dirty="0" smtClean="0">
                <a:solidFill>
                  <a:srgbClr val="800000"/>
                </a:solidFill>
                <a:effectLst/>
              </a:rPr>
              <a:t>           </a:t>
            </a:r>
            <a:r>
              <a:rPr lang="en-US" sz="4000" b="1" dirty="0" smtClean="0">
                <a:solidFill>
                  <a:srgbClr val="800000"/>
                </a:solidFill>
              </a:rPr>
              <a:t>Jaundices</a:t>
            </a:r>
            <a:endParaRPr lang="ru-RU" sz="4000" b="1" dirty="0">
              <a:solidFill>
                <a:srgbClr val="800000"/>
              </a:solidFill>
              <a:effectLst/>
            </a:endParaRPr>
          </a:p>
        </p:txBody>
      </p:sp>
      <p:graphicFrame>
        <p:nvGraphicFramePr>
          <p:cNvPr id="219299" name="Group 4259"/>
          <p:cNvGraphicFramePr>
            <a:graphicFrameLocks noGrp="1"/>
          </p:cNvGraphicFramePr>
          <p:nvPr>
            <p:ph idx="4294967295"/>
          </p:nvPr>
        </p:nvGraphicFramePr>
        <p:xfrm>
          <a:off x="0" y="581025"/>
          <a:ext cx="9144000" cy="6462079"/>
        </p:xfrm>
        <a:graphic>
          <a:graphicData uri="http://schemas.openxmlformats.org/drawingml/2006/table">
            <a:tbl>
              <a:tblPr/>
              <a:tblGrid>
                <a:gridCol w="2003425"/>
                <a:gridCol w="292100"/>
                <a:gridCol w="436563"/>
                <a:gridCol w="438150"/>
                <a:gridCol w="363537"/>
                <a:gridCol w="363538"/>
                <a:gridCol w="511175"/>
                <a:gridCol w="363537"/>
                <a:gridCol w="438150"/>
                <a:gridCol w="363538"/>
                <a:gridCol w="363537"/>
                <a:gridCol w="365125"/>
                <a:gridCol w="365125"/>
                <a:gridCol w="436563"/>
                <a:gridCol w="365125"/>
                <a:gridCol w="363537"/>
                <a:gridCol w="365125"/>
                <a:gridCol w="436563"/>
                <a:gridCol w="509587"/>
              </a:tblGrid>
              <a:tr h="180975">
                <a:tc rowSpan="2">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dirty="0" smtClean="0">
                          <a:ln>
                            <a:noFill/>
                          </a:ln>
                          <a:solidFill>
                            <a:srgbClr val="0F0B05"/>
                          </a:solidFill>
                          <a:effectLst/>
                          <a:latin typeface="Arial" charset="0"/>
                        </a:rPr>
                        <a:t>Indicators</a:t>
                      </a:r>
                      <a:endParaRPr kumimoji="0" lang="ru-RU" sz="20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rowSpan="2" gridSpan="3">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dirty="0" smtClean="0">
                          <a:ln>
                            <a:noFill/>
                          </a:ln>
                          <a:solidFill>
                            <a:srgbClr val="0F0B05"/>
                          </a:solidFill>
                          <a:effectLst/>
                          <a:latin typeface="Arial" charset="0"/>
                        </a:rPr>
                        <a:t>Norm</a:t>
                      </a:r>
                      <a:endParaRPr kumimoji="0" lang="ru-RU" sz="20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rowSpan="2" hMerge="1">
                  <a:txBody>
                    <a:bodyPr/>
                    <a:lstStyle/>
                    <a:p>
                      <a:endParaRPr lang="ru-RU"/>
                    </a:p>
                  </a:txBody>
                  <a:tcPr/>
                </a:tc>
                <a:tc rowSpan="2" hMerge="1">
                  <a:txBody>
                    <a:bodyPr/>
                    <a:lstStyle/>
                    <a:p>
                      <a:endParaRPr lang="ru-RU"/>
                    </a:p>
                  </a:txBody>
                  <a:tcPr/>
                </a:tc>
                <a:tc rowSpan="2" gridSpan="3">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dirty="0" smtClean="0">
                          <a:ln>
                            <a:noFill/>
                          </a:ln>
                          <a:solidFill>
                            <a:srgbClr val="0F0B05"/>
                          </a:solidFill>
                          <a:effectLst/>
                          <a:latin typeface="Arial" charset="0"/>
                        </a:rPr>
                        <a:t>Super-hepatic</a:t>
                      </a:r>
                      <a:endParaRPr kumimoji="0" lang="ru-RU" sz="20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rowSpan="2" hMerge="1">
                  <a:txBody>
                    <a:bodyPr/>
                    <a:lstStyle/>
                    <a:p>
                      <a:endParaRPr lang="ru-RU"/>
                    </a:p>
                  </a:txBody>
                  <a:tcPr/>
                </a:tc>
                <a:tc rowSpan="2" hMerge="1">
                  <a:txBody>
                    <a:bodyPr/>
                    <a:lstStyle/>
                    <a:p>
                      <a:endParaRPr lang="ru-RU"/>
                    </a:p>
                  </a:txBody>
                  <a:tcPr/>
                </a:tc>
                <a:tc rowSpan="2" gridSpan="3">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dirty="0" smtClean="0">
                          <a:ln>
                            <a:noFill/>
                          </a:ln>
                          <a:solidFill>
                            <a:srgbClr val="0F0B05"/>
                          </a:solidFill>
                          <a:effectLst/>
                          <a:latin typeface="Arial" charset="0"/>
                        </a:rPr>
                        <a:t>Sub-hepatic</a:t>
                      </a:r>
                      <a:endParaRPr kumimoji="0" lang="ru-RU" sz="20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rowSpan="2" hMerge="1">
                  <a:txBody>
                    <a:bodyPr/>
                    <a:lstStyle/>
                    <a:p>
                      <a:endParaRPr lang="ru-RU"/>
                    </a:p>
                  </a:txBody>
                  <a:tcPr/>
                </a:tc>
                <a:tc rowSpan="2" hMerge="1">
                  <a:txBody>
                    <a:bodyPr/>
                    <a:lstStyle/>
                    <a:p>
                      <a:endParaRPr lang="ru-RU"/>
                    </a:p>
                  </a:txBody>
                  <a:tcPr/>
                </a:tc>
                <a:tc gridSpan="9">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dirty="0" smtClean="0">
                          <a:ln>
                            <a:noFill/>
                          </a:ln>
                          <a:solidFill>
                            <a:srgbClr val="0F0B05"/>
                          </a:solidFill>
                          <a:effectLst/>
                          <a:latin typeface="Arial" charset="0"/>
                        </a:rPr>
                        <a:t>Hepatic-cellular</a:t>
                      </a:r>
                      <a:endParaRPr kumimoji="0" lang="ru-RU" sz="20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762000">
                <a:tc vMerge="1">
                  <a:txBody>
                    <a:bodyPr/>
                    <a:lstStyle/>
                    <a:p>
                      <a:endParaRPr lang="ru-RU"/>
                    </a:p>
                  </a:txBody>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gridSpan="3">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ru-RU" sz="1800" b="1" i="0" u="none" strike="noStrike" cap="none" normalizeH="0" baseline="0" dirty="0" smtClean="0">
                          <a:ln>
                            <a:noFill/>
                          </a:ln>
                          <a:solidFill>
                            <a:srgbClr val="0F0B05"/>
                          </a:solidFill>
                          <a:effectLst/>
                          <a:latin typeface="Arial" charset="0"/>
                        </a:rPr>
                        <a:t>1 </a:t>
                      </a:r>
                      <a:r>
                        <a:rPr kumimoji="0" lang="en-US" sz="1800" b="1" i="0" u="none" strike="noStrike" cap="none" normalizeH="0" baseline="0" dirty="0" smtClean="0">
                          <a:ln>
                            <a:noFill/>
                          </a:ln>
                          <a:solidFill>
                            <a:srgbClr val="0F0B05"/>
                          </a:solidFill>
                          <a:effectLst/>
                          <a:latin typeface="Arial" charset="0"/>
                        </a:rPr>
                        <a:t>stage</a:t>
                      </a:r>
                      <a:endParaRPr kumimoji="0" lang="ru-RU" sz="18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ru-RU" sz="1800" b="1" i="0" u="none" strike="noStrike" cap="none" normalizeH="0" baseline="0" dirty="0" smtClean="0">
                          <a:ln>
                            <a:noFill/>
                          </a:ln>
                          <a:solidFill>
                            <a:srgbClr val="0F0B05"/>
                          </a:solidFill>
                          <a:effectLst/>
                          <a:latin typeface="Arial" charset="0"/>
                        </a:rPr>
                        <a:t>2 </a:t>
                      </a:r>
                      <a:r>
                        <a:rPr kumimoji="0" lang="en-US" sz="1800" b="1" i="0" u="none" strike="noStrike" cap="none" normalizeH="0" baseline="0" dirty="0" smtClean="0">
                          <a:ln>
                            <a:noFill/>
                          </a:ln>
                          <a:solidFill>
                            <a:srgbClr val="0F0B05"/>
                          </a:solidFill>
                          <a:effectLst/>
                          <a:latin typeface="Arial" charset="0"/>
                        </a:rPr>
                        <a:t>stage</a:t>
                      </a:r>
                      <a:endParaRPr kumimoji="0" lang="ru-RU" sz="18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ru-RU" sz="1800" b="1" i="0" u="none" strike="noStrike" cap="none" normalizeH="0" baseline="0" dirty="0" smtClean="0">
                          <a:ln>
                            <a:noFill/>
                          </a:ln>
                          <a:solidFill>
                            <a:srgbClr val="0F0B05"/>
                          </a:solidFill>
                          <a:effectLst/>
                          <a:latin typeface="Arial" charset="0"/>
                        </a:rPr>
                        <a:t>3 </a:t>
                      </a:r>
                      <a:r>
                        <a:rPr kumimoji="0" lang="en-US" sz="1800" b="1" i="0" u="none" strike="noStrike" cap="none" normalizeH="0" baseline="0" dirty="0" smtClean="0">
                          <a:ln>
                            <a:noFill/>
                          </a:ln>
                          <a:solidFill>
                            <a:srgbClr val="0F0B05"/>
                          </a:solidFill>
                          <a:effectLst/>
                          <a:latin typeface="Arial" charset="0"/>
                        </a:rPr>
                        <a:t>stage</a:t>
                      </a:r>
                      <a:endParaRPr kumimoji="0" lang="ru-RU" sz="18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hMerge="1">
                  <a:txBody>
                    <a:bodyPr/>
                    <a:lstStyle/>
                    <a:p>
                      <a:endParaRPr lang="ru-RU"/>
                    </a:p>
                  </a:txBody>
                  <a:tcPr/>
                </a:tc>
                <a:tc hMerge="1">
                  <a:txBody>
                    <a:bodyPr/>
                    <a:lstStyle/>
                    <a:p>
                      <a:endParaRPr lang="ru-RU"/>
                    </a:p>
                  </a:txBody>
                  <a:tcPr/>
                </a:tc>
              </a:tr>
              <a:tr h="76358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1800" b="0" i="0" u="none" strike="noStrike" cap="none" normalizeH="0" baseline="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l</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U</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r</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F</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e</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l</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U</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r</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F</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e</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l</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U</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r</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Fe</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l</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U</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r</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F</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e</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l</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U</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r</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F</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e</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l</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U</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r</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F</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e</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r>
              <a:tr h="76358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dirty="0" smtClean="0">
                          <a:ln>
                            <a:noFill/>
                          </a:ln>
                          <a:solidFill>
                            <a:srgbClr val="0F0B05"/>
                          </a:solidFill>
                          <a:effectLst/>
                          <a:latin typeface="Arial" charset="0"/>
                        </a:rPr>
                        <a:t>Indirect </a:t>
                      </a:r>
                      <a:r>
                        <a:rPr kumimoji="0" lang="en-US" sz="1800" b="1" i="0" u="none" strike="noStrike" cap="none" normalizeH="0" baseline="0" dirty="0" err="1" smtClean="0">
                          <a:ln>
                            <a:noFill/>
                          </a:ln>
                          <a:solidFill>
                            <a:srgbClr val="0F0B05"/>
                          </a:solidFill>
                          <a:effectLst/>
                          <a:latin typeface="Arial" charset="0"/>
                        </a:rPr>
                        <a:t>bilirubin</a:t>
                      </a:r>
                      <a:endParaRPr kumimoji="0" lang="ru-RU" sz="18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rgbClr val="92D050"/>
                          </a:solidFill>
                          <a:effectLst/>
                          <a:latin typeface="Arial" charset="0"/>
                        </a:rPr>
                        <a:t>-</a:t>
                      </a: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r>
              <a:tr h="758825">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dirty="0" smtClean="0">
                          <a:ln>
                            <a:noFill/>
                          </a:ln>
                          <a:solidFill>
                            <a:srgbClr val="0F0B05"/>
                          </a:solidFill>
                          <a:effectLst/>
                          <a:latin typeface="Arial" charset="0"/>
                        </a:rPr>
                        <a:t>Direct </a:t>
                      </a:r>
                      <a:r>
                        <a:rPr kumimoji="0" lang="en-US" sz="1800" b="1" i="0" u="none" strike="noStrike" cap="none" normalizeH="0" baseline="0" dirty="0" err="1" smtClean="0">
                          <a:ln>
                            <a:noFill/>
                          </a:ln>
                          <a:solidFill>
                            <a:srgbClr val="0F0B05"/>
                          </a:solidFill>
                          <a:effectLst/>
                          <a:latin typeface="Arial" charset="0"/>
                        </a:rPr>
                        <a:t>bilirubin</a:t>
                      </a:r>
                      <a:endParaRPr kumimoji="0" lang="ru-RU" sz="18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rgbClr val="92D050"/>
                          </a:solidFill>
                          <a:effectLst/>
                          <a:latin typeface="Arial" charset="0"/>
                        </a:rPr>
                        <a:t>-</a:t>
                      </a: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r>
              <a:tr h="7302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dirty="0" err="1" smtClean="0">
                          <a:ln>
                            <a:noFill/>
                          </a:ln>
                          <a:solidFill>
                            <a:srgbClr val="0F0B05"/>
                          </a:solidFill>
                          <a:effectLst/>
                          <a:latin typeface="Arial" charset="0"/>
                        </a:rPr>
                        <a:t>Urobilinogen</a:t>
                      </a:r>
                      <a:endParaRPr kumimoji="0" lang="ru-RU" sz="18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rgbClr val="92D050"/>
                          </a:solidFill>
                          <a:effectLst/>
                          <a:latin typeface="Arial" charset="0"/>
                        </a:rPr>
                        <a:t>-</a:t>
                      </a: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r>
              <a:tr h="76358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dirty="0" err="1" smtClean="0">
                          <a:ln>
                            <a:noFill/>
                          </a:ln>
                          <a:solidFill>
                            <a:srgbClr val="0F0B05"/>
                          </a:solidFill>
                          <a:effectLst/>
                          <a:latin typeface="Arial" charset="0"/>
                        </a:rPr>
                        <a:t>Stercibilinogen</a:t>
                      </a:r>
                      <a:endParaRPr kumimoji="0" lang="ru-RU" sz="18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rgbClr val="92D050"/>
                          </a:solidFill>
                          <a:effectLst/>
                          <a:latin typeface="Arial" charset="0"/>
                        </a:rPr>
                        <a:t>-</a:t>
                      </a: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r>
              <a:tr h="7620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dirty="0" smtClean="0">
                          <a:ln>
                            <a:noFill/>
                          </a:ln>
                          <a:solidFill>
                            <a:srgbClr val="0F0B05"/>
                          </a:solidFill>
                          <a:effectLst/>
                          <a:latin typeface="Arial" charset="0"/>
                        </a:rPr>
                        <a:t>Bile acids</a:t>
                      </a:r>
                      <a:endParaRPr kumimoji="0" lang="ru-RU" sz="18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rgbClr val="92D050"/>
                          </a:solidFill>
                          <a:effectLst/>
                          <a:latin typeface="Arial" charset="0"/>
                        </a:rPr>
                        <a:t>-</a:t>
                      </a: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r>
              <a:tr h="7620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dirty="0" smtClean="0">
                          <a:ln>
                            <a:noFill/>
                          </a:ln>
                          <a:solidFill>
                            <a:srgbClr val="0F0B05"/>
                          </a:solidFill>
                          <a:effectLst/>
                          <a:latin typeface="Arial" charset="0"/>
                        </a:rPr>
                        <a:t>Liver </a:t>
                      </a:r>
                      <a:r>
                        <a:rPr kumimoji="0" lang="en-US" sz="1800" b="1" i="0" u="none" strike="noStrike" cap="none" normalizeH="0" baseline="0" dirty="0" err="1" smtClean="0">
                          <a:ln>
                            <a:noFill/>
                          </a:ln>
                          <a:solidFill>
                            <a:srgbClr val="0F0B05"/>
                          </a:solidFill>
                          <a:effectLst/>
                          <a:latin typeface="Arial" charset="0"/>
                        </a:rPr>
                        <a:t>enzimes</a:t>
                      </a:r>
                      <a:endParaRPr kumimoji="0" lang="ru-RU" sz="18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cap="flat">
                      <a:noFill/>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rgbClr val="92D050"/>
                          </a:solidFill>
                          <a:effectLst/>
                          <a:latin typeface="Arial" charset="0"/>
                        </a:rPr>
                        <a:t>-</a:t>
                      </a: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r>
            </a:tbl>
          </a:graphicData>
        </a:graphic>
      </p:graphicFrame>
    </p:spTree>
  </p:cSld>
  <p:clrMapOvr>
    <a:masterClrMapping/>
  </p:clrMapOvr>
  <p:transition advTm="3000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6130" name="Object 2"/>
          <p:cNvGraphicFramePr>
            <a:graphicFrameLocks noChangeAspect="1"/>
          </p:cNvGraphicFramePr>
          <p:nvPr/>
        </p:nvGraphicFramePr>
        <p:xfrm>
          <a:off x="0" y="0"/>
          <a:ext cx="704850" cy="620713"/>
        </p:xfrm>
        <a:graphic>
          <a:graphicData uri="http://schemas.openxmlformats.org/presentationml/2006/ole">
            <p:oleObj spid="_x0000_s3074" name="Фотография Photo Editor" r:id="rId3" imgW="476316" imgH="476316" progId="">
              <p:embed/>
            </p:oleObj>
          </a:graphicData>
        </a:graphic>
      </p:graphicFrame>
      <p:sp>
        <p:nvSpPr>
          <p:cNvPr id="176131" name="Text Box 3"/>
          <p:cNvSpPr txBox="1">
            <a:spLocks noChangeArrowheads="1"/>
          </p:cNvSpPr>
          <p:nvPr/>
        </p:nvSpPr>
        <p:spPr bwMode="auto">
          <a:xfrm>
            <a:off x="684213" y="0"/>
            <a:ext cx="8459787" cy="646331"/>
          </a:xfrm>
          <a:prstGeom prst="rect">
            <a:avLst/>
          </a:prstGeom>
          <a:solidFill>
            <a:srgbClr val="F4F46C"/>
          </a:solidFill>
          <a:ln w="9525">
            <a:noFill/>
            <a:miter lim="800000"/>
            <a:headEnd/>
            <a:tailEnd/>
          </a:ln>
          <a:effectLst/>
        </p:spPr>
        <p:txBody>
          <a:bodyPr>
            <a:spAutoFit/>
          </a:bodyPr>
          <a:lstStyle/>
          <a:p>
            <a:r>
              <a:rPr lang="ru-RU" sz="2400" b="1" dirty="0">
                <a:latin typeface="Times New Roman" pitchFamily="18" charset="0"/>
              </a:rPr>
              <a:t> </a:t>
            </a:r>
            <a:r>
              <a:rPr lang="ru-RU" sz="2400" b="1" dirty="0">
                <a:solidFill>
                  <a:schemeClr val="bg2"/>
                </a:solidFill>
                <a:latin typeface="Times New Roman" pitchFamily="18" charset="0"/>
              </a:rPr>
              <a:t>                        </a:t>
            </a:r>
            <a:r>
              <a:rPr lang="en-US" sz="3600" b="1" dirty="0" smtClean="0">
                <a:solidFill>
                  <a:srgbClr val="800000"/>
                </a:solidFill>
                <a:effectLst>
                  <a:outerShdw blurRad="38100" dist="38100" dir="2700000" algn="tl">
                    <a:srgbClr val="000000"/>
                  </a:outerShdw>
                </a:effectLst>
                <a:latin typeface="Times New Roman" pitchFamily="18" charset="0"/>
              </a:rPr>
              <a:t>ACUTE  HEPATITIS</a:t>
            </a:r>
            <a:r>
              <a:rPr lang="ru-RU" sz="2400" b="1" dirty="0" smtClean="0">
                <a:solidFill>
                  <a:schemeClr val="bg2"/>
                </a:solidFill>
                <a:latin typeface="Times New Roman" pitchFamily="18" charset="0"/>
              </a:rPr>
              <a:t>                        </a:t>
            </a:r>
            <a:endParaRPr lang="ru-RU" sz="2400" b="1" dirty="0">
              <a:solidFill>
                <a:schemeClr val="bg2"/>
              </a:solidFill>
              <a:latin typeface="Times New Roman" pitchFamily="18" charset="0"/>
            </a:endParaRPr>
          </a:p>
        </p:txBody>
      </p:sp>
      <p:sp>
        <p:nvSpPr>
          <p:cNvPr id="176132" name="Text Box 4"/>
          <p:cNvSpPr txBox="1">
            <a:spLocks noChangeArrowheads="1"/>
          </p:cNvSpPr>
          <p:nvPr/>
        </p:nvSpPr>
        <p:spPr bwMode="auto">
          <a:xfrm>
            <a:off x="685800" y="692151"/>
            <a:ext cx="8231188" cy="1384995"/>
          </a:xfrm>
          <a:prstGeom prst="rect">
            <a:avLst/>
          </a:prstGeom>
          <a:noFill/>
          <a:ln w="9525">
            <a:noFill/>
            <a:miter lim="800000"/>
            <a:headEnd/>
            <a:tailEnd/>
          </a:ln>
          <a:effectLst/>
        </p:spPr>
        <p:txBody>
          <a:bodyPr wrap="square">
            <a:spAutoFit/>
          </a:bodyPr>
          <a:lstStyle/>
          <a:p>
            <a:pPr algn="ctr"/>
            <a:r>
              <a:rPr lang="ru-RU" sz="2400" b="1" dirty="0" smtClean="0">
                <a:solidFill>
                  <a:schemeClr val="bg2"/>
                </a:solidFill>
                <a:effectLst>
                  <a:outerShdw blurRad="38100" dist="38100" dir="2700000" algn="tl">
                    <a:srgbClr val="000000"/>
                  </a:outerShdw>
                </a:effectLst>
                <a:latin typeface="Times New Roman" pitchFamily="18" charset="0"/>
              </a:rPr>
              <a:t> </a:t>
            </a:r>
            <a:r>
              <a:rPr lang="en-US" sz="2800" b="1" dirty="0" smtClean="0">
                <a:latin typeface="Times New Roman" pitchFamily="18" charset="0"/>
              </a:rPr>
              <a:t>diffuse infiltrative-necrotic changes in the liver parenchyma.</a:t>
            </a:r>
            <a:endParaRPr lang="ru-RU" sz="2800" b="1" dirty="0" smtClean="0">
              <a:latin typeface="Times New Roman" pitchFamily="18" charset="0"/>
            </a:endParaRPr>
          </a:p>
          <a:p>
            <a:endParaRPr lang="ru-RU" sz="2800" b="1" dirty="0">
              <a:latin typeface="Times New Roman" pitchFamily="18" charset="0"/>
            </a:endParaRPr>
          </a:p>
        </p:txBody>
      </p:sp>
      <p:sp>
        <p:nvSpPr>
          <p:cNvPr id="176133" name="Text Box 5"/>
          <p:cNvSpPr txBox="1">
            <a:spLocks noChangeArrowheads="1"/>
          </p:cNvSpPr>
          <p:nvPr/>
        </p:nvSpPr>
        <p:spPr bwMode="auto">
          <a:xfrm>
            <a:off x="2286000" y="2000240"/>
            <a:ext cx="5310188" cy="584775"/>
          </a:xfrm>
          <a:prstGeom prst="rect">
            <a:avLst/>
          </a:prstGeom>
          <a:noFill/>
          <a:ln w="9525">
            <a:noFill/>
            <a:miter lim="800000"/>
            <a:headEnd/>
            <a:tailEnd/>
          </a:ln>
          <a:effectLst/>
        </p:spPr>
        <p:txBody>
          <a:bodyPr wrap="square">
            <a:spAutoFit/>
          </a:bodyPr>
          <a:lstStyle/>
          <a:p>
            <a:r>
              <a:rPr lang="ru-RU" sz="2800" b="1" dirty="0">
                <a:effectLst>
                  <a:outerShdw blurRad="38100" dist="38100" dir="2700000" algn="tl">
                    <a:srgbClr val="000000"/>
                  </a:outerShdw>
                </a:effectLst>
                <a:latin typeface="Times New Roman" pitchFamily="18" charset="0"/>
              </a:rPr>
              <a:t>             </a:t>
            </a:r>
            <a:r>
              <a:rPr lang="en-US" sz="3200" b="1" dirty="0" smtClean="0">
                <a:effectLst>
                  <a:outerShdw blurRad="38100" dist="38100" dir="2700000" algn="tl">
                    <a:srgbClr val="000000"/>
                  </a:outerShdw>
                </a:effectLst>
                <a:latin typeface="Times New Roman" pitchFamily="18" charset="0"/>
              </a:rPr>
              <a:t>Etiology</a:t>
            </a:r>
            <a:endParaRPr lang="ru-RU" sz="3200" b="1" dirty="0">
              <a:latin typeface="Times New Roman" pitchFamily="18" charset="0"/>
            </a:endParaRPr>
          </a:p>
        </p:txBody>
      </p:sp>
      <p:sp>
        <p:nvSpPr>
          <p:cNvPr id="176134" name="Rectangle 6"/>
          <p:cNvSpPr>
            <a:spLocks noChangeArrowheads="1"/>
          </p:cNvSpPr>
          <p:nvPr/>
        </p:nvSpPr>
        <p:spPr bwMode="auto">
          <a:xfrm>
            <a:off x="381000" y="2852738"/>
            <a:ext cx="2667000" cy="881062"/>
          </a:xfrm>
          <a:prstGeom prst="rect">
            <a:avLst/>
          </a:prstGeom>
          <a:gradFill rotWithShape="0">
            <a:gsLst>
              <a:gs pos="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400" b="1" dirty="0" smtClean="0">
                <a:solidFill>
                  <a:srgbClr val="FFFF00"/>
                </a:solidFill>
                <a:effectLst>
                  <a:outerShdw blurRad="38100" dist="38100" dir="2700000" algn="tl">
                    <a:srgbClr val="000000"/>
                  </a:outerShdw>
                </a:effectLst>
                <a:latin typeface="Times New Roman" pitchFamily="18" charset="0"/>
              </a:rPr>
              <a:t>infectious</a:t>
            </a:r>
            <a:endParaRPr lang="ru-RU" sz="2400" b="1" dirty="0">
              <a:solidFill>
                <a:srgbClr val="FFFF00"/>
              </a:solidFill>
              <a:effectLst>
                <a:outerShdw blurRad="38100" dist="38100" dir="2700000" algn="tl">
                  <a:srgbClr val="000000"/>
                </a:outerShdw>
              </a:effectLst>
              <a:latin typeface="Times New Roman" pitchFamily="18" charset="0"/>
            </a:endParaRPr>
          </a:p>
        </p:txBody>
      </p:sp>
      <p:sp>
        <p:nvSpPr>
          <p:cNvPr id="176135" name="Rectangle 7"/>
          <p:cNvSpPr>
            <a:spLocks noChangeArrowheads="1"/>
          </p:cNvSpPr>
          <p:nvPr/>
        </p:nvSpPr>
        <p:spPr bwMode="auto">
          <a:xfrm>
            <a:off x="3429000" y="2852738"/>
            <a:ext cx="2438400" cy="881062"/>
          </a:xfrm>
          <a:prstGeom prst="rect">
            <a:avLst/>
          </a:prstGeom>
          <a:gradFill rotWithShape="0">
            <a:gsLst>
              <a:gs pos="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ru-RU" sz="2400" b="1" dirty="0">
                <a:solidFill>
                  <a:srgbClr val="FFFF00"/>
                </a:solidFill>
                <a:effectLst>
                  <a:outerShdw blurRad="38100" dist="38100" dir="2700000" algn="tl">
                    <a:srgbClr val="000000"/>
                  </a:outerShdw>
                </a:effectLst>
                <a:latin typeface="Times New Roman" pitchFamily="18" charset="0"/>
              </a:rPr>
              <a:t> </a:t>
            </a:r>
            <a:r>
              <a:rPr lang="en-US" sz="2400" b="1" dirty="0" smtClean="0">
                <a:solidFill>
                  <a:srgbClr val="FFFF00"/>
                </a:solidFill>
                <a:effectLst>
                  <a:outerShdw blurRad="38100" dist="38100" dir="2700000" algn="tl">
                    <a:srgbClr val="000000"/>
                  </a:outerShdw>
                </a:effectLst>
                <a:latin typeface="Times New Roman" pitchFamily="18" charset="0"/>
              </a:rPr>
              <a:t>toxic</a:t>
            </a:r>
            <a:endParaRPr lang="ru-RU" sz="2400" b="1" dirty="0">
              <a:solidFill>
                <a:srgbClr val="FFFF00"/>
              </a:solidFill>
              <a:effectLst>
                <a:outerShdw blurRad="38100" dist="38100" dir="2700000" algn="tl">
                  <a:srgbClr val="000000"/>
                </a:outerShdw>
              </a:effectLst>
              <a:latin typeface="Times New Roman" pitchFamily="18" charset="0"/>
            </a:endParaRPr>
          </a:p>
        </p:txBody>
      </p:sp>
      <p:sp>
        <p:nvSpPr>
          <p:cNvPr id="176136" name="Rectangle 8"/>
          <p:cNvSpPr>
            <a:spLocks noChangeArrowheads="1"/>
          </p:cNvSpPr>
          <p:nvPr/>
        </p:nvSpPr>
        <p:spPr bwMode="auto">
          <a:xfrm>
            <a:off x="6096000" y="2852738"/>
            <a:ext cx="2743200" cy="881062"/>
          </a:xfrm>
          <a:prstGeom prst="rect">
            <a:avLst/>
          </a:prstGeom>
          <a:gradFill rotWithShape="0">
            <a:gsLst>
              <a:gs pos="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ru-RU" sz="2000" b="1" dirty="0">
                <a:solidFill>
                  <a:srgbClr val="FFFF00"/>
                </a:solidFill>
                <a:effectLst>
                  <a:outerShdw blurRad="38100" dist="38100" dir="2700000" algn="tl">
                    <a:srgbClr val="000000"/>
                  </a:outerShdw>
                </a:effectLst>
                <a:latin typeface="Times New Roman" pitchFamily="18" charset="0"/>
              </a:rPr>
              <a:t> </a:t>
            </a:r>
            <a:r>
              <a:rPr lang="en-US" sz="2000" b="1" dirty="0" smtClean="0">
                <a:solidFill>
                  <a:srgbClr val="FFFF00"/>
                </a:solidFill>
                <a:effectLst>
                  <a:outerShdw blurRad="38100" dist="38100" dir="2700000" algn="tl">
                    <a:srgbClr val="000000"/>
                  </a:outerShdw>
                </a:effectLst>
                <a:latin typeface="Times New Roman" pitchFamily="18" charset="0"/>
              </a:rPr>
              <a:t>drugs</a:t>
            </a:r>
            <a:endParaRPr lang="ru-RU" sz="2400" b="1" dirty="0">
              <a:solidFill>
                <a:srgbClr val="FFFF00"/>
              </a:solidFill>
              <a:effectLst>
                <a:outerShdw blurRad="38100" dist="38100" dir="2700000" algn="tl">
                  <a:srgbClr val="000000"/>
                </a:outerShdw>
              </a:effectLst>
              <a:latin typeface="Times New Roman" pitchFamily="18" charset="0"/>
            </a:endParaRPr>
          </a:p>
        </p:txBody>
      </p:sp>
      <p:sp>
        <p:nvSpPr>
          <p:cNvPr id="176137" name="Text Box 9"/>
          <p:cNvSpPr txBox="1">
            <a:spLocks noChangeArrowheads="1"/>
          </p:cNvSpPr>
          <p:nvPr/>
        </p:nvSpPr>
        <p:spPr bwMode="auto">
          <a:xfrm>
            <a:off x="2500298" y="4016375"/>
            <a:ext cx="4429156" cy="584775"/>
          </a:xfrm>
          <a:prstGeom prst="rect">
            <a:avLst/>
          </a:prstGeom>
          <a:noFill/>
          <a:ln w="9525">
            <a:noFill/>
            <a:miter lim="800000"/>
            <a:headEnd/>
            <a:tailEnd/>
          </a:ln>
          <a:effectLst/>
        </p:spPr>
        <p:txBody>
          <a:bodyPr wrap="square">
            <a:spAutoFit/>
          </a:bodyPr>
          <a:lstStyle/>
          <a:p>
            <a:r>
              <a:rPr lang="ru-RU" sz="3200" b="1" dirty="0">
                <a:latin typeface="Times New Roman" pitchFamily="18" charset="0"/>
              </a:rPr>
              <a:t>   </a:t>
            </a:r>
            <a:r>
              <a:rPr lang="en-US" sz="3200" b="1" dirty="0" smtClean="0">
                <a:effectLst>
                  <a:outerShdw blurRad="38100" dist="38100" dir="2700000" algn="tl">
                    <a:srgbClr val="000000"/>
                  </a:outerShdw>
                </a:effectLst>
                <a:latin typeface="Times New Roman" pitchFamily="18" charset="0"/>
              </a:rPr>
              <a:t> Transmission ways</a:t>
            </a:r>
            <a:endParaRPr lang="ru-RU" sz="3200" b="1" dirty="0">
              <a:effectLst>
                <a:outerShdw blurRad="38100" dist="38100" dir="2700000" algn="tl">
                  <a:srgbClr val="000000"/>
                </a:outerShdw>
              </a:effectLst>
              <a:latin typeface="Times New Roman" pitchFamily="18" charset="0"/>
            </a:endParaRPr>
          </a:p>
        </p:txBody>
      </p:sp>
      <p:sp>
        <p:nvSpPr>
          <p:cNvPr id="176138" name="Rectangle 10"/>
          <p:cNvSpPr>
            <a:spLocks noChangeArrowheads="1"/>
          </p:cNvSpPr>
          <p:nvPr/>
        </p:nvSpPr>
        <p:spPr bwMode="auto">
          <a:xfrm>
            <a:off x="539750" y="4581525"/>
            <a:ext cx="3727450" cy="752475"/>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effectLst>
                  <a:outerShdw blurRad="38100" dist="38100" dir="2700000" algn="tl">
                    <a:srgbClr val="000000"/>
                  </a:outerShdw>
                </a:effectLst>
                <a:latin typeface="Times New Roman" pitchFamily="18" charset="0"/>
              </a:rPr>
              <a:t>Hepatitis</a:t>
            </a:r>
            <a:r>
              <a:rPr lang="ru-RU" sz="2800" b="1" dirty="0" smtClean="0">
                <a:effectLst>
                  <a:outerShdw blurRad="38100" dist="38100" dir="2700000" algn="tl">
                    <a:srgbClr val="000000"/>
                  </a:outerShdw>
                </a:effectLst>
                <a:latin typeface="Times New Roman" pitchFamily="18" charset="0"/>
              </a:rPr>
              <a:t> </a:t>
            </a:r>
            <a:r>
              <a:rPr lang="ru-RU" sz="2800" b="1" dirty="0">
                <a:effectLst>
                  <a:outerShdw blurRad="38100" dist="38100" dir="2700000" algn="tl">
                    <a:srgbClr val="000000"/>
                  </a:outerShdw>
                </a:effectLst>
                <a:latin typeface="Times New Roman" pitchFamily="18" charset="0"/>
              </a:rPr>
              <a:t>А,Е</a:t>
            </a:r>
            <a:r>
              <a:rPr lang="ru-RU" sz="2800" b="1" dirty="0">
                <a:latin typeface="Times New Roman" pitchFamily="18" charset="0"/>
              </a:rPr>
              <a:t>   </a:t>
            </a:r>
          </a:p>
        </p:txBody>
      </p:sp>
      <p:sp>
        <p:nvSpPr>
          <p:cNvPr id="176139" name="Rectangle 11"/>
          <p:cNvSpPr>
            <a:spLocks noChangeArrowheads="1"/>
          </p:cNvSpPr>
          <p:nvPr/>
        </p:nvSpPr>
        <p:spPr bwMode="auto">
          <a:xfrm>
            <a:off x="4800600" y="4581525"/>
            <a:ext cx="3803650" cy="752475"/>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effectLst>
                  <a:outerShdw blurRad="38100" dist="38100" dir="2700000" algn="tl">
                    <a:srgbClr val="000000"/>
                  </a:outerShdw>
                </a:effectLst>
                <a:latin typeface="Times New Roman" pitchFamily="18" charset="0"/>
              </a:rPr>
              <a:t>Hepatitis</a:t>
            </a:r>
            <a:r>
              <a:rPr lang="ru-RU" sz="2800" b="1" dirty="0" smtClean="0">
                <a:effectLst>
                  <a:outerShdw blurRad="38100" dist="38100" dir="2700000" algn="tl">
                    <a:srgbClr val="000000"/>
                  </a:outerShdw>
                </a:effectLst>
                <a:latin typeface="Times New Roman" pitchFamily="18" charset="0"/>
              </a:rPr>
              <a:t> </a:t>
            </a:r>
            <a:r>
              <a:rPr lang="en-US" sz="2800" b="1" dirty="0">
                <a:effectLst>
                  <a:outerShdw blurRad="38100" dist="38100" dir="2700000" algn="tl">
                    <a:srgbClr val="000000"/>
                  </a:outerShdw>
                </a:effectLst>
                <a:latin typeface="Times New Roman" pitchFamily="18" charset="0"/>
              </a:rPr>
              <a:t>B</a:t>
            </a:r>
            <a:r>
              <a:rPr lang="ru-RU" sz="2800" b="1" dirty="0">
                <a:effectLst>
                  <a:outerShdw blurRad="38100" dist="38100" dir="2700000" algn="tl">
                    <a:srgbClr val="000000"/>
                  </a:outerShdw>
                </a:effectLst>
                <a:latin typeface="Times New Roman" pitchFamily="18" charset="0"/>
              </a:rPr>
              <a:t>,С,</a:t>
            </a:r>
            <a:r>
              <a:rPr lang="en-US" sz="2800" b="1" dirty="0">
                <a:effectLst>
                  <a:outerShdw blurRad="38100" dist="38100" dir="2700000" algn="tl">
                    <a:srgbClr val="000000"/>
                  </a:outerShdw>
                </a:effectLst>
                <a:latin typeface="Times New Roman" pitchFamily="18" charset="0"/>
              </a:rPr>
              <a:t>D</a:t>
            </a:r>
            <a:endParaRPr lang="ru-RU" sz="2800" b="1" dirty="0">
              <a:effectLst>
                <a:outerShdw blurRad="38100" dist="38100" dir="2700000" algn="tl">
                  <a:srgbClr val="000000"/>
                </a:outerShdw>
              </a:effectLst>
              <a:latin typeface="Times New Roman" pitchFamily="18" charset="0"/>
            </a:endParaRPr>
          </a:p>
        </p:txBody>
      </p:sp>
      <p:sp>
        <p:nvSpPr>
          <p:cNvPr id="176140" name="Rectangle 12"/>
          <p:cNvSpPr>
            <a:spLocks noChangeArrowheads="1"/>
          </p:cNvSpPr>
          <p:nvPr/>
        </p:nvSpPr>
        <p:spPr bwMode="auto">
          <a:xfrm>
            <a:off x="539750" y="5715000"/>
            <a:ext cx="3727450" cy="954088"/>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solidFill>
                  <a:srgbClr val="FFFF00"/>
                </a:solidFill>
                <a:latin typeface="Times New Roman" pitchFamily="18" charset="0"/>
              </a:rPr>
              <a:t>Feces, saliva</a:t>
            </a:r>
            <a:endParaRPr lang="ru-RU" sz="2800" b="1" dirty="0">
              <a:solidFill>
                <a:srgbClr val="FFFF00"/>
              </a:solidFill>
              <a:latin typeface="Times New Roman" pitchFamily="18" charset="0"/>
            </a:endParaRPr>
          </a:p>
        </p:txBody>
      </p:sp>
      <p:sp>
        <p:nvSpPr>
          <p:cNvPr id="176141" name="Rectangle 13"/>
          <p:cNvSpPr>
            <a:spLocks noChangeArrowheads="1"/>
          </p:cNvSpPr>
          <p:nvPr/>
        </p:nvSpPr>
        <p:spPr bwMode="auto">
          <a:xfrm>
            <a:off x="4800600" y="5715000"/>
            <a:ext cx="4114800" cy="914400"/>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solidFill>
                  <a:srgbClr val="FFFF00"/>
                </a:solidFill>
                <a:latin typeface="Times New Roman" pitchFamily="18" charset="0"/>
              </a:rPr>
              <a:t>Blood, sperm, saliva,</a:t>
            </a:r>
          </a:p>
          <a:p>
            <a:pPr algn="ctr"/>
            <a:r>
              <a:rPr lang="en-US" sz="2800" b="1" dirty="0" err="1" smtClean="0">
                <a:solidFill>
                  <a:srgbClr val="FFFF00"/>
                </a:solidFill>
                <a:latin typeface="Times New Roman" pitchFamily="18" charset="0"/>
              </a:rPr>
              <a:t>perinatal</a:t>
            </a:r>
            <a:r>
              <a:rPr lang="en-US" sz="2800" b="1" dirty="0" smtClean="0">
                <a:solidFill>
                  <a:srgbClr val="FFFF00"/>
                </a:solidFill>
                <a:latin typeface="Times New Roman" pitchFamily="18" charset="0"/>
              </a:rPr>
              <a:t>.</a:t>
            </a:r>
            <a:endParaRPr lang="ru-RU" sz="2800" b="1" dirty="0">
              <a:solidFill>
                <a:srgbClr val="FFFF00"/>
              </a:solidFill>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76131"/>
                                        </p:tgtEl>
                                        <p:attrNameLst>
                                          <p:attrName>style.visibility</p:attrName>
                                        </p:attrNameLst>
                                      </p:cBhvr>
                                      <p:to>
                                        <p:strVal val="visible"/>
                                      </p:to>
                                    </p:set>
                                    <p:animEffect transition="in" filter="box(out)">
                                      <p:cBhvr>
                                        <p:cTn id="7" dur="500"/>
                                        <p:tgtEl>
                                          <p:spTgt spid="176131"/>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iterate type="wd">
                                    <p:tmPct val="100000"/>
                                  </p:iterate>
                                  <p:childTnLst>
                                    <p:set>
                                      <p:cBhvr>
                                        <p:cTn id="11" dur="1" fill="hold">
                                          <p:stCondLst>
                                            <p:cond delay="0"/>
                                          </p:stCondLst>
                                        </p:cTn>
                                        <p:tgtEl>
                                          <p:spTgt spid="176132"/>
                                        </p:tgtEl>
                                        <p:attrNameLst>
                                          <p:attrName>style.visibility</p:attrName>
                                        </p:attrNameLst>
                                      </p:cBhvr>
                                      <p:to>
                                        <p:strVal val="visible"/>
                                      </p:to>
                                    </p:set>
                                    <p:anim calcmode="lin" valueType="num">
                                      <p:cBhvr>
                                        <p:cTn id="12" dur="300" fill="hold"/>
                                        <p:tgtEl>
                                          <p:spTgt spid="176132"/>
                                        </p:tgtEl>
                                        <p:attrNameLst>
                                          <p:attrName>ppt_w</p:attrName>
                                        </p:attrNameLst>
                                      </p:cBhvr>
                                      <p:tavLst>
                                        <p:tav tm="0">
                                          <p:val>
                                            <p:fltVal val="0"/>
                                          </p:val>
                                        </p:tav>
                                        <p:tav tm="100000">
                                          <p:val>
                                            <p:strVal val="#ppt_w"/>
                                          </p:val>
                                        </p:tav>
                                      </p:tavLst>
                                    </p:anim>
                                    <p:anim calcmode="lin" valueType="num">
                                      <p:cBhvr>
                                        <p:cTn id="13" dur="300" fill="hold"/>
                                        <p:tgtEl>
                                          <p:spTgt spid="176132"/>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176133"/>
                                        </p:tgtEl>
                                        <p:attrNameLst>
                                          <p:attrName>style.visibility</p:attrName>
                                        </p:attrNameLst>
                                      </p:cBhvr>
                                      <p:to>
                                        <p:strVal val="visible"/>
                                      </p:to>
                                    </p:set>
                                    <p:animEffect transition="in" filter="box(in)">
                                      <p:cBhvr>
                                        <p:cTn id="18" dur="500"/>
                                        <p:tgtEl>
                                          <p:spTgt spid="176133"/>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5" fill="hold" grpId="0" nodeType="clickEffect">
                                  <p:stCondLst>
                                    <p:cond delay="0"/>
                                  </p:stCondLst>
                                  <p:childTnLst>
                                    <p:set>
                                      <p:cBhvr>
                                        <p:cTn id="22" dur="1" fill="hold">
                                          <p:stCondLst>
                                            <p:cond delay="0"/>
                                          </p:stCondLst>
                                        </p:cTn>
                                        <p:tgtEl>
                                          <p:spTgt spid="176134"/>
                                        </p:tgtEl>
                                        <p:attrNameLst>
                                          <p:attrName>style.visibility</p:attrName>
                                        </p:attrNameLst>
                                      </p:cBhvr>
                                      <p:to>
                                        <p:strVal val="visible"/>
                                      </p:to>
                                    </p:set>
                                    <p:animEffect transition="in" filter="randombar(vertical)">
                                      <p:cBhvr>
                                        <p:cTn id="23" dur="500"/>
                                        <p:tgtEl>
                                          <p:spTgt spid="176134"/>
                                        </p:tgtEl>
                                      </p:cBhvr>
                                    </p:animEffect>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grpId="0" nodeType="clickEffect">
                                  <p:stCondLst>
                                    <p:cond delay="0"/>
                                  </p:stCondLst>
                                  <p:childTnLst>
                                    <p:set>
                                      <p:cBhvr>
                                        <p:cTn id="27" dur="1" fill="hold">
                                          <p:stCondLst>
                                            <p:cond delay="499"/>
                                          </p:stCondLst>
                                        </p:cTn>
                                        <p:tgtEl>
                                          <p:spTgt spid="176135"/>
                                        </p:tgtEl>
                                        <p:attrNameLst>
                                          <p:attrName>style.visibility</p:attrName>
                                        </p:attrNameLst>
                                      </p:cBhvr>
                                      <p:to>
                                        <p:strVal val="visible"/>
                                      </p:to>
                                    </p:set>
                                    <p:anim to="" calcmode="lin" valueType="num">
                                      <p:cBhvr>
                                        <p:cTn id="28" dur="1" fill="hold"/>
                                        <p:tgtEl>
                                          <p:spTgt spid="176135"/>
                                        </p:tgtEl>
                                        <p:attrNameLst>
                                          <p:attrName/>
                                        </p:attrNameLst>
                                      </p:cBhvr>
                                    </p:anim>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176136"/>
                                        </p:tgtEl>
                                        <p:attrNameLst>
                                          <p:attrName>style.visibility</p:attrName>
                                        </p:attrNameLst>
                                      </p:cBhvr>
                                      <p:to>
                                        <p:strVal val="visible"/>
                                      </p:to>
                                    </p:set>
                                    <p:animEffect transition="in" filter="randombar(vertical)">
                                      <p:cBhvr>
                                        <p:cTn id="33" dur="500"/>
                                        <p:tgtEl>
                                          <p:spTgt spid="176136"/>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1" fill="hold" grpId="0" nodeType="clickEffect">
                                  <p:stCondLst>
                                    <p:cond delay="0"/>
                                  </p:stCondLst>
                                  <p:childTnLst>
                                    <p:set>
                                      <p:cBhvr>
                                        <p:cTn id="37" dur="1" fill="hold">
                                          <p:stCondLst>
                                            <p:cond delay="0"/>
                                          </p:stCondLst>
                                        </p:cTn>
                                        <p:tgtEl>
                                          <p:spTgt spid="176137"/>
                                        </p:tgtEl>
                                        <p:attrNameLst>
                                          <p:attrName>style.visibility</p:attrName>
                                        </p:attrNameLst>
                                      </p:cBhvr>
                                      <p:to>
                                        <p:strVal val="visible"/>
                                      </p:to>
                                    </p:set>
                                    <p:animEffect transition="in" filter="slide(fromTop)">
                                      <p:cBhvr>
                                        <p:cTn id="38" dur="500"/>
                                        <p:tgtEl>
                                          <p:spTgt spid="176137"/>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5" fill="hold" grpId="0" nodeType="clickEffect">
                                  <p:stCondLst>
                                    <p:cond delay="0"/>
                                  </p:stCondLst>
                                  <p:childTnLst>
                                    <p:set>
                                      <p:cBhvr>
                                        <p:cTn id="42" dur="1" fill="hold">
                                          <p:stCondLst>
                                            <p:cond delay="0"/>
                                          </p:stCondLst>
                                        </p:cTn>
                                        <p:tgtEl>
                                          <p:spTgt spid="176138"/>
                                        </p:tgtEl>
                                        <p:attrNameLst>
                                          <p:attrName>style.visibility</p:attrName>
                                        </p:attrNameLst>
                                      </p:cBhvr>
                                      <p:to>
                                        <p:strVal val="visible"/>
                                      </p:to>
                                    </p:set>
                                    <p:animEffect transition="in" filter="randombar(vertical)">
                                      <p:cBhvr>
                                        <p:cTn id="43" dur="500"/>
                                        <p:tgtEl>
                                          <p:spTgt spid="176138"/>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5" fill="hold" grpId="0" nodeType="clickEffect">
                                  <p:stCondLst>
                                    <p:cond delay="0"/>
                                  </p:stCondLst>
                                  <p:childTnLst>
                                    <p:set>
                                      <p:cBhvr>
                                        <p:cTn id="47" dur="1" fill="hold">
                                          <p:stCondLst>
                                            <p:cond delay="0"/>
                                          </p:stCondLst>
                                        </p:cTn>
                                        <p:tgtEl>
                                          <p:spTgt spid="176139"/>
                                        </p:tgtEl>
                                        <p:attrNameLst>
                                          <p:attrName>style.visibility</p:attrName>
                                        </p:attrNameLst>
                                      </p:cBhvr>
                                      <p:to>
                                        <p:strVal val="visible"/>
                                      </p:to>
                                    </p:set>
                                    <p:animEffect transition="in" filter="randombar(vertical)">
                                      <p:cBhvr>
                                        <p:cTn id="48" dur="500"/>
                                        <p:tgtEl>
                                          <p:spTgt spid="176139"/>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5" fill="hold" grpId="0" nodeType="clickEffect">
                                  <p:stCondLst>
                                    <p:cond delay="0"/>
                                  </p:stCondLst>
                                  <p:childTnLst>
                                    <p:set>
                                      <p:cBhvr>
                                        <p:cTn id="52" dur="1" fill="hold">
                                          <p:stCondLst>
                                            <p:cond delay="0"/>
                                          </p:stCondLst>
                                        </p:cTn>
                                        <p:tgtEl>
                                          <p:spTgt spid="176140"/>
                                        </p:tgtEl>
                                        <p:attrNameLst>
                                          <p:attrName>style.visibility</p:attrName>
                                        </p:attrNameLst>
                                      </p:cBhvr>
                                      <p:to>
                                        <p:strVal val="visible"/>
                                      </p:to>
                                    </p:set>
                                    <p:animEffect transition="in" filter="randombar(vertical)">
                                      <p:cBhvr>
                                        <p:cTn id="53" dur="500"/>
                                        <p:tgtEl>
                                          <p:spTgt spid="176140"/>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5" fill="hold" grpId="0" nodeType="clickEffect">
                                  <p:stCondLst>
                                    <p:cond delay="0"/>
                                  </p:stCondLst>
                                  <p:childTnLst>
                                    <p:set>
                                      <p:cBhvr>
                                        <p:cTn id="57" dur="1" fill="hold">
                                          <p:stCondLst>
                                            <p:cond delay="0"/>
                                          </p:stCondLst>
                                        </p:cTn>
                                        <p:tgtEl>
                                          <p:spTgt spid="176141"/>
                                        </p:tgtEl>
                                        <p:attrNameLst>
                                          <p:attrName>style.visibility</p:attrName>
                                        </p:attrNameLst>
                                      </p:cBhvr>
                                      <p:to>
                                        <p:strVal val="visible"/>
                                      </p:to>
                                    </p:set>
                                    <p:animEffect transition="in" filter="randombar(vertical)">
                                      <p:cBhvr>
                                        <p:cTn id="58" dur="500"/>
                                        <p:tgtEl>
                                          <p:spTgt spid="176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animBg="1" autoUpdateAnimBg="0"/>
      <p:bldP spid="176132" grpId="0" autoUpdateAnimBg="0"/>
      <p:bldP spid="176133" grpId="0" autoUpdateAnimBg="0"/>
      <p:bldP spid="176134" grpId="0" animBg="1" autoUpdateAnimBg="0"/>
      <p:bldP spid="176135" grpId="0" animBg="1" autoUpdateAnimBg="0"/>
      <p:bldP spid="176136" grpId="0" animBg="1" autoUpdateAnimBg="0"/>
      <p:bldP spid="176137" grpId="0" autoUpdateAnimBg="0"/>
      <p:bldP spid="176138" grpId="0" animBg="1" autoUpdateAnimBg="0"/>
      <p:bldP spid="176139" grpId="0" animBg="1" autoUpdateAnimBg="0"/>
      <p:bldP spid="176140" grpId="0" animBg="1" autoUpdateAnimBg="0"/>
      <p:bldP spid="176141"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Text Box 3"/>
          <p:cNvSpPr txBox="1">
            <a:spLocks noChangeArrowheads="1"/>
          </p:cNvSpPr>
          <p:nvPr/>
        </p:nvSpPr>
        <p:spPr bwMode="auto">
          <a:xfrm>
            <a:off x="0" y="0"/>
            <a:ext cx="9144000" cy="707886"/>
          </a:xfrm>
          <a:prstGeom prst="rect">
            <a:avLst/>
          </a:prstGeom>
          <a:noFill/>
          <a:ln w="9525">
            <a:noFill/>
            <a:miter lim="800000"/>
            <a:headEnd/>
            <a:tailEnd/>
          </a:ln>
          <a:effectLst/>
        </p:spPr>
        <p:txBody>
          <a:bodyPr>
            <a:spAutoFit/>
          </a:bodyPr>
          <a:lstStyle/>
          <a:p>
            <a:pPr algn="ctr"/>
            <a:r>
              <a:rPr lang="en-US" sz="4000" b="1" dirty="0" smtClean="0">
                <a:latin typeface="Times New Roman" pitchFamily="18" charset="0"/>
              </a:rPr>
              <a:t>CAUSES OF HEPATITIS</a:t>
            </a:r>
            <a:endParaRPr lang="ru-RU" sz="4000" b="1" dirty="0">
              <a:latin typeface="Times New Roman" pitchFamily="18" charset="0"/>
            </a:endParaRPr>
          </a:p>
        </p:txBody>
      </p:sp>
      <p:sp>
        <p:nvSpPr>
          <p:cNvPr id="177156" name="Rectangle 4"/>
          <p:cNvSpPr>
            <a:spLocks noChangeArrowheads="1"/>
          </p:cNvSpPr>
          <p:nvPr/>
        </p:nvSpPr>
        <p:spPr bwMode="auto">
          <a:xfrm>
            <a:off x="228600" y="836613"/>
            <a:ext cx="2759075" cy="1373187"/>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solidFill>
                  <a:srgbClr val="FFFF00"/>
                </a:solidFill>
                <a:latin typeface="Times New Roman" pitchFamily="18" charset="0"/>
              </a:rPr>
              <a:t>Most frequent</a:t>
            </a:r>
            <a:endParaRPr lang="ru-RU" sz="2800" b="1" dirty="0">
              <a:solidFill>
                <a:srgbClr val="FFFF00"/>
              </a:solidFill>
              <a:latin typeface="Times New Roman" pitchFamily="18" charset="0"/>
            </a:endParaRPr>
          </a:p>
        </p:txBody>
      </p:sp>
      <p:sp>
        <p:nvSpPr>
          <p:cNvPr id="177157" name="Rectangle 5"/>
          <p:cNvSpPr>
            <a:spLocks noChangeArrowheads="1"/>
          </p:cNvSpPr>
          <p:nvPr/>
        </p:nvSpPr>
        <p:spPr bwMode="auto">
          <a:xfrm>
            <a:off x="3200400" y="836613"/>
            <a:ext cx="2667000" cy="1373187"/>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solidFill>
                  <a:srgbClr val="FFFF00"/>
                </a:solidFill>
                <a:latin typeface="Times New Roman" pitchFamily="18" charset="0"/>
              </a:rPr>
              <a:t>Less frequent</a:t>
            </a:r>
            <a:endParaRPr lang="ru-RU" sz="2800" b="1" dirty="0">
              <a:solidFill>
                <a:srgbClr val="FFFF00"/>
              </a:solidFill>
              <a:latin typeface="Times New Roman" pitchFamily="18" charset="0"/>
            </a:endParaRPr>
          </a:p>
        </p:txBody>
      </p:sp>
      <p:sp>
        <p:nvSpPr>
          <p:cNvPr id="177158" name="Rectangle 6"/>
          <p:cNvSpPr>
            <a:spLocks noChangeArrowheads="1"/>
          </p:cNvSpPr>
          <p:nvPr/>
        </p:nvSpPr>
        <p:spPr bwMode="auto">
          <a:xfrm>
            <a:off x="6084888" y="836613"/>
            <a:ext cx="2809875" cy="1373187"/>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solidFill>
                  <a:srgbClr val="FFFF00"/>
                </a:solidFill>
                <a:effectLst>
                  <a:outerShdw blurRad="38100" dist="38100" dir="2700000" algn="tl">
                    <a:srgbClr val="000000"/>
                  </a:outerShdw>
                </a:effectLst>
                <a:latin typeface="Times New Roman" pitchFamily="18" charset="0"/>
              </a:rPr>
              <a:t>Rare</a:t>
            </a:r>
            <a:endParaRPr lang="ru-RU" sz="2800" b="1" dirty="0">
              <a:solidFill>
                <a:srgbClr val="FFFF00"/>
              </a:solidFill>
              <a:effectLst>
                <a:outerShdw blurRad="38100" dist="38100" dir="2700000" algn="tl">
                  <a:srgbClr val="000000"/>
                </a:outerShdw>
              </a:effectLst>
              <a:latin typeface="Times New Roman" pitchFamily="18" charset="0"/>
            </a:endParaRPr>
          </a:p>
        </p:txBody>
      </p:sp>
      <p:sp>
        <p:nvSpPr>
          <p:cNvPr id="177159" name="Text Box 7"/>
          <p:cNvSpPr txBox="1">
            <a:spLocks noChangeArrowheads="1"/>
          </p:cNvSpPr>
          <p:nvPr/>
        </p:nvSpPr>
        <p:spPr bwMode="auto">
          <a:xfrm>
            <a:off x="304800" y="2770188"/>
            <a:ext cx="2686050" cy="1569660"/>
          </a:xfrm>
          <a:prstGeom prst="rect">
            <a:avLst/>
          </a:prstGeom>
          <a:noFill/>
          <a:ln w="9525">
            <a:noFill/>
            <a:miter lim="800000"/>
            <a:headEnd/>
            <a:tailEnd/>
          </a:ln>
          <a:effectLst/>
        </p:spPr>
        <p:txBody>
          <a:bodyPr>
            <a:spAutoFit/>
          </a:bodyPr>
          <a:lstStyle/>
          <a:p>
            <a:pPr>
              <a:buFontTx/>
              <a:buChar char="-"/>
            </a:pPr>
            <a:r>
              <a:rPr lang="en-US" sz="2400" b="1" dirty="0" smtClean="0">
                <a:latin typeface="Times New Roman" pitchFamily="18" charset="0"/>
              </a:rPr>
              <a:t>hepatitis A virus</a:t>
            </a:r>
          </a:p>
          <a:p>
            <a:pPr>
              <a:buFontTx/>
              <a:buChar char="-"/>
            </a:pPr>
            <a:r>
              <a:rPr lang="en-US" sz="2400" b="1" dirty="0" smtClean="0">
                <a:latin typeface="Times New Roman" pitchFamily="18" charset="0"/>
              </a:rPr>
              <a:t>hepatitis B virus</a:t>
            </a:r>
          </a:p>
          <a:p>
            <a:pPr>
              <a:buFontTx/>
              <a:buChar char="-"/>
            </a:pPr>
            <a:r>
              <a:rPr lang="en-US" sz="2400" b="1" dirty="0" smtClean="0">
                <a:latin typeface="Times New Roman" pitchFamily="18" charset="0"/>
              </a:rPr>
              <a:t>hepatitis C virus</a:t>
            </a:r>
          </a:p>
          <a:p>
            <a:pPr>
              <a:buFontTx/>
              <a:buChar char="-"/>
            </a:pPr>
            <a:r>
              <a:rPr lang="en-US" sz="2400" b="1" dirty="0" smtClean="0">
                <a:latin typeface="Times New Roman" pitchFamily="18" charset="0"/>
              </a:rPr>
              <a:t>alcohol</a:t>
            </a:r>
            <a:endParaRPr lang="ru-RU" sz="2400" b="1" dirty="0">
              <a:latin typeface="Times New Roman" pitchFamily="18" charset="0"/>
            </a:endParaRPr>
          </a:p>
        </p:txBody>
      </p:sp>
      <p:sp>
        <p:nvSpPr>
          <p:cNvPr id="177160" name="Text Box 8"/>
          <p:cNvSpPr txBox="1">
            <a:spLocks noChangeArrowheads="1"/>
          </p:cNvSpPr>
          <p:nvPr/>
        </p:nvSpPr>
        <p:spPr bwMode="auto">
          <a:xfrm>
            <a:off x="3276600" y="2770188"/>
            <a:ext cx="2651125" cy="1938992"/>
          </a:xfrm>
          <a:prstGeom prst="rect">
            <a:avLst/>
          </a:prstGeom>
          <a:noFill/>
          <a:ln w="9525">
            <a:noFill/>
            <a:miter lim="800000"/>
            <a:headEnd/>
            <a:tailEnd/>
          </a:ln>
          <a:effectLst/>
        </p:spPr>
        <p:txBody>
          <a:bodyPr>
            <a:spAutoFit/>
          </a:bodyPr>
          <a:lstStyle/>
          <a:p>
            <a:r>
              <a:rPr lang="en-US" sz="2400" b="1" dirty="0" smtClean="0">
                <a:effectLst>
                  <a:outerShdw blurRad="38100" dist="38100" dir="2700000" algn="tl">
                    <a:srgbClr val="000000"/>
                  </a:outerShdw>
                </a:effectLst>
                <a:latin typeface="Times New Roman" pitchFamily="18" charset="0"/>
              </a:rPr>
              <a:t>-Virus of hepatitis E</a:t>
            </a:r>
          </a:p>
          <a:p>
            <a:r>
              <a:rPr lang="en-US" sz="2400" b="1" dirty="0" smtClean="0">
                <a:effectLst>
                  <a:outerShdw blurRad="38100" dist="38100" dir="2700000" algn="tl">
                    <a:srgbClr val="000000"/>
                  </a:outerShdw>
                </a:effectLst>
                <a:latin typeface="Times New Roman" pitchFamily="18" charset="0"/>
              </a:rPr>
              <a:t>-virus</a:t>
            </a:r>
          </a:p>
          <a:p>
            <a:r>
              <a:rPr lang="en-US" sz="2400" b="1" dirty="0" smtClean="0">
                <a:effectLst>
                  <a:outerShdw blurRad="38100" dist="38100" dir="2700000" algn="tl">
                    <a:srgbClr val="000000"/>
                  </a:outerShdw>
                </a:effectLst>
                <a:latin typeface="Times New Roman" pitchFamily="18" charset="0"/>
              </a:rPr>
              <a:t>Epstein-</a:t>
            </a:r>
            <a:r>
              <a:rPr lang="en-US" sz="2400" b="1" dirty="0" err="1" smtClean="0">
                <a:effectLst>
                  <a:outerShdw blurRad="38100" dist="38100" dir="2700000" algn="tl">
                    <a:srgbClr val="000000"/>
                  </a:outerShdw>
                </a:effectLst>
                <a:latin typeface="Times New Roman" pitchFamily="18" charset="0"/>
              </a:rPr>
              <a:t>Barra</a:t>
            </a:r>
            <a:endParaRPr lang="en-US" sz="2400" b="1" dirty="0" smtClean="0">
              <a:effectLst>
                <a:outerShdw blurRad="38100" dist="38100" dir="2700000" algn="tl">
                  <a:srgbClr val="000000"/>
                </a:outerShdw>
              </a:effectLst>
              <a:latin typeface="Times New Roman" pitchFamily="18" charset="0"/>
            </a:endParaRPr>
          </a:p>
          <a:p>
            <a:r>
              <a:rPr lang="en-US" sz="2400" b="1" dirty="0" smtClean="0">
                <a:effectLst>
                  <a:outerShdw blurRad="38100" dist="38100" dir="2700000" algn="tl">
                    <a:srgbClr val="000000"/>
                  </a:outerShdw>
                </a:effectLst>
                <a:latin typeface="Times New Roman" pitchFamily="18" charset="0"/>
              </a:rPr>
              <a:t>-Drugs</a:t>
            </a:r>
            <a:endParaRPr lang="ru-RU" sz="2400" b="1" dirty="0">
              <a:effectLst>
                <a:outerShdw blurRad="38100" dist="38100" dir="2700000" algn="tl">
                  <a:srgbClr val="000000"/>
                </a:outerShdw>
              </a:effectLst>
              <a:latin typeface="Times New Roman" pitchFamily="18" charset="0"/>
            </a:endParaRPr>
          </a:p>
        </p:txBody>
      </p:sp>
      <p:sp>
        <p:nvSpPr>
          <p:cNvPr id="177161" name="Text Box 9"/>
          <p:cNvSpPr txBox="1">
            <a:spLocks noChangeArrowheads="1"/>
          </p:cNvSpPr>
          <p:nvPr/>
        </p:nvSpPr>
        <p:spPr bwMode="auto">
          <a:xfrm>
            <a:off x="5873750" y="2636838"/>
            <a:ext cx="3270250" cy="1938992"/>
          </a:xfrm>
          <a:prstGeom prst="rect">
            <a:avLst/>
          </a:prstGeom>
          <a:noFill/>
          <a:ln w="9525">
            <a:noFill/>
            <a:miter lim="800000"/>
            <a:headEnd/>
            <a:tailEnd/>
          </a:ln>
          <a:effectLst/>
        </p:spPr>
        <p:txBody>
          <a:bodyPr>
            <a:spAutoFit/>
          </a:bodyPr>
          <a:lstStyle/>
          <a:p>
            <a:r>
              <a:rPr lang="ru-RU" sz="2000" b="1" dirty="0" smtClean="0">
                <a:effectLst>
                  <a:outerShdw blurRad="38100" dist="38100" dir="2700000" algn="tl">
                    <a:srgbClr val="000000"/>
                  </a:outerShdw>
                </a:effectLst>
                <a:latin typeface="Times New Roman" pitchFamily="18" charset="0"/>
              </a:rPr>
              <a:t>-</a:t>
            </a:r>
            <a:r>
              <a:rPr lang="en-US" sz="2000" b="1" dirty="0" smtClean="0">
                <a:effectLst>
                  <a:outerShdw blurRad="38100" dist="38100" dir="2700000" algn="tl">
                    <a:srgbClr val="000000"/>
                  </a:outerShdw>
                </a:effectLst>
                <a:latin typeface="Times New Roman" pitchFamily="18" charset="0"/>
              </a:rPr>
              <a:t>hepatitis D virus</a:t>
            </a:r>
          </a:p>
          <a:p>
            <a:r>
              <a:rPr lang="en-US" sz="2000" b="1" dirty="0" smtClean="0">
                <a:effectLst>
                  <a:outerShdw blurRad="38100" dist="38100" dir="2700000" algn="tl">
                    <a:srgbClr val="000000"/>
                  </a:outerShdw>
                </a:effectLst>
                <a:latin typeface="Times New Roman" pitchFamily="18" charset="0"/>
              </a:rPr>
              <a:t>-cytomegalovirus</a:t>
            </a:r>
          </a:p>
          <a:p>
            <a:r>
              <a:rPr lang="en-US" sz="2000" b="1" dirty="0" smtClean="0">
                <a:effectLst>
                  <a:outerShdw blurRad="38100" dist="38100" dir="2700000" algn="tl">
                    <a:srgbClr val="000000"/>
                  </a:outerShdw>
                </a:effectLst>
                <a:latin typeface="Times New Roman" pitchFamily="18" charset="0"/>
              </a:rPr>
              <a:t>Coxsackie A and B virus</a:t>
            </a:r>
          </a:p>
          <a:p>
            <a:r>
              <a:rPr lang="en-US" sz="2000" b="1" dirty="0" smtClean="0">
                <a:effectLst>
                  <a:outerShdw blurRad="38100" dist="38100" dir="2700000" algn="tl">
                    <a:srgbClr val="000000"/>
                  </a:outerShdw>
                </a:effectLst>
                <a:latin typeface="Times New Roman" pitchFamily="18" charset="0"/>
              </a:rPr>
              <a:t>-</a:t>
            </a:r>
            <a:r>
              <a:rPr lang="en-US" sz="2000" b="1" dirty="0" err="1" smtClean="0">
                <a:effectLst>
                  <a:outerShdw blurRad="38100" dist="38100" dir="2700000" algn="tl">
                    <a:srgbClr val="000000"/>
                  </a:outerShdw>
                </a:effectLst>
                <a:latin typeface="Times New Roman" pitchFamily="18" charset="0"/>
              </a:rPr>
              <a:t>leptospirosis</a:t>
            </a:r>
            <a:endParaRPr lang="en-US" sz="2000" b="1" dirty="0" smtClean="0">
              <a:effectLst>
                <a:outerShdw blurRad="38100" dist="38100" dir="2700000" algn="tl">
                  <a:srgbClr val="000000"/>
                </a:outerShdw>
              </a:effectLst>
              <a:latin typeface="Times New Roman" pitchFamily="18" charset="0"/>
            </a:endParaRPr>
          </a:p>
          <a:p>
            <a:r>
              <a:rPr lang="en-US" sz="2000" b="1" dirty="0" smtClean="0">
                <a:effectLst>
                  <a:outerShdw blurRad="38100" dist="38100" dir="2700000" algn="tl">
                    <a:srgbClr val="000000"/>
                  </a:outerShdw>
                </a:effectLst>
                <a:latin typeface="Times New Roman" pitchFamily="18" charset="0"/>
              </a:rPr>
              <a:t>-chemical compounds</a:t>
            </a:r>
          </a:p>
          <a:p>
            <a:r>
              <a:rPr lang="en-US" sz="2000" b="1" dirty="0" smtClean="0">
                <a:effectLst>
                  <a:outerShdw blurRad="38100" dist="38100" dir="2700000" algn="tl">
                    <a:srgbClr val="000000"/>
                  </a:outerShdw>
                </a:effectLst>
                <a:latin typeface="Times New Roman" pitchFamily="18" charset="0"/>
              </a:rPr>
              <a:t>-toxins of fungi</a:t>
            </a:r>
            <a:endParaRPr lang="ru-RU" sz="2400" b="1" dirty="0">
              <a:effectLst>
                <a:outerShdw blurRad="38100" dist="38100" dir="2700000" algn="tl">
                  <a:srgbClr val="000000"/>
                </a:outerShdw>
              </a:effectLst>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7155"/>
                                        </p:tgtEl>
                                        <p:attrNameLst>
                                          <p:attrName>style.visibility</p:attrName>
                                        </p:attrNameLst>
                                      </p:cBhvr>
                                      <p:to>
                                        <p:strVal val="visible"/>
                                      </p:to>
                                    </p:set>
                                    <p:animEffect transition="in" filter="box(in)">
                                      <p:cBhvr>
                                        <p:cTn id="7" dur="500"/>
                                        <p:tgtEl>
                                          <p:spTgt spid="17715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7156"/>
                                        </p:tgtEl>
                                        <p:attrNameLst>
                                          <p:attrName>style.visibility</p:attrName>
                                        </p:attrNameLst>
                                      </p:cBhvr>
                                      <p:to>
                                        <p:strVal val="visible"/>
                                      </p:to>
                                    </p:set>
                                    <p:animEffect transition="in" filter="wipe(up)">
                                      <p:cBhvr>
                                        <p:cTn id="12" dur="500"/>
                                        <p:tgtEl>
                                          <p:spTgt spid="17715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177159"/>
                                        </p:tgtEl>
                                        <p:attrNameLst>
                                          <p:attrName>style.visibility</p:attrName>
                                        </p:attrNameLst>
                                      </p:cBhvr>
                                      <p:to>
                                        <p:strVal val="visible"/>
                                      </p:to>
                                    </p:set>
                                    <p:animEffect transition="in" filter="slide(fromTop)">
                                      <p:cBhvr>
                                        <p:cTn id="17" dur="500"/>
                                        <p:tgtEl>
                                          <p:spTgt spid="17715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77157"/>
                                        </p:tgtEl>
                                        <p:attrNameLst>
                                          <p:attrName>style.visibility</p:attrName>
                                        </p:attrNameLst>
                                      </p:cBhvr>
                                      <p:to>
                                        <p:strVal val="visible"/>
                                      </p:to>
                                    </p:set>
                                    <p:animEffect transition="in" filter="wipe(up)">
                                      <p:cBhvr>
                                        <p:cTn id="22" dur="500"/>
                                        <p:tgtEl>
                                          <p:spTgt spid="17715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177160"/>
                                        </p:tgtEl>
                                        <p:attrNameLst>
                                          <p:attrName>style.visibility</p:attrName>
                                        </p:attrNameLst>
                                      </p:cBhvr>
                                      <p:to>
                                        <p:strVal val="visible"/>
                                      </p:to>
                                    </p:set>
                                    <p:animEffect transition="in" filter="slide(fromTop)">
                                      <p:cBhvr>
                                        <p:cTn id="27" dur="500"/>
                                        <p:tgtEl>
                                          <p:spTgt spid="17716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77158"/>
                                        </p:tgtEl>
                                        <p:attrNameLst>
                                          <p:attrName>style.visibility</p:attrName>
                                        </p:attrNameLst>
                                      </p:cBhvr>
                                      <p:to>
                                        <p:strVal val="visible"/>
                                      </p:to>
                                    </p:set>
                                    <p:animEffect transition="in" filter="wipe(up)">
                                      <p:cBhvr>
                                        <p:cTn id="32" dur="500"/>
                                        <p:tgtEl>
                                          <p:spTgt spid="177158"/>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177161"/>
                                        </p:tgtEl>
                                        <p:attrNameLst>
                                          <p:attrName>style.visibility</p:attrName>
                                        </p:attrNameLst>
                                      </p:cBhvr>
                                      <p:to>
                                        <p:strVal val="visible"/>
                                      </p:to>
                                    </p:set>
                                    <p:animEffect transition="in" filter="slide(fromTop)">
                                      <p:cBhvr>
                                        <p:cTn id="37" dur="500"/>
                                        <p:tgtEl>
                                          <p:spTgt spid="177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autoUpdateAnimBg="0"/>
      <p:bldP spid="177156" grpId="0" animBg="1" autoUpdateAnimBg="0"/>
      <p:bldP spid="177157" grpId="0" animBg="1" autoUpdateAnimBg="0"/>
      <p:bldP spid="177158" grpId="0" animBg="1" autoUpdateAnimBg="0"/>
      <p:bldP spid="177159" grpId="0" autoUpdateAnimBg="0"/>
      <p:bldP spid="177160" grpId="0" autoUpdateAnimBg="0"/>
      <p:bldP spid="177161"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3778" name="Object 2"/>
          <p:cNvGraphicFramePr>
            <a:graphicFrameLocks noChangeAspect="1"/>
          </p:cNvGraphicFramePr>
          <p:nvPr/>
        </p:nvGraphicFramePr>
        <p:xfrm>
          <a:off x="0" y="714356"/>
          <a:ext cx="9144000" cy="6381750"/>
        </p:xfrm>
        <a:graphic>
          <a:graphicData uri="http://schemas.openxmlformats.org/presentationml/2006/ole">
            <p:oleObj spid="_x0000_s4098" name="Фотография Photo Editor" r:id="rId3" imgW="5249008" imgH="2580952" progId="">
              <p:embed/>
            </p:oleObj>
          </a:graphicData>
        </a:graphic>
      </p:graphicFrame>
      <p:sp>
        <p:nvSpPr>
          <p:cNvPr id="203779" name="Text Box 3"/>
          <p:cNvSpPr txBox="1">
            <a:spLocks noChangeArrowheads="1"/>
          </p:cNvSpPr>
          <p:nvPr/>
        </p:nvSpPr>
        <p:spPr bwMode="auto">
          <a:xfrm>
            <a:off x="0" y="-57150"/>
            <a:ext cx="9144000" cy="523220"/>
          </a:xfrm>
          <a:prstGeom prst="rect">
            <a:avLst/>
          </a:prstGeom>
          <a:solidFill>
            <a:schemeClr val="tx1"/>
          </a:solidFill>
          <a:ln w="9525">
            <a:noFill/>
            <a:miter lim="800000"/>
            <a:headEnd/>
            <a:tailEnd/>
          </a:ln>
          <a:effectLst/>
        </p:spPr>
        <p:txBody>
          <a:bodyPr>
            <a:spAutoFit/>
          </a:bodyPr>
          <a:lstStyle/>
          <a:p>
            <a:pPr algn="ctr"/>
            <a:r>
              <a:rPr lang="en-US" sz="2800" b="1" dirty="0" smtClean="0">
                <a:solidFill>
                  <a:srgbClr val="FFFF00"/>
                </a:solidFill>
                <a:latin typeface="Times New Roman" pitchFamily="18" charset="0"/>
              </a:rPr>
              <a:t>Diagnosis of viral hepatitis</a:t>
            </a:r>
            <a:endParaRPr lang="ru-RU" sz="2800" b="1" dirty="0">
              <a:solidFill>
                <a:srgbClr val="800000"/>
              </a:solidFill>
              <a:latin typeface="Times New Roman" pitchFamily="18" charset="0"/>
            </a:endParaRPr>
          </a:p>
        </p:txBody>
      </p:sp>
      <p:sp>
        <p:nvSpPr>
          <p:cNvPr id="203780" name="Text Box 4"/>
          <p:cNvSpPr txBox="1">
            <a:spLocks noChangeArrowheads="1"/>
          </p:cNvSpPr>
          <p:nvPr/>
        </p:nvSpPr>
        <p:spPr bwMode="auto">
          <a:xfrm>
            <a:off x="631825" y="6164263"/>
            <a:ext cx="184150" cy="366712"/>
          </a:xfrm>
          <a:prstGeom prst="rect">
            <a:avLst/>
          </a:prstGeom>
          <a:noFill/>
          <a:ln w="9525">
            <a:noFill/>
            <a:miter lim="800000"/>
            <a:headEnd/>
            <a:tailEnd/>
          </a:ln>
          <a:effectLst/>
        </p:spPr>
        <p:txBody>
          <a:bodyPr>
            <a:spAutoFit/>
          </a:bodyPr>
          <a:lstStyle/>
          <a:p>
            <a:pPr>
              <a:spcBef>
                <a:spcPct val="50000"/>
              </a:spcBef>
            </a:pPr>
            <a:endParaRPr lang="ru-RU" sz="1800" b="1">
              <a:solidFill>
                <a:srgbClr val="FFFF66"/>
              </a:solidFill>
              <a:effectLst>
                <a:outerShdw blurRad="38100" dist="38100" dir="2700000" algn="tl">
                  <a:srgbClr val="000000"/>
                </a:outerShdw>
              </a:effectLst>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ext Box 2"/>
          <p:cNvSpPr txBox="1">
            <a:spLocks noChangeArrowheads="1"/>
          </p:cNvSpPr>
          <p:nvPr/>
        </p:nvSpPr>
        <p:spPr bwMode="auto">
          <a:xfrm>
            <a:off x="0" y="0"/>
            <a:ext cx="9144000" cy="641350"/>
          </a:xfrm>
          <a:prstGeom prst="rect">
            <a:avLst/>
          </a:prstGeom>
          <a:solidFill>
            <a:srgbClr val="FAFCA2"/>
          </a:solidFill>
          <a:ln w="9525">
            <a:noFill/>
            <a:miter lim="800000"/>
            <a:headEnd/>
            <a:tailEnd/>
          </a:ln>
          <a:effectLst/>
        </p:spPr>
        <p:txBody>
          <a:bodyPr>
            <a:spAutoFit/>
          </a:bodyPr>
          <a:lstStyle/>
          <a:p>
            <a:pPr algn="ctr"/>
            <a:r>
              <a:rPr lang="en-US" sz="3600" b="1" dirty="0" smtClean="0">
                <a:solidFill>
                  <a:srgbClr val="800000"/>
                </a:solidFill>
                <a:effectLst>
                  <a:outerShdw blurRad="38100" dist="38100" dir="2700000" algn="tl">
                    <a:srgbClr val="000000"/>
                  </a:outerShdw>
                </a:effectLst>
                <a:latin typeface="Times New Roman" pitchFamily="18" charset="0"/>
              </a:rPr>
              <a:t>HEPATITIS</a:t>
            </a:r>
            <a:r>
              <a:rPr lang="ru-RU" sz="3600" b="1" dirty="0" smtClean="0">
                <a:solidFill>
                  <a:srgbClr val="800000"/>
                </a:solidFill>
                <a:effectLst>
                  <a:outerShdw blurRad="38100" dist="38100" dir="2700000" algn="tl">
                    <a:srgbClr val="000000"/>
                  </a:outerShdw>
                </a:effectLst>
                <a:latin typeface="Times New Roman" pitchFamily="18" charset="0"/>
              </a:rPr>
              <a:t>   </a:t>
            </a:r>
            <a:r>
              <a:rPr lang="ru-RU" sz="3600" b="1" dirty="0">
                <a:solidFill>
                  <a:srgbClr val="800000"/>
                </a:solidFill>
                <a:effectLst>
                  <a:outerShdw blurRad="38100" dist="38100" dir="2700000" algn="tl">
                    <a:srgbClr val="000000"/>
                  </a:outerShdw>
                </a:effectLst>
                <a:latin typeface="Times New Roman" pitchFamily="18" charset="0"/>
              </a:rPr>
              <a:t>А</a:t>
            </a:r>
            <a:r>
              <a:rPr lang="ru-RU" sz="2800" b="1" dirty="0">
                <a:solidFill>
                  <a:schemeClr val="bg2"/>
                </a:solidFill>
                <a:latin typeface="Times New Roman" pitchFamily="18" charset="0"/>
              </a:rPr>
              <a:t> </a:t>
            </a:r>
          </a:p>
        </p:txBody>
      </p:sp>
      <p:sp>
        <p:nvSpPr>
          <p:cNvPr id="204803" name="Text Box 3"/>
          <p:cNvSpPr txBox="1">
            <a:spLocks noChangeArrowheads="1"/>
          </p:cNvSpPr>
          <p:nvPr/>
        </p:nvSpPr>
        <p:spPr bwMode="auto">
          <a:xfrm>
            <a:off x="1752600" y="990600"/>
            <a:ext cx="5777736" cy="707886"/>
          </a:xfrm>
          <a:prstGeom prst="rect">
            <a:avLst/>
          </a:prstGeom>
          <a:solidFill>
            <a:schemeClr val="tx1"/>
          </a:solidFill>
          <a:ln w="9525">
            <a:noFill/>
            <a:miter lim="800000"/>
            <a:headEnd/>
            <a:tailEnd/>
          </a:ln>
          <a:effectLst/>
        </p:spPr>
        <p:txBody>
          <a:bodyPr wrap="none">
            <a:spAutoFit/>
          </a:bodyPr>
          <a:lstStyle/>
          <a:p>
            <a:pPr>
              <a:buFontTx/>
              <a:buChar char="-"/>
            </a:pPr>
            <a:r>
              <a:rPr lang="en-US" sz="2000" b="1" dirty="0" smtClean="0">
                <a:solidFill>
                  <a:schemeClr val="bg1"/>
                </a:solidFill>
                <a:latin typeface="Times New Roman" pitchFamily="18" charset="0"/>
              </a:rPr>
              <a:t>in most cases it is easy</a:t>
            </a:r>
          </a:p>
          <a:p>
            <a:pPr>
              <a:buFontTx/>
              <a:buChar char="-"/>
            </a:pPr>
            <a:r>
              <a:rPr lang="en-US" sz="2000" b="1" dirty="0" smtClean="0">
                <a:solidFill>
                  <a:schemeClr val="bg1"/>
                </a:solidFill>
                <a:latin typeface="Times New Roman" pitchFamily="18" charset="0"/>
              </a:rPr>
              <a:t>the reverse development of the disease is favorable</a:t>
            </a:r>
            <a:endParaRPr lang="ru-RU" sz="2000" b="1" dirty="0">
              <a:solidFill>
                <a:schemeClr val="bg1"/>
              </a:solidFill>
              <a:latin typeface="Times New Roman" pitchFamily="18" charset="0"/>
            </a:endParaRPr>
          </a:p>
        </p:txBody>
      </p:sp>
      <p:sp>
        <p:nvSpPr>
          <p:cNvPr id="204804" name="Text Box 4"/>
          <p:cNvSpPr txBox="1">
            <a:spLocks noChangeArrowheads="1"/>
          </p:cNvSpPr>
          <p:nvPr/>
        </p:nvSpPr>
        <p:spPr bwMode="auto">
          <a:xfrm>
            <a:off x="441325" y="1843088"/>
            <a:ext cx="4166718" cy="707886"/>
          </a:xfrm>
          <a:prstGeom prst="rect">
            <a:avLst/>
          </a:prstGeom>
          <a:solidFill>
            <a:schemeClr val="tx1"/>
          </a:solidFill>
          <a:ln w="9525">
            <a:noFill/>
            <a:miter lim="800000"/>
            <a:headEnd/>
            <a:tailEnd/>
          </a:ln>
          <a:effectLst/>
        </p:spPr>
        <p:txBody>
          <a:bodyPr wrap="none">
            <a:spAutoFit/>
          </a:bodyPr>
          <a:lstStyle/>
          <a:p>
            <a:pPr marL="457200" indent="-457200"/>
            <a:r>
              <a:rPr lang="en-US" sz="2000" b="1" dirty="0" smtClean="0">
                <a:solidFill>
                  <a:srgbClr val="FF0000"/>
                </a:solidFill>
                <a:effectLst>
                  <a:outerShdw blurRad="38100" dist="38100" dir="2700000" algn="tl">
                    <a:srgbClr val="C0C0C0"/>
                  </a:outerShdw>
                </a:effectLst>
                <a:latin typeface="Times New Roman" pitchFamily="18" charset="0"/>
              </a:rPr>
              <a:t>1. The incubation period (2-4 weeks)</a:t>
            </a:r>
          </a:p>
          <a:p>
            <a:pPr marL="457200" indent="-457200"/>
            <a:r>
              <a:rPr lang="en-US" sz="2000" b="1" dirty="0" smtClean="0">
                <a:solidFill>
                  <a:srgbClr val="FF0000"/>
                </a:solidFill>
                <a:effectLst>
                  <a:outerShdw blurRad="38100" dist="38100" dir="2700000" algn="tl">
                    <a:srgbClr val="C0C0C0"/>
                  </a:outerShdw>
                </a:effectLst>
                <a:latin typeface="Times New Roman" pitchFamily="18" charset="0"/>
              </a:rPr>
              <a:t>2. Pre-jaundice period (5-7 days)</a:t>
            </a:r>
            <a:endParaRPr lang="ru-RU" sz="2000" b="1" dirty="0">
              <a:solidFill>
                <a:srgbClr val="FF0000"/>
              </a:solidFill>
              <a:effectLst>
                <a:outerShdw blurRad="38100" dist="38100" dir="2700000" algn="tl">
                  <a:srgbClr val="C0C0C0"/>
                </a:outerShdw>
              </a:effectLst>
              <a:latin typeface="Times New Roman" pitchFamily="18" charset="0"/>
            </a:endParaRPr>
          </a:p>
        </p:txBody>
      </p:sp>
      <p:sp>
        <p:nvSpPr>
          <p:cNvPr id="204805" name="Text Box 5"/>
          <p:cNvSpPr txBox="1">
            <a:spLocks noChangeArrowheads="1"/>
          </p:cNvSpPr>
          <p:nvPr/>
        </p:nvSpPr>
        <p:spPr bwMode="auto">
          <a:xfrm>
            <a:off x="1295400" y="2538413"/>
            <a:ext cx="5863849" cy="923330"/>
          </a:xfrm>
          <a:prstGeom prst="rect">
            <a:avLst/>
          </a:prstGeom>
          <a:solidFill>
            <a:schemeClr val="tx1"/>
          </a:solidFill>
          <a:ln w="9525">
            <a:noFill/>
            <a:miter lim="800000"/>
            <a:headEnd/>
            <a:tailEnd/>
          </a:ln>
          <a:effectLst/>
        </p:spPr>
        <p:txBody>
          <a:bodyPr wrap="none">
            <a:spAutoFit/>
          </a:bodyPr>
          <a:lstStyle/>
          <a:p>
            <a:pPr>
              <a:buFontTx/>
              <a:buChar char="-"/>
            </a:pPr>
            <a:r>
              <a:rPr lang="en-US" b="1" dirty="0" smtClean="0">
                <a:solidFill>
                  <a:srgbClr val="FFFF00"/>
                </a:solidFill>
                <a:effectLst>
                  <a:outerShdw blurRad="38100" dist="38100" dir="2700000" algn="tl">
                    <a:srgbClr val="C0C0C0"/>
                  </a:outerShdw>
                </a:effectLst>
                <a:latin typeface="Times New Roman" pitchFamily="18" charset="0"/>
              </a:rPr>
              <a:t>begins suddenly; symptoms of intoxication</a:t>
            </a:r>
          </a:p>
          <a:p>
            <a:pPr>
              <a:buFontTx/>
              <a:buChar char="-"/>
            </a:pPr>
            <a:r>
              <a:rPr lang="en-US" b="1" dirty="0" smtClean="0">
                <a:solidFill>
                  <a:srgbClr val="FFFF00"/>
                </a:solidFill>
                <a:effectLst>
                  <a:outerShdw blurRad="38100" dist="38100" dir="2700000" algn="tl">
                    <a:srgbClr val="C0C0C0"/>
                  </a:outerShdw>
                </a:effectLst>
                <a:latin typeface="Times New Roman" pitchFamily="18" charset="0"/>
              </a:rPr>
              <a:t>in peripheral blood: </a:t>
            </a:r>
            <a:r>
              <a:rPr lang="en-US" b="1" dirty="0" err="1" smtClean="0">
                <a:solidFill>
                  <a:srgbClr val="FFFF00"/>
                </a:solidFill>
                <a:effectLst>
                  <a:outerShdw blurRad="38100" dist="38100" dir="2700000" algn="tl">
                    <a:srgbClr val="C0C0C0"/>
                  </a:outerShdw>
                </a:effectLst>
                <a:latin typeface="Times New Roman" pitchFamily="18" charset="0"/>
              </a:rPr>
              <a:t>leukopenia</a:t>
            </a:r>
            <a:r>
              <a:rPr lang="en-US" b="1" dirty="0" smtClean="0">
                <a:solidFill>
                  <a:srgbClr val="FFFF00"/>
                </a:solidFill>
                <a:effectLst>
                  <a:outerShdw blurRad="38100" dist="38100" dir="2700000" algn="tl">
                    <a:srgbClr val="C0C0C0"/>
                  </a:outerShdw>
                </a:effectLst>
                <a:latin typeface="Times New Roman" pitchFamily="18" charset="0"/>
              </a:rPr>
              <a:t>, ↓ activity of ALT, ASAT,</a:t>
            </a:r>
          </a:p>
          <a:p>
            <a:pPr>
              <a:buFontTx/>
              <a:buChar char="-"/>
            </a:pPr>
            <a:r>
              <a:rPr lang="en-US" b="1" dirty="0" smtClean="0">
                <a:solidFill>
                  <a:srgbClr val="FFFF00"/>
                </a:solidFill>
                <a:effectLst>
                  <a:outerShdw blurRad="38100" dist="38100" dir="2700000" algn="tl">
                    <a:srgbClr val="C0C0C0"/>
                  </a:outerShdw>
                </a:effectLst>
                <a:latin typeface="Times New Roman" pitchFamily="18" charset="0"/>
              </a:rPr>
              <a:t>   violation of </a:t>
            </a:r>
            <a:r>
              <a:rPr lang="en-US" b="1" dirty="0" err="1" smtClean="0">
                <a:solidFill>
                  <a:srgbClr val="FFFF00"/>
                </a:solidFill>
                <a:effectLst>
                  <a:outerShdw blurRad="38100" dist="38100" dir="2700000" algn="tl">
                    <a:srgbClr val="C0C0C0"/>
                  </a:outerShdw>
                </a:effectLst>
                <a:latin typeface="Times New Roman" pitchFamily="18" charset="0"/>
              </a:rPr>
              <a:t>pigmental</a:t>
            </a:r>
            <a:r>
              <a:rPr lang="en-US" b="1" dirty="0" smtClean="0">
                <a:solidFill>
                  <a:srgbClr val="FFFF00"/>
                </a:solidFill>
                <a:effectLst>
                  <a:outerShdw blurRad="38100" dist="38100" dir="2700000" algn="tl">
                    <a:srgbClr val="C0C0C0"/>
                  </a:outerShdw>
                </a:effectLst>
                <a:latin typeface="Times New Roman" pitchFamily="18" charset="0"/>
              </a:rPr>
              <a:t> metabolism.</a:t>
            </a:r>
            <a:endParaRPr lang="ru-RU" sz="1800" b="1" dirty="0">
              <a:solidFill>
                <a:srgbClr val="FFFF00"/>
              </a:solidFill>
              <a:effectLst>
                <a:outerShdw blurRad="38100" dist="38100" dir="2700000" algn="tl">
                  <a:srgbClr val="C0C0C0"/>
                </a:outerShdw>
              </a:effectLst>
              <a:latin typeface="Times New Roman" pitchFamily="18" charset="0"/>
            </a:endParaRPr>
          </a:p>
        </p:txBody>
      </p:sp>
      <p:sp>
        <p:nvSpPr>
          <p:cNvPr id="204806" name="Text Box 6"/>
          <p:cNvSpPr txBox="1">
            <a:spLocks noChangeArrowheads="1"/>
          </p:cNvSpPr>
          <p:nvPr/>
        </p:nvSpPr>
        <p:spPr bwMode="auto">
          <a:xfrm>
            <a:off x="441325" y="3500438"/>
            <a:ext cx="4229100" cy="400110"/>
          </a:xfrm>
          <a:prstGeom prst="rect">
            <a:avLst/>
          </a:prstGeom>
          <a:solidFill>
            <a:schemeClr val="tx1"/>
          </a:solidFill>
          <a:ln w="9525">
            <a:noFill/>
            <a:miter lim="800000"/>
            <a:headEnd/>
            <a:tailEnd/>
          </a:ln>
          <a:effectLst/>
        </p:spPr>
        <p:txBody>
          <a:bodyPr>
            <a:spAutoFit/>
          </a:bodyPr>
          <a:lstStyle/>
          <a:p>
            <a:r>
              <a:rPr lang="en-US" sz="2000" b="1" dirty="0" smtClean="0">
                <a:solidFill>
                  <a:srgbClr val="FF0000"/>
                </a:solidFill>
                <a:latin typeface="Times New Roman" pitchFamily="18" charset="0"/>
              </a:rPr>
              <a:t>3. Jaundice period (5-7 days)</a:t>
            </a:r>
            <a:endParaRPr lang="ru-RU" sz="2000" b="1" dirty="0">
              <a:solidFill>
                <a:srgbClr val="FF0000"/>
              </a:solidFill>
              <a:latin typeface="Times New Roman" pitchFamily="18" charset="0"/>
            </a:endParaRPr>
          </a:p>
        </p:txBody>
      </p:sp>
      <p:sp>
        <p:nvSpPr>
          <p:cNvPr id="204807" name="Text Box 7"/>
          <p:cNvSpPr txBox="1">
            <a:spLocks noChangeArrowheads="1"/>
          </p:cNvSpPr>
          <p:nvPr/>
        </p:nvSpPr>
        <p:spPr bwMode="auto">
          <a:xfrm>
            <a:off x="1295400" y="4149725"/>
            <a:ext cx="7331075" cy="1200329"/>
          </a:xfrm>
          <a:prstGeom prst="rect">
            <a:avLst/>
          </a:prstGeom>
          <a:solidFill>
            <a:schemeClr val="tx1"/>
          </a:solidFill>
          <a:ln w="9525">
            <a:noFill/>
            <a:miter lim="800000"/>
            <a:headEnd/>
            <a:tailEnd/>
          </a:ln>
          <a:effectLst/>
        </p:spPr>
        <p:txBody>
          <a:bodyPr>
            <a:spAutoFit/>
          </a:bodyPr>
          <a:lstStyle/>
          <a:p>
            <a:pPr>
              <a:buFontTx/>
              <a:buChar char="-"/>
            </a:pPr>
            <a:r>
              <a:rPr lang="en-US" b="1" dirty="0" smtClean="0">
                <a:solidFill>
                  <a:srgbClr val="FFFF00"/>
                </a:solidFill>
                <a:latin typeface="Times New Roman" pitchFamily="18" charset="0"/>
              </a:rPr>
              <a:t>appears </a:t>
            </a:r>
            <a:r>
              <a:rPr lang="en-US" b="1" dirty="0" err="1" smtClean="0">
                <a:solidFill>
                  <a:srgbClr val="FFFF00"/>
                </a:solidFill>
                <a:latin typeface="Times New Roman" pitchFamily="18" charset="0"/>
              </a:rPr>
              <a:t>icteric</a:t>
            </a:r>
            <a:r>
              <a:rPr lang="en-US" b="1" dirty="0" smtClean="0">
                <a:solidFill>
                  <a:srgbClr val="FFFF00"/>
                </a:solidFill>
                <a:latin typeface="Times New Roman" pitchFamily="18" charset="0"/>
              </a:rPr>
              <a:t> sclera</a:t>
            </a:r>
          </a:p>
          <a:p>
            <a:pPr>
              <a:buFontTx/>
              <a:buChar char="-"/>
            </a:pPr>
            <a:r>
              <a:rPr lang="en-US" b="1" dirty="0" smtClean="0">
                <a:solidFill>
                  <a:srgbClr val="FFFF00"/>
                </a:solidFill>
                <a:latin typeface="Times New Roman" pitchFamily="18" charset="0"/>
              </a:rPr>
              <a:t>jaundice reaches a maximum</a:t>
            </a:r>
          </a:p>
          <a:p>
            <a:pPr>
              <a:buFontTx/>
              <a:buChar char="-"/>
            </a:pPr>
            <a:r>
              <a:rPr lang="en-US" b="1" dirty="0" smtClean="0">
                <a:solidFill>
                  <a:srgbClr val="FFFF00"/>
                </a:solidFill>
                <a:latin typeface="Times New Roman" pitchFamily="18" charset="0"/>
              </a:rPr>
              <a:t>at palpation the liver is smooth, dense.</a:t>
            </a:r>
          </a:p>
          <a:p>
            <a:pPr>
              <a:buFontTx/>
              <a:buChar char="-"/>
            </a:pPr>
            <a:r>
              <a:rPr lang="en-US" b="1" dirty="0" smtClean="0">
                <a:solidFill>
                  <a:srgbClr val="FFFF00"/>
                </a:solidFill>
                <a:latin typeface="Times New Roman" pitchFamily="18" charset="0"/>
              </a:rPr>
              <a:t>in peripheral blood: </a:t>
            </a:r>
            <a:r>
              <a:rPr lang="en-US" b="1" dirty="0" err="1" smtClean="0">
                <a:solidFill>
                  <a:srgbClr val="FFFF00"/>
                </a:solidFill>
                <a:latin typeface="Times New Roman" pitchFamily="18" charset="0"/>
              </a:rPr>
              <a:t>leukopenia</a:t>
            </a:r>
            <a:r>
              <a:rPr lang="en-US" b="1" dirty="0" smtClean="0">
                <a:solidFill>
                  <a:srgbClr val="FFFF00"/>
                </a:solidFill>
                <a:latin typeface="Times New Roman" pitchFamily="18" charset="0"/>
              </a:rPr>
              <a:t>, </a:t>
            </a:r>
            <a:r>
              <a:rPr lang="en-US" b="1" dirty="0" err="1" smtClean="0">
                <a:solidFill>
                  <a:srgbClr val="FFFF00"/>
                </a:solidFill>
                <a:latin typeface="Times New Roman" pitchFamily="18" charset="0"/>
              </a:rPr>
              <a:t>lymphocytosis</a:t>
            </a:r>
            <a:r>
              <a:rPr lang="en-US" b="1" dirty="0" smtClean="0">
                <a:solidFill>
                  <a:srgbClr val="FFFF00"/>
                </a:solidFill>
                <a:latin typeface="Times New Roman" pitchFamily="18" charset="0"/>
              </a:rPr>
              <a:t>, ESR up to 18-24 mm / h</a:t>
            </a:r>
            <a:endParaRPr lang="ru-RU" sz="1800" b="1" dirty="0">
              <a:solidFill>
                <a:srgbClr val="FFFF00"/>
              </a:solidFill>
              <a:latin typeface="Times New Roman" pitchFamily="18" charset="0"/>
            </a:endParaRPr>
          </a:p>
        </p:txBody>
      </p:sp>
      <p:sp>
        <p:nvSpPr>
          <p:cNvPr id="204808" name="Text Box 8"/>
          <p:cNvSpPr txBox="1">
            <a:spLocks noChangeArrowheads="1"/>
          </p:cNvSpPr>
          <p:nvPr/>
        </p:nvSpPr>
        <p:spPr bwMode="auto">
          <a:xfrm>
            <a:off x="441325" y="5661025"/>
            <a:ext cx="4487865" cy="400110"/>
          </a:xfrm>
          <a:prstGeom prst="rect">
            <a:avLst/>
          </a:prstGeom>
          <a:solidFill>
            <a:schemeClr val="tx1"/>
          </a:solidFill>
          <a:ln w="9525">
            <a:noFill/>
            <a:miter lim="800000"/>
            <a:headEnd/>
            <a:tailEnd/>
          </a:ln>
          <a:effectLst/>
        </p:spPr>
        <p:txBody>
          <a:bodyPr wrap="square">
            <a:spAutoFit/>
          </a:bodyPr>
          <a:lstStyle/>
          <a:p>
            <a:r>
              <a:rPr lang="en-US" sz="2000" b="1" dirty="0" smtClean="0">
                <a:solidFill>
                  <a:srgbClr val="FF0000"/>
                </a:solidFill>
                <a:effectLst>
                  <a:outerShdw blurRad="38100" dist="38100" dir="2700000" algn="tl">
                    <a:srgbClr val="C0C0C0"/>
                  </a:outerShdw>
                </a:effectLst>
                <a:latin typeface="Times New Roman" pitchFamily="18" charset="0"/>
              </a:rPr>
              <a:t>4. The phase of reverse development</a:t>
            </a:r>
            <a:endParaRPr lang="ru-RU" sz="2000" b="1" dirty="0">
              <a:solidFill>
                <a:srgbClr val="FF0000"/>
              </a:solidFill>
              <a:effectLst>
                <a:outerShdw blurRad="38100" dist="38100" dir="2700000" algn="tl">
                  <a:srgbClr val="C0C0C0"/>
                </a:outerShdw>
              </a:effectLst>
              <a:latin typeface="Times New Roman" pitchFamily="18" charset="0"/>
            </a:endParaRPr>
          </a:p>
        </p:txBody>
      </p:sp>
      <p:sp>
        <p:nvSpPr>
          <p:cNvPr id="204809" name="Text Box 9"/>
          <p:cNvSpPr txBox="1">
            <a:spLocks noChangeArrowheads="1"/>
          </p:cNvSpPr>
          <p:nvPr/>
        </p:nvSpPr>
        <p:spPr bwMode="auto">
          <a:xfrm>
            <a:off x="395288" y="6092825"/>
            <a:ext cx="8748712" cy="366713"/>
          </a:xfrm>
          <a:prstGeom prst="rect">
            <a:avLst/>
          </a:prstGeom>
          <a:solidFill>
            <a:schemeClr val="tx1"/>
          </a:solidFill>
          <a:ln w="9525">
            <a:noFill/>
            <a:miter lim="800000"/>
            <a:headEnd/>
            <a:tailEnd/>
          </a:ln>
          <a:effectLst/>
        </p:spPr>
        <p:txBody>
          <a:bodyPr>
            <a:spAutoFit/>
          </a:bodyPr>
          <a:lstStyle/>
          <a:p>
            <a:pPr>
              <a:buFontTx/>
              <a:buChar char="•"/>
            </a:pPr>
            <a:r>
              <a:rPr lang="en-US" b="1" dirty="0" smtClean="0">
                <a:solidFill>
                  <a:srgbClr val="FFFF00"/>
                </a:solidFill>
                <a:effectLst>
                  <a:outerShdw blurRad="38100" dist="38100" dir="2700000" algn="tl">
                    <a:srgbClr val="C0C0C0"/>
                  </a:outerShdw>
                </a:effectLst>
                <a:latin typeface="Times New Roman" pitchFamily="18" charset="0"/>
              </a:rPr>
              <a:t>rapid disappearance of biochemical and clinical signs of hepatitis</a:t>
            </a:r>
            <a:endParaRPr lang="ru-RU" sz="1800" b="1" dirty="0">
              <a:solidFill>
                <a:srgbClr val="FFFF00"/>
              </a:solidFill>
              <a:effectLst>
                <a:outerShdw blurRad="38100" dist="38100" dir="2700000" algn="tl">
                  <a:srgbClr val="C0C0C0"/>
                </a:outerShdw>
              </a:effectLst>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04802"/>
                                        </p:tgtEl>
                                        <p:attrNameLst>
                                          <p:attrName>style.visibility</p:attrName>
                                        </p:attrNameLst>
                                      </p:cBhvr>
                                      <p:to>
                                        <p:strVal val="visible"/>
                                      </p:to>
                                    </p:set>
                                    <p:anim calcmode="lin" valueType="num">
                                      <p:cBhvr additive="base">
                                        <p:cTn id="7" dur="500" fill="hold"/>
                                        <p:tgtEl>
                                          <p:spTgt spid="204802"/>
                                        </p:tgtEl>
                                        <p:attrNameLst>
                                          <p:attrName>ppt_x</p:attrName>
                                        </p:attrNameLst>
                                      </p:cBhvr>
                                      <p:tavLst>
                                        <p:tav tm="0">
                                          <p:val>
                                            <p:strVal val="#ppt_x"/>
                                          </p:val>
                                        </p:tav>
                                        <p:tav tm="100000">
                                          <p:val>
                                            <p:strVal val="#ppt_x"/>
                                          </p:val>
                                        </p:tav>
                                      </p:tavLst>
                                    </p:anim>
                                    <p:anim calcmode="lin" valueType="num">
                                      <p:cBhvr additive="base">
                                        <p:cTn id="8" dur="500" fill="hold"/>
                                        <p:tgtEl>
                                          <p:spTgt spid="20480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204803"/>
                                        </p:tgtEl>
                                        <p:attrNameLst>
                                          <p:attrName>style.visibility</p:attrName>
                                        </p:attrNameLst>
                                      </p:cBhvr>
                                      <p:to>
                                        <p:strVal val="visible"/>
                                      </p:to>
                                    </p:set>
                                    <p:animEffect transition="in" filter="slide(fromTop)">
                                      <p:cBhvr>
                                        <p:cTn id="13" dur="500"/>
                                        <p:tgtEl>
                                          <p:spTgt spid="20480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5" fill="hold" grpId="0" nodeType="clickEffect">
                                  <p:stCondLst>
                                    <p:cond delay="0"/>
                                  </p:stCondLst>
                                  <p:childTnLst>
                                    <p:set>
                                      <p:cBhvr>
                                        <p:cTn id="17" dur="1" fill="hold">
                                          <p:stCondLst>
                                            <p:cond delay="0"/>
                                          </p:stCondLst>
                                        </p:cTn>
                                        <p:tgtEl>
                                          <p:spTgt spid="204804"/>
                                        </p:tgtEl>
                                        <p:attrNameLst>
                                          <p:attrName>style.visibility</p:attrName>
                                        </p:attrNameLst>
                                      </p:cBhvr>
                                      <p:to>
                                        <p:strVal val="visible"/>
                                      </p:to>
                                    </p:set>
                                    <p:animEffect transition="in" filter="randombar(vertical)">
                                      <p:cBhvr>
                                        <p:cTn id="18" dur="500"/>
                                        <p:tgtEl>
                                          <p:spTgt spid="204804"/>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204805"/>
                                        </p:tgtEl>
                                        <p:attrNameLst>
                                          <p:attrName>style.visibility</p:attrName>
                                        </p:attrNameLst>
                                      </p:cBhvr>
                                      <p:to>
                                        <p:strVal val="visible"/>
                                      </p:to>
                                    </p:set>
                                    <p:anim calcmode="lin" valueType="num">
                                      <p:cBhvr>
                                        <p:cTn id="23" dur="500" fill="hold"/>
                                        <p:tgtEl>
                                          <p:spTgt spid="204805"/>
                                        </p:tgtEl>
                                        <p:attrNameLst>
                                          <p:attrName>ppt_w</p:attrName>
                                        </p:attrNameLst>
                                      </p:cBhvr>
                                      <p:tavLst>
                                        <p:tav tm="0">
                                          <p:val>
                                            <p:fltVal val="0"/>
                                          </p:val>
                                        </p:tav>
                                        <p:tav tm="100000">
                                          <p:val>
                                            <p:strVal val="#ppt_w"/>
                                          </p:val>
                                        </p:tav>
                                      </p:tavLst>
                                    </p:anim>
                                    <p:anim calcmode="lin" valueType="num">
                                      <p:cBhvr>
                                        <p:cTn id="24" dur="500" fill="hold"/>
                                        <p:tgtEl>
                                          <p:spTgt spid="204805"/>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stCondLst>
                                    <p:cond delay="0"/>
                                  </p:stCondLst>
                                  <p:childTnLst>
                                    <p:set>
                                      <p:cBhvr>
                                        <p:cTn id="28" dur="1" fill="hold">
                                          <p:stCondLst>
                                            <p:cond delay="0"/>
                                          </p:stCondLst>
                                        </p:cTn>
                                        <p:tgtEl>
                                          <p:spTgt spid="204806"/>
                                        </p:tgtEl>
                                        <p:attrNameLst>
                                          <p:attrName>style.visibility</p:attrName>
                                        </p:attrNameLst>
                                      </p:cBhvr>
                                      <p:to>
                                        <p:strVal val="visible"/>
                                      </p:to>
                                    </p:set>
                                    <p:anim calcmode="lin" valueType="num">
                                      <p:cBhvr additive="base">
                                        <p:cTn id="29" dur="500" fill="hold"/>
                                        <p:tgtEl>
                                          <p:spTgt spid="204806"/>
                                        </p:tgtEl>
                                        <p:attrNameLst>
                                          <p:attrName>ppt_x</p:attrName>
                                        </p:attrNameLst>
                                      </p:cBhvr>
                                      <p:tavLst>
                                        <p:tav tm="0">
                                          <p:val>
                                            <p:strVal val="#ppt_x"/>
                                          </p:val>
                                        </p:tav>
                                        <p:tav tm="100000">
                                          <p:val>
                                            <p:strVal val="#ppt_x"/>
                                          </p:val>
                                        </p:tav>
                                      </p:tavLst>
                                    </p:anim>
                                    <p:anim calcmode="lin" valueType="num">
                                      <p:cBhvr additive="base">
                                        <p:cTn id="30" dur="500" fill="hold"/>
                                        <p:tgtEl>
                                          <p:spTgt spid="204806"/>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204807"/>
                                        </p:tgtEl>
                                        <p:attrNameLst>
                                          <p:attrName>style.visibility</p:attrName>
                                        </p:attrNameLst>
                                      </p:cBhvr>
                                      <p:to>
                                        <p:strVal val="visible"/>
                                      </p:to>
                                    </p:set>
                                    <p:animEffect transition="in" filter="box(in)">
                                      <p:cBhvr>
                                        <p:cTn id="35" dur="500"/>
                                        <p:tgtEl>
                                          <p:spTgt spid="204807"/>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204808"/>
                                        </p:tgtEl>
                                        <p:attrNameLst>
                                          <p:attrName>style.visibility</p:attrName>
                                        </p:attrNameLst>
                                      </p:cBhvr>
                                      <p:to>
                                        <p:strVal val="visible"/>
                                      </p:to>
                                    </p:set>
                                    <p:animEffect transition="in" filter="box(in)">
                                      <p:cBhvr>
                                        <p:cTn id="40" dur="500"/>
                                        <p:tgtEl>
                                          <p:spTgt spid="20480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204809"/>
                                        </p:tgtEl>
                                        <p:attrNameLst>
                                          <p:attrName>style.visibility</p:attrName>
                                        </p:attrNameLst>
                                      </p:cBhvr>
                                      <p:to>
                                        <p:strVal val="visible"/>
                                      </p:to>
                                    </p:set>
                                    <p:animEffect transition="in" filter="wipe(up)">
                                      <p:cBhvr>
                                        <p:cTn id="45" dur="500"/>
                                        <p:tgtEl>
                                          <p:spTgt spid="2048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2" grpId="0" animBg="1" autoUpdateAnimBg="0"/>
      <p:bldP spid="204803" grpId="0" animBg="1" autoUpdateAnimBg="0"/>
      <p:bldP spid="204804" grpId="0" animBg="1" autoUpdateAnimBg="0"/>
      <p:bldP spid="204805" grpId="0" animBg="1" autoUpdateAnimBg="0"/>
      <p:bldP spid="204806" grpId="0" animBg="1" autoUpdateAnimBg="0"/>
      <p:bldP spid="204807" grpId="0" animBg="1" autoUpdateAnimBg="0"/>
      <p:bldP spid="204808" grpId="0" animBg="1" autoUpdateAnimBg="0"/>
      <p:bldP spid="204809"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7" name="Text Box 3"/>
          <p:cNvSpPr txBox="1">
            <a:spLocks noChangeArrowheads="1"/>
          </p:cNvSpPr>
          <p:nvPr/>
        </p:nvSpPr>
        <p:spPr bwMode="auto">
          <a:xfrm>
            <a:off x="0" y="0"/>
            <a:ext cx="9144000" cy="579438"/>
          </a:xfrm>
          <a:prstGeom prst="rect">
            <a:avLst/>
          </a:prstGeom>
          <a:solidFill>
            <a:srgbClr val="FAFCA2"/>
          </a:solidFill>
          <a:ln w="9525">
            <a:noFill/>
            <a:miter lim="800000"/>
            <a:headEnd/>
            <a:tailEnd/>
          </a:ln>
          <a:effectLst/>
        </p:spPr>
        <p:txBody>
          <a:bodyPr>
            <a:spAutoFit/>
          </a:bodyPr>
          <a:lstStyle/>
          <a:p>
            <a:pPr algn="ctr"/>
            <a:r>
              <a:rPr lang="en-US" sz="3200" b="1" dirty="0" smtClean="0">
                <a:solidFill>
                  <a:srgbClr val="800000"/>
                </a:solidFill>
                <a:effectLst>
                  <a:outerShdw blurRad="38100" dist="38100" dir="2700000" algn="tl">
                    <a:srgbClr val="000000"/>
                  </a:outerShdw>
                </a:effectLst>
                <a:latin typeface="Times New Roman" pitchFamily="18" charset="0"/>
              </a:rPr>
              <a:t>HEPATITIS</a:t>
            </a:r>
            <a:r>
              <a:rPr lang="ru-RU" sz="3200" b="1" dirty="0" smtClean="0">
                <a:solidFill>
                  <a:srgbClr val="800000"/>
                </a:solidFill>
                <a:effectLst>
                  <a:outerShdw blurRad="38100" dist="38100" dir="2700000" algn="tl">
                    <a:srgbClr val="000000"/>
                  </a:outerShdw>
                </a:effectLst>
                <a:latin typeface="Times New Roman" pitchFamily="18" charset="0"/>
              </a:rPr>
              <a:t>   </a:t>
            </a:r>
            <a:r>
              <a:rPr lang="ru-RU" sz="3200" b="1" dirty="0">
                <a:solidFill>
                  <a:srgbClr val="800000"/>
                </a:solidFill>
                <a:effectLst>
                  <a:outerShdw blurRad="38100" dist="38100" dir="2700000" algn="tl">
                    <a:srgbClr val="000000"/>
                  </a:outerShdw>
                </a:effectLst>
                <a:latin typeface="Times New Roman" pitchFamily="18" charset="0"/>
              </a:rPr>
              <a:t>В</a:t>
            </a:r>
          </a:p>
        </p:txBody>
      </p:sp>
      <p:sp>
        <p:nvSpPr>
          <p:cNvPr id="205828" name="Text Box 4"/>
          <p:cNvSpPr txBox="1">
            <a:spLocks noChangeArrowheads="1"/>
          </p:cNvSpPr>
          <p:nvPr/>
        </p:nvSpPr>
        <p:spPr bwMode="auto">
          <a:xfrm>
            <a:off x="0" y="620713"/>
            <a:ext cx="9009063" cy="1569660"/>
          </a:xfrm>
          <a:prstGeom prst="rect">
            <a:avLst/>
          </a:prstGeom>
          <a:solidFill>
            <a:schemeClr val="tx1"/>
          </a:solidFill>
          <a:ln w="9525">
            <a:noFill/>
            <a:miter lim="800000"/>
            <a:headEnd/>
            <a:tailEnd/>
          </a:ln>
          <a:effectLst/>
        </p:spPr>
        <p:txBody>
          <a:bodyPr>
            <a:spAutoFit/>
          </a:bodyPr>
          <a:lstStyle/>
          <a:p>
            <a:r>
              <a:rPr lang="en-US" sz="2400" b="1" dirty="0" smtClean="0">
                <a:solidFill>
                  <a:srgbClr val="92D050"/>
                </a:solidFill>
                <a:effectLst>
                  <a:outerShdw blurRad="38100" dist="38100" dir="2700000" algn="tl">
                    <a:srgbClr val="C0C0C0"/>
                  </a:outerShdw>
                </a:effectLst>
                <a:latin typeface="Times New Roman" pitchFamily="18" charset="0"/>
              </a:rPr>
              <a:t>Patients of biochemical laboratories, blood transfusion units, </a:t>
            </a:r>
            <a:r>
              <a:rPr lang="en-US" sz="2400" b="1" dirty="0" err="1" smtClean="0">
                <a:solidFill>
                  <a:srgbClr val="92D050"/>
                </a:solidFill>
                <a:effectLst>
                  <a:outerShdw blurRad="38100" dist="38100" dir="2700000" algn="tl">
                    <a:srgbClr val="C0C0C0"/>
                  </a:outerShdw>
                </a:effectLst>
                <a:latin typeface="Times New Roman" pitchFamily="18" charset="0"/>
              </a:rPr>
              <a:t>hemodialysis</a:t>
            </a:r>
            <a:r>
              <a:rPr lang="en-US" sz="2400" b="1" dirty="0" smtClean="0">
                <a:solidFill>
                  <a:srgbClr val="92D050"/>
                </a:solidFill>
                <a:effectLst>
                  <a:outerShdw blurRad="38100" dist="38100" dir="2700000" algn="tl">
                    <a:srgbClr val="C0C0C0"/>
                  </a:outerShdw>
                </a:effectLst>
                <a:latin typeface="Times New Roman" pitchFamily="18" charset="0"/>
              </a:rPr>
              <a:t> units, patients with immunosuppressive diseases are particularly at risk of infection.</a:t>
            </a:r>
          </a:p>
          <a:p>
            <a:r>
              <a:rPr lang="en-US" sz="2400" b="1" dirty="0" smtClean="0">
                <a:solidFill>
                  <a:srgbClr val="92D050"/>
                </a:solidFill>
                <a:effectLst>
                  <a:outerShdw blurRad="38100" dist="38100" dir="2700000" algn="tl">
                    <a:srgbClr val="C0C0C0"/>
                  </a:outerShdw>
                </a:effectLst>
                <a:latin typeface="Times New Roman" pitchFamily="18" charset="0"/>
              </a:rPr>
              <a:t>- feature: autoimmune liver damage</a:t>
            </a:r>
            <a:endParaRPr lang="ru-RU" sz="2400" b="1" dirty="0">
              <a:solidFill>
                <a:srgbClr val="92D050"/>
              </a:solidFill>
              <a:effectLst>
                <a:outerShdw blurRad="38100" dist="38100" dir="2700000" algn="tl">
                  <a:srgbClr val="C0C0C0"/>
                </a:outerShdw>
              </a:effectLst>
              <a:latin typeface="Times New Roman" pitchFamily="18" charset="0"/>
            </a:endParaRPr>
          </a:p>
        </p:txBody>
      </p:sp>
      <p:sp>
        <p:nvSpPr>
          <p:cNvPr id="205829" name="Text Box 5"/>
          <p:cNvSpPr txBox="1">
            <a:spLocks noChangeArrowheads="1"/>
          </p:cNvSpPr>
          <p:nvPr/>
        </p:nvSpPr>
        <p:spPr bwMode="auto">
          <a:xfrm>
            <a:off x="762000" y="2924175"/>
            <a:ext cx="6665913" cy="2677656"/>
          </a:xfrm>
          <a:prstGeom prst="rect">
            <a:avLst/>
          </a:prstGeom>
          <a:solidFill>
            <a:schemeClr val="tx1"/>
          </a:solidFill>
          <a:ln w="9525">
            <a:noFill/>
            <a:miter lim="800000"/>
            <a:headEnd/>
            <a:tailEnd/>
          </a:ln>
          <a:effectLst/>
        </p:spPr>
        <p:txBody>
          <a:bodyPr>
            <a:spAutoFit/>
          </a:bodyPr>
          <a:lstStyle/>
          <a:p>
            <a:pPr algn="ctr"/>
            <a:r>
              <a:rPr lang="en-US" sz="2400" b="1" dirty="0" smtClean="0">
                <a:solidFill>
                  <a:srgbClr val="FF0000"/>
                </a:solidFill>
                <a:effectLst>
                  <a:outerShdw blurRad="38100" dist="38100" dir="2700000" algn="tl">
                    <a:srgbClr val="C0C0C0"/>
                  </a:outerShdw>
                </a:effectLst>
                <a:latin typeface="Times New Roman" pitchFamily="18" charset="0"/>
              </a:rPr>
              <a:t>Serological tests for hepatitis B:</a:t>
            </a:r>
          </a:p>
          <a:p>
            <a:pPr algn="ctr"/>
            <a:endParaRPr lang="en-US" sz="2400" b="1" dirty="0" smtClean="0">
              <a:solidFill>
                <a:srgbClr val="800000"/>
              </a:solidFill>
              <a:effectLst>
                <a:outerShdw blurRad="38100" dist="38100" dir="2700000" algn="tl">
                  <a:srgbClr val="C0C0C0"/>
                </a:outerShdw>
              </a:effectLst>
              <a:latin typeface="Times New Roman" pitchFamily="18" charset="0"/>
            </a:endParaRPr>
          </a:p>
          <a:p>
            <a:pPr algn="ctr"/>
            <a:r>
              <a:rPr lang="en-US" sz="2400" b="1" dirty="0" smtClean="0">
                <a:solidFill>
                  <a:srgbClr val="800000"/>
                </a:solidFill>
                <a:effectLst>
                  <a:outerShdw blurRad="38100" dist="38100" dir="2700000" algn="tl">
                    <a:srgbClr val="C0C0C0"/>
                  </a:outerShdw>
                </a:effectLst>
                <a:latin typeface="Times New Roman" pitchFamily="18" charset="0"/>
              </a:rPr>
              <a:t>  </a:t>
            </a:r>
            <a:r>
              <a:rPr lang="en-US" sz="2400" b="1" dirty="0" err="1" smtClean="0">
                <a:solidFill>
                  <a:srgbClr val="FF0000"/>
                </a:solidFill>
                <a:effectLst>
                  <a:outerShdw blurRad="38100" dist="38100" dir="2700000" algn="tl">
                    <a:srgbClr val="C0C0C0"/>
                  </a:outerShdw>
                </a:effectLst>
                <a:latin typeface="Times New Roman" pitchFamily="18" charset="0"/>
              </a:rPr>
              <a:t>Hbs</a:t>
            </a:r>
            <a:r>
              <a:rPr lang="en-US" sz="2400" b="1" dirty="0" smtClean="0">
                <a:solidFill>
                  <a:srgbClr val="FF0000"/>
                </a:solidFill>
                <a:effectLst>
                  <a:outerShdw blurRad="38100" dist="38100" dir="2700000" algn="tl">
                    <a:srgbClr val="C0C0C0"/>
                  </a:outerShdw>
                </a:effectLst>
                <a:latin typeface="Times New Roman" pitchFamily="18" charset="0"/>
              </a:rPr>
              <a:t> Ag</a:t>
            </a:r>
          </a:p>
          <a:p>
            <a:pPr algn="ctr"/>
            <a:r>
              <a:rPr lang="en-US" sz="2400" b="1" dirty="0" smtClean="0">
                <a:solidFill>
                  <a:srgbClr val="FF0000"/>
                </a:solidFill>
                <a:effectLst>
                  <a:outerShdw blurRad="38100" dist="38100" dir="2700000" algn="tl">
                    <a:srgbClr val="C0C0C0"/>
                  </a:outerShdw>
                </a:effectLst>
                <a:latin typeface="Times New Roman" pitchFamily="18" charset="0"/>
              </a:rPr>
              <a:t>  </a:t>
            </a:r>
            <a:r>
              <a:rPr lang="en-US" sz="2400" b="1" dirty="0" err="1" smtClean="0">
                <a:solidFill>
                  <a:srgbClr val="FF0000"/>
                </a:solidFill>
                <a:effectLst>
                  <a:outerShdw blurRad="38100" dist="38100" dir="2700000" algn="tl">
                    <a:srgbClr val="C0C0C0"/>
                  </a:outerShdw>
                </a:effectLst>
                <a:latin typeface="Times New Roman" pitchFamily="18" charset="0"/>
              </a:rPr>
              <a:t>Hbe</a:t>
            </a:r>
            <a:r>
              <a:rPr lang="en-US" sz="2400" b="1" dirty="0" smtClean="0">
                <a:solidFill>
                  <a:srgbClr val="FF0000"/>
                </a:solidFill>
                <a:effectLst>
                  <a:outerShdw blurRad="38100" dist="38100" dir="2700000" algn="tl">
                    <a:srgbClr val="C0C0C0"/>
                  </a:outerShdw>
                </a:effectLst>
                <a:latin typeface="Times New Roman" pitchFamily="18" charset="0"/>
              </a:rPr>
              <a:t> Ag</a:t>
            </a:r>
          </a:p>
          <a:p>
            <a:pPr algn="ctr"/>
            <a:r>
              <a:rPr lang="en-US" sz="2400" b="1" dirty="0" smtClean="0">
                <a:solidFill>
                  <a:srgbClr val="FF0000"/>
                </a:solidFill>
                <a:effectLst>
                  <a:outerShdw blurRad="38100" dist="38100" dir="2700000" algn="tl">
                    <a:srgbClr val="C0C0C0"/>
                  </a:outerShdw>
                </a:effectLst>
                <a:latin typeface="Times New Roman" pitchFamily="18" charset="0"/>
              </a:rPr>
              <a:t>  </a:t>
            </a:r>
            <a:r>
              <a:rPr lang="en-US" sz="2400" b="1" dirty="0" err="1" smtClean="0">
                <a:solidFill>
                  <a:srgbClr val="FF0000"/>
                </a:solidFill>
                <a:effectLst>
                  <a:outerShdw blurRad="38100" dist="38100" dir="2700000" algn="tl">
                    <a:srgbClr val="C0C0C0"/>
                  </a:outerShdw>
                </a:effectLst>
                <a:latin typeface="Times New Roman" pitchFamily="18" charset="0"/>
              </a:rPr>
              <a:t>Hbc</a:t>
            </a:r>
            <a:r>
              <a:rPr lang="en-US" sz="2400" b="1" dirty="0" smtClean="0">
                <a:solidFill>
                  <a:srgbClr val="FF0000"/>
                </a:solidFill>
                <a:effectLst>
                  <a:outerShdw blurRad="38100" dist="38100" dir="2700000" algn="tl">
                    <a:srgbClr val="C0C0C0"/>
                  </a:outerShdw>
                </a:effectLst>
                <a:latin typeface="Times New Roman" pitchFamily="18" charset="0"/>
              </a:rPr>
              <a:t> Ag class </a:t>
            </a:r>
            <a:r>
              <a:rPr lang="en-US" sz="2400" b="1" dirty="0" err="1" smtClean="0">
                <a:solidFill>
                  <a:srgbClr val="FF0000"/>
                </a:solidFill>
                <a:effectLst>
                  <a:outerShdw blurRad="38100" dist="38100" dir="2700000" algn="tl">
                    <a:srgbClr val="C0C0C0"/>
                  </a:outerShdw>
                </a:effectLst>
                <a:latin typeface="Times New Roman" pitchFamily="18" charset="0"/>
              </a:rPr>
              <a:t>Ig</a:t>
            </a:r>
            <a:r>
              <a:rPr lang="en-US" sz="2400" b="1" dirty="0" smtClean="0">
                <a:solidFill>
                  <a:srgbClr val="FF0000"/>
                </a:solidFill>
                <a:effectLst>
                  <a:outerShdw blurRad="38100" dist="38100" dir="2700000" algn="tl">
                    <a:srgbClr val="C0C0C0"/>
                  </a:outerShdw>
                </a:effectLst>
                <a:latin typeface="Times New Roman" pitchFamily="18" charset="0"/>
              </a:rPr>
              <a:t> M, later </a:t>
            </a:r>
            <a:r>
              <a:rPr lang="en-US" sz="2400" b="1" dirty="0" err="1" smtClean="0">
                <a:solidFill>
                  <a:srgbClr val="FF0000"/>
                </a:solidFill>
                <a:effectLst>
                  <a:outerShdw blurRad="38100" dist="38100" dir="2700000" algn="tl">
                    <a:srgbClr val="C0C0C0"/>
                  </a:outerShdw>
                </a:effectLst>
                <a:latin typeface="Times New Roman" pitchFamily="18" charset="0"/>
              </a:rPr>
              <a:t>Ig</a:t>
            </a:r>
            <a:endParaRPr lang="en-US" sz="2400" b="1" dirty="0" smtClean="0">
              <a:solidFill>
                <a:srgbClr val="FF0000"/>
              </a:solidFill>
              <a:effectLst>
                <a:outerShdw blurRad="38100" dist="38100" dir="2700000" algn="tl">
                  <a:srgbClr val="C0C0C0"/>
                </a:outerShdw>
              </a:effectLst>
              <a:latin typeface="Times New Roman" pitchFamily="18" charset="0"/>
            </a:endParaRPr>
          </a:p>
          <a:p>
            <a:pPr algn="ctr"/>
            <a:r>
              <a:rPr lang="en-US" sz="2400" b="1" dirty="0" smtClean="0">
                <a:solidFill>
                  <a:srgbClr val="FF0000"/>
                </a:solidFill>
                <a:effectLst>
                  <a:outerShdw blurRad="38100" dist="38100" dir="2700000" algn="tl">
                    <a:srgbClr val="C0C0C0"/>
                  </a:outerShdw>
                </a:effectLst>
                <a:latin typeface="Times New Roman" pitchFamily="18" charset="0"/>
              </a:rPr>
              <a:t>  HBV DNA</a:t>
            </a:r>
          </a:p>
          <a:p>
            <a:pPr algn="ctr"/>
            <a:r>
              <a:rPr lang="en-US" sz="2400" b="1" dirty="0" smtClean="0">
                <a:solidFill>
                  <a:srgbClr val="FF0000"/>
                </a:solidFill>
                <a:effectLst>
                  <a:outerShdw blurRad="38100" dist="38100" dir="2700000" algn="tl">
                    <a:srgbClr val="C0C0C0"/>
                  </a:outerShdw>
                </a:effectLst>
                <a:latin typeface="Times New Roman" pitchFamily="18" charset="0"/>
              </a:rPr>
              <a:t>  DNA polymerase HBV</a:t>
            </a:r>
            <a:endParaRPr lang="ru-RU" sz="2400" b="1" dirty="0">
              <a:solidFill>
                <a:srgbClr val="FF0000"/>
              </a:solidFill>
              <a:effectLst>
                <a:outerShdw blurRad="38100" dist="38100" dir="2700000" algn="tl">
                  <a:srgbClr val="C0C0C0"/>
                </a:outerShdw>
              </a:effectLst>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05827"/>
                                        </p:tgtEl>
                                        <p:attrNameLst>
                                          <p:attrName>style.visibility</p:attrName>
                                        </p:attrNameLst>
                                      </p:cBhvr>
                                      <p:to>
                                        <p:strVal val="visible"/>
                                      </p:to>
                                    </p:set>
                                    <p:anim calcmode="lin" valueType="num">
                                      <p:cBhvr>
                                        <p:cTn id="7" dur="1000" fill="hold"/>
                                        <p:tgtEl>
                                          <p:spTgt spid="205827"/>
                                        </p:tgtEl>
                                        <p:attrNameLst>
                                          <p:attrName>ppt_w</p:attrName>
                                        </p:attrNameLst>
                                      </p:cBhvr>
                                      <p:tavLst>
                                        <p:tav tm="0">
                                          <p:val>
                                            <p:fltVal val="0"/>
                                          </p:val>
                                        </p:tav>
                                        <p:tav tm="100000">
                                          <p:val>
                                            <p:strVal val="#ppt_w"/>
                                          </p:val>
                                        </p:tav>
                                      </p:tavLst>
                                    </p:anim>
                                    <p:anim calcmode="lin" valueType="num">
                                      <p:cBhvr>
                                        <p:cTn id="8" dur="1000" fill="hold"/>
                                        <p:tgtEl>
                                          <p:spTgt spid="205827"/>
                                        </p:tgtEl>
                                        <p:attrNameLst>
                                          <p:attrName>ppt_h</p:attrName>
                                        </p:attrNameLst>
                                      </p:cBhvr>
                                      <p:tavLst>
                                        <p:tav tm="0">
                                          <p:val>
                                            <p:fltVal val="0"/>
                                          </p:val>
                                        </p:tav>
                                        <p:tav tm="100000">
                                          <p:val>
                                            <p:strVal val="#ppt_h"/>
                                          </p:val>
                                        </p:tav>
                                      </p:tavLst>
                                    </p:anim>
                                    <p:anim calcmode="lin" valueType="num">
                                      <p:cBhvr>
                                        <p:cTn id="9" dur="1000" fill="hold"/>
                                        <p:tgtEl>
                                          <p:spTgt spid="20582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0582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05828"/>
                                        </p:tgtEl>
                                        <p:attrNameLst>
                                          <p:attrName>style.visibility</p:attrName>
                                        </p:attrNameLst>
                                      </p:cBhvr>
                                      <p:to>
                                        <p:strVal val="visible"/>
                                      </p:to>
                                    </p:set>
                                    <p:animEffect transition="in" filter="box(in)">
                                      <p:cBhvr>
                                        <p:cTn id="15" dur="500"/>
                                        <p:tgtEl>
                                          <p:spTgt spid="205828"/>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5" fill="hold" grpId="0" nodeType="clickEffect">
                                  <p:stCondLst>
                                    <p:cond delay="0"/>
                                  </p:stCondLst>
                                  <p:childTnLst>
                                    <p:set>
                                      <p:cBhvr>
                                        <p:cTn id="19" dur="1" fill="hold">
                                          <p:stCondLst>
                                            <p:cond delay="0"/>
                                          </p:stCondLst>
                                        </p:cTn>
                                        <p:tgtEl>
                                          <p:spTgt spid="205829"/>
                                        </p:tgtEl>
                                        <p:attrNameLst>
                                          <p:attrName>style.visibility</p:attrName>
                                        </p:attrNameLst>
                                      </p:cBhvr>
                                      <p:to>
                                        <p:strVal val="visible"/>
                                      </p:to>
                                    </p:set>
                                    <p:animEffect transition="in" filter="randombar(vertical)">
                                      <p:cBhvr>
                                        <p:cTn id="20" dur="500"/>
                                        <p:tgtEl>
                                          <p:spTgt spid="205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animBg="1" autoUpdateAnimBg="0"/>
      <p:bldP spid="205828" grpId="0" animBg="1" autoUpdateAnimBg="0"/>
      <p:bldP spid="205829" grpId="0" animBg="1"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ext Box 2"/>
          <p:cNvSpPr txBox="1">
            <a:spLocks noChangeArrowheads="1"/>
          </p:cNvSpPr>
          <p:nvPr/>
        </p:nvSpPr>
        <p:spPr bwMode="auto">
          <a:xfrm>
            <a:off x="0" y="0"/>
            <a:ext cx="9144000" cy="519113"/>
          </a:xfrm>
          <a:prstGeom prst="rect">
            <a:avLst/>
          </a:prstGeom>
          <a:solidFill>
            <a:srgbClr val="FAFCA2"/>
          </a:solidFill>
          <a:ln w="9525">
            <a:noFill/>
            <a:miter lim="800000"/>
            <a:headEnd/>
            <a:tailEnd/>
          </a:ln>
          <a:effectLst/>
        </p:spPr>
        <p:txBody>
          <a:bodyPr>
            <a:spAutoFit/>
          </a:bodyPr>
          <a:lstStyle/>
          <a:p>
            <a:pPr algn="ctr"/>
            <a:r>
              <a:rPr lang="en-US" sz="2800" b="1" dirty="0" smtClean="0">
                <a:solidFill>
                  <a:srgbClr val="800000"/>
                </a:solidFill>
                <a:effectLst>
                  <a:outerShdw blurRad="38100" dist="38100" dir="2700000" algn="tl">
                    <a:srgbClr val="000000"/>
                  </a:outerShdw>
                </a:effectLst>
                <a:latin typeface="Times New Roman" pitchFamily="18" charset="0"/>
              </a:rPr>
              <a:t>Clinical course of acute hepatitis </a:t>
            </a:r>
            <a:r>
              <a:rPr lang="ru-RU" sz="2800" b="1" dirty="0" smtClean="0">
                <a:solidFill>
                  <a:srgbClr val="800000"/>
                </a:solidFill>
                <a:effectLst>
                  <a:outerShdw blurRad="38100" dist="38100" dir="2700000" algn="tl">
                    <a:srgbClr val="000000"/>
                  </a:outerShdw>
                </a:effectLst>
                <a:latin typeface="Times New Roman" pitchFamily="18" charset="0"/>
              </a:rPr>
              <a:t>В</a:t>
            </a:r>
            <a:endParaRPr lang="ru-RU" sz="2800" b="1" dirty="0">
              <a:solidFill>
                <a:srgbClr val="800000"/>
              </a:solidFill>
              <a:effectLst>
                <a:outerShdw blurRad="38100" dist="38100" dir="2700000" algn="tl">
                  <a:srgbClr val="000000"/>
                </a:outerShdw>
              </a:effectLst>
              <a:latin typeface="Times New Roman" pitchFamily="18" charset="0"/>
            </a:endParaRPr>
          </a:p>
        </p:txBody>
      </p:sp>
      <p:sp>
        <p:nvSpPr>
          <p:cNvPr id="206851" name="Text Box 3"/>
          <p:cNvSpPr txBox="1">
            <a:spLocks noChangeArrowheads="1"/>
          </p:cNvSpPr>
          <p:nvPr/>
        </p:nvSpPr>
        <p:spPr bwMode="auto">
          <a:xfrm>
            <a:off x="441325" y="776288"/>
            <a:ext cx="8447088" cy="6247864"/>
          </a:xfrm>
          <a:prstGeom prst="rect">
            <a:avLst/>
          </a:prstGeom>
          <a:solidFill>
            <a:schemeClr val="tx1"/>
          </a:solidFill>
          <a:ln w="9525">
            <a:noFill/>
            <a:miter lim="800000"/>
            <a:headEnd/>
            <a:tailEnd/>
          </a:ln>
          <a:effectLst/>
        </p:spPr>
        <p:txBody>
          <a:bodyPr>
            <a:spAutoFit/>
          </a:bodyPr>
          <a:lstStyle/>
          <a:p>
            <a:pPr marL="457200" indent="-457200">
              <a:buFontTx/>
              <a:buAutoNum type="arabicPeriod"/>
            </a:pPr>
            <a:r>
              <a:rPr lang="en-US" sz="2000" dirty="0" smtClean="0">
                <a:solidFill>
                  <a:srgbClr val="FF0000"/>
                </a:solidFill>
                <a:effectLst>
                  <a:outerShdw blurRad="38100" dist="38100" dir="2700000" algn="tl">
                    <a:srgbClr val="C0C0C0"/>
                  </a:outerShdw>
                </a:effectLst>
                <a:latin typeface="Times New Roman" pitchFamily="18" charset="0"/>
              </a:rPr>
              <a:t>The incubation period (2-4 months)</a:t>
            </a:r>
          </a:p>
          <a:p>
            <a:pPr marL="457200" indent="-457200">
              <a:buFontTx/>
              <a:buAutoNum type="arabicPeriod"/>
            </a:pPr>
            <a:r>
              <a:rPr lang="en-US" sz="2000" dirty="0" smtClean="0">
                <a:solidFill>
                  <a:srgbClr val="FF0000"/>
                </a:solidFill>
                <a:effectLst>
                  <a:outerShdw blurRad="38100" dist="38100" dir="2700000" algn="tl">
                    <a:srgbClr val="C0C0C0"/>
                  </a:outerShdw>
                </a:effectLst>
                <a:latin typeface="Times New Roman" pitchFamily="18" charset="0"/>
              </a:rPr>
              <a:t>Pre-jaundice period </a:t>
            </a:r>
            <a:r>
              <a:rPr lang="en-US" sz="2000" dirty="0" smtClean="0">
                <a:solidFill>
                  <a:srgbClr val="FFFF00"/>
                </a:solidFill>
                <a:effectLst>
                  <a:outerShdw blurRad="38100" dist="38100" dir="2700000" algn="tl">
                    <a:srgbClr val="C0C0C0"/>
                  </a:outerShdw>
                </a:effectLst>
                <a:latin typeface="Times New Roman" pitchFamily="18" charset="0"/>
              </a:rPr>
              <a:t>(from 1 to several days)</a:t>
            </a:r>
          </a:p>
          <a:p>
            <a:pPr marL="457200" indent="-457200"/>
            <a:r>
              <a:rPr lang="en-US" sz="2000" dirty="0" smtClean="0">
                <a:solidFill>
                  <a:srgbClr val="FFFF00"/>
                </a:solidFill>
                <a:effectLst>
                  <a:outerShdw blurRad="38100" dist="38100" dir="2700000" algn="tl">
                    <a:srgbClr val="C0C0C0"/>
                  </a:outerShdw>
                </a:effectLst>
                <a:latin typeface="Times New Roman" pitchFamily="18" charset="0"/>
              </a:rPr>
              <a:t>     - begins gradually with dyspeptic disorders and </a:t>
            </a:r>
            <a:r>
              <a:rPr lang="en-US" sz="2000" dirty="0" err="1" smtClean="0">
                <a:solidFill>
                  <a:srgbClr val="FFFF00"/>
                </a:solidFill>
                <a:effectLst>
                  <a:outerShdw blurRad="38100" dist="38100" dir="2700000" algn="tl">
                    <a:srgbClr val="C0C0C0"/>
                  </a:outerShdw>
                </a:effectLst>
                <a:latin typeface="Times New Roman" pitchFamily="18" charset="0"/>
              </a:rPr>
              <a:t>asthenovegetative</a:t>
            </a:r>
            <a:r>
              <a:rPr lang="en-US" sz="2000" dirty="0" smtClean="0">
                <a:solidFill>
                  <a:srgbClr val="FFFF00"/>
                </a:solidFill>
                <a:effectLst>
                  <a:outerShdw blurRad="38100" dist="38100" dir="2700000" algn="tl">
                    <a:srgbClr val="C0C0C0"/>
                  </a:outerShdw>
                </a:effectLst>
                <a:latin typeface="Times New Roman" pitchFamily="18" charset="0"/>
              </a:rPr>
              <a:t> syndrome;</a:t>
            </a:r>
          </a:p>
          <a:p>
            <a:pPr marL="457200" indent="-457200"/>
            <a:r>
              <a:rPr lang="en-US" sz="2000" dirty="0" smtClean="0">
                <a:solidFill>
                  <a:srgbClr val="FFFF00"/>
                </a:solidFill>
                <a:effectLst>
                  <a:outerShdw blurRad="38100" dist="38100" dir="2700000" algn="tl">
                    <a:srgbClr val="C0C0C0"/>
                  </a:outerShdw>
                </a:effectLst>
                <a:latin typeface="Times New Roman" pitchFamily="18" charset="0"/>
              </a:rPr>
              <a:t>     - in peripheral blood: </a:t>
            </a:r>
            <a:r>
              <a:rPr lang="en-US" sz="2000" dirty="0" err="1" smtClean="0">
                <a:solidFill>
                  <a:srgbClr val="FFFF00"/>
                </a:solidFill>
                <a:effectLst>
                  <a:outerShdw blurRad="38100" dist="38100" dir="2700000" algn="tl">
                    <a:srgbClr val="C0C0C0"/>
                  </a:outerShdw>
                </a:effectLst>
                <a:latin typeface="Times New Roman" pitchFamily="18" charset="0"/>
              </a:rPr>
              <a:t>leukopenia</a:t>
            </a:r>
            <a:r>
              <a:rPr lang="en-US" sz="2000" dirty="0" smtClean="0">
                <a:solidFill>
                  <a:srgbClr val="FFFF00"/>
                </a:solidFill>
                <a:effectLst>
                  <a:outerShdw blurRad="38100" dist="38100" dir="2700000" algn="tl">
                    <a:srgbClr val="C0C0C0"/>
                  </a:outerShdw>
                </a:effectLst>
                <a:latin typeface="Times New Roman" pitchFamily="18" charset="0"/>
              </a:rPr>
              <a:t>, ↑ ESR, </a:t>
            </a:r>
            <a:r>
              <a:rPr lang="en-US" sz="2000" dirty="0" err="1" smtClean="0">
                <a:solidFill>
                  <a:srgbClr val="FFFF00"/>
                </a:solidFill>
                <a:effectLst>
                  <a:outerShdw blurRad="38100" dist="38100" dir="2700000" algn="tl">
                    <a:srgbClr val="C0C0C0"/>
                  </a:outerShdw>
                </a:effectLst>
                <a:latin typeface="Times New Roman" pitchFamily="18" charset="0"/>
              </a:rPr>
              <a:t>sorbitol</a:t>
            </a:r>
            <a:r>
              <a:rPr lang="en-US" sz="2000" dirty="0" smtClean="0">
                <a:solidFill>
                  <a:srgbClr val="FFFF00"/>
                </a:solidFill>
                <a:effectLst>
                  <a:outerShdw blurRad="38100" dist="38100" dir="2700000" algn="tl">
                    <a:srgbClr val="C0C0C0"/>
                  </a:outerShdw>
                </a:effectLst>
                <a:latin typeface="Times New Roman" pitchFamily="18" charset="0"/>
              </a:rPr>
              <a:t> and lactate DG,</a:t>
            </a:r>
          </a:p>
          <a:p>
            <a:pPr marL="457200" indent="-457200"/>
            <a:r>
              <a:rPr lang="en-US" sz="2000" dirty="0" smtClean="0">
                <a:solidFill>
                  <a:srgbClr val="FFFF00"/>
                </a:solidFill>
                <a:effectLst>
                  <a:outerShdw blurRad="38100" dist="38100" dir="2700000" algn="tl">
                    <a:srgbClr val="C0C0C0"/>
                  </a:outerShdw>
                </a:effectLst>
                <a:latin typeface="Times New Roman" pitchFamily="18" charset="0"/>
              </a:rPr>
              <a:t>       </a:t>
            </a:r>
            <a:r>
              <a:rPr lang="en-US" sz="2000" dirty="0" err="1" smtClean="0">
                <a:solidFill>
                  <a:srgbClr val="FFFF00"/>
                </a:solidFill>
                <a:effectLst>
                  <a:outerShdw blurRad="38100" dist="38100" dir="2700000" algn="tl">
                    <a:srgbClr val="C0C0C0"/>
                  </a:outerShdw>
                </a:effectLst>
                <a:latin typeface="Times New Roman" pitchFamily="18" charset="0"/>
              </a:rPr>
              <a:t>aldolase</a:t>
            </a:r>
            <a:r>
              <a:rPr lang="en-US" sz="2000" dirty="0" smtClean="0">
                <a:solidFill>
                  <a:srgbClr val="FFFF00"/>
                </a:solidFill>
                <a:effectLst>
                  <a:outerShdw blurRad="38100" dist="38100" dir="2700000" algn="tl">
                    <a:srgbClr val="C0C0C0"/>
                  </a:outerShdw>
                </a:effectLst>
                <a:latin typeface="Times New Roman" pitchFamily="18" charset="0"/>
              </a:rPr>
              <a:t>.</a:t>
            </a:r>
          </a:p>
          <a:p>
            <a:pPr marL="457200" indent="-457200"/>
            <a:r>
              <a:rPr lang="en-US" sz="2000" dirty="0" smtClean="0">
                <a:solidFill>
                  <a:srgbClr val="800000"/>
                </a:solidFill>
                <a:effectLst>
                  <a:outerShdw blurRad="38100" dist="38100" dir="2700000" algn="tl">
                    <a:srgbClr val="C0C0C0"/>
                  </a:outerShdw>
                </a:effectLst>
                <a:latin typeface="Times New Roman" pitchFamily="18" charset="0"/>
              </a:rPr>
              <a:t>3.    </a:t>
            </a:r>
            <a:r>
              <a:rPr lang="en-US" sz="2000" dirty="0" smtClean="0">
                <a:solidFill>
                  <a:srgbClr val="FF0000"/>
                </a:solidFill>
                <a:effectLst>
                  <a:outerShdw blurRad="38100" dist="38100" dir="2700000" algn="tl">
                    <a:srgbClr val="C0C0C0"/>
                  </a:outerShdw>
                </a:effectLst>
                <a:latin typeface="Times New Roman" pitchFamily="18" charset="0"/>
              </a:rPr>
              <a:t>Jaundice period </a:t>
            </a:r>
            <a:r>
              <a:rPr lang="en-US" sz="2000" dirty="0" smtClean="0">
                <a:solidFill>
                  <a:srgbClr val="800000"/>
                </a:solidFill>
                <a:effectLst>
                  <a:outerShdw blurRad="38100" dist="38100" dir="2700000" algn="tl">
                    <a:srgbClr val="C0C0C0"/>
                  </a:outerShdw>
                </a:effectLst>
                <a:latin typeface="Times New Roman" pitchFamily="18" charset="0"/>
              </a:rPr>
              <a:t>- </a:t>
            </a:r>
            <a:r>
              <a:rPr lang="en-US" sz="2000" dirty="0" smtClean="0">
                <a:solidFill>
                  <a:srgbClr val="FFFF00"/>
                </a:solidFill>
                <a:effectLst>
                  <a:outerShdw blurRad="38100" dist="38100" dir="2700000" algn="tl">
                    <a:srgbClr val="C0C0C0"/>
                  </a:outerShdw>
                </a:effectLst>
                <a:latin typeface="Times New Roman" pitchFamily="18" charset="0"/>
              </a:rPr>
              <a:t>the height of the disease</a:t>
            </a:r>
          </a:p>
          <a:p>
            <a:pPr marL="457200" indent="-457200"/>
            <a:r>
              <a:rPr lang="en-US" sz="2000" dirty="0" smtClean="0">
                <a:solidFill>
                  <a:srgbClr val="FFFF00"/>
                </a:solidFill>
                <a:effectLst>
                  <a:outerShdw blurRad="38100" dist="38100" dir="2700000" algn="tl">
                    <a:srgbClr val="C0C0C0"/>
                  </a:outerShdw>
                </a:effectLst>
                <a:latin typeface="Times New Roman" pitchFamily="18" charset="0"/>
              </a:rPr>
              <a:t>        </a:t>
            </a:r>
            <a:r>
              <a:rPr lang="en-US" dirty="0" smtClean="0">
                <a:solidFill>
                  <a:srgbClr val="FFFF00"/>
                </a:solidFill>
                <a:effectLst>
                  <a:outerShdw blurRad="38100" dist="38100" dir="2700000" algn="tl">
                    <a:srgbClr val="C0C0C0"/>
                  </a:outerShdw>
                </a:effectLst>
                <a:latin typeface="Times New Roman" pitchFamily="18" charset="0"/>
              </a:rPr>
              <a:t> - jaundice 12-16 days </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a:t>
            </a:r>
            <a:r>
              <a:rPr lang="en-US" dirty="0" err="1" smtClean="0">
                <a:solidFill>
                  <a:srgbClr val="FFFF00"/>
                </a:solidFill>
                <a:effectLst>
                  <a:outerShdw blurRad="38100" dist="38100" dir="2700000" algn="tl">
                    <a:srgbClr val="C0C0C0"/>
                  </a:outerShdw>
                </a:effectLst>
                <a:latin typeface="Times New Roman" pitchFamily="18" charset="0"/>
              </a:rPr>
              <a:t>arthralgia</a:t>
            </a:r>
            <a:endParaRPr lang="en-US" dirty="0" smtClean="0">
              <a:solidFill>
                <a:srgbClr val="FFFF00"/>
              </a:solidFill>
              <a:effectLst>
                <a:outerShdw blurRad="38100" dist="38100" dir="2700000" algn="tl">
                  <a:srgbClr val="C0C0C0"/>
                </a:outerShdw>
              </a:effectLst>
              <a:latin typeface="Times New Roman" pitchFamily="18" charset="0"/>
            </a:endParaRPr>
          </a:p>
          <a:p>
            <a:pPr marL="457200" indent="-457200"/>
            <a:r>
              <a:rPr lang="en-US" dirty="0" smtClean="0">
                <a:solidFill>
                  <a:srgbClr val="FFFF00"/>
                </a:solidFill>
                <a:effectLst>
                  <a:outerShdw blurRad="38100" dist="38100" dir="2700000" algn="tl">
                    <a:srgbClr val="C0C0C0"/>
                  </a:outerShdw>
                </a:effectLst>
                <a:latin typeface="Times New Roman" pitchFamily="18" charset="0"/>
              </a:rPr>
              <a:t>         - dyspeptic disorders </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a:t>
            </a:r>
            <a:r>
              <a:rPr lang="en-US" dirty="0" err="1" smtClean="0">
                <a:solidFill>
                  <a:srgbClr val="FFFF00"/>
                </a:solidFill>
                <a:effectLst>
                  <a:outerShdw blurRad="38100" dist="38100" dir="2700000" algn="tl">
                    <a:srgbClr val="C0C0C0"/>
                  </a:outerShdw>
                </a:effectLst>
                <a:latin typeface="Times New Roman" pitchFamily="18" charset="0"/>
              </a:rPr>
              <a:t>splenomegaly</a:t>
            </a:r>
            <a:endParaRPr lang="en-US" dirty="0" smtClean="0">
              <a:solidFill>
                <a:srgbClr val="FFFF00"/>
              </a:solidFill>
              <a:effectLst>
                <a:outerShdw blurRad="38100" dist="38100" dir="2700000" algn="tl">
                  <a:srgbClr val="C0C0C0"/>
                </a:outerShdw>
              </a:effectLst>
              <a:latin typeface="Times New Roman" pitchFamily="18" charset="0"/>
            </a:endParaRPr>
          </a:p>
          <a:p>
            <a:pPr marL="457200" indent="-457200"/>
            <a:r>
              <a:rPr lang="en-US" dirty="0" smtClean="0">
                <a:solidFill>
                  <a:srgbClr val="FFFF00"/>
                </a:solidFill>
                <a:effectLst>
                  <a:outerShdw blurRad="38100" dist="38100" dir="2700000" algn="tl">
                    <a:srgbClr val="C0C0C0"/>
                  </a:outerShdw>
                </a:effectLst>
                <a:latin typeface="Times New Roman" pitchFamily="18" charset="0"/>
              </a:rPr>
              <a:t>       - pain syndrome</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a:t>
            </a:r>
            <a:r>
              <a:rPr lang="en-US" dirty="0" err="1" smtClean="0">
                <a:solidFill>
                  <a:srgbClr val="FFFF00"/>
                </a:solidFill>
                <a:effectLst>
                  <a:outerShdw blurRad="38100" dist="38100" dir="2700000" algn="tl">
                    <a:srgbClr val="C0C0C0"/>
                  </a:outerShdw>
                </a:effectLst>
                <a:latin typeface="Times New Roman" pitchFamily="18" charset="0"/>
              </a:rPr>
              <a:t>extrahepatic</a:t>
            </a:r>
            <a:r>
              <a:rPr lang="en-US" dirty="0" smtClean="0">
                <a:solidFill>
                  <a:srgbClr val="FFFF00"/>
                </a:solidFill>
                <a:effectLst>
                  <a:outerShdw blurRad="38100" dist="38100" dir="2700000" algn="tl">
                    <a:srgbClr val="C0C0C0"/>
                  </a:outerShdw>
                </a:effectLst>
                <a:latin typeface="Times New Roman" pitchFamily="18" charset="0"/>
              </a:rPr>
              <a:t> symptoms</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skin itch and hemorrhagic phenomena </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a:t>
            </a:r>
            <a:r>
              <a:rPr lang="en-US" dirty="0" err="1" smtClean="0">
                <a:solidFill>
                  <a:srgbClr val="FFFF00"/>
                </a:solidFill>
                <a:effectLst>
                  <a:outerShdw blurRad="38100" dist="38100" dir="2700000" algn="tl">
                    <a:srgbClr val="C0C0C0"/>
                  </a:outerShdw>
                </a:effectLst>
                <a:latin typeface="Times New Roman" pitchFamily="18" charset="0"/>
              </a:rPr>
              <a:t>bradycardia</a:t>
            </a:r>
            <a:r>
              <a:rPr lang="en-US" dirty="0" smtClean="0">
                <a:solidFill>
                  <a:srgbClr val="FFFF00"/>
                </a:solidFill>
                <a:effectLst>
                  <a:outerShdw blurRad="38100" dist="38100" dir="2700000" algn="tl">
                    <a:srgbClr val="C0C0C0"/>
                  </a:outerShdw>
                </a:effectLst>
                <a:latin typeface="Times New Roman" pitchFamily="18" charset="0"/>
              </a:rPr>
              <a:t>, hypotension</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enlargement of the liver </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dystrophic changes of myocardial and central nervous system </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fever</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in peripheral blood: </a:t>
            </a:r>
            <a:r>
              <a:rPr lang="en-US" dirty="0" err="1" smtClean="0">
                <a:solidFill>
                  <a:srgbClr val="FFFF00"/>
                </a:solidFill>
                <a:effectLst>
                  <a:outerShdw blurRad="38100" dist="38100" dir="2700000" algn="tl">
                    <a:srgbClr val="C0C0C0"/>
                  </a:outerShdw>
                </a:effectLst>
                <a:latin typeface="Times New Roman" pitchFamily="18" charset="0"/>
              </a:rPr>
              <a:t>leukopenia</a:t>
            </a:r>
            <a:r>
              <a:rPr lang="en-US" dirty="0" smtClean="0">
                <a:solidFill>
                  <a:srgbClr val="FFFF00"/>
                </a:solidFill>
                <a:effectLst>
                  <a:outerShdw blurRad="38100" dist="38100" dir="2700000" algn="tl">
                    <a:srgbClr val="C0C0C0"/>
                  </a:outerShdw>
                </a:effectLst>
                <a:latin typeface="Times New Roman" pitchFamily="18" charset="0"/>
              </a:rPr>
              <a:t>, </a:t>
            </a:r>
            <a:r>
              <a:rPr lang="en-US" dirty="0" err="1" smtClean="0">
                <a:solidFill>
                  <a:srgbClr val="FFFF00"/>
                </a:solidFill>
                <a:effectLst>
                  <a:outerShdw blurRad="38100" dist="38100" dir="2700000" algn="tl">
                    <a:srgbClr val="C0C0C0"/>
                  </a:outerShdw>
                </a:effectLst>
                <a:latin typeface="Times New Roman" pitchFamily="18" charset="0"/>
              </a:rPr>
              <a:t>lymphocytosis</a:t>
            </a:r>
            <a:r>
              <a:rPr lang="en-US" dirty="0" smtClean="0">
                <a:solidFill>
                  <a:srgbClr val="FFFF00"/>
                </a:solidFill>
                <a:effectLst>
                  <a:outerShdw blurRad="38100" dist="38100" dir="2700000" algn="tl">
                    <a:srgbClr val="C0C0C0"/>
                  </a:outerShdw>
                </a:effectLst>
                <a:latin typeface="Times New Roman" pitchFamily="18" charset="0"/>
              </a:rPr>
              <a:t>, sometimes </a:t>
            </a:r>
            <a:r>
              <a:rPr lang="en-US" dirty="0" err="1" smtClean="0">
                <a:solidFill>
                  <a:srgbClr val="FFFF00"/>
                </a:solidFill>
                <a:effectLst>
                  <a:outerShdw blurRad="38100" dist="38100" dir="2700000" algn="tl">
                    <a:srgbClr val="C0C0C0"/>
                  </a:outerShdw>
                </a:effectLst>
                <a:latin typeface="Times New Roman" pitchFamily="18" charset="0"/>
              </a:rPr>
              <a:t>monocytosis</a:t>
            </a:r>
            <a:r>
              <a:rPr lang="en-US" dirty="0" smtClean="0">
                <a:solidFill>
                  <a:srgbClr val="FFFF00"/>
                </a:solidFill>
                <a:effectLst>
                  <a:outerShdw blurRad="38100" dist="38100" dir="2700000" algn="tl">
                    <a:srgbClr val="C0C0C0"/>
                  </a:outerShdw>
                </a:effectLst>
                <a:latin typeface="Times New Roman" pitchFamily="18" charset="0"/>
              </a:rPr>
              <a:t>, ESR, </a:t>
            </a:r>
            <a:r>
              <a:rPr lang="en-US" dirty="0" err="1" smtClean="0">
                <a:solidFill>
                  <a:srgbClr val="FFFF00"/>
                </a:solidFill>
                <a:effectLst>
                  <a:outerShdw blurRad="38100" dist="38100" dir="2700000" algn="tl">
                    <a:srgbClr val="C0C0C0"/>
                  </a:outerShdw>
                </a:effectLst>
                <a:latin typeface="Times New Roman" pitchFamily="18" charset="0"/>
              </a:rPr>
              <a:t>hyperbilirubinemia</a:t>
            </a:r>
            <a:r>
              <a:rPr lang="en-US" dirty="0" smtClean="0">
                <a:solidFill>
                  <a:srgbClr val="FFFF00"/>
                </a:solidFill>
                <a:effectLst>
                  <a:outerShdw blurRad="38100" dist="38100" dir="2700000" algn="tl">
                    <a:srgbClr val="C0C0C0"/>
                  </a:outerShdw>
                </a:effectLst>
                <a:latin typeface="Times New Roman" pitchFamily="18" charset="0"/>
              </a:rPr>
              <a:t>, cytolysis markers.</a:t>
            </a:r>
          </a:p>
          <a:p>
            <a:pPr marL="457200" indent="-457200"/>
            <a:r>
              <a:rPr lang="en-US" sz="2400" dirty="0" smtClean="0">
                <a:solidFill>
                  <a:srgbClr val="FF0000"/>
                </a:solidFill>
                <a:effectLst>
                  <a:outerShdw blurRad="38100" dist="38100" dir="2700000" algn="tl">
                    <a:srgbClr val="C0C0C0"/>
                  </a:outerShdw>
                </a:effectLst>
                <a:latin typeface="Times New Roman" pitchFamily="18" charset="0"/>
              </a:rPr>
              <a:t>4. </a:t>
            </a:r>
            <a:r>
              <a:rPr lang="en-US" sz="2400" dirty="0" err="1" smtClean="0">
                <a:solidFill>
                  <a:srgbClr val="FF0000"/>
                </a:solidFill>
                <a:effectLst>
                  <a:outerShdw blurRad="38100" dist="38100" dir="2700000" algn="tl">
                    <a:srgbClr val="C0C0C0"/>
                  </a:outerShdw>
                </a:effectLst>
                <a:latin typeface="Times New Roman" pitchFamily="18" charset="0"/>
              </a:rPr>
              <a:t>Reconvalescence</a:t>
            </a:r>
            <a:r>
              <a:rPr lang="en-US" sz="2400" dirty="0" smtClean="0">
                <a:solidFill>
                  <a:srgbClr val="FF0000"/>
                </a:solidFill>
                <a:effectLst>
                  <a:outerShdw blurRad="38100" dist="38100" dir="2700000" algn="tl">
                    <a:srgbClr val="C0C0C0"/>
                  </a:outerShdw>
                </a:effectLst>
                <a:latin typeface="Times New Roman" pitchFamily="18" charset="0"/>
              </a:rPr>
              <a:t> 3-4 weeks</a:t>
            </a:r>
          </a:p>
          <a:p>
            <a:pPr marL="457200" indent="-457200"/>
            <a:endParaRPr lang="ru-RU" sz="2000" dirty="0">
              <a:solidFill>
                <a:srgbClr val="FFFF00"/>
              </a:solidFill>
              <a:effectLst>
                <a:outerShdw blurRad="38100" dist="38100" dir="2700000" algn="tl">
                  <a:srgbClr val="C0C0C0"/>
                </a:outerShdw>
              </a:effectLst>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206850"/>
                                        </p:tgtEl>
                                        <p:attrNameLst>
                                          <p:attrName>style.visibility</p:attrName>
                                        </p:attrNameLst>
                                      </p:cBhvr>
                                      <p:to>
                                        <p:strVal val="visible"/>
                                      </p:to>
                                    </p:set>
                                    <p:animEffect transition="in" filter="randombar(vertical)">
                                      <p:cBhvr>
                                        <p:cTn id="7" dur="500"/>
                                        <p:tgtEl>
                                          <p:spTgt spid="2068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6851"/>
                                        </p:tgtEl>
                                        <p:attrNameLst>
                                          <p:attrName>style.visibility</p:attrName>
                                        </p:attrNameLst>
                                      </p:cBhvr>
                                      <p:to>
                                        <p:strVal val="visible"/>
                                      </p:to>
                                    </p:set>
                                    <p:animEffect transition="in" filter="dissolve">
                                      <p:cBhvr>
                                        <p:cTn id="12" dur="500"/>
                                        <p:tgtEl>
                                          <p:spTgt spid="206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0" grpId="0" animBg="1" autoUpdateAnimBg="0"/>
      <p:bldP spid="206851"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5" name="Text Box 3"/>
          <p:cNvSpPr txBox="1">
            <a:spLocks noChangeArrowheads="1"/>
          </p:cNvSpPr>
          <p:nvPr/>
        </p:nvSpPr>
        <p:spPr bwMode="auto">
          <a:xfrm>
            <a:off x="1660525" y="44450"/>
            <a:ext cx="6271717" cy="646331"/>
          </a:xfrm>
          <a:prstGeom prst="rect">
            <a:avLst/>
          </a:prstGeom>
          <a:solidFill>
            <a:schemeClr val="tx1"/>
          </a:solidFill>
          <a:ln w="9525">
            <a:noFill/>
            <a:miter lim="800000"/>
            <a:headEnd/>
            <a:tailEnd/>
          </a:ln>
          <a:effectLst/>
        </p:spPr>
        <p:txBody>
          <a:bodyPr wrap="none">
            <a:spAutoFit/>
          </a:bodyPr>
          <a:lstStyle/>
          <a:p>
            <a:r>
              <a:rPr lang="ru-RU" sz="2800" b="1" dirty="0">
                <a:latin typeface="Times New Roman" pitchFamily="18" charset="0"/>
              </a:rPr>
              <a:t> </a:t>
            </a:r>
            <a:r>
              <a:rPr lang="ru-RU" sz="2800" b="1" dirty="0" smtClean="0">
                <a:latin typeface="Times New Roman" pitchFamily="18" charset="0"/>
              </a:rPr>
              <a:t>     </a:t>
            </a:r>
            <a:r>
              <a:rPr lang="en-US" sz="3600" b="1" dirty="0" smtClean="0">
                <a:solidFill>
                  <a:srgbClr val="FF0000"/>
                </a:solidFill>
                <a:latin typeface="Times New Roman" pitchFamily="18" charset="0"/>
              </a:rPr>
              <a:t>ALCOHOLIC  HEPATITIS</a:t>
            </a:r>
            <a:endParaRPr lang="ru-RU" sz="3600" b="1" dirty="0">
              <a:solidFill>
                <a:srgbClr val="FF0000"/>
              </a:solidFill>
              <a:effectLst>
                <a:outerShdw blurRad="38100" dist="38100" dir="2700000" algn="tl">
                  <a:srgbClr val="C0C0C0"/>
                </a:outerShdw>
              </a:effectLst>
              <a:latin typeface="Times New Roman" pitchFamily="18" charset="0"/>
            </a:endParaRPr>
          </a:p>
        </p:txBody>
      </p:sp>
      <p:sp>
        <p:nvSpPr>
          <p:cNvPr id="207876" name="Text Box 4"/>
          <p:cNvSpPr txBox="1">
            <a:spLocks noChangeArrowheads="1"/>
          </p:cNvSpPr>
          <p:nvPr/>
        </p:nvSpPr>
        <p:spPr bwMode="auto">
          <a:xfrm>
            <a:off x="1143000" y="685800"/>
            <a:ext cx="4878259" cy="707886"/>
          </a:xfrm>
          <a:prstGeom prst="rect">
            <a:avLst/>
          </a:prstGeom>
          <a:solidFill>
            <a:schemeClr val="tx1"/>
          </a:solidFill>
          <a:ln w="9525">
            <a:noFill/>
            <a:miter lim="800000"/>
            <a:headEnd/>
            <a:tailEnd/>
          </a:ln>
          <a:effectLst/>
        </p:spPr>
        <p:txBody>
          <a:bodyPr wrap="none">
            <a:spAutoFit/>
          </a:bodyPr>
          <a:lstStyle/>
          <a:p>
            <a:pPr>
              <a:buFontTx/>
              <a:buChar char="-"/>
            </a:pPr>
            <a:r>
              <a:rPr lang="en-US" sz="2000" b="1" dirty="0" smtClean="0">
                <a:solidFill>
                  <a:srgbClr val="FFFF00"/>
                </a:solidFill>
                <a:effectLst>
                  <a:outerShdw blurRad="38100" dist="38100" dir="2700000" algn="tl">
                    <a:srgbClr val="C0C0C0"/>
                  </a:outerShdw>
                </a:effectLst>
                <a:latin typeface="Times New Roman" pitchFamily="18" charset="0"/>
              </a:rPr>
              <a:t>at systemic use of alcohol</a:t>
            </a:r>
          </a:p>
          <a:p>
            <a:pPr>
              <a:buFontTx/>
              <a:buChar char="-"/>
            </a:pPr>
            <a:r>
              <a:rPr lang="en-US" sz="2000" b="1" dirty="0" smtClean="0">
                <a:solidFill>
                  <a:srgbClr val="FFFF00"/>
                </a:solidFill>
                <a:effectLst>
                  <a:outerShdw blurRad="38100" dist="38100" dir="2700000" algn="tl">
                    <a:srgbClr val="C0C0C0"/>
                  </a:outerShdw>
                </a:effectLst>
                <a:latin typeface="Times New Roman" pitchFamily="18" charset="0"/>
              </a:rPr>
              <a:t>has a wide range of clinical manifestations</a:t>
            </a:r>
            <a:endParaRPr lang="ru-RU" sz="2000" b="1" dirty="0">
              <a:solidFill>
                <a:srgbClr val="FFFF00"/>
              </a:solidFill>
              <a:effectLst>
                <a:outerShdw blurRad="38100" dist="38100" dir="2700000" algn="tl">
                  <a:srgbClr val="C0C0C0"/>
                </a:outerShdw>
              </a:effectLst>
              <a:latin typeface="Times New Roman" pitchFamily="18" charset="0"/>
            </a:endParaRPr>
          </a:p>
        </p:txBody>
      </p:sp>
      <p:sp>
        <p:nvSpPr>
          <p:cNvPr id="207877" name="Text Box 5"/>
          <p:cNvSpPr txBox="1">
            <a:spLocks noChangeArrowheads="1"/>
          </p:cNvSpPr>
          <p:nvPr/>
        </p:nvSpPr>
        <p:spPr bwMode="auto">
          <a:xfrm>
            <a:off x="457200" y="1371600"/>
            <a:ext cx="1072730" cy="461665"/>
          </a:xfrm>
          <a:prstGeom prst="rect">
            <a:avLst/>
          </a:prstGeom>
          <a:noFill/>
          <a:ln w="9525">
            <a:noFill/>
            <a:miter lim="800000"/>
            <a:headEnd/>
            <a:tailEnd/>
          </a:ln>
          <a:effectLst/>
        </p:spPr>
        <p:txBody>
          <a:bodyPr wrap="none">
            <a:spAutoFit/>
          </a:bodyPr>
          <a:lstStyle/>
          <a:p>
            <a:r>
              <a:rPr lang="en-US" sz="2400" b="1" dirty="0" smtClean="0">
                <a:solidFill>
                  <a:srgbClr val="FF0000"/>
                </a:solidFill>
                <a:latin typeface="Times New Roman" pitchFamily="18" charset="0"/>
              </a:rPr>
              <a:t>Clinic</a:t>
            </a:r>
            <a:r>
              <a:rPr lang="ru-RU" sz="2400" b="1" dirty="0" smtClean="0">
                <a:solidFill>
                  <a:srgbClr val="FF0000"/>
                </a:solidFill>
                <a:latin typeface="Times New Roman" pitchFamily="18" charset="0"/>
              </a:rPr>
              <a:t>:</a:t>
            </a:r>
            <a:endParaRPr lang="ru-RU" sz="2400" b="1" dirty="0">
              <a:solidFill>
                <a:srgbClr val="FF0000"/>
              </a:solidFill>
              <a:latin typeface="Times New Roman" pitchFamily="18" charset="0"/>
            </a:endParaRPr>
          </a:p>
        </p:txBody>
      </p:sp>
      <p:sp>
        <p:nvSpPr>
          <p:cNvPr id="207878" name="Text Box 6"/>
          <p:cNvSpPr txBox="1">
            <a:spLocks noChangeArrowheads="1"/>
          </p:cNvSpPr>
          <p:nvPr/>
        </p:nvSpPr>
        <p:spPr bwMode="auto">
          <a:xfrm>
            <a:off x="1066800" y="1804988"/>
            <a:ext cx="4471289" cy="2554545"/>
          </a:xfrm>
          <a:prstGeom prst="rect">
            <a:avLst/>
          </a:prstGeom>
          <a:solidFill>
            <a:schemeClr val="tx1"/>
          </a:solidFill>
          <a:ln w="9525">
            <a:noFill/>
            <a:miter lim="800000"/>
            <a:headEnd/>
            <a:tailEnd/>
          </a:ln>
          <a:effectLst/>
        </p:spPr>
        <p:txBody>
          <a:bodyPr wrap="none">
            <a:spAutoFit/>
          </a:bodyPr>
          <a:lstStyle/>
          <a:p>
            <a:pPr>
              <a:buFontTx/>
              <a:buChar char="-"/>
            </a:pPr>
            <a:r>
              <a:rPr lang="ru-RU" sz="2000" b="1" dirty="0">
                <a:solidFill>
                  <a:srgbClr val="800000"/>
                </a:solidFill>
                <a:latin typeface="Times New Roman" pitchFamily="18" charset="0"/>
              </a:rPr>
              <a:t>   </a:t>
            </a:r>
            <a:r>
              <a:rPr lang="en-US" sz="2000" b="1" dirty="0" smtClean="0">
                <a:solidFill>
                  <a:srgbClr val="FFFF00"/>
                </a:solidFill>
                <a:latin typeface="Times New Roman" pitchFamily="18" charset="0"/>
              </a:rPr>
              <a:t>anorexia, nausea, vomiting, diarrhea</a:t>
            </a:r>
          </a:p>
          <a:p>
            <a:pPr>
              <a:buFontTx/>
              <a:buChar char="-"/>
            </a:pPr>
            <a:r>
              <a:rPr lang="en-US" sz="2000" b="1" dirty="0" smtClean="0">
                <a:solidFill>
                  <a:srgbClr val="FFFF00"/>
                </a:solidFill>
                <a:latin typeface="Times New Roman" pitchFamily="18" charset="0"/>
              </a:rPr>
              <a:t>    fever</a:t>
            </a:r>
          </a:p>
          <a:p>
            <a:pPr>
              <a:buFontTx/>
              <a:buChar char="-"/>
            </a:pPr>
            <a:r>
              <a:rPr lang="en-US" sz="2000" b="1" dirty="0" smtClean="0">
                <a:solidFill>
                  <a:srgbClr val="FFFF00"/>
                </a:solidFill>
                <a:latin typeface="Times New Roman" pitchFamily="18" charset="0"/>
              </a:rPr>
              <a:t>    </a:t>
            </a:r>
            <a:r>
              <a:rPr lang="en-US" sz="2000" b="1" dirty="0" err="1" smtClean="0">
                <a:solidFill>
                  <a:srgbClr val="FFFF00"/>
                </a:solidFill>
                <a:latin typeface="Times New Roman" pitchFamily="18" charset="0"/>
              </a:rPr>
              <a:t>hepatomegaly</a:t>
            </a:r>
            <a:r>
              <a:rPr lang="en-US" sz="2000" b="1" dirty="0" smtClean="0">
                <a:solidFill>
                  <a:srgbClr val="FFFF00"/>
                </a:solidFill>
                <a:latin typeface="Times New Roman" pitchFamily="18" charset="0"/>
              </a:rPr>
              <a:t> (80-100%)</a:t>
            </a:r>
          </a:p>
          <a:p>
            <a:pPr>
              <a:buFontTx/>
              <a:buChar char="-"/>
            </a:pPr>
            <a:r>
              <a:rPr lang="en-US" sz="2000" b="1" dirty="0" smtClean="0">
                <a:solidFill>
                  <a:srgbClr val="FFFF00"/>
                </a:solidFill>
                <a:latin typeface="Times New Roman" pitchFamily="18" charset="0"/>
              </a:rPr>
              <a:t>    </a:t>
            </a:r>
            <a:r>
              <a:rPr lang="en-US" sz="2000" b="1" dirty="0" err="1" smtClean="0">
                <a:solidFill>
                  <a:srgbClr val="FFFF00"/>
                </a:solidFill>
                <a:latin typeface="Times New Roman" pitchFamily="18" charset="0"/>
              </a:rPr>
              <a:t>ascites</a:t>
            </a:r>
            <a:r>
              <a:rPr lang="en-US" sz="2000" b="1" dirty="0" smtClean="0">
                <a:solidFill>
                  <a:srgbClr val="FFFF00"/>
                </a:solidFill>
                <a:latin typeface="Times New Roman" pitchFamily="18" charset="0"/>
              </a:rPr>
              <a:t> (30-60%)</a:t>
            </a:r>
          </a:p>
          <a:p>
            <a:pPr>
              <a:buFontTx/>
              <a:buChar char="-"/>
            </a:pPr>
            <a:r>
              <a:rPr lang="en-US" sz="2000" b="1" dirty="0" smtClean="0">
                <a:solidFill>
                  <a:srgbClr val="FFFF00"/>
                </a:solidFill>
                <a:latin typeface="Times New Roman" pitchFamily="18" charset="0"/>
              </a:rPr>
              <a:t>    "vascular asterisks"</a:t>
            </a:r>
          </a:p>
          <a:p>
            <a:pPr>
              <a:buFontTx/>
              <a:buChar char="-"/>
            </a:pPr>
            <a:r>
              <a:rPr lang="en-US" sz="2000" b="1" dirty="0" smtClean="0">
                <a:solidFill>
                  <a:srgbClr val="FFFF00"/>
                </a:solidFill>
                <a:latin typeface="Times New Roman" pitchFamily="18" charset="0"/>
              </a:rPr>
              <a:t>    </a:t>
            </a:r>
            <a:r>
              <a:rPr lang="en-US" sz="2000" b="1" dirty="0" err="1" smtClean="0">
                <a:solidFill>
                  <a:srgbClr val="FFFF00"/>
                </a:solidFill>
                <a:latin typeface="Times New Roman" pitchFamily="18" charset="0"/>
              </a:rPr>
              <a:t>palmar</a:t>
            </a:r>
            <a:r>
              <a:rPr lang="en-US" sz="2000" b="1" dirty="0" smtClean="0">
                <a:solidFill>
                  <a:srgbClr val="FFFF00"/>
                </a:solidFill>
                <a:latin typeface="Times New Roman" pitchFamily="18" charset="0"/>
              </a:rPr>
              <a:t> </a:t>
            </a:r>
            <a:r>
              <a:rPr lang="en-US" sz="2000" b="1" dirty="0" err="1" smtClean="0">
                <a:solidFill>
                  <a:srgbClr val="FFFF00"/>
                </a:solidFill>
                <a:latin typeface="Times New Roman" pitchFamily="18" charset="0"/>
              </a:rPr>
              <a:t>erytema</a:t>
            </a:r>
            <a:endParaRPr lang="en-US" sz="2000" b="1" dirty="0" smtClean="0">
              <a:solidFill>
                <a:srgbClr val="FFFF00"/>
              </a:solidFill>
              <a:latin typeface="Times New Roman" pitchFamily="18" charset="0"/>
            </a:endParaRPr>
          </a:p>
          <a:p>
            <a:pPr>
              <a:buFontTx/>
              <a:buChar char="-"/>
            </a:pPr>
            <a:r>
              <a:rPr lang="en-US" sz="2000" b="1" dirty="0" smtClean="0">
                <a:solidFill>
                  <a:srgbClr val="FFFF00"/>
                </a:solidFill>
                <a:latin typeface="Times New Roman" pitchFamily="18" charset="0"/>
              </a:rPr>
              <a:t>    </a:t>
            </a:r>
            <a:r>
              <a:rPr lang="en-US" sz="2000" b="1" dirty="0" err="1" smtClean="0">
                <a:solidFill>
                  <a:srgbClr val="FFFF00"/>
                </a:solidFill>
                <a:latin typeface="Times New Roman" pitchFamily="18" charset="0"/>
              </a:rPr>
              <a:t>Dupuytren's</a:t>
            </a:r>
            <a:r>
              <a:rPr lang="en-US" sz="2000" b="1" dirty="0" smtClean="0">
                <a:solidFill>
                  <a:srgbClr val="FFFF00"/>
                </a:solidFill>
                <a:latin typeface="Times New Roman" pitchFamily="18" charset="0"/>
              </a:rPr>
              <a:t> contracture</a:t>
            </a:r>
            <a:endParaRPr lang="ru-RU" sz="2000" b="1" dirty="0">
              <a:solidFill>
                <a:srgbClr val="FFFF00"/>
              </a:solidFill>
              <a:latin typeface="Times New Roman" pitchFamily="18" charset="0"/>
            </a:endParaRPr>
          </a:p>
          <a:p>
            <a:pPr>
              <a:buFontTx/>
              <a:buChar char="-"/>
            </a:pPr>
            <a:endParaRPr lang="ru-RU" sz="2000" b="1" dirty="0">
              <a:solidFill>
                <a:srgbClr val="800000"/>
              </a:solidFill>
              <a:latin typeface="Times New Roman" pitchFamily="18" charset="0"/>
            </a:endParaRPr>
          </a:p>
        </p:txBody>
      </p:sp>
      <p:sp>
        <p:nvSpPr>
          <p:cNvPr id="207879" name="Text Box 7"/>
          <p:cNvSpPr txBox="1">
            <a:spLocks noChangeArrowheads="1"/>
          </p:cNvSpPr>
          <p:nvPr/>
        </p:nvSpPr>
        <p:spPr bwMode="auto">
          <a:xfrm>
            <a:off x="381000" y="4221163"/>
            <a:ext cx="8050213" cy="1323439"/>
          </a:xfrm>
          <a:prstGeom prst="rect">
            <a:avLst/>
          </a:prstGeom>
          <a:solidFill>
            <a:schemeClr val="tx1"/>
          </a:solidFill>
          <a:ln w="9525">
            <a:noFill/>
            <a:miter lim="800000"/>
            <a:headEnd/>
            <a:tailEnd/>
          </a:ln>
          <a:effectLst/>
        </p:spPr>
        <p:txBody>
          <a:bodyPr>
            <a:spAutoFit/>
          </a:bodyPr>
          <a:lstStyle/>
          <a:p>
            <a:r>
              <a:rPr lang="en-US" sz="2000" b="1" dirty="0" smtClean="0">
                <a:solidFill>
                  <a:srgbClr val="FF0000"/>
                </a:solidFill>
                <a:latin typeface="Times New Roman" pitchFamily="18" charset="0"/>
              </a:rPr>
              <a:t>The course and prognosis of alcoholic hepatitis (complications):</a:t>
            </a:r>
          </a:p>
          <a:p>
            <a:r>
              <a:rPr lang="en-US" sz="2000" b="1" dirty="0" smtClean="0">
                <a:solidFill>
                  <a:srgbClr val="800000"/>
                </a:solidFill>
                <a:latin typeface="Times New Roman" pitchFamily="18" charset="0"/>
              </a:rPr>
              <a:t>         </a:t>
            </a:r>
            <a:r>
              <a:rPr lang="en-US" sz="2000" b="1" dirty="0" smtClean="0">
                <a:solidFill>
                  <a:srgbClr val="FFFF00"/>
                </a:solidFill>
                <a:latin typeface="Times New Roman" pitchFamily="18" charset="0"/>
              </a:rPr>
              <a:t>- encephalopathy</a:t>
            </a:r>
          </a:p>
          <a:p>
            <a:r>
              <a:rPr lang="en-US" sz="2000" b="1" dirty="0" smtClean="0">
                <a:solidFill>
                  <a:srgbClr val="FFFF00"/>
                </a:solidFill>
                <a:latin typeface="Times New Roman" pitchFamily="18" charset="0"/>
              </a:rPr>
              <a:t>          - </a:t>
            </a:r>
            <a:r>
              <a:rPr lang="en-US" sz="2000" b="1" dirty="0" err="1" smtClean="0">
                <a:solidFill>
                  <a:srgbClr val="FFFF00"/>
                </a:solidFill>
                <a:latin typeface="Times New Roman" pitchFamily="18" charset="0"/>
              </a:rPr>
              <a:t>ascites</a:t>
            </a:r>
            <a:endParaRPr lang="en-US" sz="2000" b="1" dirty="0" smtClean="0">
              <a:solidFill>
                <a:srgbClr val="FFFF00"/>
              </a:solidFill>
              <a:latin typeface="Times New Roman" pitchFamily="18" charset="0"/>
            </a:endParaRPr>
          </a:p>
          <a:p>
            <a:r>
              <a:rPr lang="en-US" sz="2000" b="1" dirty="0" smtClean="0">
                <a:solidFill>
                  <a:srgbClr val="FFFF00"/>
                </a:solidFill>
                <a:latin typeface="Times New Roman" pitchFamily="18" charset="0"/>
              </a:rPr>
              <a:t>           -renal insufficiency</a:t>
            </a:r>
            <a:endParaRPr lang="ru-RU" sz="2000" b="1" dirty="0">
              <a:solidFill>
                <a:srgbClr val="FFFF00"/>
              </a:solidFill>
              <a:latin typeface="Times New Roman" pitchFamily="18" charset="0"/>
            </a:endParaRPr>
          </a:p>
        </p:txBody>
      </p:sp>
      <p:sp>
        <p:nvSpPr>
          <p:cNvPr id="207880" name="Text Box 8"/>
          <p:cNvSpPr txBox="1">
            <a:spLocks noChangeArrowheads="1"/>
          </p:cNvSpPr>
          <p:nvPr/>
        </p:nvSpPr>
        <p:spPr bwMode="auto">
          <a:xfrm>
            <a:off x="304800" y="5661025"/>
            <a:ext cx="7893050" cy="707886"/>
          </a:xfrm>
          <a:prstGeom prst="rect">
            <a:avLst/>
          </a:prstGeom>
          <a:solidFill>
            <a:schemeClr val="tx1"/>
          </a:solidFill>
          <a:ln w="9525">
            <a:noFill/>
            <a:miter lim="800000"/>
            <a:headEnd/>
            <a:tailEnd/>
          </a:ln>
          <a:effectLst/>
        </p:spPr>
        <p:txBody>
          <a:bodyPr>
            <a:spAutoFit/>
          </a:bodyPr>
          <a:lstStyle/>
          <a:p>
            <a:r>
              <a:rPr lang="en-US" sz="2000" b="1" dirty="0" smtClean="0">
                <a:solidFill>
                  <a:srgbClr val="FF0000"/>
                </a:solidFill>
                <a:effectLst>
                  <a:outerShdw blurRad="38100" dist="38100" dir="2700000" algn="tl">
                    <a:srgbClr val="C0C0C0"/>
                  </a:outerShdw>
                </a:effectLst>
                <a:latin typeface="Times New Roman" pitchFamily="18" charset="0"/>
              </a:rPr>
              <a:t>But unfortunately, </a:t>
            </a:r>
            <a:r>
              <a:rPr lang="en-US" sz="2000" b="1" dirty="0" smtClean="0">
                <a:solidFill>
                  <a:srgbClr val="800000"/>
                </a:solidFill>
                <a:effectLst>
                  <a:outerShdw blurRad="38100" dist="38100" dir="2700000" algn="tl">
                    <a:srgbClr val="C0C0C0"/>
                  </a:outerShdw>
                </a:effectLst>
                <a:latin typeface="Times New Roman" pitchFamily="18" charset="0"/>
              </a:rPr>
              <a:t>in the late stages of alcoholic hepatitis can progress even with abstinence from drinking alcohol.</a:t>
            </a:r>
            <a:endParaRPr lang="ru-RU" sz="2000" b="1" dirty="0">
              <a:solidFill>
                <a:srgbClr val="800000"/>
              </a:solidFill>
              <a:effectLst>
                <a:outerShdw blurRad="38100" dist="38100" dir="2700000" algn="tl">
                  <a:srgbClr val="C0C0C0"/>
                </a:outerShdw>
              </a:effectLst>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07875"/>
                                        </p:tgtEl>
                                        <p:attrNameLst>
                                          <p:attrName>style.visibility</p:attrName>
                                        </p:attrNameLst>
                                      </p:cBhvr>
                                      <p:to>
                                        <p:strVal val="visible"/>
                                      </p:to>
                                    </p:set>
                                    <p:anim calcmode="lin" valueType="num">
                                      <p:cBhvr>
                                        <p:cTn id="7" dur="1000" fill="hold"/>
                                        <p:tgtEl>
                                          <p:spTgt spid="207875"/>
                                        </p:tgtEl>
                                        <p:attrNameLst>
                                          <p:attrName>ppt_w</p:attrName>
                                        </p:attrNameLst>
                                      </p:cBhvr>
                                      <p:tavLst>
                                        <p:tav tm="0">
                                          <p:val>
                                            <p:fltVal val="0"/>
                                          </p:val>
                                        </p:tav>
                                        <p:tav tm="100000">
                                          <p:val>
                                            <p:strVal val="#ppt_w"/>
                                          </p:val>
                                        </p:tav>
                                      </p:tavLst>
                                    </p:anim>
                                    <p:anim calcmode="lin" valueType="num">
                                      <p:cBhvr>
                                        <p:cTn id="8" dur="1000" fill="hold"/>
                                        <p:tgtEl>
                                          <p:spTgt spid="207875"/>
                                        </p:tgtEl>
                                        <p:attrNameLst>
                                          <p:attrName>ppt_h</p:attrName>
                                        </p:attrNameLst>
                                      </p:cBhvr>
                                      <p:tavLst>
                                        <p:tav tm="0">
                                          <p:val>
                                            <p:fltVal val="0"/>
                                          </p:val>
                                        </p:tav>
                                        <p:tav tm="100000">
                                          <p:val>
                                            <p:strVal val="#ppt_h"/>
                                          </p:val>
                                        </p:tav>
                                      </p:tavLst>
                                    </p:anim>
                                    <p:anim calcmode="lin" valueType="num">
                                      <p:cBhvr>
                                        <p:cTn id="9" dur="1000" fill="hold"/>
                                        <p:tgtEl>
                                          <p:spTgt spid="20787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0787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07876"/>
                                        </p:tgtEl>
                                        <p:attrNameLst>
                                          <p:attrName>style.visibility</p:attrName>
                                        </p:attrNameLst>
                                      </p:cBhvr>
                                      <p:to>
                                        <p:strVal val="visible"/>
                                      </p:to>
                                    </p:set>
                                    <p:animEffect transition="in" filter="box(in)">
                                      <p:cBhvr>
                                        <p:cTn id="15" dur="500"/>
                                        <p:tgtEl>
                                          <p:spTgt spid="20787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5" fill="hold" grpId="0" nodeType="clickEffect">
                                  <p:stCondLst>
                                    <p:cond delay="0"/>
                                  </p:stCondLst>
                                  <p:childTnLst>
                                    <p:set>
                                      <p:cBhvr>
                                        <p:cTn id="19" dur="1" fill="hold">
                                          <p:stCondLst>
                                            <p:cond delay="0"/>
                                          </p:stCondLst>
                                        </p:cTn>
                                        <p:tgtEl>
                                          <p:spTgt spid="207877"/>
                                        </p:tgtEl>
                                        <p:attrNameLst>
                                          <p:attrName>style.visibility</p:attrName>
                                        </p:attrNameLst>
                                      </p:cBhvr>
                                      <p:to>
                                        <p:strVal val="visible"/>
                                      </p:to>
                                    </p:set>
                                    <p:animEffect transition="in" filter="blinds(vertical)">
                                      <p:cBhvr>
                                        <p:cTn id="20" dur="500"/>
                                        <p:tgtEl>
                                          <p:spTgt spid="207877"/>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5" fill="hold" grpId="0" nodeType="clickEffect">
                                  <p:stCondLst>
                                    <p:cond delay="0"/>
                                  </p:stCondLst>
                                  <p:childTnLst>
                                    <p:set>
                                      <p:cBhvr>
                                        <p:cTn id="24" dur="1" fill="hold">
                                          <p:stCondLst>
                                            <p:cond delay="0"/>
                                          </p:stCondLst>
                                        </p:cTn>
                                        <p:tgtEl>
                                          <p:spTgt spid="207878"/>
                                        </p:tgtEl>
                                        <p:attrNameLst>
                                          <p:attrName>style.visibility</p:attrName>
                                        </p:attrNameLst>
                                      </p:cBhvr>
                                      <p:to>
                                        <p:strVal val="visible"/>
                                      </p:to>
                                    </p:set>
                                    <p:animEffect transition="in" filter="randombar(vertical)">
                                      <p:cBhvr>
                                        <p:cTn id="25" dur="500"/>
                                        <p:tgtEl>
                                          <p:spTgt spid="20787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07879"/>
                                        </p:tgtEl>
                                        <p:attrNameLst>
                                          <p:attrName>style.visibility</p:attrName>
                                        </p:attrNameLst>
                                      </p:cBhvr>
                                      <p:to>
                                        <p:strVal val="visible"/>
                                      </p:to>
                                    </p:set>
                                    <p:animEffect transition="in" filter="wipe(up)">
                                      <p:cBhvr>
                                        <p:cTn id="30" dur="500"/>
                                        <p:tgtEl>
                                          <p:spTgt spid="207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animBg="1" autoUpdateAnimBg="0"/>
      <p:bldP spid="207876" grpId="0" animBg="1" autoUpdateAnimBg="0"/>
      <p:bldP spid="207877" grpId="0" autoUpdateAnimBg="0"/>
      <p:bldP spid="207878" grpId="0" animBg="1" autoUpdateAnimBg="0"/>
      <p:bldP spid="207879" grpId="0" animBg="1"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ext Box 2"/>
          <p:cNvSpPr txBox="1">
            <a:spLocks noChangeArrowheads="1"/>
          </p:cNvSpPr>
          <p:nvPr/>
        </p:nvSpPr>
        <p:spPr bwMode="auto">
          <a:xfrm>
            <a:off x="1279525" y="219075"/>
            <a:ext cx="5937779" cy="954107"/>
          </a:xfrm>
          <a:prstGeom prst="rect">
            <a:avLst/>
          </a:prstGeom>
          <a:noFill/>
          <a:ln w="9525">
            <a:noFill/>
            <a:miter lim="800000"/>
            <a:headEnd/>
            <a:tailEnd/>
          </a:ln>
          <a:effectLst/>
        </p:spPr>
        <p:txBody>
          <a:bodyPr wrap="none">
            <a:spAutoFit/>
          </a:bodyPr>
          <a:lstStyle/>
          <a:p>
            <a:r>
              <a:rPr lang="ru-RU" sz="2800" b="1" dirty="0">
                <a:latin typeface="Times New Roman" pitchFamily="18" charset="0"/>
              </a:rPr>
              <a:t>      </a:t>
            </a:r>
            <a:r>
              <a:rPr lang="en-US" sz="2800" b="1" dirty="0" smtClean="0">
                <a:solidFill>
                  <a:srgbClr val="C00000"/>
                </a:solidFill>
                <a:latin typeface="Times New Roman" pitchFamily="18" charset="0"/>
              </a:rPr>
              <a:t>The data of laboratory analyzes,</a:t>
            </a:r>
          </a:p>
          <a:p>
            <a:r>
              <a:rPr lang="en-US" sz="2800" b="1" dirty="0" smtClean="0">
                <a:solidFill>
                  <a:srgbClr val="C00000"/>
                </a:solidFill>
                <a:latin typeface="Times New Roman" pitchFamily="18" charset="0"/>
              </a:rPr>
              <a:t>  characteristic for alcoholic hepatitis.</a:t>
            </a:r>
            <a:endParaRPr lang="ru-RU" sz="2800" b="1" dirty="0">
              <a:solidFill>
                <a:srgbClr val="C00000"/>
              </a:solidFill>
              <a:effectLst>
                <a:outerShdw blurRad="38100" dist="38100" dir="2700000" algn="tl">
                  <a:srgbClr val="C0C0C0"/>
                </a:outerShdw>
              </a:effectLst>
              <a:latin typeface="Times New Roman" pitchFamily="18" charset="0"/>
            </a:endParaRPr>
          </a:p>
        </p:txBody>
      </p:sp>
      <p:sp>
        <p:nvSpPr>
          <p:cNvPr id="208899" name="Text Box 3"/>
          <p:cNvSpPr txBox="1">
            <a:spLocks noChangeArrowheads="1"/>
          </p:cNvSpPr>
          <p:nvPr/>
        </p:nvSpPr>
        <p:spPr bwMode="auto">
          <a:xfrm>
            <a:off x="0" y="1268413"/>
            <a:ext cx="9144000" cy="3170099"/>
          </a:xfrm>
          <a:prstGeom prst="rect">
            <a:avLst/>
          </a:prstGeom>
          <a:solidFill>
            <a:schemeClr val="tx1"/>
          </a:solidFill>
          <a:ln w="9525">
            <a:noFill/>
            <a:miter lim="800000"/>
            <a:headEnd/>
            <a:tailEnd/>
          </a:ln>
          <a:effectLst/>
        </p:spPr>
        <p:txBody>
          <a:bodyPr>
            <a:spAutoFit/>
          </a:bodyPr>
          <a:lstStyle/>
          <a:p>
            <a:r>
              <a:rPr lang="en-US" sz="2000" b="1" dirty="0" smtClean="0">
                <a:solidFill>
                  <a:srgbClr val="FF0000"/>
                </a:solidFill>
                <a:effectLst>
                  <a:outerShdw blurRad="38100" dist="38100" dir="2700000" algn="tl">
                    <a:srgbClr val="C0C0C0"/>
                  </a:outerShdw>
                </a:effectLst>
                <a:latin typeface="Times New Roman" pitchFamily="18" charset="0"/>
              </a:rPr>
              <a:t>In peripheral blood:</a:t>
            </a:r>
          </a:p>
          <a:p>
            <a:endParaRPr lang="en-US" sz="2000" b="1" dirty="0" smtClean="0">
              <a:solidFill>
                <a:srgbClr val="800000"/>
              </a:solidFill>
              <a:effectLst>
                <a:outerShdw blurRad="38100" dist="38100" dir="2700000" algn="tl">
                  <a:srgbClr val="C0C0C0"/>
                </a:outerShdw>
              </a:effectLst>
              <a:latin typeface="Times New Roman" pitchFamily="18" charset="0"/>
            </a:endParaRPr>
          </a:p>
          <a:p>
            <a:r>
              <a:rPr lang="en-US" sz="2000" b="1" dirty="0" smtClean="0">
                <a:solidFill>
                  <a:srgbClr val="800000"/>
                </a:solidFill>
                <a:effectLst>
                  <a:outerShdw blurRad="38100" dist="38100" dir="2700000" algn="tl">
                    <a:srgbClr val="C0C0C0"/>
                  </a:outerShdw>
                </a:effectLst>
                <a:latin typeface="Times New Roman" pitchFamily="18" charset="0"/>
              </a:rPr>
              <a:t>    </a:t>
            </a:r>
            <a:r>
              <a:rPr lang="en-US" sz="2000" b="1" dirty="0" err="1" smtClean="0">
                <a:solidFill>
                  <a:srgbClr val="FFFF00"/>
                </a:solidFill>
                <a:effectLst>
                  <a:outerShdw blurRad="38100" dist="38100" dir="2700000" algn="tl">
                    <a:srgbClr val="C0C0C0"/>
                  </a:outerShdw>
                </a:effectLst>
                <a:latin typeface="Times New Roman" pitchFamily="18" charset="0"/>
              </a:rPr>
              <a:t>neutrophilic</a:t>
            </a:r>
            <a:r>
              <a:rPr lang="en-US" sz="2000" b="1" dirty="0" smtClean="0">
                <a:solidFill>
                  <a:srgbClr val="FFFF00"/>
                </a:solidFill>
                <a:effectLst>
                  <a:outerShdw blurRad="38100" dist="38100" dir="2700000" algn="tl">
                    <a:srgbClr val="C0C0C0"/>
                  </a:outerShdw>
                </a:effectLst>
                <a:latin typeface="Times New Roman" pitchFamily="18" charset="0"/>
              </a:rPr>
              <a:t> </a:t>
            </a:r>
            <a:r>
              <a:rPr lang="en-US" sz="2000" b="1" dirty="0" err="1" smtClean="0">
                <a:solidFill>
                  <a:srgbClr val="FFFF00"/>
                </a:solidFill>
                <a:effectLst>
                  <a:outerShdw blurRad="38100" dist="38100" dir="2700000" algn="tl">
                    <a:srgbClr val="C0C0C0"/>
                  </a:outerShdw>
                </a:effectLst>
                <a:latin typeface="Times New Roman" pitchFamily="18" charset="0"/>
              </a:rPr>
              <a:t>leukocytosis</a:t>
            </a:r>
            <a:r>
              <a:rPr lang="en-US" sz="2000" b="1" dirty="0" smtClean="0">
                <a:solidFill>
                  <a:srgbClr val="FFFF00"/>
                </a:solidFill>
                <a:effectLst>
                  <a:outerShdw blurRad="38100" dist="38100" dir="2700000" algn="tl">
                    <a:srgbClr val="C0C0C0"/>
                  </a:outerShdw>
                </a:effectLst>
                <a:latin typeface="Times New Roman" pitchFamily="18" charset="0"/>
              </a:rPr>
              <a:t> with n / a shift</a:t>
            </a:r>
          </a:p>
          <a:p>
            <a:r>
              <a:rPr lang="en-US" sz="2000" b="1" dirty="0" smtClean="0">
                <a:solidFill>
                  <a:srgbClr val="FFFF00"/>
                </a:solidFill>
                <a:effectLst>
                  <a:outerShdw blurRad="38100" dist="38100" dir="2700000" algn="tl">
                    <a:srgbClr val="C0C0C0"/>
                  </a:outerShdw>
                </a:effectLst>
                <a:latin typeface="Times New Roman" pitchFamily="18" charset="0"/>
              </a:rPr>
              <a:t>    increased ESR</a:t>
            </a:r>
          </a:p>
          <a:p>
            <a:r>
              <a:rPr lang="en-US" sz="2000" b="1" dirty="0" smtClean="0">
                <a:solidFill>
                  <a:srgbClr val="FFFF00"/>
                </a:solidFill>
                <a:effectLst>
                  <a:outerShdw blurRad="38100" dist="38100" dir="2700000" algn="tl">
                    <a:srgbClr val="C0C0C0"/>
                  </a:outerShdw>
                </a:effectLst>
                <a:latin typeface="Times New Roman" pitchFamily="18" charset="0"/>
              </a:rPr>
              <a:t>    </a:t>
            </a:r>
            <a:r>
              <a:rPr lang="en-US" sz="2000" b="1" dirty="0" err="1" smtClean="0">
                <a:solidFill>
                  <a:srgbClr val="FFFF00"/>
                </a:solidFill>
                <a:effectLst>
                  <a:outerShdw blurRad="38100" dist="38100" dir="2700000" algn="tl">
                    <a:srgbClr val="C0C0C0"/>
                  </a:outerShdw>
                </a:effectLst>
                <a:latin typeface="Times New Roman" pitchFamily="18" charset="0"/>
              </a:rPr>
              <a:t>leukemoid</a:t>
            </a:r>
            <a:r>
              <a:rPr lang="en-US" sz="2000" b="1" dirty="0" smtClean="0">
                <a:solidFill>
                  <a:srgbClr val="FFFF00"/>
                </a:solidFill>
                <a:effectLst>
                  <a:outerShdw blurRad="38100" dist="38100" dir="2700000" algn="tl">
                    <a:srgbClr val="C0C0C0"/>
                  </a:outerShdw>
                </a:effectLst>
                <a:latin typeface="Times New Roman" pitchFamily="18" charset="0"/>
              </a:rPr>
              <a:t> reactions</a:t>
            </a:r>
          </a:p>
          <a:p>
            <a:r>
              <a:rPr lang="en-US" sz="2000" b="1" dirty="0" smtClean="0">
                <a:solidFill>
                  <a:srgbClr val="FFFF00"/>
                </a:solidFill>
                <a:effectLst>
                  <a:outerShdw blurRad="38100" dist="38100" dir="2700000" algn="tl">
                    <a:srgbClr val="C0C0C0"/>
                  </a:outerShdw>
                </a:effectLst>
                <a:latin typeface="Times New Roman" pitchFamily="18" charset="0"/>
              </a:rPr>
              <a:t>    </a:t>
            </a:r>
            <a:r>
              <a:rPr lang="en-US" sz="2000" b="1" dirty="0" err="1" smtClean="0">
                <a:solidFill>
                  <a:srgbClr val="FFFF00"/>
                </a:solidFill>
                <a:effectLst>
                  <a:outerShdw blurRad="38100" dist="38100" dir="2700000" algn="tl">
                    <a:srgbClr val="C0C0C0"/>
                  </a:outerShdw>
                </a:effectLst>
                <a:latin typeface="Times New Roman" pitchFamily="18" charset="0"/>
              </a:rPr>
              <a:t>bilirubin</a:t>
            </a:r>
            <a:endParaRPr lang="en-US" sz="2000" b="1" dirty="0" smtClean="0">
              <a:solidFill>
                <a:srgbClr val="FFFF00"/>
              </a:solidFill>
              <a:effectLst>
                <a:outerShdw blurRad="38100" dist="38100" dir="2700000" algn="tl">
                  <a:srgbClr val="C0C0C0"/>
                </a:outerShdw>
              </a:effectLst>
              <a:latin typeface="Times New Roman" pitchFamily="18" charset="0"/>
            </a:endParaRPr>
          </a:p>
          <a:p>
            <a:r>
              <a:rPr lang="en-US" sz="2000" b="1" dirty="0" smtClean="0">
                <a:solidFill>
                  <a:srgbClr val="FFFF00"/>
                </a:solidFill>
                <a:effectLst>
                  <a:outerShdw blurRad="38100" dist="38100" dir="2700000" algn="tl">
                    <a:srgbClr val="C0C0C0"/>
                  </a:outerShdw>
                </a:effectLst>
                <a:latin typeface="Times New Roman" pitchFamily="18" charset="0"/>
              </a:rPr>
              <a:t>    </a:t>
            </a:r>
            <a:r>
              <a:rPr lang="en-US" sz="2000" b="1" dirty="0" err="1" smtClean="0">
                <a:solidFill>
                  <a:srgbClr val="FFFF00"/>
                </a:solidFill>
                <a:effectLst>
                  <a:outerShdw blurRad="38100" dist="38100" dir="2700000" algn="tl">
                    <a:srgbClr val="C0C0C0"/>
                  </a:outerShdw>
                </a:effectLst>
                <a:latin typeface="Times New Roman" pitchFamily="18" charset="0"/>
              </a:rPr>
              <a:t>aminotransferases</a:t>
            </a:r>
            <a:endParaRPr lang="en-US" sz="2000" b="1" dirty="0" smtClean="0">
              <a:solidFill>
                <a:srgbClr val="FFFF00"/>
              </a:solidFill>
              <a:effectLst>
                <a:outerShdw blurRad="38100" dist="38100" dir="2700000" algn="tl">
                  <a:srgbClr val="C0C0C0"/>
                </a:outerShdw>
              </a:effectLst>
              <a:latin typeface="Times New Roman" pitchFamily="18" charset="0"/>
            </a:endParaRPr>
          </a:p>
          <a:p>
            <a:r>
              <a:rPr lang="en-US" sz="2000" b="1" dirty="0" smtClean="0">
                <a:solidFill>
                  <a:srgbClr val="FFFF00"/>
                </a:solidFill>
                <a:effectLst>
                  <a:outerShdw blurRad="38100" dist="38100" dir="2700000" algn="tl">
                    <a:srgbClr val="C0C0C0"/>
                  </a:outerShdw>
                </a:effectLst>
                <a:latin typeface="Times New Roman" pitchFamily="18" charset="0"/>
              </a:rPr>
              <a:t>    gamma-glutamine </a:t>
            </a:r>
            <a:r>
              <a:rPr lang="en-US" sz="2000" b="1" dirty="0" err="1" smtClean="0">
                <a:solidFill>
                  <a:srgbClr val="FFFF00"/>
                </a:solidFill>
                <a:effectLst>
                  <a:outerShdw blurRad="38100" dist="38100" dir="2700000" algn="tl">
                    <a:srgbClr val="C0C0C0"/>
                  </a:outerShdw>
                </a:effectLst>
                <a:latin typeface="Times New Roman" pitchFamily="18" charset="0"/>
              </a:rPr>
              <a:t>transferase</a:t>
            </a:r>
            <a:r>
              <a:rPr lang="en-US" sz="2000" b="1" dirty="0" smtClean="0">
                <a:solidFill>
                  <a:srgbClr val="FFFF00"/>
                </a:solidFill>
                <a:effectLst>
                  <a:outerShdw blurRad="38100" dist="38100" dir="2700000" algn="tl">
                    <a:srgbClr val="C0C0C0"/>
                  </a:outerShdw>
                </a:effectLst>
                <a:latin typeface="Times New Roman" pitchFamily="18" charset="0"/>
              </a:rPr>
              <a:t> - "potential marker of alcoholism"</a:t>
            </a:r>
          </a:p>
          <a:p>
            <a:r>
              <a:rPr lang="en-US" sz="2000" b="1" dirty="0" smtClean="0">
                <a:solidFill>
                  <a:srgbClr val="FFFF00"/>
                </a:solidFill>
                <a:effectLst>
                  <a:outerShdw blurRad="38100" dist="38100" dir="2700000" algn="tl">
                    <a:srgbClr val="C0C0C0"/>
                  </a:outerShdw>
                </a:effectLst>
                <a:latin typeface="Times New Roman" pitchFamily="18" charset="0"/>
              </a:rPr>
              <a:t>     (80-90%)</a:t>
            </a:r>
          </a:p>
          <a:p>
            <a:r>
              <a:rPr lang="en-US" sz="2000" b="1" dirty="0" smtClean="0">
                <a:solidFill>
                  <a:srgbClr val="FFFF00"/>
                </a:solidFill>
                <a:effectLst>
                  <a:outerShdw blurRad="38100" dist="38100" dir="2700000" algn="tl">
                    <a:srgbClr val="C0C0C0"/>
                  </a:outerShdw>
                </a:effectLst>
                <a:latin typeface="Times New Roman" pitchFamily="18" charset="0"/>
              </a:rPr>
              <a:t>    albumin</a:t>
            </a:r>
            <a:endParaRPr lang="ru-RU" sz="2000" b="1" dirty="0">
              <a:solidFill>
                <a:srgbClr val="FFFF00"/>
              </a:solidFill>
              <a:effectLst>
                <a:outerShdw blurRad="38100" dist="38100" dir="2700000" algn="tl">
                  <a:srgbClr val="C0C0C0"/>
                </a:outerShdw>
              </a:effectLst>
              <a:latin typeface="Times New Roman" pitchFamily="18" charset="0"/>
            </a:endParaRPr>
          </a:p>
        </p:txBody>
      </p:sp>
      <p:sp>
        <p:nvSpPr>
          <p:cNvPr id="208900" name="Text Box 4"/>
          <p:cNvSpPr txBox="1">
            <a:spLocks noChangeArrowheads="1"/>
          </p:cNvSpPr>
          <p:nvPr/>
        </p:nvSpPr>
        <p:spPr bwMode="auto">
          <a:xfrm>
            <a:off x="838200" y="4724400"/>
            <a:ext cx="8040688" cy="400110"/>
          </a:xfrm>
          <a:prstGeom prst="rect">
            <a:avLst/>
          </a:prstGeom>
          <a:solidFill>
            <a:schemeClr val="tx1"/>
          </a:solidFill>
          <a:ln w="9525">
            <a:noFill/>
            <a:miter lim="800000"/>
            <a:headEnd/>
            <a:tailEnd/>
          </a:ln>
          <a:effectLst/>
        </p:spPr>
        <p:txBody>
          <a:bodyPr>
            <a:spAutoFit/>
          </a:bodyPr>
          <a:lstStyle/>
          <a:p>
            <a:r>
              <a:rPr lang="en-US" sz="2000" b="1" dirty="0" smtClean="0">
                <a:solidFill>
                  <a:srgbClr val="FF3300"/>
                </a:solidFill>
                <a:latin typeface="Times New Roman" pitchFamily="18" charset="0"/>
              </a:rPr>
              <a:t>Criteria for the reliability of the diagnosis: Liver biopsy DATA</a:t>
            </a:r>
            <a:r>
              <a:rPr lang="ru-RU" sz="2000" b="1" dirty="0" smtClean="0">
                <a:solidFill>
                  <a:srgbClr val="FF3300"/>
                </a:solidFill>
                <a:latin typeface="Times New Roman" pitchFamily="18" charset="0"/>
              </a:rPr>
              <a:t>                                  </a:t>
            </a:r>
            <a:endParaRPr lang="ru-RU" sz="2000" b="1" dirty="0">
              <a:solidFill>
                <a:srgbClr val="FF3300"/>
              </a:solidFill>
              <a:latin typeface="Times New Roman" pitchFamily="18" charset="0"/>
            </a:endParaRPr>
          </a:p>
        </p:txBody>
      </p:sp>
      <p:sp>
        <p:nvSpPr>
          <p:cNvPr id="208901" name="Text Box 5"/>
          <p:cNvSpPr txBox="1">
            <a:spLocks noChangeArrowheads="1"/>
          </p:cNvSpPr>
          <p:nvPr/>
        </p:nvSpPr>
        <p:spPr bwMode="auto">
          <a:xfrm>
            <a:off x="250825" y="5373688"/>
            <a:ext cx="8353425" cy="1015663"/>
          </a:xfrm>
          <a:prstGeom prst="rect">
            <a:avLst/>
          </a:prstGeom>
          <a:solidFill>
            <a:schemeClr val="tx1"/>
          </a:solidFill>
          <a:ln w="9525">
            <a:noFill/>
            <a:miter lim="800000"/>
            <a:headEnd/>
            <a:tailEnd/>
          </a:ln>
          <a:effectLst/>
        </p:spPr>
        <p:txBody>
          <a:bodyPr>
            <a:spAutoFit/>
          </a:bodyPr>
          <a:lstStyle/>
          <a:p>
            <a:pPr>
              <a:buFontTx/>
              <a:buChar char="-"/>
            </a:pPr>
            <a:r>
              <a:rPr lang="en-US" sz="2000" b="1" dirty="0" smtClean="0">
                <a:solidFill>
                  <a:srgbClr val="FFFF00"/>
                </a:solidFill>
                <a:effectLst>
                  <a:outerShdw blurRad="38100" dist="38100" dir="2700000" algn="tl">
                    <a:srgbClr val="C0C0C0"/>
                  </a:outerShdw>
                </a:effectLst>
                <a:latin typeface="Times New Roman" pitchFamily="18" charset="0"/>
              </a:rPr>
              <a:t>alcoholic hyaline (Mallory's calf)</a:t>
            </a:r>
          </a:p>
          <a:p>
            <a:pPr>
              <a:buFontTx/>
              <a:buChar char="-"/>
            </a:pPr>
            <a:r>
              <a:rPr lang="en-US" sz="2000" b="1" dirty="0" smtClean="0">
                <a:solidFill>
                  <a:srgbClr val="FFFF00"/>
                </a:solidFill>
                <a:effectLst>
                  <a:outerShdw blurRad="38100" dist="38100" dir="2700000" algn="tl">
                    <a:srgbClr val="C0C0C0"/>
                  </a:outerShdw>
                </a:effectLst>
                <a:latin typeface="Times New Roman" pitchFamily="18" charset="0"/>
              </a:rPr>
              <a:t>   coagulation necrosis of </a:t>
            </a:r>
            <a:r>
              <a:rPr lang="en-US" sz="2000" b="1" dirty="0" err="1" smtClean="0">
                <a:solidFill>
                  <a:srgbClr val="FFFF00"/>
                </a:solidFill>
                <a:effectLst>
                  <a:outerShdw blurRad="38100" dist="38100" dir="2700000" algn="tl">
                    <a:srgbClr val="C0C0C0"/>
                  </a:outerShdw>
                </a:effectLst>
                <a:latin typeface="Times New Roman" pitchFamily="18" charset="0"/>
              </a:rPr>
              <a:t>hepatocytes</a:t>
            </a:r>
            <a:r>
              <a:rPr lang="en-US" sz="2000" b="1" dirty="0" smtClean="0">
                <a:solidFill>
                  <a:srgbClr val="FFFF00"/>
                </a:solidFill>
                <a:effectLst>
                  <a:outerShdw blurRad="38100" dist="38100" dir="2700000" algn="tl">
                    <a:srgbClr val="C0C0C0"/>
                  </a:outerShdw>
                </a:effectLst>
                <a:latin typeface="Times New Roman" pitchFamily="18" charset="0"/>
              </a:rPr>
              <a:t> with infiltrates from the  leukocytes.</a:t>
            </a:r>
          </a:p>
          <a:p>
            <a:pPr>
              <a:buFontTx/>
              <a:buChar char="-"/>
            </a:pPr>
            <a:r>
              <a:rPr lang="en-US" sz="2000" b="1" dirty="0" smtClean="0">
                <a:solidFill>
                  <a:srgbClr val="FFFF00"/>
                </a:solidFill>
                <a:effectLst>
                  <a:outerShdw blurRad="38100" dist="38100" dir="2700000" algn="tl">
                    <a:srgbClr val="C0C0C0"/>
                  </a:outerShdw>
                </a:effectLst>
                <a:latin typeface="Times New Roman" pitchFamily="18" charset="0"/>
              </a:rPr>
              <a:t>   </a:t>
            </a:r>
            <a:r>
              <a:rPr lang="en-US" sz="2000" b="1" dirty="0" err="1" smtClean="0">
                <a:solidFill>
                  <a:srgbClr val="FFFF00"/>
                </a:solidFill>
                <a:effectLst>
                  <a:outerShdw blurRad="38100" dist="38100" dir="2700000" algn="tl">
                    <a:srgbClr val="C0C0C0"/>
                  </a:outerShdw>
                </a:effectLst>
                <a:latin typeface="Times New Roman" pitchFamily="18" charset="0"/>
              </a:rPr>
              <a:t>centrolobular</a:t>
            </a:r>
            <a:r>
              <a:rPr lang="en-US" sz="2000" b="1" dirty="0" smtClean="0">
                <a:solidFill>
                  <a:srgbClr val="FFFF00"/>
                </a:solidFill>
                <a:effectLst>
                  <a:outerShdw blurRad="38100" dist="38100" dir="2700000" algn="tl">
                    <a:srgbClr val="C0C0C0"/>
                  </a:outerShdw>
                </a:effectLst>
                <a:latin typeface="Times New Roman" pitchFamily="18" charset="0"/>
              </a:rPr>
              <a:t> necrosis, often with </a:t>
            </a:r>
            <a:r>
              <a:rPr lang="en-US" sz="2000" b="1" dirty="0" err="1" smtClean="0">
                <a:solidFill>
                  <a:srgbClr val="FFFF00"/>
                </a:solidFill>
                <a:effectLst>
                  <a:outerShdw blurRad="38100" dist="38100" dir="2700000" algn="tl">
                    <a:srgbClr val="C0C0C0"/>
                  </a:outerShdw>
                </a:effectLst>
                <a:latin typeface="Times New Roman" pitchFamily="18" charset="0"/>
              </a:rPr>
              <a:t>steatosis</a:t>
            </a:r>
            <a:endParaRPr lang="ru-RU" sz="2000" b="1" dirty="0">
              <a:solidFill>
                <a:srgbClr val="FFFF00"/>
              </a:solidFill>
              <a:effectLst>
                <a:outerShdw blurRad="38100" dist="38100" dir="2700000" algn="tl">
                  <a:srgbClr val="C0C0C0"/>
                </a:outerShdw>
              </a:effectLst>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08898"/>
                                        </p:tgtEl>
                                        <p:attrNameLst>
                                          <p:attrName>style.visibility</p:attrName>
                                        </p:attrNameLst>
                                      </p:cBhvr>
                                      <p:to>
                                        <p:strVal val="visible"/>
                                      </p:to>
                                    </p:set>
                                    <p:anim calcmode="lin" valueType="num">
                                      <p:cBhvr>
                                        <p:cTn id="7" dur="1000" fill="hold"/>
                                        <p:tgtEl>
                                          <p:spTgt spid="208898"/>
                                        </p:tgtEl>
                                        <p:attrNameLst>
                                          <p:attrName>ppt_w</p:attrName>
                                        </p:attrNameLst>
                                      </p:cBhvr>
                                      <p:tavLst>
                                        <p:tav tm="0">
                                          <p:val>
                                            <p:fltVal val="0"/>
                                          </p:val>
                                        </p:tav>
                                        <p:tav tm="100000">
                                          <p:val>
                                            <p:strVal val="#ppt_w"/>
                                          </p:val>
                                        </p:tav>
                                      </p:tavLst>
                                    </p:anim>
                                    <p:anim calcmode="lin" valueType="num">
                                      <p:cBhvr>
                                        <p:cTn id="8" dur="1000" fill="hold"/>
                                        <p:tgtEl>
                                          <p:spTgt spid="208898"/>
                                        </p:tgtEl>
                                        <p:attrNameLst>
                                          <p:attrName>ppt_h</p:attrName>
                                        </p:attrNameLst>
                                      </p:cBhvr>
                                      <p:tavLst>
                                        <p:tav tm="0">
                                          <p:val>
                                            <p:fltVal val="0"/>
                                          </p:val>
                                        </p:tav>
                                        <p:tav tm="100000">
                                          <p:val>
                                            <p:strVal val="#ppt_h"/>
                                          </p:val>
                                        </p:tav>
                                      </p:tavLst>
                                    </p:anim>
                                    <p:anim calcmode="lin" valueType="num">
                                      <p:cBhvr>
                                        <p:cTn id="9" dur="1000" fill="hold"/>
                                        <p:tgtEl>
                                          <p:spTgt spid="20889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0889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1" fill="hold" grpId="0" nodeType="clickEffect">
                                  <p:stCondLst>
                                    <p:cond delay="0"/>
                                  </p:stCondLst>
                                  <p:childTnLst>
                                    <p:set>
                                      <p:cBhvr>
                                        <p:cTn id="14" dur="1" fill="hold">
                                          <p:stCondLst>
                                            <p:cond delay="0"/>
                                          </p:stCondLst>
                                        </p:cTn>
                                        <p:tgtEl>
                                          <p:spTgt spid="208899"/>
                                        </p:tgtEl>
                                        <p:attrNameLst>
                                          <p:attrName>style.visibility</p:attrName>
                                        </p:attrNameLst>
                                      </p:cBhvr>
                                      <p:to>
                                        <p:strVal val="visible"/>
                                      </p:to>
                                    </p:set>
                                    <p:animEffect transition="in" filter="slide(fromTop)">
                                      <p:cBhvr>
                                        <p:cTn id="15" dur="500"/>
                                        <p:tgtEl>
                                          <p:spTgt spid="208899"/>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5" fill="hold" grpId="0" nodeType="clickEffect">
                                  <p:stCondLst>
                                    <p:cond delay="0"/>
                                  </p:stCondLst>
                                  <p:childTnLst>
                                    <p:set>
                                      <p:cBhvr>
                                        <p:cTn id="19" dur="1" fill="hold">
                                          <p:stCondLst>
                                            <p:cond delay="0"/>
                                          </p:stCondLst>
                                        </p:cTn>
                                        <p:tgtEl>
                                          <p:spTgt spid="208900"/>
                                        </p:tgtEl>
                                        <p:attrNameLst>
                                          <p:attrName>style.visibility</p:attrName>
                                        </p:attrNameLst>
                                      </p:cBhvr>
                                      <p:to>
                                        <p:strVal val="visible"/>
                                      </p:to>
                                    </p:set>
                                    <p:animEffect transition="in" filter="randombar(vertical)">
                                      <p:cBhvr>
                                        <p:cTn id="20" dur="500"/>
                                        <p:tgtEl>
                                          <p:spTgt spid="208900"/>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208901"/>
                                        </p:tgtEl>
                                        <p:attrNameLst>
                                          <p:attrName>style.visibility</p:attrName>
                                        </p:attrNameLst>
                                      </p:cBhvr>
                                      <p:to>
                                        <p:strVal val="visible"/>
                                      </p:to>
                                    </p:set>
                                    <p:anim calcmode="lin" valueType="num">
                                      <p:cBhvr>
                                        <p:cTn id="25" dur="500" fill="hold"/>
                                        <p:tgtEl>
                                          <p:spTgt spid="208901"/>
                                        </p:tgtEl>
                                        <p:attrNameLst>
                                          <p:attrName>ppt_w</p:attrName>
                                        </p:attrNameLst>
                                      </p:cBhvr>
                                      <p:tavLst>
                                        <p:tav tm="0">
                                          <p:val>
                                            <p:strVal val="2/3*#ppt_w"/>
                                          </p:val>
                                        </p:tav>
                                        <p:tav tm="100000">
                                          <p:val>
                                            <p:strVal val="#ppt_w"/>
                                          </p:val>
                                        </p:tav>
                                      </p:tavLst>
                                    </p:anim>
                                    <p:anim calcmode="lin" valueType="num">
                                      <p:cBhvr>
                                        <p:cTn id="26" dur="500" fill="hold"/>
                                        <p:tgtEl>
                                          <p:spTgt spid="208901"/>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8" grpId="0" autoUpdateAnimBg="0"/>
      <p:bldP spid="208899" grpId="0" animBg="1" autoUpdateAnimBg="0"/>
      <p:bldP spid="208900" grpId="0" animBg="1" autoUpdateAnimBg="0"/>
      <p:bldP spid="208901" grpId="0" animBg="1"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9" name="Text Box 3"/>
          <p:cNvSpPr txBox="1">
            <a:spLocks noChangeArrowheads="1"/>
          </p:cNvSpPr>
          <p:nvPr/>
        </p:nvSpPr>
        <p:spPr bwMode="auto">
          <a:xfrm>
            <a:off x="0" y="53975"/>
            <a:ext cx="9144000" cy="1200329"/>
          </a:xfrm>
          <a:prstGeom prst="rect">
            <a:avLst/>
          </a:prstGeom>
          <a:solidFill>
            <a:srgbClr val="F1FEA0"/>
          </a:solidFill>
          <a:ln w="9525">
            <a:noFill/>
            <a:miter lim="800000"/>
            <a:headEnd/>
            <a:tailEnd/>
          </a:ln>
          <a:effectLst/>
        </p:spPr>
        <p:txBody>
          <a:bodyPr>
            <a:spAutoFit/>
          </a:bodyPr>
          <a:lstStyle/>
          <a:p>
            <a:pPr algn="ctr"/>
            <a:r>
              <a:rPr lang="en-US" sz="3600" b="1" dirty="0" smtClean="0">
                <a:solidFill>
                  <a:srgbClr val="800000"/>
                </a:solidFill>
                <a:latin typeface="Times New Roman" pitchFamily="18" charset="0"/>
              </a:rPr>
              <a:t>Cirrhosis of the liver</a:t>
            </a:r>
          </a:p>
          <a:p>
            <a:pPr algn="ctr"/>
            <a:endParaRPr lang="ru-RU" sz="3600" b="1" dirty="0">
              <a:solidFill>
                <a:srgbClr val="800000"/>
              </a:solidFill>
              <a:latin typeface="Times New Roman" pitchFamily="18" charset="0"/>
            </a:endParaRPr>
          </a:p>
        </p:txBody>
      </p:sp>
      <p:sp>
        <p:nvSpPr>
          <p:cNvPr id="178180" name="Text Box 4"/>
          <p:cNvSpPr txBox="1">
            <a:spLocks noChangeArrowheads="1"/>
          </p:cNvSpPr>
          <p:nvPr/>
        </p:nvSpPr>
        <p:spPr bwMode="auto">
          <a:xfrm>
            <a:off x="0" y="765175"/>
            <a:ext cx="8686800" cy="1015663"/>
          </a:xfrm>
          <a:prstGeom prst="rect">
            <a:avLst/>
          </a:prstGeom>
          <a:solidFill>
            <a:schemeClr val="tx1"/>
          </a:solidFill>
          <a:ln w="9525">
            <a:noFill/>
            <a:miter lim="800000"/>
            <a:headEnd/>
            <a:tailEnd/>
          </a:ln>
          <a:effectLst/>
        </p:spPr>
        <p:txBody>
          <a:bodyPr>
            <a:spAutoFit/>
          </a:bodyPr>
          <a:lstStyle/>
          <a:p>
            <a:pPr algn="just"/>
            <a:r>
              <a:rPr lang="en-US" sz="2000" dirty="0" smtClean="0">
                <a:solidFill>
                  <a:srgbClr val="92D050"/>
                </a:solidFill>
                <a:latin typeface="Times New Roman" pitchFamily="18" charset="0"/>
              </a:rPr>
              <a:t>The chronic progressive disease characterized by increasing hepatic insufficiency caused by dystrophy of the hepatic cells, scarring and restructuring of normal liver architectonics, leading to the formation of structural abnormalities.</a:t>
            </a:r>
            <a:endParaRPr lang="ru-RU" sz="2000" b="1" dirty="0">
              <a:solidFill>
                <a:srgbClr val="92D050"/>
              </a:solidFill>
              <a:latin typeface="Times New Roman" pitchFamily="18" charset="0"/>
            </a:endParaRPr>
          </a:p>
        </p:txBody>
      </p:sp>
      <p:sp>
        <p:nvSpPr>
          <p:cNvPr id="178181" name="Text Box 5"/>
          <p:cNvSpPr txBox="1">
            <a:spLocks noChangeArrowheads="1"/>
          </p:cNvSpPr>
          <p:nvPr/>
        </p:nvSpPr>
        <p:spPr bwMode="auto">
          <a:xfrm>
            <a:off x="1219200" y="1931988"/>
            <a:ext cx="6028445" cy="461665"/>
          </a:xfrm>
          <a:prstGeom prst="rect">
            <a:avLst/>
          </a:prstGeom>
          <a:noFill/>
          <a:ln w="9525">
            <a:noFill/>
            <a:miter lim="800000"/>
            <a:headEnd/>
            <a:tailEnd/>
          </a:ln>
          <a:effectLst/>
        </p:spPr>
        <p:txBody>
          <a:bodyPr wrap="none">
            <a:spAutoFit/>
          </a:bodyPr>
          <a:lstStyle/>
          <a:p>
            <a:r>
              <a:rPr lang="ru-RU" sz="2000" b="1" dirty="0">
                <a:solidFill>
                  <a:srgbClr val="FF3300"/>
                </a:solidFill>
                <a:effectLst>
                  <a:outerShdw blurRad="38100" dist="38100" dir="2700000" algn="tl">
                    <a:srgbClr val="C0C0C0"/>
                  </a:outerShdw>
                </a:effectLst>
                <a:latin typeface="Times New Roman" pitchFamily="18" charset="0"/>
              </a:rPr>
              <a:t>         </a:t>
            </a:r>
            <a:r>
              <a:rPr lang="en-US" sz="2400" b="1" dirty="0" smtClean="0">
                <a:solidFill>
                  <a:srgbClr val="FF3300"/>
                </a:solidFill>
                <a:effectLst>
                  <a:outerShdw blurRad="38100" dist="38100" dir="2700000" algn="tl">
                    <a:srgbClr val="C0C0C0"/>
                  </a:outerShdw>
                </a:effectLst>
                <a:latin typeface="Times New Roman" pitchFamily="18" charset="0"/>
              </a:rPr>
              <a:t>Classification by morphological picture:</a:t>
            </a:r>
            <a:endParaRPr lang="ru-RU" sz="2400" b="1" dirty="0">
              <a:solidFill>
                <a:srgbClr val="FF0000"/>
              </a:solidFill>
              <a:latin typeface="Times New Roman" pitchFamily="18" charset="0"/>
            </a:endParaRPr>
          </a:p>
        </p:txBody>
      </p:sp>
      <p:sp>
        <p:nvSpPr>
          <p:cNvPr id="178182" name="Text Box 6"/>
          <p:cNvSpPr txBox="1">
            <a:spLocks noChangeArrowheads="1"/>
          </p:cNvSpPr>
          <p:nvPr/>
        </p:nvSpPr>
        <p:spPr bwMode="auto">
          <a:xfrm>
            <a:off x="381000" y="2514600"/>
            <a:ext cx="1462901" cy="923330"/>
          </a:xfrm>
          <a:prstGeom prst="rect">
            <a:avLst/>
          </a:prstGeom>
          <a:noFill/>
          <a:ln w="9525">
            <a:noFill/>
            <a:miter lim="800000"/>
            <a:headEnd/>
            <a:tailEnd/>
          </a:ln>
          <a:effectLst/>
        </p:spPr>
        <p:txBody>
          <a:bodyPr wrap="none">
            <a:spAutoFit/>
          </a:bodyPr>
          <a:lstStyle/>
          <a:p>
            <a:pPr>
              <a:buFontTx/>
              <a:buChar char="-"/>
            </a:pPr>
            <a:r>
              <a:rPr lang="en-US" b="1" dirty="0" err="1" smtClean="0">
                <a:solidFill>
                  <a:srgbClr val="0F0B05"/>
                </a:solidFill>
                <a:latin typeface="Times New Roman" pitchFamily="18" charset="0"/>
              </a:rPr>
              <a:t>postnecrotic</a:t>
            </a:r>
            <a:endParaRPr lang="en-US" b="1" dirty="0" smtClean="0">
              <a:solidFill>
                <a:srgbClr val="0F0B05"/>
              </a:solidFill>
              <a:latin typeface="Times New Roman" pitchFamily="18" charset="0"/>
            </a:endParaRPr>
          </a:p>
          <a:p>
            <a:pPr>
              <a:buFontTx/>
              <a:buChar char="-"/>
            </a:pPr>
            <a:r>
              <a:rPr lang="en-US" b="1" dirty="0" err="1" smtClean="0">
                <a:solidFill>
                  <a:srgbClr val="0F0B05"/>
                </a:solidFill>
                <a:latin typeface="Times New Roman" pitchFamily="18" charset="0"/>
              </a:rPr>
              <a:t>biliary</a:t>
            </a:r>
            <a:endParaRPr lang="en-US" b="1" dirty="0" smtClean="0">
              <a:solidFill>
                <a:srgbClr val="0F0B05"/>
              </a:solidFill>
              <a:latin typeface="Times New Roman" pitchFamily="18" charset="0"/>
            </a:endParaRPr>
          </a:p>
          <a:p>
            <a:pPr>
              <a:buFontTx/>
              <a:buChar char="-"/>
            </a:pPr>
            <a:r>
              <a:rPr lang="en-US" b="1" dirty="0" smtClean="0">
                <a:solidFill>
                  <a:srgbClr val="0F0B05"/>
                </a:solidFill>
                <a:latin typeface="Times New Roman" pitchFamily="18" charset="0"/>
              </a:rPr>
              <a:t>portal</a:t>
            </a:r>
            <a:endParaRPr lang="ru-RU" sz="1800" b="1" dirty="0">
              <a:solidFill>
                <a:srgbClr val="0F0B05"/>
              </a:solidFill>
              <a:latin typeface="Times New Roman" pitchFamily="18" charset="0"/>
            </a:endParaRPr>
          </a:p>
        </p:txBody>
      </p:sp>
      <p:sp>
        <p:nvSpPr>
          <p:cNvPr id="178183" name="Text Box 7"/>
          <p:cNvSpPr txBox="1">
            <a:spLocks noChangeArrowheads="1"/>
          </p:cNvSpPr>
          <p:nvPr/>
        </p:nvSpPr>
        <p:spPr bwMode="auto">
          <a:xfrm>
            <a:off x="755650" y="3546475"/>
            <a:ext cx="2087563" cy="457200"/>
          </a:xfrm>
          <a:prstGeom prst="rect">
            <a:avLst/>
          </a:prstGeom>
          <a:noFill/>
          <a:ln w="9525">
            <a:noFill/>
            <a:miter lim="800000"/>
            <a:headEnd/>
            <a:tailEnd/>
          </a:ln>
          <a:effectLst/>
        </p:spPr>
        <p:txBody>
          <a:bodyPr>
            <a:spAutoFit/>
          </a:bodyPr>
          <a:lstStyle/>
          <a:p>
            <a:r>
              <a:rPr lang="en-US" sz="2400" b="1" dirty="0" smtClean="0">
                <a:solidFill>
                  <a:srgbClr val="FF0000"/>
                </a:solidFill>
                <a:effectLst>
                  <a:outerShdw blurRad="38100" dist="38100" dir="2700000" algn="tl">
                    <a:srgbClr val="C0C0C0"/>
                  </a:outerShdw>
                </a:effectLst>
                <a:latin typeface="Times New Roman" pitchFamily="18" charset="0"/>
              </a:rPr>
              <a:t>Etiology</a:t>
            </a:r>
            <a:r>
              <a:rPr lang="ru-RU" sz="2400" b="1" dirty="0" smtClean="0">
                <a:solidFill>
                  <a:srgbClr val="FF0000"/>
                </a:solidFill>
                <a:effectLst>
                  <a:outerShdw blurRad="38100" dist="38100" dir="2700000" algn="tl">
                    <a:srgbClr val="C0C0C0"/>
                  </a:outerShdw>
                </a:effectLst>
                <a:latin typeface="Times New Roman" pitchFamily="18" charset="0"/>
              </a:rPr>
              <a:t>:</a:t>
            </a:r>
            <a:endParaRPr lang="ru-RU" sz="2400" b="1" dirty="0">
              <a:solidFill>
                <a:srgbClr val="FF0000"/>
              </a:solidFill>
              <a:effectLst>
                <a:outerShdw blurRad="38100" dist="38100" dir="2700000" algn="tl">
                  <a:srgbClr val="C0C0C0"/>
                </a:outerShdw>
              </a:effectLst>
              <a:latin typeface="Times New Roman" pitchFamily="18" charset="0"/>
            </a:endParaRPr>
          </a:p>
        </p:txBody>
      </p:sp>
      <p:sp>
        <p:nvSpPr>
          <p:cNvPr id="178184" name="Text Box 8"/>
          <p:cNvSpPr txBox="1">
            <a:spLocks noChangeArrowheads="1"/>
          </p:cNvSpPr>
          <p:nvPr/>
        </p:nvSpPr>
        <p:spPr bwMode="auto">
          <a:xfrm>
            <a:off x="0" y="4114800"/>
            <a:ext cx="9144000" cy="1754326"/>
          </a:xfrm>
          <a:prstGeom prst="rect">
            <a:avLst/>
          </a:prstGeom>
          <a:noFill/>
          <a:ln w="9525">
            <a:noFill/>
            <a:miter lim="800000"/>
            <a:headEnd/>
            <a:tailEnd/>
          </a:ln>
          <a:effectLst/>
        </p:spPr>
        <p:txBody>
          <a:bodyPr>
            <a:spAutoFit/>
          </a:bodyPr>
          <a:lstStyle/>
          <a:p>
            <a:pPr>
              <a:buFontTx/>
              <a:buChar char="-"/>
            </a:pPr>
            <a:r>
              <a:rPr lang="ru-RU" sz="1800" b="1" dirty="0">
                <a:solidFill>
                  <a:srgbClr val="0F0B05"/>
                </a:solidFill>
                <a:latin typeface="Times New Roman" pitchFamily="18" charset="0"/>
              </a:rPr>
              <a:t> </a:t>
            </a:r>
            <a:r>
              <a:rPr lang="en-US" b="1" dirty="0" smtClean="0">
                <a:solidFill>
                  <a:srgbClr val="0F0B05"/>
                </a:solidFill>
                <a:latin typeface="Times New Roman" pitchFamily="18" charset="0"/>
              </a:rPr>
              <a:t>consequence of viral hepatitis</a:t>
            </a:r>
          </a:p>
          <a:p>
            <a:r>
              <a:rPr lang="en-US" b="1" dirty="0" smtClean="0">
                <a:solidFill>
                  <a:srgbClr val="0F0B05"/>
                </a:solidFill>
                <a:latin typeface="Times New Roman" pitchFamily="18" charset="0"/>
              </a:rPr>
              <a:t>- chronic alcoholism</a:t>
            </a:r>
          </a:p>
          <a:p>
            <a:r>
              <a:rPr lang="en-US" b="1" dirty="0" smtClean="0">
                <a:solidFill>
                  <a:srgbClr val="0F0B05"/>
                </a:solidFill>
                <a:latin typeface="Times New Roman" pitchFamily="18" charset="0"/>
              </a:rPr>
              <a:t>- autoimmune hepatitis</a:t>
            </a:r>
          </a:p>
          <a:p>
            <a:r>
              <a:rPr lang="en-US" b="1" dirty="0" smtClean="0">
                <a:solidFill>
                  <a:srgbClr val="0F0B05"/>
                </a:solidFill>
                <a:latin typeface="Times New Roman" pitchFamily="18" charset="0"/>
              </a:rPr>
              <a:t>- metabolic disorder (</a:t>
            </a:r>
            <a:r>
              <a:rPr lang="en-US" b="1" dirty="0" err="1" smtClean="0">
                <a:solidFill>
                  <a:srgbClr val="0F0B05"/>
                </a:solidFill>
                <a:latin typeface="Times New Roman" pitchFamily="18" charset="0"/>
              </a:rPr>
              <a:t>hemochromatosis</a:t>
            </a:r>
            <a:r>
              <a:rPr lang="en-US" b="1" dirty="0" smtClean="0">
                <a:solidFill>
                  <a:srgbClr val="0F0B05"/>
                </a:solidFill>
                <a:latin typeface="Times New Roman" pitchFamily="18" charset="0"/>
              </a:rPr>
              <a:t>, alpha-1-antitrypsin deficiency, </a:t>
            </a:r>
            <a:r>
              <a:rPr lang="en-US" b="1" dirty="0" err="1" smtClean="0">
                <a:solidFill>
                  <a:srgbClr val="0F0B05"/>
                </a:solidFill>
                <a:latin typeface="Times New Roman" pitchFamily="18" charset="0"/>
              </a:rPr>
              <a:t>glycogenase</a:t>
            </a:r>
            <a:r>
              <a:rPr lang="en-US" b="1" dirty="0" smtClean="0">
                <a:solidFill>
                  <a:srgbClr val="0F0B05"/>
                </a:solidFill>
                <a:latin typeface="Times New Roman" pitchFamily="18" charset="0"/>
              </a:rPr>
              <a:t>)</a:t>
            </a:r>
          </a:p>
          <a:p>
            <a:r>
              <a:rPr lang="en-US" b="1" dirty="0" smtClean="0">
                <a:solidFill>
                  <a:srgbClr val="0F0B05"/>
                </a:solidFill>
                <a:latin typeface="Times New Roman" pitchFamily="18" charset="0"/>
              </a:rPr>
              <a:t>-  diseases of intra- and </a:t>
            </a:r>
            <a:r>
              <a:rPr lang="en-US" b="1" dirty="0" err="1" smtClean="0">
                <a:solidFill>
                  <a:srgbClr val="0F0B05"/>
                </a:solidFill>
                <a:latin typeface="Times New Roman" pitchFamily="18" charset="0"/>
              </a:rPr>
              <a:t>extrahepatic</a:t>
            </a:r>
            <a:r>
              <a:rPr lang="en-US" b="1" dirty="0" smtClean="0">
                <a:solidFill>
                  <a:srgbClr val="0F0B05"/>
                </a:solidFill>
                <a:latin typeface="Times New Roman" pitchFamily="18" charset="0"/>
              </a:rPr>
              <a:t> </a:t>
            </a:r>
            <a:r>
              <a:rPr lang="en-US" b="1" dirty="0" err="1" smtClean="0">
                <a:solidFill>
                  <a:srgbClr val="0F0B05"/>
                </a:solidFill>
                <a:latin typeface="Times New Roman" pitchFamily="18" charset="0"/>
              </a:rPr>
              <a:t>biliary</a:t>
            </a:r>
            <a:r>
              <a:rPr lang="en-US" b="1" dirty="0" smtClean="0">
                <a:solidFill>
                  <a:srgbClr val="0F0B05"/>
                </a:solidFill>
                <a:latin typeface="Times New Roman" pitchFamily="18" charset="0"/>
              </a:rPr>
              <a:t> tract (primary and secondary</a:t>
            </a:r>
          </a:p>
          <a:p>
            <a:r>
              <a:rPr lang="en-US" b="1" dirty="0" err="1" smtClean="0">
                <a:solidFill>
                  <a:srgbClr val="0F0B05"/>
                </a:solidFill>
                <a:latin typeface="Times New Roman" pitchFamily="18" charset="0"/>
              </a:rPr>
              <a:t>biliary</a:t>
            </a:r>
            <a:r>
              <a:rPr lang="en-US" b="1" dirty="0" smtClean="0">
                <a:solidFill>
                  <a:srgbClr val="0F0B05"/>
                </a:solidFill>
                <a:latin typeface="Times New Roman" pitchFamily="18" charset="0"/>
              </a:rPr>
              <a:t> cirrhosis)</a:t>
            </a:r>
            <a:endParaRPr lang="ru-RU" sz="1800" b="1" dirty="0">
              <a:solidFill>
                <a:srgbClr val="0F0B05"/>
              </a:solidFill>
              <a:latin typeface="Times New Roman" pitchFamily="18" charset="0"/>
            </a:endParaRPr>
          </a:p>
        </p:txBody>
      </p:sp>
      <p:pic>
        <p:nvPicPr>
          <p:cNvPr id="178185" name="Picture 9" descr="A:\Цирроз печениь Картинки.files\1091-1.jpeg"/>
          <p:cNvPicPr>
            <a:picLocks noChangeAspect="1" noChangeArrowheads="1"/>
          </p:cNvPicPr>
          <p:nvPr/>
        </p:nvPicPr>
        <p:blipFill>
          <a:blip r:embed="rId2" r:link="rId3"/>
          <a:srcRect/>
          <a:stretch>
            <a:fillRect/>
          </a:stretch>
        </p:blipFill>
        <p:spPr bwMode="auto">
          <a:xfrm>
            <a:off x="3708400" y="2420938"/>
            <a:ext cx="2447925" cy="1693862"/>
          </a:xfrm>
          <a:prstGeom prst="rect">
            <a:avLst/>
          </a:prstGeom>
          <a:noFill/>
        </p:spPr>
      </p:pic>
      <p:pic>
        <p:nvPicPr>
          <p:cNvPr id="178186" name="Picture 10" descr="A:\Цирроз печениь Картинки.files\1091-2.jpeg"/>
          <p:cNvPicPr>
            <a:picLocks noChangeAspect="1" noChangeArrowheads="1"/>
          </p:cNvPicPr>
          <p:nvPr/>
        </p:nvPicPr>
        <p:blipFill>
          <a:blip r:embed="rId4" r:link="rId5"/>
          <a:srcRect/>
          <a:stretch>
            <a:fillRect/>
          </a:stretch>
        </p:blipFill>
        <p:spPr bwMode="auto">
          <a:xfrm>
            <a:off x="6300788" y="2420938"/>
            <a:ext cx="2519362" cy="1693862"/>
          </a:xfrm>
          <a:prstGeom prst="rect">
            <a:avLst/>
          </a:prstGeom>
          <a:noFill/>
        </p:spPr>
      </p:pic>
      <p:sp>
        <p:nvSpPr>
          <p:cNvPr id="178187" name="Text Box 11"/>
          <p:cNvSpPr txBox="1">
            <a:spLocks noChangeArrowheads="1"/>
          </p:cNvSpPr>
          <p:nvPr/>
        </p:nvSpPr>
        <p:spPr bwMode="auto">
          <a:xfrm>
            <a:off x="3851275" y="4221163"/>
            <a:ext cx="5041900" cy="276999"/>
          </a:xfrm>
          <a:prstGeom prst="rect">
            <a:avLst/>
          </a:prstGeom>
          <a:noFill/>
          <a:ln w="9525">
            <a:noFill/>
            <a:miter lim="800000"/>
            <a:headEnd/>
            <a:tailEnd/>
          </a:ln>
          <a:effectLst/>
        </p:spPr>
        <p:txBody>
          <a:bodyPr>
            <a:spAutoFit/>
          </a:bodyPr>
          <a:lstStyle/>
          <a:p>
            <a:r>
              <a:rPr lang="en-US" sz="1200" b="1" dirty="0" smtClean="0">
                <a:solidFill>
                  <a:srgbClr val="0F0B05"/>
                </a:solidFill>
                <a:latin typeface="Times New Roman" pitchFamily="18" charset="0"/>
              </a:rPr>
              <a:t>So it looks like a healthy liver.</a:t>
            </a:r>
            <a:r>
              <a:rPr lang="ru-RU" sz="1200" b="1" dirty="0" smtClean="0">
                <a:solidFill>
                  <a:srgbClr val="0F0B05"/>
                </a:solidFill>
                <a:latin typeface="Times New Roman" pitchFamily="18" charset="0"/>
              </a:rPr>
              <a:t>    </a:t>
            </a:r>
            <a:r>
              <a:rPr lang="en-US" sz="1200" b="1" dirty="0" smtClean="0">
                <a:solidFill>
                  <a:srgbClr val="0F0B05"/>
                </a:solidFill>
                <a:latin typeface="Times New Roman" pitchFamily="18" charset="0"/>
              </a:rPr>
              <a:t>          So it looks like a liver at cirrhosis.</a:t>
            </a:r>
            <a:endParaRPr lang="ru-RU" sz="1200" b="1" dirty="0">
              <a:solidFill>
                <a:srgbClr val="0F0B05"/>
              </a:solidFill>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Text Box 3"/>
          <p:cNvSpPr txBox="1">
            <a:spLocks noChangeArrowheads="1"/>
          </p:cNvSpPr>
          <p:nvPr/>
        </p:nvSpPr>
        <p:spPr bwMode="auto">
          <a:xfrm>
            <a:off x="596900" y="53975"/>
            <a:ext cx="8037778" cy="584775"/>
          </a:xfrm>
          <a:prstGeom prst="rect">
            <a:avLst/>
          </a:prstGeom>
          <a:noFill/>
          <a:ln w="9525">
            <a:noFill/>
            <a:miter lim="800000"/>
            <a:headEnd/>
            <a:tailEnd/>
          </a:ln>
          <a:effectLst/>
        </p:spPr>
        <p:txBody>
          <a:bodyPr wrap="none">
            <a:spAutoFit/>
          </a:bodyPr>
          <a:lstStyle/>
          <a:p>
            <a:pPr algn="ctr"/>
            <a:r>
              <a:rPr lang="en-US" sz="3200" b="1" dirty="0" smtClean="0">
                <a:solidFill>
                  <a:schemeClr val="accent2"/>
                </a:solidFill>
                <a:latin typeface="Times New Roman" pitchFamily="18" charset="0"/>
              </a:rPr>
              <a:t>Pathogenesis of cirrhosis - "Chain Reaction"</a:t>
            </a:r>
            <a:endParaRPr lang="ru-RU" sz="3200" b="1" dirty="0">
              <a:solidFill>
                <a:schemeClr val="accent2"/>
              </a:solidFill>
              <a:latin typeface="Times New Roman" pitchFamily="18" charset="0"/>
            </a:endParaRPr>
          </a:p>
        </p:txBody>
      </p:sp>
      <p:sp>
        <p:nvSpPr>
          <p:cNvPr id="179204" name="Text Box 4"/>
          <p:cNvSpPr txBox="1">
            <a:spLocks noChangeArrowheads="1"/>
          </p:cNvSpPr>
          <p:nvPr/>
        </p:nvSpPr>
        <p:spPr bwMode="auto">
          <a:xfrm>
            <a:off x="971550" y="685800"/>
            <a:ext cx="7305675" cy="400110"/>
          </a:xfrm>
          <a:prstGeom prst="rect">
            <a:avLst/>
          </a:prstGeom>
          <a:noFill/>
          <a:ln w="9525">
            <a:noFill/>
            <a:miter lim="800000"/>
            <a:headEnd/>
            <a:tailEnd/>
          </a:ln>
          <a:effectLst/>
        </p:spPr>
        <p:txBody>
          <a:bodyPr>
            <a:spAutoFit/>
          </a:bodyPr>
          <a:lstStyle/>
          <a:p>
            <a:pPr algn="ctr"/>
            <a:r>
              <a:rPr lang="en-US" sz="2000" b="1" dirty="0" smtClean="0">
                <a:solidFill>
                  <a:srgbClr val="0F0B05"/>
                </a:solidFill>
                <a:latin typeface="Times New Roman" pitchFamily="18" charset="0"/>
              </a:rPr>
              <a:t>Repeated different length of necrosis of hepatic cells</a:t>
            </a:r>
            <a:endParaRPr lang="ru-RU" sz="2000" b="1" dirty="0">
              <a:solidFill>
                <a:srgbClr val="0F0B05"/>
              </a:solidFill>
              <a:latin typeface="Times New Roman" pitchFamily="18" charset="0"/>
            </a:endParaRPr>
          </a:p>
        </p:txBody>
      </p:sp>
      <p:sp>
        <p:nvSpPr>
          <p:cNvPr id="179205" name="Text Box 5"/>
          <p:cNvSpPr txBox="1">
            <a:spLocks noChangeArrowheads="1"/>
          </p:cNvSpPr>
          <p:nvPr/>
        </p:nvSpPr>
        <p:spPr bwMode="auto">
          <a:xfrm>
            <a:off x="3054350" y="1412875"/>
            <a:ext cx="2309813" cy="400110"/>
          </a:xfrm>
          <a:prstGeom prst="rect">
            <a:avLst/>
          </a:prstGeom>
          <a:noFill/>
          <a:ln w="9525">
            <a:noFill/>
            <a:miter lim="800000"/>
            <a:headEnd/>
            <a:tailEnd/>
          </a:ln>
          <a:effectLst/>
        </p:spPr>
        <p:txBody>
          <a:bodyPr>
            <a:spAutoFit/>
          </a:bodyPr>
          <a:lstStyle/>
          <a:p>
            <a:pPr algn="ctr"/>
            <a:r>
              <a:rPr lang="en-US" sz="2000" b="1" dirty="0" smtClean="0">
                <a:solidFill>
                  <a:srgbClr val="0F0B05"/>
                </a:solidFill>
                <a:latin typeface="Times New Roman" pitchFamily="18" charset="0"/>
              </a:rPr>
              <a:t>Scar formation</a:t>
            </a:r>
            <a:endParaRPr lang="ru-RU" sz="2000" b="1" dirty="0">
              <a:solidFill>
                <a:srgbClr val="0F0B05"/>
              </a:solidFill>
              <a:latin typeface="Times New Roman" pitchFamily="18" charset="0"/>
            </a:endParaRPr>
          </a:p>
        </p:txBody>
      </p:sp>
      <p:sp>
        <p:nvSpPr>
          <p:cNvPr id="179206" name="Text Box 6"/>
          <p:cNvSpPr txBox="1">
            <a:spLocks noChangeArrowheads="1"/>
          </p:cNvSpPr>
          <p:nvPr/>
        </p:nvSpPr>
        <p:spPr bwMode="auto">
          <a:xfrm>
            <a:off x="0" y="1989138"/>
            <a:ext cx="8945654" cy="400110"/>
          </a:xfrm>
          <a:prstGeom prst="rect">
            <a:avLst/>
          </a:prstGeom>
          <a:noFill/>
          <a:ln w="9525">
            <a:noFill/>
            <a:miter lim="800000"/>
            <a:headEnd/>
            <a:tailEnd/>
          </a:ln>
          <a:effectLst/>
        </p:spPr>
        <p:txBody>
          <a:bodyPr wrap="none">
            <a:spAutoFit/>
          </a:bodyPr>
          <a:lstStyle/>
          <a:p>
            <a:pPr algn="ctr"/>
            <a:r>
              <a:rPr lang="en-US" sz="2000" b="1" dirty="0" smtClean="0">
                <a:solidFill>
                  <a:srgbClr val="0F0B05"/>
                </a:solidFill>
                <a:latin typeface="Times New Roman" pitchFamily="18" charset="0"/>
              </a:rPr>
              <a:t>Disturbance of blood supply to adjacent areas of the surviving liver parenchyma</a:t>
            </a:r>
            <a:endParaRPr lang="ru-RU" sz="2000" b="1" dirty="0">
              <a:solidFill>
                <a:srgbClr val="0F0B05"/>
              </a:solidFill>
              <a:latin typeface="Times New Roman" pitchFamily="18" charset="0"/>
            </a:endParaRPr>
          </a:p>
        </p:txBody>
      </p:sp>
      <p:sp>
        <p:nvSpPr>
          <p:cNvPr id="179207" name="Text Box 7"/>
          <p:cNvSpPr txBox="1">
            <a:spLocks noChangeArrowheads="1"/>
          </p:cNvSpPr>
          <p:nvPr/>
        </p:nvSpPr>
        <p:spPr bwMode="auto">
          <a:xfrm>
            <a:off x="1752600" y="2362200"/>
            <a:ext cx="4976683" cy="369332"/>
          </a:xfrm>
          <a:prstGeom prst="rect">
            <a:avLst/>
          </a:prstGeom>
          <a:noFill/>
          <a:ln w="9525">
            <a:noFill/>
            <a:miter lim="800000"/>
            <a:headEnd/>
            <a:tailEnd/>
          </a:ln>
          <a:effectLst/>
        </p:spPr>
        <p:txBody>
          <a:bodyPr wrap="none">
            <a:spAutoFit/>
          </a:bodyPr>
          <a:lstStyle/>
          <a:p>
            <a:pPr algn="ctr"/>
            <a:r>
              <a:rPr lang="en-US" b="1" dirty="0" smtClean="0">
                <a:solidFill>
                  <a:srgbClr val="0F0B05"/>
                </a:solidFill>
                <a:latin typeface="Times New Roman" pitchFamily="18" charset="0"/>
              </a:rPr>
              <a:t>The surviving </a:t>
            </a:r>
            <a:r>
              <a:rPr lang="en-US" b="1" dirty="0" err="1" smtClean="0">
                <a:solidFill>
                  <a:srgbClr val="0F0B05"/>
                </a:solidFill>
                <a:latin typeface="Times New Roman" pitchFamily="18" charset="0"/>
              </a:rPr>
              <a:t>hepatocytes</a:t>
            </a:r>
            <a:r>
              <a:rPr lang="en-US" b="1" dirty="0" smtClean="0">
                <a:solidFill>
                  <a:srgbClr val="0F0B05"/>
                </a:solidFill>
                <a:latin typeface="Times New Roman" pitchFamily="18" charset="0"/>
              </a:rPr>
              <a:t> intensively proliferate</a:t>
            </a:r>
            <a:endParaRPr lang="ru-RU" sz="1800" b="1" dirty="0">
              <a:solidFill>
                <a:srgbClr val="0F0B05"/>
              </a:solidFill>
              <a:latin typeface="Times New Roman" pitchFamily="18" charset="0"/>
            </a:endParaRPr>
          </a:p>
        </p:txBody>
      </p:sp>
      <p:sp>
        <p:nvSpPr>
          <p:cNvPr id="179208" name="Text Box 8"/>
          <p:cNvSpPr txBox="1">
            <a:spLocks noChangeArrowheads="1"/>
          </p:cNvSpPr>
          <p:nvPr/>
        </p:nvSpPr>
        <p:spPr bwMode="auto">
          <a:xfrm>
            <a:off x="2895600" y="2819400"/>
            <a:ext cx="1914307" cy="400110"/>
          </a:xfrm>
          <a:prstGeom prst="rect">
            <a:avLst/>
          </a:prstGeom>
          <a:noFill/>
          <a:ln w="9525">
            <a:noFill/>
            <a:miter lim="800000"/>
            <a:headEnd/>
            <a:tailEnd/>
          </a:ln>
          <a:effectLst/>
        </p:spPr>
        <p:txBody>
          <a:bodyPr wrap="none">
            <a:spAutoFit/>
          </a:bodyPr>
          <a:lstStyle/>
          <a:p>
            <a:pPr algn="ctr"/>
            <a:r>
              <a:rPr lang="en-US" sz="2000" b="1" dirty="0" smtClean="0">
                <a:solidFill>
                  <a:srgbClr val="0F0B05"/>
                </a:solidFill>
                <a:latin typeface="Times New Roman" pitchFamily="18" charset="0"/>
              </a:rPr>
              <a:t>Node formation</a:t>
            </a:r>
            <a:endParaRPr lang="ru-RU" sz="2000" b="1" dirty="0">
              <a:solidFill>
                <a:srgbClr val="0F0B05"/>
              </a:solidFill>
              <a:latin typeface="Times New Roman" pitchFamily="18" charset="0"/>
            </a:endParaRPr>
          </a:p>
        </p:txBody>
      </p:sp>
      <p:sp>
        <p:nvSpPr>
          <p:cNvPr id="179209" name="Text Box 9"/>
          <p:cNvSpPr txBox="1">
            <a:spLocks noChangeArrowheads="1"/>
          </p:cNvSpPr>
          <p:nvPr/>
        </p:nvSpPr>
        <p:spPr bwMode="auto">
          <a:xfrm>
            <a:off x="685800" y="3200400"/>
            <a:ext cx="8334654" cy="646331"/>
          </a:xfrm>
          <a:prstGeom prst="rect">
            <a:avLst/>
          </a:prstGeom>
          <a:noFill/>
          <a:ln w="9525">
            <a:noFill/>
            <a:miter lim="800000"/>
            <a:headEnd/>
            <a:tailEnd/>
          </a:ln>
          <a:effectLst/>
        </p:spPr>
        <p:txBody>
          <a:bodyPr wrap="none">
            <a:spAutoFit/>
          </a:bodyPr>
          <a:lstStyle/>
          <a:p>
            <a:pPr algn="ctr"/>
            <a:r>
              <a:rPr lang="en-US" b="1" dirty="0" smtClean="0">
                <a:solidFill>
                  <a:srgbClr val="0F0B05"/>
                </a:solidFill>
                <a:latin typeface="Times New Roman" pitchFamily="18" charset="0"/>
              </a:rPr>
              <a:t>The compression of the surrounding tissue with the vessels passing through it up to</a:t>
            </a:r>
          </a:p>
          <a:p>
            <a:pPr algn="ctr"/>
            <a:r>
              <a:rPr lang="en-US" b="1" dirty="0" smtClean="0">
                <a:solidFill>
                  <a:srgbClr val="0F0B05"/>
                </a:solidFill>
                <a:latin typeface="Times New Roman" pitchFamily="18" charset="0"/>
              </a:rPr>
              <a:t>                                     ischemic necrosis</a:t>
            </a:r>
            <a:endParaRPr lang="ru-RU" sz="1800" b="1" dirty="0">
              <a:solidFill>
                <a:srgbClr val="0F0B05"/>
              </a:solidFill>
              <a:latin typeface="Times New Roman" pitchFamily="18" charset="0"/>
            </a:endParaRPr>
          </a:p>
        </p:txBody>
      </p:sp>
      <p:sp>
        <p:nvSpPr>
          <p:cNvPr id="179210" name="Text Box 10"/>
          <p:cNvSpPr txBox="1">
            <a:spLocks noChangeArrowheads="1"/>
          </p:cNvSpPr>
          <p:nvPr/>
        </p:nvSpPr>
        <p:spPr bwMode="auto">
          <a:xfrm>
            <a:off x="2819400" y="4038600"/>
            <a:ext cx="3362844" cy="369332"/>
          </a:xfrm>
          <a:prstGeom prst="rect">
            <a:avLst/>
          </a:prstGeom>
          <a:noFill/>
          <a:ln w="9525">
            <a:noFill/>
            <a:miter lim="800000"/>
            <a:headEnd/>
            <a:tailEnd/>
          </a:ln>
          <a:effectLst/>
        </p:spPr>
        <p:txBody>
          <a:bodyPr wrap="none">
            <a:spAutoFit/>
          </a:bodyPr>
          <a:lstStyle/>
          <a:p>
            <a:r>
              <a:rPr lang="en-US" b="1" dirty="0" smtClean="0">
                <a:solidFill>
                  <a:srgbClr val="0F0B05"/>
                </a:solidFill>
                <a:latin typeface="Times New Roman" pitchFamily="18" charset="0"/>
              </a:rPr>
              <a:t>Violation of the outflow of blood</a:t>
            </a:r>
            <a:endParaRPr lang="ru-RU" sz="1800" b="1" dirty="0">
              <a:solidFill>
                <a:srgbClr val="0F0B05"/>
              </a:solidFill>
              <a:latin typeface="Times New Roman" pitchFamily="18" charset="0"/>
            </a:endParaRPr>
          </a:p>
        </p:txBody>
      </p:sp>
      <p:sp>
        <p:nvSpPr>
          <p:cNvPr id="179211" name="Text Box 11"/>
          <p:cNvSpPr txBox="1">
            <a:spLocks noChangeArrowheads="1"/>
          </p:cNvSpPr>
          <p:nvPr/>
        </p:nvSpPr>
        <p:spPr bwMode="auto">
          <a:xfrm>
            <a:off x="0" y="4495800"/>
            <a:ext cx="8964613" cy="369332"/>
          </a:xfrm>
          <a:prstGeom prst="rect">
            <a:avLst/>
          </a:prstGeom>
          <a:noFill/>
          <a:ln w="9525">
            <a:noFill/>
            <a:miter lim="800000"/>
            <a:headEnd/>
            <a:tailEnd/>
          </a:ln>
          <a:effectLst/>
        </p:spPr>
        <p:txBody>
          <a:bodyPr>
            <a:spAutoFit/>
          </a:bodyPr>
          <a:lstStyle/>
          <a:p>
            <a:pPr algn="ctr"/>
            <a:r>
              <a:rPr lang="en-US" b="1" dirty="0" smtClean="0">
                <a:solidFill>
                  <a:srgbClr val="0F0B05"/>
                </a:solidFill>
                <a:latin typeface="Times New Roman" pitchFamily="18" charset="0"/>
              </a:rPr>
              <a:t>Formation of new vascular </a:t>
            </a:r>
            <a:r>
              <a:rPr lang="en-US" b="1" dirty="0" err="1" smtClean="0">
                <a:solidFill>
                  <a:srgbClr val="0F0B05"/>
                </a:solidFill>
                <a:latin typeface="Times New Roman" pitchFamily="18" charset="0"/>
              </a:rPr>
              <a:t>anastomoses</a:t>
            </a:r>
            <a:r>
              <a:rPr lang="en-US" b="1" dirty="0" smtClean="0">
                <a:solidFill>
                  <a:srgbClr val="0F0B05"/>
                </a:solidFill>
                <a:latin typeface="Times New Roman" pitchFamily="18" charset="0"/>
              </a:rPr>
              <a:t> between the portal and hepatic veins</a:t>
            </a:r>
            <a:endParaRPr lang="ru-RU" sz="1800" b="1" dirty="0">
              <a:solidFill>
                <a:srgbClr val="0F0B05"/>
              </a:solidFill>
              <a:latin typeface="Times New Roman" pitchFamily="18" charset="0"/>
            </a:endParaRPr>
          </a:p>
        </p:txBody>
      </p:sp>
      <p:sp>
        <p:nvSpPr>
          <p:cNvPr id="179212" name="Text Box 12"/>
          <p:cNvSpPr txBox="1">
            <a:spLocks noChangeArrowheads="1"/>
          </p:cNvSpPr>
          <p:nvPr/>
        </p:nvSpPr>
        <p:spPr bwMode="auto">
          <a:xfrm>
            <a:off x="1692275" y="4941888"/>
            <a:ext cx="4645502" cy="369332"/>
          </a:xfrm>
          <a:prstGeom prst="rect">
            <a:avLst/>
          </a:prstGeom>
          <a:noFill/>
          <a:ln w="9525">
            <a:noFill/>
            <a:miter lim="800000"/>
            <a:headEnd/>
            <a:tailEnd/>
          </a:ln>
          <a:effectLst/>
        </p:spPr>
        <p:txBody>
          <a:bodyPr wrap="none">
            <a:spAutoFit/>
          </a:bodyPr>
          <a:lstStyle/>
          <a:p>
            <a:r>
              <a:rPr lang="en-US" b="1" dirty="0" smtClean="0">
                <a:solidFill>
                  <a:srgbClr val="0F0B05"/>
                </a:solidFill>
                <a:latin typeface="Times New Roman" pitchFamily="18" charset="0"/>
              </a:rPr>
              <a:t>Blood goes around the surviving parenchyma</a:t>
            </a:r>
            <a:endParaRPr lang="ru-RU" sz="1800" b="1" dirty="0">
              <a:solidFill>
                <a:srgbClr val="0F0B05"/>
              </a:solidFill>
              <a:latin typeface="Times New Roman" pitchFamily="18" charset="0"/>
            </a:endParaRPr>
          </a:p>
        </p:txBody>
      </p:sp>
      <p:sp>
        <p:nvSpPr>
          <p:cNvPr id="179213" name="Text Box 13"/>
          <p:cNvSpPr txBox="1">
            <a:spLocks noChangeArrowheads="1"/>
          </p:cNvSpPr>
          <p:nvPr/>
        </p:nvSpPr>
        <p:spPr bwMode="auto">
          <a:xfrm>
            <a:off x="304800" y="5486400"/>
            <a:ext cx="6573274" cy="369332"/>
          </a:xfrm>
          <a:prstGeom prst="rect">
            <a:avLst/>
          </a:prstGeom>
          <a:noFill/>
          <a:ln w="9525">
            <a:noFill/>
            <a:miter lim="800000"/>
            <a:headEnd/>
            <a:tailEnd/>
          </a:ln>
          <a:effectLst/>
        </p:spPr>
        <p:txBody>
          <a:bodyPr wrap="none">
            <a:spAutoFit/>
          </a:bodyPr>
          <a:lstStyle/>
          <a:p>
            <a:pPr algn="ctr"/>
            <a:r>
              <a:rPr lang="en-US" b="1" dirty="0" smtClean="0">
                <a:solidFill>
                  <a:srgbClr val="0F0B05"/>
                </a:solidFill>
                <a:latin typeface="Times New Roman" pitchFamily="18" charset="0"/>
              </a:rPr>
              <a:t>Blood supply sharply worsens and leads to new ischemic necrosis</a:t>
            </a:r>
            <a:endParaRPr lang="ru-RU" sz="1800" b="1" dirty="0">
              <a:solidFill>
                <a:srgbClr val="0F0B05"/>
              </a:solidFill>
              <a:latin typeface="Times New Roman" pitchFamily="18" charset="0"/>
            </a:endParaRPr>
          </a:p>
        </p:txBody>
      </p:sp>
      <p:sp>
        <p:nvSpPr>
          <p:cNvPr id="179214" name="Text Box 14"/>
          <p:cNvSpPr txBox="1">
            <a:spLocks noChangeArrowheads="1"/>
          </p:cNvSpPr>
          <p:nvPr/>
        </p:nvSpPr>
        <p:spPr bwMode="auto">
          <a:xfrm>
            <a:off x="84138" y="5926138"/>
            <a:ext cx="8880475" cy="707886"/>
          </a:xfrm>
          <a:prstGeom prst="rect">
            <a:avLst/>
          </a:prstGeom>
          <a:noFill/>
          <a:ln w="9525">
            <a:noFill/>
            <a:miter lim="800000"/>
            <a:headEnd/>
            <a:tailEnd/>
          </a:ln>
          <a:effectLst/>
        </p:spPr>
        <p:txBody>
          <a:bodyPr>
            <a:spAutoFit/>
          </a:bodyPr>
          <a:lstStyle/>
          <a:p>
            <a:pPr algn="ctr"/>
            <a:r>
              <a:rPr lang="en-US" sz="2000" b="1" dirty="0" smtClean="0">
                <a:solidFill>
                  <a:srgbClr val="FF0000"/>
                </a:solidFill>
                <a:latin typeface="Times New Roman" pitchFamily="18" charset="0"/>
              </a:rPr>
              <a:t>The mechanism of "self-progression" </a:t>
            </a:r>
            <a:r>
              <a:rPr lang="en-US" sz="2000" b="1" dirty="0" smtClean="0">
                <a:solidFill>
                  <a:srgbClr val="0F0B05"/>
                </a:solidFill>
                <a:latin typeface="Times New Roman" pitchFamily="18" charset="0"/>
              </a:rPr>
              <a:t>is the action of the primary pathological</a:t>
            </a:r>
          </a:p>
          <a:p>
            <a:pPr algn="ctr"/>
            <a:r>
              <a:rPr lang="en-US" sz="2000" b="1" dirty="0" smtClean="0">
                <a:solidFill>
                  <a:srgbClr val="0F0B05"/>
                </a:solidFill>
                <a:latin typeface="Times New Roman" pitchFamily="18" charset="0"/>
              </a:rPr>
              <a:t>factor is no longer necessary.</a:t>
            </a:r>
            <a:endParaRPr lang="ru-RU" sz="2000" b="1" dirty="0">
              <a:solidFill>
                <a:srgbClr val="0F0B05"/>
              </a:solidFill>
              <a:latin typeface="Times New Roman" pitchFamily="18" charset="0"/>
            </a:endParaRPr>
          </a:p>
        </p:txBody>
      </p:sp>
      <p:sp>
        <p:nvSpPr>
          <p:cNvPr id="179215" name="Line 15"/>
          <p:cNvSpPr>
            <a:spLocks noChangeShapeType="1"/>
          </p:cNvSpPr>
          <p:nvPr/>
        </p:nvSpPr>
        <p:spPr bwMode="auto">
          <a:xfrm>
            <a:off x="4211638" y="1052513"/>
            <a:ext cx="0" cy="431800"/>
          </a:xfrm>
          <a:prstGeom prst="line">
            <a:avLst/>
          </a:prstGeom>
          <a:noFill/>
          <a:ln w="38100">
            <a:solidFill>
              <a:srgbClr val="0F0B05"/>
            </a:solidFill>
            <a:round/>
            <a:headEnd/>
            <a:tailEnd type="triangle" w="med" len="med"/>
          </a:ln>
          <a:effectLst/>
        </p:spPr>
        <p:txBody>
          <a:bodyPr wrap="none"/>
          <a:lstStyle/>
          <a:p>
            <a:endParaRPr lang="ru-RU"/>
          </a:p>
        </p:txBody>
      </p:sp>
      <p:sp>
        <p:nvSpPr>
          <p:cNvPr id="179216" name="Line 16"/>
          <p:cNvSpPr>
            <a:spLocks noChangeShapeType="1"/>
          </p:cNvSpPr>
          <p:nvPr/>
        </p:nvSpPr>
        <p:spPr bwMode="auto">
          <a:xfrm>
            <a:off x="4191000" y="2209800"/>
            <a:ext cx="0" cy="228600"/>
          </a:xfrm>
          <a:prstGeom prst="line">
            <a:avLst/>
          </a:prstGeom>
          <a:noFill/>
          <a:ln w="12700">
            <a:solidFill>
              <a:srgbClr val="0F0B05"/>
            </a:solidFill>
            <a:round/>
            <a:headEnd/>
            <a:tailEnd type="triangle" w="med" len="med"/>
          </a:ln>
          <a:effectLst/>
        </p:spPr>
        <p:txBody>
          <a:bodyPr wrap="none"/>
          <a:lstStyle/>
          <a:p>
            <a:endParaRPr lang="ru-RU"/>
          </a:p>
        </p:txBody>
      </p:sp>
      <p:sp>
        <p:nvSpPr>
          <p:cNvPr id="179217" name="Line 17"/>
          <p:cNvSpPr>
            <a:spLocks noChangeShapeType="1"/>
          </p:cNvSpPr>
          <p:nvPr/>
        </p:nvSpPr>
        <p:spPr bwMode="auto">
          <a:xfrm>
            <a:off x="4191000" y="2667000"/>
            <a:ext cx="0" cy="228600"/>
          </a:xfrm>
          <a:prstGeom prst="line">
            <a:avLst/>
          </a:prstGeom>
          <a:noFill/>
          <a:ln w="28575">
            <a:solidFill>
              <a:srgbClr val="0F0B05"/>
            </a:solidFill>
            <a:round/>
            <a:headEnd/>
            <a:tailEnd type="triangle" w="med" len="med"/>
          </a:ln>
          <a:effectLst/>
        </p:spPr>
        <p:txBody>
          <a:bodyPr wrap="none"/>
          <a:lstStyle/>
          <a:p>
            <a:endParaRPr lang="ru-RU"/>
          </a:p>
        </p:txBody>
      </p:sp>
      <p:sp>
        <p:nvSpPr>
          <p:cNvPr id="179218" name="Line 18"/>
          <p:cNvSpPr>
            <a:spLocks noChangeShapeType="1"/>
          </p:cNvSpPr>
          <p:nvPr/>
        </p:nvSpPr>
        <p:spPr bwMode="auto">
          <a:xfrm>
            <a:off x="4191000" y="3124200"/>
            <a:ext cx="0" cy="228600"/>
          </a:xfrm>
          <a:prstGeom prst="line">
            <a:avLst/>
          </a:prstGeom>
          <a:noFill/>
          <a:ln w="28575">
            <a:solidFill>
              <a:srgbClr val="0F0B05"/>
            </a:solidFill>
            <a:round/>
            <a:headEnd/>
            <a:tailEnd type="triangle" w="med" len="med"/>
          </a:ln>
          <a:effectLst/>
        </p:spPr>
        <p:txBody>
          <a:bodyPr wrap="none"/>
          <a:lstStyle/>
          <a:p>
            <a:endParaRPr lang="ru-RU"/>
          </a:p>
        </p:txBody>
      </p:sp>
      <p:sp>
        <p:nvSpPr>
          <p:cNvPr id="179219" name="Line 19"/>
          <p:cNvSpPr>
            <a:spLocks noChangeShapeType="1"/>
          </p:cNvSpPr>
          <p:nvPr/>
        </p:nvSpPr>
        <p:spPr bwMode="auto">
          <a:xfrm>
            <a:off x="4191000" y="3810000"/>
            <a:ext cx="0" cy="228600"/>
          </a:xfrm>
          <a:prstGeom prst="line">
            <a:avLst/>
          </a:prstGeom>
          <a:noFill/>
          <a:ln w="28575">
            <a:solidFill>
              <a:srgbClr val="0F0B05"/>
            </a:solidFill>
            <a:round/>
            <a:headEnd/>
            <a:tailEnd type="triangle" w="med" len="med"/>
          </a:ln>
          <a:effectLst/>
        </p:spPr>
        <p:txBody>
          <a:bodyPr wrap="none"/>
          <a:lstStyle/>
          <a:p>
            <a:endParaRPr lang="ru-RU"/>
          </a:p>
        </p:txBody>
      </p:sp>
      <p:sp>
        <p:nvSpPr>
          <p:cNvPr id="179220" name="Line 20"/>
          <p:cNvSpPr>
            <a:spLocks noChangeShapeType="1"/>
          </p:cNvSpPr>
          <p:nvPr/>
        </p:nvSpPr>
        <p:spPr bwMode="auto">
          <a:xfrm>
            <a:off x="4191000" y="4343400"/>
            <a:ext cx="0" cy="228600"/>
          </a:xfrm>
          <a:prstGeom prst="line">
            <a:avLst/>
          </a:prstGeom>
          <a:noFill/>
          <a:ln w="28575">
            <a:solidFill>
              <a:srgbClr val="0F0B05"/>
            </a:solidFill>
            <a:round/>
            <a:headEnd/>
            <a:tailEnd type="triangle" w="med" len="med"/>
          </a:ln>
          <a:effectLst/>
        </p:spPr>
        <p:txBody>
          <a:bodyPr wrap="none"/>
          <a:lstStyle/>
          <a:p>
            <a:endParaRPr lang="ru-RU"/>
          </a:p>
        </p:txBody>
      </p:sp>
      <p:sp>
        <p:nvSpPr>
          <p:cNvPr id="179221" name="Line 21"/>
          <p:cNvSpPr>
            <a:spLocks noChangeShapeType="1"/>
          </p:cNvSpPr>
          <p:nvPr/>
        </p:nvSpPr>
        <p:spPr bwMode="auto">
          <a:xfrm>
            <a:off x="4191000" y="4800600"/>
            <a:ext cx="0" cy="228600"/>
          </a:xfrm>
          <a:prstGeom prst="line">
            <a:avLst/>
          </a:prstGeom>
          <a:noFill/>
          <a:ln w="28575">
            <a:solidFill>
              <a:srgbClr val="0F0B05"/>
            </a:solidFill>
            <a:round/>
            <a:headEnd/>
            <a:tailEnd type="triangle" w="med" len="med"/>
          </a:ln>
          <a:effectLst/>
        </p:spPr>
        <p:txBody>
          <a:bodyPr wrap="none"/>
          <a:lstStyle/>
          <a:p>
            <a:endParaRPr lang="ru-RU"/>
          </a:p>
        </p:txBody>
      </p:sp>
      <p:sp>
        <p:nvSpPr>
          <p:cNvPr id="179222" name="Line 22"/>
          <p:cNvSpPr>
            <a:spLocks noChangeShapeType="1"/>
          </p:cNvSpPr>
          <p:nvPr/>
        </p:nvSpPr>
        <p:spPr bwMode="auto">
          <a:xfrm>
            <a:off x="4191000" y="5334000"/>
            <a:ext cx="0" cy="228600"/>
          </a:xfrm>
          <a:prstGeom prst="line">
            <a:avLst/>
          </a:prstGeom>
          <a:noFill/>
          <a:ln w="28575">
            <a:solidFill>
              <a:srgbClr val="0F0B05"/>
            </a:solidFill>
            <a:round/>
            <a:headEnd/>
            <a:tailEnd type="triangle" w="med" len="med"/>
          </a:ln>
          <a:effectLst/>
        </p:spPr>
        <p:txBody>
          <a:bodyPr wrap="none"/>
          <a:lstStyle/>
          <a:p>
            <a:endParaRPr lang="ru-RU"/>
          </a:p>
        </p:txBody>
      </p:sp>
      <p:sp>
        <p:nvSpPr>
          <p:cNvPr id="179223" name="Line 23"/>
          <p:cNvSpPr>
            <a:spLocks noChangeShapeType="1"/>
          </p:cNvSpPr>
          <p:nvPr/>
        </p:nvSpPr>
        <p:spPr bwMode="auto">
          <a:xfrm>
            <a:off x="4211638" y="1700213"/>
            <a:ext cx="0" cy="433387"/>
          </a:xfrm>
          <a:prstGeom prst="line">
            <a:avLst/>
          </a:prstGeom>
          <a:noFill/>
          <a:ln w="38100">
            <a:solidFill>
              <a:srgbClr val="0F0B05"/>
            </a:solidFill>
            <a:round/>
            <a:headEnd/>
            <a:tailEnd type="triangle" w="med" len="med"/>
          </a:ln>
          <a:effectLst/>
        </p:spPr>
        <p:txBody>
          <a:bodyPr/>
          <a:lstStyle/>
          <a:p>
            <a:endParaRPr lang="ru-RU"/>
          </a:p>
        </p:txBody>
      </p:sp>
    </p:spTree>
  </p:cSld>
  <p:clrMapOvr>
    <a:masterClrMapping/>
  </p:clrMapOvr>
  <p:transition advTm="3000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0" y="0"/>
            <a:ext cx="9144000" cy="981075"/>
          </a:xfrm>
          <a:solidFill>
            <a:srgbClr val="F1FEA0"/>
          </a:solidFill>
        </p:spPr>
        <p:txBody>
          <a:bodyPr/>
          <a:lstStyle/>
          <a:p>
            <a:r>
              <a:rPr lang="en-US" sz="3600" b="1" dirty="0" smtClean="0">
                <a:solidFill>
                  <a:srgbClr val="800000"/>
                </a:solidFill>
              </a:rPr>
              <a:t>Manifestations of liver cirrhosis</a:t>
            </a:r>
            <a:endParaRPr lang="ru-RU" sz="3600" b="1" dirty="0">
              <a:solidFill>
                <a:srgbClr val="800000"/>
              </a:solidFill>
            </a:endParaRPr>
          </a:p>
        </p:txBody>
      </p:sp>
      <p:sp>
        <p:nvSpPr>
          <p:cNvPr id="180227" name="Rectangle 3"/>
          <p:cNvSpPr>
            <a:spLocks noGrp="1" noChangeArrowheads="1"/>
          </p:cNvSpPr>
          <p:nvPr>
            <p:ph type="body" idx="1"/>
          </p:nvPr>
        </p:nvSpPr>
        <p:spPr>
          <a:xfrm>
            <a:off x="0" y="981075"/>
            <a:ext cx="9144000" cy="5876925"/>
          </a:xfrm>
          <a:solidFill>
            <a:schemeClr val="tx1"/>
          </a:solidFill>
        </p:spPr>
        <p:txBody>
          <a:bodyPr/>
          <a:lstStyle/>
          <a:p>
            <a:pPr>
              <a:lnSpc>
                <a:spcPct val="80000"/>
              </a:lnSpc>
              <a:buFontTx/>
              <a:buNone/>
            </a:pPr>
            <a:r>
              <a:rPr lang="en-US" sz="2000" b="1" dirty="0" smtClean="0">
                <a:solidFill>
                  <a:srgbClr val="FF0000"/>
                </a:solidFill>
              </a:rPr>
              <a:t> Portal hypertension. </a:t>
            </a:r>
            <a:r>
              <a:rPr lang="en-US" sz="2000" b="1" dirty="0" smtClean="0">
                <a:solidFill>
                  <a:srgbClr val="800000"/>
                </a:solidFill>
              </a:rPr>
              <a:t>For a long duration - varicose veins of the esophagus, cardiac part of the stomach, anterior abdominal wall (jellyfish head) and </a:t>
            </a:r>
            <a:r>
              <a:rPr lang="en-US" sz="2000" b="1" dirty="0" err="1" smtClean="0">
                <a:solidFill>
                  <a:srgbClr val="800000"/>
                </a:solidFill>
              </a:rPr>
              <a:t>hemorrhoidal</a:t>
            </a:r>
            <a:r>
              <a:rPr lang="en-US" sz="2000" b="1" dirty="0" smtClean="0">
                <a:solidFill>
                  <a:srgbClr val="800000"/>
                </a:solidFill>
              </a:rPr>
              <a:t> veins.</a:t>
            </a:r>
          </a:p>
          <a:p>
            <a:pPr>
              <a:lnSpc>
                <a:spcPct val="80000"/>
              </a:lnSpc>
              <a:buFontTx/>
              <a:buNone/>
            </a:pPr>
            <a:r>
              <a:rPr lang="en-US" sz="2000" b="1" dirty="0" smtClean="0">
                <a:solidFill>
                  <a:srgbClr val="FF0000"/>
                </a:solidFill>
              </a:rPr>
              <a:t> </a:t>
            </a:r>
            <a:r>
              <a:rPr lang="en-US" sz="2000" b="1" dirty="0" err="1" smtClean="0">
                <a:solidFill>
                  <a:srgbClr val="FF0000"/>
                </a:solidFill>
              </a:rPr>
              <a:t>Hepatomegaly</a:t>
            </a:r>
            <a:r>
              <a:rPr lang="en-US" sz="2000" b="1" dirty="0" smtClean="0">
                <a:solidFill>
                  <a:srgbClr val="FF0000"/>
                </a:solidFill>
              </a:rPr>
              <a:t> and </a:t>
            </a:r>
            <a:r>
              <a:rPr lang="en-US" sz="2000" b="1" dirty="0" err="1" smtClean="0">
                <a:solidFill>
                  <a:srgbClr val="FF0000"/>
                </a:solidFill>
              </a:rPr>
              <a:t>splenomegaly</a:t>
            </a:r>
            <a:r>
              <a:rPr lang="en-US" sz="2000" b="1" dirty="0" smtClean="0">
                <a:solidFill>
                  <a:srgbClr val="FF0000"/>
                </a:solidFill>
              </a:rPr>
              <a:t> </a:t>
            </a:r>
            <a:r>
              <a:rPr lang="en-US" sz="2000" b="1" dirty="0" smtClean="0">
                <a:solidFill>
                  <a:srgbClr val="800000"/>
                </a:solidFill>
              </a:rPr>
              <a:t>(result of difficulty in outflow of blood and regional hypoxia). There is a violation of the function of the spleen for elimination from the blood and destruction of old blood elements (anemia, </a:t>
            </a:r>
            <a:r>
              <a:rPr lang="en-US" sz="2000" b="1" dirty="0" err="1" smtClean="0">
                <a:solidFill>
                  <a:srgbClr val="800000"/>
                </a:solidFill>
              </a:rPr>
              <a:t>leukopenia</a:t>
            </a:r>
            <a:r>
              <a:rPr lang="en-US" sz="2000" b="1" dirty="0" smtClean="0">
                <a:solidFill>
                  <a:srgbClr val="800000"/>
                </a:solidFill>
              </a:rPr>
              <a:t>, thrombocytopenia).</a:t>
            </a:r>
          </a:p>
          <a:p>
            <a:pPr>
              <a:lnSpc>
                <a:spcPct val="80000"/>
              </a:lnSpc>
              <a:buFontTx/>
              <a:buNone/>
            </a:pPr>
            <a:r>
              <a:rPr lang="en-US" sz="2000" b="1" dirty="0" smtClean="0">
                <a:solidFill>
                  <a:srgbClr val="FF0000"/>
                </a:solidFill>
              </a:rPr>
              <a:t> </a:t>
            </a:r>
            <a:r>
              <a:rPr lang="en-US" sz="2000" b="1" dirty="0" err="1" smtClean="0">
                <a:solidFill>
                  <a:srgbClr val="FF0000"/>
                </a:solidFill>
              </a:rPr>
              <a:t>Ascites</a:t>
            </a:r>
            <a:r>
              <a:rPr lang="en-US" sz="2000" b="1" dirty="0" smtClean="0">
                <a:solidFill>
                  <a:srgbClr val="FF0000"/>
                </a:solidFill>
              </a:rPr>
              <a:t>.</a:t>
            </a:r>
          </a:p>
          <a:p>
            <a:pPr>
              <a:lnSpc>
                <a:spcPct val="80000"/>
              </a:lnSpc>
              <a:buFontTx/>
              <a:buNone/>
            </a:pPr>
            <a:r>
              <a:rPr lang="en-US" sz="2000" b="1" dirty="0" smtClean="0">
                <a:solidFill>
                  <a:srgbClr val="800000"/>
                </a:solidFill>
              </a:rPr>
              <a:t>     The origin connect:</a:t>
            </a:r>
          </a:p>
          <a:p>
            <a:pPr>
              <a:lnSpc>
                <a:spcPct val="80000"/>
              </a:lnSpc>
              <a:buFontTx/>
              <a:buNone/>
            </a:pPr>
            <a:r>
              <a:rPr lang="en-US" sz="2000" b="1" dirty="0" smtClean="0">
                <a:solidFill>
                  <a:srgbClr val="800000"/>
                </a:solidFill>
              </a:rPr>
              <a:t>     - with hemodynamic, stagnant phenomena</a:t>
            </a:r>
          </a:p>
          <a:p>
            <a:pPr>
              <a:lnSpc>
                <a:spcPct val="80000"/>
              </a:lnSpc>
              <a:buFontTx/>
              <a:buNone/>
            </a:pPr>
            <a:r>
              <a:rPr lang="en-US" sz="2000" b="1" dirty="0" smtClean="0">
                <a:solidFill>
                  <a:srgbClr val="800000"/>
                </a:solidFill>
              </a:rPr>
              <a:t>      in the portal system;</a:t>
            </a:r>
          </a:p>
          <a:p>
            <a:pPr>
              <a:lnSpc>
                <a:spcPct val="80000"/>
              </a:lnSpc>
              <a:buFontTx/>
              <a:buNone/>
            </a:pPr>
            <a:endParaRPr lang="en-US" sz="2000" b="1" dirty="0" smtClean="0">
              <a:solidFill>
                <a:srgbClr val="800000"/>
              </a:solidFill>
            </a:endParaRPr>
          </a:p>
          <a:p>
            <a:pPr>
              <a:lnSpc>
                <a:spcPct val="80000"/>
              </a:lnSpc>
              <a:buFontTx/>
              <a:buNone/>
            </a:pPr>
            <a:r>
              <a:rPr lang="en-US" sz="2000" b="1" dirty="0" smtClean="0">
                <a:solidFill>
                  <a:srgbClr val="800000"/>
                </a:solidFill>
              </a:rPr>
              <a:t>     - with the hormonal factor (the deposition of blood in the organs of the abdominal cavity leads to the activation of the RAAS and the retention of sodium and water in the body);</a:t>
            </a:r>
          </a:p>
          <a:p>
            <a:pPr>
              <a:lnSpc>
                <a:spcPct val="80000"/>
              </a:lnSpc>
              <a:buFontTx/>
              <a:buNone/>
            </a:pPr>
            <a:endParaRPr lang="en-US" sz="2000" b="1" dirty="0" smtClean="0">
              <a:solidFill>
                <a:srgbClr val="800000"/>
              </a:solidFill>
            </a:endParaRPr>
          </a:p>
          <a:p>
            <a:pPr>
              <a:lnSpc>
                <a:spcPct val="80000"/>
              </a:lnSpc>
              <a:buFontTx/>
              <a:buNone/>
            </a:pPr>
            <a:r>
              <a:rPr lang="en-US" sz="2000" b="1" dirty="0" smtClean="0">
                <a:solidFill>
                  <a:srgbClr val="800000"/>
                </a:solidFill>
              </a:rPr>
              <a:t>     - with a possible deficiency of </a:t>
            </a:r>
            <a:r>
              <a:rPr lang="en-US" sz="2000" b="1" dirty="0" err="1" smtClean="0">
                <a:solidFill>
                  <a:srgbClr val="800000"/>
                </a:solidFill>
              </a:rPr>
              <a:t>natriuretic</a:t>
            </a:r>
            <a:r>
              <a:rPr lang="en-US" sz="2000" b="1" dirty="0" smtClean="0">
                <a:solidFill>
                  <a:srgbClr val="800000"/>
                </a:solidFill>
              </a:rPr>
              <a:t> hormone produced by the liver.</a:t>
            </a:r>
            <a:endParaRPr lang="ru-RU" sz="2000" b="1" dirty="0">
              <a:solidFill>
                <a:srgbClr val="800000"/>
              </a:solidFill>
            </a:endParaRPr>
          </a:p>
        </p:txBody>
      </p:sp>
      <p:pic>
        <p:nvPicPr>
          <p:cNvPr id="180228" name="Picture 4" descr="A:\Цирроз печениь Картинки.files\1091-3.jpeg"/>
          <p:cNvPicPr>
            <a:picLocks noChangeAspect="1" noChangeArrowheads="1"/>
          </p:cNvPicPr>
          <p:nvPr/>
        </p:nvPicPr>
        <p:blipFill>
          <a:blip r:embed="rId2" r:link="rId3"/>
          <a:srcRect/>
          <a:stretch>
            <a:fillRect/>
          </a:stretch>
        </p:blipFill>
        <p:spPr bwMode="auto">
          <a:xfrm>
            <a:off x="7092950" y="2786058"/>
            <a:ext cx="1871663" cy="1500199"/>
          </a:xfrm>
          <a:prstGeom prst="rect">
            <a:avLst/>
          </a:prstGeom>
          <a:noFill/>
        </p:spPr>
      </p:pic>
    </p:spTree>
  </p:cSld>
  <p:clrMapOvr>
    <a:masterClrMapping/>
  </p:clrMapOvr>
  <p:transition advTm="3000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0" y="0"/>
            <a:ext cx="9144000" cy="908050"/>
          </a:xfrm>
          <a:solidFill>
            <a:srgbClr val="F1FEA0"/>
          </a:solidFill>
        </p:spPr>
        <p:txBody>
          <a:bodyPr/>
          <a:lstStyle/>
          <a:p>
            <a:r>
              <a:rPr lang="en-US" sz="3600" b="1" dirty="0" smtClean="0">
                <a:solidFill>
                  <a:srgbClr val="800000"/>
                </a:solidFill>
              </a:rPr>
              <a:t>Manifestations of liver cirrhosis</a:t>
            </a:r>
            <a:endParaRPr lang="ru-RU" sz="3600" b="1" dirty="0">
              <a:solidFill>
                <a:srgbClr val="800000"/>
              </a:solidFill>
            </a:endParaRPr>
          </a:p>
        </p:txBody>
      </p:sp>
      <p:sp>
        <p:nvSpPr>
          <p:cNvPr id="181251" name="Rectangle 3"/>
          <p:cNvSpPr>
            <a:spLocks noGrp="1" noChangeArrowheads="1"/>
          </p:cNvSpPr>
          <p:nvPr>
            <p:ph type="body" idx="1"/>
          </p:nvPr>
        </p:nvSpPr>
        <p:spPr>
          <a:xfrm>
            <a:off x="0" y="765175"/>
            <a:ext cx="9144000" cy="6092825"/>
          </a:xfrm>
          <a:solidFill>
            <a:schemeClr val="tx1"/>
          </a:solidFill>
        </p:spPr>
        <p:txBody>
          <a:bodyPr>
            <a:normAutofit/>
          </a:bodyPr>
          <a:lstStyle/>
          <a:p>
            <a:pPr>
              <a:lnSpc>
                <a:spcPct val="90000"/>
              </a:lnSpc>
              <a:buFontTx/>
              <a:buNone/>
            </a:pPr>
            <a:r>
              <a:rPr lang="en-US" sz="2800" b="1" dirty="0" smtClean="0">
                <a:solidFill>
                  <a:srgbClr val="FF0000"/>
                </a:solidFill>
              </a:rPr>
              <a:t> </a:t>
            </a:r>
            <a:r>
              <a:rPr lang="en-US" sz="2800" b="1" dirty="0" err="1" smtClean="0">
                <a:solidFill>
                  <a:srgbClr val="FF0000"/>
                </a:solidFill>
              </a:rPr>
              <a:t>Parenchymal</a:t>
            </a:r>
            <a:r>
              <a:rPr lang="en-US" sz="2800" b="1" dirty="0" smtClean="0">
                <a:solidFill>
                  <a:srgbClr val="FF0000"/>
                </a:solidFill>
              </a:rPr>
              <a:t> jaundice and hemorrhagic diathesis </a:t>
            </a:r>
            <a:r>
              <a:rPr lang="en-US" sz="2800" b="1" dirty="0" smtClean="0">
                <a:solidFill>
                  <a:srgbClr val="800000"/>
                </a:solidFill>
              </a:rPr>
              <a:t>(bleeding of the nasal mucosa and gums, subcutaneous </a:t>
            </a:r>
            <a:r>
              <a:rPr lang="en-US" sz="2800" b="1" dirty="0" err="1" smtClean="0">
                <a:solidFill>
                  <a:srgbClr val="800000"/>
                </a:solidFill>
              </a:rPr>
              <a:t>petechiae</a:t>
            </a:r>
            <a:r>
              <a:rPr lang="en-US" sz="2800" b="1" dirty="0" smtClean="0">
                <a:solidFill>
                  <a:srgbClr val="800000"/>
                </a:solidFill>
              </a:rPr>
              <a:t> and hemorrhages).</a:t>
            </a:r>
          </a:p>
          <a:p>
            <a:pPr>
              <a:lnSpc>
                <a:spcPct val="90000"/>
              </a:lnSpc>
              <a:buFontTx/>
              <a:buNone/>
            </a:pPr>
            <a:r>
              <a:rPr lang="en-US" sz="2800" b="1" dirty="0" smtClean="0">
                <a:solidFill>
                  <a:srgbClr val="FF0000"/>
                </a:solidFill>
              </a:rPr>
              <a:t> </a:t>
            </a:r>
            <a:r>
              <a:rPr lang="en-US" sz="2800" b="1" dirty="0" err="1" smtClean="0">
                <a:solidFill>
                  <a:srgbClr val="FF0000"/>
                </a:solidFill>
              </a:rPr>
              <a:t>Dysproteinemia</a:t>
            </a:r>
            <a:r>
              <a:rPr lang="en-US" sz="2800" b="1" dirty="0" smtClean="0">
                <a:solidFill>
                  <a:srgbClr val="FF0000"/>
                </a:solidFill>
              </a:rPr>
              <a:t> </a:t>
            </a:r>
            <a:r>
              <a:rPr lang="en-US" sz="2800" b="1" dirty="0" smtClean="0">
                <a:solidFill>
                  <a:srgbClr val="800000"/>
                </a:solidFill>
              </a:rPr>
              <a:t>(</a:t>
            </a:r>
            <a:r>
              <a:rPr lang="en-US" sz="2800" b="1" dirty="0" err="1" smtClean="0">
                <a:solidFill>
                  <a:srgbClr val="800000"/>
                </a:solidFill>
              </a:rPr>
              <a:t>hypoalbuminemia</a:t>
            </a:r>
            <a:r>
              <a:rPr lang="en-US" sz="2800" b="1" dirty="0" smtClean="0">
                <a:solidFill>
                  <a:srgbClr val="800000"/>
                </a:solidFill>
              </a:rPr>
              <a:t>, hyper-</a:t>
            </a:r>
            <a:r>
              <a:rPr lang="el-GR" sz="2800" b="1" dirty="0" smtClean="0">
                <a:solidFill>
                  <a:srgbClr val="800000"/>
                </a:solidFill>
              </a:rPr>
              <a:t>γ-</a:t>
            </a:r>
            <a:r>
              <a:rPr lang="en-US" sz="2800" b="1" dirty="0" err="1" smtClean="0">
                <a:solidFill>
                  <a:srgbClr val="800000"/>
                </a:solidFill>
              </a:rPr>
              <a:t>globulinemia</a:t>
            </a:r>
            <a:r>
              <a:rPr lang="en-US" sz="2800" b="1" dirty="0" smtClean="0">
                <a:solidFill>
                  <a:srgbClr val="800000"/>
                </a:solidFill>
              </a:rPr>
              <a:t>), increased activity of hepatic </a:t>
            </a:r>
            <a:r>
              <a:rPr lang="en-US" sz="2800" b="1" dirty="0" err="1" smtClean="0">
                <a:solidFill>
                  <a:srgbClr val="800000"/>
                </a:solidFill>
              </a:rPr>
              <a:t>transaminases</a:t>
            </a:r>
            <a:r>
              <a:rPr lang="en-US" sz="2800" b="1" dirty="0" smtClean="0">
                <a:solidFill>
                  <a:srgbClr val="800000"/>
                </a:solidFill>
              </a:rPr>
              <a:t> and direct </a:t>
            </a:r>
            <a:r>
              <a:rPr lang="en-US" sz="2800" b="1" dirty="0" err="1" smtClean="0">
                <a:solidFill>
                  <a:srgbClr val="800000"/>
                </a:solidFill>
              </a:rPr>
              <a:t>bilirubin</a:t>
            </a:r>
            <a:r>
              <a:rPr lang="en-US" sz="2800" b="1" dirty="0" smtClean="0">
                <a:solidFill>
                  <a:srgbClr val="800000"/>
                </a:solidFill>
              </a:rPr>
              <a:t> concentration in the blood, ↑ ESR.</a:t>
            </a:r>
          </a:p>
          <a:p>
            <a:pPr>
              <a:lnSpc>
                <a:spcPct val="90000"/>
              </a:lnSpc>
              <a:buFontTx/>
              <a:buNone/>
            </a:pPr>
            <a:r>
              <a:rPr lang="en-US" sz="2800" b="1" dirty="0" smtClean="0">
                <a:solidFill>
                  <a:srgbClr val="FF0000"/>
                </a:solidFill>
              </a:rPr>
              <a:t> </a:t>
            </a:r>
            <a:r>
              <a:rPr lang="en-US" sz="2800" b="1" dirty="0" err="1" smtClean="0">
                <a:solidFill>
                  <a:srgbClr val="FF0000"/>
                </a:solidFill>
              </a:rPr>
              <a:t>Hyponatremia</a:t>
            </a:r>
            <a:r>
              <a:rPr lang="en-US" sz="2800" b="1" dirty="0" smtClean="0">
                <a:solidFill>
                  <a:srgbClr val="FF0000"/>
                </a:solidFill>
              </a:rPr>
              <a:t>, </a:t>
            </a:r>
            <a:r>
              <a:rPr lang="en-US" sz="2800" b="1" dirty="0" err="1" smtClean="0">
                <a:solidFill>
                  <a:srgbClr val="800000"/>
                </a:solidFill>
              </a:rPr>
              <a:t>hypokalemic</a:t>
            </a:r>
            <a:r>
              <a:rPr lang="en-US" sz="2800" b="1" dirty="0" smtClean="0">
                <a:solidFill>
                  <a:srgbClr val="800000"/>
                </a:solidFill>
              </a:rPr>
              <a:t> alkalosis.</a:t>
            </a:r>
          </a:p>
          <a:p>
            <a:pPr>
              <a:lnSpc>
                <a:spcPct val="90000"/>
              </a:lnSpc>
              <a:buFontTx/>
              <a:buNone/>
            </a:pPr>
            <a:r>
              <a:rPr lang="en-US" sz="2800" b="1" dirty="0" smtClean="0">
                <a:solidFill>
                  <a:srgbClr val="FF0000"/>
                </a:solidFill>
              </a:rPr>
              <a:t> Pain syndrome </a:t>
            </a:r>
            <a:r>
              <a:rPr lang="en-US" sz="2800" b="1" dirty="0" smtClean="0">
                <a:solidFill>
                  <a:srgbClr val="800000"/>
                </a:solidFill>
              </a:rPr>
              <a:t>(</a:t>
            </a:r>
            <a:r>
              <a:rPr lang="en-US" sz="2800" b="1" dirty="0" err="1" smtClean="0">
                <a:solidFill>
                  <a:srgbClr val="800000"/>
                </a:solidFill>
              </a:rPr>
              <a:t>dyskinesia</a:t>
            </a:r>
            <a:r>
              <a:rPr lang="en-US" sz="2800" b="1" dirty="0" smtClean="0">
                <a:solidFill>
                  <a:srgbClr val="800000"/>
                </a:solidFill>
              </a:rPr>
              <a:t> of the </a:t>
            </a:r>
            <a:r>
              <a:rPr lang="en-US" sz="2800" b="1" dirty="0" err="1" smtClean="0">
                <a:solidFill>
                  <a:srgbClr val="800000"/>
                </a:solidFill>
              </a:rPr>
              <a:t>biliary</a:t>
            </a:r>
            <a:r>
              <a:rPr lang="en-US" sz="2800" b="1" dirty="0" smtClean="0">
                <a:solidFill>
                  <a:srgbClr val="800000"/>
                </a:solidFill>
              </a:rPr>
              <a:t> tract or necrosis of the liver).</a:t>
            </a:r>
          </a:p>
          <a:p>
            <a:pPr>
              <a:lnSpc>
                <a:spcPct val="90000"/>
              </a:lnSpc>
              <a:buFontTx/>
              <a:buNone/>
            </a:pPr>
            <a:r>
              <a:rPr lang="en-US" sz="2800" b="1" dirty="0" smtClean="0">
                <a:solidFill>
                  <a:srgbClr val="FF0000"/>
                </a:solidFill>
              </a:rPr>
              <a:t> Liver failure </a:t>
            </a:r>
            <a:r>
              <a:rPr lang="en-US" sz="2800" b="1" dirty="0" smtClean="0">
                <a:solidFill>
                  <a:srgbClr val="800000"/>
                </a:solidFill>
              </a:rPr>
              <a:t>(expressed in varying degrees) with </a:t>
            </a:r>
            <a:r>
              <a:rPr lang="en-US" sz="2800" b="1" dirty="0" err="1" smtClean="0">
                <a:solidFill>
                  <a:srgbClr val="800000"/>
                </a:solidFill>
              </a:rPr>
              <a:t>hepatocerebral</a:t>
            </a:r>
            <a:r>
              <a:rPr lang="en-US" sz="2800" b="1" dirty="0" smtClean="0">
                <a:solidFill>
                  <a:srgbClr val="800000"/>
                </a:solidFill>
              </a:rPr>
              <a:t> syndrome.</a:t>
            </a:r>
            <a:endParaRPr lang="ru-RU" sz="2800" b="1" dirty="0">
              <a:solidFill>
                <a:srgbClr val="800000"/>
              </a:solidFill>
            </a:endParaRPr>
          </a:p>
        </p:txBody>
      </p:sp>
    </p:spTree>
  </p:cSld>
  <p:clrMapOvr>
    <a:masterClrMapping/>
  </p:clrMapOvr>
  <p:transition advTm="3000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Text Box 3"/>
          <p:cNvSpPr txBox="1">
            <a:spLocks noChangeArrowheads="1"/>
          </p:cNvSpPr>
          <p:nvPr/>
        </p:nvSpPr>
        <p:spPr bwMode="auto">
          <a:xfrm>
            <a:off x="0" y="0"/>
            <a:ext cx="9144000" cy="646331"/>
          </a:xfrm>
          <a:prstGeom prst="rect">
            <a:avLst/>
          </a:prstGeom>
          <a:solidFill>
            <a:srgbClr val="FAFCA2"/>
          </a:solidFill>
          <a:ln w="9525">
            <a:noFill/>
            <a:miter lim="800000"/>
            <a:headEnd/>
            <a:tailEnd/>
          </a:ln>
          <a:effectLst/>
        </p:spPr>
        <p:txBody>
          <a:bodyPr>
            <a:spAutoFit/>
          </a:bodyPr>
          <a:lstStyle/>
          <a:p>
            <a:pPr algn="ctr"/>
            <a:r>
              <a:rPr lang="en-US" sz="3600" b="1" dirty="0" smtClean="0">
                <a:solidFill>
                  <a:srgbClr val="800000"/>
                </a:solidFill>
                <a:latin typeface="Times New Roman" pitchFamily="18" charset="0"/>
              </a:rPr>
              <a:t>Liver failure</a:t>
            </a:r>
            <a:endParaRPr lang="en-US" sz="3600" b="1" dirty="0">
              <a:solidFill>
                <a:srgbClr val="800000"/>
              </a:solidFill>
              <a:latin typeface="Times New Roman" pitchFamily="18" charset="0"/>
            </a:endParaRPr>
          </a:p>
        </p:txBody>
      </p:sp>
      <p:sp>
        <p:nvSpPr>
          <p:cNvPr id="184324" name="Text Box 4"/>
          <p:cNvSpPr txBox="1">
            <a:spLocks noChangeArrowheads="1"/>
          </p:cNvSpPr>
          <p:nvPr/>
        </p:nvSpPr>
        <p:spPr bwMode="auto">
          <a:xfrm>
            <a:off x="381000" y="1052513"/>
            <a:ext cx="8534400" cy="1006475"/>
          </a:xfrm>
          <a:prstGeom prst="rect">
            <a:avLst/>
          </a:prstGeom>
          <a:noFill/>
          <a:ln w="9525">
            <a:noFill/>
            <a:miter lim="800000"/>
            <a:headEnd/>
            <a:tailEnd/>
          </a:ln>
          <a:effectLst/>
        </p:spPr>
        <p:txBody>
          <a:bodyPr>
            <a:spAutoFit/>
          </a:bodyPr>
          <a:lstStyle/>
          <a:p>
            <a:pPr algn="ctr"/>
            <a:r>
              <a:rPr lang="ru-RU" sz="2000" b="1" dirty="0">
                <a:solidFill>
                  <a:schemeClr val="bg1"/>
                </a:solidFill>
                <a:latin typeface="Times New Roman" pitchFamily="18" charset="0"/>
              </a:rPr>
              <a:t>это состояние, при котором происходит снижение одной или нескольких функций печени ниже уровня, необходимого для обеспечения нормальной жизнедеятельности организма. </a:t>
            </a:r>
          </a:p>
        </p:txBody>
      </p:sp>
      <p:sp>
        <p:nvSpPr>
          <p:cNvPr id="184325" name="Text Box 5"/>
          <p:cNvSpPr txBox="1">
            <a:spLocks noChangeArrowheads="1"/>
          </p:cNvSpPr>
          <p:nvPr/>
        </p:nvSpPr>
        <p:spPr bwMode="auto">
          <a:xfrm>
            <a:off x="533400" y="1500174"/>
            <a:ext cx="7710488" cy="523220"/>
          </a:xfrm>
          <a:prstGeom prst="rect">
            <a:avLst/>
          </a:prstGeom>
          <a:noFill/>
          <a:ln w="9525">
            <a:noFill/>
            <a:miter lim="800000"/>
            <a:headEnd/>
            <a:tailEnd/>
          </a:ln>
          <a:effectLst/>
        </p:spPr>
        <p:txBody>
          <a:bodyPr wrap="square">
            <a:spAutoFit/>
          </a:bodyPr>
          <a:lstStyle/>
          <a:p>
            <a:pPr algn="ctr"/>
            <a:r>
              <a:rPr lang="en-US" sz="2800" b="1" dirty="0" smtClean="0">
                <a:solidFill>
                  <a:srgbClr val="FF0000"/>
                </a:solidFill>
                <a:effectLst>
                  <a:outerShdw blurRad="38100" dist="38100" dir="2700000" algn="tl">
                    <a:srgbClr val="C0C0C0"/>
                  </a:outerShdw>
                </a:effectLst>
                <a:latin typeface="Times New Roman" pitchFamily="18" charset="0"/>
              </a:rPr>
              <a:t>Types of liver failure (LF):</a:t>
            </a:r>
            <a:endParaRPr lang="ru-RU" sz="2800" b="1" dirty="0">
              <a:solidFill>
                <a:srgbClr val="FF0000"/>
              </a:solidFill>
              <a:effectLst>
                <a:outerShdw blurRad="38100" dist="38100" dir="2700000" algn="tl">
                  <a:srgbClr val="C0C0C0"/>
                </a:outerShdw>
              </a:effectLst>
              <a:latin typeface="Times New Roman" pitchFamily="18" charset="0"/>
            </a:endParaRPr>
          </a:p>
        </p:txBody>
      </p:sp>
      <p:sp>
        <p:nvSpPr>
          <p:cNvPr id="184326" name="Text Box 6"/>
          <p:cNvSpPr txBox="1">
            <a:spLocks noChangeArrowheads="1"/>
          </p:cNvSpPr>
          <p:nvPr/>
        </p:nvSpPr>
        <p:spPr bwMode="auto">
          <a:xfrm>
            <a:off x="304800" y="2214554"/>
            <a:ext cx="8243219" cy="1015663"/>
          </a:xfrm>
          <a:prstGeom prst="rect">
            <a:avLst/>
          </a:prstGeom>
          <a:noFill/>
          <a:ln w="9525">
            <a:noFill/>
            <a:miter lim="800000"/>
            <a:headEnd/>
            <a:tailEnd/>
          </a:ln>
          <a:effectLst/>
        </p:spPr>
        <p:txBody>
          <a:bodyPr wrap="square">
            <a:spAutoFit/>
          </a:bodyPr>
          <a:lstStyle/>
          <a:p>
            <a:pPr>
              <a:buFontTx/>
              <a:buChar char="-"/>
            </a:pPr>
            <a:r>
              <a:rPr lang="ru-RU" sz="2000" b="1" dirty="0">
                <a:solidFill>
                  <a:srgbClr val="800000"/>
                </a:solidFill>
                <a:effectLst>
                  <a:outerShdw blurRad="38100" dist="38100" dir="2700000" algn="tl">
                    <a:srgbClr val="C0C0C0"/>
                  </a:outerShdw>
                </a:effectLst>
                <a:latin typeface="Times New Roman" pitchFamily="18" charset="0"/>
              </a:rPr>
              <a:t> </a:t>
            </a:r>
            <a:r>
              <a:rPr lang="en-US" sz="2000" b="1" dirty="0" smtClean="0">
                <a:solidFill>
                  <a:srgbClr val="800000"/>
                </a:solidFill>
                <a:effectLst>
                  <a:outerShdw blurRad="38100" dist="38100" dir="2700000" algn="tl">
                    <a:srgbClr val="C0C0C0"/>
                  </a:outerShdw>
                </a:effectLst>
                <a:latin typeface="Times New Roman" pitchFamily="18" charset="0"/>
              </a:rPr>
              <a:t>absolute and relative (against the background of functional overloads);</a:t>
            </a:r>
          </a:p>
          <a:p>
            <a:pPr>
              <a:buFontTx/>
              <a:buChar char="-"/>
            </a:pPr>
            <a:r>
              <a:rPr lang="en-US" sz="2000" b="1" dirty="0" smtClean="0">
                <a:solidFill>
                  <a:srgbClr val="800000"/>
                </a:solidFill>
                <a:effectLst>
                  <a:outerShdw blurRad="38100" dist="38100" dir="2700000" algn="tl">
                    <a:srgbClr val="C0C0C0"/>
                  </a:outerShdw>
                </a:effectLst>
                <a:latin typeface="Times New Roman" pitchFamily="18" charset="0"/>
              </a:rPr>
              <a:t>  total (reduced all liver function) and partial;</a:t>
            </a:r>
          </a:p>
          <a:p>
            <a:pPr>
              <a:buFontTx/>
              <a:buChar char="-"/>
            </a:pPr>
            <a:r>
              <a:rPr lang="en-US" sz="2000" b="1" dirty="0" smtClean="0">
                <a:solidFill>
                  <a:srgbClr val="800000"/>
                </a:solidFill>
                <a:effectLst>
                  <a:outerShdw blurRad="38100" dist="38100" dir="2700000" algn="tl">
                    <a:srgbClr val="C0C0C0"/>
                  </a:outerShdw>
                </a:effectLst>
                <a:latin typeface="Times New Roman" pitchFamily="18" charset="0"/>
              </a:rPr>
              <a:t>  small LF (without encephalopathy) and large LF (with encephalopathy).</a:t>
            </a:r>
            <a:endParaRPr lang="ru-RU" sz="2000" b="1" dirty="0">
              <a:solidFill>
                <a:srgbClr val="800000"/>
              </a:solidFill>
              <a:effectLst>
                <a:outerShdw blurRad="38100" dist="38100" dir="2700000" algn="tl">
                  <a:srgbClr val="C0C0C0"/>
                </a:outerShdw>
              </a:effectLst>
              <a:latin typeface="Times New Roman" pitchFamily="18" charset="0"/>
            </a:endParaRPr>
          </a:p>
        </p:txBody>
      </p:sp>
      <p:sp>
        <p:nvSpPr>
          <p:cNvPr id="184327" name="Text Box 7"/>
          <p:cNvSpPr txBox="1">
            <a:spLocks noChangeArrowheads="1"/>
          </p:cNvSpPr>
          <p:nvPr/>
        </p:nvSpPr>
        <p:spPr bwMode="auto">
          <a:xfrm>
            <a:off x="533400" y="3352800"/>
            <a:ext cx="7854950" cy="461665"/>
          </a:xfrm>
          <a:prstGeom prst="rect">
            <a:avLst/>
          </a:prstGeom>
          <a:noFill/>
          <a:ln w="9525">
            <a:noFill/>
            <a:miter lim="800000"/>
            <a:headEnd/>
            <a:tailEnd/>
          </a:ln>
          <a:effectLst/>
        </p:spPr>
        <p:txBody>
          <a:bodyPr>
            <a:spAutoFit/>
          </a:bodyPr>
          <a:lstStyle/>
          <a:p>
            <a:pPr algn="ctr"/>
            <a:r>
              <a:rPr lang="en-US" sz="2400" b="1" dirty="0" err="1" smtClean="0">
                <a:solidFill>
                  <a:srgbClr val="FF0000"/>
                </a:solidFill>
                <a:latin typeface="Times New Roman" pitchFamily="18" charset="0"/>
              </a:rPr>
              <a:t>Pathogenetic</a:t>
            </a:r>
            <a:r>
              <a:rPr lang="en-US" sz="2400" b="1" dirty="0" smtClean="0">
                <a:solidFill>
                  <a:srgbClr val="FF0000"/>
                </a:solidFill>
                <a:latin typeface="Times New Roman" pitchFamily="18" charset="0"/>
              </a:rPr>
              <a:t> forms of hepatic insufficiency:</a:t>
            </a:r>
            <a:endParaRPr lang="ru-RU" sz="2400" b="1" dirty="0">
              <a:solidFill>
                <a:srgbClr val="FF0000"/>
              </a:solidFill>
              <a:latin typeface="Times New Roman" pitchFamily="18" charset="0"/>
            </a:endParaRPr>
          </a:p>
        </p:txBody>
      </p:sp>
      <p:sp>
        <p:nvSpPr>
          <p:cNvPr id="184328" name="Text Box 8"/>
          <p:cNvSpPr txBox="1">
            <a:spLocks noChangeArrowheads="1"/>
          </p:cNvSpPr>
          <p:nvPr/>
        </p:nvSpPr>
        <p:spPr bwMode="auto">
          <a:xfrm>
            <a:off x="746125" y="4076700"/>
            <a:ext cx="8515350" cy="1631216"/>
          </a:xfrm>
          <a:prstGeom prst="rect">
            <a:avLst/>
          </a:prstGeom>
          <a:noFill/>
          <a:ln w="9525">
            <a:noFill/>
            <a:miter lim="800000"/>
            <a:headEnd/>
            <a:tailEnd/>
          </a:ln>
          <a:effectLst/>
        </p:spPr>
        <p:txBody>
          <a:bodyPr>
            <a:spAutoFit/>
          </a:bodyPr>
          <a:lstStyle/>
          <a:p>
            <a:pPr marL="457200" indent="-457200">
              <a:buFontTx/>
              <a:buAutoNum type="arabicPeriod"/>
            </a:pPr>
            <a:r>
              <a:rPr lang="en-US" sz="2000" b="1" dirty="0" smtClean="0">
                <a:solidFill>
                  <a:srgbClr val="800000"/>
                </a:solidFill>
                <a:effectLst>
                  <a:outerShdw blurRad="38100" dist="38100" dir="2700000" algn="tl">
                    <a:srgbClr val="C0C0C0"/>
                  </a:outerShdw>
                </a:effectLst>
                <a:latin typeface="Times New Roman" pitchFamily="18" charset="0"/>
              </a:rPr>
              <a:t>Excretory (</a:t>
            </a:r>
            <a:r>
              <a:rPr lang="en-US" sz="2000" b="1" dirty="0" err="1" smtClean="0">
                <a:solidFill>
                  <a:srgbClr val="800000"/>
                </a:solidFill>
                <a:effectLst>
                  <a:outerShdw blurRad="38100" dist="38100" dir="2700000" algn="tl">
                    <a:srgbClr val="C0C0C0"/>
                  </a:outerShdw>
                </a:effectLst>
                <a:latin typeface="Times New Roman" pitchFamily="18" charset="0"/>
              </a:rPr>
              <a:t>cholestatic</a:t>
            </a:r>
            <a:r>
              <a:rPr lang="en-US" sz="2000" b="1" dirty="0" smtClean="0">
                <a:solidFill>
                  <a:srgbClr val="800000"/>
                </a:solidFill>
                <a:effectLst>
                  <a:outerShdw blurRad="38100" dist="38100" dir="2700000" algn="tl">
                    <a:srgbClr val="C0C0C0"/>
                  </a:outerShdw>
                </a:effectLst>
                <a:latin typeface="Times New Roman" pitchFamily="18" charset="0"/>
              </a:rPr>
              <a:t>)</a:t>
            </a:r>
          </a:p>
          <a:p>
            <a:pPr marL="457200" indent="-457200">
              <a:buFontTx/>
              <a:buAutoNum type="arabicPeriod"/>
            </a:pPr>
            <a:r>
              <a:rPr lang="en-US" sz="2000" b="1" dirty="0" err="1" smtClean="0">
                <a:solidFill>
                  <a:srgbClr val="800000"/>
                </a:solidFill>
                <a:effectLst>
                  <a:outerShdw blurRad="38100" dist="38100" dir="2700000" algn="tl">
                    <a:srgbClr val="C0C0C0"/>
                  </a:outerShdw>
                </a:effectLst>
                <a:latin typeface="Times New Roman" pitchFamily="18" charset="0"/>
              </a:rPr>
              <a:t>Hepatocellular</a:t>
            </a:r>
            <a:r>
              <a:rPr lang="en-US" sz="2000" b="1" dirty="0" smtClean="0">
                <a:solidFill>
                  <a:srgbClr val="800000"/>
                </a:solidFill>
                <a:effectLst>
                  <a:outerShdw blurRad="38100" dist="38100" dir="2700000" algn="tl">
                    <a:srgbClr val="C0C0C0"/>
                  </a:outerShdw>
                </a:effectLst>
                <a:latin typeface="Times New Roman" pitchFamily="18" charset="0"/>
              </a:rPr>
              <a:t> (with inflammation, dystrophy, necrosis of the liver)</a:t>
            </a:r>
          </a:p>
          <a:p>
            <a:pPr marL="457200" indent="-457200">
              <a:buFontTx/>
              <a:buAutoNum type="arabicPeriod"/>
            </a:pPr>
            <a:r>
              <a:rPr lang="en-US" sz="2000" b="1" dirty="0" smtClean="0">
                <a:solidFill>
                  <a:srgbClr val="800000"/>
                </a:solidFill>
                <a:effectLst>
                  <a:outerShdw blurRad="38100" dist="38100" dir="2700000" algn="tl">
                    <a:srgbClr val="C0C0C0"/>
                  </a:outerShdw>
                </a:effectLst>
                <a:latin typeface="Times New Roman" pitchFamily="18" charset="0"/>
              </a:rPr>
              <a:t>Vascular (with violation of local or general circulation)</a:t>
            </a:r>
          </a:p>
          <a:p>
            <a:pPr marL="457200" indent="-457200">
              <a:buFontTx/>
              <a:buAutoNum type="arabicPeriod"/>
            </a:pPr>
            <a:r>
              <a:rPr lang="en-US" sz="2000" b="1" dirty="0" smtClean="0">
                <a:solidFill>
                  <a:srgbClr val="800000"/>
                </a:solidFill>
                <a:effectLst>
                  <a:outerShdw blurRad="38100" dist="38100" dir="2700000" algn="tl">
                    <a:srgbClr val="C0C0C0"/>
                  </a:outerShdw>
                </a:effectLst>
                <a:latin typeface="Times New Roman" pitchFamily="18" charset="0"/>
              </a:rPr>
              <a:t>Mixed</a:t>
            </a:r>
            <a:endParaRPr lang="ru-RU" sz="2000" b="1" dirty="0" smtClean="0">
              <a:solidFill>
                <a:srgbClr val="800000"/>
              </a:solidFill>
              <a:effectLst>
                <a:outerShdw blurRad="38100" dist="38100" dir="2700000" algn="tl">
                  <a:srgbClr val="C0C0C0"/>
                </a:outerShdw>
              </a:effectLst>
              <a:latin typeface="Times New Roman" pitchFamily="18" charset="0"/>
            </a:endParaRPr>
          </a:p>
          <a:p>
            <a:pPr marL="457200" indent="-457200"/>
            <a:endParaRPr lang="ru-RU" sz="2000" b="1" dirty="0">
              <a:solidFill>
                <a:srgbClr val="800000"/>
              </a:solidFill>
              <a:latin typeface="Times New Roman" pitchFamily="18" charset="0"/>
            </a:endParaRPr>
          </a:p>
        </p:txBody>
      </p:sp>
      <p:sp>
        <p:nvSpPr>
          <p:cNvPr id="184329" name="Text Box 9"/>
          <p:cNvSpPr txBox="1">
            <a:spLocks noChangeArrowheads="1"/>
          </p:cNvSpPr>
          <p:nvPr/>
        </p:nvSpPr>
        <p:spPr bwMode="auto">
          <a:xfrm>
            <a:off x="746125" y="5373688"/>
            <a:ext cx="7929563" cy="1015663"/>
          </a:xfrm>
          <a:prstGeom prst="rect">
            <a:avLst/>
          </a:prstGeom>
          <a:noFill/>
          <a:ln w="9525">
            <a:noFill/>
            <a:miter lim="800000"/>
            <a:headEnd/>
            <a:tailEnd/>
          </a:ln>
          <a:effectLst/>
        </p:spPr>
        <p:txBody>
          <a:bodyPr>
            <a:spAutoFit/>
          </a:bodyPr>
          <a:lstStyle/>
          <a:p>
            <a:pPr algn="ctr"/>
            <a:r>
              <a:rPr lang="en-US" sz="2000" b="1" dirty="0" smtClean="0">
                <a:solidFill>
                  <a:srgbClr val="FF0000"/>
                </a:solidFill>
                <a:effectLst>
                  <a:outerShdw blurRad="38100" dist="38100" dir="2700000" algn="tl">
                    <a:srgbClr val="C0C0C0"/>
                  </a:outerShdw>
                </a:effectLst>
                <a:latin typeface="Times New Roman" pitchFamily="18" charset="0"/>
              </a:rPr>
              <a:t>Clinical forms:</a:t>
            </a:r>
          </a:p>
          <a:p>
            <a:r>
              <a:rPr lang="en-US" sz="2000" b="1" dirty="0" smtClean="0">
                <a:solidFill>
                  <a:srgbClr val="800000"/>
                </a:solidFill>
                <a:effectLst>
                  <a:outerShdw blurRad="38100" dist="38100" dir="2700000" algn="tl">
                    <a:srgbClr val="C0C0C0"/>
                  </a:outerShdw>
                </a:effectLst>
                <a:latin typeface="Times New Roman" pitchFamily="18" charset="0"/>
              </a:rPr>
              <a:t>  - acute and chronic</a:t>
            </a:r>
          </a:p>
          <a:p>
            <a:r>
              <a:rPr lang="en-US" sz="2000" b="1" dirty="0" smtClean="0">
                <a:solidFill>
                  <a:srgbClr val="800000"/>
                </a:solidFill>
                <a:effectLst>
                  <a:outerShdw blurRad="38100" dist="38100" dir="2700000" algn="tl">
                    <a:srgbClr val="C0C0C0"/>
                  </a:outerShdw>
                </a:effectLst>
                <a:latin typeface="Times New Roman" pitchFamily="18" charset="0"/>
              </a:rPr>
              <a:t>  with diffuse liver damage or focal</a:t>
            </a:r>
            <a:endParaRPr lang="ru-RU" sz="2000" b="1" dirty="0">
              <a:solidFill>
                <a:srgbClr val="800000"/>
              </a:solidFill>
              <a:effectLst>
                <a:outerShdw blurRad="38100" dist="38100" dir="2700000" algn="tl">
                  <a:srgbClr val="C0C0C0"/>
                </a:outerShdw>
              </a:effectLst>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8" name="Picture 4"/>
          <p:cNvPicPr>
            <a:picLocks noChangeAspect="1" noChangeArrowheads="1"/>
          </p:cNvPicPr>
          <p:nvPr/>
        </p:nvPicPr>
        <p:blipFill>
          <a:blip r:embed="rId2"/>
          <a:srcRect/>
          <a:stretch>
            <a:fillRect/>
          </a:stretch>
        </p:blipFill>
        <p:spPr bwMode="auto">
          <a:xfrm>
            <a:off x="-80963" y="0"/>
            <a:ext cx="9305926" cy="6858000"/>
          </a:xfrm>
          <a:prstGeom prst="rect">
            <a:avLst/>
          </a:prstGeom>
          <a:noFill/>
        </p:spPr>
      </p:pic>
    </p:spTree>
  </p:cSld>
  <p:clrMapOvr>
    <a:masterClrMapping/>
  </p:clrMapOvr>
  <p:transition advTm="3000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2" name="Picture 4"/>
          <p:cNvPicPr>
            <a:picLocks noChangeAspect="1" noChangeArrowheads="1"/>
          </p:cNvPicPr>
          <p:nvPr/>
        </p:nvPicPr>
        <p:blipFill>
          <a:blip r:embed="rId2"/>
          <a:srcRect/>
          <a:stretch>
            <a:fillRect/>
          </a:stretch>
        </p:blipFill>
        <p:spPr bwMode="auto">
          <a:xfrm>
            <a:off x="0" y="0"/>
            <a:ext cx="9305925" cy="6858000"/>
          </a:xfrm>
          <a:prstGeom prst="rect">
            <a:avLst/>
          </a:prstGeom>
          <a:noFill/>
        </p:spPr>
      </p:pic>
    </p:spTree>
  </p:cSld>
  <p:clrMapOvr>
    <a:masterClrMapping/>
  </p:clrMapOvr>
  <p:transition advTm="3000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Text Box 3"/>
          <p:cNvSpPr txBox="1">
            <a:spLocks noChangeArrowheads="1"/>
          </p:cNvSpPr>
          <p:nvPr/>
        </p:nvSpPr>
        <p:spPr bwMode="auto">
          <a:xfrm>
            <a:off x="0" y="0"/>
            <a:ext cx="9144000" cy="584775"/>
          </a:xfrm>
          <a:prstGeom prst="rect">
            <a:avLst/>
          </a:prstGeom>
          <a:solidFill>
            <a:srgbClr val="FAFCA2"/>
          </a:solidFill>
          <a:ln w="57150">
            <a:solidFill>
              <a:schemeClr val="tx1"/>
            </a:solidFill>
            <a:miter lim="800000"/>
            <a:headEnd/>
            <a:tailEnd/>
          </a:ln>
          <a:effectLst/>
        </p:spPr>
        <p:txBody>
          <a:bodyPr>
            <a:spAutoFit/>
          </a:bodyPr>
          <a:lstStyle/>
          <a:p>
            <a:pPr algn="ctr"/>
            <a:r>
              <a:rPr lang="en-US" sz="3200" b="1" dirty="0" smtClean="0">
                <a:solidFill>
                  <a:srgbClr val="800000"/>
                </a:solidFill>
                <a:latin typeface="Times New Roman" pitchFamily="18" charset="0"/>
              </a:rPr>
              <a:t>Hepatic cell insufficiency</a:t>
            </a:r>
            <a:endParaRPr lang="ru-RU" sz="3200" b="1" dirty="0">
              <a:solidFill>
                <a:srgbClr val="800000"/>
              </a:solidFill>
              <a:latin typeface="Times New Roman" pitchFamily="18" charset="0"/>
            </a:endParaRPr>
          </a:p>
        </p:txBody>
      </p:sp>
      <p:sp>
        <p:nvSpPr>
          <p:cNvPr id="187396" name="Text Box 4"/>
          <p:cNvSpPr txBox="1">
            <a:spLocks noChangeArrowheads="1"/>
          </p:cNvSpPr>
          <p:nvPr/>
        </p:nvSpPr>
        <p:spPr bwMode="auto">
          <a:xfrm>
            <a:off x="0" y="1125538"/>
            <a:ext cx="9144000" cy="1200329"/>
          </a:xfrm>
          <a:prstGeom prst="rect">
            <a:avLst/>
          </a:prstGeom>
          <a:solidFill>
            <a:srgbClr val="FAFCA2"/>
          </a:solidFill>
          <a:ln w="9525">
            <a:noFill/>
            <a:miter lim="800000"/>
            <a:headEnd/>
            <a:tailEnd/>
          </a:ln>
          <a:effectLst/>
        </p:spPr>
        <p:txBody>
          <a:bodyPr>
            <a:spAutoFit/>
          </a:bodyPr>
          <a:lstStyle/>
          <a:p>
            <a:pPr algn="ctr"/>
            <a:r>
              <a:rPr lang="en-US" sz="2400" b="1" dirty="0" smtClean="0">
                <a:solidFill>
                  <a:srgbClr val="800000"/>
                </a:solidFill>
                <a:latin typeface="Times New Roman" pitchFamily="18" charset="0"/>
              </a:rPr>
              <a:t>syndrome, which is characterized by</a:t>
            </a:r>
          </a:p>
          <a:p>
            <a:pPr algn="ctr"/>
            <a:r>
              <a:rPr lang="en-US" sz="2400" b="1" dirty="0" smtClean="0">
                <a:solidFill>
                  <a:srgbClr val="800000"/>
                </a:solidFill>
                <a:latin typeface="Times New Roman" pitchFamily="18" charset="0"/>
              </a:rPr>
              <a:t>weakening of metabolic,</a:t>
            </a:r>
          </a:p>
          <a:p>
            <a:pPr algn="ctr"/>
            <a:r>
              <a:rPr lang="en-US" sz="2400" b="1" dirty="0" smtClean="0">
                <a:solidFill>
                  <a:srgbClr val="800000"/>
                </a:solidFill>
                <a:latin typeface="Times New Roman" pitchFamily="18" charset="0"/>
              </a:rPr>
              <a:t>    detoxification and barrier function of the liver.</a:t>
            </a:r>
            <a:endParaRPr lang="ru-RU" sz="2400" b="1" dirty="0">
              <a:solidFill>
                <a:srgbClr val="800000"/>
              </a:solidFill>
              <a:latin typeface="Times New Roman" pitchFamily="18" charset="0"/>
            </a:endParaRPr>
          </a:p>
        </p:txBody>
      </p:sp>
      <p:sp>
        <p:nvSpPr>
          <p:cNvPr id="187397" name="Text Box 5"/>
          <p:cNvSpPr txBox="1">
            <a:spLocks noChangeArrowheads="1"/>
          </p:cNvSpPr>
          <p:nvPr/>
        </p:nvSpPr>
        <p:spPr bwMode="auto">
          <a:xfrm>
            <a:off x="0" y="2997200"/>
            <a:ext cx="9144000" cy="954107"/>
          </a:xfrm>
          <a:prstGeom prst="rect">
            <a:avLst/>
          </a:prstGeom>
          <a:solidFill>
            <a:srgbClr val="FAFCA2"/>
          </a:solidFill>
          <a:ln w="9525">
            <a:noFill/>
            <a:miter lim="800000"/>
            <a:headEnd/>
            <a:tailEnd/>
          </a:ln>
          <a:effectLst/>
        </p:spPr>
        <p:txBody>
          <a:bodyPr>
            <a:spAutoFit/>
          </a:bodyPr>
          <a:lstStyle/>
          <a:p>
            <a:pPr algn="ctr"/>
            <a:r>
              <a:rPr lang="en-US" sz="2800" b="1" dirty="0" smtClean="0">
                <a:solidFill>
                  <a:srgbClr val="FF3300"/>
                </a:solidFill>
                <a:latin typeface="Times New Roman" pitchFamily="18" charset="0"/>
              </a:rPr>
              <a:t>Metabolic disorders of the liver</a:t>
            </a:r>
          </a:p>
          <a:p>
            <a:pPr algn="ctr"/>
            <a:r>
              <a:rPr lang="en-US" sz="2800" b="1" dirty="0" smtClean="0">
                <a:solidFill>
                  <a:srgbClr val="FF3300"/>
                </a:solidFill>
                <a:latin typeface="Times New Roman" pitchFamily="18" charset="0"/>
              </a:rPr>
              <a:t>   with hepatic-cell failure:</a:t>
            </a:r>
            <a:endParaRPr lang="ru-RU" sz="2800" b="1" dirty="0">
              <a:solidFill>
                <a:srgbClr val="FF3300"/>
              </a:solidFill>
              <a:latin typeface="Times New Roman" pitchFamily="18" charset="0"/>
            </a:endParaRPr>
          </a:p>
        </p:txBody>
      </p:sp>
      <p:sp>
        <p:nvSpPr>
          <p:cNvPr id="187398" name="Text Box 6"/>
          <p:cNvSpPr txBox="1">
            <a:spLocks noChangeArrowheads="1"/>
          </p:cNvSpPr>
          <p:nvPr/>
        </p:nvSpPr>
        <p:spPr bwMode="auto">
          <a:xfrm>
            <a:off x="1547813" y="4292600"/>
            <a:ext cx="5040312" cy="2246769"/>
          </a:xfrm>
          <a:prstGeom prst="rect">
            <a:avLst/>
          </a:prstGeom>
          <a:solidFill>
            <a:srgbClr val="FAFCA2"/>
          </a:solidFill>
          <a:ln w="9525">
            <a:noFill/>
            <a:miter lim="800000"/>
            <a:headEnd/>
            <a:tailEnd/>
          </a:ln>
          <a:effectLst/>
        </p:spPr>
        <p:txBody>
          <a:bodyPr>
            <a:spAutoFit/>
          </a:bodyPr>
          <a:lstStyle/>
          <a:p>
            <a:pPr>
              <a:buFontTx/>
              <a:buChar char="•"/>
            </a:pPr>
            <a:r>
              <a:rPr lang="ru-RU" sz="2000" b="1" dirty="0" smtClean="0">
                <a:solidFill>
                  <a:srgbClr val="800000"/>
                </a:solidFill>
                <a:latin typeface="Times New Roman" pitchFamily="18" charset="0"/>
              </a:rPr>
              <a:t>   </a:t>
            </a:r>
            <a:r>
              <a:rPr lang="en-US" sz="2000" b="1" dirty="0" smtClean="0">
                <a:solidFill>
                  <a:srgbClr val="800000"/>
                </a:solidFill>
                <a:latin typeface="Times New Roman" pitchFamily="18" charset="0"/>
              </a:rPr>
              <a:t>protein </a:t>
            </a:r>
            <a:r>
              <a:rPr lang="en-US" sz="2000" b="1" dirty="0" smtClean="0">
                <a:solidFill>
                  <a:srgbClr val="800000"/>
                </a:solidFill>
                <a:latin typeface="Times New Roman" pitchFamily="18" charset="0"/>
              </a:rPr>
              <a:t>metabolism</a:t>
            </a:r>
          </a:p>
          <a:p>
            <a:pPr>
              <a:buFontTx/>
              <a:buChar char="•"/>
            </a:pPr>
            <a:r>
              <a:rPr lang="en-US" sz="2000" b="1" dirty="0" smtClean="0">
                <a:solidFill>
                  <a:srgbClr val="800000"/>
                </a:solidFill>
                <a:latin typeface="Times New Roman" pitchFamily="18" charset="0"/>
              </a:rPr>
              <a:t>   carbohydrate metabolism</a:t>
            </a:r>
          </a:p>
          <a:p>
            <a:pPr>
              <a:buFontTx/>
              <a:buChar char="•"/>
            </a:pPr>
            <a:r>
              <a:rPr lang="en-US" sz="2000" b="1" dirty="0" smtClean="0">
                <a:solidFill>
                  <a:srgbClr val="800000"/>
                </a:solidFill>
                <a:latin typeface="Times New Roman" pitchFamily="18" charset="0"/>
              </a:rPr>
              <a:t>   imbalance of hormones</a:t>
            </a:r>
          </a:p>
          <a:p>
            <a:pPr>
              <a:buFontTx/>
              <a:buChar char="•"/>
            </a:pPr>
            <a:r>
              <a:rPr lang="en-US" sz="2000" b="1" dirty="0" smtClean="0">
                <a:solidFill>
                  <a:srgbClr val="800000"/>
                </a:solidFill>
                <a:latin typeface="Times New Roman" pitchFamily="18" charset="0"/>
              </a:rPr>
              <a:t>   fat metabolism</a:t>
            </a:r>
          </a:p>
          <a:p>
            <a:pPr>
              <a:buFontTx/>
              <a:buChar char="•"/>
            </a:pPr>
            <a:r>
              <a:rPr lang="en-US" sz="2000" b="1" dirty="0" smtClean="0">
                <a:solidFill>
                  <a:srgbClr val="800000"/>
                </a:solidFill>
                <a:latin typeface="Times New Roman" pitchFamily="18" charset="0"/>
              </a:rPr>
              <a:t>   weakening of liver's antitoxic function</a:t>
            </a:r>
          </a:p>
          <a:p>
            <a:pPr>
              <a:buFontTx/>
              <a:buChar char="•"/>
            </a:pPr>
            <a:r>
              <a:rPr lang="en-US" sz="2000" b="1" dirty="0" smtClean="0">
                <a:solidFill>
                  <a:srgbClr val="800000"/>
                </a:solidFill>
                <a:latin typeface="Times New Roman" pitchFamily="18" charset="0"/>
              </a:rPr>
              <a:t>   weakening of the barrier function</a:t>
            </a:r>
          </a:p>
          <a:p>
            <a:pPr>
              <a:buFontTx/>
              <a:buChar char="•"/>
            </a:pPr>
            <a:r>
              <a:rPr lang="en-US" sz="2000" b="1" dirty="0" smtClean="0">
                <a:solidFill>
                  <a:srgbClr val="800000"/>
                </a:solidFill>
                <a:latin typeface="Times New Roman" pitchFamily="18" charset="0"/>
              </a:rPr>
              <a:t>   toxemia</a:t>
            </a:r>
            <a:endParaRPr lang="ru-RU" sz="2000" b="1" dirty="0">
              <a:solidFill>
                <a:srgbClr val="800000"/>
              </a:solidFill>
              <a:latin typeface="Times New Roman" pitchFamily="18" charset="0"/>
            </a:endParaRPr>
          </a:p>
        </p:txBody>
      </p:sp>
      <p:sp>
        <p:nvSpPr>
          <p:cNvPr id="187399" name="Line 7"/>
          <p:cNvSpPr>
            <a:spLocks noChangeShapeType="1"/>
          </p:cNvSpPr>
          <p:nvPr/>
        </p:nvSpPr>
        <p:spPr bwMode="auto">
          <a:xfrm>
            <a:off x="4284663" y="549275"/>
            <a:ext cx="0" cy="576263"/>
          </a:xfrm>
          <a:prstGeom prst="line">
            <a:avLst/>
          </a:prstGeom>
          <a:noFill/>
          <a:ln w="57150">
            <a:solidFill>
              <a:schemeClr val="tx1"/>
            </a:solidFill>
            <a:round/>
            <a:headEnd/>
            <a:tailEnd type="triangle" w="med" len="med"/>
          </a:ln>
          <a:effectLst/>
        </p:spPr>
        <p:txBody>
          <a:bodyPr/>
          <a:lstStyle/>
          <a:p>
            <a:endParaRPr lang="ru-RU"/>
          </a:p>
        </p:txBody>
      </p:sp>
    </p:spTree>
  </p:cSld>
  <p:clrMapOvr>
    <a:masterClrMapping/>
  </p:clrMapOvr>
  <p:transition advTm="30000"/>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20" name="Picture 4"/>
          <p:cNvPicPr>
            <a:picLocks noChangeAspect="1" noChangeArrowheads="1"/>
          </p:cNvPicPr>
          <p:nvPr/>
        </p:nvPicPr>
        <p:blipFill>
          <a:blip r:embed="rId2"/>
          <a:srcRect/>
          <a:stretch>
            <a:fillRect/>
          </a:stretch>
        </p:blipFill>
        <p:spPr bwMode="auto">
          <a:xfrm>
            <a:off x="-161925" y="0"/>
            <a:ext cx="9305925" cy="5876925"/>
          </a:xfrm>
          <a:prstGeom prst="rect">
            <a:avLst/>
          </a:prstGeom>
          <a:noFill/>
        </p:spPr>
      </p:pic>
    </p:spTree>
  </p:cSld>
  <p:clrMapOvr>
    <a:masterClrMapping/>
  </p:clrMapOvr>
  <p:transition advTm="3000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4" name="Picture 4"/>
          <p:cNvPicPr>
            <a:picLocks noChangeAspect="1" noChangeArrowheads="1"/>
          </p:cNvPicPr>
          <p:nvPr/>
        </p:nvPicPr>
        <p:blipFill>
          <a:blip r:embed="rId2"/>
          <a:srcRect/>
          <a:stretch>
            <a:fillRect/>
          </a:stretch>
        </p:blipFill>
        <p:spPr bwMode="auto">
          <a:xfrm>
            <a:off x="-80963" y="0"/>
            <a:ext cx="9305926" cy="6858000"/>
          </a:xfrm>
          <a:prstGeom prst="rect">
            <a:avLst/>
          </a:prstGeom>
          <a:noFill/>
        </p:spPr>
      </p:pic>
    </p:spTree>
  </p:cSld>
  <p:clrMapOvr>
    <a:masterClrMapping/>
  </p:clrMapOvr>
  <p:transition advTm="30000"/>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8" name="Picture 4"/>
          <p:cNvPicPr>
            <a:picLocks noChangeAspect="1" noChangeArrowheads="1"/>
          </p:cNvPicPr>
          <p:nvPr/>
        </p:nvPicPr>
        <p:blipFill>
          <a:blip r:embed="rId2"/>
          <a:srcRect/>
          <a:stretch>
            <a:fillRect/>
          </a:stretch>
        </p:blipFill>
        <p:spPr bwMode="auto">
          <a:xfrm>
            <a:off x="-80963" y="0"/>
            <a:ext cx="9305926" cy="6858000"/>
          </a:xfrm>
          <a:prstGeom prst="rect">
            <a:avLst/>
          </a:prstGeom>
          <a:noFill/>
        </p:spPr>
      </p:pic>
    </p:spTree>
  </p:cSld>
  <p:clrMapOvr>
    <a:masterClrMapping/>
  </p:clrMapOvr>
  <p:transition advTm="3000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Text Box 3"/>
          <p:cNvSpPr txBox="1">
            <a:spLocks noChangeArrowheads="1"/>
          </p:cNvSpPr>
          <p:nvPr/>
        </p:nvSpPr>
        <p:spPr bwMode="auto">
          <a:xfrm>
            <a:off x="2819400" y="53975"/>
            <a:ext cx="4799712" cy="584775"/>
          </a:xfrm>
          <a:prstGeom prst="rect">
            <a:avLst/>
          </a:prstGeom>
          <a:noFill/>
          <a:ln w="9525">
            <a:noFill/>
            <a:miter lim="800000"/>
            <a:headEnd/>
            <a:tailEnd/>
          </a:ln>
          <a:effectLst/>
        </p:spPr>
        <p:txBody>
          <a:bodyPr wrap="none">
            <a:spAutoFit/>
          </a:bodyPr>
          <a:lstStyle/>
          <a:p>
            <a:r>
              <a:rPr lang="en-US" sz="3200" b="1" dirty="0" smtClean="0">
                <a:effectLst>
                  <a:outerShdw blurRad="38100" dist="38100" dir="2700000" algn="tl">
                    <a:srgbClr val="000000"/>
                  </a:outerShdw>
                </a:effectLst>
                <a:latin typeface="Times New Roman" pitchFamily="18" charset="0"/>
              </a:rPr>
              <a:t>Carbohydrate metabolism</a:t>
            </a:r>
            <a:endParaRPr lang="ru-RU" sz="3200" b="1" dirty="0">
              <a:effectLst>
                <a:outerShdw blurRad="38100" dist="38100" dir="2700000" algn="tl">
                  <a:srgbClr val="000000"/>
                </a:outerShdw>
              </a:effectLst>
              <a:latin typeface="Times New Roman" pitchFamily="18" charset="0"/>
            </a:endParaRPr>
          </a:p>
        </p:txBody>
      </p:sp>
      <p:sp>
        <p:nvSpPr>
          <p:cNvPr id="191492" name="Text Box 4"/>
          <p:cNvSpPr txBox="1">
            <a:spLocks noChangeArrowheads="1"/>
          </p:cNvSpPr>
          <p:nvPr/>
        </p:nvSpPr>
        <p:spPr bwMode="auto">
          <a:xfrm>
            <a:off x="0" y="685800"/>
            <a:ext cx="8605241" cy="707886"/>
          </a:xfrm>
          <a:prstGeom prst="rect">
            <a:avLst/>
          </a:prstGeom>
          <a:noFill/>
          <a:ln w="9525">
            <a:noFill/>
            <a:miter lim="800000"/>
            <a:headEnd/>
            <a:tailEnd/>
          </a:ln>
          <a:effectLst/>
        </p:spPr>
        <p:txBody>
          <a:bodyPr wrap="none">
            <a:spAutoFit/>
          </a:bodyPr>
          <a:lstStyle/>
          <a:p>
            <a:r>
              <a:rPr lang="ru-RU" sz="2000" dirty="0">
                <a:solidFill>
                  <a:srgbClr val="FF3300"/>
                </a:solidFill>
                <a:effectLst>
                  <a:outerShdw blurRad="38100" dist="38100" dir="2700000" algn="tl">
                    <a:srgbClr val="000000"/>
                  </a:outerShdw>
                </a:effectLst>
                <a:latin typeface="Times New Roman" pitchFamily="18" charset="0"/>
              </a:rPr>
              <a:t> </a:t>
            </a:r>
            <a:r>
              <a:rPr lang="en-US" sz="2000" dirty="0" smtClean="0">
                <a:solidFill>
                  <a:srgbClr val="0070C0"/>
                </a:solidFill>
                <a:effectLst>
                  <a:outerShdw blurRad="38100" dist="38100" dir="2700000" algn="tl">
                    <a:srgbClr val="000000"/>
                  </a:outerShdw>
                </a:effectLst>
                <a:latin typeface="Times New Roman" pitchFamily="18" charset="0"/>
              </a:rPr>
              <a:t>propensity to hypoglycemia (⇓ processes of </a:t>
            </a:r>
            <a:r>
              <a:rPr lang="en-US" sz="2000" dirty="0" err="1" smtClean="0">
                <a:solidFill>
                  <a:srgbClr val="0070C0"/>
                </a:solidFill>
                <a:effectLst>
                  <a:outerShdw blurRad="38100" dist="38100" dir="2700000" algn="tl">
                    <a:srgbClr val="000000"/>
                  </a:outerShdw>
                </a:effectLst>
                <a:latin typeface="Times New Roman" pitchFamily="18" charset="0"/>
              </a:rPr>
              <a:t>glycogenolysis</a:t>
            </a:r>
            <a:r>
              <a:rPr lang="en-US" sz="2000" dirty="0" smtClean="0">
                <a:solidFill>
                  <a:srgbClr val="0070C0"/>
                </a:solidFill>
                <a:effectLst>
                  <a:outerShdw blurRad="38100" dist="38100" dir="2700000" algn="tl">
                    <a:srgbClr val="000000"/>
                  </a:outerShdw>
                </a:effectLst>
                <a:latin typeface="Times New Roman" pitchFamily="18" charset="0"/>
              </a:rPr>
              <a:t> and </a:t>
            </a:r>
            <a:r>
              <a:rPr lang="en-US" sz="2000" dirty="0" err="1" smtClean="0">
                <a:solidFill>
                  <a:srgbClr val="0070C0"/>
                </a:solidFill>
                <a:effectLst>
                  <a:outerShdw blurRad="38100" dist="38100" dir="2700000" algn="tl">
                    <a:srgbClr val="000000"/>
                  </a:outerShdw>
                </a:effectLst>
                <a:latin typeface="Times New Roman" pitchFamily="18" charset="0"/>
              </a:rPr>
              <a:t>gluconeogenesis</a:t>
            </a:r>
            <a:r>
              <a:rPr lang="en-US" sz="2000" dirty="0" smtClean="0">
                <a:solidFill>
                  <a:srgbClr val="0070C0"/>
                </a:solidFill>
                <a:effectLst>
                  <a:outerShdw blurRad="38100" dist="38100" dir="2700000" algn="tl">
                    <a:srgbClr val="000000"/>
                  </a:outerShdw>
                </a:effectLst>
                <a:latin typeface="Times New Roman" pitchFamily="18" charset="0"/>
              </a:rPr>
              <a:t>)</a:t>
            </a:r>
            <a:endParaRPr lang="ru-RU" sz="1800" dirty="0">
              <a:solidFill>
                <a:srgbClr val="0070C0"/>
              </a:solidFill>
              <a:latin typeface="Times New Roman" pitchFamily="18" charset="0"/>
            </a:endParaRPr>
          </a:p>
          <a:p>
            <a:r>
              <a:rPr lang="ru-RU" sz="2000" dirty="0">
                <a:solidFill>
                  <a:srgbClr val="FF3300"/>
                </a:solidFill>
                <a:latin typeface="Times New Roman" pitchFamily="18" charset="0"/>
              </a:rPr>
              <a:t>                                                   </a:t>
            </a:r>
            <a:endParaRPr lang="ru-RU" sz="1800" dirty="0">
              <a:latin typeface="Times New Roman" pitchFamily="18" charset="0"/>
            </a:endParaRPr>
          </a:p>
        </p:txBody>
      </p:sp>
      <p:sp>
        <p:nvSpPr>
          <p:cNvPr id="191493" name="Text Box 5"/>
          <p:cNvSpPr txBox="1">
            <a:spLocks noChangeArrowheads="1"/>
          </p:cNvSpPr>
          <p:nvPr/>
        </p:nvSpPr>
        <p:spPr bwMode="auto">
          <a:xfrm>
            <a:off x="974725" y="1157288"/>
            <a:ext cx="5236177" cy="1631216"/>
          </a:xfrm>
          <a:prstGeom prst="rect">
            <a:avLst/>
          </a:prstGeom>
          <a:noFill/>
          <a:ln w="9525">
            <a:noFill/>
            <a:miter lim="800000"/>
            <a:headEnd/>
            <a:tailEnd/>
          </a:ln>
          <a:effectLst/>
        </p:spPr>
        <p:txBody>
          <a:bodyPr wrap="none">
            <a:spAutoFit/>
          </a:bodyPr>
          <a:lstStyle/>
          <a:p>
            <a:pPr marL="457200" indent="-457200">
              <a:buFontTx/>
              <a:buAutoNum type="arabicPeriod"/>
            </a:pPr>
            <a:r>
              <a:rPr lang="en-US" sz="2000" b="1" dirty="0" smtClean="0">
                <a:latin typeface="Times New Roman" pitchFamily="18" charset="0"/>
              </a:rPr>
              <a:t>Weakness</a:t>
            </a:r>
          </a:p>
          <a:p>
            <a:pPr marL="457200" indent="-457200">
              <a:buFontTx/>
              <a:buAutoNum type="arabicPeriod"/>
            </a:pPr>
            <a:r>
              <a:rPr lang="en-US" sz="2000" b="1" dirty="0" smtClean="0">
                <a:latin typeface="Times New Roman" pitchFamily="18" charset="0"/>
              </a:rPr>
              <a:t>Dizziness</a:t>
            </a:r>
          </a:p>
          <a:p>
            <a:pPr marL="457200" indent="-457200">
              <a:buFontTx/>
              <a:buAutoNum type="arabicPeriod"/>
            </a:pPr>
            <a:r>
              <a:rPr lang="en-US" sz="2000" b="1" dirty="0" smtClean="0">
                <a:latin typeface="Times New Roman" pitchFamily="18" charset="0"/>
              </a:rPr>
              <a:t>Vegetative disorders</a:t>
            </a:r>
          </a:p>
          <a:p>
            <a:pPr marL="457200" indent="-457200">
              <a:buFontTx/>
              <a:buAutoNum type="arabicPeriod"/>
            </a:pPr>
            <a:r>
              <a:rPr lang="en-US" sz="2000" b="1" dirty="0" smtClean="0">
                <a:latin typeface="Times New Roman" pitchFamily="18" charset="0"/>
              </a:rPr>
              <a:t>Weakening of liver detoxification function</a:t>
            </a:r>
          </a:p>
          <a:p>
            <a:pPr marL="457200" indent="-457200">
              <a:buFontTx/>
              <a:buAutoNum type="arabicPeriod"/>
            </a:pPr>
            <a:r>
              <a:rPr lang="en-US" sz="2000" b="1" dirty="0" smtClean="0">
                <a:latin typeface="Times New Roman" pitchFamily="18" charset="0"/>
              </a:rPr>
              <a:t>Neutralization of the NCB</a:t>
            </a:r>
            <a:endParaRPr lang="ru-RU" sz="2000" b="1" dirty="0">
              <a:latin typeface="Times New Roman" pitchFamily="18" charset="0"/>
            </a:endParaRPr>
          </a:p>
        </p:txBody>
      </p:sp>
      <p:sp>
        <p:nvSpPr>
          <p:cNvPr id="191494" name="Text Box 6"/>
          <p:cNvSpPr txBox="1">
            <a:spLocks noChangeArrowheads="1"/>
          </p:cNvSpPr>
          <p:nvPr/>
        </p:nvSpPr>
        <p:spPr bwMode="auto">
          <a:xfrm>
            <a:off x="2819400" y="2781300"/>
            <a:ext cx="2538418" cy="461665"/>
          </a:xfrm>
          <a:prstGeom prst="rect">
            <a:avLst/>
          </a:prstGeom>
          <a:noFill/>
          <a:ln w="9525">
            <a:noFill/>
            <a:miter lim="800000"/>
            <a:headEnd/>
            <a:tailEnd/>
          </a:ln>
          <a:effectLst/>
        </p:spPr>
        <p:txBody>
          <a:bodyPr wrap="square">
            <a:spAutoFit/>
          </a:bodyPr>
          <a:lstStyle/>
          <a:p>
            <a:r>
              <a:rPr lang="en-US" sz="2400" b="1" dirty="0" smtClean="0">
                <a:latin typeface="Times New Roman" pitchFamily="18" charset="0"/>
              </a:rPr>
              <a:t>Fat </a:t>
            </a:r>
            <a:r>
              <a:rPr lang="en-US" sz="2400" b="1" dirty="0" smtClean="0">
                <a:latin typeface="Times New Roman" pitchFamily="18" charset="0"/>
              </a:rPr>
              <a:t>metabolism</a:t>
            </a:r>
            <a:r>
              <a:rPr lang="ru-RU" sz="2400" b="1" dirty="0" smtClean="0">
                <a:effectLst>
                  <a:outerShdw blurRad="38100" dist="38100" dir="2700000" algn="tl">
                    <a:srgbClr val="000000"/>
                  </a:outerShdw>
                </a:effectLst>
                <a:latin typeface="Times New Roman" pitchFamily="18" charset="0"/>
              </a:rPr>
              <a:t> </a:t>
            </a:r>
            <a:endParaRPr lang="ru-RU" sz="2400" b="1" dirty="0">
              <a:effectLst>
                <a:outerShdw blurRad="38100" dist="38100" dir="2700000" algn="tl">
                  <a:srgbClr val="000000"/>
                </a:outerShdw>
              </a:effectLst>
              <a:latin typeface="Times New Roman" pitchFamily="18" charset="0"/>
            </a:endParaRPr>
          </a:p>
        </p:txBody>
      </p:sp>
      <p:sp>
        <p:nvSpPr>
          <p:cNvPr id="191495" name="Text Box 7"/>
          <p:cNvSpPr txBox="1">
            <a:spLocks noChangeArrowheads="1"/>
          </p:cNvSpPr>
          <p:nvPr/>
        </p:nvSpPr>
        <p:spPr bwMode="auto">
          <a:xfrm>
            <a:off x="0" y="3357563"/>
            <a:ext cx="9144000" cy="830997"/>
          </a:xfrm>
          <a:prstGeom prst="rect">
            <a:avLst/>
          </a:prstGeom>
          <a:noFill/>
          <a:ln w="9525">
            <a:noFill/>
            <a:miter lim="800000"/>
            <a:headEnd/>
            <a:tailEnd/>
          </a:ln>
          <a:effectLst/>
        </p:spPr>
        <p:txBody>
          <a:bodyPr>
            <a:spAutoFit/>
          </a:bodyPr>
          <a:lstStyle/>
          <a:p>
            <a:r>
              <a:rPr lang="ru-RU" sz="2400" dirty="0" smtClean="0">
                <a:latin typeface="Times New Roman" pitchFamily="18" charset="0"/>
              </a:rPr>
              <a:t>- </a:t>
            </a:r>
            <a:r>
              <a:rPr lang="en-US" sz="2400" b="1" dirty="0" smtClean="0">
                <a:effectLst>
                  <a:outerShdw blurRad="38100" dist="38100" dir="2700000" algn="tl">
                    <a:srgbClr val="000000"/>
                  </a:outerShdw>
                </a:effectLst>
                <a:latin typeface="Times New Roman" pitchFamily="18" charset="0"/>
              </a:rPr>
              <a:t>disruption </a:t>
            </a:r>
            <a:r>
              <a:rPr lang="en-US" sz="2400" b="1" dirty="0" smtClean="0">
                <a:effectLst>
                  <a:outerShdw blurRad="38100" dist="38100" dir="2700000" algn="tl">
                    <a:srgbClr val="000000"/>
                  </a:outerShdw>
                </a:effectLst>
                <a:latin typeface="Times New Roman" pitchFamily="18" charset="0"/>
              </a:rPr>
              <a:t>of synthesis and oxidation of triglycerides, PL, LP, </a:t>
            </a:r>
            <a:r>
              <a:rPr lang="ru-RU" sz="2400" b="1" dirty="0" smtClean="0">
                <a:effectLst>
                  <a:outerShdw blurRad="38100" dist="38100" dir="2700000" algn="tl">
                    <a:srgbClr val="000000"/>
                  </a:outerShdw>
                </a:effectLst>
                <a:latin typeface="Times New Roman" pitchFamily="18" charset="0"/>
              </a:rPr>
              <a:t>С</a:t>
            </a:r>
            <a:r>
              <a:rPr lang="en-US" sz="2400" b="1" dirty="0" smtClean="0">
                <a:effectLst>
                  <a:outerShdw blurRad="38100" dist="38100" dir="2700000" algn="tl">
                    <a:srgbClr val="000000"/>
                  </a:outerShdw>
                </a:effectLst>
                <a:latin typeface="Times New Roman" pitchFamily="18" charset="0"/>
              </a:rPr>
              <a:t>H, </a:t>
            </a:r>
            <a:r>
              <a:rPr lang="en-US" sz="2400" b="1" dirty="0" smtClean="0">
                <a:effectLst>
                  <a:outerShdw blurRad="38100" dist="38100" dir="2700000" algn="tl">
                    <a:srgbClr val="000000"/>
                  </a:outerShdw>
                </a:effectLst>
                <a:latin typeface="Times New Roman" pitchFamily="18" charset="0"/>
              </a:rPr>
              <a:t>LC and CT.</a:t>
            </a:r>
            <a:endParaRPr lang="ru-RU" sz="2400" b="1" dirty="0">
              <a:effectLst>
                <a:outerShdw blurRad="38100" dist="38100" dir="2700000" algn="tl">
                  <a:srgbClr val="000000"/>
                </a:outerShdw>
              </a:effectLst>
              <a:latin typeface="Times New Roman" pitchFamily="18" charset="0"/>
            </a:endParaRPr>
          </a:p>
        </p:txBody>
      </p:sp>
      <p:sp>
        <p:nvSpPr>
          <p:cNvPr id="191496" name="Oval 8"/>
          <p:cNvSpPr>
            <a:spLocks noChangeArrowheads="1"/>
          </p:cNvSpPr>
          <p:nvPr/>
        </p:nvSpPr>
        <p:spPr bwMode="auto">
          <a:xfrm>
            <a:off x="0" y="4221163"/>
            <a:ext cx="1828800" cy="1079500"/>
          </a:xfrm>
          <a:prstGeom prst="ellipse">
            <a:avLst/>
          </a:prstGeom>
          <a:gradFill rotWithShape="1">
            <a:gsLst>
              <a:gs pos="0">
                <a:srgbClr val="FFFF00">
                  <a:gamma/>
                  <a:shade val="46275"/>
                  <a:invGamma/>
                </a:srgbClr>
              </a:gs>
              <a:gs pos="50000">
                <a:srgbClr val="FFFF00"/>
              </a:gs>
              <a:gs pos="100000">
                <a:srgbClr val="FFFF00">
                  <a:gamma/>
                  <a:shade val="46275"/>
                  <a:invGamma/>
                </a:srgbClr>
              </a:gs>
            </a:gsLst>
            <a:lin ang="5400000" scaled="1"/>
          </a:gradFill>
          <a:ln w="9525">
            <a:solidFill>
              <a:schemeClr val="bg2"/>
            </a:solidFill>
            <a:round/>
            <a:headEnd/>
            <a:tailEnd/>
          </a:ln>
          <a:effectLst/>
        </p:spPr>
        <p:txBody>
          <a:bodyPr wrap="none" anchor="ctr"/>
          <a:lstStyle/>
          <a:p>
            <a:pPr algn="ctr"/>
            <a:r>
              <a:rPr lang="en-US" dirty="0" smtClean="0">
                <a:solidFill>
                  <a:schemeClr val="bg2"/>
                </a:solidFill>
                <a:effectLst>
                  <a:outerShdw blurRad="38100" dist="38100" dir="2700000" algn="tl">
                    <a:srgbClr val="000000"/>
                  </a:outerShdw>
                </a:effectLst>
                <a:latin typeface="Times New Roman" pitchFamily="18" charset="0"/>
              </a:rPr>
              <a:t>In blood</a:t>
            </a:r>
          </a:p>
          <a:p>
            <a:pPr algn="ctr"/>
            <a:endParaRPr lang="ru-RU" sz="1800" dirty="0">
              <a:solidFill>
                <a:schemeClr val="bg2"/>
              </a:solidFill>
              <a:effectLst>
                <a:outerShdw blurRad="38100" dist="38100" dir="2700000" algn="tl">
                  <a:srgbClr val="000000"/>
                </a:outerShdw>
              </a:effectLst>
              <a:latin typeface="Times New Roman" pitchFamily="18" charset="0"/>
            </a:endParaRPr>
          </a:p>
        </p:txBody>
      </p:sp>
      <p:sp>
        <p:nvSpPr>
          <p:cNvPr id="191497" name="Text Box 9"/>
          <p:cNvSpPr txBox="1">
            <a:spLocks noChangeArrowheads="1"/>
          </p:cNvSpPr>
          <p:nvPr/>
        </p:nvSpPr>
        <p:spPr bwMode="auto">
          <a:xfrm>
            <a:off x="2362200" y="4498975"/>
            <a:ext cx="6457950" cy="830997"/>
          </a:xfrm>
          <a:prstGeom prst="rect">
            <a:avLst/>
          </a:prstGeom>
          <a:noFill/>
          <a:ln w="9525">
            <a:noFill/>
            <a:miter lim="800000"/>
            <a:headEnd/>
            <a:tailEnd/>
          </a:ln>
          <a:effectLst/>
        </p:spPr>
        <p:txBody>
          <a:bodyPr>
            <a:spAutoFit/>
          </a:bodyPr>
          <a:lstStyle/>
          <a:p>
            <a:r>
              <a:rPr lang="en-US" sz="2400" b="1" dirty="0" smtClean="0">
                <a:latin typeface="Times New Roman" pitchFamily="18" charset="0"/>
              </a:rPr>
              <a:t>Reduction </a:t>
            </a:r>
            <a:r>
              <a:rPr lang="en-US" sz="2400" b="1" dirty="0" smtClean="0">
                <a:latin typeface="Times New Roman" pitchFamily="18" charset="0"/>
              </a:rPr>
              <a:t>of cholesterol content of </a:t>
            </a:r>
            <a:r>
              <a:rPr lang="en-US" sz="2400" b="1" dirty="0" err="1" smtClean="0">
                <a:latin typeface="Times New Roman" pitchFamily="18" charset="0"/>
              </a:rPr>
              <a:t>antiatherogenic</a:t>
            </a:r>
            <a:r>
              <a:rPr lang="en-US" sz="2400" b="1" dirty="0" smtClean="0">
                <a:latin typeface="Times New Roman" pitchFamily="18" charset="0"/>
              </a:rPr>
              <a:t> forms of lipoprotein</a:t>
            </a:r>
            <a:r>
              <a:rPr lang="ru-RU" sz="2400" dirty="0" smtClean="0">
                <a:latin typeface="Times New Roman" pitchFamily="18" charset="0"/>
              </a:rPr>
              <a:t> </a:t>
            </a:r>
            <a:endParaRPr lang="ru-RU" sz="2400" dirty="0">
              <a:latin typeface="Times New Roman" pitchFamily="18" charset="0"/>
            </a:endParaRPr>
          </a:p>
        </p:txBody>
      </p:sp>
      <p:sp>
        <p:nvSpPr>
          <p:cNvPr id="191498" name="Line 10"/>
          <p:cNvSpPr>
            <a:spLocks noChangeShapeType="1"/>
          </p:cNvSpPr>
          <p:nvPr/>
        </p:nvSpPr>
        <p:spPr bwMode="auto">
          <a:xfrm>
            <a:off x="1905000" y="4724400"/>
            <a:ext cx="457200" cy="0"/>
          </a:xfrm>
          <a:prstGeom prst="line">
            <a:avLst/>
          </a:prstGeom>
          <a:noFill/>
          <a:ln w="9525">
            <a:solidFill>
              <a:schemeClr val="tx1"/>
            </a:solidFill>
            <a:round/>
            <a:headEnd/>
            <a:tailEnd type="triangle" w="med" len="med"/>
          </a:ln>
          <a:effectLst/>
        </p:spPr>
        <p:txBody>
          <a:bodyPr wrap="none"/>
          <a:lstStyle/>
          <a:p>
            <a:endParaRPr lang="ru-RU"/>
          </a:p>
        </p:txBody>
      </p:sp>
      <p:sp>
        <p:nvSpPr>
          <p:cNvPr id="191499" name="Oval 11"/>
          <p:cNvSpPr>
            <a:spLocks noChangeArrowheads="1"/>
          </p:cNvSpPr>
          <p:nvPr/>
        </p:nvSpPr>
        <p:spPr bwMode="auto">
          <a:xfrm>
            <a:off x="304800" y="5373688"/>
            <a:ext cx="2057400" cy="1223962"/>
          </a:xfrm>
          <a:prstGeom prst="ellipse">
            <a:avLst/>
          </a:prstGeom>
          <a:gradFill rotWithShape="1">
            <a:gsLst>
              <a:gs pos="0">
                <a:srgbClr val="FFFF00">
                  <a:gamma/>
                  <a:shade val="46275"/>
                  <a:invGamma/>
                </a:srgbClr>
              </a:gs>
              <a:gs pos="50000">
                <a:srgbClr val="FFFF00"/>
              </a:gs>
              <a:gs pos="100000">
                <a:srgbClr val="FFFF00">
                  <a:gamma/>
                  <a:shade val="46275"/>
                  <a:invGamma/>
                </a:srgbClr>
              </a:gs>
            </a:gsLst>
            <a:lin ang="5400000" scaled="1"/>
          </a:gradFill>
          <a:ln w="9525">
            <a:solidFill>
              <a:schemeClr val="bg2"/>
            </a:solidFill>
            <a:round/>
            <a:headEnd/>
            <a:tailEnd/>
          </a:ln>
          <a:effectLst/>
        </p:spPr>
        <p:txBody>
          <a:bodyPr wrap="none" anchor="ctr"/>
          <a:lstStyle/>
          <a:p>
            <a:pPr algn="ctr"/>
            <a:r>
              <a:rPr lang="en-US" dirty="0" smtClean="0">
                <a:solidFill>
                  <a:schemeClr val="bg2"/>
                </a:solidFill>
                <a:effectLst>
                  <a:outerShdw blurRad="38100" dist="38100" dir="2700000" algn="tl">
                    <a:srgbClr val="000000"/>
                  </a:outerShdw>
                </a:effectLst>
                <a:latin typeface="Times New Roman" pitchFamily="18" charset="0"/>
              </a:rPr>
              <a:t>In the intestine</a:t>
            </a:r>
            <a:endParaRPr lang="ru-RU" sz="1800" dirty="0">
              <a:solidFill>
                <a:schemeClr val="bg2"/>
              </a:solidFill>
              <a:effectLst>
                <a:outerShdw blurRad="38100" dist="38100" dir="2700000" algn="tl">
                  <a:srgbClr val="000000"/>
                </a:outerShdw>
              </a:effectLst>
              <a:latin typeface="Times New Roman" pitchFamily="18" charset="0"/>
            </a:endParaRPr>
          </a:p>
        </p:txBody>
      </p:sp>
      <p:sp>
        <p:nvSpPr>
          <p:cNvPr id="191500" name="Line 12"/>
          <p:cNvSpPr>
            <a:spLocks noChangeShapeType="1"/>
          </p:cNvSpPr>
          <p:nvPr/>
        </p:nvSpPr>
        <p:spPr bwMode="auto">
          <a:xfrm>
            <a:off x="2438400" y="5943600"/>
            <a:ext cx="533400" cy="0"/>
          </a:xfrm>
          <a:prstGeom prst="line">
            <a:avLst/>
          </a:prstGeom>
          <a:noFill/>
          <a:ln w="9525">
            <a:solidFill>
              <a:schemeClr val="tx1"/>
            </a:solidFill>
            <a:round/>
            <a:headEnd/>
            <a:tailEnd type="triangle" w="med" len="med"/>
          </a:ln>
          <a:effectLst/>
        </p:spPr>
        <p:txBody>
          <a:bodyPr wrap="none"/>
          <a:lstStyle/>
          <a:p>
            <a:endParaRPr lang="ru-RU"/>
          </a:p>
        </p:txBody>
      </p:sp>
      <p:sp>
        <p:nvSpPr>
          <p:cNvPr id="191501" name="Text Box 13"/>
          <p:cNvSpPr txBox="1">
            <a:spLocks noChangeArrowheads="1"/>
          </p:cNvSpPr>
          <p:nvPr/>
        </p:nvSpPr>
        <p:spPr bwMode="auto">
          <a:xfrm>
            <a:off x="3108325" y="5680075"/>
            <a:ext cx="3182281" cy="461665"/>
          </a:xfrm>
          <a:prstGeom prst="rect">
            <a:avLst/>
          </a:prstGeom>
          <a:noFill/>
          <a:ln w="9525">
            <a:noFill/>
            <a:miter lim="800000"/>
            <a:headEnd/>
            <a:tailEnd/>
          </a:ln>
          <a:effectLst/>
        </p:spPr>
        <p:txBody>
          <a:bodyPr wrap="none">
            <a:spAutoFit/>
          </a:bodyPr>
          <a:lstStyle/>
          <a:p>
            <a:r>
              <a:rPr lang="en-US" sz="2400" b="1" dirty="0" smtClean="0">
                <a:latin typeface="Times New Roman" pitchFamily="18" charset="0"/>
              </a:rPr>
              <a:t>Deficiency </a:t>
            </a:r>
            <a:r>
              <a:rPr lang="en-US" sz="2400" b="1" dirty="0" smtClean="0">
                <a:latin typeface="Times New Roman" pitchFamily="18" charset="0"/>
              </a:rPr>
              <a:t>of bile acids</a:t>
            </a:r>
            <a:endParaRPr lang="ru-RU" sz="2400" b="1" dirty="0">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Text Box 2"/>
          <p:cNvSpPr txBox="1">
            <a:spLocks noChangeArrowheads="1"/>
          </p:cNvSpPr>
          <p:nvPr/>
        </p:nvSpPr>
        <p:spPr bwMode="auto">
          <a:xfrm>
            <a:off x="1692275" y="228600"/>
            <a:ext cx="5111750" cy="519113"/>
          </a:xfrm>
          <a:prstGeom prst="rect">
            <a:avLst/>
          </a:prstGeom>
          <a:noFill/>
          <a:ln w="9525">
            <a:noFill/>
            <a:miter lim="800000"/>
            <a:headEnd/>
            <a:tailEnd/>
          </a:ln>
          <a:effectLst/>
        </p:spPr>
        <p:txBody>
          <a:bodyPr>
            <a:spAutoFit/>
          </a:bodyPr>
          <a:lstStyle/>
          <a:p>
            <a:pPr algn="ctr"/>
            <a:r>
              <a:rPr lang="en-US" sz="2800" b="1" dirty="0" smtClean="0">
                <a:latin typeface="Times New Roman" pitchFamily="18" charset="0"/>
              </a:rPr>
              <a:t>Protein metabolism</a:t>
            </a:r>
            <a:endParaRPr lang="ru-RU" sz="2800" b="1" dirty="0">
              <a:latin typeface="Times New Roman" pitchFamily="18" charset="0"/>
            </a:endParaRPr>
          </a:p>
        </p:txBody>
      </p:sp>
      <p:sp>
        <p:nvSpPr>
          <p:cNvPr id="192515" name="Text Box 3"/>
          <p:cNvSpPr txBox="1">
            <a:spLocks noChangeArrowheads="1"/>
          </p:cNvSpPr>
          <p:nvPr/>
        </p:nvSpPr>
        <p:spPr bwMode="auto">
          <a:xfrm>
            <a:off x="1066800" y="738188"/>
            <a:ext cx="3206327" cy="400110"/>
          </a:xfrm>
          <a:prstGeom prst="rect">
            <a:avLst/>
          </a:prstGeom>
          <a:noFill/>
          <a:ln w="9525">
            <a:noFill/>
            <a:miter lim="800000"/>
            <a:headEnd/>
            <a:tailEnd/>
          </a:ln>
          <a:effectLst/>
        </p:spPr>
        <p:txBody>
          <a:bodyPr wrap="none">
            <a:spAutoFit/>
          </a:bodyPr>
          <a:lstStyle/>
          <a:p>
            <a:r>
              <a:rPr lang="ru-RU" sz="2000" dirty="0" smtClean="0">
                <a:solidFill>
                  <a:srgbClr val="7030A0"/>
                </a:solidFill>
                <a:latin typeface="Times New Roman" pitchFamily="18" charset="0"/>
              </a:rPr>
              <a:t>-</a:t>
            </a:r>
            <a:r>
              <a:rPr lang="en-US" sz="2000" dirty="0" smtClean="0">
                <a:solidFill>
                  <a:srgbClr val="7030A0"/>
                </a:solidFill>
                <a:latin typeface="Times New Roman" pitchFamily="18" charset="0"/>
              </a:rPr>
              <a:t> a decrease in albumin blood</a:t>
            </a:r>
            <a:endParaRPr lang="ru-RU" sz="2000" b="1" dirty="0">
              <a:solidFill>
                <a:srgbClr val="7030A0"/>
              </a:solidFill>
              <a:latin typeface="Times New Roman" pitchFamily="18" charset="0"/>
            </a:endParaRPr>
          </a:p>
        </p:txBody>
      </p:sp>
      <p:sp>
        <p:nvSpPr>
          <p:cNvPr id="192516" name="Text Box 4"/>
          <p:cNvSpPr txBox="1">
            <a:spLocks noChangeArrowheads="1"/>
          </p:cNvSpPr>
          <p:nvPr/>
        </p:nvSpPr>
        <p:spPr bwMode="auto">
          <a:xfrm>
            <a:off x="1600200" y="1196975"/>
            <a:ext cx="5492750" cy="400110"/>
          </a:xfrm>
          <a:prstGeom prst="rect">
            <a:avLst/>
          </a:prstGeom>
          <a:noFill/>
          <a:ln w="9525">
            <a:noFill/>
            <a:miter lim="800000"/>
            <a:headEnd/>
            <a:tailEnd/>
          </a:ln>
          <a:effectLst/>
        </p:spPr>
        <p:txBody>
          <a:bodyPr>
            <a:spAutoFit/>
          </a:bodyPr>
          <a:lstStyle/>
          <a:p>
            <a:pPr>
              <a:buFontTx/>
              <a:buChar char="•"/>
            </a:pPr>
            <a:r>
              <a:rPr lang="ru-RU" sz="2000" dirty="0">
                <a:latin typeface="Times New Roman" pitchFamily="18" charset="0"/>
              </a:rPr>
              <a:t> </a:t>
            </a:r>
            <a:r>
              <a:rPr lang="en-US" sz="2000" b="1" dirty="0" smtClean="0">
                <a:latin typeface="Times New Roman" pitchFamily="18" charset="0"/>
              </a:rPr>
              <a:t>the </a:t>
            </a:r>
            <a:r>
              <a:rPr lang="en-US" sz="2000" b="1" dirty="0" smtClean="0">
                <a:latin typeface="Times New Roman" pitchFamily="18" charset="0"/>
              </a:rPr>
              <a:t>appearance of </a:t>
            </a:r>
            <a:r>
              <a:rPr lang="en-US" sz="2000" b="1" dirty="0" err="1" smtClean="0">
                <a:latin typeface="Times New Roman" pitchFamily="18" charset="0"/>
              </a:rPr>
              <a:t>hyperhydration</a:t>
            </a:r>
            <a:r>
              <a:rPr lang="en-US" sz="2000" b="1" dirty="0" smtClean="0">
                <a:latin typeface="Times New Roman" pitchFamily="18" charset="0"/>
              </a:rPr>
              <a:t> and edema</a:t>
            </a:r>
            <a:endParaRPr lang="ru-RU" sz="2000" b="1" dirty="0">
              <a:latin typeface="Times New Roman" pitchFamily="18" charset="0"/>
            </a:endParaRPr>
          </a:p>
        </p:txBody>
      </p:sp>
      <p:sp>
        <p:nvSpPr>
          <p:cNvPr id="192517" name="Text Box 5"/>
          <p:cNvSpPr txBox="1">
            <a:spLocks noChangeArrowheads="1"/>
          </p:cNvSpPr>
          <p:nvPr/>
        </p:nvSpPr>
        <p:spPr bwMode="auto">
          <a:xfrm>
            <a:off x="1600200" y="1557338"/>
            <a:ext cx="2827338" cy="400110"/>
          </a:xfrm>
          <a:prstGeom prst="rect">
            <a:avLst/>
          </a:prstGeom>
          <a:noFill/>
          <a:ln w="9525">
            <a:noFill/>
            <a:miter lim="800000"/>
            <a:headEnd/>
            <a:tailEnd/>
          </a:ln>
          <a:effectLst/>
        </p:spPr>
        <p:txBody>
          <a:bodyPr>
            <a:spAutoFit/>
          </a:bodyPr>
          <a:lstStyle/>
          <a:p>
            <a:pPr>
              <a:buFontTx/>
              <a:buChar char="•"/>
            </a:pPr>
            <a:r>
              <a:rPr lang="ru-RU" sz="1800" dirty="0">
                <a:latin typeface="Times New Roman" pitchFamily="18" charset="0"/>
              </a:rPr>
              <a:t> </a:t>
            </a:r>
            <a:r>
              <a:rPr lang="en-US" sz="2000" b="1" dirty="0" smtClean="0">
                <a:latin typeface="Times New Roman" pitchFamily="18" charset="0"/>
              </a:rPr>
              <a:t>development </a:t>
            </a:r>
            <a:r>
              <a:rPr lang="en-US" sz="2000" b="1" dirty="0" smtClean="0">
                <a:latin typeface="Times New Roman" pitchFamily="18" charset="0"/>
              </a:rPr>
              <a:t>of </a:t>
            </a:r>
            <a:r>
              <a:rPr lang="en-US" sz="2000" b="1" dirty="0" err="1" smtClean="0">
                <a:latin typeface="Times New Roman" pitchFamily="18" charset="0"/>
              </a:rPr>
              <a:t>ascites</a:t>
            </a:r>
            <a:endParaRPr lang="ru-RU" sz="2000" b="1" dirty="0">
              <a:latin typeface="Times New Roman" pitchFamily="18" charset="0"/>
            </a:endParaRPr>
          </a:p>
        </p:txBody>
      </p:sp>
      <p:sp>
        <p:nvSpPr>
          <p:cNvPr id="192518" name="Text Box 6"/>
          <p:cNvSpPr txBox="1">
            <a:spLocks noChangeArrowheads="1"/>
          </p:cNvSpPr>
          <p:nvPr/>
        </p:nvSpPr>
        <p:spPr bwMode="auto">
          <a:xfrm>
            <a:off x="1050925" y="2071688"/>
            <a:ext cx="2021900" cy="400110"/>
          </a:xfrm>
          <a:prstGeom prst="rect">
            <a:avLst/>
          </a:prstGeom>
          <a:noFill/>
          <a:ln w="9525">
            <a:noFill/>
            <a:miter lim="800000"/>
            <a:headEnd/>
            <a:tailEnd/>
          </a:ln>
          <a:effectLst/>
        </p:spPr>
        <p:txBody>
          <a:bodyPr wrap="none">
            <a:spAutoFit/>
          </a:bodyPr>
          <a:lstStyle/>
          <a:p>
            <a:r>
              <a:rPr lang="ru-RU" sz="2000" dirty="0" smtClean="0">
                <a:latin typeface="Times New Roman" pitchFamily="18" charset="0"/>
              </a:rPr>
              <a:t>-</a:t>
            </a:r>
            <a:r>
              <a:rPr lang="en-US" sz="2000" b="1" dirty="0" err="1" smtClean="0">
                <a:latin typeface="Times New Roman" pitchFamily="18" charset="0"/>
              </a:rPr>
              <a:t>dysproteinemia</a:t>
            </a:r>
            <a:endParaRPr lang="ru-RU" sz="2000" b="1" dirty="0">
              <a:latin typeface="Times New Roman" pitchFamily="18" charset="0"/>
            </a:endParaRPr>
          </a:p>
        </p:txBody>
      </p:sp>
      <p:sp>
        <p:nvSpPr>
          <p:cNvPr id="192519" name="Text Box 7"/>
          <p:cNvSpPr txBox="1">
            <a:spLocks noChangeArrowheads="1"/>
          </p:cNvSpPr>
          <p:nvPr/>
        </p:nvSpPr>
        <p:spPr bwMode="auto">
          <a:xfrm>
            <a:off x="1600200" y="2490788"/>
            <a:ext cx="4676473" cy="707886"/>
          </a:xfrm>
          <a:prstGeom prst="rect">
            <a:avLst/>
          </a:prstGeom>
          <a:noFill/>
          <a:ln w="9525">
            <a:noFill/>
            <a:miter lim="800000"/>
            <a:headEnd/>
            <a:tailEnd/>
          </a:ln>
          <a:effectLst/>
        </p:spPr>
        <p:txBody>
          <a:bodyPr wrap="none">
            <a:spAutoFit/>
          </a:bodyPr>
          <a:lstStyle/>
          <a:p>
            <a:pPr>
              <a:buFontTx/>
              <a:buChar char="•"/>
            </a:pPr>
            <a:r>
              <a:rPr lang="ru-RU" sz="1800" dirty="0">
                <a:latin typeface="Times New Roman" pitchFamily="18" charset="0"/>
              </a:rPr>
              <a:t> </a:t>
            </a:r>
            <a:r>
              <a:rPr lang="en-US" sz="2000" b="1" dirty="0" smtClean="0">
                <a:latin typeface="Times New Roman" pitchFamily="18" charset="0"/>
              </a:rPr>
              <a:t>decrease </a:t>
            </a:r>
            <a:r>
              <a:rPr lang="en-US" sz="2000" b="1" dirty="0" smtClean="0">
                <a:latin typeface="Times New Roman" pitchFamily="18" charset="0"/>
              </a:rPr>
              <a:t>in albumin-globulin coefficient</a:t>
            </a:r>
          </a:p>
          <a:p>
            <a:pPr>
              <a:buFontTx/>
              <a:buChar char="•"/>
            </a:pPr>
            <a:r>
              <a:rPr lang="en-US" sz="2000" b="1" dirty="0" smtClean="0">
                <a:latin typeface="Times New Roman" pitchFamily="18" charset="0"/>
              </a:rPr>
              <a:t>  increased ESR</a:t>
            </a:r>
            <a:endParaRPr lang="ru-RU" sz="2000" b="1" dirty="0">
              <a:latin typeface="Times New Roman" pitchFamily="18" charset="0"/>
            </a:endParaRPr>
          </a:p>
        </p:txBody>
      </p:sp>
      <p:sp>
        <p:nvSpPr>
          <p:cNvPr id="192520" name="Text Box 8"/>
          <p:cNvSpPr txBox="1">
            <a:spLocks noChangeArrowheads="1"/>
          </p:cNvSpPr>
          <p:nvPr/>
        </p:nvSpPr>
        <p:spPr bwMode="auto">
          <a:xfrm>
            <a:off x="0" y="3213100"/>
            <a:ext cx="9869488" cy="1616075"/>
          </a:xfrm>
          <a:prstGeom prst="rect">
            <a:avLst/>
          </a:prstGeom>
          <a:noFill/>
          <a:ln w="9525">
            <a:noFill/>
            <a:miter lim="800000"/>
            <a:headEnd/>
            <a:tailEnd/>
          </a:ln>
          <a:effectLst/>
        </p:spPr>
        <p:txBody>
          <a:bodyPr>
            <a:spAutoFit/>
          </a:bodyPr>
          <a:lstStyle/>
          <a:p>
            <a:pPr>
              <a:buFontTx/>
              <a:buChar char="-"/>
            </a:pPr>
            <a:r>
              <a:rPr lang="ru-RU" sz="2000" b="1" dirty="0">
                <a:latin typeface="Times New Roman" pitchFamily="18" charset="0"/>
              </a:rPr>
              <a:t> </a:t>
            </a:r>
            <a:r>
              <a:rPr lang="en-US" sz="2000" b="1" dirty="0" err="1" smtClean="0">
                <a:latin typeface="Times New Roman" pitchFamily="18" charset="0"/>
              </a:rPr>
              <a:t>hyperaminoacidemia</a:t>
            </a:r>
            <a:endParaRPr lang="ru-RU" sz="2000" b="1" dirty="0" smtClean="0">
              <a:latin typeface="Times New Roman" pitchFamily="18" charset="0"/>
            </a:endParaRPr>
          </a:p>
          <a:p>
            <a:pPr>
              <a:buFontTx/>
              <a:buChar char="-"/>
            </a:pPr>
            <a:r>
              <a:rPr lang="ru-RU" sz="2000" b="1" dirty="0" smtClean="0">
                <a:latin typeface="Times New Roman" pitchFamily="18" charset="0"/>
              </a:rPr>
              <a:t> а</a:t>
            </a:r>
            <a:r>
              <a:rPr lang="en-US" sz="2000" b="1" dirty="0" err="1" smtClean="0">
                <a:latin typeface="Times New Roman" pitchFamily="18" charset="0"/>
              </a:rPr>
              <a:t>minoaciduria</a:t>
            </a:r>
            <a:endParaRPr lang="ru-RU" sz="2000" b="1" dirty="0" smtClean="0">
              <a:latin typeface="Times New Roman" pitchFamily="18" charset="0"/>
            </a:endParaRPr>
          </a:p>
          <a:p>
            <a:pPr>
              <a:buFontTx/>
              <a:buChar char="-"/>
            </a:pPr>
            <a:r>
              <a:rPr lang="ru-RU" sz="2000" b="1" dirty="0" smtClean="0">
                <a:latin typeface="Times New Roman" pitchFamily="18" charset="0"/>
              </a:rPr>
              <a:t>  </a:t>
            </a:r>
            <a:r>
              <a:rPr lang="en-US" sz="2000" b="1" dirty="0" smtClean="0">
                <a:latin typeface="Times New Roman" pitchFamily="18" charset="0"/>
              </a:rPr>
              <a:t>increase in blood ammonia</a:t>
            </a:r>
            <a:endParaRPr lang="ru-RU" sz="2000" b="1" dirty="0" smtClean="0">
              <a:latin typeface="Times New Roman" pitchFamily="18" charset="0"/>
            </a:endParaRPr>
          </a:p>
          <a:p>
            <a:pPr>
              <a:buFontTx/>
              <a:buChar char="-"/>
            </a:pPr>
            <a:r>
              <a:rPr lang="ru-RU" sz="2000" b="1" dirty="0" smtClean="0">
                <a:latin typeface="Times New Roman" pitchFamily="18" charset="0"/>
              </a:rPr>
              <a:t>  </a:t>
            </a:r>
            <a:r>
              <a:rPr lang="en-US" sz="2000" b="1" dirty="0" smtClean="0">
                <a:latin typeface="Times New Roman" pitchFamily="18" charset="0"/>
              </a:rPr>
              <a:t>decrease urea in blood</a:t>
            </a:r>
            <a:endParaRPr lang="ru-RU" sz="2000" b="1" dirty="0" smtClean="0">
              <a:latin typeface="Times New Roman" pitchFamily="18" charset="0"/>
            </a:endParaRPr>
          </a:p>
          <a:p>
            <a:pPr>
              <a:buFontTx/>
              <a:buChar char="-"/>
            </a:pPr>
            <a:r>
              <a:rPr lang="ru-RU" sz="2000" b="1" dirty="0" smtClean="0">
                <a:latin typeface="Times New Roman" pitchFamily="18" charset="0"/>
              </a:rPr>
              <a:t> </a:t>
            </a:r>
            <a:r>
              <a:rPr lang="en-US" sz="2000" b="1" dirty="0" smtClean="0">
                <a:latin typeface="Times New Roman" pitchFamily="18" charset="0"/>
              </a:rPr>
              <a:t>violation of the synthesis of important clotting factors 1, 2, 5, 7, 9, 10, 13.</a:t>
            </a:r>
            <a:r>
              <a:rPr lang="ru-RU" sz="2000" b="1" dirty="0" smtClean="0">
                <a:latin typeface="Times New Roman" pitchFamily="18" charset="0"/>
              </a:rPr>
              <a:t> </a:t>
            </a:r>
            <a:endParaRPr lang="ru-RU" sz="2000" b="1" dirty="0">
              <a:latin typeface="Times New Roman" pitchFamily="18" charset="0"/>
            </a:endParaRPr>
          </a:p>
        </p:txBody>
      </p:sp>
      <p:sp>
        <p:nvSpPr>
          <p:cNvPr id="192521" name="Oval 9"/>
          <p:cNvSpPr>
            <a:spLocks noChangeArrowheads="1"/>
          </p:cNvSpPr>
          <p:nvPr/>
        </p:nvSpPr>
        <p:spPr bwMode="auto">
          <a:xfrm>
            <a:off x="2286000" y="5013325"/>
            <a:ext cx="4518025" cy="1079500"/>
          </a:xfrm>
          <a:prstGeom prst="ellipse">
            <a:avLst/>
          </a:prstGeom>
          <a:gradFill rotWithShape="1">
            <a:gsLst>
              <a:gs pos="0">
                <a:srgbClr val="FFFF00">
                  <a:gamma/>
                  <a:shade val="46275"/>
                  <a:invGamma/>
                </a:srgbClr>
              </a:gs>
              <a:gs pos="50000">
                <a:srgbClr val="FFFF00"/>
              </a:gs>
              <a:gs pos="100000">
                <a:srgbClr val="FFFF00">
                  <a:gamma/>
                  <a:shade val="46275"/>
                  <a:invGamma/>
                </a:srgbClr>
              </a:gs>
            </a:gsLst>
            <a:lin ang="5400000" scaled="1"/>
          </a:gradFill>
          <a:ln w="9525">
            <a:solidFill>
              <a:schemeClr val="bg2"/>
            </a:solidFill>
            <a:round/>
            <a:headEnd/>
            <a:tailEnd/>
          </a:ln>
          <a:effectLst/>
        </p:spPr>
        <p:txBody>
          <a:bodyPr wrap="none" anchor="ctr"/>
          <a:lstStyle/>
          <a:p>
            <a:pPr algn="ctr"/>
            <a:r>
              <a:rPr lang="en-US" sz="2000" b="1" dirty="0" smtClean="0">
                <a:solidFill>
                  <a:schemeClr val="bg2"/>
                </a:solidFill>
                <a:effectLst>
                  <a:outerShdw blurRad="38100" dist="38100" dir="2700000" algn="tl">
                    <a:srgbClr val="000000"/>
                  </a:outerShdw>
                </a:effectLst>
                <a:latin typeface="Times New Roman" pitchFamily="18" charset="0"/>
              </a:rPr>
              <a:t>Hemorrhagic syndrome</a:t>
            </a:r>
            <a:endParaRPr lang="ru-RU" sz="2000" b="1" dirty="0">
              <a:solidFill>
                <a:schemeClr val="bg2"/>
              </a:solidFill>
              <a:effectLst>
                <a:outerShdw blurRad="38100" dist="38100" dir="2700000" algn="tl">
                  <a:srgbClr val="000000"/>
                </a:outerShdw>
              </a:effectLst>
              <a:latin typeface="Times New Roman" pitchFamily="18" charset="0"/>
            </a:endParaRPr>
          </a:p>
        </p:txBody>
      </p:sp>
      <p:sp>
        <p:nvSpPr>
          <p:cNvPr id="192522" name="Text Box 10"/>
          <p:cNvSpPr txBox="1">
            <a:spLocks noChangeArrowheads="1"/>
          </p:cNvSpPr>
          <p:nvPr/>
        </p:nvSpPr>
        <p:spPr bwMode="auto">
          <a:xfrm>
            <a:off x="571473" y="6110288"/>
            <a:ext cx="8358245" cy="707886"/>
          </a:xfrm>
          <a:prstGeom prst="rect">
            <a:avLst/>
          </a:prstGeom>
          <a:noFill/>
          <a:ln w="9525">
            <a:noFill/>
            <a:miter lim="800000"/>
            <a:headEnd/>
            <a:tailEnd/>
          </a:ln>
          <a:effectLst/>
        </p:spPr>
        <p:txBody>
          <a:bodyPr wrap="square">
            <a:spAutoFit/>
          </a:bodyPr>
          <a:lstStyle/>
          <a:p>
            <a:pPr algn="ctr">
              <a:buFontTx/>
              <a:buChar char="-"/>
            </a:pPr>
            <a:r>
              <a:rPr lang="en-US" sz="2000" b="1" dirty="0" smtClean="0">
                <a:latin typeface="Times New Roman" pitchFamily="18" charset="0"/>
              </a:rPr>
              <a:t>a </a:t>
            </a:r>
            <a:r>
              <a:rPr lang="en-US" sz="2000" b="1" dirty="0" smtClean="0">
                <a:latin typeface="Times New Roman" pitchFamily="18" charset="0"/>
              </a:rPr>
              <a:t>decrease in the synthesis in the liver of </a:t>
            </a:r>
            <a:r>
              <a:rPr lang="en-US" sz="2000" b="1" dirty="0" err="1" smtClean="0">
                <a:latin typeface="Times New Roman" pitchFamily="18" charset="0"/>
              </a:rPr>
              <a:t>transferrin</a:t>
            </a:r>
            <a:r>
              <a:rPr lang="en-US" sz="2000" b="1" dirty="0" smtClean="0">
                <a:latin typeface="Times New Roman" pitchFamily="18" charset="0"/>
              </a:rPr>
              <a:t> and </a:t>
            </a:r>
            <a:r>
              <a:rPr lang="en-US" sz="2000" b="1" dirty="0" err="1" smtClean="0">
                <a:latin typeface="Times New Roman" pitchFamily="18" charset="0"/>
              </a:rPr>
              <a:t>transcobalamin</a:t>
            </a:r>
            <a:r>
              <a:rPr lang="en-US" sz="2000" b="1" dirty="0" smtClean="0">
                <a:latin typeface="Times New Roman" pitchFamily="18" charset="0"/>
              </a:rPr>
              <a:t>,</a:t>
            </a:r>
          </a:p>
          <a:p>
            <a:pPr algn="ctr"/>
            <a:r>
              <a:rPr lang="en-US" sz="2000" b="1" dirty="0" smtClean="0">
                <a:latin typeface="Times New Roman" pitchFamily="18" charset="0"/>
              </a:rPr>
              <a:t>  vitamin B6 and A.</a:t>
            </a:r>
            <a:endParaRPr lang="ru-RU" sz="2000" b="1" dirty="0">
              <a:latin typeface="Times New Roman" pitchFamily="18" charset="0"/>
            </a:endParaRPr>
          </a:p>
        </p:txBody>
      </p:sp>
      <p:sp>
        <p:nvSpPr>
          <p:cNvPr id="192523" name="Line 11"/>
          <p:cNvSpPr>
            <a:spLocks noChangeShapeType="1"/>
          </p:cNvSpPr>
          <p:nvPr/>
        </p:nvSpPr>
        <p:spPr bwMode="auto">
          <a:xfrm flipH="1">
            <a:off x="4716463" y="4724400"/>
            <a:ext cx="0" cy="217488"/>
          </a:xfrm>
          <a:prstGeom prst="line">
            <a:avLst/>
          </a:prstGeom>
          <a:noFill/>
          <a:ln w="9525">
            <a:solidFill>
              <a:schemeClr val="tx1"/>
            </a:solidFill>
            <a:round/>
            <a:headEnd/>
            <a:tailEnd type="triangle" w="med" len="med"/>
          </a:ln>
          <a:effectLst/>
        </p:spPr>
        <p:txBody>
          <a:bodyPr wrap="none"/>
          <a:lstStyle/>
          <a:p>
            <a:endParaRPr lang="ru-RU"/>
          </a:p>
        </p:txBody>
      </p:sp>
      <p:sp>
        <p:nvSpPr>
          <p:cNvPr id="192524" name="Line 12"/>
          <p:cNvSpPr>
            <a:spLocks noChangeShapeType="1"/>
          </p:cNvSpPr>
          <p:nvPr/>
        </p:nvSpPr>
        <p:spPr bwMode="auto">
          <a:xfrm>
            <a:off x="250825" y="4221163"/>
            <a:ext cx="0" cy="215900"/>
          </a:xfrm>
          <a:prstGeom prst="line">
            <a:avLst/>
          </a:prstGeom>
          <a:noFill/>
          <a:ln w="9525">
            <a:solidFill>
              <a:schemeClr val="tx1"/>
            </a:solidFill>
            <a:round/>
            <a:headEnd/>
            <a:tailEnd type="triangle" w="med" len="med"/>
          </a:ln>
          <a:effectLst/>
        </p:spPr>
        <p:txBody>
          <a:bodyPr wrap="none"/>
          <a:lstStyle/>
          <a:p>
            <a:endParaRPr lang="ru-RU"/>
          </a:p>
        </p:txBody>
      </p:sp>
      <p:sp>
        <p:nvSpPr>
          <p:cNvPr id="192525" name="Line 13"/>
          <p:cNvSpPr>
            <a:spLocks noChangeShapeType="1"/>
          </p:cNvSpPr>
          <p:nvPr/>
        </p:nvSpPr>
        <p:spPr bwMode="auto">
          <a:xfrm flipV="1">
            <a:off x="250825" y="3933825"/>
            <a:ext cx="0" cy="215900"/>
          </a:xfrm>
          <a:prstGeom prst="line">
            <a:avLst/>
          </a:prstGeom>
          <a:noFill/>
          <a:ln w="9525">
            <a:solidFill>
              <a:schemeClr val="tx1"/>
            </a:solidFill>
            <a:round/>
            <a:headEnd/>
            <a:tailEnd type="triangle" w="med" len="med"/>
          </a:ln>
          <a:effectLst/>
        </p:spPr>
        <p:txBody>
          <a:bodyPr wrap="none"/>
          <a:lstStyle/>
          <a:p>
            <a:endParaRPr lang="ru-RU"/>
          </a:p>
        </p:txBody>
      </p:sp>
    </p:spTree>
  </p:cSld>
  <p:clrMapOvr>
    <a:masterClrMapping/>
  </p:clrMapOvr>
  <p:transition advTm="30000"/>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40" name="Picture 4"/>
          <p:cNvPicPr>
            <a:picLocks noChangeAspect="1" noChangeArrowheads="1"/>
          </p:cNvPicPr>
          <p:nvPr/>
        </p:nvPicPr>
        <p:blipFill>
          <a:blip r:embed="rId2"/>
          <a:srcRect/>
          <a:stretch>
            <a:fillRect/>
          </a:stretch>
        </p:blipFill>
        <p:spPr bwMode="auto">
          <a:xfrm>
            <a:off x="-80963" y="0"/>
            <a:ext cx="9305926" cy="6858000"/>
          </a:xfrm>
          <a:prstGeom prst="rect">
            <a:avLst/>
          </a:prstGeom>
          <a:noFill/>
        </p:spPr>
      </p:pic>
    </p:spTree>
  </p:cSld>
  <p:clrMapOvr>
    <a:masterClrMapping/>
  </p:clrMapOvr>
  <p:transition advTm="30000"/>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ext Box 2"/>
          <p:cNvSpPr txBox="1">
            <a:spLocks noChangeArrowheads="1"/>
          </p:cNvSpPr>
          <p:nvPr/>
        </p:nvSpPr>
        <p:spPr bwMode="auto">
          <a:xfrm>
            <a:off x="1828800" y="130175"/>
            <a:ext cx="5726632" cy="584775"/>
          </a:xfrm>
          <a:prstGeom prst="rect">
            <a:avLst/>
          </a:prstGeom>
          <a:noFill/>
          <a:ln w="9525">
            <a:noFill/>
            <a:miter lim="800000"/>
            <a:headEnd/>
            <a:tailEnd/>
          </a:ln>
          <a:effectLst/>
        </p:spPr>
        <p:txBody>
          <a:bodyPr wrap="none">
            <a:spAutoFit/>
          </a:bodyPr>
          <a:lstStyle/>
          <a:p>
            <a:r>
              <a:rPr lang="en-US" sz="3200" b="1" u="sng" dirty="0" smtClean="0">
                <a:effectLst>
                  <a:outerShdw blurRad="38100" dist="38100" dir="2700000" algn="tl">
                    <a:srgbClr val="000000"/>
                  </a:outerShdw>
                </a:effectLst>
                <a:latin typeface="Times New Roman" pitchFamily="18" charset="0"/>
              </a:rPr>
              <a:t>Weakening the barrier function</a:t>
            </a:r>
            <a:endParaRPr lang="ru-RU" sz="3200" b="1" u="sng" dirty="0">
              <a:effectLst>
                <a:outerShdw blurRad="38100" dist="38100" dir="2700000" algn="tl">
                  <a:srgbClr val="000000"/>
                </a:outerShdw>
              </a:effectLst>
              <a:latin typeface="Times New Roman" pitchFamily="18" charset="0"/>
            </a:endParaRPr>
          </a:p>
        </p:txBody>
      </p:sp>
      <p:sp>
        <p:nvSpPr>
          <p:cNvPr id="194563" name="Text Box 3"/>
          <p:cNvSpPr txBox="1">
            <a:spLocks noChangeArrowheads="1"/>
          </p:cNvSpPr>
          <p:nvPr/>
        </p:nvSpPr>
        <p:spPr bwMode="auto">
          <a:xfrm>
            <a:off x="0" y="727075"/>
            <a:ext cx="8831263" cy="1077218"/>
          </a:xfrm>
          <a:prstGeom prst="rect">
            <a:avLst/>
          </a:prstGeom>
          <a:noFill/>
          <a:ln w="9525">
            <a:noFill/>
            <a:miter lim="800000"/>
            <a:headEnd/>
            <a:tailEnd/>
          </a:ln>
          <a:effectLst/>
        </p:spPr>
        <p:txBody>
          <a:bodyPr>
            <a:spAutoFit/>
          </a:bodyPr>
          <a:lstStyle/>
          <a:p>
            <a:r>
              <a:rPr lang="en-US" sz="2400" b="1" u="sng" dirty="0" smtClean="0">
                <a:latin typeface="Times New Roman" pitchFamily="18" charset="0"/>
              </a:rPr>
              <a:t>As a result</a:t>
            </a:r>
            <a:r>
              <a:rPr lang="ru-RU" sz="2400" b="1" u="sng" dirty="0" smtClean="0">
                <a:latin typeface="Times New Roman" pitchFamily="18" charset="0"/>
              </a:rPr>
              <a:t>:</a:t>
            </a:r>
            <a:r>
              <a:rPr lang="ru-RU" sz="2400" dirty="0" smtClean="0">
                <a:solidFill>
                  <a:srgbClr val="FF3300"/>
                </a:solidFill>
                <a:latin typeface="Times New Roman" pitchFamily="18" charset="0"/>
              </a:rPr>
              <a:t> </a:t>
            </a:r>
            <a:endParaRPr lang="ru-RU" sz="2400" dirty="0">
              <a:latin typeface="Times New Roman" pitchFamily="18" charset="0"/>
            </a:endParaRPr>
          </a:p>
          <a:p>
            <a:r>
              <a:rPr lang="ru-RU" sz="2000" dirty="0">
                <a:solidFill>
                  <a:srgbClr val="C00000"/>
                </a:solidFill>
                <a:latin typeface="Times New Roman" pitchFamily="18" charset="0"/>
              </a:rPr>
              <a:t>                            </a:t>
            </a:r>
            <a:r>
              <a:rPr lang="en-US" sz="2000" dirty="0" smtClean="0">
                <a:solidFill>
                  <a:srgbClr val="C00000"/>
                </a:solidFill>
                <a:latin typeface="Times New Roman" pitchFamily="18" charset="0"/>
              </a:rPr>
              <a:t>  </a:t>
            </a:r>
            <a:r>
              <a:rPr lang="ru-RU" sz="2000" dirty="0" smtClean="0">
                <a:solidFill>
                  <a:srgbClr val="C00000"/>
                </a:solidFill>
                <a:latin typeface="Times New Roman" pitchFamily="18" charset="0"/>
              </a:rPr>
              <a:t>-</a:t>
            </a:r>
            <a:r>
              <a:rPr lang="en-US" sz="2000" dirty="0" smtClean="0">
                <a:solidFill>
                  <a:srgbClr val="C00000"/>
                </a:solidFill>
                <a:latin typeface="Times New Roman" pitchFamily="18" charset="0"/>
              </a:rPr>
              <a:t> </a:t>
            </a:r>
            <a:r>
              <a:rPr lang="en-US" sz="2000" dirty="0" smtClean="0">
                <a:solidFill>
                  <a:srgbClr val="C00000"/>
                </a:solidFill>
                <a:latin typeface="Times New Roman" pitchFamily="18" charset="0"/>
              </a:rPr>
              <a:t>reduced </a:t>
            </a:r>
            <a:r>
              <a:rPr lang="en-US" sz="2000" dirty="0" smtClean="0">
                <a:solidFill>
                  <a:srgbClr val="C00000"/>
                </a:solidFill>
                <a:latin typeface="Times New Roman" pitchFamily="18" charset="0"/>
              </a:rPr>
              <a:t>resistance to infection</a:t>
            </a:r>
          </a:p>
          <a:p>
            <a:r>
              <a:rPr lang="en-US" sz="2000" dirty="0" smtClean="0">
                <a:solidFill>
                  <a:srgbClr val="C00000"/>
                </a:solidFill>
                <a:latin typeface="Times New Roman" pitchFamily="18" charset="0"/>
              </a:rPr>
              <a:t>                              - development of allergic, immune diseases</a:t>
            </a:r>
            <a:endParaRPr lang="ru-RU" sz="2000" b="1" u="sng" dirty="0">
              <a:solidFill>
                <a:srgbClr val="C00000"/>
              </a:solidFill>
              <a:latin typeface="Times New Roman" pitchFamily="18" charset="0"/>
            </a:endParaRPr>
          </a:p>
        </p:txBody>
      </p:sp>
      <p:sp>
        <p:nvSpPr>
          <p:cNvPr id="194564" name="Text Box 4"/>
          <p:cNvSpPr txBox="1">
            <a:spLocks noChangeArrowheads="1"/>
          </p:cNvSpPr>
          <p:nvPr/>
        </p:nvSpPr>
        <p:spPr bwMode="auto">
          <a:xfrm>
            <a:off x="2700338" y="1773238"/>
            <a:ext cx="3527425" cy="519112"/>
          </a:xfrm>
          <a:prstGeom prst="rect">
            <a:avLst/>
          </a:prstGeom>
          <a:noFill/>
          <a:ln w="9525">
            <a:noFill/>
            <a:miter lim="800000"/>
            <a:headEnd/>
            <a:tailEnd/>
          </a:ln>
          <a:effectLst/>
        </p:spPr>
        <p:txBody>
          <a:bodyPr>
            <a:spAutoFit/>
          </a:bodyPr>
          <a:lstStyle/>
          <a:p>
            <a:pPr algn="ctr"/>
            <a:r>
              <a:rPr lang="en-US" sz="2800" b="1" u="sng" dirty="0" smtClean="0">
                <a:effectLst>
                  <a:outerShdw blurRad="38100" dist="38100" dir="2700000" algn="tl">
                    <a:srgbClr val="000000"/>
                  </a:outerShdw>
                </a:effectLst>
                <a:latin typeface="Times New Roman" pitchFamily="18" charset="0"/>
              </a:rPr>
              <a:t>Toxemia</a:t>
            </a:r>
            <a:endParaRPr lang="ru-RU" sz="2800" b="1" u="sng" dirty="0">
              <a:effectLst>
                <a:outerShdw blurRad="38100" dist="38100" dir="2700000" algn="tl">
                  <a:srgbClr val="000000"/>
                </a:outerShdw>
              </a:effectLst>
              <a:latin typeface="Times New Roman" pitchFamily="18" charset="0"/>
            </a:endParaRPr>
          </a:p>
        </p:txBody>
      </p:sp>
      <p:sp>
        <p:nvSpPr>
          <p:cNvPr id="194565" name="Text Box 5"/>
          <p:cNvSpPr txBox="1">
            <a:spLocks noChangeArrowheads="1"/>
          </p:cNvSpPr>
          <p:nvPr/>
        </p:nvSpPr>
        <p:spPr bwMode="auto">
          <a:xfrm>
            <a:off x="250825" y="2276475"/>
            <a:ext cx="8642350" cy="954107"/>
          </a:xfrm>
          <a:prstGeom prst="rect">
            <a:avLst/>
          </a:prstGeom>
          <a:noFill/>
          <a:ln w="9525">
            <a:noFill/>
            <a:miter lim="800000"/>
            <a:headEnd/>
            <a:tailEnd/>
          </a:ln>
          <a:effectLst/>
        </p:spPr>
        <p:txBody>
          <a:bodyPr>
            <a:spAutoFit/>
          </a:bodyPr>
          <a:lstStyle/>
          <a:p>
            <a:pPr algn="ctr"/>
            <a:r>
              <a:rPr lang="en-US" sz="2800" b="1" u="sng" dirty="0" smtClean="0">
                <a:solidFill>
                  <a:srgbClr val="C00000"/>
                </a:solidFill>
                <a:latin typeface="Times New Roman" pitchFamily="18" charset="0"/>
              </a:rPr>
              <a:t>Clinical manifestations and changes in peripheral blood:</a:t>
            </a:r>
            <a:endParaRPr lang="ru-RU" sz="2800" b="1" u="sng" dirty="0">
              <a:solidFill>
                <a:srgbClr val="C00000"/>
              </a:solidFill>
              <a:latin typeface="Times New Roman" pitchFamily="18" charset="0"/>
            </a:endParaRPr>
          </a:p>
        </p:txBody>
      </p:sp>
      <p:sp>
        <p:nvSpPr>
          <p:cNvPr id="194566" name="Text Box 6"/>
          <p:cNvSpPr txBox="1">
            <a:spLocks noChangeArrowheads="1"/>
          </p:cNvSpPr>
          <p:nvPr/>
        </p:nvSpPr>
        <p:spPr bwMode="auto">
          <a:xfrm>
            <a:off x="2803525" y="3141663"/>
            <a:ext cx="3398838" cy="1938992"/>
          </a:xfrm>
          <a:prstGeom prst="rect">
            <a:avLst/>
          </a:prstGeom>
          <a:noFill/>
          <a:ln w="9525">
            <a:noFill/>
            <a:miter lim="800000"/>
            <a:headEnd/>
            <a:tailEnd/>
          </a:ln>
          <a:effectLst/>
        </p:spPr>
        <p:txBody>
          <a:bodyPr>
            <a:spAutoFit/>
          </a:bodyPr>
          <a:lstStyle/>
          <a:p>
            <a:pPr>
              <a:buFontTx/>
              <a:buChar char="-"/>
            </a:pPr>
            <a:r>
              <a:rPr lang="ru-RU" sz="2000" dirty="0">
                <a:latin typeface="Times New Roman" pitchFamily="18" charset="0"/>
              </a:rPr>
              <a:t> </a:t>
            </a:r>
            <a:r>
              <a:rPr lang="en-US" sz="2000" b="1" dirty="0" smtClean="0">
                <a:latin typeface="Times New Roman" pitchFamily="18" charset="0"/>
              </a:rPr>
              <a:t> </a:t>
            </a:r>
            <a:r>
              <a:rPr lang="en-US" sz="2000" b="1" dirty="0" err="1" smtClean="0">
                <a:latin typeface="Times New Roman" pitchFamily="18" charset="0"/>
              </a:rPr>
              <a:t>leukocytosis</a:t>
            </a:r>
            <a:endParaRPr lang="en-US" sz="2000" b="1" dirty="0" smtClean="0">
              <a:latin typeface="Times New Roman" pitchFamily="18" charset="0"/>
            </a:endParaRPr>
          </a:p>
          <a:p>
            <a:pPr>
              <a:buFontTx/>
              <a:buChar char="-"/>
            </a:pPr>
            <a:r>
              <a:rPr lang="en-US" sz="2000" b="1" dirty="0" smtClean="0">
                <a:latin typeface="Times New Roman" pitchFamily="18" charset="0"/>
              </a:rPr>
              <a:t>  fever</a:t>
            </a:r>
          </a:p>
          <a:p>
            <a:pPr>
              <a:buFontTx/>
              <a:buChar char="-"/>
            </a:pPr>
            <a:r>
              <a:rPr lang="en-US" sz="2000" b="1" dirty="0" smtClean="0">
                <a:latin typeface="Times New Roman" pitchFamily="18" charset="0"/>
              </a:rPr>
              <a:t>  </a:t>
            </a:r>
            <a:r>
              <a:rPr lang="en-US" sz="2000" b="1" dirty="0" err="1" smtClean="0">
                <a:latin typeface="Times New Roman" pitchFamily="18" charset="0"/>
              </a:rPr>
              <a:t>hemolysis</a:t>
            </a:r>
            <a:r>
              <a:rPr lang="en-US" sz="2000" b="1" dirty="0" smtClean="0">
                <a:latin typeface="Times New Roman" pitchFamily="18" charset="0"/>
              </a:rPr>
              <a:t> of erythrocytes</a:t>
            </a:r>
          </a:p>
          <a:p>
            <a:pPr>
              <a:buFontTx/>
              <a:buChar char="-"/>
            </a:pPr>
            <a:r>
              <a:rPr lang="en-US" sz="2000" b="1" dirty="0" smtClean="0">
                <a:latin typeface="Times New Roman" pitchFamily="18" charset="0"/>
              </a:rPr>
              <a:t>  erosion of the intestine</a:t>
            </a:r>
          </a:p>
          <a:p>
            <a:pPr>
              <a:buFontTx/>
              <a:buChar char="-"/>
            </a:pPr>
            <a:r>
              <a:rPr lang="en-US" sz="2000" b="1" dirty="0" smtClean="0">
                <a:latin typeface="Times New Roman" pitchFamily="18" charset="0"/>
              </a:rPr>
              <a:t>  renal insufficiency</a:t>
            </a:r>
          </a:p>
          <a:p>
            <a:pPr>
              <a:buFontTx/>
              <a:buChar char="-"/>
            </a:pPr>
            <a:r>
              <a:rPr lang="en-US" sz="2000" b="1" dirty="0" smtClean="0">
                <a:latin typeface="Times New Roman" pitchFamily="18" charset="0"/>
              </a:rPr>
              <a:t>  toxemic collapse</a:t>
            </a:r>
            <a:endParaRPr lang="ru-RU" sz="2000" b="1" dirty="0">
              <a:latin typeface="Times New Roman" pitchFamily="18" charset="0"/>
            </a:endParaRPr>
          </a:p>
        </p:txBody>
      </p:sp>
      <p:sp>
        <p:nvSpPr>
          <p:cNvPr id="194567" name="Text Box 7"/>
          <p:cNvSpPr txBox="1">
            <a:spLocks noChangeArrowheads="1"/>
          </p:cNvSpPr>
          <p:nvPr/>
        </p:nvSpPr>
        <p:spPr bwMode="auto">
          <a:xfrm>
            <a:off x="179388" y="5084763"/>
            <a:ext cx="8496300" cy="523220"/>
          </a:xfrm>
          <a:prstGeom prst="rect">
            <a:avLst/>
          </a:prstGeom>
          <a:noFill/>
          <a:ln w="9525">
            <a:noFill/>
            <a:miter lim="800000"/>
            <a:headEnd/>
            <a:tailEnd/>
          </a:ln>
          <a:effectLst/>
        </p:spPr>
        <p:txBody>
          <a:bodyPr>
            <a:spAutoFit/>
          </a:bodyPr>
          <a:lstStyle/>
          <a:p>
            <a:pPr algn="ctr"/>
            <a:r>
              <a:rPr lang="en-US" sz="2800" b="1" u="sng" dirty="0" smtClean="0">
                <a:effectLst>
                  <a:outerShdw blurRad="38100" dist="38100" dir="2700000" algn="tl">
                    <a:srgbClr val="000000"/>
                  </a:outerShdw>
                </a:effectLst>
                <a:latin typeface="Times New Roman" pitchFamily="18" charset="0"/>
              </a:rPr>
              <a:t>Weakening </a:t>
            </a:r>
            <a:r>
              <a:rPr lang="en-US" sz="2800" b="1" u="sng" dirty="0" smtClean="0">
                <a:effectLst>
                  <a:outerShdw blurRad="38100" dist="38100" dir="2700000" algn="tl">
                    <a:srgbClr val="000000"/>
                  </a:outerShdw>
                </a:effectLst>
                <a:latin typeface="Times New Roman" pitchFamily="18" charset="0"/>
              </a:rPr>
              <a:t>of liver's antitoxic function</a:t>
            </a:r>
            <a:endParaRPr lang="ru-RU" sz="2800" b="1" u="sng" dirty="0">
              <a:effectLst>
                <a:outerShdw blurRad="38100" dist="38100" dir="2700000" algn="tl">
                  <a:srgbClr val="000000"/>
                </a:outerShdw>
              </a:effectLst>
              <a:latin typeface="Times New Roman" pitchFamily="18" charset="0"/>
            </a:endParaRPr>
          </a:p>
        </p:txBody>
      </p:sp>
      <p:sp>
        <p:nvSpPr>
          <p:cNvPr id="194568" name="Text Box 8"/>
          <p:cNvSpPr txBox="1">
            <a:spLocks noChangeArrowheads="1"/>
          </p:cNvSpPr>
          <p:nvPr/>
        </p:nvSpPr>
        <p:spPr bwMode="auto">
          <a:xfrm>
            <a:off x="395288" y="5516563"/>
            <a:ext cx="8424862" cy="769441"/>
          </a:xfrm>
          <a:prstGeom prst="rect">
            <a:avLst/>
          </a:prstGeom>
          <a:noFill/>
          <a:ln w="9525">
            <a:noFill/>
            <a:miter lim="800000"/>
            <a:headEnd/>
            <a:tailEnd/>
          </a:ln>
          <a:effectLst/>
        </p:spPr>
        <p:txBody>
          <a:bodyPr>
            <a:spAutoFit/>
          </a:bodyPr>
          <a:lstStyle/>
          <a:p>
            <a:pPr>
              <a:buFontTx/>
              <a:buChar char="-"/>
            </a:pPr>
            <a:r>
              <a:rPr lang="ru-RU" sz="1800" dirty="0">
                <a:latin typeface="Times New Roman" pitchFamily="18" charset="0"/>
              </a:rPr>
              <a:t>   </a:t>
            </a:r>
            <a:r>
              <a:rPr lang="en-US" sz="2200" b="1" dirty="0" smtClean="0">
                <a:latin typeface="Times New Roman" pitchFamily="18" charset="0"/>
              </a:rPr>
              <a:t>disinfection </a:t>
            </a:r>
            <a:r>
              <a:rPr lang="en-US" sz="2200" b="1" dirty="0" smtClean="0">
                <a:latin typeface="Times New Roman" pitchFamily="18" charset="0"/>
              </a:rPr>
              <a:t>of ammonia and indirect </a:t>
            </a:r>
            <a:r>
              <a:rPr lang="en-US" sz="2200" b="1" dirty="0" err="1" smtClean="0">
                <a:latin typeface="Times New Roman" pitchFamily="18" charset="0"/>
              </a:rPr>
              <a:t>bilirubin</a:t>
            </a:r>
            <a:endParaRPr lang="en-US" sz="2200" b="1" dirty="0" smtClean="0">
              <a:latin typeface="Times New Roman" pitchFamily="18" charset="0"/>
            </a:endParaRPr>
          </a:p>
          <a:p>
            <a:pPr>
              <a:buFontTx/>
              <a:buChar char="-"/>
            </a:pPr>
            <a:r>
              <a:rPr lang="en-US" sz="2200" b="1" dirty="0" smtClean="0">
                <a:latin typeface="Times New Roman" pitchFamily="18" charset="0"/>
              </a:rPr>
              <a:t>    the appearance of endogenous carcinogens</a:t>
            </a:r>
            <a:endParaRPr lang="ru-RU" sz="2200" b="1" dirty="0">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0" y="0"/>
            <a:ext cx="9144000" cy="908050"/>
          </a:xfrm>
          <a:solidFill>
            <a:srgbClr val="F1FEA0"/>
          </a:solidFill>
        </p:spPr>
        <p:txBody>
          <a:bodyPr/>
          <a:lstStyle/>
          <a:p>
            <a:r>
              <a:rPr lang="en-US" sz="4000" b="1" dirty="0" smtClean="0">
                <a:solidFill>
                  <a:srgbClr val="800000"/>
                </a:solidFill>
              </a:rPr>
              <a:t>Hepatic coma</a:t>
            </a:r>
            <a:endParaRPr lang="ru-RU" sz="4000" b="1" dirty="0">
              <a:solidFill>
                <a:srgbClr val="800000"/>
              </a:solidFill>
              <a:effectLst/>
            </a:endParaRPr>
          </a:p>
        </p:txBody>
      </p:sp>
      <p:sp>
        <p:nvSpPr>
          <p:cNvPr id="196611" name="Rectangle 3"/>
          <p:cNvSpPr>
            <a:spLocks noGrp="1" noChangeArrowheads="1"/>
          </p:cNvSpPr>
          <p:nvPr>
            <p:ph type="body" idx="1"/>
          </p:nvPr>
        </p:nvSpPr>
        <p:spPr>
          <a:xfrm>
            <a:off x="0" y="836613"/>
            <a:ext cx="9144000" cy="6021387"/>
          </a:xfrm>
          <a:solidFill>
            <a:schemeClr val="tx1"/>
          </a:solidFill>
        </p:spPr>
        <p:txBody>
          <a:bodyPr/>
          <a:lstStyle/>
          <a:p>
            <a:pPr>
              <a:lnSpc>
                <a:spcPct val="90000"/>
              </a:lnSpc>
              <a:buFontTx/>
              <a:buNone/>
            </a:pPr>
            <a:r>
              <a:rPr lang="ru-RU" sz="2800" dirty="0"/>
              <a:t> </a:t>
            </a:r>
            <a:r>
              <a:rPr lang="en-US" sz="2800" dirty="0" smtClean="0">
                <a:solidFill>
                  <a:srgbClr val="FFC000"/>
                </a:solidFill>
              </a:rPr>
              <a:t>Hepatic coma is the final stage in the development of progressive hepatic insufficiency, when signs of severe damage to the central nervous system (</a:t>
            </a:r>
            <a:r>
              <a:rPr lang="en-US" sz="2800" dirty="0" err="1" smtClean="0">
                <a:solidFill>
                  <a:srgbClr val="FFC000"/>
                </a:solidFill>
              </a:rPr>
              <a:t>hepatocerebral</a:t>
            </a:r>
            <a:r>
              <a:rPr lang="en-US" sz="2800" dirty="0" smtClean="0">
                <a:solidFill>
                  <a:srgbClr val="FFC000"/>
                </a:solidFill>
              </a:rPr>
              <a:t> syndrome), as well as other organs and tissues, are revealed against the background of an organism intoxication.</a:t>
            </a:r>
          </a:p>
          <a:p>
            <a:pPr>
              <a:lnSpc>
                <a:spcPct val="90000"/>
              </a:lnSpc>
              <a:buFontTx/>
              <a:buNone/>
            </a:pPr>
            <a:r>
              <a:rPr lang="en-US" sz="2800" dirty="0" smtClean="0">
                <a:solidFill>
                  <a:srgbClr val="FFC000"/>
                </a:solidFill>
              </a:rPr>
              <a:t>"There is no hepatic coma without a liver" (if </a:t>
            </a:r>
            <a:r>
              <a:rPr lang="en-US" sz="2800" dirty="0" err="1" smtClean="0">
                <a:solidFill>
                  <a:srgbClr val="FFC000"/>
                </a:solidFill>
              </a:rPr>
              <a:t>uraemic</a:t>
            </a:r>
            <a:r>
              <a:rPr lang="en-US" sz="2800" dirty="0" smtClean="0">
                <a:solidFill>
                  <a:srgbClr val="FFC000"/>
                </a:solidFill>
              </a:rPr>
              <a:t> syndrome can be induced in an experiment with bilateral </a:t>
            </a:r>
            <a:r>
              <a:rPr lang="en-US" sz="2800" dirty="0" err="1" smtClean="0">
                <a:solidFill>
                  <a:srgbClr val="FFC000"/>
                </a:solidFill>
              </a:rPr>
              <a:t>nephrectomy</a:t>
            </a:r>
            <a:r>
              <a:rPr lang="en-US" sz="2800" dirty="0" smtClean="0">
                <a:solidFill>
                  <a:srgbClr val="FFC000"/>
                </a:solidFill>
              </a:rPr>
              <a:t>, then partial preservation of </a:t>
            </a:r>
            <a:r>
              <a:rPr lang="en-US" sz="2800" dirty="0" err="1" smtClean="0">
                <a:solidFill>
                  <a:srgbClr val="FFC000"/>
                </a:solidFill>
              </a:rPr>
              <a:t>hepatocyte</a:t>
            </a:r>
            <a:r>
              <a:rPr lang="en-US" sz="2800" dirty="0" smtClean="0">
                <a:solidFill>
                  <a:srgbClr val="FFC000"/>
                </a:solidFill>
              </a:rPr>
              <a:t> functions is necessary for the development of the hepatic coma).</a:t>
            </a:r>
          </a:p>
          <a:p>
            <a:pPr>
              <a:lnSpc>
                <a:spcPct val="90000"/>
              </a:lnSpc>
              <a:buFontTx/>
              <a:buNone/>
            </a:pPr>
            <a:r>
              <a:rPr lang="en-US" sz="2800" dirty="0" smtClean="0">
                <a:solidFill>
                  <a:srgbClr val="FFC000"/>
                </a:solidFill>
              </a:rPr>
              <a:t> There are three variants of the development of the hepatic coma: shunt, hepatic-cellular and mixed.</a:t>
            </a:r>
            <a:endParaRPr lang="ru-RU" sz="2800" b="1" u="sng" dirty="0">
              <a:solidFill>
                <a:srgbClr val="FFC000"/>
              </a:solidFill>
            </a:endParaRPr>
          </a:p>
        </p:txBody>
      </p:sp>
    </p:spTree>
  </p:cSld>
  <p:clrMapOvr>
    <a:masterClrMapping/>
  </p:clrMapOvr>
  <p:transition advTm="30000"/>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4" name="Picture 4"/>
          <p:cNvPicPr>
            <a:picLocks noChangeAspect="1" noChangeArrowheads="1"/>
          </p:cNvPicPr>
          <p:nvPr/>
        </p:nvPicPr>
        <p:blipFill>
          <a:blip r:embed="rId2"/>
          <a:srcRect/>
          <a:stretch>
            <a:fillRect/>
          </a:stretch>
        </p:blipFill>
        <p:spPr bwMode="auto">
          <a:xfrm>
            <a:off x="33338" y="0"/>
            <a:ext cx="9078912" cy="6858000"/>
          </a:xfrm>
          <a:prstGeom prst="rect">
            <a:avLst/>
          </a:prstGeom>
          <a:noFill/>
        </p:spPr>
      </p:pic>
    </p:spTree>
  </p:cSld>
  <p:clrMapOvr>
    <a:masterClrMapping/>
  </p:clrMapOvr>
  <p:transition advTm="30000"/>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2"/>
          <p:cNvPicPr>
            <a:picLocks noGrp="1" noChangeAspect="1" noChangeArrowheads="1"/>
          </p:cNvPicPr>
          <p:nvPr>
            <p:ph/>
          </p:nvPr>
        </p:nvPicPr>
        <p:blipFill>
          <a:blip r:embed="rId2"/>
          <a:srcRect l="1871" t="929" r="1871"/>
          <a:stretch>
            <a:fillRect/>
          </a:stretch>
        </p:blipFill>
        <p:spPr>
          <a:xfrm>
            <a:off x="0" y="0"/>
            <a:ext cx="9144000" cy="6858000"/>
          </a:xfrm>
        </p:spPr>
      </p:pic>
    </p:spTree>
  </p:cSld>
  <p:clrMapOvr>
    <a:masterClrMapping/>
  </p:clrMapOvr>
  <p:transition advTm="30000">
    <p:blinds dir="vert"/>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 Box 2"/>
          <p:cNvSpPr txBox="1">
            <a:spLocks noChangeArrowheads="1"/>
          </p:cNvSpPr>
          <p:nvPr/>
        </p:nvSpPr>
        <p:spPr bwMode="auto">
          <a:xfrm>
            <a:off x="250825" y="0"/>
            <a:ext cx="8893175" cy="707886"/>
          </a:xfrm>
          <a:prstGeom prst="rect">
            <a:avLst/>
          </a:prstGeom>
          <a:noFill/>
          <a:ln w="9525">
            <a:noFill/>
            <a:miter lim="800000"/>
            <a:headEnd/>
            <a:tailEnd/>
          </a:ln>
          <a:effectLst/>
        </p:spPr>
        <p:txBody>
          <a:bodyPr>
            <a:spAutoFit/>
          </a:bodyPr>
          <a:lstStyle/>
          <a:p>
            <a:r>
              <a:rPr lang="en-US" sz="2000" b="1" dirty="0" smtClean="0">
                <a:solidFill>
                  <a:srgbClr val="FF0000"/>
                </a:solidFill>
                <a:effectLst>
                  <a:outerShdw blurRad="38100" dist="38100" dir="2700000" algn="tl">
                    <a:srgbClr val="C0C0C0"/>
                  </a:outerShdw>
                </a:effectLst>
                <a:latin typeface="Times New Roman" pitchFamily="18" charset="0"/>
              </a:rPr>
              <a:t>The </a:t>
            </a:r>
            <a:r>
              <a:rPr lang="en-US" sz="2000" b="1" dirty="0" smtClean="0">
                <a:solidFill>
                  <a:srgbClr val="FF0000"/>
                </a:solidFill>
                <a:effectLst>
                  <a:outerShdw blurRad="38100" dist="38100" dir="2700000" algn="tl">
                    <a:srgbClr val="C0C0C0"/>
                  </a:outerShdw>
                </a:effectLst>
                <a:latin typeface="Times New Roman" pitchFamily="18" charset="0"/>
              </a:rPr>
              <a:t>development of encephalopathy is explained by the appearance in the blood of a </a:t>
            </a:r>
            <a:r>
              <a:rPr lang="en-US" sz="2000" b="1" dirty="0" smtClean="0">
                <a:solidFill>
                  <a:srgbClr val="FF0000"/>
                </a:solidFill>
                <a:effectLst>
                  <a:outerShdw blurRad="38100" dist="38100" dir="2700000" algn="tl">
                    <a:srgbClr val="C0C0C0"/>
                  </a:outerShdw>
                </a:effectLst>
                <a:latin typeface="Times New Roman" pitchFamily="18" charset="0"/>
              </a:rPr>
              <a:t>large amount </a:t>
            </a:r>
            <a:r>
              <a:rPr lang="en-US" sz="2000" b="1" dirty="0" smtClean="0">
                <a:solidFill>
                  <a:srgbClr val="FF0000"/>
                </a:solidFill>
                <a:effectLst>
                  <a:outerShdw blurRad="38100" dist="38100" dir="2700000" algn="tl">
                    <a:srgbClr val="C0C0C0"/>
                  </a:outerShdw>
                </a:effectLst>
                <a:latin typeface="Times New Roman" pitchFamily="18" charset="0"/>
              </a:rPr>
              <a:t>of </a:t>
            </a:r>
            <a:r>
              <a:rPr lang="en-US" sz="2000" b="1" dirty="0" smtClean="0">
                <a:solidFill>
                  <a:srgbClr val="FF0000"/>
                </a:solidFill>
                <a:effectLst>
                  <a:outerShdw blurRad="38100" dist="38100" dir="2700000" algn="tl">
                    <a:srgbClr val="C0C0C0"/>
                  </a:outerShdw>
                </a:effectLst>
                <a:latin typeface="Times New Roman" pitchFamily="18" charset="0"/>
              </a:rPr>
              <a:t>CEREBROTOXINS:</a:t>
            </a:r>
            <a:endParaRPr lang="ru-RU" sz="2000" b="1" dirty="0">
              <a:solidFill>
                <a:srgbClr val="FF0000"/>
              </a:solidFill>
              <a:effectLst>
                <a:outerShdw blurRad="38100" dist="38100" dir="2700000" algn="tl">
                  <a:srgbClr val="C0C0C0"/>
                </a:outerShdw>
              </a:effectLst>
              <a:latin typeface="Times New Roman" pitchFamily="18" charset="0"/>
            </a:endParaRPr>
          </a:p>
        </p:txBody>
      </p:sp>
      <p:sp>
        <p:nvSpPr>
          <p:cNvPr id="201731" name="Text Box 3"/>
          <p:cNvSpPr txBox="1">
            <a:spLocks noChangeArrowheads="1"/>
          </p:cNvSpPr>
          <p:nvPr/>
        </p:nvSpPr>
        <p:spPr bwMode="auto">
          <a:xfrm>
            <a:off x="974725" y="928688"/>
            <a:ext cx="4416594" cy="1938992"/>
          </a:xfrm>
          <a:prstGeom prst="rect">
            <a:avLst/>
          </a:prstGeom>
          <a:noFill/>
          <a:ln w="9525">
            <a:noFill/>
            <a:miter lim="800000"/>
            <a:headEnd/>
            <a:tailEnd/>
          </a:ln>
          <a:effectLst/>
        </p:spPr>
        <p:txBody>
          <a:bodyPr wrap="none">
            <a:spAutoFit/>
          </a:bodyPr>
          <a:lstStyle/>
          <a:p>
            <a:pPr>
              <a:buFontTx/>
              <a:buChar char="-"/>
            </a:pPr>
            <a:r>
              <a:rPr lang="ru-RU" sz="2000" b="1" dirty="0">
                <a:solidFill>
                  <a:schemeClr val="bg1"/>
                </a:solidFill>
                <a:effectLst>
                  <a:outerShdw blurRad="38100" dist="38100" dir="2700000" algn="tl">
                    <a:srgbClr val="C0C0C0"/>
                  </a:outerShdw>
                </a:effectLst>
                <a:latin typeface="Times New Roman" pitchFamily="18" charset="0"/>
              </a:rPr>
              <a:t> </a:t>
            </a:r>
            <a:r>
              <a:rPr lang="en-US" sz="2000" b="1" dirty="0" smtClean="0">
                <a:solidFill>
                  <a:srgbClr val="C00000"/>
                </a:solidFill>
                <a:effectLst>
                  <a:outerShdw blurRad="38100" dist="38100" dir="2700000" algn="tl">
                    <a:srgbClr val="C0C0C0"/>
                  </a:outerShdw>
                </a:effectLst>
                <a:latin typeface="Times New Roman" pitchFamily="18" charset="0"/>
              </a:rPr>
              <a:t>ammonia</a:t>
            </a:r>
          </a:p>
          <a:p>
            <a:pPr>
              <a:buFontTx/>
              <a:buChar char="-"/>
            </a:pPr>
            <a:r>
              <a:rPr lang="en-US" sz="2000" b="1" dirty="0" smtClean="0">
                <a:solidFill>
                  <a:srgbClr val="C00000"/>
                </a:solidFill>
                <a:effectLst>
                  <a:outerShdw blurRad="38100" dist="38100" dir="2700000" algn="tl">
                    <a:srgbClr val="C0C0C0"/>
                  </a:outerShdw>
                </a:effectLst>
                <a:latin typeface="Times New Roman" pitchFamily="18" charset="0"/>
              </a:rPr>
              <a:t>  protein metabolites</a:t>
            </a:r>
          </a:p>
          <a:p>
            <a:pPr>
              <a:buFontTx/>
              <a:buChar char="-"/>
            </a:pPr>
            <a:r>
              <a:rPr lang="en-US" sz="2000" b="1" dirty="0" smtClean="0">
                <a:solidFill>
                  <a:srgbClr val="C00000"/>
                </a:solidFill>
                <a:effectLst>
                  <a:outerShdw blurRad="38100" dist="38100" dir="2700000" algn="tl">
                    <a:srgbClr val="C0C0C0"/>
                  </a:outerShdw>
                </a:effectLst>
                <a:latin typeface="Times New Roman" pitchFamily="18" charset="0"/>
              </a:rPr>
              <a:t>  fatty acid</a:t>
            </a:r>
          </a:p>
          <a:p>
            <a:pPr>
              <a:buFontTx/>
              <a:buChar char="-"/>
            </a:pPr>
            <a:r>
              <a:rPr lang="en-US" sz="2000" b="1" dirty="0" smtClean="0">
                <a:solidFill>
                  <a:srgbClr val="C00000"/>
                </a:solidFill>
                <a:effectLst>
                  <a:outerShdw blurRad="38100" dist="38100" dir="2700000" algn="tl">
                    <a:srgbClr val="C0C0C0"/>
                  </a:outerShdw>
                </a:effectLst>
                <a:latin typeface="Times New Roman" pitchFamily="18" charset="0"/>
              </a:rPr>
              <a:t>  derivatives of </a:t>
            </a:r>
            <a:r>
              <a:rPr lang="en-US" sz="2000" b="1" dirty="0" err="1" smtClean="0">
                <a:solidFill>
                  <a:srgbClr val="C00000"/>
                </a:solidFill>
                <a:effectLst>
                  <a:outerShdw blurRad="38100" dist="38100" dir="2700000" algn="tl">
                    <a:srgbClr val="C0C0C0"/>
                  </a:outerShdw>
                </a:effectLst>
                <a:latin typeface="Times New Roman" pitchFamily="18" charset="0"/>
              </a:rPr>
              <a:t>pyruvic</a:t>
            </a:r>
            <a:r>
              <a:rPr lang="en-US" sz="2000" b="1" dirty="0" smtClean="0">
                <a:solidFill>
                  <a:srgbClr val="C00000"/>
                </a:solidFill>
                <a:effectLst>
                  <a:outerShdw blurRad="38100" dist="38100" dir="2700000" algn="tl">
                    <a:srgbClr val="C0C0C0"/>
                  </a:outerShdw>
                </a:effectLst>
                <a:latin typeface="Times New Roman" pitchFamily="18" charset="0"/>
              </a:rPr>
              <a:t> and lactic acid</a:t>
            </a:r>
          </a:p>
          <a:p>
            <a:pPr>
              <a:buFontTx/>
              <a:buChar char="-"/>
            </a:pPr>
            <a:r>
              <a:rPr lang="en-US" sz="2000" b="1" dirty="0" smtClean="0">
                <a:solidFill>
                  <a:srgbClr val="C00000"/>
                </a:solidFill>
                <a:effectLst>
                  <a:outerShdw blurRad="38100" dist="38100" dir="2700000" algn="tl">
                    <a:srgbClr val="C0C0C0"/>
                  </a:outerShdw>
                </a:effectLst>
                <a:latin typeface="Times New Roman" pitchFamily="18" charset="0"/>
              </a:rPr>
              <a:t>  amino acids</a:t>
            </a:r>
          </a:p>
          <a:p>
            <a:pPr>
              <a:buFontTx/>
              <a:buChar char="-"/>
            </a:pPr>
            <a:r>
              <a:rPr lang="en-US" sz="2000" b="1" dirty="0" smtClean="0">
                <a:solidFill>
                  <a:srgbClr val="C00000"/>
                </a:solidFill>
                <a:effectLst>
                  <a:outerShdw blurRad="38100" dist="38100" dir="2700000" algn="tl">
                    <a:srgbClr val="C0C0C0"/>
                  </a:outerShdw>
                </a:effectLst>
                <a:latin typeface="Times New Roman" pitchFamily="18" charset="0"/>
              </a:rPr>
              <a:t>  false neurotransmitters</a:t>
            </a:r>
            <a:endParaRPr lang="ru-RU" sz="2000" b="1" dirty="0">
              <a:solidFill>
                <a:srgbClr val="C00000"/>
              </a:solidFill>
              <a:latin typeface="Times New Roman" pitchFamily="18" charset="0"/>
            </a:endParaRPr>
          </a:p>
        </p:txBody>
      </p:sp>
      <p:sp>
        <p:nvSpPr>
          <p:cNvPr id="201732" name="Rectangle 4"/>
          <p:cNvSpPr>
            <a:spLocks noChangeArrowheads="1"/>
          </p:cNvSpPr>
          <p:nvPr/>
        </p:nvSpPr>
        <p:spPr bwMode="auto">
          <a:xfrm>
            <a:off x="533400" y="2924175"/>
            <a:ext cx="7494588" cy="1296988"/>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bg2"/>
            </a:solidFill>
            <a:miter lim="800000"/>
            <a:headEnd/>
            <a:tailEnd/>
          </a:ln>
          <a:effectLst/>
        </p:spPr>
        <p:txBody>
          <a:bodyPr wrap="none" anchor="ctr"/>
          <a:lstStyle/>
          <a:p>
            <a:pPr algn="ctr"/>
            <a:r>
              <a:rPr lang="en-US" sz="2800" b="1" dirty="0" smtClean="0">
                <a:solidFill>
                  <a:srgbClr val="FFFF00"/>
                </a:solidFill>
                <a:latin typeface="Times New Roman" pitchFamily="18" charset="0"/>
              </a:rPr>
              <a:t>Causes of coma development</a:t>
            </a:r>
            <a:endParaRPr lang="ru-RU" sz="2800" b="1" dirty="0">
              <a:solidFill>
                <a:srgbClr val="FFFF00"/>
              </a:solidFill>
              <a:latin typeface="Times New Roman" pitchFamily="18" charset="0"/>
            </a:endParaRPr>
          </a:p>
        </p:txBody>
      </p:sp>
      <p:sp>
        <p:nvSpPr>
          <p:cNvPr id="201733" name="Text Box 5"/>
          <p:cNvSpPr txBox="1">
            <a:spLocks noChangeArrowheads="1"/>
          </p:cNvSpPr>
          <p:nvPr/>
        </p:nvSpPr>
        <p:spPr bwMode="auto">
          <a:xfrm>
            <a:off x="1042988" y="4149725"/>
            <a:ext cx="6591300" cy="396875"/>
          </a:xfrm>
          <a:prstGeom prst="rect">
            <a:avLst/>
          </a:prstGeom>
          <a:noFill/>
          <a:ln w="9525">
            <a:noFill/>
            <a:miter lim="800000"/>
            <a:headEnd/>
            <a:tailEnd/>
          </a:ln>
          <a:effectLst/>
        </p:spPr>
        <p:txBody>
          <a:bodyPr>
            <a:spAutoFit/>
          </a:bodyPr>
          <a:lstStyle/>
          <a:p>
            <a:pPr algn="ctr"/>
            <a:r>
              <a:rPr lang="en-US" sz="2000" dirty="0" smtClean="0">
                <a:solidFill>
                  <a:srgbClr val="FF0000"/>
                </a:solidFill>
                <a:effectLst>
                  <a:outerShdw blurRad="38100" dist="38100" dir="2700000" algn="tl">
                    <a:srgbClr val="C0C0C0"/>
                  </a:outerShdw>
                </a:effectLst>
                <a:latin typeface="Times New Roman" pitchFamily="18" charset="0"/>
              </a:rPr>
              <a:t>can develop </a:t>
            </a:r>
            <a:r>
              <a:rPr lang="en-US" sz="2000" dirty="0" smtClean="0">
                <a:solidFill>
                  <a:srgbClr val="FF0000"/>
                </a:solidFill>
                <a:effectLst>
                  <a:outerShdw blurRad="38100" dist="38100" dir="2700000" algn="tl">
                    <a:srgbClr val="C0C0C0"/>
                  </a:outerShdw>
                </a:effectLst>
                <a:latin typeface="Times New Roman" pitchFamily="18" charset="0"/>
              </a:rPr>
              <a:t>on </a:t>
            </a:r>
            <a:r>
              <a:rPr lang="en-US" sz="2000" dirty="0" smtClean="0">
                <a:solidFill>
                  <a:srgbClr val="FF0000"/>
                </a:solidFill>
                <a:effectLst>
                  <a:outerShdw blurRad="38100" dist="38100" dir="2700000" algn="tl">
                    <a:srgbClr val="C0C0C0"/>
                  </a:outerShdw>
                </a:effectLst>
                <a:latin typeface="Times New Roman" pitchFamily="18" charset="0"/>
              </a:rPr>
              <a:t>the background </a:t>
            </a:r>
            <a:r>
              <a:rPr lang="ru-RU" sz="2000" dirty="0" smtClean="0">
                <a:solidFill>
                  <a:srgbClr val="FF0000"/>
                </a:solidFill>
                <a:effectLst>
                  <a:outerShdw blurRad="38100" dist="38100" dir="2700000" algn="tl">
                    <a:srgbClr val="C0C0C0"/>
                  </a:outerShdw>
                </a:effectLst>
                <a:latin typeface="Times New Roman" pitchFamily="18" charset="0"/>
              </a:rPr>
              <a:t>:</a:t>
            </a:r>
            <a:r>
              <a:rPr lang="ru-RU" sz="2000" dirty="0" smtClean="0">
                <a:solidFill>
                  <a:srgbClr val="FF0000"/>
                </a:solidFill>
                <a:latin typeface="Times New Roman" pitchFamily="18" charset="0"/>
              </a:rPr>
              <a:t> </a:t>
            </a:r>
            <a:endParaRPr lang="ru-RU" sz="2000" dirty="0">
              <a:solidFill>
                <a:srgbClr val="FF0000"/>
              </a:solidFill>
              <a:latin typeface="Times New Roman" pitchFamily="18" charset="0"/>
            </a:endParaRPr>
          </a:p>
        </p:txBody>
      </p:sp>
      <p:sp>
        <p:nvSpPr>
          <p:cNvPr id="201734" name="Text Box 6"/>
          <p:cNvSpPr txBox="1">
            <a:spLocks noChangeArrowheads="1"/>
          </p:cNvSpPr>
          <p:nvPr/>
        </p:nvSpPr>
        <p:spPr bwMode="auto">
          <a:xfrm>
            <a:off x="974725" y="4652963"/>
            <a:ext cx="6334125" cy="1631216"/>
          </a:xfrm>
          <a:prstGeom prst="rect">
            <a:avLst/>
          </a:prstGeom>
          <a:noFill/>
          <a:ln w="9525">
            <a:noFill/>
            <a:miter lim="800000"/>
            <a:headEnd/>
            <a:tailEnd/>
          </a:ln>
          <a:effectLst/>
        </p:spPr>
        <p:txBody>
          <a:bodyPr>
            <a:spAutoFit/>
          </a:bodyPr>
          <a:lstStyle/>
          <a:p>
            <a:pPr>
              <a:buFontTx/>
              <a:buChar char="•"/>
            </a:pPr>
            <a:r>
              <a:rPr lang="en-US" b="1" dirty="0">
                <a:solidFill>
                  <a:srgbClr val="FF3300"/>
                </a:solidFill>
                <a:effectLst>
                  <a:outerShdw blurRad="38100" dist="38100" dir="2700000" algn="tl">
                    <a:srgbClr val="C0C0C0"/>
                  </a:outerShdw>
                </a:effectLst>
                <a:latin typeface="Times New Roman" pitchFamily="18" charset="0"/>
              </a:rPr>
              <a:t> </a:t>
            </a:r>
            <a:r>
              <a:rPr lang="en-US" b="1" dirty="0" smtClean="0">
                <a:solidFill>
                  <a:srgbClr val="FF3300"/>
                </a:solidFill>
                <a:effectLst>
                  <a:outerShdw blurRad="38100" dist="38100" dir="2700000" algn="tl">
                    <a:srgbClr val="C0C0C0"/>
                  </a:outerShdw>
                </a:effectLst>
                <a:latin typeface="Times New Roman" pitchFamily="18" charset="0"/>
              </a:rPr>
              <a:t> </a:t>
            </a:r>
            <a:r>
              <a:rPr lang="en-US" sz="2000" b="1" dirty="0" smtClean="0">
                <a:solidFill>
                  <a:srgbClr val="FF0000"/>
                </a:solidFill>
                <a:latin typeface="Times New Roman" pitchFamily="18" charset="0"/>
              </a:rPr>
              <a:t>severe </a:t>
            </a:r>
            <a:r>
              <a:rPr lang="en-US" sz="2000" b="1" dirty="0" smtClean="0">
                <a:solidFill>
                  <a:srgbClr val="FF0000"/>
                </a:solidFill>
                <a:latin typeface="Times New Roman" pitchFamily="18" charset="0"/>
              </a:rPr>
              <a:t>viral hepatitis</a:t>
            </a:r>
          </a:p>
          <a:p>
            <a:pPr>
              <a:buFontTx/>
              <a:buChar char="•"/>
            </a:pPr>
            <a:r>
              <a:rPr lang="en-US" sz="2000" b="1" dirty="0" smtClean="0">
                <a:solidFill>
                  <a:srgbClr val="FF0000"/>
                </a:solidFill>
                <a:latin typeface="Times New Roman" pitchFamily="18" charset="0"/>
              </a:rPr>
              <a:t>  toxic dystrophy</a:t>
            </a:r>
          </a:p>
          <a:p>
            <a:pPr>
              <a:buFontTx/>
              <a:buChar char="•"/>
            </a:pPr>
            <a:r>
              <a:rPr lang="en-US" sz="2000" b="1" dirty="0" smtClean="0">
                <a:solidFill>
                  <a:srgbClr val="FF0000"/>
                </a:solidFill>
                <a:latin typeface="Times New Roman" pitchFamily="18" charset="0"/>
              </a:rPr>
              <a:t>  cirrhosis of the liver</a:t>
            </a:r>
          </a:p>
          <a:p>
            <a:pPr>
              <a:buFontTx/>
              <a:buChar char="•"/>
            </a:pPr>
            <a:r>
              <a:rPr lang="en-US" sz="2000" b="1" dirty="0" smtClean="0">
                <a:solidFill>
                  <a:srgbClr val="FF0000"/>
                </a:solidFill>
                <a:latin typeface="Times New Roman" pitchFamily="18" charset="0"/>
              </a:rPr>
              <a:t>  with acute disturbance of the hepatic circulation</a:t>
            </a:r>
          </a:p>
          <a:p>
            <a:pPr>
              <a:buFontTx/>
              <a:buChar char="•"/>
            </a:pPr>
            <a:r>
              <a:rPr lang="en-US" sz="2000" b="1" dirty="0" smtClean="0">
                <a:solidFill>
                  <a:srgbClr val="FF0000"/>
                </a:solidFill>
                <a:latin typeface="Times New Roman" pitchFamily="18" charset="0"/>
              </a:rPr>
              <a:t>  with liver injuries</a:t>
            </a:r>
            <a:endParaRPr lang="ru-RU" sz="2000" b="1" dirty="0">
              <a:solidFill>
                <a:srgbClr val="FF0000"/>
              </a:solidFill>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0" y="0"/>
            <a:ext cx="9144000" cy="908050"/>
          </a:xfrm>
          <a:solidFill>
            <a:srgbClr val="F1FEA0"/>
          </a:solidFill>
        </p:spPr>
        <p:txBody>
          <a:bodyPr/>
          <a:lstStyle/>
          <a:p>
            <a:r>
              <a:rPr lang="en-US" sz="3200" b="1" dirty="0" smtClean="0">
                <a:solidFill>
                  <a:srgbClr val="800000"/>
                </a:solidFill>
              </a:rPr>
              <a:t>Laboratory indicators of liver damage</a:t>
            </a:r>
            <a:endParaRPr lang="ru-RU" sz="3200" b="1" dirty="0">
              <a:solidFill>
                <a:srgbClr val="800000"/>
              </a:solidFill>
            </a:endParaRPr>
          </a:p>
        </p:txBody>
      </p:sp>
      <p:sp>
        <p:nvSpPr>
          <p:cNvPr id="202755" name="Rectangle 3"/>
          <p:cNvSpPr>
            <a:spLocks noGrp="1" noChangeArrowheads="1"/>
          </p:cNvSpPr>
          <p:nvPr>
            <p:ph type="body" idx="1"/>
          </p:nvPr>
        </p:nvSpPr>
        <p:spPr>
          <a:xfrm>
            <a:off x="0" y="908050"/>
            <a:ext cx="9144000" cy="5949950"/>
          </a:xfrm>
          <a:solidFill>
            <a:schemeClr val="tx1"/>
          </a:solidFill>
        </p:spPr>
        <p:txBody>
          <a:bodyPr>
            <a:normAutofit/>
          </a:bodyPr>
          <a:lstStyle/>
          <a:p>
            <a:pPr>
              <a:lnSpc>
                <a:spcPct val="80000"/>
              </a:lnSpc>
            </a:pPr>
            <a:r>
              <a:rPr lang="en-US" sz="2800" b="1" dirty="0" smtClean="0">
                <a:solidFill>
                  <a:srgbClr val="FFFF00"/>
                </a:solidFill>
              </a:rPr>
              <a:t>Cytolysis: ⇑ activity of ALT and AST, glutamate </a:t>
            </a:r>
            <a:r>
              <a:rPr lang="en-US" sz="2800" b="1" dirty="0" err="1" smtClean="0">
                <a:solidFill>
                  <a:srgbClr val="FFFF00"/>
                </a:solidFill>
              </a:rPr>
              <a:t>dehydrogenase</a:t>
            </a:r>
            <a:r>
              <a:rPr lang="en-US" sz="2800" b="1" dirty="0" smtClean="0">
                <a:solidFill>
                  <a:srgbClr val="FFFF00"/>
                </a:solidFill>
              </a:rPr>
              <a:t>, LDH, an increase in iron and vitamin B12 in the blood.</a:t>
            </a:r>
          </a:p>
          <a:p>
            <a:pPr>
              <a:lnSpc>
                <a:spcPct val="80000"/>
              </a:lnSpc>
            </a:pPr>
            <a:r>
              <a:rPr lang="en-US" sz="2800" b="1" dirty="0" err="1" smtClean="0">
                <a:solidFill>
                  <a:srgbClr val="FFFF00"/>
                </a:solidFill>
              </a:rPr>
              <a:t>Cholestasis</a:t>
            </a:r>
            <a:r>
              <a:rPr lang="en-US" sz="2800" b="1" dirty="0" smtClean="0">
                <a:solidFill>
                  <a:srgbClr val="FFFF00"/>
                </a:solidFill>
              </a:rPr>
              <a:t>: ⇑ level of direct </a:t>
            </a:r>
            <a:r>
              <a:rPr lang="en-US" sz="2800" b="1" dirty="0" err="1" smtClean="0">
                <a:solidFill>
                  <a:srgbClr val="FFFF00"/>
                </a:solidFill>
              </a:rPr>
              <a:t>bilirubin</a:t>
            </a:r>
            <a:r>
              <a:rPr lang="en-US" sz="2800" b="1" dirty="0" smtClean="0">
                <a:solidFill>
                  <a:srgbClr val="FFFF00"/>
                </a:solidFill>
              </a:rPr>
              <a:t>, cholesterol, increased activity of alkaline </a:t>
            </a:r>
            <a:r>
              <a:rPr lang="en-US" sz="2800" b="1" dirty="0" err="1" smtClean="0">
                <a:solidFill>
                  <a:srgbClr val="FFFF00"/>
                </a:solidFill>
              </a:rPr>
              <a:t>phosphatase</a:t>
            </a:r>
            <a:r>
              <a:rPr lang="en-US" sz="2800" b="1" dirty="0" smtClean="0">
                <a:solidFill>
                  <a:srgbClr val="FFFF00"/>
                </a:solidFill>
              </a:rPr>
              <a:t>, </a:t>
            </a:r>
            <a:r>
              <a:rPr lang="el-GR" sz="2800" b="1" dirty="0" smtClean="0">
                <a:solidFill>
                  <a:srgbClr val="FFFF00"/>
                </a:solidFill>
              </a:rPr>
              <a:t>γ-</a:t>
            </a:r>
            <a:r>
              <a:rPr lang="en-US" sz="2800" b="1" dirty="0" err="1" smtClean="0">
                <a:solidFill>
                  <a:srgbClr val="FFFF00"/>
                </a:solidFill>
              </a:rPr>
              <a:t>glutamyltranspeptidase</a:t>
            </a:r>
            <a:r>
              <a:rPr lang="en-US" sz="2800" b="1" dirty="0" smtClean="0">
                <a:solidFill>
                  <a:srgbClr val="FFFF00"/>
                </a:solidFill>
              </a:rPr>
              <a:t> (GGT), 5-nucleotidase.</a:t>
            </a:r>
          </a:p>
          <a:p>
            <a:pPr>
              <a:lnSpc>
                <a:spcPct val="80000"/>
              </a:lnSpc>
            </a:pPr>
            <a:r>
              <a:rPr lang="en-US" sz="2800" b="1" dirty="0" smtClean="0">
                <a:solidFill>
                  <a:srgbClr val="FFFF00"/>
                </a:solidFill>
              </a:rPr>
              <a:t>Hepatic (production) </a:t>
            </a:r>
            <a:r>
              <a:rPr lang="en-US" sz="2800" b="1" dirty="0" err="1" smtClean="0">
                <a:solidFill>
                  <a:srgbClr val="FFFF00"/>
                </a:solidFill>
              </a:rPr>
              <a:t>hyperazotemia</a:t>
            </a:r>
            <a:r>
              <a:rPr lang="en-US" sz="2800" b="1" dirty="0" smtClean="0">
                <a:solidFill>
                  <a:srgbClr val="FFFF00"/>
                </a:solidFill>
              </a:rPr>
              <a:t>: ⇑ serum ammonia, total amine nitrogen, aromatic amino acids (phenylalanine, tyrosine, tryptophan), phenols, indicator.</a:t>
            </a:r>
          </a:p>
          <a:p>
            <a:pPr>
              <a:lnSpc>
                <a:spcPct val="80000"/>
              </a:lnSpc>
            </a:pPr>
            <a:r>
              <a:rPr lang="en-US" sz="2800" b="1" dirty="0" smtClean="0">
                <a:solidFill>
                  <a:srgbClr val="FFFF00"/>
                </a:solidFill>
              </a:rPr>
              <a:t>Insufficiency of the synthetic function of the liver: ⇓ level of albumins, cholesterol, </a:t>
            </a:r>
            <a:r>
              <a:rPr lang="en-US" sz="2800" b="1" dirty="0" err="1" smtClean="0">
                <a:solidFill>
                  <a:srgbClr val="FFFF00"/>
                </a:solidFill>
              </a:rPr>
              <a:t>procoagulant</a:t>
            </a:r>
            <a:r>
              <a:rPr lang="en-US" sz="2800" b="1" dirty="0" smtClean="0">
                <a:solidFill>
                  <a:srgbClr val="FFFF00"/>
                </a:solidFill>
              </a:rPr>
              <a:t> </a:t>
            </a:r>
            <a:r>
              <a:rPr lang="en-US" sz="2800" b="1" dirty="0" err="1" smtClean="0">
                <a:solidFill>
                  <a:srgbClr val="FFFF00"/>
                </a:solidFill>
              </a:rPr>
              <a:t>prothrombin</a:t>
            </a:r>
            <a:r>
              <a:rPr lang="en-US" sz="2800" b="1" dirty="0" smtClean="0">
                <a:solidFill>
                  <a:srgbClr val="FFFF00"/>
                </a:solidFill>
              </a:rPr>
              <a:t> complex, ⇓ cholinesterase activity.</a:t>
            </a:r>
          </a:p>
          <a:p>
            <a:pPr>
              <a:lnSpc>
                <a:spcPct val="80000"/>
              </a:lnSpc>
            </a:pPr>
            <a:r>
              <a:rPr lang="en-US" sz="2800" b="1" dirty="0" smtClean="0">
                <a:solidFill>
                  <a:srgbClr val="FFFF00"/>
                </a:solidFill>
              </a:rPr>
              <a:t>Polyclonal </a:t>
            </a:r>
            <a:r>
              <a:rPr lang="en-US" sz="2800" b="1" dirty="0" err="1" smtClean="0">
                <a:solidFill>
                  <a:srgbClr val="FFFF00"/>
                </a:solidFill>
              </a:rPr>
              <a:t>Gammopathy</a:t>
            </a:r>
            <a:r>
              <a:rPr lang="en-US" sz="2800" b="1" dirty="0" smtClean="0">
                <a:solidFill>
                  <a:srgbClr val="FFFF00"/>
                </a:solidFill>
              </a:rPr>
              <a:t>: ⇑ the content of total protein in the serum, </a:t>
            </a:r>
            <a:r>
              <a:rPr lang="el-GR" sz="2800" b="1" dirty="0" smtClean="0">
                <a:solidFill>
                  <a:srgbClr val="FFFF00"/>
                </a:solidFill>
              </a:rPr>
              <a:t>β </a:t>
            </a:r>
            <a:r>
              <a:rPr lang="en-US" sz="2800" b="1" dirty="0" smtClean="0">
                <a:solidFill>
                  <a:srgbClr val="FFFF00"/>
                </a:solidFill>
              </a:rPr>
              <a:t>and </a:t>
            </a:r>
            <a:r>
              <a:rPr lang="el-GR" sz="2800" b="1" dirty="0" smtClean="0">
                <a:solidFill>
                  <a:srgbClr val="FFFF00"/>
                </a:solidFill>
              </a:rPr>
              <a:t>γ-</a:t>
            </a:r>
            <a:r>
              <a:rPr lang="en-US" sz="2800" b="1" dirty="0" smtClean="0">
                <a:solidFill>
                  <a:srgbClr val="FFFF00"/>
                </a:solidFill>
              </a:rPr>
              <a:t>globulins, </a:t>
            </a:r>
            <a:r>
              <a:rPr lang="en-US" sz="2800" b="1" dirty="0" err="1" smtClean="0">
                <a:solidFill>
                  <a:srgbClr val="FFFF00"/>
                </a:solidFill>
              </a:rPr>
              <a:t>IgA</a:t>
            </a:r>
            <a:r>
              <a:rPr lang="en-US" sz="2800" b="1" dirty="0" smtClean="0">
                <a:solidFill>
                  <a:srgbClr val="FFFF00"/>
                </a:solidFill>
              </a:rPr>
              <a:t>, G, M, positive sedimentary colloidal samples</a:t>
            </a:r>
            <a:r>
              <a:rPr lang="en-US" sz="2800" b="1" dirty="0" smtClean="0">
                <a:solidFill>
                  <a:srgbClr val="FFFF00"/>
                </a:solidFill>
              </a:rPr>
              <a:t>.</a:t>
            </a:r>
            <a:endParaRPr lang="ru-RU" sz="2800" b="1" dirty="0">
              <a:solidFill>
                <a:srgbClr val="0F0B05"/>
              </a:solidFill>
            </a:endParaRPr>
          </a:p>
        </p:txBody>
      </p:sp>
    </p:spTree>
  </p:cSld>
  <p:clrMapOvr>
    <a:masterClrMapping/>
  </p:clrMapOvr>
  <p:transition advTm="30000"/>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623</TotalTime>
  <Words>4065</Words>
  <PresentationFormat>Экран (4:3)</PresentationFormat>
  <Paragraphs>719</Paragraphs>
  <Slides>65</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65</vt:i4>
      </vt:variant>
    </vt:vector>
  </HeadingPairs>
  <TitlesOfParts>
    <vt:vector size="67" baseType="lpstr">
      <vt:lpstr>Тема Office</vt:lpstr>
      <vt:lpstr>Фотография Photo Editor</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Immune reactions in liver pathology  </vt:lpstr>
      <vt:lpstr>Слайд 25</vt:lpstr>
      <vt:lpstr>Слайд 26</vt:lpstr>
      <vt:lpstr>Слайд 27</vt:lpstr>
      <vt:lpstr>Hepatic jaundice</vt:lpstr>
      <vt:lpstr>Слайд 29</vt:lpstr>
      <vt:lpstr>Слайд 30</vt:lpstr>
      <vt:lpstr>Слайд 31</vt:lpstr>
      <vt:lpstr>Enzymopathic form of parenchymal jaundice</vt:lpstr>
      <vt:lpstr>Слайд 33</vt:lpstr>
      <vt:lpstr>Слайд 34</vt:lpstr>
      <vt:lpstr>Subhepatic jaundice</vt:lpstr>
      <vt:lpstr>Слайд 36</vt:lpstr>
      <vt:lpstr>Bl-blood; Ur-urine; Fe-feces           Jaundices</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Manifestations of liver cirrhosis</vt:lpstr>
      <vt:lpstr>Manifestations of liver cirrhosis</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Hepatic coma</vt:lpstr>
      <vt:lpstr>Слайд 62</vt:lpstr>
      <vt:lpstr>Слайд 63</vt:lpstr>
      <vt:lpstr>Слайд 64</vt:lpstr>
      <vt:lpstr>Laboratory indicators of liver damage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45</cp:revision>
  <dcterms:created xsi:type="dcterms:W3CDTF">2013-05-17T10:54:25Z</dcterms:created>
  <dcterms:modified xsi:type="dcterms:W3CDTF">2018-03-02T16:16:56Z</dcterms:modified>
</cp:coreProperties>
</file>