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sldIdLst>
    <p:sldId id="257" r:id="rId2"/>
    <p:sldId id="278" r:id="rId3"/>
    <p:sldId id="279" r:id="rId4"/>
    <p:sldId id="280" r:id="rId5"/>
    <p:sldId id="281" r:id="rId6"/>
    <p:sldId id="282" r:id="rId7"/>
    <p:sldId id="283" r:id="rId8"/>
    <p:sldId id="284" r:id="rId9"/>
    <p:sldId id="285" r:id="rId10"/>
    <p:sldId id="286" r:id="rId11"/>
    <p:sldId id="287" r:id="rId12"/>
    <p:sldId id="288" r:id="rId13"/>
    <p:sldId id="289" r:id="rId14"/>
    <p:sldId id="290" r:id="rId15"/>
    <p:sldId id="291" r:id="rId16"/>
    <p:sldId id="292" r:id="rId17"/>
    <p:sldId id="293" r:id="rId18"/>
    <p:sldId id="294" r:id="rId19"/>
    <p:sldId id="295" r:id="rId20"/>
    <p:sldId id="296" r:id="rId21"/>
    <p:sldId id="297" r:id="rId22"/>
    <p:sldId id="298" r:id="rId23"/>
    <p:sldId id="299" r:id="rId24"/>
    <p:sldId id="300" r:id="rId25"/>
    <p:sldId id="301" r:id="rId26"/>
    <p:sldId id="302" r:id="rId27"/>
    <p:sldId id="303" r:id="rId28"/>
    <p:sldId id="304" r:id="rId29"/>
    <p:sldId id="305" r:id="rId30"/>
    <p:sldId id="306" r:id="rId31"/>
    <p:sldId id="307" r:id="rId32"/>
    <p:sldId id="308" r:id="rId33"/>
    <p:sldId id="310" r:id="rId34"/>
    <p:sldId id="311" r:id="rId35"/>
    <p:sldId id="312" r:id="rId36"/>
    <p:sldId id="313" r:id="rId37"/>
    <p:sldId id="314" r:id="rId38"/>
    <p:sldId id="315" r:id="rId39"/>
    <p:sldId id="316" r:id="rId40"/>
    <p:sldId id="317" r:id="rId41"/>
    <p:sldId id="318" r:id="rId42"/>
    <p:sldId id="319" r:id="rId43"/>
    <p:sldId id="320" r:id="rId44"/>
    <p:sldId id="321" r:id="rId45"/>
    <p:sldId id="322" r:id="rId46"/>
    <p:sldId id="323" r:id="rId47"/>
    <p:sldId id="324" r:id="rId48"/>
    <p:sldId id="325" r:id="rId49"/>
    <p:sldId id="260" r:id="rId50"/>
    <p:sldId id="258" r:id="rId51"/>
    <p:sldId id="261" r:id="rId52"/>
    <p:sldId id="262" r:id="rId53"/>
    <p:sldId id="263" r:id="rId54"/>
    <p:sldId id="265" r:id="rId55"/>
    <p:sldId id="264" r:id="rId56"/>
    <p:sldId id="266" r:id="rId57"/>
    <p:sldId id="267" r:id="rId58"/>
    <p:sldId id="268" r:id="rId59"/>
    <p:sldId id="269" r:id="rId60"/>
    <p:sldId id="271" r:id="rId61"/>
    <p:sldId id="270" r:id="rId62"/>
    <p:sldId id="272" r:id="rId63"/>
    <p:sldId id="274" r:id="rId64"/>
    <p:sldId id="273" r:id="rId65"/>
    <p:sldId id="275" r:id="rId66"/>
    <p:sldId id="276" r:id="rId67"/>
    <p:sldId id="332" r:id="rId68"/>
    <p:sldId id="331" r:id="rId69"/>
    <p:sldId id="326" r:id="rId70"/>
    <p:sldId id="327" r:id="rId71"/>
    <p:sldId id="328" r:id="rId72"/>
    <p:sldId id="329" r:id="rId7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5B106E36-FD25-4E2D-B0AA-010F637433A0}" type="datetimeFigureOut">
              <a:rPr lang="ru-RU" smtClean="0"/>
              <a:pPr/>
              <a:t>14.06.2018</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14.06.2018</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5B106E36-FD25-4E2D-B0AA-010F637433A0}" type="datetimeFigureOut">
              <a:rPr lang="ru-RU" smtClean="0"/>
              <a:pPr/>
              <a:t>14.06.2018</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725C68B6-61C2-468F-89AB-4B9F7531AA68}"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5B106E36-FD25-4E2D-B0AA-010F637433A0}" type="datetimeFigureOut">
              <a:rPr lang="ru-RU" smtClean="0"/>
              <a:pPr/>
              <a:t>14.06.2018</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5B106E36-FD25-4E2D-B0AA-010F637433A0}" type="datetimeFigureOut">
              <a:rPr lang="ru-RU" smtClean="0"/>
              <a:pPr/>
              <a:t>14.06.2018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725C68B6-61C2-468F-89AB-4B9F7531AA68}"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14.06.2018</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14.06.2018</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14.06.2018</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5B106E36-FD25-4E2D-B0AA-010F637433A0}" type="datetimeFigureOut">
              <a:rPr lang="ru-RU" smtClean="0"/>
              <a:pPr/>
              <a:t>14.06.2018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14.06.2018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14.06.2018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endParaRPr lang="ru-RU"/>
          </a:p>
        </p:txBody>
      </p:sp>
      <p:sp>
        <p:nvSpPr>
          <p:cNvPr id="4" name="Дата 3"/>
          <p:cNvSpPr>
            <a:spLocks noGrp="1"/>
          </p:cNvSpPr>
          <p:nvPr>
            <p:ph type="dt" sz="half" idx="10"/>
          </p:nvPr>
        </p:nvSpPr>
        <p:spPr>
          <a:xfrm>
            <a:off x="457200" y="6251575"/>
            <a:ext cx="2133600" cy="476250"/>
          </a:xfrm>
        </p:spPr>
        <p:txBody>
          <a:bodyPr/>
          <a:lstStyle>
            <a:lvl1pPr>
              <a:defRPr/>
            </a:lvl1pPr>
          </a:lstStyle>
          <a:p>
            <a:endParaRPr lang="uk-UA"/>
          </a:p>
        </p:txBody>
      </p:sp>
      <p:sp>
        <p:nvSpPr>
          <p:cNvPr id="5" name="Номер слайда 4"/>
          <p:cNvSpPr>
            <a:spLocks noGrp="1"/>
          </p:cNvSpPr>
          <p:nvPr>
            <p:ph type="sldNum" sz="quarter" idx="11"/>
          </p:nvPr>
        </p:nvSpPr>
        <p:spPr>
          <a:xfrm>
            <a:off x="6553200" y="6248400"/>
            <a:ext cx="2133600" cy="476250"/>
          </a:xfrm>
        </p:spPr>
        <p:txBody>
          <a:bodyPr/>
          <a:lstStyle>
            <a:lvl1pPr>
              <a:defRPr/>
            </a:lvl1pPr>
          </a:lstStyle>
          <a:p>
            <a:fld id="{23FF368A-DE3C-48D4-A26F-2DAF45C7B54E}" type="slidenum">
              <a:rPr lang="uk-UA"/>
              <a:pPr/>
              <a:t>‹#›</a:t>
            </a:fld>
            <a:endParaRPr lang="uk-UA"/>
          </a:p>
        </p:txBody>
      </p:sp>
      <p:sp>
        <p:nvSpPr>
          <p:cNvPr id="6" name="Нижний колонтитул 5"/>
          <p:cNvSpPr>
            <a:spLocks noGrp="1"/>
          </p:cNvSpPr>
          <p:nvPr>
            <p:ph type="ftr" sz="quarter" idx="12"/>
          </p:nvPr>
        </p:nvSpPr>
        <p:spPr>
          <a:xfrm>
            <a:off x="3124200" y="6248400"/>
            <a:ext cx="2895600" cy="476250"/>
          </a:xfrm>
        </p:spPr>
        <p:txBody>
          <a:bodyPr/>
          <a:lstStyle>
            <a:lvl1pPr>
              <a:defRPr/>
            </a:lvl1pPr>
          </a:lstStyle>
          <a:p>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B106E36-FD25-4E2D-B0AA-010F637433A0}" type="datetimeFigureOut">
              <a:rPr lang="ru-RU" smtClean="0"/>
              <a:pPr/>
              <a:t>14.06.2018</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25C68B6-61C2-468F-89AB-4B9F7531AA68}"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255090" y="489548"/>
            <a:ext cx="8633820" cy="5583439"/>
          </a:xfrm>
          <a:prstGeom prst="rect">
            <a:avLst/>
          </a:prstGeom>
          <a:blipFill>
            <a:blip r:embed="rId2">
              <a:duotone>
                <a:schemeClr val="accent2">
                  <a:shade val="45000"/>
                  <a:satMod val="135000"/>
                </a:schemeClr>
                <a:prstClr val="white"/>
              </a:duotone>
            </a:blip>
            <a:tile tx="0" ty="0" sx="100000" sy="100000" flip="none" algn="tl"/>
          </a:blipFill>
          <a:scene3d>
            <a:camera prst="isometricOffAxis1Right"/>
            <a:lightRig rig="threePt" dir="t">
              <a:rot lat="0" lon="0" rev="1200000"/>
            </a:lightRig>
          </a:scene3d>
          <a:sp3d contourW="12700">
            <a:bevelT w="63500" h="25400"/>
            <a:contourClr>
              <a:srgbClr val="0000CC"/>
            </a:contourClr>
          </a:sp3d>
        </p:spPr>
        <p:style>
          <a:lnRef idx="0">
            <a:schemeClr val="accent3"/>
          </a:lnRef>
          <a:fillRef idx="3">
            <a:schemeClr val="accent3"/>
          </a:fillRef>
          <a:effectRef idx="3">
            <a:schemeClr val="accent3"/>
          </a:effectRef>
          <a:fontRef idx="minor">
            <a:schemeClr val="lt1"/>
          </a:fontRef>
        </p:style>
        <p:txBody>
          <a:bodyPr wrap="none" lIns="81272" tIns="40636" rIns="81272" bIns="40636" fromWordArt="1">
            <a:prstTxWarp prst="textPlain">
              <a:avLst>
                <a:gd name="adj" fmla="val 50000"/>
              </a:avLst>
            </a:prstTxWarp>
          </a:bodyPr>
          <a:lstStyle/>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Principles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of </a:t>
            </a:r>
            <a:r>
              <a:rPr lang="en-US" sz="3200" b="1" kern="10" dirty="0" err="1" smtClean="0">
                <a:ln w="19050">
                  <a:solidFill>
                    <a:srgbClr val="CC00CC"/>
                  </a:solidFill>
                  <a:round/>
                  <a:headEnd/>
                  <a:tailEnd/>
                </a:ln>
                <a:solidFill>
                  <a:srgbClr val="0000FF"/>
                </a:solidFill>
                <a:effectLst>
                  <a:outerShdw dist="35921" dir="2700000" algn="ctr" rotWithShape="0">
                    <a:srgbClr val="990000"/>
                  </a:outerShdw>
                </a:effectLst>
                <a:latin typeface="Impact"/>
              </a:rPr>
              <a:t>clinico</a:t>
            </a: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-pharmaceutical</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approach to the selection of drugs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for the treatment of diabetes mellitus</a:t>
            </a:r>
            <a:endParaRPr lang="ru-RU" sz="3200" b="1" kern="10" dirty="0">
              <a:ln w="19050">
                <a:solidFill>
                  <a:srgbClr val="CC00CC"/>
                </a:solidFill>
                <a:round/>
                <a:headEnd/>
                <a:tailEnd/>
              </a:ln>
              <a:solidFill>
                <a:srgbClr val="0000FF"/>
              </a:solidFill>
              <a:effectLst>
                <a:outerShdw dist="35921" dir="2700000" algn="ctr" rotWithShape="0">
                  <a:srgbClr val="990000"/>
                </a:outerShdw>
              </a:effectLst>
              <a:latin typeface="Impact"/>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rrowheads="1"/>
          </p:cNvSpPr>
          <p:nvPr>
            <p:ph type="title"/>
          </p:nvPr>
        </p:nvSpPr>
        <p:spPr/>
        <p:txBody>
          <a:bodyPr/>
          <a:lstStyle/>
          <a:p>
            <a:r>
              <a:rPr lang="en-US" dirty="0" smtClean="0"/>
              <a:t>Definition</a:t>
            </a:r>
            <a:endParaRPr lang="uk-UA" dirty="0"/>
          </a:p>
        </p:txBody>
      </p:sp>
      <p:sp>
        <p:nvSpPr>
          <p:cNvPr id="129027" name="Rectangle 3"/>
          <p:cNvSpPr>
            <a:spLocks noGrp="1" noChangeArrowheads="1"/>
          </p:cNvSpPr>
          <p:nvPr>
            <p:ph idx="1"/>
          </p:nvPr>
        </p:nvSpPr>
        <p:spPr/>
        <p:txBody>
          <a:bodyPr/>
          <a:lstStyle/>
          <a:p>
            <a:r>
              <a:rPr lang="en-US" b="1" dirty="0" smtClean="0">
                <a:solidFill>
                  <a:srgbClr val="FF0000"/>
                </a:solidFill>
              </a:rPr>
              <a:t>Diabetes mellitus </a:t>
            </a:r>
            <a:r>
              <a:rPr lang="en-US" b="1" dirty="0" smtClean="0"/>
              <a:t>is a syndrome of chronic hyperglycemia, which develops as a result of the influence of genetic and exogenous factors caused by absolute or relative deficiency of insulin in the body and is characterized by a violation of all types of metabolism, and, first of all, the metabolism of carbohydrates.</a:t>
            </a:r>
            <a:endParaRPr lang="uk-UA"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rrowheads="1"/>
          </p:cNvSpPr>
          <p:nvPr>
            <p:ph type="title"/>
          </p:nvPr>
        </p:nvSpPr>
        <p:spPr/>
        <p:txBody>
          <a:bodyPr>
            <a:normAutofit fontScale="90000"/>
          </a:bodyPr>
          <a:lstStyle/>
          <a:p>
            <a:r>
              <a:rPr lang="en-US" sz="4000" dirty="0" smtClean="0"/>
              <a:t>Epidemiology of diabetes mellitus</a:t>
            </a:r>
            <a:endParaRPr lang="uk-UA" sz="4000" dirty="0"/>
          </a:p>
        </p:txBody>
      </p:sp>
      <p:sp>
        <p:nvSpPr>
          <p:cNvPr id="130051" name="Rectangle 3"/>
          <p:cNvSpPr>
            <a:spLocks noGrp="1" noChangeArrowheads="1"/>
          </p:cNvSpPr>
          <p:nvPr>
            <p:ph idx="1"/>
          </p:nvPr>
        </p:nvSpPr>
        <p:spPr/>
        <p:txBody>
          <a:bodyPr/>
          <a:lstStyle/>
          <a:p>
            <a:r>
              <a:rPr lang="ru-RU" b="1" dirty="0" smtClean="0"/>
              <a:t>-</a:t>
            </a:r>
            <a:r>
              <a:rPr lang="en-US" b="1" dirty="0" smtClean="0"/>
              <a:t>The incidence of diabetes mellitus (DM) averages 1.5-4%, in developed countries - up to 5-6%.</a:t>
            </a:r>
          </a:p>
          <a:p>
            <a:r>
              <a:rPr lang="en-US" b="1" dirty="0" smtClean="0"/>
              <a:t>- At present, there are about 150 million patients with diabetes in the world, about 1 million in Ukraine.</a:t>
            </a:r>
          </a:p>
          <a:p>
            <a:r>
              <a:rPr lang="en-US" b="1" dirty="0" smtClean="0"/>
              <a:t>- Every 10-15 years the number of patients doubles.</a:t>
            </a:r>
            <a:endParaRPr lang="uk-UA"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rrowheads="1"/>
          </p:cNvSpPr>
          <p:nvPr>
            <p:ph type="title"/>
          </p:nvPr>
        </p:nvSpPr>
        <p:spPr/>
        <p:txBody>
          <a:bodyPr>
            <a:normAutofit fontScale="90000"/>
          </a:bodyPr>
          <a:lstStyle/>
          <a:p>
            <a:r>
              <a:rPr lang="en-US" sz="4000" dirty="0" smtClean="0"/>
              <a:t>Epidemiology of diabetes mellitus</a:t>
            </a:r>
            <a:endParaRPr lang="uk-UA" sz="4000" dirty="0"/>
          </a:p>
        </p:txBody>
      </p:sp>
      <p:sp>
        <p:nvSpPr>
          <p:cNvPr id="131075" name="Rectangle 3"/>
          <p:cNvSpPr>
            <a:spLocks noGrp="1" noChangeArrowheads="1"/>
          </p:cNvSpPr>
          <p:nvPr>
            <p:ph idx="1"/>
          </p:nvPr>
        </p:nvSpPr>
        <p:spPr/>
        <p:txBody>
          <a:bodyPr/>
          <a:lstStyle/>
          <a:p>
            <a:pPr>
              <a:lnSpc>
                <a:spcPct val="90000"/>
              </a:lnSpc>
            </a:pPr>
            <a:r>
              <a:rPr lang="ru-RU" dirty="0" smtClean="0"/>
              <a:t>-</a:t>
            </a:r>
            <a:r>
              <a:rPr lang="en-US" dirty="0" smtClean="0"/>
              <a:t>Up to 2020, there will be more than 260 million patients with diabetes in the world.</a:t>
            </a:r>
          </a:p>
          <a:p>
            <a:pPr>
              <a:lnSpc>
                <a:spcPct val="90000"/>
              </a:lnSpc>
            </a:pPr>
            <a:r>
              <a:rPr lang="en-US" dirty="0" smtClean="0"/>
              <a:t>- The present incidence is much higher, since in every second or third case the diabetes remains undiagnosed.</a:t>
            </a:r>
          </a:p>
          <a:p>
            <a:pPr>
              <a:lnSpc>
                <a:spcPct val="90000"/>
              </a:lnSpc>
            </a:pPr>
            <a:r>
              <a:rPr lang="en-US" dirty="0" smtClean="0"/>
              <a:t>- Only 5-10% of the total number of patients with diabetes are patients with type 1 disease, 8% - children.</a:t>
            </a:r>
            <a:endParaRPr lang="uk-UA"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rrowheads="1"/>
          </p:cNvSpPr>
          <p:nvPr>
            <p:ph type="title"/>
          </p:nvPr>
        </p:nvSpPr>
        <p:spPr/>
        <p:txBody>
          <a:bodyPr/>
          <a:lstStyle/>
          <a:p>
            <a:r>
              <a:rPr lang="en-US" dirty="0" smtClean="0"/>
              <a:t>Etiology of type 1 diabetes</a:t>
            </a:r>
            <a:endParaRPr lang="uk-UA" dirty="0"/>
          </a:p>
        </p:txBody>
      </p:sp>
      <p:sp>
        <p:nvSpPr>
          <p:cNvPr id="132099" name="Rectangle 3"/>
          <p:cNvSpPr>
            <a:spLocks noGrp="1" noChangeArrowheads="1"/>
          </p:cNvSpPr>
          <p:nvPr>
            <p:ph idx="1"/>
          </p:nvPr>
        </p:nvSpPr>
        <p:spPr/>
        <p:txBody>
          <a:bodyPr>
            <a:normAutofit lnSpcReduction="10000"/>
          </a:bodyPr>
          <a:lstStyle/>
          <a:p>
            <a:pPr>
              <a:lnSpc>
                <a:spcPct val="90000"/>
              </a:lnSpc>
            </a:pPr>
            <a:r>
              <a:rPr lang="en-US" sz="2800" b="1" dirty="0" smtClean="0"/>
              <a:t>1. Genetic disorders:</a:t>
            </a:r>
          </a:p>
          <a:p>
            <a:pPr>
              <a:lnSpc>
                <a:spcPct val="90000"/>
              </a:lnSpc>
            </a:pPr>
            <a:r>
              <a:rPr lang="en-US" sz="2800" b="1" dirty="0" smtClean="0"/>
              <a:t>- The propensity to type 1 diabetes is predetermined by several genes of the HLA system that are localized in the short arm of the 6 chromosome: DR3, DR4, B8, B15, DRW3, DRW4.</a:t>
            </a:r>
          </a:p>
          <a:p>
            <a:pPr>
              <a:lnSpc>
                <a:spcPct val="90000"/>
              </a:lnSpc>
            </a:pPr>
            <a:r>
              <a:rPr lang="en-US" sz="2800" b="1" dirty="0" smtClean="0"/>
              <a:t>- In the presence of antigens HLA-B7, A3, Dw2, DRw2 - the risk of getting diabetes is 14.5 times lower.</a:t>
            </a:r>
          </a:p>
          <a:p>
            <a:pPr>
              <a:lnSpc>
                <a:spcPct val="90000"/>
              </a:lnSpc>
            </a:pPr>
            <a:r>
              <a:rPr lang="en-US" sz="2800" b="1" dirty="0" smtClean="0"/>
              <a:t>In individuals with a genetic predisposition, the mass of the pancreas and islets is lower than normal, β</a:t>
            </a:r>
            <a:r>
              <a:rPr lang="ru-RU" sz="2800" b="1" dirty="0" smtClean="0"/>
              <a:t>-</a:t>
            </a:r>
            <a:r>
              <a:rPr lang="en-US" sz="2800" b="1" dirty="0" smtClean="0"/>
              <a:t>cells are prone to apoptosis</a:t>
            </a:r>
            <a:r>
              <a:rPr lang="ru-RU" sz="2800" b="1" dirty="0" smtClean="0"/>
              <a:t>.</a:t>
            </a:r>
            <a:endParaRPr lang="uk-UA" sz="28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Rot="1" noChangeArrowheads="1"/>
          </p:cNvSpPr>
          <p:nvPr>
            <p:ph type="title"/>
          </p:nvPr>
        </p:nvSpPr>
        <p:spPr/>
        <p:txBody>
          <a:bodyPr/>
          <a:lstStyle/>
          <a:p>
            <a:r>
              <a:rPr lang="en-US" dirty="0" smtClean="0"/>
              <a:t>Etiology of type 1 diabetes</a:t>
            </a:r>
            <a:endParaRPr lang="uk-UA" dirty="0"/>
          </a:p>
        </p:txBody>
      </p:sp>
      <p:sp>
        <p:nvSpPr>
          <p:cNvPr id="194563" name="Rectangle 3"/>
          <p:cNvSpPr>
            <a:spLocks noGrp="1" noChangeArrowheads="1"/>
          </p:cNvSpPr>
          <p:nvPr>
            <p:ph idx="1"/>
          </p:nvPr>
        </p:nvSpPr>
        <p:spPr/>
        <p:txBody>
          <a:bodyPr/>
          <a:lstStyle/>
          <a:p>
            <a:pPr>
              <a:lnSpc>
                <a:spcPct val="90000"/>
              </a:lnSpc>
            </a:pPr>
            <a:r>
              <a:rPr lang="en-US" b="1" dirty="0" smtClean="0"/>
              <a:t>2. Viral infections</a:t>
            </a:r>
          </a:p>
          <a:p>
            <a:pPr>
              <a:lnSpc>
                <a:spcPct val="90000"/>
              </a:lnSpc>
            </a:pPr>
            <a:r>
              <a:rPr lang="en-US" b="1" dirty="0" smtClean="0"/>
              <a:t>- </a:t>
            </a:r>
            <a:r>
              <a:rPr lang="el-GR" b="1" dirty="0" smtClean="0"/>
              <a:t>β-</a:t>
            </a:r>
            <a:r>
              <a:rPr lang="en-US" b="1" dirty="0" err="1" smtClean="0"/>
              <a:t>cytotrophic</a:t>
            </a:r>
            <a:r>
              <a:rPr lang="en-US" b="1" dirty="0" smtClean="0"/>
              <a:t> viruses (Coxsackie B4, rubella, measles, mumps, cytomegalovirus);</a:t>
            </a:r>
          </a:p>
          <a:p>
            <a:pPr>
              <a:lnSpc>
                <a:spcPct val="90000"/>
              </a:lnSpc>
            </a:pPr>
            <a:r>
              <a:rPr lang="en-US" b="1" dirty="0" smtClean="0"/>
              <a:t>- viruses that cause a cross autoimmune response to </a:t>
            </a:r>
            <a:r>
              <a:rPr lang="el-GR" b="1" dirty="0" smtClean="0"/>
              <a:t>β-</a:t>
            </a:r>
            <a:r>
              <a:rPr lang="en-US" b="1" dirty="0" smtClean="0"/>
              <a:t>cells;</a:t>
            </a:r>
          </a:p>
          <a:p>
            <a:pPr>
              <a:lnSpc>
                <a:spcPct val="90000"/>
              </a:lnSpc>
            </a:pPr>
            <a:r>
              <a:rPr lang="en-US" b="1" dirty="0" smtClean="0"/>
              <a:t>- violation of the immune response to a virus tropic to </a:t>
            </a:r>
            <a:r>
              <a:rPr lang="el-GR" b="1" dirty="0" smtClean="0"/>
              <a:t>β-</a:t>
            </a:r>
            <a:r>
              <a:rPr lang="en-US" b="1" dirty="0" smtClean="0"/>
              <a:t>cells.</a:t>
            </a:r>
            <a:endParaRPr lang="uk-UA"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rrowheads="1"/>
          </p:cNvSpPr>
          <p:nvPr>
            <p:ph type="title"/>
          </p:nvPr>
        </p:nvSpPr>
        <p:spPr/>
        <p:txBody>
          <a:bodyPr/>
          <a:lstStyle/>
          <a:p>
            <a:r>
              <a:rPr lang="en-US" dirty="0" smtClean="0"/>
              <a:t>Etiology of type 1 diabetes</a:t>
            </a:r>
            <a:endParaRPr lang="uk-UA" dirty="0"/>
          </a:p>
        </p:txBody>
      </p:sp>
      <p:sp>
        <p:nvSpPr>
          <p:cNvPr id="135171" name="Rectangle 3"/>
          <p:cNvSpPr>
            <a:spLocks noGrp="1" noChangeArrowheads="1"/>
          </p:cNvSpPr>
          <p:nvPr>
            <p:ph idx="1"/>
          </p:nvPr>
        </p:nvSpPr>
        <p:spPr/>
        <p:txBody>
          <a:bodyPr/>
          <a:lstStyle/>
          <a:p>
            <a:r>
              <a:rPr lang="en-US" b="1" dirty="0" smtClean="0"/>
              <a:t>3. Autoimmune lesion of β-cells:</a:t>
            </a:r>
          </a:p>
          <a:p>
            <a:r>
              <a:rPr lang="en-US" b="1" dirty="0" smtClean="0"/>
              <a:t>- in 60-80% of patients, antibodies to islet cells are detected;</a:t>
            </a:r>
          </a:p>
          <a:p>
            <a:r>
              <a:rPr lang="en-US" b="1" dirty="0" smtClean="0"/>
              <a:t>- 80-95% of patients have antibodies to GAD-65, GAD-67 - </a:t>
            </a:r>
            <a:r>
              <a:rPr lang="en-US" b="1" dirty="0" err="1" smtClean="0"/>
              <a:t>isoforms</a:t>
            </a:r>
            <a:r>
              <a:rPr lang="en-US" b="1" dirty="0" smtClean="0"/>
              <a:t> of glutamate </a:t>
            </a:r>
            <a:r>
              <a:rPr lang="en-US" b="1" dirty="0" err="1" smtClean="0"/>
              <a:t>decarboxylase</a:t>
            </a:r>
            <a:r>
              <a:rPr lang="ru-RU" b="1" dirty="0" smtClean="0"/>
              <a:t>.</a:t>
            </a:r>
            <a:endParaRPr lang="uk-UA"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rrowheads="1"/>
          </p:cNvSpPr>
          <p:nvPr>
            <p:ph type="title"/>
          </p:nvPr>
        </p:nvSpPr>
        <p:spPr/>
        <p:txBody>
          <a:bodyPr/>
          <a:lstStyle/>
          <a:p>
            <a:r>
              <a:rPr lang="en-US" dirty="0" smtClean="0"/>
              <a:t>Etiology of type 1 diabetes</a:t>
            </a:r>
            <a:endParaRPr lang="uk-UA" dirty="0"/>
          </a:p>
        </p:txBody>
      </p:sp>
      <p:sp>
        <p:nvSpPr>
          <p:cNvPr id="137219" name="Rectangle 3"/>
          <p:cNvSpPr>
            <a:spLocks noGrp="1" noChangeArrowheads="1"/>
          </p:cNvSpPr>
          <p:nvPr>
            <p:ph idx="1"/>
          </p:nvPr>
        </p:nvSpPr>
        <p:spPr/>
        <p:txBody>
          <a:bodyPr/>
          <a:lstStyle/>
          <a:p>
            <a:r>
              <a:rPr lang="en-US" b="1" dirty="0" smtClean="0"/>
              <a:t>4. Diseases and damage to the pancreas:</a:t>
            </a:r>
          </a:p>
          <a:p>
            <a:r>
              <a:rPr lang="en-US" b="1" dirty="0" smtClean="0"/>
              <a:t>acute and chronic pancreatitis; tumor, cystic degeneration of the gland, calcifying fibrosis; </a:t>
            </a:r>
            <a:r>
              <a:rPr lang="en-US" b="1" dirty="0" err="1" smtClean="0"/>
              <a:t>hemochromatosis</a:t>
            </a:r>
            <a:r>
              <a:rPr lang="en-US" b="1" dirty="0" smtClean="0"/>
              <a:t>; </a:t>
            </a:r>
            <a:r>
              <a:rPr lang="en-US" b="1" dirty="0" err="1" smtClean="0"/>
              <a:t>pancreatectomy</a:t>
            </a:r>
            <a:r>
              <a:rPr lang="en-US" b="1" dirty="0" smtClean="0"/>
              <a:t> (full or partial).</a:t>
            </a:r>
            <a:endParaRPr lang="uk-UA"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rrowheads="1"/>
          </p:cNvSpPr>
          <p:nvPr>
            <p:ph type="title"/>
          </p:nvPr>
        </p:nvSpPr>
        <p:spPr/>
        <p:txBody>
          <a:bodyPr/>
          <a:lstStyle/>
          <a:p>
            <a:r>
              <a:rPr lang="en-US" dirty="0" smtClean="0"/>
              <a:t>Pathogenesis of type 1 diabetes:</a:t>
            </a:r>
            <a:endParaRPr lang="uk-UA" dirty="0"/>
          </a:p>
        </p:txBody>
      </p:sp>
      <p:sp>
        <p:nvSpPr>
          <p:cNvPr id="136195" name="Rectangle 3"/>
          <p:cNvSpPr>
            <a:spLocks noGrp="1" noChangeArrowheads="1"/>
          </p:cNvSpPr>
          <p:nvPr>
            <p:ph idx="1"/>
          </p:nvPr>
        </p:nvSpPr>
        <p:spPr>
          <a:xfrm>
            <a:off x="457200" y="1600200"/>
            <a:ext cx="8229600" cy="4924425"/>
          </a:xfrm>
        </p:spPr>
        <p:txBody>
          <a:bodyPr/>
          <a:lstStyle/>
          <a:p>
            <a:pPr>
              <a:lnSpc>
                <a:spcPct val="90000"/>
              </a:lnSpc>
            </a:pPr>
            <a:r>
              <a:rPr lang="en-US" b="1" dirty="0" smtClean="0"/>
              <a:t>Genetic tendency</a:t>
            </a:r>
          </a:p>
          <a:p>
            <a:pPr>
              <a:lnSpc>
                <a:spcPct val="90000"/>
              </a:lnSpc>
            </a:pPr>
            <a:endParaRPr lang="en-US" b="1" dirty="0" smtClean="0"/>
          </a:p>
          <a:p>
            <a:pPr>
              <a:lnSpc>
                <a:spcPct val="90000"/>
              </a:lnSpc>
            </a:pPr>
            <a:r>
              <a:rPr lang="en-US" b="1" dirty="0" smtClean="0"/>
              <a:t>The effect of triggering factors</a:t>
            </a:r>
          </a:p>
          <a:p>
            <a:pPr>
              <a:lnSpc>
                <a:spcPct val="90000"/>
              </a:lnSpc>
            </a:pPr>
            <a:endParaRPr lang="en-US" b="1" dirty="0" smtClean="0"/>
          </a:p>
          <a:p>
            <a:pPr>
              <a:lnSpc>
                <a:spcPct val="90000"/>
              </a:lnSpc>
            </a:pPr>
            <a:r>
              <a:rPr lang="en-US" b="1" dirty="0" smtClean="0"/>
              <a:t>Development of autoimmune disorders</a:t>
            </a:r>
          </a:p>
          <a:p>
            <a:pPr>
              <a:lnSpc>
                <a:spcPct val="90000"/>
              </a:lnSpc>
            </a:pPr>
            <a:endParaRPr lang="en-US" b="1" dirty="0" smtClean="0"/>
          </a:p>
          <a:p>
            <a:pPr>
              <a:lnSpc>
                <a:spcPct val="90000"/>
              </a:lnSpc>
            </a:pPr>
            <a:r>
              <a:rPr lang="en-US" b="1" dirty="0" smtClean="0"/>
              <a:t>Development of </a:t>
            </a:r>
            <a:r>
              <a:rPr lang="en-US" b="1" dirty="0" err="1" smtClean="0"/>
              <a:t>insulitis</a:t>
            </a:r>
            <a:endParaRPr lang="en-US" b="1" dirty="0" smtClean="0"/>
          </a:p>
          <a:p>
            <a:pPr>
              <a:lnSpc>
                <a:spcPct val="90000"/>
              </a:lnSpc>
            </a:pPr>
            <a:endParaRPr lang="en-US" b="1" dirty="0" smtClean="0"/>
          </a:p>
          <a:p>
            <a:pPr>
              <a:lnSpc>
                <a:spcPct val="90000"/>
              </a:lnSpc>
            </a:pPr>
            <a:r>
              <a:rPr lang="en-US" b="1" dirty="0" smtClean="0"/>
              <a:t>Explicit DM</a:t>
            </a:r>
            <a:endParaRPr lang="uk-UA" b="1" dirty="0"/>
          </a:p>
        </p:txBody>
      </p:sp>
      <p:sp>
        <p:nvSpPr>
          <p:cNvPr id="136196" name="Line 4"/>
          <p:cNvSpPr>
            <a:spLocks noChangeShapeType="1"/>
          </p:cNvSpPr>
          <p:nvPr/>
        </p:nvSpPr>
        <p:spPr bwMode="auto">
          <a:xfrm>
            <a:off x="2700338" y="2060575"/>
            <a:ext cx="0" cy="720725"/>
          </a:xfrm>
          <a:prstGeom prst="line">
            <a:avLst/>
          </a:prstGeom>
          <a:noFill/>
          <a:ln w="9525">
            <a:solidFill>
              <a:schemeClr val="tx1"/>
            </a:solidFill>
            <a:round/>
            <a:headEnd/>
            <a:tailEnd type="triangle" w="med" len="med"/>
          </a:ln>
          <a:effectLst/>
        </p:spPr>
        <p:txBody>
          <a:bodyPr/>
          <a:lstStyle/>
          <a:p>
            <a:endParaRPr lang="ru-RU"/>
          </a:p>
        </p:txBody>
      </p:sp>
      <p:sp>
        <p:nvSpPr>
          <p:cNvPr id="136197" name="Line 5"/>
          <p:cNvSpPr>
            <a:spLocks noChangeShapeType="1"/>
          </p:cNvSpPr>
          <p:nvPr/>
        </p:nvSpPr>
        <p:spPr bwMode="auto">
          <a:xfrm>
            <a:off x="2700338" y="3213100"/>
            <a:ext cx="0" cy="647700"/>
          </a:xfrm>
          <a:prstGeom prst="line">
            <a:avLst/>
          </a:prstGeom>
          <a:noFill/>
          <a:ln w="9525">
            <a:solidFill>
              <a:schemeClr val="tx1"/>
            </a:solidFill>
            <a:round/>
            <a:headEnd/>
            <a:tailEnd type="triangle" w="med" len="med"/>
          </a:ln>
          <a:effectLst/>
        </p:spPr>
        <p:txBody>
          <a:bodyPr/>
          <a:lstStyle/>
          <a:p>
            <a:endParaRPr lang="ru-RU"/>
          </a:p>
        </p:txBody>
      </p:sp>
      <p:sp>
        <p:nvSpPr>
          <p:cNvPr id="136198" name="Line 6"/>
          <p:cNvSpPr>
            <a:spLocks noChangeShapeType="1"/>
          </p:cNvSpPr>
          <p:nvPr/>
        </p:nvSpPr>
        <p:spPr bwMode="auto">
          <a:xfrm>
            <a:off x="2700338" y="4292600"/>
            <a:ext cx="0" cy="576263"/>
          </a:xfrm>
          <a:prstGeom prst="line">
            <a:avLst/>
          </a:prstGeom>
          <a:noFill/>
          <a:ln w="9525">
            <a:solidFill>
              <a:schemeClr val="tx1"/>
            </a:solidFill>
            <a:round/>
            <a:headEnd/>
            <a:tailEnd type="triangle" w="med" len="med"/>
          </a:ln>
          <a:effectLst/>
        </p:spPr>
        <p:txBody>
          <a:bodyPr/>
          <a:lstStyle/>
          <a:p>
            <a:endParaRPr lang="ru-RU"/>
          </a:p>
        </p:txBody>
      </p:sp>
      <p:sp>
        <p:nvSpPr>
          <p:cNvPr id="136199" name="Line 7"/>
          <p:cNvSpPr>
            <a:spLocks noChangeShapeType="1"/>
          </p:cNvSpPr>
          <p:nvPr/>
        </p:nvSpPr>
        <p:spPr bwMode="auto">
          <a:xfrm>
            <a:off x="2627313" y="5373688"/>
            <a:ext cx="0" cy="503237"/>
          </a:xfrm>
          <a:prstGeom prst="line">
            <a:avLst/>
          </a:prstGeom>
          <a:noFill/>
          <a:ln w="9525">
            <a:solidFill>
              <a:schemeClr val="tx1"/>
            </a:solidFill>
            <a:round/>
            <a:headEnd/>
            <a:tailEnd type="triangle" w="med" len="med"/>
          </a:ln>
          <a:effectLst/>
        </p:spPr>
        <p:txBody>
          <a:bodyPr/>
          <a:lstStyle/>
          <a:p>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rrowheads="1"/>
          </p:cNvSpPr>
          <p:nvPr>
            <p:ph type="title"/>
          </p:nvPr>
        </p:nvSpPr>
        <p:spPr/>
        <p:txBody>
          <a:bodyPr/>
          <a:lstStyle/>
          <a:p>
            <a:r>
              <a:rPr lang="en-US" dirty="0" smtClean="0"/>
              <a:t>Etiology of type 2 diabetes</a:t>
            </a:r>
            <a:endParaRPr lang="uk-UA" dirty="0"/>
          </a:p>
        </p:txBody>
      </p:sp>
      <p:sp>
        <p:nvSpPr>
          <p:cNvPr id="134147" name="Rectangle 3"/>
          <p:cNvSpPr>
            <a:spLocks noGrp="1" noChangeArrowheads="1"/>
          </p:cNvSpPr>
          <p:nvPr>
            <p:ph idx="1"/>
          </p:nvPr>
        </p:nvSpPr>
        <p:spPr>
          <a:xfrm>
            <a:off x="457200" y="1600200"/>
            <a:ext cx="8229600" cy="4924425"/>
          </a:xfrm>
        </p:spPr>
        <p:txBody>
          <a:bodyPr>
            <a:normAutofit lnSpcReduction="10000"/>
          </a:bodyPr>
          <a:lstStyle/>
          <a:p>
            <a:pPr>
              <a:lnSpc>
                <a:spcPct val="90000"/>
              </a:lnSpc>
            </a:pPr>
            <a:r>
              <a:rPr lang="en-US" b="1" dirty="0" smtClean="0"/>
              <a:t>1. Genetic damage:</a:t>
            </a:r>
          </a:p>
          <a:p>
            <a:pPr>
              <a:lnSpc>
                <a:spcPct val="90000"/>
              </a:lnSpc>
            </a:pPr>
            <a:r>
              <a:rPr lang="en-US" b="1" dirty="0" smtClean="0"/>
              <a:t>- in patients with DM MODY-2 diabetes, a mutation of the </a:t>
            </a:r>
            <a:r>
              <a:rPr lang="en-US" b="1" dirty="0" err="1" smtClean="0"/>
              <a:t>hexokinase</a:t>
            </a:r>
            <a:r>
              <a:rPr lang="en-US" b="1" dirty="0" smtClean="0"/>
              <a:t> gene is detected, which controls </a:t>
            </a:r>
            <a:r>
              <a:rPr lang="en-US" b="1" dirty="0" err="1" smtClean="0"/>
              <a:t>gluconeogenesis</a:t>
            </a:r>
            <a:r>
              <a:rPr lang="en-US" b="1" dirty="0" smtClean="0"/>
              <a:t> in the liver and insulin secretion in β-cells</a:t>
            </a:r>
          </a:p>
          <a:p>
            <a:pPr>
              <a:lnSpc>
                <a:spcPct val="90000"/>
              </a:lnSpc>
            </a:pPr>
            <a:r>
              <a:rPr lang="en-US" b="1" dirty="0" smtClean="0"/>
              <a:t>- DM with mitochondrial inheritance</a:t>
            </a:r>
          </a:p>
          <a:p>
            <a:pPr>
              <a:lnSpc>
                <a:spcPct val="90000"/>
              </a:lnSpc>
            </a:pPr>
            <a:r>
              <a:rPr lang="en-US" b="1" dirty="0" smtClean="0"/>
              <a:t>- family forms of diabetes with a dominant type of inheritance. Type 2 DM genes are located in the 11th chromosome</a:t>
            </a:r>
            <a:endParaRPr lang="uk-UA"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rrowheads="1"/>
          </p:cNvSpPr>
          <p:nvPr>
            <p:ph type="title"/>
          </p:nvPr>
        </p:nvSpPr>
        <p:spPr/>
        <p:txBody>
          <a:bodyPr/>
          <a:lstStyle/>
          <a:p>
            <a:r>
              <a:rPr lang="en-US" dirty="0" smtClean="0"/>
              <a:t>Etiology of type 2 diabetes</a:t>
            </a:r>
            <a:endParaRPr lang="uk-UA" dirty="0"/>
          </a:p>
        </p:txBody>
      </p:sp>
      <p:sp>
        <p:nvSpPr>
          <p:cNvPr id="133123" name="Rectangle 3"/>
          <p:cNvSpPr>
            <a:spLocks noGrp="1" noChangeArrowheads="1"/>
          </p:cNvSpPr>
          <p:nvPr>
            <p:ph idx="1"/>
          </p:nvPr>
        </p:nvSpPr>
        <p:spPr/>
        <p:txBody>
          <a:bodyPr>
            <a:normAutofit lnSpcReduction="10000"/>
          </a:bodyPr>
          <a:lstStyle/>
          <a:p>
            <a:pPr>
              <a:lnSpc>
                <a:spcPct val="90000"/>
              </a:lnSpc>
            </a:pPr>
            <a:r>
              <a:rPr lang="en-US" sz="2800" b="1" dirty="0" smtClean="0"/>
              <a:t>2. Non-genetic factors of insulin resistance (Risk Groups of DM Development)</a:t>
            </a:r>
          </a:p>
          <a:p>
            <a:pPr>
              <a:lnSpc>
                <a:spcPct val="90000"/>
              </a:lnSpc>
            </a:pPr>
            <a:r>
              <a:rPr lang="en-US" sz="2800" b="1" dirty="0" smtClean="0"/>
              <a:t>1. Persons with encumbered hereditary penchant for diabetes and other endocrine diseases;</a:t>
            </a:r>
          </a:p>
          <a:p>
            <a:pPr>
              <a:lnSpc>
                <a:spcPct val="90000"/>
              </a:lnSpc>
            </a:pPr>
            <a:r>
              <a:rPr lang="en-US" sz="2800" b="1" dirty="0" smtClean="0"/>
              <a:t>2. Persons with autoimmune non-endocrine diseases;</a:t>
            </a:r>
          </a:p>
          <a:p>
            <a:pPr>
              <a:lnSpc>
                <a:spcPct val="90000"/>
              </a:lnSpc>
            </a:pPr>
            <a:r>
              <a:rPr lang="en-US" sz="2800" b="1" dirty="0" smtClean="0"/>
              <a:t>3. Persons who suffer from ischemic heart disease, arterial hypertension;</a:t>
            </a:r>
          </a:p>
          <a:p>
            <a:pPr>
              <a:lnSpc>
                <a:spcPct val="90000"/>
              </a:lnSpc>
            </a:pPr>
            <a:r>
              <a:rPr lang="en-US" sz="2800" b="1" dirty="0" smtClean="0"/>
              <a:t>4. Persons who lead a sedentary life, eat high-calorie foods;</a:t>
            </a:r>
            <a:endParaRPr lang="uk-UA" sz="28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Rot="1" noChangeArrowheads="1"/>
          </p:cNvSpPr>
          <p:nvPr>
            <p:ph type="title"/>
          </p:nvPr>
        </p:nvSpPr>
        <p:spPr/>
        <p:txBody>
          <a:bodyPr/>
          <a:lstStyle/>
          <a:p>
            <a:r>
              <a:rPr lang="en-US" dirty="0" smtClean="0"/>
              <a:t>Etiology of type 2 diabetes</a:t>
            </a:r>
            <a:endParaRPr lang="uk-UA" dirty="0"/>
          </a:p>
        </p:txBody>
      </p:sp>
      <p:sp>
        <p:nvSpPr>
          <p:cNvPr id="203779" name="Rectangle 3"/>
          <p:cNvSpPr>
            <a:spLocks noGrp="1" noChangeArrowheads="1"/>
          </p:cNvSpPr>
          <p:nvPr>
            <p:ph idx="1"/>
          </p:nvPr>
        </p:nvSpPr>
        <p:spPr/>
        <p:txBody>
          <a:bodyPr>
            <a:normAutofit/>
          </a:bodyPr>
          <a:lstStyle/>
          <a:p>
            <a:pPr>
              <a:lnSpc>
                <a:spcPct val="80000"/>
              </a:lnSpc>
            </a:pPr>
            <a:r>
              <a:rPr lang="en-US" sz="2800" b="1" dirty="0" smtClean="0"/>
              <a:t>5. Persons with excessive body weight and obesity;</a:t>
            </a:r>
          </a:p>
          <a:p>
            <a:pPr>
              <a:lnSpc>
                <a:spcPct val="80000"/>
              </a:lnSpc>
            </a:pPr>
            <a:r>
              <a:rPr lang="en-US" sz="2800" b="1" dirty="0" smtClean="0"/>
              <a:t>6. Persons who have great psycho-emotional stress, stressful situations;</a:t>
            </a:r>
          </a:p>
          <a:p>
            <a:pPr>
              <a:lnSpc>
                <a:spcPct val="80000"/>
              </a:lnSpc>
            </a:pPr>
            <a:r>
              <a:rPr lang="en-US" sz="2800" b="1" dirty="0" smtClean="0"/>
              <a:t>7. Women who had frequent miscarriages, stillbirths, or who gave birth to children weighing 4 kg or more;</a:t>
            </a:r>
          </a:p>
          <a:p>
            <a:pPr>
              <a:lnSpc>
                <a:spcPct val="80000"/>
              </a:lnSpc>
            </a:pPr>
            <a:r>
              <a:rPr lang="en-US" sz="2800" b="1" dirty="0" smtClean="0"/>
              <a:t>8. Pubertal age and climacteric period;</a:t>
            </a:r>
          </a:p>
          <a:p>
            <a:pPr>
              <a:lnSpc>
                <a:spcPct val="80000"/>
              </a:lnSpc>
            </a:pPr>
            <a:r>
              <a:rPr lang="en-US" sz="2800" b="1" dirty="0" smtClean="0"/>
              <a:t>9. Persons who suffer from </a:t>
            </a:r>
            <a:r>
              <a:rPr lang="en-US" sz="2800" b="1" dirty="0" err="1" smtClean="0"/>
              <a:t>pustular</a:t>
            </a:r>
            <a:r>
              <a:rPr lang="en-US" sz="2800" b="1" dirty="0" smtClean="0"/>
              <a:t> diseases.</a:t>
            </a:r>
            <a:endParaRPr lang="uk-UA" sz="28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rrowheads="1"/>
          </p:cNvSpPr>
          <p:nvPr>
            <p:ph type="title"/>
          </p:nvPr>
        </p:nvSpPr>
        <p:spPr/>
        <p:txBody>
          <a:bodyPr/>
          <a:lstStyle/>
          <a:p>
            <a:r>
              <a:rPr lang="en-US" dirty="0" smtClean="0"/>
              <a:t>Etiology of type 2 diabetes</a:t>
            </a:r>
            <a:endParaRPr lang="uk-UA" dirty="0"/>
          </a:p>
        </p:txBody>
      </p:sp>
      <p:sp>
        <p:nvSpPr>
          <p:cNvPr id="202755" name="Rectangle 3"/>
          <p:cNvSpPr>
            <a:spLocks noGrp="1" noChangeArrowheads="1"/>
          </p:cNvSpPr>
          <p:nvPr>
            <p:ph idx="1"/>
          </p:nvPr>
        </p:nvSpPr>
        <p:spPr/>
        <p:txBody>
          <a:bodyPr/>
          <a:lstStyle/>
          <a:p>
            <a:r>
              <a:rPr lang="en-US" b="1" dirty="0" smtClean="0"/>
              <a:t>3. </a:t>
            </a:r>
            <a:r>
              <a:rPr lang="en-US" b="1" dirty="0" err="1" smtClean="0"/>
              <a:t>Hyperproduction</a:t>
            </a:r>
            <a:r>
              <a:rPr lang="en-US" b="1" dirty="0" smtClean="0"/>
              <a:t> of </a:t>
            </a:r>
            <a:r>
              <a:rPr lang="en-US" b="1" dirty="0" err="1" smtClean="0"/>
              <a:t>contrinulsory</a:t>
            </a:r>
            <a:r>
              <a:rPr lang="en-US" b="1" dirty="0" smtClean="0"/>
              <a:t> hormones</a:t>
            </a:r>
          </a:p>
          <a:p>
            <a:r>
              <a:rPr lang="en-US" b="1" dirty="0" err="1" smtClean="0"/>
              <a:t>Isenko-cushing</a:t>
            </a:r>
            <a:r>
              <a:rPr lang="en-US" b="1" dirty="0" smtClean="0"/>
              <a:t> syndrome</a:t>
            </a:r>
          </a:p>
          <a:p>
            <a:r>
              <a:rPr lang="en-US" b="1" dirty="0" smtClean="0"/>
              <a:t>hypothalamic syndrome</a:t>
            </a:r>
          </a:p>
          <a:p>
            <a:r>
              <a:rPr lang="en-US" b="1" dirty="0" err="1" smtClean="0"/>
              <a:t>acromegaly</a:t>
            </a:r>
            <a:endParaRPr lang="en-US" b="1" dirty="0" smtClean="0"/>
          </a:p>
          <a:p>
            <a:r>
              <a:rPr lang="en-US" b="1" dirty="0" err="1" smtClean="0"/>
              <a:t>feochromocytoma</a:t>
            </a:r>
            <a:endParaRPr lang="en-US" b="1" dirty="0" smtClean="0"/>
          </a:p>
          <a:p>
            <a:r>
              <a:rPr lang="en-US" b="1" dirty="0" err="1" smtClean="0"/>
              <a:t>thyrotoxicosis</a:t>
            </a:r>
            <a:endParaRPr lang="uk-UA"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Rot="1" noChangeArrowheads="1"/>
          </p:cNvSpPr>
          <p:nvPr>
            <p:ph type="title"/>
          </p:nvPr>
        </p:nvSpPr>
        <p:spPr/>
        <p:txBody>
          <a:bodyPr/>
          <a:lstStyle/>
          <a:p>
            <a:r>
              <a:rPr lang="en-US" dirty="0" smtClean="0"/>
              <a:t>Pathogenesis of type 2 diabetes</a:t>
            </a:r>
            <a:endParaRPr lang="uk-UA" dirty="0"/>
          </a:p>
        </p:txBody>
      </p:sp>
      <p:sp>
        <p:nvSpPr>
          <p:cNvPr id="201731" name="Rectangle 3"/>
          <p:cNvSpPr>
            <a:spLocks noGrp="1" noChangeArrowheads="1"/>
          </p:cNvSpPr>
          <p:nvPr>
            <p:ph idx="1"/>
          </p:nvPr>
        </p:nvSpPr>
        <p:spPr>
          <a:xfrm>
            <a:off x="457200" y="1600200"/>
            <a:ext cx="8229600" cy="4924425"/>
          </a:xfrm>
        </p:spPr>
        <p:txBody>
          <a:bodyPr>
            <a:normAutofit/>
          </a:bodyPr>
          <a:lstStyle/>
          <a:p>
            <a:pPr>
              <a:lnSpc>
                <a:spcPct val="90000"/>
              </a:lnSpc>
            </a:pPr>
            <a:r>
              <a:rPr lang="en-US" b="1" dirty="0" smtClean="0"/>
              <a:t>Risk factors, genetic factors</a:t>
            </a:r>
          </a:p>
          <a:p>
            <a:pPr>
              <a:lnSpc>
                <a:spcPct val="90000"/>
              </a:lnSpc>
            </a:pPr>
            <a:endParaRPr lang="en-US" b="1" dirty="0" smtClean="0"/>
          </a:p>
          <a:p>
            <a:pPr>
              <a:lnSpc>
                <a:spcPct val="90000"/>
              </a:lnSpc>
            </a:pPr>
            <a:r>
              <a:rPr lang="en-US" b="1" dirty="0" smtClean="0"/>
              <a:t>Insulin resistance</a:t>
            </a:r>
          </a:p>
          <a:p>
            <a:pPr>
              <a:lnSpc>
                <a:spcPct val="90000"/>
              </a:lnSpc>
            </a:pPr>
            <a:endParaRPr lang="en-US" b="1" dirty="0" smtClean="0"/>
          </a:p>
          <a:p>
            <a:pPr>
              <a:lnSpc>
                <a:spcPct val="90000"/>
              </a:lnSpc>
            </a:pPr>
            <a:r>
              <a:rPr lang="en-US" b="1" dirty="0" err="1" smtClean="0"/>
              <a:t>Hyperinsulinemia</a:t>
            </a:r>
            <a:endParaRPr lang="en-US" b="1" dirty="0" smtClean="0"/>
          </a:p>
          <a:p>
            <a:pPr>
              <a:lnSpc>
                <a:spcPct val="90000"/>
              </a:lnSpc>
            </a:pPr>
            <a:endParaRPr lang="en-US" b="1" dirty="0" smtClean="0"/>
          </a:p>
          <a:p>
            <a:pPr>
              <a:lnSpc>
                <a:spcPct val="90000"/>
              </a:lnSpc>
            </a:pPr>
            <a:r>
              <a:rPr lang="en-US" b="1" dirty="0" smtClean="0"/>
              <a:t>Type 2 of DM</a:t>
            </a:r>
          </a:p>
          <a:p>
            <a:pPr>
              <a:lnSpc>
                <a:spcPct val="90000"/>
              </a:lnSpc>
            </a:pPr>
            <a:endParaRPr lang="en-US" b="1" dirty="0" smtClean="0"/>
          </a:p>
          <a:p>
            <a:pPr>
              <a:lnSpc>
                <a:spcPct val="90000"/>
              </a:lnSpc>
            </a:pPr>
            <a:r>
              <a:rPr lang="en-US" b="1" dirty="0" smtClean="0"/>
              <a:t>Insufficient β-cells</a:t>
            </a:r>
            <a:endParaRPr lang="uk-UA" b="1" dirty="0"/>
          </a:p>
        </p:txBody>
      </p:sp>
      <p:sp>
        <p:nvSpPr>
          <p:cNvPr id="201732" name="Line 4"/>
          <p:cNvSpPr>
            <a:spLocks noChangeShapeType="1"/>
          </p:cNvSpPr>
          <p:nvPr/>
        </p:nvSpPr>
        <p:spPr bwMode="auto">
          <a:xfrm>
            <a:off x="2555875" y="2133600"/>
            <a:ext cx="0" cy="719138"/>
          </a:xfrm>
          <a:prstGeom prst="line">
            <a:avLst/>
          </a:prstGeom>
          <a:noFill/>
          <a:ln w="9525">
            <a:solidFill>
              <a:schemeClr val="tx1"/>
            </a:solidFill>
            <a:round/>
            <a:headEnd/>
            <a:tailEnd type="triangle" w="med" len="med"/>
          </a:ln>
          <a:effectLst/>
        </p:spPr>
        <p:txBody>
          <a:bodyPr/>
          <a:lstStyle/>
          <a:p>
            <a:endParaRPr lang="ru-RU"/>
          </a:p>
        </p:txBody>
      </p:sp>
      <p:sp>
        <p:nvSpPr>
          <p:cNvPr id="201733" name="Line 5"/>
          <p:cNvSpPr>
            <a:spLocks noChangeShapeType="1"/>
          </p:cNvSpPr>
          <p:nvPr/>
        </p:nvSpPr>
        <p:spPr bwMode="auto">
          <a:xfrm>
            <a:off x="2555875" y="3213100"/>
            <a:ext cx="0" cy="720725"/>
          </a:xfrm>
          <a:prstGeom prst="line">
            <a:avLst/>
          </a:prstGeom>
          <a:noFill/>
          <a:ln w="9525">
            <a:solidFill>
              <a:schemeClr val="tx1"/>
            </a:solidFill>
            <a:round/>
            <a:headEnd/>
            <a:tailEnd type="triangle" w="med" len="med"/>
          </a:ln>
          <a:effectLst/>
        </p:spPr>
        <p:txBody>
          <a:bodyPr/>
          <a:lstStyle/>
          <a:p>
            <a:endParaRPr lang="ru-RU"/>
          </a:p>
        </p:txBody>
      </p:sp>
      <p:sp>
        <p:nvSpPr>
          <p:cNvPr id="201734" name="Line 6"/>
          <p:cNvSpPr>
            <a:spLocks noChangeShapeType="1"/>
          </p:cNvSpPr>
          <p:nvPr/>
        </p:nvSpPr>
        <p:spPr bwMode="auto">
          <a:xfrm>
            <a:off x="2195513" y="4292600"/>
            <a:ext cx="0" cy="649288"/>
          </a:xfrm>
          <a:prstGeom prst="line">
            <a:avLst/>
          </a:prstGeom>
          <a:noFill/>
          <a:ln w="9525">
            <a:solidFill>
              <a:schemeClr val="tx1"/>
            </a:solidFill>
            <a:round/>
            <a:headEnd/>
            <a:tailEnd type="triangle" w="med" len="med"/>
          </a:ln>
          <a:effectLst/>
        </p:spPr>
        <p:txBody>
          <a:bodyPr/>
          <a:lstStyle/>
          <a:p>
            <a:endParaRPr lang="ru-RU"/>
          </a:p>
        </p:txBody>
      </p:sp>
      <p:sp>
        <p:nvSpPr>
          <p:cNvPr id="201735" name="Line 7"/>
          <p:cNvSpPr>
            <a:spLocks noChangeShapeType="1"/>
          </p:cNvSpPr>
          <p:nvPr/>
        </p:nvSpPr>
        <p:spPr bwMode="auto">
          <a:xfrm>
            <a:off x="2195513" y="5300663"/>
            <a:ext cx="0" cy="720725"/>
          </a:xfrm>
          <a:prstGeom prst="line">
            <a:avLst/>
          </a:prstGeom>
          <a:noFill/>
          <a:ln w="9525">
            <a:solidFill>
              <a:schemeClr val="tx1"/>
            </a:solidFill>
            <a:round/>
            <a:headEnd/>
            <a:tailEnd type="triangle" w="med" len="med"/>
          </a:ln>
          <a:effectLst/>
        </p:spPr>
        <p:txBody>
          <a:bodyPr/>
          <a:lstStyle/>
          <a:p>
            <a:endParaRPr lang="ru-RU"/>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Rot="1" noChangeArrowheads="1"/>
          </p:cNvSpPr>
          <p:nvPr>
            <p:ph type="title"/>
          </p:nvPr>
        </p:nvSpPr>
        <p:spPr/>
        <p:txBody>
          <a:bodyPr>
            <a:normAutofit fontScale="90000"/>
          </a:bodyPr>
          <a:lstStyle/>
          <a:p>
            <a:r>
              <a:rPr lang="en-US" sz="4000" dirty="0" smtClean="0"/>
              <a:t>Etiological classification of </a:t>
            </a:r>
            <a:r>
              <a:rPr lang="en-US" sz="4000" dirty="0" err="1" smtClean="0"/>
              <a:t>glycemic</a:t>
            </a:r>
            <a:r>
              <a:rPr lang="en-US" sz="4000" dirty="0" smtClean="0"/>
              <a:t> disorders (WHO, 1999)</a:t>
            </a:r>
            <a:endParaRPr lang="uk-UA" sz="4000" dirty="0"/>
          </a:p>
        </p:txBody>
      </p:sp>
      <p:sp>
        <p:nvSpPr>
          <p:cNvPr id="200707" name="Rectangle 3"/>
          <p:cNvSpPr>
            <a:spLocks noGrp="1" noChangeArrowheads="1"/>
          </p:cNvSpPr>
          <p:nvPr>
            <p:ph idx="1"/>
          </p:nvPr>
        </p:nvSpPr>
        <p:spPr>
          <a:xfrm>
            <a:off x="457200" y="1600200"/>
            <a:ext cx="8229600" cy="4924425"/>
          </a:xfrm>
        </p:spPr>
        <p:txBody>
          <a:bodyPr>
            <a:normAutofit/>
          </a:bodyPr>
          <a:lstStyle/>
          <a:p>
            <a:r>
              <a:rPr lang="uk-UA" sz="2800" b="1" dirty="0" smtClean="0"/>
              <a:t>І. </a:t>
            </a:r>
            <a:r>
              <a:rPr lang="en-US" sz="2800" b="1" dirty="0" smtClean="0"/>
              <a:t>Diabetes mellitus type 1 (destruction of </a:t>
            </a:r>
            <a:r>
              <a:rPr lang="el-GR" sz="2800" b="1" dirty="0" smtClean="0"/>
              <a:t>β-</a:t>
            </a:r>
            <a:r>
              <a:rPr lang="en-US" sz="2800" b="1" dirty="0" smtClean="0"/>
              <a:t>cells, which usually leads to absolute insulin deficiency).</a:t>
            </a:r>
          </a:p>
          <a:p>
            <a:r>
              <a:rPr lang="en-US" sz="2800" b="1" dirty="0" smtClean="0"/>
              <a:t>A. </a:t>
            </a:r>
            <a:r>
              <a:rPr lang="en-US" sz="2800" b="1" dirty="0" err="1" smtClean="0"/>
              <a:t>Autoimunny</a:t>
            </a:r>
            <a:r>
              <a:rPr lang="en-US" sz="2800" b="1" dirty="0" smtClean="0"/>
              <a:t>.</a:t>
            </a:r>
          </a:p>
          <a:p>
            <a:r>
              <a:rPr lang="en-US" sz="2800" b="1" dirty="0" smtClean="0"/>
              <a:t>B. Idiopathic.</a:t>
            </a:r>
          </a:p>
          <a:p>
            <a:r>
              <a:rPr lang="uk-UA" sz="2800" b="1" dirty="0" smtClean="0"/>
              <a:t>ІІ. </a:t>
            </a:r>
            <a:r>
              <a:rPr lang="en-US" sz="2800" b="1" dirty="0" smtClean="0"/>
              <a:t>Type 2 diabetes mellitus (from overwhelming insulin resistance with relative insulin deficiency to a predominantly </a:t>
            </a:r>
            <a:r>
              <a:rPr lang="en-US" sz="2800" b="1" dirty="0" err="1" smtClean="0"/>
              <a:t>secretory</a:t>
            </a:r>
            <a:r>
              <a:rPr lang="en-US" sz="2800" b="1" dirty="0" smtClean="0"/>
              <a:t> defect with or without insulin resistance).</a:t>
            </a:r>
            <a:endParaRPr lang="uk-UA" sz="28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rrowheads="1"/>
          </p:cNvSpPr>
          <p:nvPr>
            <p:ph type="title"/>
          </p:nvPr>
        </p:nvSpPr>
        <p:spPr/>
        <p:txBody>
          <a:bodyPr>
            <a:normAutofit fontScale="90000"/>
          </a:bodyPr>
          <a:lstStyle/>
          <a:p>
            <a:r>
              <a:rPr lang="en-US" dirty="0" smtClean="0"/>
              <a:t>Etiological classification of </a:t>
            </a:r>
            <a:r>
              <a:rPr lang="en-US" dirty="0" err="1" smtClean="0"/>
              <a:t>glycemic</a:t>
            </a:r>
            <a:r>
              <a:rPr lang="en-US" dirty="0" smtClean="0"/>
              <a:t> disorders (WHO, 1999)</a:t>
            </a:r>
            <a:endParaRPr lang="uk-UA" dirty="0"/>
          </a:p>
        </p:txBody>
      </p:sp>
      <p:sp>
        <p:nvSpPr>
          <p:cNvPr id="199683" name="Rectangle 3"/>
          <p:cNvSpPr>
            <a:spLocks noGrp="1" noChangeArrowheads="1"/>
          </p:cNvSpPr>
          <p:nvPr>
            <p:ph idx="1"/>
          </p:nvPr>
        </p:nvSpPr>
        <p:spPr/>
        <p:txBody>
          <a:bodyPr>
            <a:normAutofit fontScale="85000" lnSpcReduction="20000"/>
          </a:bodyPr>
          <a:lstStyle/>
          <a:p>
            <a:pPr>
              <a:lnSpc>
                <a:spcPct val="80000"/>
              </a:lnSpc>
            </a:pPr>
            <a:r>
              <a:rPr lang="en-US" b="1" dirty="0" smtClean="0"/>
              <a:t>III. Other specific types of diabetes:</a:t>
            </a:r>
          </a:p>
          <a:p>
            <a:pPr>
              <a:lnSpc>
                <a:spcPct val="80000"/>
              </a:lnSpc>
            </a:pPr>
            <a:r>
              <a:rPr lang="en-US" b="1" dirty="0" smtClean="0"/>
              <a:t>A. Genetic defects of </a:t>
            </a:r>
            <a:r>
              <a:rPr lang="el-GR" b="1" dirty="0" smtClean="0"/>
              <a:t>β-</a:t>
            </a:r>
            <a:r>
              <a:rPr lang="en-US" b="1" dirty="0" smtClean="0"/>
              <a:t>cell function.</a:t>
            </a:r>
          </a:p>
          <a:p>
            <a:pPr>
              <a:lnSpc>
                <a:spcPct val="80000"/>
              </a:lnSpc>
            </a:pPr>
            <a:r>
              <a:rPr lang="en-US" b="1" dirty="0" smtClean="0"/>
              <a:t>B. Genetic defects in the action of insulin.</a:t>
            </a:r>
          </a:p>
          <a:p>
            <a:pPr>
              <a:lnSpc>
                <a:spcPct val="80000"/>
              </a:lnSpc>
            </a:pPr>
            <a:r>
              <a:rPr lang="en-US" b="1" dirty="0" smtClean="0"/>
              <a:t>B. Diseases of the exocrine part of the pancreas.</a:t>
            </a:r>
          </a:p>
          <a:p>
            <a:pPr>
              <a:lnSpc>
                <a:spcPct val="80000"/>
              </a:lnSpc>
            </a:pPr>
            <a:r>
              <a:rPr lang="en-US" b="1" dirty="0" smtClean="0"/>
              <a:t>D. </a:t>
            </a:r>
            <a:r>
              <a:rPr lang="en-US" b="1" dirty="0" err="1" smtClean="0"/>
              <a:t>Endocrinopathies</a:t>
            </a:r>
            <a:r>
              <a:rPr lang="en-US" b="1" dirty="0" smtClean="0"/>
              <a:t>.</a:t>
            </a:r>
          </a:p>
          <a:p>
            <a:pPr>
              <a:lnSpc>
                <a:spcPct val="80000"/>
              </a:lnSpc>
            </a:pPr>
            <a:r>
              <a:rPr lang="en-US" b="1" dirty="0" smtClean="0"/>
              <a:t>D. Diabetes mellitus induced by drugs or chemicals.</a:t>
            </a:r>
          </a:p>
          <a:p>
            <a:pPr>
              <a:lnSpc>
                <a:spcPct val="80000"/>
              </a:lnSpc>
            </a:pPr>
            <a:r>
              <a:rPr lang="en-US" b="1" dirty="0" smtClean="0"/>
              <a:t>E. Infections (measles rubella, cytomegalovirus infection, etc.)</a:t>
            </a:r>
          </a:p>
          <a:p>
            <a:pPr>
              <a:lnSpc>
                <a:spcPct val="80000"/>
              </a:lnSpc>
            </a:pPr>
            <a:r>
              <a:rPr lang="en-US" b="1" dirty="0" smtClean="0"/>
              <a:t>G. Unusual forms of </a:t>
            </a:r>
            <a:r>
              <a:rPr lang="en-US" b="1" dirty="0" err="1" smtClean="0"/>
              <a:t>immuno</a:t>
            </a:r>
            <a:r>
              <a:rPr lang="en-US" b="1" dirty="0" smtClean="0"/>
              <a:t>-mediated diabetes mellitus.</a:t>
            </a:r>
          </a:p>
          <a:p>
            <a:pPr>
              <a:lnSpc>
                <a:spcPct val="80000"/>
              </a:lnSpc>
            </a:pPr>
            <a:r>
              <a:rPr lang="en-US" b="1" dirty="0" smtClean="0"/>
              <a:t>H. Other genetic syndromes, which are sometimes combined with diabetes mellitus.</a:t>
            </a:r>
          </a:p>
          <a:p>
            <a:pPr>
              <a:lnSpc>
                <a:spcPct val="80000"/>
              </a:lnSpc>
            </a:pPr>
            <a:r>
              <a:rPr lang="en-US" b="1" dirty="0" smtClean="0"/>
              <a:t>IV. Gestational diabetes.</a:t>
            </a:r>
            <a:endParaRPr lang="uk-UA"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Rot="1" noChangeArrowheads="1"/>
          </p:cNvSpPr>
          <p:nvPr>
            <p:ph type="title"/>
          </p:nvPr>
        </p:nvSpPr>
        <p:spPr/>
        <p:txBody>
          <a:bodyPr>
            <a:normAutofit fontScale="90000"/>
          </a:bodyPr>
          <a:lstStyle/>
          <a:p>
            <a:r>
              <a:rPr lang="fr-FR" sz="4000" dirty="0" smtClean="0"/>
              <a:t>Clinical classification of manifest diabetes</a:t>
            </a:r>
            <a:endParaRPr lang="uk-UA" sz="4000" dirty="0"/>
          </a:p>
        </p:txBody>
      </p:sp>
      <p:sp>
        <p:nvSpPr>
          <p:cNvPr id="198659" name="Rectangle 3"/>
          <p:cNvSpPr>
            <a:spLocks noGrp="1" noChangeArrowheads="1"/>
          </p:cNvSpPr>
          <p:nvPr>
            <p:ph idx="1"/>
          </p:nvPr>
        </p:nvSpPr>
        <p:spPr>
          <a:xfrm>
            <a:off x="468313" y="1989138"/>
            <a:ext cx="8229600" cy="4525962"/>
          </a:xfrm>
        </p:spPr>
        <p:txBody>
          <a:bodyPr>
            <a:normAutofit/>
          </a:bodyPr>
          <a:lstStyle/>
          <a:p>
            <a:pPr>
              <a:lnSpc>
                <a:spcPct val="90000"/>
              </a:lnSpc>
            </a:pPr>
            <a:r>
              <a:rPr lang="en-US" sz="2800" b="1" dirty="0" smtClean="0"/>
              <a:t>I. Clinical forms</a:t>
            </a:r>
          </a:p>
          <a:p>
            <a:pPr>
              <a:lnSpc>
                <a:spcPct val="90000"/>
              </a:lnSpc>
            </a:pPr>
            <a:r>
              <a:rPr lang="en-US" sz="2800" b="1" dirty="0" smtClean="0"/>
              <a:t>1. Primary diabetes: a) genetic, b) essential (with or without obesity).</a:t>
            </a:r>
          </a:p>
          <a:p>
            <a:pPr>
              <a:lnSpc>
                <a:spcPct val="90000"/>
              </a:lnSpc>
            </a:pPr>
            <a:r>
              <a:rPr lang="en-US" sz="2800" b="1" dirty="0" smtClean="0"/>
              <a:t>2. Secondary (symptomatic) diabetes: </a:t>
            </a:r>
            <a:endParaRPr lang="ru-RU" sz="2800" b="1" dirty="0" smtClean="0"/>
          </a:p>
          <a:p>
            <a:pPr>
              <a:lnSpc>
                <a:spcPct val="90000"/>
              </a:lnSpc>
            </a:pPr>
            <a:r>
              <a:rPr lang="en-US" sz="2800" b="1" dirty="0" smtClean="0"/>
              <a:t>a) pituitary; b) steroid; c) </a:t>
            </a:r>
            <a:r>
              <a:rPr lang="en-US" sz="2800" b="1" dirty="0" err="1" smtClean="0"/>
              <a:t>thyrogenic</a:t>
            </a:r>
            <a:r>
              <a:rPr lang="en-US" sz="2800" b="1" dirty="0" smtClean="0"/>
              <a:t>; </a:t>
            </a:r>
            <a:endParaRPr lang="ru-RU" sz="2800" b="1" dirty="0" smtClean="0"/>
          </a:p>
          <a:p>
            <a:pPr>
              <a:lnSpc>
                <a:spcPct val="90000"/>
              </a:lnSpc>
            </a:pPr>
            <a:r>
              <a:rPr lang="en-US" sz="2800" b="1" dirty="0" smtClean="0"/>
              <a:t>d) adrenal; e) pancreatic (inflammation of the pancreas, </a:t>
            </a:r>
            <a:r>
              <a:rPr lang="en-US" sz="2800" b="1" dirty="0" err="1" smtClean="0"/>
              <a:t>neoplastic</a:t>
            </a:r>
            <a:r>
              <a:rPr lang="en-US" sz="2800" b="1" dirty="0" smtClean="0"/>
              <a:t> degeneration or removal); f) bronze (in the case of </a:t>
            </a:r>
            <a:r>
              <a:rPr lang="en-US" sz="2800" b="1" dirty="0" err="1" smtClean="0"/>
              <a:t>hemochromatosis</a:t>
            </a:r>
            <a:r>
              <a:rPr lang="en-US" sz="2800" b="1" dirty="0" smtClean="0"/>
              <a:t>).</a:t>
            </a:r>
          </a:p>
          <a:p>
            <a:pPr>
              <a:lnSpc>
                <a:spcPct val="90000"/>
              </a:lnSpc>
            </a:pPr>
            <a:r>
              <a:rPr lang="en-US" sz="2800" b="1" dirty="0" smtClean="0"/>
              <a:t>3. DM of the pregnant (gestational).</a:t>
            </a:r>
            <a:endParaRPr lang="ru-RU" sz="28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rrowheads="1"/>
          </p:cNvSpPr>
          <p:nvPr>
            <p:ph type="title"/>
          </p:nvPr>
        </p:nvSpPr>
        <p:spPr/>
        <p:txBody>
          <a:bodyPr>
            <a:normAutofit fontScale="90000"/>
          </a:bodyPr>
          <a:lstStyle/>
          <a:p>
            <a:r>
              <a:rPr lang="fr-FR" sz="4000" dirty="0" smtClean="0"/>
              <a:t>Clinical classification of manifest diabetes</a:t>
            </a:r>
            <a:endParaRPr lang="uk-UA" sz="4000" dirty="0"/>
          </a:p>
        </p:txBody>
      </p:sp>
      <p:sp>
        <p:nvSpPr>
          <p:cNvPr id="197635" name="Rectangle 3"/>
          <p:cNvSpPr>
            <a:spLocks noGrp="1" noChangeArrowheads="1"/>
          </p:cNvSpPr>
          <p:nvPr>
            <p:ph idx="1"/>
          </p:nvPr>
        </p:nvSpPr>
        <p:spPr/>
        <p:txBody>
          <a:bodyPr/>
          <a:lstStyle/>
          <a:p>
            <a:pPr>
              <a:lnSpc>
                <a:spcPct val="80000"/>
              </a:lnSpc>
            </a:pPr>
            <a:r>
              <a:rPr lang="en-US" sz="2800" b="1" dirty="0" smtClean="0"/>
              <a:t>ІІ. Types of DM</a:t>
            </a:r>
          </a:p>
          <a:p>
            <a:pPr>
              <a:lnSpc>
                <a:spcPct val="80000"/>
              </a:lnSpc>
            </a:pPr>
            <a:r>
              <a:rPr lang="en-US" sz="2800" b="1" dirty="0" smtClean="0"/>
              <a:t>Type 1 – insulin-dependent (labile with a tendency to acidosis and hypoglycemia, mostly youthful).</a:t>
            </a:r>
          </a:p>
          <a:p>
            <a:pPr>
              <a:lnSpc>
                <a:spcPct val="80000"/>
              </a:lnSpc>
            </a:pPr>
            <a:r>
              <a:rPr lang="en-US" sz="2800" b="1" dirty="0" smtClean="0"/>
              <a:t>Type 2 - insulin-independent (stable, DM at people of advanced years).</a:t>
            </a:r>
          </a:p>
          <a:p>
            <a:pPr>
              <a:lnSpc>
                <a:spcPct val="80000"/>
              </a:lnSpc>
            </a:pPr>
            <a:r>
              <a:rPr lang="en-US" sz="2800" b="1" dirty="0" smtClean="0"/>
              <a:t>ІІІ. Degrees of severity of DM</a:t>
            </a:r>
          </a:p>
          <a:p>
            <a:pPr>
              <a:lnSpc>
                <a:spcPct val="80000"/>
              </a:lnSpc>
            </a:pPr>
            <a:r>
              <a:rPr lang="en-US" sz="2800" b="1" dirty="0" smtClean="0"/>
              <a:t>1. Easy.</a:t>
            </a:r>
          </a:p>
          <a:p>
            <a:pPr>
              <a:lnSpc>
                <a:spcPct val="80000"/>
              </a:lnSpc>
            </a:pPr>
            <a:r>
              <a:rPr lang="en-US" sz="2800" b="1" dirty="0" smtClean="0"/>
              <a:t>2. Average.</a:t>
            </a:r>
          </a:p>
          <a:p>
            <a:pPr>
              <a:lnSpc>
                <a:spcPct val="80000"/>
              </a:lnSpc>
            </a:pPr>
            <a:r>
              <a:rPr lang="en-US" sz="2800" b="1" dirty="0" smtClean="0"/>
              <a:t>3. Heavy.</a:t>
            </a:r>
            <a:endParaRPr lang="uk-UA" sz="28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Rot="1" noChangeArrowheads="1"/>
          </p:cNvSpPr>
          <p:nvPr>
            <p:ph type="title"/>
          </p:nvPr>
        </p:nvSpPr>
        <p:spPr/>
        <p:txBody>
          <a:bodyPr>
            <a:normAutofit fontScale="90000"/>
          </a:bodyPr>
          <a:lstStyle/>
          <a:p>
            <a:r>
              <a:rPr lang="fr-FR" sz="4000" dirty="0" smtClean="0"/>
              <a:t>Clinical classification of manifest diabetes</a:t>
            </a:r>
            <a:endParaRPr lang="uk-UA" sz="4000" dirty="0"/>
          </a:p>
        </p:txBody>
      </p:sp>
      <p:sp>
        <p:nvSpPr>
          <p:cNvPr id="196611" name="Rectangle 3"/>
          <p:cNvSpPr>
            <a:spLocks noGrp="1" noChangeArrowheads="1"/>
          </p:cNvSpPr>
          <p:nvPr>
            <p:ph idx="1"/>
          </p:nvPr>
        </p:nvSpPr>
        <p:spPr/>
        <p:txBody>
          <a:bodyPr/>
          <a:lstStyle/>
          <a:p>
            <a:r>
              <a:rPr lang="en-US" dirty="0" smtClean="0"/>
              <a:t>IV. Compensation status</a:t>
            </a:r>
          </a:p>
          <a:p>
            <a:r>
              <a:rPr lang="en-US" dirty="0" smtClean="0"/>
              <a:t>1. Compensated.</a:t>
            </a:r>
          </a:p>
          <a:p>
            <a:r>
              <a:rPr lang="en-US" dirty="0" smtClean="0"/>
              <a:t>2. </a:t>
            </a:r>
            <a:r>
              <a:rPr lang="en-US" dirty="0" err="1" smtClean="0"/>
              <a:t>Subcompensated</a:t>
            </a:r>
            <a:r>
              <a:rPr lang="en-US" dirty="0" smtClean="0"/>
              <a:t>.</a:t>
            </a:r>
          </a:p>
          <a:p>
            <a:r>
              <a:rPr lang="en-US" dirty="0" smtClean="0"/>
              <a:t>3. </a:t>
            </a:r>
            <a:r>
              <a:rPr lang="en-US" dirty="0" err="1" smtClean="0"/>
              <a:t>Decompensated</a:t>
            </a:r>
            <a:r>
              <a:rPr lang="en-US" dirty="0" smtClean="0"/>
              <a:t>.</a:t>
            </a:r>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Rot="1" noChangeArrowheads="1"/>
          </p:cNvSpPr>
          <p:nvPr>
            <p:ph type="title"/>
          </p:nvPr>
        </p:nvSpPr>
        <p:spPr/>
        <p:txBody>
          <a:bodyPr>
            <a:normAutofit fontScale="90000"/>
          </a:bodyPr>
          <a:lstStyle/>
          <a:p>
            <a:r>
              <a:rPr lang="fr-FR" sz="4000" dirty="0" smtClean="0"/>
              <a:t>Clinical classification of manifest diabetes</a:t>
            </a:r>
            <a:endParaRPr lang="uk-UA" sz="4000" dirty="0"/>
          </a:p>
        </p:txBody>
      </p:sp>
      <p:sp>
        <p:nvSpPr>
          <p:cNvPr id="212995" name="Rectangle 3"/>
          <p:cNvSpPr>
            <a:spLocks noGrp="1" noChangeArrowheads="1"/>
          </p:cNvSpPr>
          <p:nvPr>
            <p:ph idx="1"/>
          </p:nvPr>
        </p:nvSpPr>
        <p:spPr>
          <a:xfrm>
            <a:off x="457200" y="1600200"/>
            <a:ext cx="8229600" cy="4924425"/>
          </a:xfrm>
        </p:spPr>
        <p:txBody>
          <a:bodyPr>
            <a:normAutofit/>
          </a:bodyPr>
          <a:lstStyle/>
          <a:p>
            <a:pPr>
              <a:lnSpc>
                <a:spcPct val="80000"/>
              </a:lnSpc>
            </a:pPr>
            <a:r>
              <a:rPr lang="en-US" sz="2800" b="1" dirty="0" smtClean="0"/>
              <a:t>V. The presence of diabetic </a:t>
            </a:r>
            <a:r>
              <a:rPr lang="en-US" sz="2800" b="1" dirty="0" err="1" smtClean="0"/>
              <a:t>angiopathy</a:t>
            </a:r>
            <a:r>
              <a:rPr lang="en-US" sz="2800" b="1" dirty="0" smtClean="0"/>
              <a:t> (I-III stages) and neuropathy</a:t>
            </a:r>
          </a:p>
          <a:p>
            <a:pPr>
              <a:lnSpc>
                <a:spcPct val="80000"/>
              </a:lnSpc>
            </a:pPr>
            <a:r>
              <a:rPr lang="en-US" sz="2800" b="1" dirty="0" smtClean="0"/>
              <a:t>1. </a:t>
            </a:r>
            <a:r>
              <a:rPr lang="en-US" sz="2800" b="1" dirty="0" err="1" smtClean="0"/>
              <a:t>Microangiopathy</a:t>
            </a:r>
            <a:r>
              <a:rPr lang="en-US" sz="2800" b="1" dirty="0" smtClean="0"/>
              <a:t> - </a:t>
            </a:r>
            <a:r>
              <a:rPr lang="en-US" sz="2800" b="1" dirty="0" err="1" smtClean="0"/>
              <a:t>retino</a:t>
            </a:r>
            <a:r>
              <a:rPr lang="en-US" sz="2800" b="1" dirty="0" smtClean="0"/>
              <a:t>-, </a:t>
            </a:r>
            <a:r>
              <a:rPr lang="en-US" sz="2800" b="1" dirty="0" err="1" smtClean="0"/>
              <a:t>nephro</a:t>
            </a:r>
            <a:r>
              <a:rPr lang="en-US" sz="2800" b="1" dirty="0" smtClean="0"/>
              <a:t>-, </a:t>
            </a:r>
            <a:r>
              <a:rPr lang="en-US" sz="2800" b="1" dirty="0" err="1" smtClean="0"/>
              <a:t>capillaropathy</a:t>
            </a:r>
            <a:r>
              <a:rPr lang="en-US" sz="2800" b="1" dirty="0" smtClean="0"/>
              <a:t> of lower extremities or other localization.</a:t>
            </a:r>
          </a:p>
          <a:p>
            <a:pPr>
              <a:lnSpc>
                <a:spcPct val="80000"/>
              </a:lnSpc>
            </a:pPr>
            <a:r>
              <a:rPr lang="en-US" sz="2800" b="1" dirty="0" smtClean="0"/>
              <a:t>2. </a:t>
            </a:r>
            <a:r>
              <a:rPr lang="en-US" sz="2800" b="1" dirty="0" err="1" smtClean="0"/>
              <a:t>Macroangiopathy</a:t>
            </a:r>
            <a:r>
              <a:rPr lang="en-US" sz="2800" b="1" dirty="0" smtClean="0"/>
              <a:t> with overwhelming damage to blood vessels of the heart, brain, lower extremities, and other localization.</a:t>
            </a:r>
          </a:p>
          <a:p>
            <a:pPr>
              <a:lnSpc>
                <a:spcPct val="80000"/>
              </a:lnSpc>
            </a:pPr>
            <a:r>
              <a:rPr lang="en-US" sz="2800" b="1" dirty="0" smtClean="0"/>
              <a:t>3. Universal micro-, </a:t>
            </a:r>
            <a:r>
              <a:rPr lang="en-US" sz="2800" b="1" dirty="0" err="1" smtClean="0"/>
              <a:t>macroangiopathy</a:t>
            </a:r>
            <a:r>
              <a:rPr lang="en-US" sz="2800" b="1" dirty="0" smtClean="0"/>
              <a:t>.</a:t>
            </a:r>
          </a:p>
          <a:p>
            <a:pPr>
              <a:lnSpc>
                <a:spcPct val="80000"/>
              </a:lnSpc>
            </a:pPr>
            <a:r>
              <a:rPr lang="en-US" sz="2800" b="1" dirty="0" smtClean="0"/>
              <a:t>4. </a:t>
            </a:r>
            <a:r>
              <a:rPr lang="en-US" sz="2800" b="1" dirty="0" err="1" smtClean="0"/>
              <a:t>Polyneuropathy</a:t>
            </a:r>
            <a:r>
              <a:rPr lang="en-US" sz="2800" b="1" dirty="0" smtClean="0"/>
              <a:t> (peripheral, autonomous or visceral).</a:t>
            </a:r>
          </a:p>
          <a:p>
            <a:pPr>
              <a:lnSpc>
                <a:spcPct val="80000"/>
              </a:lnSpc>
            </a:pPr>
            <a:r>
              <a:rPr lang="en-US" sz="2800" b="1" dirty="0" smtClean="0"/>
              <a:t>5. Encephalopathy.</a:t>
            </a:r>
            <a:endParaRPr lang="uk-UA" sz="28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Rot="1" noChangeArrowheads="1"/>
          </p:cNvSpPr>
          <p:nvPr>
            <p:ph type="title"/>
          </p:nvPr>
        </p:nvSpPr>
        <p:spPr/>
        <p:txBody>
          <a:bodyPr>
            <a:normAutofit fontScale="90000"/>
          </a:bodyPr>
          <a:lstStyle/>
          <a:p>
            <a:r>
              <a:rPr lang="fr-FR" sz="4000" dirty="0" smtClean="0"/>
              <a:t>Clinical classification of manifest diabetes</a:t>
            </a:r>
            <a:endParaRPr lang="uk-UA" sz="4000" dirty="0"/>
          </a:p>
        </p:txBody>
      </p:sp>
      <p:sp>
        <p:nvSpPr>
          <p:cNvPr id="211971" name="Rectangle 3"/>
          <p:cNvSpPr>
            <a:spLocks noGrp="1" noChangeArrowheads="1"/>
          </p:cNvSpPr>
          <p:nvPr>
            <p:ph idx="1"/>
          </p:nvPr>
        </p:nvSpPr>
        <p:spPr/>
        <p:txBody>
          <a:bodyPr/>
          <a:lstStyle/>
          <a:p>
            <a:r>
              <a:rPr lang="en-US" sz="2800" b="1" dirty="0" smtClean="0"/>
              <a:t>VI. The defeat of other organs and systems</a:t>
            </a:r>
          </a:p>
          <a:p>
            <a:r>
              <a:rPr lang="en-US" sz="2800" b="1" dirty="0" err="1" smtClean="0"/>
              <a:t>Hepatopathy</a:t>
            </a:r>
            <a:r>
              <a:rPr lang="en-US" sz="2800" b="1" dirty="0" smtClean="0"/>
              <a:t>, cataract, </a:t>
            </a:r>
            <a:r>
              <a:rPr lang="en-US" sz="2800" b="1" dirty="0" err="1" smtClean="0"/>
              <a:t>dermatopathy</a:t>
            </a:r>
            <a:r>
              <a:rPr lang="en-US" sz="2800" b="1" dirty="0" smtClean="0"/>
              <a:t>, </a:t>
            </a:r>
            <a:r>
              <a:rPr lang="en-US" sz="2800" b="1" dirty="0" err="1" smtClean="0"/>
              <a:t>osteoarthropathy</a:t>
            </a:r>
            <a:r>
              <a:rPr lang="en-US" sz="2800" b="1" dirty="0" smtClean="0"/>
              <a:t>, etc.</a:t>
            </a:r>
          </a:p>
          <a:p>
            <a:r>
              <a:rPr lang="en-US" sz="2800" b="1" dirty="0" smtClean="0"/>
              <a:t>V</a:t>
            </a:r>
            <a:r>
              <a:rPr lang="uk-UA" sz="2800" b="1" dirty="0" smtClean="0"/>
              <a:t>ІІ. </a:t>
            </a:r>
            <a:r>
              <a:rPr lang="en-US" sz="2800" b="1" dirty="0" smtClean="0"/>
              <a:t>Acute complications of diabetes: coma</a:t>
            </a:r>
          </a:p>
          <a:p>
            <a:r>
              <a:rPr lang="en-US" sz="2800" b="1" dirty="0" smtClean="0"/>
              <a:t>1. </a:t>
            </a:r>
            <a:r>
              <a:rPr lang="en-US" sz="2800" b="1" dirty="0" err="1" smtClean="0"/>
              <a:t>Hyperketonemic</a:t>
            </a:r>
            <a:r>
              <a:rPr lang="en-US" sz="2800" b="1" dirty="0" smtClean="0"/>
              <a:t>.</a:t>
            </a:r>
          </a:p>
          <a:p>
            <a:r>
              <a:rPr lang="en-US" sz="2800" b="1" dirty="0" smtClean="0"/>
              <a:t>2. </a:t>
            </a:r>
            <a:r>
              <a:rPr lang="en-US" sz="2800" b="1" dirty="0" err="1" smtClean="0"/>
              <a:t>Hyperosmolar</a:t>
            </a:r>
            <a:r>
              <a:rPr lang="en-US" sz="2800" b="1" dirty="0" smtClean="0"/>
              <a:t>.</a:t>
            </a:r>
          </a:p>
          <a:p>
            <a:r>
              <a:rPr lang="en-US" sz="2800" b="1" dirty="0" smtClean="0"/>
              <a:t>3. </a:t>
            </a:r>
            <a:r>
              <a:rPr lang="en-US" sz="2800" b="1" dirty="0" err="1" smtClean="0"/>
              <a:t>Hyperlactacidemic</a:t>
            </a:r>
            <a:r>
              <a:rPr lang="en-US" sz="2800" b="1" dirty="0" smtClean="0"/>
              <a:t>.</a:t>
            </a:r>
          </a:p>
          <a:p>
            <a:r>
              <a:rPr lang="en-US" sz="2800" b="1" dirty="0" smtClean="0"/>
              <a:t>4. Hypoglycemic.</a:t>
            </a:r>
            <a:endParaRPr lang="uk-UA" sz="2800"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rrowheads="1"/>
          </p:cNvSpPr>
          <p:nvPr>
            <p:ph type="title"/>
          </p:nvPr>
        </p:nvSpPr>
        <p:spPr>
          <a:xfrm>
            <a:off x="0" y="274638"/>
            <a:ext cx="8686800" cy="1143000"/>
          </a:xfrm>
        </p:spPr>
        <p:txBody>
          <a:bodyPr>
            <a:normAutofit fontScale="90000"/>
          </a:bodyPr>
          <a:lstStyle/>
          <a:p>
            <a:r>
              <a:rPr lang="en-US" sz="4000" dirty="0" smtClean="0"/>
              <a:t>Degrees of severity of diabetes mellitus</a:t>
            </a:r>
            <a:endParaRPr lang="uk-UA" sz="4000" dirty="0"/>
          </a:p>
        </p:txBody>
      </p:sp>
      <p:sp>
        <p:nvSpPr>
          <p:cNvPr id="210947" name="Rectangle 3"/>
          <p:cNvSpPr>
            <a:spLocks noGrp="1" noChangeArrowheads="1"/>
          </p:cNvSpPr>
          <p:nvPr>
            <p:ph idx="1"/>
          </p:nvPr>
        </p:nvSpPr>
        <p:spPr/>
        <p:txBody>
          <a:bodyPr/>
          <a:lstStyle/>
          <a:p>
            <a:r>
              <a:rPr lang="ru-RU" dirty="0"/>
              <a:t>-</a:t>
            </a:r>
            <a:r>
              <a:rPr lang="ru-RU" b="1" dirty="0"/>
              <a:t>	</a:t>
            </a:r>
            <a:r>
              <a:rPr lang="en-US" b="1" dirty="0" smtClean="0"/>
              <a:t> </a:t>
            </a:r>
            <a:r>
              <a:rPr lang="en-US" b="1" u="sng" dirty="0" smtClean="0"/>
              <a:t>Easy degree. </a:t>
            </a:r>
            <a:r>
              <a:rPr lang="en-US" b="1" dirty="0" smtClean="0"/>
              <a:t>With this form of the disease, the level of </a:t>
            </a:r>
            <a:r>
              <a:rPr lang="en-US" b="1" dirty="0" err="1" smtClean="0"/>
              <a:t>glycemia</a:t>
            </a:r>
            <a:r>
              <a:rPr lang="en-US" b="1" dirty="0" smtClean="0"/>
              <a:t> does not exceed 8.4 </a:t>
            </a:r>
            <a:r>
              <a:rPr lang="en-US" b="1" dirty="0" err="1" smtClean="0"/>
              <a:t>mmol</a:t>
            </a:r>
            <a:r>
              <a:rPr lang="en-US" b="1" dirty="0" smtClean="0"/>
              <a:t>/l, the </a:t>
            </a:r>
            <a:r>
              <a:rPr lang="en-US" b="1" dirty="0" err="1" smtClean="0"/>
              <a:t>glucosuria</a:t>
            </a:r>
            <a:r>
              <a:rPr lang="en-US" b="1" dirty="0" smtClean="0"/>
              <a:t> is not more than 20 g/l, there may be initial (functional) stages of </a:t>
            </a:r>
            <a:r>
              <a:rPr lang="en-US" b="1" dirty="0" err="1" smtClean="0"/>
              <a:t>angiopathy</a:t>
            </a:r>
            <a:r>
              <a:rPr lang="en-US" b="1" dirty="0" smtClean="0"/>
              <a:t>, working capacity is preserved. Compensation for diabetes is achieved only by diet.</a:t>
            </a:r>
            <a:endParaRPr lang="uk-UA"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Rot="1" noChangeArrowheads="1"/>
          </p:cNvSpPr>
          <p:nvPr>
            <p:ph type="title"/>
          </p:nvPr>
        </p:nvSpPr>
        <p:spPr/>
        <p:txBody>
          <a:bodyPr>
            <a:normAutofit fontScale="90000"/>
          </a:bodyPr>
          <a:lstStyle/>
          <a:p>
            <a:r>
              <a:rPr lang="en-US" sz="4000" dirty="0" smtClean="0"/>
              <a:t>Degrees of severity of diabetes mellitus</a:t>
            </a:r>
            <a:endParaRPr lang="uk-UA" sz="4000" dirty="0"/>
          </a:p>
        </p:txBody>
      </p:sp>
      <p:sp>
        <p:nvSpPr>
          <p:cNvPr id="209923" name="Rectangle 3"/>
          <p:cNvSpPr>
            <a:spLocks noGrp="1" noChangeArrowheads="1"/>
          </p:cNvSpPr>
          <p:nvPr>
            <p:ph idx="1"/>
          </p:nvPr>
        </p:nvSpPr>
        <p:spPr/>
        <p:txBody>
          <a:bodyPr/>
          <a:lstStyle/>
          <a:p>
            <a:r>
              <a:rPr lang="ru-RU" dirty="0"/>
              <a:t>-	</a:t>
            </a:r>
            <a:r>
              <a:rPr lang="en-US" u="sng" dirty="0" smtClean="0"/>
              <a:t>The moderate degree </a:t>
            </a:r>
            <a:r>
              <a:rPr lang="en-US" dirty="0" smtClean="0"/>
              <a:t>- the level of </a:t>
            </a:r>
            <a:r>
              <a:rPr lang="en-US" dirty="0" err="1" smtClean="0"/>
              <a:t>glycemia</a:t>
            </a:r>
            <a:r>
              <a:rPr lang="en-US" dirty="0" smtClean="0"/>
              <a:t> does not exceed 14 </a:t>
            </a:r>
            <a:r>
              <a:rPr lang="en-US" dirty="0" err="1" smtClean="0"/>
              <a:t>mmol</a:t>
            </a:r>
            <a:r>
              <a:rPr lang="en-US" dirty="0" smtClean="0"/>
              <a:t>/l, the daily </a:t>
            </a:r>
            <a:r>
              <a:rPr lang="en-US" dirty="0" err="1" smtClean="0"/>
              <a:t>glucosuria</a:t>
            </a:r>
            <a:r>
              <a:rPr lang="en-US" dirty="0" smtClean="0"/>
              <a:t> is 40 g/l, episodic ketosis, </a:t>
            </a:r>
            <a:r>
              <a:rPr lang="en-US" dirty="0" err="1" smtClean="0"/>
              <a:t>ketoacidosis</a:t>
            </a:r>
            <a:r>
              <a:rPr lang="en-US" dirty="0" smtClean="0"/>
              <a:t> is possible. With this form, </a:t>
            </a:r>
            <a:r>
              <a:rPr lang="en-US" dirty="0" err="1" smtClean="0"/>
              <a:t>angiopathies</a:t>
            </a:r>
            <a:r>
              <a:rPr lang="en-US" dirty="0" smtClean="0"/>
              <a:t> of I - II stages are diagnosed. To compensate for the disease, oral hypoglycemic drugs or insulin are prescribed up to 40 units/day.</a:t>
            </a:r>
            <a:endParaRPr lang="uk-UA"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Rot="1" noChangeArrowheads="1"/>
          </p:cNvSpPr>
          <p:nvPr>
            <p:ph type="title"/>
          </p:nvPr>
        </p:nvSpPr>
        <p:spPr/>
        <p:txBody>
          <a:bodyPr>
            <a:normAutofit fontScale="90000"/>
          </a:bodyPr>
          <a:lstStyle/>
          <a:p>
            <a:r>
              <a:rPr lang="en-US" sz="4000" dirty="0" smtClean="0"/>
              <a:t>Degrees of severity of diabetes mellitus</a:t>
            </a:r>
            <a:endParaRPr lang="uk-UA" sz="4000" dirty="0"/>
          </a:p>
        </p:txBody>
      </p:sp>
      <p:sp>
        <p:nvSpPr>
          <p:cNvPr id="208899" name="Rectangle 3"/>
          <p:cNvSpPr>
            <a:spLocks noGrp="1" noChangeArrowheads="1"/>
          </p:cNvSpPr>
          <p:nvPr>
            <p:ph idx="1"/>
          </p:nvPr>
        </p:nvSpPr>
        <p:spPr>
          <a:xfrm>
            <a:off x="457200" y="1600200"/>
            <a:ext cx="8229600" cy="4852988"/>
          </a:xfrm>
        </p:spPr>
        <p:txBody>
          <a:bodyPr>
            <a:normAutofit/>
          </a:bodyPr>
          <a:lstStyle/>
          <a:p>
            <a:r>
              <a:rPr lang="ru-RU" sz="2800" dirty="0"/>
              <a:t>-</a:t>
            </a:r>
            <a:r>
              <a:rPr lang="ru-RU" sz="2800" b="1" dirty="0"/>
              <a:t>	</a:t>
            </a:r>
            <a:r>
              <a:rPr lang="en-US" sz="2800" b="1" dirty="0" smtClean="0"/>
              <a:t> </a:t>
            </a:r>
            <a:r>
              <a:rPr lang="en-US" sz="2800" b="1" u="sng" dirty="0" smtClean="0"/>
              <a:t>Severe degree </a:t>
            </a:r>
            <a:r>
              <a:rPr lang="en-US" sz="2800" b="1" dirty="0" smtClean="0"/>
              <a:t>- compensation is rarely achieved, high and persistent hyperglycemia (above 14 </a:t>
            </a:r>
            <a:r>
              <a:rPr lang="en-US" sz="2800" b="1" dirty="0" err="1" smtClean="0"/>
              <a:t>mmol</a:t>
            </a:r>
            <a:r>
              <a:rPr lang="en-US" sz="2800" b="1" dirty="0" smtClean="0"/>
              <a:t>/l) and </a:t>
            </a:r>
            <a:r>
              <a:rPr lang="en-US" sz="2800" b="1" dirty="0" err="1" smtClean="0"/>
              <a:t>glucosuria</a:t>
            </a:r>
            <a:r>
              <a:rPr lang="en-US" sz="2800" b="1" dirty="0" smtClean="0"/>
              <a:t> is above 40 g/l, </a:t>
            </a:r>
            <a:r>
              <a:rPr lang="en-US" sz="2800" b="1" dirty="0" err="1" smtClean="0"/>
              <a:t>ketoacidosis</a:t>
            </a:r>
            <a:r>
              <a:rPr lang="en-US" sz="2800" b="1" dirty="0" smtClean="0"/>
              <a:t>, </a:t>
            </a:r>
            <a:r>
              <a:rPr lang="en-US" sz="2800" b="1" dirty="0" err="1" smtClean="0"/>
              <a:t>precoma</a:t>
            </a:r>
            <a:r>
              <a:rPr lang="en-US" sz="2800" b="1" dirty="0" smtClean="0"/>
              <a:t> and coma often occur. These patients are diagnosed with severe (ІІІ-IV stages) </a:t>
            </a:r>
            <a:r>
              <a:rPr lang="en-US" sz="2800" b="1" dirty="0" err="1" smtClean="0"/>
              <a:t>angiopathies</a:t>
            </a:r>
            <a:r>
              <a:rPr lang="en-US" sz="2800" b="1" dirty="0" smtClean="0"/>
              <a:t>, which lead to significant organic damage to the eyes, kidneys, lower extremities, heart and brain. The working capacity of patients is reduced or even completely lost.</a:t>
            </a:r>
            <a:endParaRPr lang="uk-UA" sz="2800"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Rot="1" noChangeArrowheads="1"/>
          </p:cNvSpPr>
          <p:nvPr>
            <p:ph type="title"/>
          </p:nvPr>
        </p:nvSpPr>
        <p:spPr/>
        <p:txBody>
          <a:bodyPr>
            <a:normAutofit/>
          </a:bodyPr>
          <a:lstStyle/>
          <a:p>
            <a:r>
              <a:rPr lang="en-US" sz="4000" dirty="0" err="1" smtClean="0"/>
              <a:t>Glycosylated</a:t>
            </a:r>
            <a:r>
              <a:rPr lang="en-US" sz="4000" dirty="0" smtClean="0"/>
              <a:t> hemoglobin </a:t>
            </a:r>
            <a:r>
              <a:rPr lang="ru-RU" sz="4000" dirty="0" smtClean="0"/>
              <a:t>-</a:t>
            </a:r>
            <a:endParaRPr lang="uk-UA" sz="4000" dirty="0"/>
          </a:p>
        </p:txBody>
      </p:sp>
      <p:sp>
        <p:nvSpPr>
          <p:cNvPr id="207875" name="Rectangle 3"/>
          <p:cNvSpPr>
            <a:spLocks noGrp="1" noChangeArrowheads="1"/>
          </p:cNvSpPr>
          <p:nvPr>
            <p:ph idx="1"/>
          </p:nvPr>
        </p:nvSpPr>
        <p:spPr/>
        <p:txBody>
          <a:bodyPr/>
          <a:lstStyle/>
          <a:p>
            <a:pPr>
              <a:lnSpc>
                <a:spcPct val="90000"/>
              </a:lnSpc>
            </a:pPr>
            <a:r>
              <a:rPr lang="en-US" b="1" dirty="0" smtClean="0"/>
              <a:t>hemoglobin, bound to glucose by non-enzymatic </a:t>
            </a:r>
            <a:r>
              <a:rPr lang="en-US" b="1" dirty="0" err="1" smtClean="0"/>
              <a:t>glycolation</a:t>
            </a:r>
            <a:r>
              <a:rPr lang="en-US" b="1" dirty="0" smtClean="0"/>
              <a:t>, this process is not limited. The degree of </a:t>
            </a:r>
            <a:r>
              <a:rPr lang="en-US" b="1" dirty="0" err="1" smtClean="0"/>
              <a:t>glycation</a:t>
            </a:r>
            <a:r>
              <a:rPr lang="en-US" b="1" dirty="0" smtClean="0"/>
              <a:t> is directly proportional to the concentration of glucose, non-negotiable, does not depend on the presence of insulin and indicates the degree of compensation for the disease in the last 90 days. Norm - 4 - 6%, with diabetes mellitus - 6-20%.</a:t>
            </a:r>
            <a:endParaRPr lang="uk-UA"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Rot="1" noChangeArrowheads="1"/>
          </p:cNvSpPr>
          <p:nvPr>
            <p:ph type="title"/>
          </p:nvPr>
        </p:nvSpPr>
        <p:spPr/>
        <p:txBody>
          <a:bodyPr/>
          <a:lstStyle/>
          <a:p>
            <a:r>
              <a:rPr lang="en-US" sz="4000" dirty="0" smtClean="0"/>
              <a:t>Stages of compensation of DM</a:t>
            </a:r>
            <a:endParaRPr lang="uk-UA" sz="4000" dirty="0"/>
          </a:p>
        </p:txBody>
      </p:sp>
      <p:sp>
        <p:nvSpPr>
          <p:cNvPr id="206851" name="Rectangle 3"/>
          <p:cNvSpPr>
            <a:spLocks noGrp="1" noChangeArrowheads="1"/>
          </p:cNvSpPr>
          <p:nvPr>
            <p:ph idx="1"/>
          </p:nvPr>
        </p:nvSpPr>
        <p:spPr>
          <a:xfrm>
            <a:off x="457200" y="1600200"/>
            <a:ext cx="8229600" cy="4924425"/>
          </a:xfrm>
        </p:spPr>
        <p:txBody>
          <a:bodyPr>
            <a:normAutofit/>
          </a:bodyPr>
          <a:lstStyle/>
          <a:p>
            <a:r>
              <a:rPr lang="ru-RU" sz="2800" b="1" dirty="0"/>
              <a:t>-	</a:t>
            </a:r>
            <a:r>
              <a:rPr lang="en-US" sz="2800" b="1" dirty="0" smtClean="0"/>
              <a:t> Compensation for diabetes - patients with almost no complaints, do not lose weight (except for patients who are obese), they do not have hypoglycemia and </a:t>
            </a:r>
            <a:r>
              <a:rPr lang="en-US" sz="2800" b="1" dirty="0" err="1" smtClean="0"/>
              <a:t>ketoacidosis</a:t>
            </a:r>
            <a:r>
              <a:rPr lang="en-US" sz="2800" b="1" dirty="0" smtClean="0"/>
              <a:t>. In such patients, the manifestations of </a:t>
            </a:r>
            <a:r>
              <a:rPr lang="en-US" sz="2800" b="1" dirty="0" err="1" smtClean="0"/>
              <a:t>angiopathy</a:t>
            </a:r>
            <a:r>
              <a:rPr lang="en-US" sz="2800" b="1" dirty="0" smtClean="0"/>
              <a:t> are weakened, the fasting blood glucose is normalized or their fluctuations during the day do not exceed 2.78-5.55 </a:t>
            </a:r>
            <a:r>
              <a:rPr lang="en-US" sz="2800" b="1" dirty="0" err="1" smtClean="0"/>
              <a:t>mmol</a:t>
            </a:r>
            <a:r>
              <a:rPr lang="en-US" sz="2800" b="1" dirty="0" smtClean="0"/>
              <a:t>/l; within the limits of the norm is also the content of lipids, </a:t>
            </a:r>
            <a:r>
              <a:rPr lang="en-US" sz="2800" b="1" dirty="0" err="1" smtClean="0"/>
              <a:t>ketone</a:t>
            </a:r>
            <a:r>
              <a:rPr lang="en-US" sz="2800" b="1" dirty="0" smtClean="0"/>
              <a:t> bodies.</a:t>
            </a:r>
            <a:endParaRPr lang="uk-UA" sz="2800"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Rot="1" noChangeArrowheads="1"/>
          </p:cNvSpPr>
          <p:nvPr>
            <p:ph type="title"/>
          </p:nvPr>
        </p:nvSpPr>
        <p:spPr/>
        <p:txBody>
          <a:bodyPr/>
          <a:lstStyle/>
          <a:p>
            <a:r>
              <a:rPr lang="en-US" dirty="0" smtClean="0"/>
              <a:t>Stages of compensation of DM</a:t>
            </a:r>
            <a:endParaRPr lang="uk-UA" dirty="0"/>
          </a:p>
        </p:txBody>
      </p:sp>
      <p:sp>
        <p:nvSpPr>
          <p:cNvPr id="218115" name="Rectangle 3"/>
          <p:cNvSpPr>
            <a:spLocks noGrp="1" noChangeArrowheads="1"/>
          </p:cNvSpPr>
          <p:nvPr>
            <p:ph idx="1"/>
          </p:nvPr>
        </p:nvSpPr>
        <p:spPr/>
        <p:txBody>
          <a:bodyPr/>
          <a:lstStyle/>
          <a:p>
            <a:r>
              <a:rPr lang="ru-RU" dirty="0"/>
              <a:t>-	</a:t>
            </a:r>
            <a:r>
              <a:rPr lang="en-US" dirty="0" smtClean="0"/>
              <a:t> </a:t>
            </a:r>
            <a:r>
              <a:rPr lang="en-US" dirty="0" err="1" smtClean="0"/>
              <a:t>Decompensation</a:t>
            </a:r>
            <a:r>
              <a:rPr lang="en-US" dirty="0" smtClean="0"/>
              <a:t> - marked clinical manifestations of diabetes and its complications, hyperglycemia, </a:t>
            </a:r>
            <a:r>
              <a:rPr lang="en-US" dirty="0" err="1" smtClean="0"/>
              <a:t>hyperlipidemia</a:t>
            </a:r>
            <a:r>
              <a:rPr lang="en-US" dirty="0" smtClean="0"/>
              <a:t>, marked fluctuations in blood glucose throughout the day.</a:t>
            </a:r>
            <a:endParaRPr lang="uk-UA"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rrowheads="1"/>
          </p:cNvSpPr>
          <p:nvPr>
            <p:ph type="title"/>
          </p:nvPr>
        </p:nvSpPr>
        <p:spPr/>
        <p:txBody>
          <a:bodyPr>
            <a:normAutofit fontScale="90000"/>
          </a:bodyPr>
          <a:lstStyle/>
          <a:p>
            <a:r>
              <a:rPr lang="en-US" sz="4000" dirty="0" smtClean="0"/>
              <a:t>Criteria for the compensation of carbohydrate metabolism in DM</a:t>
            </a:r>
            <a:endParaRPr lang="uk-UA" sz="4000" dirty="0"/>
          </a:p>
        </p:txBody>
      </p:sp>
      <p:graphicFrame>
        <p:nvGraphicFramePr>
          <p:cNvPr id="222455" name="Group 247"/>
          <p:cNvGraphicFramePr>
            <a:graphicFrameLocks noGrp="1"/>
          </p:cNvGraphicFramePr>
          <p:nvPr>
            <p:ph type="tbl" idx="1"/>
          </p:nvPr>
        </p:nvGraphicFramePr>
        <p:xfrm>
          <a:off x="457200" y="1600200"/>
          <a:ext cx="8248970" cy="4597401"/>
        </p:xfrm>
        <a:graphic>
          <a:graphicData uri="http://schemas.openxmlformats.org/drawingml/2006/table">
            <a:tbl>
              <a:tblPr/>
              <a:tblGrid>
                <a:gridCol w="2746375"/>
                <a:gridCol w="1725615"/>
                <a:gridCol w="1967230"/>
                <a:gridCol w="1809750"/>
              </a:tblGrid>
              <a:tr h="4079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Indicators</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Compensation</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tx1"/>
                          </a:solidFill>
                          <a:effectLst/>
                          <a:latin typeface="Times New Roman" pitchFamily="18" charset="0"/>
                          <a:cs typeface="Times New Roman" pitchFamily="18" charset="0"/>
                        </a:rPr>
                        <a:t>Subcompensation</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tx1"/>
                          </a:solidFill>
                          <a:effectLst/>
                          <a:latin typeface="Times New Roman" pitchFamily="18" charset="0"/>
                          <a:cs typeface="Times New Roman" pitchFamily="18" charset="0"/>
                        </a:rPr>
                        <a:t>Decompensation</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 </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At DM type</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1</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uk-UA" sz="18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uk-UA" sz="18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HbA1c</a:t>
                      </a:r>
                      <a:endParaRPr kumimoji="0" lang="en-US" sz="1800" b="1" i="0" u="none" strike="noStrike" cap="none" normalizeH="0" baseline="0" smtClean="0">
                        <a:ln>
                          <a:noFill/>
                        </a:ln>
                        <a:solidFill>
                          <a:schemeClr val="tx1"/>
                        </a:solidFill>
                        <a:effectLst/>
                        <a:latin typeface="Times New Roman"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6,0-7,0</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7,1-7,5</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More</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7,5</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39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Fasting </a:t>
                      </a:r>
                      <a:r>
                        <a:rPr kumimoji="0" lang="en-US" sz="1800" b="1" i="0" u="none" strike="noStrike" cap="none" normalizeH="0" baseline="0" dirty="0" err="1" smtClean="0">
                          <a:ln>
                            <a:noFill/>
                          </a:ln>
                          <a:solidFill>
                            <a:schemeClr val="tx1"/>
                          </a:solidFill>
                          <a:effectLst/>
                          <a:latin typeface="Times New Roman" pitchFamily="18" charset="0"/>
                          <a:cs typeface="Times New Roman" pitchFamily="18" charset="0"/>
                        </a:rPr>
                        <a:t>glycemia</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1" i="0" u="none" strike="noStrike" cap="none" normalizeH="0" baseline="0" dirty="0" err="1" smtClean="0">
                          <a:ln>
                            <a:noFill/>
                          </a:ln>
                          <a:solidFill>
                            <a:schemeClr val="tx1"/>
                          </a:solidFill>
                          <a:effectLst/>
                          <a:latin typeface="Times New Roman" pitchFamily="18" charset="0"/>
                          <a:cs typeface="Times New Roman" pitchFamily="18" charset="0"/>
                        </a:rPr>
                        <a:t>mmol</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l</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5,0-6,0</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6,1-6,5</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More</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6,5</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tx1"/>
                          </a:solidFill>
                          <a:effectLst/>
                          <a:latin typeface="Times New Roman" pitchFamily="18" charset="0"/>
                          <a:cs typeface="Times New Roman" pitchFamily="18" charset="0"/>
                        </a:rPr>
                        <a:t>Glycemia</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 2 hours after eating</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7,5-8,0</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8,1-9,0</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More</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9,0</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uk-UA" sz="18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At DM type</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2</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uk-UA" sz="18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uk-UA" sz="1800" b="1"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HbA1c</a:t>
                      </a:r>
                      <a:endParaRPr kumimoji="0" lang="en-US" sz="1800" b="1" i="0" u="none" strike="noStrike" cap="none" normalizeH="0" baseline="0" smtClean="0">
                        <a:ln>
                          <a:noFill/>
                        </a:ln>
                        <a:solidFill>
                          <a:schemeClr val="tx1"/>
                        </a:solidFill>
                        <a:effectLst/>
                        <a:latin typeface="Times New Roman"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6,0-6,5</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6,6-7,0</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More</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7,0</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23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Fasting </a:t>
                      </a:r>
                      <a:r>
                        <a:rPr kumimoji="0" lang="en-US" sz="1800" b="1" i="0" u="none" strike="noStrike" cap="none" normalizeH="0" baseline="0" dirty="0" err="1" smtClean="0">
                          <a:ln>
                            <a:noFill/>
                          </a:ln>
                          <a:solidFill>
                            <a:schemeClr val="tx1"/>
                          </a:solidFill>
                          <a:effectLst/>
                          <a:latin typeface="Times New Roman" pitchFamily="18" charset="0"/>
                          <a:cs typeface="Times New Roman" pitchFamily="18" charset="0"/>
                        </a:rPr>
                        <a:t>glycemia</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1" i="0" u="none" strike="noStrike" cap="none" normalizeH="0" baseline="0" dirty="0" err="1" smtClean="0">
                          <a:ln>
                            <a:noFill/>
                          </a:ln>
                          <a:solidFill>
                            <a:schemeClr val="tx1"/>
                          </a:solidFill>
                          <a:effectLst/>
                          <a:latin typeface="Times New Roman" pitchFamily="18" charset="0"/>
                          <a:cs typeface="Times New Roman" pitchFamily="18" charset="0"/>
                        </a:rPr>
                        <a:t>mmol</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l</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5,0-5,5</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5,6-6,6</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More</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6,5</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tx1"/>
                          </a:solidFill>
                          <a:effectLst/>
                          <a:latin typeface="Times New Roman" pitchFamily="18" charset="0"/>
                          <a:cs typeface="Times New Roman" pitchFamily="18" charset="0"/>
                        </a:rPr>
                        <a:t>Glycemia</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 2 hours after eating</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Below</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7,5</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7,5-9,0</a:t>
                      </a:r>
                      <a:endParaRPr kumimoji="0" lang="uk-UA"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More</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9,0</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80" name="Rectangle 4"/>
          <p:cNvSpPr>
            <a:spLocks noGrp="1" noRot="1" noChangeArrowheads="1"/>
          </p:cNvSpPr>
          <p:nvPr>
            <p:ph type="title"/>
          </p:nvPr>
        </p:nvSpPr>
        <p:spPr>
          <a:xfrm>
            <a:off x="250825" y="274638"/>
            <a:ext cx="8642350" cy="1143000"/>
          </a:xfrm>
        </p:spPr>
        <p:txBody>
          <a:bodyPr>
            <a:normAutofit fontScale="90000"/>
          </a:bodyPr>
          <a:lstStyle/>
          <a:p>
            <a:r>
              <a:rPr lang="en-US" sz="4000" dirty="0" smtClean="0"/>
              <a:t>Metabolic disorders with diabetes</a:t>
            </a:r>
            <a:endParaRPr lang="uk-UA" sz="4000" dirty="0"/>
          </a:p>
        </p:txBody>
      </p:sp>
      <p:graphicFrame>
        <p:nvGraphicFramePr>
          <p:cNvPr id="229468" name="Group 92"/>
          <p:cNvGraphicFramePr>
            <a:graphicFrameLocks noGrp="1"/>
          </p:cNvGraphicFramePr>
          <p:nvPr>
            <p:ph type="tbl" idx="1"/>
          </p:nvPr>
        </p:nvGraphicFramePr>
        <p:xfrm>
          <a:off x="457200" y="1600200"/>
          <a:ext cx="8229600" cy="4503738"/>
        </p:xfrm>
        <a:graphic>
          <a:graphicData uri="http://schemas.openxmlformats.org/drawingml/2006/table">
            <a:tbl>
              <a:tblPr/>
              <a:tblGrid>
                <a:gridCol w="2949575"/>
                <a:gridCol w="2951163"/>
                <a:gridCol w="2328862"/>
              </a:tblGrid>
              <a:tr h="3889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Metabolic shifts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Metabolic manifestations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Clinical symptoms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080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sng" strike="noStrike" cap="none" normalizeH="0" baseline="0" dirty="0" smtClean="0">
                          <a:ln>
                            <a:noFill/>
                          </a:ln>
                          <a:solidFill>
                            <a:schemeClr val="tx1"/>
                          </a:solidFill>
                          <a:effectLst/>
                          <a:latin typeface="Times New Roman" pitchFamily="18" charset="0"/>
                          <a:cs typeface="Times New Roman" pitchFamily="18" charset="0"/>
                        </a:rPr>
                        <a:t>Carbohydrates: </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reduced glucose utilization, increased glucose production, increased glycogen degradation</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Hyperglycaemia</a:t>
                      </a: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Glucosuria</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Polyuria</a:t>
                      </a: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Thirst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Itching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Dryness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366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sng" strike="noStrike" cap="none" normalizeH="0" baseline="0" dirty="0" smtClean="0">
                          <a:ln>
                            <a:noFill/>
                          </a:ln>
                          <a:solidFill>
                            <a:schemeClr val="tx1"/>
                          </a:solidFill>
                          <a:effectLst/>
                          <a:latin typeface="Times New Roman" pitchFamily="18" charset="0"/>
                          <a:cs typeface="Times New Roman" pitchFamily="18" charset="0"/>
                        </a:rPr>
                        <a:t>Lipids: </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deterioration of </a:t>
                      </a: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liposynthesis</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enhancement of </a:t>
                      </a: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lipolysis</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ketogenesis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Hyperlipidemia</a:t>
                      </a: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Hyperketonemia</a:t>
                      </a: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Ketonuria</a:t>
                      </a: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Ketoacidosis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Nausea</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Vomiting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Weight loss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The smell of acetone</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461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sng" strike="noStrike" cap="none" normalizeH="0" baseline="0" dirty="0" smtClean="0">
                          <a:ln>
                            <a:noFill/>
                          </a:ln>
                          <a:solidFill>
                            <a:schemeClr val="tx1"/>
                          </a:solidFill>
                          <a:effectLst/>
                          <a:latin typeface="Times New Roman" pitchFamily="18" charset="0"/>
                          <a:cs typeface="Times New Roman" pitchFamily="18" charset="0"/>
                        </a:rPr>
                        <a:t>Proteins: </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increased protein breakdown, enhancement of </a:t>
                      </a: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glucogenesis</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reduced synthesis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Hyperglycaemia</a:t>
                      </a: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Glucosuria</a:t>
                      </a: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Aminoaciduria</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Increase in urea in the blood</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Weight loss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Weakness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Decreased muscle volume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Inclination to infections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Rot="1" noChangeArrowheads="1"/>
          </p:cNvSpPr>
          <p:nvPr>
            <p:ph type="title"/>
          </p:nvPr>
        </p:nvSpPr>
        <p:spPr/>
        <p:txBody>
          <a:bodyPr>
            <a:normAutofit fontScale="90000"/>
          </a:bodyPr>
          <a:lstStyle/>
          <a:p>
            <a:r>
              <a:rPr lang="en-US" dirty="0" err="1" smtClean="0"/>
              <a:t>Pathogenetic</a:t>
            </a:r>
            <a:r>
              <a:rPr lang="en-US" dirty="0" smtClean="0"/>
              <a:t> and clinical differences of type 1 and type 2 diabetes</a:t>
            </a:r>
            <a:endParaRPr lang="uk-UA" sz="3600" dirty="0"/>
          </a:p>
        </p:txBody>
      </p:sp>
      <p:graphicFrame>
        <p:nvGraphicFramePr>
          <p:cNvPr id="223466" name="Group 234"/>
          <p:cNvGraphicFramePr>
            <a:graphicFrameLocks noGrp="1"/>
          </p:cNvGraphicFramePr>
          <p:nvPr>
            <p:ph type="tbl" idx="1"/>
          </p:nvPr>
        </p:nvGraphicFramePr>
        <p:xfrm>
          <a:off x="457200" y="1600200"/>
          <a:ext cx="8229600" cy="4805998"/>
        </p:xfrm>
        <a:graphic>
          <a:graphicData uri="http://schemas.openxmlformats.org/drawingml/2006/table">
            <a:tbl>
              <a:tblPr/>
              <a:tblGrid>
                <a:gridCol w="381000"/>
                <a:gridCol w="1897063"/>
                <a:gridCol w="2655887"/>
                <a:gridCol w="3295650"/>
              </a:tblGrid>
              <a:tr h="8715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sz="1400" b="1" i="0" u="none" strike="noStrike" cap="none" normalizeH="0" baseline="0" dirty="0" smtClean="0">
                          <a:ln>
                            <a:noFill/>
                          </a:ln>
                          <a:solidFill>
                            <a:schemeClr val="tx1"/>
                          </a:solidFill>
                          <a:effectLst/>
                          <a:latin typeface="Times New Roman" pitchFamily="18" charset="0"/>
                          <a:cs typeface="Times New Roman" pitchFamily="18" charset="0"/>
                        </a:rPr>
                        <a:t>1.</a:t>
                      </a:r>
                      <a:endParaRPr kumimoji="0" lang="uk-UA" sz="24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Age in which</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there is a disease</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Child, adolescent, usually under 35 years of age</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Medium, over 35 years old</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95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2</a:t>
                      </a: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Seasonality</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Autumn-winter period</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Does not have</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92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3</a:t>
                      </a: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Phenotype</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Thin</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CYR" charset="-52"/>
                          <a:cs typeface="Times New Roman" pitchFamily="18" charset="0"/>
                        </a:rPr>
                        <a:t>О</a:t>
                      </a:r>
                      <a:r>
                        <a:rPr kumimoji="0" lang="en-US" sz="1600" b="1" i="0" u="none" strike="noStrike" cap="none" normalizeH="0" baseline="0" dirty="0" err="1" smtClean="0">
                          <a:ln>
                            <a:noFill/>
                          </a:ln>
                          <a:solidFill>
                            <a:schemeClr val="tx1"/>
                          </a:solidFill>
                          <a:effectLst/>
                          <a:latin typeface="Times New Roman CYR" charset="-52"/>
                          <a:cs typeface="Times New Roman" pitchFamily="18" charset="0"/>
                        </a:rPr>
                        <a:t>besity</a:t>
                      </a:r>
                      <a:endParaRPr kumimoji="0" lang="ru-RU" sz="16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uk-UA" sz="16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7468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4</a:t>
                      </a:r>
                      <a:r>
                        <a:rPr kumimoji="0" lang="uk-UA" sz="14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Genetic markers</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Combination with</a:t>
                      </a:r>
                      <a:r>
                        <a:rPr kumimoji="0" lang="ru-RU" sz="18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HLA</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DR</a:t>
                      </a:r>
                      <a:r>
                        <a:rPr kumimoji="0" lang="uk-UA" sz="1800" b="1" i="0" u="none" strike="noStrike" cap="none" normalizeH="0" baseline="-30000" dirty="0" smtClean="0">
                          <a:ln>
                            <a:noFill/>
                          </a:ln>
                          <a:solidFill>
                            <a:schemeClr val="tx1"/>
                          </a:solidFill>
                          <a:effectLst/>
                          <a:latin typeface="Times New Roman" pitchFamily="18" charset="0"/>
                          <a:cs typeface="Times New Roman" pitchFamily="18" charset="0"/>
                        </a:rPr>
                        <a:t>3</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DR</a:t>
                      </a:r>
                      <a:r>
                        <a:rPr kumimoji="0" lang="uk-UA" sz="1800" b="1" i="0" u="none" strike="noStrike" cap="none" normalizeH="0" baseline="-30000" dirty="0" smtClean="0">
                          <a:ln>
                            <a:noFill/>
                          </a:ln>
                          <a:solidFill>
                            <a:schemeClr val="tx1"/>
                          </a:solidFill>
                          <a:effectLst/>
                          <a:latin typeface="Times New Roman" pitchFamily="18" charset="0"/>
                          <a:cs typeface="Times New Roman" pitchFamily="18" charset="0"/>
                        </a:rPr>
                        <a:t>4</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and</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DQB</a:t>
                      </a:r>
                      <a:r>
                        <a:rPr kumimoji="0" lang="uk-UA" sz="1800" b="1" i="0" u="none" strike="noStrike" cap="none" normalizeH="0" baseline="-30000" dirty="0" smtClean="0">
                          <a:ln>
                            <a:noFill/>
                          </a:ln>
                          <a:solidFill>
                            <a:schemeClr val="tx1"/>
                          </a:solidFill>
                          <a:effectLst/>
                          <a:latin typeface="Times New Roman" pitchFamily="18" charset="0"/>
                          <a:cs typeface="Times New Roman" pitchFamily="18" charset="0"/>
                        </a:rPr>
                        <a:t>1</a:t>
                      </a:r>
                      <a:endParaRPr kumimoji="0" lang="uk-UA"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The genes of the HLA system do not differ from a healthy population</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78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5</a:t>
                      </a: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Onset of disease</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Acute</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Gradual (months, years)</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78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6</a:t>
                      </a: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Degrees of severity</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Medium, heavy</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Easy, medium and heavy</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4137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7</a:t>
                      </a: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 </a:t>
                      </a:r>
                      <a:endParaRPr kumimoji="0" lang="uk-UA"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Pancreas condition</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Decreased number of β-cells, their </a:t>
                      </a:r>
                      <a:r>
                        <a:rPr kumimoji="0" lang="en-US" sz="1800" b="1" i="0" u="none" strike="noStrike" cap="none" normalizeH="0" baseline="0" dirty="0" err="1" smtClean="0">
                          <a:ln>
                            <a:noFill/>
                          </a:ln>
                          <a:solidFill>
                            <a:schemeClr val="tx1"/>
                          </a:solidFill>
                          <a:effectLst/>
                          <a:latin typeface="Times New Roman" pitchFamily="18" charset="0"/>
                        </a:rPr>
                        <a:t>degranulation</a:t>
                      </a:r>
                      <a:r>
                        <a:rPr kumimoji="0" lang="en-US" sz="1800" b="1" i="0" u="none" strike="noStrike" cap="none" normalizeH="0" baseline="0" dirty="0" smtClean="0">
                          <a:ln>
                            <a:noFill/>
                          </a:ln>
                          <a:solidFill>
                            <a:schemeClr val="tx1"/>
                          </a:solidFill>
                          <a:effectLst/>
                          <a:latin typeface="Times New Roman" pitchFamily="18" charset="0"/>
                        </a:rPr>
                        <a:t>.</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The number of islets and the percentage of cells within the age limit</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4" name="Rectangle 4"/>
          <p:cNvSpPr>
            <a:spLocks noGrp="1" noRot="1" noChangeArrowheads="1"/>
          </p:cNvSpPr>
          <p:nvPr>
            <p:ph type="title"/>
          </p:nvPr>
        </p:nvSpPr>
        <p:spPr/>
        <p:txBody>
          <a:bodyPr>
            <a:normAutofit fontScale="90000"/>
          </a:bodyPr>
          <a:lstStyle/>
          <a:p>
            <a:r>
              <a:rPr lang="en-US" dirty="0" err="1" smtClean="0"/>
              <a:t>Pathogenetic</a:t>
            </a:r>
            <a:r>
              <a:rPr lang="en-US" dirty="0" smtClean="0"/>
              <a:t> and clinical differences of type 1 and type 2 diabetes</a:t>
            </a:r>
            <a:endParaRPr lang="uk-UA" sz="3600" dirty="0"/>
          </a:p>
        </p:txBody>
      </p:sp>
      <p:graphicFrame>
        <p:nvGraphicFramePr>
          <p:cNvPr id="251019" name="Group 139"/>
          <p:cNvGraphicFramePr>
            <a:graphicFrameLocks noGrp="1"/>
          </p:cNvGraphicFramePr>
          <p:nvPr>
            <p:ph type="tbl" idx="1"/>
          </p:nvPr>
        </p:nvGraphicFramePr>
        <p:xfrm>
          <a:off x="457200" y="1600200"/>
          <a:ext cx="8229600" cy="4705986"/>
        </p:xfrm>
        <a:graphic>
          <a:graphicData uri="http://schemas.openxmlformats.org/drawingml/2006/table">
            <a:tbl>
              <a:tblPr/>
              <a:tblGrid>
                <a:gridCol w="585788"/>
                <a:gridCol w="2016125"/>
                <a:gridCol w="2414587"/>
                <a:gridCol w="3213100"/>
              </a:tblGrid>
              <a:tr h="11049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8</a:t>
                      </a:r>
                      <a:r>
                        <a:rPr kumimoji="0" lang="uk-UA" sz="14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Severity of clinical symptoms</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Sharp</a:t>
                      </a:r>
                      <a:endParaRPr kumimoji="0" lang="ru-RU"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Moderate</a:t>
                      </a:r>
                      <a:endParaRPr kumimoji="0" lang="ru-RU"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48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9</a:t>
                      </a: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The course of diabetes</a:t>
                      </a:r>
                      <a:endParaRPr kumimoji="0" lang="uk-UA"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In some cases – the labile</a:t>
                      </a:r>
                      <a:endParaRPr kumimoji="0" lang="ru-RU"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Stable</a:t>
                      </a:r>
                      <a:endParaRPr kumimoji="0" lang="uk-UA"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556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1</a:t>
                      </a: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0</a:t>
                      </a: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Changes in the analysis of urine</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Glucose and acetone</a:t>
                      </a:r>
                      <a:endParaRPr kumimoji="0" lang="uk-UA"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Glucose</a:t>
                      </a:r>
                      <a:endParaRPr kumimoji="0" lang="uk-UA"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049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1</a:t>
                      </a: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1</a:t>
                      </a: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The content of insulin and</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c-peptide in plasma</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Reduced or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absent</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Often within normal limits</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556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1</a:t>
                      </a: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2</a:t>
                      </a: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Late complications</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Times New Roman" pitchFamily="18" charset="0"/>
                        </a:rPr>
                        <a:t>Microangiopathies</a:t>
                      </a:r>
                      <a:endParaRPr kumimoji="0" lang="ru-RU" sz="20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Times New Roman" pitchFamily="18" charset="0"/>
                        </a:rPr>
                        <a:t>Macroangiopathies</a:t>
                      </a:r>
                      <a:endParaRPr kumimoji="0" lang="ru-RU" sz="20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2" name="Rectangle 4"/>
          <p:cNvSpPr>
            <a:spLocks noGrp="1" noRot="1" noChangeArrowheads="1"/>
          </p:cNvSpPr>
          <p:nvPr>
            <p:ph type="title"/>
          </p:nvPr>
        </p:nvSpPr>
        <p:spPr/>
        <p:txBody>
          <a:bodyPr>
            <a:normAutofit fontScale="90000"/>
          </a:bodyPr>
          <a:lstStyle/>
          <a:p>
            <a:r>
              <a:rPr lang="en-US" dirty="0" err="1" smtClean="0"/>
              <a:t>Pathogenetic</a:t>
            </a:r>
            <a:r>
              <a:rPr lang="en-US" dirty="0" smtClean="0"/>
              <a:t> and clinical differences of type 1 and type 2 diabetes</a:t>
            </a:r>
            <a:endParaRPr lang="uk-UA" sz="3600" dirty="0"/>
          </a:p>
        </p:txBody>
      </p:sp>
      <p:graphicFrame>
        <p:nvGraphicFramePr>
          <p:cNvPr id="253070" name="Group 142"/>
          <p:cNvGraphicFramePr>
            <a:graphicFrameLocks noGrp="1"/>
          </p:cNvGraphicFramePr>
          <p:nvPr>
            <p:ph type="tbl" idx="1"/>
          </p:nvPr>
        </p:nvGraphicFramePr>
        <p:xfrm>
          <a:off x="457200" y="1600200"/>
          <a:ext cx="8229600" cy="4768533"/>
        </p:xfrm>
        <a:graphic>
          <a:graphicData uri="http://schemas.openxmlformats.org/drawingml/2006/table">
            <a:tbl>
              <a:tblPr/>
              <a:tblGrid>
                <a:gridCol w="514350"/>
                <a:gridCol w="2016125"/>
                <a:gridCol w="2486025"/>
                <a:gridCol w="3213100"/>
              </a:tblGrid>
              <a:tr h="1087438">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uk-UA" sz="1400" b="1" i="0" u="none" strike="noStrike" cap="none" normalizeH="0" baseline="0" dirty="0" smtClean="0">
                          <a:ln>
                            <a:noFill/>
                          </a:ln>
                          <a:solidFill>
                            <a:schemeClr val="tx1"/>
                          </a:solidFill>
                          <a:effectLst/>
                          <a:latin typeface="Times New Roman" pitchFamily="18" charset="0"/>
                          <a:cs typeface="Times New Roman" pitchFamily="18" charset="0"/>
                        </a:rPr>
                        <a:t>1</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3</a:t>
                      </a:r>
                      <a:r>
                        <a:rPr kumimoji="0" lang="uk-UA" sz="14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Antibodies to </a:t>
                      </a:r>
                      <a:r>
                        <a:rPr kumimoji="0" lang="el-GR" sz="1800" b="1" i="0" u="none" strike="noStrike" cap="none" normalizeH="0" baseline="0" dirty="0" smtClean="0">
                          <a:ln>
                            <a:noFill/>
                          </a:ln>
                          <a:solidFill>
                            <a:schemeClr val="tx1"/>
                          </a:solidFill>
                          <a:effectLst/>
                          <a:latin typeface="Times New Roman" pitchFamily="18" charset="0"/>
                          <a:cs typeface="Times New Roman" pitchFamily="18" charset="0"/>
                        </a:rPr>
                        <a:t>β-</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cells</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Present in 80 - 90% of patients in the first weeks, months</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None</a:t>
                      </a:r>
                      <a:endParaRPr kumimoji="0" lang="ru-RU" sz="18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319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1</a:t>
                      </a: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4</a:t>
                      </a: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The frequency of diabetes in relatives of the second degree of kinship</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Less</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10 %</a:t>
                      </a:r>
                      <a:endParaRPr kumimoji="0" lang="uk-UA"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More </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20 %</a:t>
                      </a:r>
                      <a:endParaRPr kumimoji="0" lang="uk-UA"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41375">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1</a:t>
                      </a: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5</a:t>
                      </a:r>
                      <a:r>
                        <a:rPr kumimoji="0" lang="uk-UA"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Occurrence</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10 – 20 %</a:t>
                      </a:r>
                      <a:endParaRPr kumimoji="0" lang="uk-UA" sz="1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Times New Roman" pitchFamily="18" charset="0"/>
                          <a:cs typeface="Times New Roman" pitchFamily="18" charset="0"/>
                        </a:rPr>
                        <a:t>80 – 90 %</a:t>
                      </a:r>
                      <a:endParaRPr kumimoji="0" lang="uk-UA" sz="1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36600">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1</a:t>
                      </a: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6</a:t>
                      </a:r>
                      <a:endParaRPr kumimoji="0" lang="ru-R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Treatment</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Diet, insulin</a:t>
                      </a:r>
                      <a:endParaRPr kumimoji="0" lang="uk-UA"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Diet</a:t>
                      </a:r>
                      <a:r>
                        <a:rPr kumimoji="0" lang="uk-UA" sz="18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oral hypoglycemic drugs (less often insulin)</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8638">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1</a:t>
                      </a: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7</a:t>
                      </a:r>
                      <a:endParaRPr kumimoji="0" lang="ru-R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Late complications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Mostly</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tx1"/>
                          </a:solidFill>
                          <a:effectLst/>
                          <a:latin typeface="Times New Roman" pitchFamily="18" charset="0"/>
                          <a:cs typeface="Times New Roman" pitchFamily="18" charset="0"/>
                        </a:rPr>
                        <a:t>microangiopathies</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Mostly</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tx1"/>
                          </a:solidFill>
                          <a:effectLst/>
                          <a:latin typeface="Times New Roman" pitchFamily="18" charset="0"/>
                          <a:cs typeface="Times New Roman" pitchFamily="18" charset="0"/>
                        </a:rPr>
                        <a:t>macroangiopathies</a:t>
                      </a:r>
                      <a:endParaRPr kumimoji="0" lang="uk-UA"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rrowheads="1"/>
          </p:cNvSpPr>
          <p:nvPr>
            <p:ph type="title"/>
          </p:nvPr>
        </p:nvSpPr>
        <p:spPr/>
        <p:txBody>
          <a:bodyPr>
            <a:normAutofit fontScale="90000"/>
          </a:bodyPr>
          <a:lstStyle/>
          <a:p>
            <a:r>
              <a:rPr lang="en-US" sz="4000" dirty="0" smtClean="0"/>
              <a:t>Indications for the Glucose Tolerance Test</a:t>
            </a:r>
            <a:endParaRPr lang="uk-UA" sz="4000" dirty="0"/>
          </a:p>
        </p:txBody>
      </p:sp>
      <p:sp>
        <p:nvSpPr>
          <p:cNvPr id="217091" name="Rectangle 3"/>
          <p:cNvSpPr>
            <a:spLocks noGrp="1" noChangeArrowheads="1"/>
          </p:cNvSpPr>
          <p:nvPr>
            <p:ph idx="1"/>
          </p:nvPr>
        </p:nvSpPr>
        <p:spPr/>
        <p:txBody>
          <a:bodyPr/>
          <a:lstStyle/>
          <a:p>
            <a:r>
              <a:rPr lang="en-US" dirty="0" smtClean="0"/>
              <a:t>1. Periodic disorders of carbohydrate metabolism:</a:t>
            </a:r>
          </a:p>
          <a:p>
            <a:r>
              <a:rPr lang="en-US" dirty="0" smtClean="0"/>
              <a:t>- </a:t>
            </a:r>
            <a:r>
              <a:rPr lang="en-US" dirty="0" err="1" smtClean="0"/>
              <a:t>Glucosuria</a:t>
            </a:r>
            <a:r>
              <a:rPr lang="en-US" dirty="0" smtClean="0"/>
              <a:t> of pregnant women</a:t>
            </a:r>
          </a:p>
          <a:p>
            <a:r>
              <a:rPr lang="en-US" dirty="0" smtClean="0"/>
              <a:t>-Hyperglycemia after meals up to 9.9 </a:t>
            </a:r>
            <a:r>
              <a:rPr lang="en-US" dirty="0" err="1" smtClean="0"/>
              <a:t>mmol</a:t>
            </a:r>
            <a:r>
              <a:rPr lang="en-US" dirty="0" smtClean="0"/>
              <a:t>/l</a:t>
            </a:r>
          </a:p>
          <a:p>
            <a:r>
              <a:rPr lang="en-US" dirty="0" smtClean="0"/>
              <a:t>- reactive </a:t>
            </a:r>
            <a:r>
              <a:rPr lang="en-US" dirty="0" err="1" smtClean="0"/>
              <a:t>hypoglycaemia</a:t>
            </a:r>
            <a:endParaRPr lang="uk-UA"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Rot="1" noChangeArrowheads="1"/>
          </p:cNvSpPr>
          <p:nvPr>
            <p:ph type="title"/>
          </p:nvPr>
        </p:nvSpPr>
        <p:spPr/>
        <p:txBody>
          <a:bodyPr>
            <a:normAutofit fontScale="90000"/>
          </a:bodyPr>
          <a:lstStyle/>
          <a:p>
            <a:r>
              <a:rPr lang="en-US" dirty="0" smtClean="0"/>
              <a:t>Indications for the Glucose Tolerance Test</a:t>
            </a:r>
            <a:endParaRPr lang="uk-UA" dirty="0"/>
          </a:p>
        </p:txBody>
      </p:sp>
      <p:sp>
        <p:nvSpPr>
          <p:cNvPr id="216067" name="Rectangle 3"/>
          <p:cNvSpPr>
            <a:spLocks noGrp="1" noChangeArrowheads="1"/>
          </p:cNvSpPr>
          <p:nvPr>
            <p:ph idx="1"/>
          </p:nvPr>
        </p:nvSpPr>
        <p:spPr/>
        <p:txBody>
          <a:bodyPr/>
          <a:lstStyle/>
          <a:p>
            <a:pPr>
              <a:lnSpc>
                <a:spcPct val="80000"/>
              </a:lnSpc>
            </a:pPr>
            <a:r>
              <a:rPr lang="en-US" sz="2400" dirty="0" smtClean="0"/>
              <a:t>2. Presence of risk factors for diabetes mellitus:</a:t>
            </a:r>
          </a:p>
          <a:p>
            <a:pPr>
              <a:lnSpc>
                <a:spcPct val="80000"/>
              </a:lnSpc>
            </a:pPr>
            <a:r>
              <a:rPr lang="en-US" sz="2400" dirty="0" smtClean="0"/>
              <a:t>hereditary predisposition</a:t>
            </a:r>
          </a:p>
          <a:p>
            <a:pPr>
              <a:lnSpc>
                <a:spcPct val="80000"/>
              </a:lnSpc>
            </a:pPr>
            <a:r>
              <a:rPr lang="en-US" sz="2400" dirty="0" smtClean="0"/>
              <a:t>- overweight</a:t>
            </a:r>
          </a:p>
          <a:p>
            <a:pPr>
              <a:lnSpc>
                <a:spcPct val="80000"/>
              </a:lnSpc>
            </a:pPr>
            <a:r>
              <a:rPr lang="en-US" sz="2400" dirty="0" smtClean="0"/>
              <a:t>- Pathological pregnancy and childbirth (miscarriages, high water, stillborn, </a:t>
            </a:r>
            <a:r>
              <a:rPr lang="en-US" sz="2400" dirty="0" err="1" smtClean="0"/>
              <a:t>toxicosis</a:t>
            </a:r>
            <a:r>
              <a:rPr lang="en-US" sz="2400" dirty="0" smtClean="0"/>
              <a:t> of pregnant women, weight of newborns&gt; 4.1 kg)</a:t>
            </a:r>
          </a:p>
          <a:p>
            <a:pPr>
              <a:lnSpc>
                <a:spcPct val="80000"/>
              </a:lnSpc>
            </a:pPr>
            <a:r>
              <a:rPr lang="en-US" sz="2400" dirty="0" smtClean="0"/>
              <a:t>- peripheral vascular injury, hypertension</a:t>
            </a:r>
          </a:p>
          <a:p>
            <a:pPr>
              <a:lnSpc>
                <a:spcPct val="80000"/>
              </a:lnSpc>
            </a:pPr>
            <a:r>
              <a:rPr lang="en-US" sz="2400" dirty="0" smtClean="0"/>
              <a:t>- chronic infections</a:t>
            </a:r>
          </a:p>
          <a:p>
            <a:pPr>
              <a:lnSpc>
                <a:spcPct val="80000"/>
              </a:lnSpc>
            </a:pPr>
            <a:r>
              <a:rPr lang="en-US" sz="2400" dirty="0" smtClean="0"/>
              <a:t>- </a:t>
            </a:r>
            <a:r>
              <a:rPr lang="en-US" sz="2400" dirty="0" err="1" smtClean="0"/>
              <a:t>dermatopathy</a:t>
            </a:r>
            <a:endParaRPr lang="en-US" sz="2400" dirty="0" smtClean="0"/>
          </a:p>
          <a:p>
            <a:pPr>
              <a:lnSpc>
                <a:spcPct val="80000"/>
              </a:lnSpc>
            </a:pPr>
            <a:r>
              <a:rPr lang="en-US" sz="2400" dirty="0" err="1" smtClean="0"/>
              <a:t>hyperlipidemia</a:t>
            </a:r>
            <a:r>
              <a:rPr lang="en-US" sz="2400" dirty="0" smtClean="0"/>
              <a:t>, </a:t>
            </a:r>
            <a:r>
              <a:rPr lang="en-US" sz="2400" dirty="0" err="1" smtClean="0"/>
              <a:t>hyperuricemia</a:t>
            </a:r>
            <a:endParaRPr lang="en-US" sz="2400" dirty="0" smtClean="0"/>
          </a:p>
          <a:p>
            <a:pPr>
              <a:lnSpc>
                <a:spcPct val="80000"/>
              </a:lnSpc>
            </a:pPr>
            <a:r>
              <a:rPr lang="en-US" sz="2400" dirty="0" smtClean="0"/>
              <a:t>- Retinopathy and neuropathy of unknown etiology</a:t>
            </a:r>
            <a:endParaRPr lang="uk-UA" sz="2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Rot="1" noChangeArrowheads="1"/>
          </p:cNvSpPr>
          <p:nvPr>
            <p:ph type="title"/>
          </p:nvPr>
        </p:nvSpPr>
        <p:spPr/>
        <p:txBody>
          <a:bodyPr>
            <a:normAutofit fontScale="90000"/>
          </a:bodyPr>
          <a:lstStyle/>
          <a:p>
            <a:r>
              <a:rPr lang="en-US" sz="4000" dirty="0" smtClean="0"/>
              <a:t>Conditions for conducting a standard glucose tolerance test</a:t>
            </a:r>
            <a:endParaRPr lang="uk-UA" sz="4000" dirty="0"/>
          </a:p>
        </p:txBody>
      </p:sp>
      <p:sp>
        <p:nvSpPr>
          <p:cNvPr id="215043" name="Rectangle 3"/>
          <p:cNvSpPr>
            <a:spLocks noGrp="1" noChangeArrowheads="1"/>
          </p:cNvSpPr>
          <p:nvPr>
            <p:ph idx="1"/>
          </p:nvPr>
        </p:nvSpPr>
        <p:spPr/>
        <p:txBody>
          <a:bodyPr>
            <a:normAutofit/>
          </a:bodyPr>
          <a:lstStyle/>
          <a:p>
            <a:r>
              <a:rPr lang="en-US" dirty="0" smtClean="0"/>
              <a:t>1. The test is not performed for various </a:t>
            </a:r>
            <a:r>
              <a:rPr lang="en-US" dirty="0" err="1" smtClean="0"/>
              <a:t>intercurrent</a:t>
            </a:r>
            <a:r>
              <a:rPr lang="en-US" dirty="0" smtClean="0"/>
              <a:t> diseases, progressive liver and kidney lesions</a:t>
            </a:r>
          </a:p>
          <a:p>
            <a:r>
              <a:rPr lang="en-US" dirty="0" smtClean="0"/>
              <a:t>2. The examinee for 3 days before the test is on a regular diet (not less than 150 grams of carbohydrates per day) and performs the usual physical work</a:t>
            </a:r>
            <a:endParaRPr lang="uk-UA"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Rot="1" noChangeArrowheads="1"/>
          </p:cNvSpPr>
          <p:nvPr>
            <p:ph type="title"/>
          </p:nvPr>
        </p:nvSpPr>
        <p:spPr/>
        <p:txBody>
          <a:bodyPr>
            <a:normAutofit fontScale="90000"/>
          </a:bodyPr>
          <a:lstStyle/>
          <a:p>
            <a:r>
              <a:rPr lang="en-US" dirty="0" smtClean="0"/>
              <a:t>Conditions for conducting a standard glucose tolerance test</a:t>
            </a:r>
            <a:endParaRPr lang="uk-UA" dirty="0"/>
          </a:p>
        </p:txBody>
      </p:sp>
      <p:sp>
        <p:nvSpPr>
          <p:cNvPr id="214019" name="Rectangle 3"/>
          <p:cNvSpPr>
            <a:spLocks noGrp="1" noChangeArrowheads="1"/>
          </p:cNvSpPr>
          <p:nvPr>
            <p:ph idx="1"/>
          </p:nvPr>
        </p:nvSpPr>
        <p:spPr/>
        <p:txBody>
          <a:bodyPr/>
          <a:lstStyle/>
          <a:p>
            <a:pPr>
              <a:lnSpc>
                <a:spcPct val="90000"/>
              </a:lnSpc>
            </a:pPr>
            <a:r>
              <a:rPr lang="en-US" sz="2800" dirty="0" smtClean="0"/>
              <a:t>3. No less than three days before the test should be canceled drugs that affect the test results (corticosteroids, estrogens, </a:t>
            </a:r>
            <a:r>
              <a:rPr lang="en-US" sz="2800" dirty="0" err="1" smtClean="0"/>
              <a:t>saluretics</a:t>
            </a:r>
            <a:r>
              <a:rPr lang="en-US" sz="2800" dirty="0" smtClean="0"/>
              <a:t>, </a:t>
            </a:r>
            <a:r>
              <a:rPr lang="en-US" sz="2800" dirty="0" err="1" smtClean="0"/>
              <a:t>salicylates</a:t>
            </a:r>
            <a:r>
              <a:rPr lang="en-US" sz="2800" dirty="0" smtClean="0"/>
              <a:t>), as well as sugar-reducing drugs</a:t>
            </a:r>
          </a:p>
          <a:p>
            <a:pPr>
              <a:lnSpc>
                <a:spcPct val="90000"/>
              </a:lnSpc>
            </a:pPr>
            <a:r>
              <a:rPr lang="en-US" sz="2800" dirty="0" smtClean="0"/>
              <a:t>4. The test is carried out after an overnight fasting of 10-14 hours, it is allowed to drink water</a:t>
            </a:r>
          </a:p>
          <a:p>
            <a:pPr>
              <a:lnSpc>
                <a:spcPct val="90000"/>
              </a:lnSpc>
            </a:pPr>
            <a:r>
              <a:rPr lang="en-US" sz="2800" dirty="0" smtClean="0"/>
              <a:t>5. Conducting an oral test of glucose tolerance is that in the morning on an empty stomach the patient takes blood from the finger to determine the sugar content.</a:t>
            </a:r>
            <a:endParaRPr lang="uk-UA" sz="2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Rot="1" noChangeArrowheads="1"/>
          </p:cNvSpPr>
          <p:nvPr>
            <p:ph type="title"/>
          </p:nvPr>
        </p:nvSpPr>
        <p:spPr/>
        <p:txBody>
          <a:bodyPr>
            <a:normAutofit fontScale="90000"/>
          </a:bodyPr>
          <a:lstStyle/>
          <a:p>
            <a:r>
              <a:rPr lang="en-US" dirty="0" smtClean="0"/>
              <a:t>Conditions for conducting a standard glucose tolerance test</a:t>
            </a:r>
            <a:endParaRPr lang="uk-UA" dirty="0"/>
          </a:p>
        </p:txBody>
      </p:sp>
      <p:sp>
        <p:nvSpPr>
          <p:cNvPr id="205827" name="Rectangle 3"/>
          <p:cNvSpPr>
            <a:spLocks noGrp="1" noChangeArrowheads="1"/>
          </p:cNvSpPr>
          <p:nvPr>
            <p:ph idx="1"/>
          </p:nvPr>
        </p:nvSpPr>
        <p:spPr/>
        <p:txBody>
          <a:bodyPr/>
          <a:lstStyle/>
          <a:p>
            <a:r>
              <a:rPr lang="en-US" dirty="0" smtClean="0"/>
              <a:t>After that, he is given a drink of a previously prepared solution of 50 - 75 g of glucose (depending on body weight), dissolved in 250-500 ml of water, which is drunk in 2 to 5 minutes. Capillary blood from the finger is taken after one and two hours.</a:t>
            </a:r>
            <a:endParaRPr lang="uk-UA"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8" name="Rectangle 4"/>
          <p:cNvSpPr>
            <a:spLocks noGrp="1" noRot="1" noChangeArrowheads="1"/>
          </p:cNvSpPr>
          <p:nvPr>
            <p:ph type="title"/>
          </p:nvPr>
        </p:nvSpPr>
        <p:spPr/>
        <p:txBody>
          <a:bodyPr>
            <a:normAutofit fontScale="90000"/>
          </a:bodyPr>
          <a:lstStyle/>
          <a:p>
            <a:r>
              <a:rPr lang="en-US" sz="4000" dirty="0" smtClean="0"/>
              <a:t>Evaluation of the Glucose Tolerance Test</a:t>
            </a:r>
            <a:endParaRPr lang="uk-UA" sz="4000" dirty="0"/>
          </a:p>
        </p:txBody>
      </p:sp>
      <p:graphicFrame>
        <p:nvGraphicFramePr>
          <p:cNvPr id="231521" name="Group 97"/>
          <p:cNvGraphicFramePr>
            <a:graphicFrameLocks noGrp="1"/>
          </p:cNvGraphicFramePr>
          <p:nvPr>
            <p:ph type="tbl" idx="1"/>
          </p:nvPr>
        </p:nvGraphicFramePr>
        <p:xfrm>
          <a:off x="457200" y="1600200"/>
          <a:ext cx="8229600" cy="4328160"/>
        </p:xfrm>
        <a:graphic>
          <a:graphicData uri="http://schemas.openxmlformats.org/drawingml/2006/table">
            <a:tbl>
              <a:tblPr/>
              <a:tblGrid>
                <a:gridCol w="5051425"/>
                <a:gridCol w="3178175"/>
              </a:tblGrid>
              <a:tr h="3889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uk-UA" sz="22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rPr>
                        <a:t>The level of glucose in the capillary blood</a:t>
                      </a:r>
                      <a:endParaRPr kumimoji="0" lang="ru-R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rPr>
                        <a:t>Diabetes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r>
              <a:tr h="5762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rPr>
                        <a:t>On an empty stomach</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rPr>
                        <a:t>2 hours after loading with glucose</a:t>
                      </a:r>
                      <a:endParaRPr kumimoji="0" lang="ru-R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smtClean="0">
                          <a:ln>
                            <a:noFill/>
                          </a:ln>
                          <a:solidFill>
                            <a:schemeClr val="tx1"/>
                          </a:solidFill>
                          <a:effectLst/>
                          <a:latin typeface="Times New Roman" pitchFamily="18" charset="0"/>
                          <a:cs typeface="Times New Roman" pitchFamily="18" charset="0"/>
                        </a:rPr>
                        <a:t>&gt;</a:t>
                      </a:r>
                      <a:r>
                        <a:rPr kumimoji="0" lang="uk-UA" sz="2200" b="0" i="0" u="none" strike="noStrike" cap="none" normalizeH="0" baseline="0" smtClean="0">
                          <a:ln>
                            <a:noFill/>
                          </a:ln>
                          <a:solidFill>
                            <a:schemeClr val="tx1"/>
                          </a:solidFill>
                          <a:effectLst/>
                          <a:latin typeface="Times New Roman" pitchFamily="18" charset="0"/>
                          <a:cs typeface="Times New Roman" pitchFamily="18" charset="0"/>
                        </a:rPr>
                        <a:t>6,1</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smtClean="0">
                          <a:ln>
                            <a:noFill/>
                          </a:ln>
                          <a:solidFill>
                            <a:schemeClr val="tx1"/>
                          </a:solidFill>
                          <a:effectLst/>
                          <a:latin typeface="Times New Roman" pitchFamily="18" charset="0"/>
                          <a:cs typeface="Times New Roman" pitchFamily="18" charset="0"/>
                        </a:rPr>
                        <a:t>&gt;</a:t>
                      </a:r>
                      <a:r>
                        <a:rPr kumimoji="0" lang="uk-UA" sz="2200" b="0" i="0" u="none" strike="noStrike" cap="none" normalizeH="0" baseline="0" smtClean="0">
                          <a:ln>
                            <a:noFill/>
                          </a:ln>
                          <a:solidFill>
                            <a:schemeClr val="tx1"/>
                          </a:solidFill>
                          <a:effectLst/>
                          <a:latin typeface="Times New Roman" pitchFamily="18" charset="0"/>
                          <a:cs typeface="Times New Roman" pitchFamily="18" charset="0"/>
                        </a:rPr>
                        <a:t>11,1</a:t>
                      </a:r>
                      <a:endParaRPr kumimoji="0" lang="uk-UA" sz="22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7338">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rPr>
                        <a:t>Impairment of glucose tolerance</a:t>
                      </a:r>
                      <a:endParaRPr kumimoji="0" lang="ru-R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r>
              <a:tr h="5603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rPr>
                        <a:t>On an empty stomach</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rPr>
                        <a:t>2 hours after loading with glucose</a:t>
                      </a:r>
                      <a:endParaRPr kumimoji="0" lang="ru-R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cs typeface="Times New Roman" pitchFamily="18" charset="0"/>
                        </a:rPr>
                        <a:t>&lt;</a:t>
                      </a:r>
                      <a:r>
                        <a:rPr kumimoji="0" lang="uk-UA" sz="2200" b="0" i="0" u="none" strike="noStrike" cap="none" normalizeH="0" baseline="0" dirty="0" smtClean="0">
                          <a:ln>
                            <a:noFill/>
                          </a:ln>
                          <a:solidFill>
                            <a:schemeClr val="tx1"/>
                          </a:solidFill>
                          <a:effectLst/>
                          <a:latin typeface="Times New Roman" pitchFamily="18" charset="0"/>
                          <a:cs typeface="Times New Roman" pitchFamily="18" charset="0"/>
                        </a:rPr>
                        <a:t>6,1</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cs typeface="Times New Roman" pitchFamily="18" charset="0"/>
                        </a:rPr>
                        <a:t>&gt;</a:t>
                      </a:r>
                      <a:r>
                        <a:rPr kumimoji="0" lang="uk-UA" sz="2200" b="0" i="0" u="none" strike="noStrike" cap="none" normalizeH="0" baseline="0" dirty="0" smtClean="0">
                          <a:ln>
                            <a:noFill/>
                          </a:ln>
                          <a:solidFill>
                            <a:schemeClr val="tx1"/>
                          </a:solidFill>
                          <a:effectLst/>
                          <a:latin typeface="Times New Roman" pitchFamily="18" charset="0"/>
                          <a:cs typeface="Times New Roman" pitchFamily="18" charset="0"/>
                        </a:rPr>
                        <a:t>7,8 </a:t>
                      </a:r>
                      <a:r>
                        <a:rPr kumimoji="0" lang="en-US" sz="2200" b="0" i="0" u="none" strike="noStrike" cap="none" normalizeH="0" baseline="0" dirty="0" smtClean="0">
                          <a:ln>
                            <a:noFill/>
                          </a:ln>
                          <a:solidFill>
                            <a:schemeClr val="tx1"/>
                          </a:solidFill>
                          <a:effectLst/>
                          <a:latin typeface="Times New Roman" pitchFamily="18" charset="0"/>
                          <a:cs typeface="Times New Roman" pitchFamily="18" charset="0"/>
                        </a:rPr>
                        <a:t>and</a:t>
                      </a:r>
                      <a:r>
                        <a:rPr kumimoji="0" lang="ru-RU" sz="2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2200" b="0" i="0" u="none" strike="noStrike" cap="none" normalizeH="0" baseline="0" dirty="0" smtClean="0">
                          <a:ln>
                            <a:noFill/>
                          </a:ln>
                          <a:solidFill>
                            <a:schemeClr val="tx1"/>
                          </a:solidFill>
                          <a:effectLst/>
                          <a:latin typeface="Times New Roman" pitchFamily="18" charset="0"/>
                          <a:cs typeface="Times New Roman" pitchFamily="18" charset="0"/>
                        </a:rPr>
                        <a:t>&lt;</a:t>
                      </a:r>
                      <a:r>
                        <a:rPr kumimoji="0" lang="uk-UA" sz="2200" b="0" i="0" u="none" strike="noStrike" cap="none" normalizeH="0" baseline="0" dirty="0" smtClean="0">
                          <a:ln>
                            <a:noFill/>
                          </a:ln>
                          <a:solidFill>
                            <a:schemeClr val="tx1"/>
                          </a:solidFill>
                          <a:effectLst/>
                          <a:latin typeface="Times New Roman" pitchFamily="18" charset="0"/>
                          <a:cs typeface="Times New Roman" pitchFamily="18" charset="0"/>
                        </a:rPr>
                        <a:t>11,1</a:t>
                      </a:r>
                      <a:endParaRPr kumimoji="0" lang="uk-UA"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8925">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rPr>
                        <a:t>Impaired fasting </a:t>
                      </a:r>
                      <a:r>
                        <a:rPr kumimoji="0" lang="en-US" sz="2200" b="0" i="0" u="none" strike="noStrike" cap="none" normalizeH="0" baseline="0" dirty="0" err="1" smtClean="0">
                          <a:ln>
                            <a:noFill/>
                          </a:ln>
                          <a:solidFill>
                            <a:schemeClr val="tx1"/>
                          </a:solidFill>
                          <a:effectLst/>
                          <a:latin typeface="Times New Roman" pitchFamily="18" charset="0"/>
                        </a:rPr>
                        <a:t>glycemia</a:t>
                      </a:r>
                      <a:endParaRPr kumimoji="0" lang="ru-R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r>
              <a:tr h="4889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rPr>
                        <a:t>On an empty stomach</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rPr>
                        <a:t>2 hours after loading with glucose</a:t>
                      </a:r>
                      <a:endParaRPr kumimoji="0" lang="ru-R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sz="2200" b="0" i="0" u="none" strike="noStrike" cap="none" normalizeH="0" baseline="0" dirty="0" smtClean="0">
                          <a:ln>
                            <a:noFill/>
                          </a:ln>
                          <a:solidFill>
                            <a:schemeClr val="tx1"/>
                          </a:solidFill>
                          <a:effectLst/>
                          <a:latin typeface="Times New Roman" pitchFamily="18" charset="0"/>
                          <a:cs typeface="Times New Roman" pitchFamily="18" charset="0"/>
                        </a:rPr>
                        <a:t>5,6</a:t>
                      </a:r>
                      <a:r>
                        <a:rPr kumimoji="0" lang="ru-RU" sz="2200" b="0" i="0" u="none" strike="noStrike" cap="none" normalizeH="0" baseline="0" dirty="0" smtClean="0">
                          <a:ln>
                            <a:noFill/>
                          </a:ln>
                          <a:solidFill>
                            <a:schemeClr val="tx1"/>
                          </a:solidFill>
                          <a:effectLst/>
                          <a:latin typeface="Times New Roman" pitchFamily="18" charset="0"/>
                          <a:cs typeface="Times New Roman" pitchFamily="18" charset="0"/>
                        </a:rPr>
                        <a:t>-6,1</a:t>
                      </a:r>
                      <a:endParaRPr kumimoji="0" lang="uk-UA"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cs typeface="Times New Roman" pitchFamily="18" charset="0"/>
                        </a:rPr>
                        <a:t>&lt;7,8</a:t>
                      </a:r>
                      <a:endParaRPr kumimoji="0" lang="en-US"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20" name="Rectangle 4"/>
          <p:cNvSpPr>
            <a:spLocks noGrp="1" noRot="1" noChangeArrowheads="1"/>
          </p:cNvSpPr>
          <p:nvPr>
            <p:ph type="title"/>
          </p:nvPr>
        </p:nvSpPr>
        <p:spPr/>
        <p:txBody>
          <a:bodyPr/>
          <a:lstStyle/>
          <a:p>
            <a:r>
              <a:rPr lang="en-US" dirty="0" smtClean="0"/>
              <a:t>Complications of diabetes mellitus</a:t>
            </a:r>
            <a:endParaRPr lang="uk-UA" dirty="0"/>
          </a:p>
        </p:txBody>
      </p:sp>
      <p:graphicFrame>
        <p:nvGraphicFramePr>
          <p:cNvPr id="239653" name="Group 37"/>
          <p:cNvGraphicFramePr>
            <a:graphicFrameLocks noGrp="1"/>
          </p:cNvGraphicFramePr>
          <p:nvPr>
            <p:ph type="tbl" idx="1"/>
          </p:nvPr>
        </p:nvGraphicFramePr>
        <p:xfrm>
          <a:off x="457200" y="1600200"/>
          <a:ext cx="8229600" cy="3596640"/>
        </p:xfrm>
        <a:graphic>
          <a:graphicData uri="http://schemas.openxmlformats.org/drawingml/2006/table">
            <a:tbl>
              <a:tblPr/>
              <a:tblGrid>
                <a:gridCol w="3178175"/>
                <a:gridCol w="5051425"/>
              </a:tblGrid>
              <a:tr h="3889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err="1" smtClean="0">
                          <a:ln>
                            <a:noFill/>
                          </a:ln>
                          <a:solidFill>
                            <a:schemeClr val="tx1"/>
                          </a:solidFill>
                          <a:effectLst/>
                          <a:latin typeface="Times New Roman" pitchFamily="18" charset="0"/>
                        </a:rPr>
                        <a:t>Microvascular</a:t>
                      </a:r>
                      <a:endParaRPr kumimoji="0" lang="ru-RU"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err="1" smtClean="0">
                          <a:ln>
                            <a:noFill/>
                          </a:ln>
                          <a:solidFill>
                            <a:schemeClr val="tx1"/>
                          </a:solidFill>
                          <a:effectLst/>
                          <a:latin typeface="Times New Roman" pitchFamily="18" charset="0"/>
                        </a:rPr>
                        <a:t>Macrovascular</a:t>
                      </a:r>
                      <a:endParaRPr kumimoji="0" lang="ru-RU"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398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Retinopathy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Nephropathy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err="1" smtClean="0">
                          <a:ln>
                            <a:noFill/>
                          </a:ln>
                          <a:solidFill>
                            <a:schemeClr val="tx1"/>
                          </a:solidFill>
                          <a:effectLst/>
                          <a:latin typeface="Times New Roman" pitchFamily="18" charset="0"/>
                          <a:cs typeface="Times New Roman" pitchFamily="18" charset="0"/>
                        </a:rPr>
                        <a:t>Angiopathy</a:t>
                      </a: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 of the lower extremities</a:t>
                      </a:r>
                      <a:endParaRPr kumimoji="0" lang="uk-UA" sz="2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err="1" smtClean="0">
                          <a:ln>
                            <a:noFill/>
                          </a:ln>
                          <a:solidFill>
                            <a:schemeClr val="tx1"/>
                          </a:solidFill>
                          <a:effectLst/>
                          <a:latin typeface="Times New Roman" pitchFamily="18" charset="0"/>
                        </a:rPr>
                        <a:t>Aortites</a:t>
                      </a:r>
                      <a:endParaRPr kumimoji="0" lang="en-US" sz="28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rPr>
                        <a:t>Arteriosclerosis (atherosclerotic)</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rPr>
                        <a:t>coronary vessels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rPr>
                        <a:t>Arteriosclerosis (atherosclerotic)</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rPr>
                        <a:t>cerebral vessels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rPr>
                        <a:t>Arteriosclerosis of peripheral vessels</a:t>
                      </a:r>
                      <a:endParaRPr kumimoji="0" lang="ru-RU"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6" name="Rectangle 4"/>
          <p:cNvSpPr>
            <a:spLocks noGrp="1" noRot="1" noChangeArrowheads="1"/>
          </p:cNvSpPr>
          <p:nvPr>
            <p:ph type="title"/>
          </p:nvPr>
        </p:nvSpPr>
        <p:spPr/>
        <p:txBody>
          <a:bodyPr>
            <a:normAutofit fontScale="90000"/>
          </a:bodyPr>
          <a:lstStyle/>
          <a:p>
            <a:r>
              <a:rPr lang="en-US" sz="4000" dirty="0" smtClean="0"/>
              <a:t>Stages of development of diabetic nephropathy</a:t>
            </a:r>
            <a:endParaRPr lang="uk-UA" sz="4000" dirty="0"/>
          </a:p>
        </p:txBody>
      </p:sp>
      <p:graphicFrame>
        <p:nvGraphicFramePr>
          <p:cNvPr id="233545" name="Group 73"/>
          <p:cNvGraphicFramePr>
            <a:graphicFrameLocks noGrp="1"/>
          </p:cNvGraphicFramePr>
          <p:nvPr>
            <p:ph type="tbl" idx="1"/>
          </p:nvPr>
        </p:nvGraphicFramePr>
        <p:xfrm>
          <a:off x="457200" y="1600200"/>
          <a:ext cx="8229600" cy="4541520"/>
        </p:xfrm>
        <a:graphic>
          <a:graphicData uri="http://schemas.openxmlformats.org/drawingml/2006/table">
            <a:tbl>
              <a:tblPr/>
              <a:tblGrid>
                <a:gridCol w="1882775"/>
                <a:gridCol w="4392613"/>
                <a:gridCol w="1954212"/>
              </a:tblGrid>
              <a:tr h="3889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Stage of nephropathy</a:t>
                      </a:r>
                      <a:endParaRPr kumimoji="0" lang="ru-RU"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Clinical manifestations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Times of development</a:t>
                      </a:r>
                      <a:endParaRPr kumimoji="0" lang="ru-RU"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033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1. </a:t>
                      </a: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Hyperfunctions</a:t>
                      </a:r>
                      <a:endParaRPr kumimoji="0" lang="ru-RU"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Increase the </a:t>
                      </a: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glomerular</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filtration rate (&gt; 140 ml/min);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-increase in renal blood flow;</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renal hypertrophy;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normoalbuminuria</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(&lt;30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mg /day)</a:t>
                      </a:r>
                      <a:endParaRPr kumimoji="0" lang="ru-RU"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Developed first DM</a:t>
                      </a:r>
                      <a:endParaRPr kumimoji="0" lang="uk-UA"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049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2. </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Initial structural changes in kidney tissue</a:t>
                      </a:r>
                      <a:endParaRPr kumimoji="0" lang="ru-RU"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Thickening of basal membranes of </a:t>
                      </a: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glomerular</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capillaries;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expansion of </a:t>
                      </a: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mesangium</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Preservation of increased </a:t>
                      </a: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glomerular</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filtration rate;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normoalbuminuria</a:t>
                      </a:r>
                      <a:endParaRPr kumimoji="0" lang="uk-UA"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2 - 5 years from the onset of diabetes</a:t>
                      </a:r>
                      <a:endParaRPr kumimoji="0" lang="uk-UA"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2" name="Rectangle 4"/>
          <p:cNvSpPr>
            <a:spLocks noGrp="1" noRot="1" noChangeArrowheads="1"/>
          </p:cNvSpPr>
          <p:nvPr>
            <p:ph type="title"/>
          </p:nvPr>
        </p:nvSpPr>
        <p:spPr/>
        <p:txBody>
          <a:bodyPr>
            <a:normAutofit fontScale="90000"/>
          </a:bodyPr>
          <a:lstStyle/>
          <a:p>
            <a:r>
              <a:rPr lang="en-US" sz="4000" dirty="0" smtClean="0"/>
              <a:t>Stages of development of diabetic nephropathy</a:t>
            </a:r>
            <a:endParaRPr lang="uk-UA" sz="4000" dirty="0"/>
          </a:p>
        </p:txBody>
      </p:sp>
      <p:graphicFrame>
        <p:nvGraphicFramePr>
          <p:cNvPr id="237695" name="Group 127"/>
          <p:cNvGraphicFramePr>
            <a:graphicFrameLocks noGrp="1"/>
          </p:cNvGraphicFramePr>
          <p:nvPr>
            <p:ph type="tbl" idx="1"/>
          </p:nvPr>
        </p:nvGraphicFramePr>
        <p:xfrm>
          <a:off x="457200" y="1600200"/>
          <a:ext cx="8229600" cy="4480560"/>
        </p:xfrm>
        <a:graphic>
          <a:graphicData uri="http://schemas.openxmlformats.org/drawingml/2006/table">
            <a:tbl>
              <a:tblPr/>
              <a:tblGrid>
                <a:gridCol w="1666875"/>
                <a:gridCol w="4464050"/>
                <a:gridCol w="2098675"/>
              </a:tblGrid>
              <a:tr h="190500">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cap="none" normalizeH="0" baseline="0" dirty="0" smtClean="0">
                          <a:ln>
                            <a:noFill/>
                          </a:ln>
                          <a:solidFill>
                            <a:schemeClr val="tx1"/>
                          </a:solidFill>
                          <a:effectLst/>
                          <a:latin typeface="Times New Roman" pitchFamily="18" charset="0"/>
                        </a:rPr>
                        <a:t>Stage of nephropathy</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cap="none" normalizeH="0" baseline="0" dirty="0" smtClean="0">
                          <a:ln>
                            <a:noFill/>
                          </a:ln>
                          <a:solidFill>
                            <a:schemeClr val="tx1"/>
                          </a:solidFill>
                          <a:effectLst/>
                          <a:latin typeface="Times New Roman" pitchFamily="18" charset="0"/>
                        </a:rPr>
                        <a:t>Clinical manifestations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cap="none" normalizeH="0" baseline="0" dirty="0" smtClean="0">
                          <a:ln>
                            <a:noFill/>
                          </a:ln>
                          <a:solidFill>
                            <a:schemeClr val="tx1"/>
                          </a:solidFill>
                          <a:effectLst/>
                          <a:latin typeface="Times New Roman" pitchFamily="18" charset="0"/>
                        </a:rPr>
                        <a:t>Times of development</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33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3. </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Initial nephropathy</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Microalbuminuria</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(from 30 to 300 mg / day);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the </a:t>
                      </a: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glomerular</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filtration rate is increased or normal;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transient increase in blood pressure</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5 - 15 years from the onset of diabetes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619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4. </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Severe nephropathy</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Proteinuria</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(&gt; 500 mg / day);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glomerular</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filtration rate is normal or moderately reduced;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stable arterial hypertension</a:t>
                      </a:r>
                      <a:endParaRPr kumimoji="0" lang="uk-UA"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10 - 25 years from the onset of diabetes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38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5. </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Uremia</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Decrease in the rate of </a:t>
                      </a: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glomerular</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filtration (&lt;10 ml / min);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stable arterial hypertension;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symptoms of endogenous intoxication</a:t>
                      </a:r>
                      <a:endParaRPr kumimoji="0" lang="uk-UA"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more than 20 years from the onset of diabetes or 5 to 7 years from the onset of </a:t>
                      </a:r>
                      <a:r>
                        <a:rPr kumimoji="0" lang="en-US" sz="1800" b="0" i="0" u="none" strike="noStrike" cap="none" normalizeH="0" baseline="0" dirty="0" err="1" smtClean="0">
                          <a:ln>
                            <a:noFill/>
                          </a:ln>
                          <a:solidFill>
                            <a:schemeClr val="tx1"/>
                          </a:solidFill>
                          <a:effectLst/>
                          <a:latin typeface="Times New Roman" pitchFamily="18" charset="0"/>
                          <a:cs typeface="Times New Roman" pitchFamily="18" charset="0"/>
                        </a:rPr>
                        <a:t>proteinuria</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4" name="Rectangle 4"/>
          <p:cNvSpPr>
            <a:spLocks noGrp="1" noRot="1" noChangeArrowheads="1"/>
          </p:cNvSpPr>
          <p:nvPr>
            <p:ph type="title"/>
          </p:nvPr>
        </p:nvSpPr>
        <p:spPr/>
        <p:txBody>
          <a:bodyPr>
            <a:normAutofit/>
          </a:bodyPr>
          <a:lstStyle/>
          <a:p>
            <a:r>
              <a:rPr lang="en-US" sz="4000" dirty="0" smtClean="0"/>
              <a:t>Diabetic </a:t>
            </a:r>
            <a:r>
              <a:rPr lang="en-US" sz="4000" dirty="0" err="1" smtClean="0"/>
              <a:t>polyneuropathies</a:t>
            </a:r>
            <a:endParaRPr lang="uk-UA" sz="4000" dirty="0"/>
          </a:p>
        </p:txBody>
      </p:sp>
      <p:sp>
        <p:nvSpPr>
          <p:cNvPr id="235525" name="Rectangle 5"/>
          <p:cNvSpPr>
            <a:spLocks noGrp="1" noChangeArrowheads="1"/>
          </p:cNvSpPr>
          <p:nvPr>
            <p:ph type="tbl" idx="1"/>
          </p:nvPr>
        </p:nvSpPr>
        <p:spPr>
          <a:xfrm>
            <a:off x="468313" y="1268413"/>
            <a:ext cx="8229600" cy="4525962"/>
          </a:xfrm>
        </p:spPr>
      </p:sp>
      <p:graphicFrame>
        <p:nvGraphicFramePr>
          <p:cNvPr id="235590" name="Group 70"/>
          <p:cNvGraphicFramePr>
            <a:graphicFrameLocks noGrp="1"/>
          </p:cNvGraphicFramePr>
          <p:nvPr/>
        </p:nvGraphicFramePr>
        <p:xfrm>
          <a:off x="468313" y="1341438"/>
          <a:ext cx="8280400" cy="4114800"/>
        </p:xfrm>
        <a:graphic>
          <a:graphicData uri="http://schemas.openxmlformats.org/drawingml/2006/table">
            <a:tbl>
              <a:tblPr/>
              <a:tblGrid>
                <a:gridCol w="1800225"/>
                <a:gridCol w="2714625"/>
                <a:gridCol w="3765550"/>
              </a:tblGrid>
              <a:tr h="1223963">
                <a:tc rowSpan="3">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Subclinical stage of neuropathy</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A. Disrupted electro-diagnostic tests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1) decreased conduction of the nerve impulse along sensitive and motor peripheral fibers;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2) decreased in the amplitude of neuromuscular induced potentials.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08063">
                <a:tc vMerge="1">
                  <a:txBody>
                    <a:bodyPr/>
                    <a:lstStyle/>
                    <a:p>
                      <a:endParaRPr lang="ru-RU"/>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B. Violation of sensitivity tests.</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 vibrating;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 tactile;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 thermal;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 cold.</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08063">
                <a:tc vMerge="1">
                  <a:txBody>
                    <a:bodyPr/>
                    <a:lstStyle/>
                    <a:p>
                      <a:endParaRPr lang="ru-RU"/>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C. Violation of functional tests of the autonomic (vegetative) nervous system</a:t>
                      </a:r>
                      <a:endParaRPr kumimoji="0" lang="uk-UA"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2863" algn="l"/>
                          <a:tab pos="133350" algn="l"/>
                        </a:tabLst>
                      </a:pPr>
                      <a:r>
                        <a:rPr kumimoji="0" lang="en-US" sz="1800" b="0" i="0" u="none" strike="noStrike" cap="none" normalizeH="0" baseline="0" dirty="0" smtClean="0">
                          <a:ln>
                            <a:noFill/>
                          </a:ln>
                          <a:solidFill>
                            <a:schemeClr val="tx1"/>
                          </a:solidFill>
                          <a:effectLst/>
                          <a:latin typeface="Times New Roman" pitchFamily="18" charset="0"/>
                        </a:rPr>
                        <a:t>- violation of the function of the sinus node and the rhythm of cardiac activity;</a:t>
                      </a:r>
                    </a:p>
                    <a:p>
                      <a:pPr marL="0" marR="0" lvl="0" indent="0" algn="l" defTabSz="914400" rtl="0" eaLnBrk="0" fontAlgn="base" latinLnBrk="0" hangingPunct="0">
                        <a:lnSpc>
                          <a:spcPct val="100000"/>
                        </a:lnSpc>
                        <a:spcBef>
                          <a:spcPct val="0"/>
                        </a:spcBef>
                        <a:spcAft>
                          <a:spcPct val="0"/>
                        </a:spcAft>
                        <a:buClrTx/>
                        <a:buSzTx/>
                        <a:buFontTx/>
                        <a:buNone/>
                        <a:tabLst>
                          <a:tab pos="42863" algn="l"/>
                          <a:tab pos="133350" algn="l"/>
                        </a:tabLst>
                      </a:pPr>
                      <a:r>
                        <a:rPr kumimoji="0" lang="en-US" sz="1800" b="0" i="0" u="none" strike="noStrike" cap="none" normalizeH="0" baseline="0" dirty="0" smtClean="0">
                          <a:ln>
                            <a:noFill/>
                          </a:ln>
                          <a:solidFill>
                            <a:schemeClr val="tx1"/>
                          </a:solidFill>
                          <a:effectLst/>
                          <a:latin typeface="Times New Roman" pitchFamily="18" charset="0"/>
                        </a:rPr>
                        <a:t>- changes in perspiration;</a:t>
                      </a:r>
                    </a:p>
                    <a:p>
                      <a:pPr marL="0" marR="0" lvl="0" indent="0" algn="l" defTabSz="914400" rtl="0" eaLnBrk="0" fontAlgn="base" latinLnBrk="0" hangingPunct="0">
                        <a:lnSpc>
                          <a:spcPct val="100000"/>
                        </a:lnSpc>
                        <a:spcBef>
                          <a:spcPct val="0"/>
                        </a:spcBef>
                        <a:spcAft>
                          <a:spcPct val="0"/>
                        </a:spcAft>
                        <a:buClrTx/>
                        <a:buSzTx/>
                        <a:buFontTx/>
                        <a:buNone/>
                        <a:tabLst>
                          <a:tab pos="42863" algn="l"/>
                          <a:tab pos="133350" algn="l"/>
                        </a:tabLst>
                      </a:pPr>
                      <a:r>
                        <a:rPr kumimoji="0" lang="en-US" sz="1800" b="0" i="0" u="none" strike="noStrike" cap="none" normalizeH="0" baseline="0" dirty="0" smtClean="0">
                          <a:ln>
                            <a:noFill/>
                          </a:ln>
                          <a:solidFill>
                            <a:schemeClr val="tx1"/>
                          </a:solidFill>
                          <a:effectLst/>
                          <a:latin typeface="Times New Roman" pitchFamily="18" charset="0"/>
                        </a:rPr>
                        <a:t>- changes </a:t>
                      </a:r>
                      <a:r>
                        <a:rPr kumimoji="0" lang="en-US" sz="1800" b="0" i="0" u="none" strike="noStrike" cap="none" normalizeH="0" baseline="0" dirty="0" err="1" smtClean="0">
                          <a:ln>
                            <a:noFill/>
                          </a:ln>
                          <a:solidFill>
                            <a:schemeClr val="tx1"/>
                          </a:solidFill>
                          <a:effectLst/>
                          <a:latin typeface="Times New Roman" pitchFamily="18" charset="0"/>
                        </a:rPr>
                        <a:t>pupillary</a:t>
                      </a:r>
                      <a:r>
                        <a:rPr kumimoji="0" lang="en-US" sz="1800" b="0" i="0" u="none" strike="noStrike" cap="none" normalizeH="0" baseline="0" dirty="0" smtClean="0">
                          <a:ln>
                            <a:noFill/>
                          </a:ln>
                          <a:solidFill>
                            <a:schemeClr val="tx1"/>
                          </a:solidFill>
                          <a:effectLst/>
                          <a:latin typeface="Times New Roman" pitchFamily="18" charset="0"/>
                        </a:rPr>
                        <a:t> reflex.</a:t>
                      </a:r>
                      <a:endParaRPr kumimoji="0" lang="ru-RU" sz="1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8" name="Rectangle 4"/>
          <p:cNvSpPr>
            <a:spLocks noGrp="1" noRot="1" noChangeArrowheads="1"/>
          </p:cNvSpPr>
          <p:nvPr>
            <p:ph type="title"/>
          </p:nvPr>
        </p:nvSpPr>
        <p:spPr/>
        <p:txBody>
          <a:bodyPr>
            <a:normAutofit/>
          </a:bodyPr>
          <a:lstStyle/>
          <a:p>
            <a:r>
              <a:rPr lang="en-US" sz="4000" dirty="0" smtClean="0"/>
              <a:t>Diabetic </a:t>
            </a:r>
            <a:r>
              <a:rPr lang="en-US" sz="4000" dirty="0" err="1" smtClean="0"/>
              <a:t>polyneuropathies</a:t>
            </a:r>
            <a:endParaRPr lang="uk-UA" sz="4000" dirty="0"/>
          </a:p>
        </p:txBody>
      </p:sp>
      <p:graphicFrame>
        <p:nvGraphicFramePr>
          <p:cNvPr id="241845" name="Group 181"/>
          <p:cNvGraphicFramePr>
            <a:graphicFrameLocks noGrp="1"/>
          </p:cNvGraphicFramePr>
          <p:nvPr>
            <p:ph type="tbl" idx="1"/>
          </p:nvPr>
        </p:nvGraphicFramePr>
        <p:xfrm>
          <a:off x="395288" y="1628775"/>
          <a:ext cx="8229600" cy="4525963"/>
        </p:xfrm>
        <a:graphic>
          <a:graphicData uri="http://schemas.openxmlformats.org/drawingml/2006/table">
            <a:tbl>
              <a:tblPr/>
              <a:tblGrid>
                <a:gridCol w="2016125"/>
                <a:gridCol w="2665412"/>
                <a:gridCol w="3548063"/>
              </a:tblGrid>
              <a:tr h="19748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New Roman" pitchFamily="18" charset="0"/>
                        </a:rPr>
                        <a:t>Clinical stage of neuropathy</a:t>
                      </a:r>
                      <a:endParaRPr kumimoji="0" lang="ru-RU" sz="26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600" b="0" i="0" u="none" strike="noStrike" cap="none" normalizeH="0" baseline="0" dirty="0" smtClean="0">
                          <a:ln>
                            <a:noFill/>
                          </a:ln>
                          <a:solidFill>
                            <a:schemeClr val="tx1"/>
                          </a:solidFill>
                          <a:effectLst/>
                          <a:latin typeface="Times New Roman" pitchFamily="18" charset="0"/>
                          <a:cs typeface="Times New Roman" pitchFamily="18" charset="0"/>
                        </a:rPr>
                        <a:t>А. </a:t>
                      </a:r>
                      <a:r>
                        <a:rPr kumimoji="0" lang="en-US" sz="2600" b="0" i="0" u="none" strike="noStrike" cap="none" normalizeH="0" baseline="0" dirty="0" smtClean="0">
                          <a:ln>
                            <a:noFill/>
                          </a:ln>
                          <a:solidFill>
                            <a:schemeClr val="tx1"/>
                          </a:solidFill>
                          <a:effectLst/>
                          <a:latin typeface="Times New Roman" pitchFamily="18" charset="0"/>
                          <a:cs typeface="Times New Roman" pitchFamily="18" charset="0"/>
                        </a:rPr>
                        <a:t>Central</a:t>
                      </a:r>
                      <a:r>
                        <a:rPr kumimoji="0" lang="ru-RU" sz="2600" b="0"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uk-UA" sz="26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New Roman" pitchFamily="18" charset="0"/>
                        </a:rPr>
                        <a:t>- encephalopathy,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New Roman" pitchFamily="18" charset="0"/>
                        </a:rPr>
                        <a:t>- </a:t>
                      </a:r>
                      <a:r>
                        <a:rPr kumimoji="0" lang="en-US" sz="2600" b="0" i="0" u="none" strike="noStrike" cap="none" normalizeH="0" baseline="0" dirty="0" err="1" smtClean="0">
                          <a:ln>
                            <a:noFill/>
                          </a:ln>
                          <a:solidFill>
                            <a:schemeClr val="tx1"/>
                          </a:solidFill>
                          <a:effectLst/>
                          <a:latin typeface="Times New Roman" pitchFamily="18" charset="0"/>
                        </a:rPr>
                        <a:t>myelopathy</a:t>
                      </a:r>
                      <a:r>
                        <a:rPr kumimoji="0" lang="en-US" sz="2600" b="0" i="0" u="none" strike="noStrike" cap="none" normalizeH="0" baseline="0" dirty="0" smtClean="0">
                          <a:ln>
                            <a:noFill/>
                          </a:ln>
                          <a:solidFill>
                            <a:schemeClr val="tx1"/>
                          </a:solidFill>
                          <a:effectLst/>
                          <a:latin typeface="Times New Roman" pitchFamily="18" charset="0"/>
                        </a:rPr>
                        <a:t>.</a:t>
                      </a:r>
                      <a:endParaRPr kumimoji="0" lang="ru-RU" sz="26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511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uk-UA" sz="26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New Roman" pitchFamily="18" charset="0"/>
                          <a:cs typeface="Times New Roman" pitchFamily="18" charset="0"/>
                        </a:rPr>
                        <a:t>B</a:t>
                      </a:r>
                      <a:r>
                        <a:rPr kumimoji="0" lang="ru-RU" sz="2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2600" b="0" i="0" u="none" strike="noStrike" cap="none" normalizeH="0" baseline="0" dirty="0" smtClean="0">
                          <a:ln>
                            <a:noFill/>
                          </a:ln>
                          <a:solidFill>
                            <a:schemeClr val="tx1"/>
                          </a:solidFill>
                          <a:effectLst/>
                          <a:latin typeface="Times New Roman" pitchFamily="18" charset="0"/>
                          <a:cs typeface="Times New Roman" pitchFamily="18" charset="0"/>
                        </a:rPr>
                        <a:t>Peripheral diffuse neuropathy:</a:t>
                      </a:r>
                      <a:endParaRPr kumimoji="0" lang="uk-UA" sz="26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New Roman" pitchFamily="18" charset="0"/>
                          <a:cs typeface="Times New Roman" pitchFamily="18" charset="0"/>
                        </a:rPr>
                        <a:t>1) Distal symmetric sensory-motor </a:t>
                      </a:r>
                      <a:r>
                        <a:rPr kumimoji="0" lang="en-US" sz="2600" b="0" i="0" u="none" strike="noStrike" cap="none" normalizeH="0" baseline="0" dirty="0" err="1" smtClean="0">
                          <a:ln>
                            <a:noFill/>
                          </a:ln>
                          <a:solidFill>
                            <a:schemeClr val="tx1"/>
                          </a:solidFill>
                          <a:effectLst/>
                          <a:latin typeface="Times New Roman" pitchFamily="18" charset="0"/>
                          <a:cs typeface="Times New Roman" pitchFamily="18" charset="0"/>
                        </a:rPr>
                        <a:t>polyneuropathy</a:t>
                      </a:r>
                      <a:r>
                        <a:rPr kumimoji="0" lang="en-US" sz="2600" b="0" i="0" u="none" strike="noStrike" cap="none" normalizeH="0" baseline="0" dirty="0" smtClean="0">
                          <a:ln>
                            <a:noFill/>
                          </a:ln>
                          <a:solidFill>
                            <a:schemeClr val="tx1"/>
                          </a:solidFill>
                          <a:effectLst/>
                          <a:latin typeface="Times New Roman" pitchFamily="18" charset="0"/>
                          <a:cs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New Roman" pitchFamily="18" charset="0"/>
                          <a:cs typeface="Times New Roman" pitchFamily="18" charset="0"/>
                        </a:rPr>
                        <a:t>2) Proximal </a:t>
                      </a:r>
                      <a:r>
                        <a:rPr kumimoji="0" lang="en-US" sz="2600" b="0" i="0" u="none" strike="noStrike" cap="none" normalizeH="0" baseline="0" dirty="0" err="1" smtClean="0">
                          <a:ln>
                            <a:noFill/>
                          </a:ln>
                          <a:solidFill>
                            <a:schemeClr val="tx1"/>
                          </a:solidFill>
                          <a:effectLst/>
                          <a:latin typeface="Times New Roman" pitchFamily="18" charset="0"/>
                          <a:cs typeface="Times New Roman" pitchFamily="18" charset="0"/>
                        </a:rPr>
                        <a:t>amyotrophy</a:t>
                      </a:r>
                      <a:r>
                        <a:rPr kumimoji="0" lang="en-US" sz="2600" b="0"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uk-UA" sz="26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6" name="Rectangle 4"/>
          <p:cNvSpPr>
            <a:spLocks noGrp="1" noRot="1" noChangeArrowheads="1"/>
          </p:cNvSpPr>
          <p:nvPr>
            <p:ph type="title"/>
          </p:nvPr>
        </p:nvSpPr>
        <p:spPr/>
        <p:txBody>
          <a:bodyPr>
            <a:normAutofit/>
          </a:bodyPr>
          <a:lstStyle/>
          <a:p>
            <a:r>
              <a:rPr lang="en-US" sz="4000" dirty="0" smtClean="0"/>
              <a:t>Diabetic </a:t>
            </a:r>
            <a:r>
              <a:rPr lang="en-US" sz="4000" dirty="0" err="1" smtClean="0"/>
              <a:t>polyneuropathies</a:t>
            </a:r>
            <a:endParaRPr lang="uk-UA" sz="4000" dirty="0"/>
          </a:p>
        </p:txBody>
      </p:sp>
      <p:sp>
        <p:nvSpPr>
          <p:cNvPr id="243717" name="Rectangle 5"/>
          <p:cNvSpPr>
            <a:spLocks noGrp="1" noChangeArrowheads="1"/>
          </p:cNvSpPr>
          <p:nvPr>
            <p:ph type="tbl" idx="1"/>
          </p:nvPr>
        </p:nvSpPr>
        <p:spPr/>
      </p:sp>
      <p:graphicFrame>
        <p:nvGraphicFramePr>
          <p:cNvPr id="243765" name="Group 53"/>
          <p:cNvGraphicFramePr>
            <a:graphicFrameLocks noGrp="1"/>
          </p:cNvGraphicFramePr>
          <p:nvPr/>
        </p:nvGraphicFramePr>
        <p:xfrm>
          <a:off x="250825" y="1484313"/>
          <a:ext cx="8497888" cy="4328160"/>
        </p:xfrm>
        <a:graphic>
          <a:graphicData uri="http://schemas.openxmlformats.org/drawingml/2006/table">
            <a:tbl>
              <a:tblPr/>
              <a:tblGrid>
                <a:gridCol w="1471613"/>
                <a:gridCol w="1554162"/>
                <a:gridCol w="5472113"/>
              </a:tblGrid>
              <a:tr h="558800">
                <a:tc rowSpan="2">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17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endParaRP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17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endParaRP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a:pPr>
                      <a:r>
                        <a:rPr kumimoji="0" lang="en-US" sz="1800" b="0" i="0" u="none" strike="noStrike" cap="none" normalizeH="0" baseline="0" dirty="0" smtClean="0">
                          <a:ln>
                            <a:noFill/>
                          </a:ln>
                          <a:solidFill>
                            <a:schemeClr val="tx1"/>
                          </a:solidFill>
                          <a:effectLst/>
                          <a:latin typeface="Times New Roman" pitchFamily="18" charset="0"/>
                        </a:rPr>
                        <a:t>Clinical stage of neuropathy</a:t>
                      </a:r>
                      <a:endParaRPr kumimoji="0" lang="ru-RU" sz="18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uk-UA" sz="17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7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7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7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C. Diffuse autonomic neuropathy:</a:t>
                      </a:r>
                      <a:endParaRPr kumimoji="0" lang="uk-UA" sz="17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1) Disrupted </a:t>
                      </a:r>
                      <a:r>
                        <a:rPr kumimoji="0" lang="en-US" sz="1700" b="0" i="0" u="none" strike="noStrike" cap="none" normalizeH="0" baseline="0" dirty="0" err="1" smtClean="0">
                          <a:ln>
                            <a:noFill/>
                          </a:ln>
                          <a:solidFill>
                            <a:schemeClr val="tx1"/>
                          </a:solidFill>
                          <a:effectLst/>
                          <a:latin typeface="Times New Roman" pitchFamily="18" charset="0"/>
                          <a:cs typeface="Times New Roman" pitchFamily="18" charset="0"/>
                        </a:rPr>
                        <a:t>pupillary</a:t>
                      </a: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 reflex;</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2) Sweating swallowing;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3) Autonomic neuropathy of the genitourinary system - dysfunction of the urinary bladder (delay or incontinence) and sexual dysfunction (impotence);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4) Autonomic neuropathy of the gastrointestinal tract - </a:t>
                      </a:r>
                      <a:r>
                        <a:rPr kumimoji="0" lang="en-US" sz="1700" b="0" i="0" u="none" strike="noStrike" cap="none" normalizeH="0" baseline="0" dirty="0" err="1" smtClean="0">
                          <a:ln>
                            <a:noFill/>
                          </a:ln>
                          <a:solidFill>
                            <a:schemeClr val="tx1"/>
                          </a:solidFill>
                          <a:effectLst/>
                          <a:latin typeface="Times New Roman" pitchFamily="18" charset="0"/>
                          <a:cs typeface="Times New Roman" pitchFamily="18" charset="0"/>
                        </a:rPr>
                        <a:t>atony</a:t>
                      </a: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 of the stomach, gallbladder, diarrhea, </a:t>
                      </a:r>
                      <a:r>
                        <a:rPr kumimoji="0" lang="en-US" sz="1700" b="0" i="0" u="none" strike="noStrike" cap="none" normalizeH="0" baseline="0" dirty="0" err="1" smtClean="0">
                          <a:ln>
                            <a:noFill/>
                          </a:ln>
                          <a:solidFill>
                            <a:schemeClr val="tx1"/>
                          </a:solidFill>
                          <a:effectLst/>
                          <a:latin typeface="Times New Roman" pitchFamily="18" charset="0"/>
                          <a:cs typeface="Times New Roman" pitchFamily="18" charset="0"/>
                        </a:rPr>
                        <a:t>enteropathy</a:t>
                      </a: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 nighttime prevalence prevails;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5) Autonomous neuropathy of the cardiovascular system (constant tachycardia, orthostatic hypotension);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6) </a:t>
                      </a:r>
                      <a:r>
                        <a:rPr kumimoji="0" lang="en-US" sz="1700" b="0" i="0" u="none" strike="noStrike" cap="none" normalizeH="0" baseline="0" dirty="0" err="1" smtClean="0">
                          <a:ln>
                            <a:noFill/>
                          </a:ln>
                          <a:solidFill>
                            <a:schemeClr val="tx1"/>
                          </a:solidFill>
                          <a:effectLst/>
                          <a:latin typeface="Times New Roman" pitchFamily="18" charset="0"/>
                          <a:cs typeface="Times New Roman" pitchFamily="18" charset="0"/>
                        </a:rPr>
                        <a:t>Unsymptomatic</a:t>
                      </a: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 hypoglycemia.</a:t>
                      </a:r>
                      <a:endParaRPr kumimoji="0" lang="uk-UA" sz="17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2875">
                <a:tc vMerge="1">
                  <a:txBody>
                    <a:bodyPr/>
                    <a:lstStyle/>
                    <a:p>
                      <a:endParaRPr lang="ru-RU"/>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D</a:t>
                      </a:r>
                      <a:r>
                        <a:rPr kumimoji="0" lang="ru-RU" sz="17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Local neuropathy</a:t>
                      </a:r>
                      <a:endParaRPr kumimoji="0" lang="ru-RU" sz="17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1) </a:t>
                      </a:r>
                      <a:r>
                        <a:rPr kumimoji="0" lang="en-US" sz="1700" b="0" i="0" u="none" strike="noStrike" cap="none" normalizeH="0" baseline="0" dirty="0" err="1" smtClean="0">
                          <a:ln>
                            <a:noFill/>
                          </a:ln>
                          <a:solidFill>
                            <a:schemeClr val="tx1"/>
                          </a:solidFill>
                          <a:effectLst/>
                          <a:latin typeface="Times New Roman" pitchFamily="18" charset="0"/>
                          <a:cs typeface="Times New Roman" pitchFamily="18" charset="0"/>
                        </a:rPr>
                        <a:t>Mononeuropathy</a:t>
                      </a: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2) Multiple </a:t>
                      </a:r>
                      <a:r>
                        <a:rPr kumimoji="0" lang="en-US" sz="1700" b="0" i="0" u="none" strike="noStrike" cap="none" normalizeH="0" baseline="0" dirty="0" err="1" smtClean="0">
                          <a:ln>
                            <a:noFill/>
                          </a:ln>
                          <a:solidFill>
                            <a:schemeClr val="tx1"/>
                          </a:solidFill>
                          <a:effectLst/>
                          <a:latin typeface="Times New Roman" pitchFamily="18" charset="0"/>
                          <a:cs typeface="Times New Roman" pitchFamily="18" charset="0"/>
                        </a:rPr>
                        <a:t>mononeuropathy</a:t>
                      </a: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3) </a:t>
                      </a:r>
                      <a:r>
                        <a:rPr kumimoji="0" lang="en-US" sz="1700" b="0" i="0" u="none" strike="noStrike" cap="none" normalizeH="0" baseline="0" dirty="0" err="1" smtClean="0">
                          <a:ln>
                            <a:noFill/>
                          </a:ln>
                          <a:solidFill>
                            <a:schemeClr val="tx1"/>
                          </a:solidFill>
                          <a:effectLst/>
                          <a:latin typeface="Times New Roman" pitchFamily="18" charset="0"/>
                          <a:cs typeface="Times New Roman" pitchFamily="18" charset="0"/>
                        </a:rPr>
                        <a:t>Plexopathy</a:t>
                      </a: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4) </a:t>
                      </a:r>
                      <a:r>
                        <a:rPr kumimoji="0" lang="en-US" sz="1700" b="0" i="0" u="none" strike="noStrike" cap="none" normalizeH="0" baseline="0" dirty="0" err="1" smtClean="0">
                          <a:ln>
                            <a:noFill/>
                          </a:ln>
                          <a:solidFill>
                            <a:schemeClr val="tx1"/>
                          </a:solidFill>
                          <a:effectLst/>
                          <a:latin typeface="Times New Roman" pitchFamily="18" charset="0"/>
                          <a:cs typeface="Times New Roman" pitchFamily="18" charset="0"/>
                        </a:rPr>
                        <a:t>Radiculopathy</a:t>
                      </a: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Times New Roman" pitchFamily="18" charset="0"/>
                          <a:cs typeface="Times New Roman" pitchFamily="18" charset="0"/>
                        </a:rPr>
                        <a:t>5) Neuropathy of the cranial nerves.</a:t>
                      </a:r>
                      <a:endParaRPr kumimoji="0" lang="uk-UA" sz="17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43757" name="Rectangle 45"/>
          <p:cNvSpPr>
            <a:spLocks noChangeArrowheads="1"/>
          </p:cNvSpPr>
          <p:nvPr/>
        </p:nvSpPr>
        <p:spPr bwMode="auto">
          <a:xfrm>
            <a:off x="0" y="6178550"/>
            <a:ext cx="9144000" cy="0"/>
          </a:xfrm>
          <a:prstGeom prst="rect">
            <a:avLst/>
          </a:prstGeom>
          <a:noFill/>
          <a:ln w="9525">
            <a:noFill/>
            <a:miter lim="800000"/>
            <a:headEnd/>
            <a:tailEnd/>
          </a:ln>
          <a:effectLst/>
        </p:spPr>
        <p:txBody>
          <a:bodyPr wrap="none" anchor="ctr">
            <a:spAutoFit/>
          </a:bodyPr>
          <a:lstStyle/>
          <a:p>
            <a:pPr eaLnBrk="0" hangingPunct="0"/>
            <a:endParaRPr lang="uk-UA" sz="2400">
              <a:latin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Rot="1" noChangeArrowheads="1"/>
          </p:cNvSpPr>
          <p:nvPr>
            <p:ph type="title"/>
          </p:nvPr>
        </p:nvSpPr>
        <p:spPr/>
        <p:txBody>
          <a:bodyPr/>
          <a:lstStyle/>
          <a:p>
            <a:r>
              <a:rPr lang="en-US" dirty="0" smtClean="0"/>
              <a:t>Diabetic Foot Syndrome</a:t>
            </a:r>
            <a:endParaRPr lang="uk-UA" dirty="0"/>
          </a:p>
        </p:txBody>
      </p:sp>
      <p:sp>
        <p:nvSpPr>
          <p:cNvPr id="204803" name="Rectangle 3"/>
          <p:cNvSpPr>
            <a:spLocks noGrp="1" noChangeArrowheads="1"/>
          </p:cNvSpPr>
          <p:nvPr>
            <p:ph idx="1"/>
          </p:nvPr>
        </p:nvSpPr>
        <p:spPr/>
        <p:txBody>
          <a:bodyPr/>
          <a:lstStyle/>
          <a:p>
            <a:r>
              <a:rPr lang="en-US" sz="2800" dirty="0" smtClean="0"/>
              <a:t>- a complex of anatomical and functional changes caused by diabetic micro-and </a:t>
            </a:r>
            <a:r>
              <a:rPr lang="en-US" sz="2800" dirty="0" err="1" smtClean="0"/>
              <a:t>macroangiopathies</a:t>
            </a:r>
            <a:r>
              <a:rPr lang="en-US" sz="2800" dirty="0" smtClean="0"/>
              <a:t> and neuropathy, which leads to ulcerative-necrotic lesions of the soft tissues of the lower limbs.</a:t>
            </a:r>
          </a:p>
          <a:p>
            <a:r>
              <a:rPr lang="en-US" sz="2800" dirty="0" smtClean="0"/>
              <a:t>Forms:</a:t>
            </a:r>
          </a:p>
          <a:p>
            <a:r>
              <a:rPr lang="en-US" sz="2800" dirty="0" smtClean="0"/>
              <a:t>- Neuropathic</a:t>
            </a:r>
          </a:p>
          <a:p>
            <a:r>
              <a:rPr lang="en-US" sz="2800" dirty="0" smtClean="0"/>
              <a:t>- Ischemic</a:t>
            </a:r>
          </a:p>
          <a:p>
            <a:r>
              <a:rPr lang="en-US" sz="2800" dirty="0" smtClean="0"/>
              <a:t>- Mixed</a:t>
            </a:r>
            <a:endParaRPr lang="uk-UA" sz="28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8" name="Rectangle 4"/>
          <p:cNvSpPr>
            <a:spLocks noGrp="1" noRot="1" noChangeArrowheads="1"/>
          </p:cNvSpPr>
          <p:nvPr>
            <p:ph type="title"/>
          </p:nvPr>
        </p:nvSpPr>
        <p:spPr/>
        <p:txBody>
          <a:bodyPr/>
          <a:lstStyle/>
          <a:p>
            <a:r>
              <a:rPr lang="en-US" dirty="0" smtClean="0"/>
              <a:t>Diabetic Foot Syndrome</a:t>
            </a:r>
            <a:endParaRPr lang="uk-UA" dirty="0"/>
          </a:p>
        </p:txBody>
      </p:sp>
      <p:pic>
        <p:nvPicPr>
          <p:cNvPr id="195591" name="Picture 7" descr="129"/>
          <p:cNvPicPr>
            <a:picLocks noGrp="1" noChangeAspect="1" noChangeArrowheads="1"/>
          </p:cNvPicPr>
          <p:nvPr>
            <p:ph sz="half" idx="1"/>
          </p:nvPr>
        </p:nvPicPr>
        <p:blipFill>
          <a:blip r:embed="rId2" cstate="print"/>
          <a:stretch>
            <a:fillRect/>
          </a:stretch>
        </p:blipFill>
        <p:spPr>
          <a:xfrm>
            <a:off x="1813560" y="3505200"/>
            <a:ext cx="1173480" cy="914400"/>
          </a:xfrm>
        </p:spPr>
      </p:pic>
      <p:pic>
        <p:nvPicPr>
          <p:cNvPr id="195592" name="Picture 8" descr="132"/>
          <p:cNvPicPr>
            <a:picLocks noGrp="1" noChangeAspect="1" noChangeArrowheads="1"/>
          </p:cNvPicPr>
          <p:nvPr>
            <p:ph sz="half" idx="2"/>
          </p:nvPr>
        </p:nvPicPr>
        <p:blipFill>
          <a:blip r:embed="rId3" cstate="print"/>
          <a:stretch>
            <a:fillRect/>
          </a:stretch>
        </p:blipFill>
        <p:spPr>
          <a:xfrm>
            <a:off x="6237732" y="3258312"/>
            <a:ext cx="1164336" cy="1408176"/>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2" name="Rectangle 4"/>
          <p:cNvSpPr>
            <a:spLocks noGrp="1" noRot="1" noChangeArrowheads="1"/>
          </p:cNvSpPr>
          <p:nvPr>
            <p:ph type="title"/>
          </p:nvPr>
        </p:nvSpPr>
        <p:spPr/>
        <p:txBody>
          <a:bodyPr>
            <a:normAutofit/>
          </a:bodyPr>
          <a:lstStyle/>
          <a:p>
            <a:r>
              <a:rPr lang="en-US" sz="4000" dirty="0" smtClean="0"/>
              <a:t>Clinical signs of diabetic foot</a:t>
            </a:r>
            <a:endParaRPr lang="uk-UA" sz="4000" dirty="0"/>
          </a:p>
        </p:txBody>
      </p:sp>
      <p:graphicFrame>
        <p:nvGraphicFramePr>
          <p:cNvPr id="227375" name="Group 47"/>
          <p:cNvGraphicFramePr>
            <a:graphicFrameLocks noGrp="1"/>
          </p:cNvGraphicFramePr>
          <p:nvPr>
            <p:ph type="tbl" idx="1"/>
          </p:nvPr>
        </p:nvGraphicFramePr>
        <p:xfrm>
          <a:off x="457200" y="1600200"/>
          <a:ext cx="8229600" cy="4582478"/>
        </p:xfrm>
        <a:graphic>
          <a:graphicData uri="http://schemas.openxmlformats.org/drawingml/2006/table">
            <a:tbl>
              <a:tblPr/>
              <a:tblGrid>
                <a:gridCol w="2170113"/>
                <a:gridCol w="3744912"/>
                <a:gridCol w="2314575"/>
              </a:tblGrid>
              <a:tr h="528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rPr>
                        <a:t>Symptoms</a:t>
                      </a:r>
                      <a:endParaRPr kumimoji="0" lang="ru-RU" sz="2000" b="1" i="0" u="none" strike="noStrike" cap="none" normalizeH="0" baseline="0" dirty="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rPr>
                        <a:t>Neuropathic form</a:t>
                      </a:r>
                      <a:endParaRPr kumimoji="0" lang="ru-RU" sz="2000" b="1" i="0" u="none" strike="noStrike" cap="none" normalizeH="0" baseline="0" dirty="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Ischemic form</a:t>
                      </a:r>
                      <a:endParaRPr kumimoji="0" lang="uk-UA" sz="2000" b="0" i="0" u="none" strike="noStrike" cap="none" normalizeH="0" baseline="0" dirty="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973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Skin to the touch</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Pulsation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Sensitivity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Color of the skin</a:t>
                      </a:r>
                      <a:endParaRPr kumimoji="0" lang="uk-UA" sz="20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AutoNum type="arabicPeriod"/>
                        <a:tabLst>
                          <a:tab pos="228600" algn="l"/>
                        </a:tabLst>
                      </a:pP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Warm</a:t>
                      </a:r>
                    </a:p>
                    <a:p>
                      <a:pPr marL="0" marR="0" lvl="0" indent="0" algn="just" defTabSz="914400" rtl="0" eaLnBrk="0" fontAlgn="base" latinLnBrk="0" hangingPunct="0">
                        <a:lnSpc>
                          <a:spcPct val="100000"/>
                        </a:lnSpc>
                        <a:spcBef>
                          <a:spcPct val="0"/>
                        </a:spcBef>
                        <a:spcAft>
                          <a:spcPct val="0"/>
                        </a:spcAft>
                        <a:buClrTx/>
                        <a:buSzTx/>
                        <a:buFontTx/>
                        <a:buAutoNum type="arabicPeriod"/>
                        <a:tabLst>
                          <a:tab pos="228600" algn="l"/>
                        </a:tabLst>
                      </a:pP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Saved</a:t>
                      </a:r>
                    </a:p>
                    <a:p>
                      <a:pPr marL="0" marR="0" lvl="0" indent="0" algn="just" defTabSz="914400" rtl="0" eaLnBrk="0" fontAlgn="base" latinLnBrk="0" hangingPunct="0">
                        <a:lnSpc>
                          <a:spcPct val="100000"/>
                        </a:lnSpc>
                        <a:spcBef>
                          <a:spcPct val="0"/>
                        </a:spcBef>
                        <a:spcAft>
                          <a:spcPct val="0"/>
                        </a:spcAft>
                        <a:buClrTx/>
                        <a:buSzTx/>
                        <a:buFontTx/>
                        <a:buAutoNum type="arabicPeriod"/>
                        <a:tabLst>
                          <a:tab pos="228600" algn="l"/>
                        </a:tabLst>
                      </a:pP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Reduced</a:t>
                      </a:r>
                    </a:p>
                    <a:p>
                      <a:pPr marL="0" marR="0" lvl="0" indent="0" algn="just" defTabSz="914400" rtl="0" eaLnBrk="0" fontAlgn="base" latinLnBrk="0" hangingPunct="0">
                        <a:lnSpc>
                          <a:spcPct val="100000"/>
                        </a:lnSpc>
                        <a:spcBef>
                          <a:spcPct val="0"/>
                        </a:spcBef>
                        <a:spcAft>
                          <a:spcPct val="0"/>
                        </a:spcAft>
                        <a:buClrTx/>
                        <a:buSzTx/>
                        <a:buFontTx/>
                        <a:buAutoNum type="arabicPeriod"/>
                        <a:tabLst>
                          <a:tab pos="228600" algn="l"/>
                        </a:tabLst>
                      </a:pP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Leather, pink</a:t>
                      </a:r>
                    </a:p>
                    <a:p>
                      <a:pPr marL="0" marR="0" lvl="0" indent="0" algn="just" defTabSz="914400" rtl="0" eaLnBrk="0" fontAlgn="base" latinLnBrk="0" hangingPunct="0">
                        <a:lnSpc>
                          <a:spcPct val="100000"/>
                        </a:lnSpc>
                        <a:spcBef>
                          <a:spcPct val="0"/>
                        </a:spcBef>
                        <a:spcAft>
                          <a:spcPct val="0"/>
                        </a:spcAft>
                        <a:buClrTx/>
                        <a:buSzTx/>
                        <a:buFontTx/>
                        <a:buAutoNum type="arabicPeriod"/>
                        <a:tabLst>
                          <a:tab pos="228600" algn="l"/>
                        </a:tabLst>
                      </a:pP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The presence of corns</a:t>
                      </a:r>
                    </a:p>
                    <a:p>
                      <a:pPr marL="0" marR="0" lvl="0" indent="0" algn="just" defTabSz="914400" rtl="0" eaLnBrk="0" fontAlgn="base" latinLnBrk="0" hangingPunct="0">
                        <a:lnSpc>
                          <a:spcPct val="100000"/>
                        </a:lnSpc>
                        <a:spcBef>
                          <a:spcPct val="0"/>
                        </a:spcBef>
                        <a:spcAft>
                          <a:spcPct val="0"/>
                        </a:spcAft>
                        <a:buClrTx/>
                        <a:buSzTx/>
                        <a:buFontTx/>
                        <a:buAutoNum type="arabicPeriod"/>
                        <a:tabLst>
                          <a:tab pos="228600" algn="l"/>
                        </a:tabLst>
                      </a:pP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Cracks</a:t>
                      </a:r>
                    </a:p>
                    <a:p>
                      <a:pPr marL="0" marR="0" lvl="0" indent="0" algn="just" defTabSz="914400" rtl="0" eaLnBrk="0" fontAlgn="base" latinLnBrk="0" hangingPunct="0">
                        <a:lnSpc>
                          <a:spcPct val="100000"/>
                        </a:lnSpc>
                        <a:spcBef>
                          <a:spcPct val="0"/>
                        </a:spcBef>
                        <a:spcAft>
                          <a:spcPct val="0"/>
                        </a:spcAft>
                        <a:buClrTx/>
                        <a:buSzTx/>
                        <a:buFontTx/>
                        <a:buAutoNum type="arabicPeriod"/>
                        <a:tabLst>
                          <a:tab pos="228600" algn="l"/>
                        </a:tabLst>
                      </a:pP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Painless ulcers</a:t>
                      </a:r>
                    </a:p>
                    <a:p>
                      <a:pPr marL="0" marR="0" lvl="0" indent="0" algn="just" defTabSz="914400" rtl="0" eaLnBrk="0" fontAlgn="base" latinLnBrk="0" hangingPunct="0">
                        <a:lnSpc>
                          <a:spcPct val="100000"/>
                        </a:lnSpc>
                        <a:spcBef>
                          <a:spcPct val="0"/>
                        </a:spcBef>
                        <a:spcAft>
                          <a:spcPct val="0"/>
                        </a:spcAft>
                        <a:buClrTx/>
                        <a:buSzTx/>
                        <a:buFontTx/>
                        <a:buAutoNum type="arabicPeriod"/>
                        <a:tabLst>
                          <a:tab pos="228600" algn="l"/>
                        </a:tabLst>
                      </a:pP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Gangrene Fingers</a:t>
                      </a:r>
                    </a:p>
                    <a:p>
                      <a:pPr marL="0" marR="0" lvl="0" indent="0" algn="just" defTabSz="914400" rtl="0" eaLnBrk="0" fontAlgn="base" latinLnBrk="0" hangingPunct="0">
                        <a:lnSpc>
                          <a:spcPct val="100000"/>
                        </a:lnSpc>
                        <a:spcBef>
                          <a:spcPct val="0"/>
                        </a:spcBef>
                        <a:spcAft>
                          <a:spcPct val="0"/>
                        </a:spcAft>
                        <a:buClrTx/>
                        <a:buSzTx/>
                        <a:buFontTx/>
                        <a:buAutoNum type="arabicPeriod"/>
                        <a:tabLst>
                          <a:tab pos="228600" algn="l"/>
                        </a:tabLst>
                      </a:pPr>
                      <a:r>
                        <a:rPr kumimoji="0" lang="en-US" sz="2000" b="1" i="0" u="none" strike="noStrike" cap="none" normalizeH="0" baseline="0" dirty="0" err="1" smtClean="0">
                          <a:ln>
                            <a:noFill/>
                          </a:ln>
                          <a:solidFill>
                            <a:schemeClr val="tx1"/>
                          </a:solidFill>
                          <a:effectLst/>
                          <a:latin typeface="Times New Roman CYR" charset="-52"/>
                          <a:cs typeface="Times New Roman" pitchFamily="18" charset="0"/>
                        </a:rPr>
                        <a:t>Sharko</a:t>
                      </a: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 joints</a:t>
                      </a:r>
                    </a:p>
                    <a:p>
                      <a:pPr marL="0" marR="0" lvl="0" indent="0" algn="just" defTabSz="914400" rtl="0" eaLnBrk="0" fontAlgn="base" latinLnBrk="0" hangingPunct="0">
                        <a:lnSpc>
                          <a:spcPct val="100000"/>
                        </a:lnSpc>
                        <a:spcBef>
                          <a:spcPct val="0"/>
                        </a:spcBef>
                        <a:spcAft>
                          <a:spcPct val="0"/>
                        </a:spcAft>
                        <a:buClrTx/>
                        <a:buSzTx/>
                        <a:buFontTx/>
                        <a:buAutoNum type="arabicPeriod"/>
                        <a:tabLst>
                          <a:tab pos="228600" algn="l"/>
                        </a:tabLst>
                      </a:pP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Hypotrophy of the </a:t>
                      </a:r>
                      <a:r>
                        <a:rPr kumimoji="0" lang="en-US" sz="2000" b="1" i="0" u="none" strike="noStrike" cap="none" normalizeH="0" baseline="0" dirty="0" err="1" smtClean="0">
                          <a:ln>
                            <a:noFill/>
                          </a:ln>
                          <a:solidFill>
                            <a:schemeClr val="tx1"/>
                          </a:solidFill>
                          <a:effectLst/>
                          <a:latin typeface="Times New Roman CYR" charset="-52"/>
                          <a:cs typeface="Times New Roman" pitchFamily="18" charset="0"/>
                        </a:rPr>
                        <a:t>interosseous</a:t>
                      </a: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 muscles</a:t>
                      </a:r>
                    </a:p>
                    <a:p>
                      <a:pPr marL="0" marR="0" lvl="0" indent="0" algn="just" defTabSz="914400" rtl="0" eaLnBrk="0" fontAlgn="base" latinLnBrk="0" hangingPunct="0">
                        <a:lnSpc>
                          <a:spcPct val="100000"/>
                        </a:lnSpc>
                        <a:spcBef>
                          <a:spcPct val="0"/>
                        </a:spcBef>
                        <a:spcAft>
                          <a:spcPct val="0"/>
                        </a:spcAft>
                        <a:buClrTx/>
                        <a:buSzTx/>
                        <a:buFontTx/>
                        <a:buAutoNum type="arabicPeriod"/>
                        <a:tabLst>
                          <a:tab pos="228600" algn="l"/>
                        </a:tabLst>
                      </a:pP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Hyperkeratosis of nails</a:t>
                      </a:r>
                      <a:endParaRPr kumimoji="0" lang="uk-UA"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28600" algn="l"/>
                        </a:tabLst>
                      </a:pPr>
                      <a:r>
                        <a:rPr kumimoji="0" lang="ru-RU" sz="2000" b="1" i="0" u="none" strike="noStrike" cap="none" normalizeH="0" baseline="0" dirty="0" smtClean="0">
                          <a:ln>
                            <a:noFill/>
                          </a:ln>
                          <a:solidFill>
                            <a:schemeClr val="tx1"/>
                          </a:solidFill>
                          <a:effectLst/>
                          <a:latin typeface="Times New Roman CYR" charset="-52"/>
                          <a:cs typeface="Times New Roman" pitchFamily="18" charset="0"/>
                        </a:rPr>
                        <a:t>12.</a:t>
                      </a:r>
                      <a:r>
                        <a:rPr kumimoji="0" lang="en-US" sz="2000" b="1" i="0" u="none" strike="noStrike" cap="none" normalizeH="0" baseline="0" dirty="0" smtClean="0">
                          <a:ln>
                            <a:noFill/>
                          </a:ln>
                          <a:solidFill>
                            <a:schemeClr val="tx1"/>
                          </a:solidFill>
                          <a:effectLst/>
                          <a:latin typeface="Times New Roman CYR" charset="-52"/>
                          <a:cs typeface="Times New Roman" pitchFamily="18" charset="0"/>
                        </a:rPr>
                        <a:t>Neuropathic edema</a:t>
                      </a:r>
                      <a:endParaRPr kumimoji="0" lang="ru-RU"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Cold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Absence of pulsation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Normal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Skin pale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Painful ulcers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Gangrene of fingers</a:t>
                      </a:r>
                      <a:endParaRPr kumimoji="0" lang="uk-UA" sz="20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Rot="1" noChangeArrowheads="1"/>
          </p:cNvSpPr>
          <p:nvPr>
            <p:ph type="title"/>
          </p:nvPr>
        </p:nvSpPr>
        <p:spPr/>
        <p:txBody>
          <a:bodyPr>
            <a:normAutofit/>
          </a:bodyPr>
          <a:lstStyle/>
          <a:p>
            <a:r>
              <a:rPr lang="en-US" sz="4000" dirty="0" smtClean="0"/>
              <a:t>Clinical signs of diabetic foot</a:t>
            </a:r>
            <a:endParaRPr lang="uk-UA" sz="4000" dirty="0"/>
          </a:p>
        </p:txBody>
      </p:sp>
      <p:graphicFrame>
        <p:nvGraphicFramePr>
          <p:cNvPr id="256113" name="Group 113"/>
          <p:cNvGraphicFramePr>
            <a:graphicFrameLocks noGrp="1"/>
          </p:cNvGraphicFramePr>
          <p:nvPr>
            <p:ph type="tbl" idx="1"/>
          </p:nvPr>
        </p:nvGraphicFramePr>
        <p:xfrm>
          <a:off x="457200" y="1600200"/>
          <a:ext cx="8229600" cy="3291840"/>
        </p:xfrm>
        <a:graphic>
          <a:graphicData uri="http://schemas.openxmlformats.org/drawingml/2006/table">
            <a:tbl>
              <a:tblPr/>
              <a:tblGrid>
                <a:gridCol w="2243138"/>
                <a:gridCol w="3527425"/>
                <a:gridCol w="2459037"/>
              </a:tblGrid>
              <a:tr h="3429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Symptoms</a:t>
                      </a:r>
                      <a:endParaRPr kumimoji="0" lang="ru-RU" sz="2400" b="0" i="0" u="none" strike="noStrike" cap="none" normalizeH="0" baseline="0" dirty="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rPr>
                        <a:t>Neuropathic form</a:t>
                      </a:r>
                      <a:endParaRPr kumimoji="0" lang="ru-RU" sz="2400" b="1" i="0" u="none" strike="noStrike" cap="none" normalizeH="0" baseline="0" dirty="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rPr>
                        <a:t>Ischemic form</a:t>
                      </a:r>
                      <a:endParaRPr kumimoji="0" lang="uk-UA" sz="2400" b="1" i="0" u="none" strike="noStrike" cap="none" normalizeH="0" baseline="0" dirty="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rPr>
                        <a:t>Localization of ulcers</a:t>
                      </a:r>
                      <a:endParaRPr kumimoji="0" lang="ru-RU" sz="24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In places of compression or friction</a:t>
                      </a:r>
                      <a:endParaRPr kumimoji="0" lang="uk-UA" sz="2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chemeClr val="tx1"/>
                          </a:solidFill>
                          <a:effectLst/>
                          <a:latin typeface="Times New Roman CYR" charset="-52"/>
                          <a:cs typeface="Times New Roman" pitchFamily="18" charset="0"/>
                        </a:rPr>
                        <a:t>Дистальные участки</a:t>
                      </a:r>
                      <a:endParaRPr kumimoji="0" lang="uk-UA" sz="24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032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rPr>
                        <a:t>The nature of gangrene</a:t>
                      </a:r>
                      <a:endParaRPr kumimoji="0" lang="ru-RU" sz="24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cs typeface="Arial" pitchFamily="34" charset="0"/>
                        </a:rPr>
                        <a:t>Wet</a:t>
                      </a:r>
                      <a:endParaRPr kumimoji="0" lang="uk-UA" sz="24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Dry</a:t>
                      </a:r>
                      <a:endParaRPr kumimoji="0" lang="ru-RU" sz="24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rPr>
                        <a:t>The tactics of treating of ulcers</a:t>
                      </a:r>
                      <a:endParaRPr kumimoji="0" lang="ru-RU" sz="24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Unloading the limb</a:t>
                      </a:r>
                      <a:endParaRPr kumimoji="0" lang="uk-UA" sz="2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rPr>
                        <a:t>Drugs for improving microcirculation</a:t>
                      </a:r>
                      <a:endParaRPr kumimoji="0" lang="ru-RU" sz="24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80157"/>
            <a:ext cx="8786874" cy="1600438"/>
          </a:xfrm>
          <a:prstGeom prst="rect">
            <a:avLst/>
          </a:prstGeom>
          <a:noFill/>
          <a:ln w="9525">
            <a:noFill/>
            <a:miter lim="800000"/>
            <a:headEnd/>
            <a:tailEnd/>
          </a:ln>
          <a:effectLst/>
        </p:spPr>
        <p:txBody>
          <a:bodyPr anchor="ctr">
            <a:spAutoFit/>
          </a:bodyPr>
          <a:lstStyle/>
          <a:p>
            <a:pPr eaLnBrk="0" hangingPunct="0">
              <a:lnSpc>
                <a:spcPct val="70000"/>
              </a:lnSpc>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At the basis of diabetes is a deficiency (absolute or relative) of insulin - a hormone produced by the islets of the pancreas.</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1077218"/>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DIABETES</a:t>
            </a:r>
          </a:p>
          <a:p>
            <a:pPr algn="r" fontAlgn="auto">
              <a:spcBef>
                <a:spcPts val="0"/>
              </a:spcBef>
              <a:spcAft>
                <a:spcPts val="0"/>
              </a:spcAft>
              <a:defRPr/>
            </a:pPr>
            <a:endParaRPr lang="ru-RU" sz="3200" dirty="0">
              <a:latin typeface="+mn-lt"/>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DIABETES</a:t>
            </a:r>
            <a:endParaRPr lang="ru-RU" sz="3200" dirty="0">
              <a:latin typeface="+mn-lt"/>
            </a:endParaRPr>
          </a:p>
        </p:txBody>
      </p:sp>
      <p:sp>
        <p:nvSpPr>
          <p:cNvPr id="5" name="Прямоугольник 4"/>
          <p:cNvSpPr/>
          <p:nvPr/>
        </p:nvSpPr>
        <p:spPr>
          <a:xfrm>
            <a:off x="500034" y="751344"/>
            <a:ext cx="7929618" cy="6001643"/>
          </a:xfrm>
          <a:prstGeom prst="rect">
            <a:avLst/>
          </a:prstGeom>
        </p:spPr>
        <p:txBody>
          <a:bodyPr wrap="square">
            <a:spAutoFit/>
          </a:bodyPr>
          <a:lstStyle/>
          <a:p>
            <a:r>
              <a:rPr lang="en-US" sz="2400" dirty="0" err="1" smtClean="0">
                <a:solidFill>
                  <a:srgbClr val="FF0000"/>
                </a:solidFill>
              </a:rPr>
              <a:t>Langerhans</a:t>
            </a:r>
            <a:r>
              <a:rPr lang="en-US" sz="2400" dirty="0" smtClean="0">
                <a:solidFill>
                  <a:srgbClr val="FF0000"/>
                </a:solidFill>
              </a:rPr>
              <a:t> in 1869 discovered two types of cells in the pancreas -</a:t>
            </a:r>
          </a:p>
          <a:p>
            <a:r>
              <a:rPr lang="en-US" sz="2400" dirty="0" err="1" smtClean="0">
                <a:solidFill>
                  <a:srgbClr val="FF0000"/>
                </a:solidFill>
              </a:rPr>
              <a:t>Acinar</a:t>
            </a:r>
            <a:endParaRPr lang="en-US" sz="2400" dirty="0" smtClean="0">
              <a:solidFill>
                <a:srgbClr val="FF0000"/>
              </a:solidFill>
            </a:endParaRPr>
          </a:p>
          <a:p>
            <a:r>
              <a:rPr lang="en-US" sz="2400" dirty="0" smtClean="0">
                <a:solidFill>
                  <a:srgbClr val="FF0000"/>
                </a:solidFill>
              </a:rPr>
              <a:t>Islet</a:t>
            </a:r>
          </a:p>
          <a:p>
            <a:r>
              <a:rPr lang="en-US" sz="2400" dirty="0" smtClean="0">
                <a:solidFill>
                  <a:srgbClr val="FF0000"/>
                </a:solidFill>
              </a:rPr>
              <a:t>After 20 years, the function of the latter was established by </a:t>
            </a:r>
            <a:r>
              <a:rPr lang="en-US" sz="2400" dirty="0" err="1" smtClean="0">
                <a:solidFill>
                  <a:srgbClr val="FF0000"/>
                </a:solidFill>
              </a:rPr>
              <a:t>Minkowski</a:t>
            </a:r>
            <a:r>
              <a:rPr lang="en-US" sz="2400" dirty="0" smtClean="0">
                <a:solidFill>
                  <a:srgbClr val="FF0000"/>
                </a:solidFill>
              </a:rPr>
              <a:t> and </a:t>
            </a:r>
            <a:r>
              <a:rPr lang="en-US" sz="2400" dirty="0" err="1" smtClean="0">
                <a:solidFill>
                  <a:srgbClr val="FF0000"/>
                </a:solidFill>
              </a:rPr>
              <a:t>Mehring</a:t>
            </a:r>
            <a:r>
              <a:rPr lang="en-US" sz="2400" dirty="0" smtClean="0">
                <a:solidFill>
                  <a:srgbClr val="FF0000"/>
                </a:solidFill>
              </a:rPr>
              <a:t>, who observed the development of diabetes mellitus in dogs after removal of the pancreas.</a:t>
            </a:r>
          </a:p>
          <a:p>
            <a:r>
              <a:rPr lang="en-US" sz="2400" dirty="0" smtClean="0">
                <a:solidFill>
                  <a:srgbClr val="FF0000"/>
                </a:solidFill>
              </a:rPr>
              <a:t>In 1921 Canadian surgeon </a:t>
            </a:r>
            <a:r>
              <a:rPr lang="en-US" sz="2400" dirty="0" err="1" smtClean="0">
                <a:solidFill>
                  <a:srgbClr val="FF0000"/>
                </a:solidFill>
              </a:rPr>
              <a:t>Banting</a:t>
            </a:r>
            <a:r>
              <a:rPr lang="en-US" sz="2400" dirty="0" smtClean="0">
                <a:solidFill>
                  <a:srgbClr val="FF0000"/>
                </a:solidFill>
              </a:rPr>
              <a:t> and fourth-year Best student, working in the laboratory of Professor MacLeod in Ontario, received a calf pancreatic extract, which reduced the concentration of glucose in the blood in dogs with diabetes mellitus.</a:t>
            </a:r>
          </a:p>
          <a:p>
            <a:r>
              <a:rPr lang="en-US" sz="2400" dirty="0" smtClean="0">
                <a:solidFill>
                  <a:srgbClr val="FF0000"/>
                </a:solidFill>
              </a:rPr>
              <a:t>In 1923, the discovery of insulin, which was the greatest achievement of 20th century medicine, was awarded the Nobel Prize.</a:t>
            </a:r>
            <a:endParaRPr lang="ru-RU" sz="2400" dirty="0">
              <a:solidFill>
                <a:srgbClr val="FF0000"/>
              </a:solidFill>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80157"/>
            <a:ext cx="8786874" cy="4013406"/>
          </a:xfrm>
          <a:prstGeom prst="rect">
            <a:avLst/>
          </a:prstGeom>
          <a:noFill/>
          <a:ln w="9525">
            <a:noFill/>
            <a:miter lim="800000"/>
            <a:headEnd/>
            <a:tailEnd/>
          </a:ln>
          <a:effectLst/>
        </p:spPr>
        <p:txBody>
          <a:bodyPr anchor="ctr">
            <a:spAutoFit/>
          </a:bodyPr>
          <a:lstStyle/>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DIABETES</a:t>
            </a:r>
            <a:endParaRPr lang="ru-RU" sz="3200" dirty="0">
              <a:latin typeface="+mn-lt"/>
            </a:endParaRPr>
          </a:p>
        </p:txBody>
      </p:sp>
      <p:sp>
        <p:nvSpPr>
          <p:cNvPr id="5" name="Прямоугольник 4"/>
          <p:cNvSpPr/>
          <p:nvPr/>
        </p:nvSpPr>
        <p:spPr>
          <a:xfrm>
            <a:off x="642910" y="1166843"/>
            <a:ext cx="7572428" cy="4524315"/>
          </a:xfrm>
          <a:prstGeom prst="rect">
            <a:avLst/>
          </a:prstGeom>
        </p:spPr>
        <p:txBody>
          <a:bodyPr wrap="square">
            <a:spAutoFit/>
          </a:bodyPr>
          <a:lstStyle/>
          <a:p>
            <a:r>
              <a:rPr lang="en-US" sz="2400" dirty="0" smtClean="0">
                <a:solidFill>
                  <a:srgbClr val="FF0000"/>
                </a:solidFill>
              </a:rPr>
              <a:t>Diabetes mellitus can develop:</a:t>
            </a:r>
          </a:p>
          <a:p>
            <a:r>
              <a:rPr lang="en-US" sz="2400" dirty="0" smtClean="0">
                <a:solidFill>
                  <a:srgbClr val="FF0000"/>
                </a:solidFill>
              </a:rPr>
              <a:t>in connection with diseases of the pancreas,</a:t>
            </a:r>
          </a:p>
          <a:p>
            <a:r>
              <a:rPr lang="en-US" sz="2400" dirty="0" smtClean="0">
                <a:solidFill>
                  <a:srgbClr val="FF0000"/>
                </a:solidFill>
              </a:rPr>
              <a:t>other diseases of the endocrine system (pathology of the pituitary gland, adrenal glands),</a:t>
            </a:r>
          </a:p>
          <a:p>
            <a:r>
              <a:rPr lang="en-US" sz="2400" dirty="0" smtClean="0">
                <a:solidFill>
                  <a:srgbClr val="FF0000"/>
                </a:solidFill>
              </a:rPr>
              <a:t>states caused by drugs and chemical compounds,</a:t>
            </a:r>
          </a:p>
          <a:p>
            <a:r>
              <a:rPr lang="en-US" sz="2400" dirty="0" smtClean="0">
                <a:solidFill>
                  <a:srgbClr val="FF0000"/>
                </a:solidFill>
              </a:rPr>
              <a:t>some genetic syndromes.</a:t>
            </a:r>
          </a:p>
          <a:p>
            <a:r>
              <a:rPr lang="en-US" sz="2400" dirty="0" smtClean="0">
                <a:solidFill>
                  <a:srgbClr val="FF0000"/>
                </a:solidFill>
              </a:rPr>
              <a:t>However, most often diabetes mellitus is spontaneous (essential).</a:t>
            </a:r>
          </a:p>
          <a:p>
            <a:r>
              <a:rPr lang="en-US" sz="2400" dirty="0" smtClean="0">
                <a:solidFill>
                  <a:srgbClr val="FF0000"/>
                </a:solidFill>
              </a:rPr>
              <a:t>There are the following clinical forms of it:</a:t>
            </a:r>
          </a:p>
          <a:p>
            <a:r>
              <a:rPr lang="en-US" sz="2400" dirty="0" smtClean="0">
                <a:solidFill>
                  <a:srgbClr val="FF0000"/>
                </a:solidFill>
              </a:rPr>
              <a:t>insulin-dependent diabetes mellitus;</a:t>
            </a:r>
          </a:p>
          <a:p>
            <a:r>
              <a:rPr lang="en-US" sz="2400" dirty="0" smtClean="0">
                <a:solidFill>
                  <a:srgbClr val="FF0000"/>
                </a:solidFill>
              </a:rPr>
              <a:t>non-insulin-dependent diabetes mellitus, which accounts for up to 80% of the total number of patients.</a:t>
            </a:r>
            <a:endParaRPr lang="ru-RU" sz="2400" dirty="0">
              <a:solidFill>
                <a:srgbClr val="FF0000"/>
              </a:solidFill>
            </a:endParaRP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smtClean="0">
                <a:ln>
                  <a:solidFill>
                    <a:srgbClr val="0000CC"/>
                  </a:solidFill>
                </a:ln>
                <a:solidFill>
                  <a:schemeClr val="accent5">
                    <a:lumMod val="50000"/>
                  </a:schemeClr>
                </a:solidFill>
                <a:latin typeface="Times New Roman" pitchFamily="18" charset="0"/>
                <a:ea typeface="Times New Roman" pitchFamily="18" charset="0"/>
                <a:cs typeface="Times New Roman" pitchFamily="18" charset="0"/>
              </a:rPr>
              <a:t>DIABETES</a:t>
            </a:r>
            <a:endParaRPr lang="ru-RU" sz="3200" dirty="0">
              <a:latin typeface="+mn-lt"/>
            </a:endParaRPr>
          </a:p>
        </p:txBody>
      </p:sp>
      <p:sp>
        <p:nvSpPr>
          <p:cNvPr id="5" name="Прямоугольник 4"/>
          <p:cNvSpPr/>
          <p:nvPr/>
        </p:nvSpPr>
        <p:spPr>
          <a:xfrm>
            <a:off x="857224" y="751344"/>
            <a:ext cx="7429552" cy="6001643"/>
          </a:xfrm>
          <a:prstGeom prst="rect">
            <a:avLst/>
          </a:prstGeom>
        </p:spPr>
        <p:txBody>
          <a:bodyPr wrap="square">
            <a:spAutoFit/>
          </a:bodyPr>
          <a:lstStyle/>
          <a:p>
            <a:r>
              <a:rPr lang="en-US" sz="2400" dirty="0" smtClean="0">
                <a:solidFill>
                  <a:srgbClr val="FF0000"/>
                </a:solidFill>
              </a:rPr>
              <a:t>At the first type of diabetes, which occurs in younger individuals, there is a lesion of β-cells of the pancreas</a:t>
            </a:r>
          </a:p>
          <a:p>
            <a:r>
              <a:rPr lang="en-US" sz="2400" dirty="0" smtClean="0">
                <a:solidFill>
                  <a:srgbClr val="FF0000"/>
                </a:solidFill>
              </a:rPr>
              <a:t>In the etiology of the first type of diabetes attach importance:</a:t>
            </a:r>
          </a:p>
          <a:p>
            <a:r>
              <a:rPr lang="en-US" sz="2400" dirty="0" smtClean="0">
                <a:solidFill>
                  <a:srgbClr val="FF0000"/>
                </a:solidFill>
              </a:rPr>
              <a:t>autoimmune processes,</a:t>
            </a:r>
          </a:p>
          <a:p>
            <a:r>
              <a:rPr lang="en-US" sz="2400" dirty="0" smtClean="0">
                <a:solidFill>
                  <a:srgbClr val="FF0000"/>
                </a:solidFill>
              </a:rPr>
              <a:t>viral infection</a:t>
            </a:r>
          </a:p>
          <a:p>
            <a:r>
              <a:rPr lang="en-US" sz="2400" dirty="0" smtClean="0">
                <a:solidFill>
                  <a:srgbClr val="FF0000"/>
                </a:solidFill>
              </a:rPr>
              <a:t>genetic factors.</a:t>
            </a:r>
          </a:p>
          <a:p>
            <a:r>
              <a:rPr lang="en-US" sz="2400" dirty="0" smtClean="0">
                <a:solidFill>
                  <a:srgbClr val="FF0000"/>
                </a:solidFill>
              </a:rPr>
              <a:t>The course of the disease is more severe with the development of </a:t>
            </a:r>
            <a:r>
              <a:rPr lang="en-US" sz="2400" dirty="0" err="1" smtClean="0">
                <a:solidFill>
                  <a:srgbClr val="FF0000"/>
                </a:solidFill>
              </a:rPr>
              <a:t>ketoacidosis</a:t>
            </a:r>
            <a:r>
              <a:rPr lang="en-US" sz="2400" dirty="0" smtClean="0">
                <a:solidFill>
                  <a:srgbClr val="FF0000"/>
                </a:solidFill>
              </a:rPr>
              <a:t> with a delay in the use of insulin.</a:t>
            </a:r>
          </a:p>
          <a:p>
            <a:r>
              <a:rPr lang="en-US" sz="2400" dirty="0" smtClean="0">
                <a:solidFill>
                  <a:srgbClr val="FF0000"/>
                </a:solidFill>
              </a:rPr>
              <a:t>In the second type of diabetes, older people often have:</a:t>
            </a:r>
          </a:p>
          <a:p>
            <a:r>
              <a:rPr lang="en-US" sz="2400" dirty="0" smtClean="0">
                <a:solidFill>
                  <a:srgbClr val="FF0000"/>
                </a:solidFill>
              </a:rPr>
              <a:t>obesity and even basal </a:t>
            </a:r>
            <a:r>
              <a:rPr lang="en-US" sz="2400" dirty="0" err="1" smtClean="0">
                <a:solidFill>
                  <a:srgbClr val="FF0000"/>
                </a:solidFill>
              </a:rPr>
              <a:t>hyperinsulinemia</a:t>
            </a:r>
            <a:r>
              <a:rPr lang="en-US" sz="2400" dirty="0" smtClean="0">
                <a:solidFill>
                  <a:srgbClr val="FF0000"/>
                </a:solidFill>
              </a:rPr>
              <a:t>,</a:t>
            </a:r>
          </a:p>
          <a:p>
            <a:r>
              <a:rPr lang="en-US" sz="2400" dirty="0" smtClean="0">
                <a:solidFill>
                  <a:srgbClr val="FF0000"/>
                </a:solidFill>
              </a:rPr>
              <a:t>in the development of the disease, the sensitivity of receptors to insulin in tissues plays a role</a:t>
            </a:r>
          </a:p>
          <a:p>
            <a:r>
              <a:rPr lang="en-US" sz="2400" dirty="0" smtClean="0">
                <a:solidFill>
                  <a:srgbClr val="FF0000"/>
                </a:solidFill>
              </a:rPr>
              <a:t> The course is easier, usually without </a:t>
            </a:r>
            <a:r>
              <a:rPr lang="en-US" sz="2400" dirty="0" err="1" smtClean="0">
                <a:solidFill>
                  <a:srgbClr val="FF0000"/>
                </a:solidFill>
              </a:rPr>
              <a:t>ketoacidosis</a:t>
            </a:r>
            <a:endParaRPr lang="ru-RU" sz="2400" dirty="0">
              <a:solidFill>
                <a:srgbClr val="FF0000"/>
              </a:solidFill>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80157"/>
            <a:ext cx="8786874" cy="3794885"/>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Therapy for diabetes mellitus:</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provides for the replacement of insulin with its deficiency in the body;</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the increase in its secretion in some forms, in particular with non-insulin-dependent diabetes;</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elimination of metabolic disorders.</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Often, diabetes can be compensated for by diet and increased physical exertion (especially with a tendency to obesity).</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However, in the absence of sufficient effect, it is necessary to prescribe insulin or oral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antidiabetic</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drugs</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80157"/>
            <a:ext cx="8786874" cy="6164765"/>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The condition of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antidiabetic</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therapy is the control of its effectiveness.</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To this end,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semiquantitative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methods for the determination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glucosuria</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(by changing the color of special solutions or strips of paper) and periodic measurement of glucose in the blood are widely used.</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Although there is a high correlation between the concentration of glucose in the blood and urine, however, the spread of the data is very large, so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glucosuria</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does not always reliably reflect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glycemia</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The level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glucosuria</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depends on the renal threshold for glucose (the minimum concentration of glucose in the blood at which it appears in the urine), which in turn is determined by its filtration in the renal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glomeruli</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and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reabsorption</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in the tubules.</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As a rule, the renal threshold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glucosuria</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is 175-200 mg% (9.7-11.1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mmol</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 l), however it can vary widely due to various factors.</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ru-RU" sz="2400" b="1" dirty="0" smtClean="0">
                <a:ln>
                  <a:solidFill>
                    <a:srgbClr val="0000CC"/>
                  </a:solidFill>
                </a:ln>
                <a:solidFill>
                  <a:srgbClr val="0000CC"/>
                </a:solidFill>
                <a:latin typeface="Times New Roman" pitchFamily="18" charset="0"/>
                <a:ea typeface="Times New Roman" pitchFamily="18" charset="0"/>
                <a:cs typeface="Times New Roman" pitchFamily="18" charset="0"/>
              </a:rPr>
              <a:t> </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80157"/>
            <a:ext cx="8786874" cy="4924425"/>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The condition of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antidiabetic</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therapy is the control of its effectiveness.</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 more reliable method of controlling the effectiveness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antidiabetic</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therapy is to independently determine the level of glucose in the blood.</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For this purpose, test strips that change color when applied to them with a drop of blood obtained with a needle from an insulin syringe, a special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scarifier</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or an automatic device are used for this purpose. In the latter case, the injection becomes almost painless.</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There are also portable devices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glucometers</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which allow to determine the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glycemia</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with greater accuracy.</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During the selection of an insulin dose, the blood glucose level is measured up to 7-9 times a day (before and after meals and at night).</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80157"/>
            <a:ext cx="8786874" cy="4770537"/>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The condition of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antidiabetic</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therapy is the control of its effectiveness.</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An important indicator characterizing the degree of compensation for diabetes is the blood content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glycosylated</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hemoglobin (HbA1c) formed by the interaction of glucose and hemoglobin. The process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glycosylation</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of various proteins (albumin, hemoglobin, collagen, etc.) goes the more actively, the higher the level of glucose in the blood.</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Normally, the HbA1c content in the blood is 5-9% of the total hemoglobin level, and at a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decompensation</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of diabetes reaches 20%. Unlike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glycemia</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and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glucosuria</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the HbA1c content is an integral indicator that allows one to evaluate the effectiveness of insulin therapy during the previous 6-8 weeks.</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80157"/>
            <a:ext cx="8786874" cy="4545860"/>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Insulin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is a polypeptide consisting of two chains with different amounts of amino acid residues (chain a-21 and chain b-30). Polypeptide chains are joined together by two disulfide bonds.</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The clinic usually uses bovine and porcine insulin. They, insignificantly differing from human insulin, are antigens, to which antibodies can be produced.</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At present, by means of genetic engineering methods, human insulin is synthesized, which does not possess antigenic properties.</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The action of insulin depends on the receptors on the surface of the target cells that bind it. Then insulin penetrates into the cells. The sensitivity of tissues to insulin depends on the number of such receptors.</a:t>
            </a: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80157"/>
            <a:ext cx="8786874" cy="5530232"/>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The mechanism of action of insulin </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inside the cell is associated with the activation of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cAMP</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Insulin also affects the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cytoplasmic</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membrane, increasing the absorption and use of glucose by muscles and adipose tissue (with increasing fat deposits). Ultimately, its effect is reduced to a decrease in blood glucose due to its active absorption of tissues and a decrease in the breakdown of glycogen in the liver. If the blood sugar content is below 10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mmol</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 l (or 180 mg%),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glucosuria</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and osmotic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diuresis</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will stop, i.e.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polyuria</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Along with the improvement of glucose utilization under the influence of insulin, the absorption by cells of amino acids and potassium and the synthesis of protein are enhanced. In diabetes with insulin deficiency, patients are more likely to be dehydrated,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ketoacidosis</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is due to the breakdown of fats. Indications for insulin therapy are insulin-dependent diabetes (IDDM) type I, as well as some forms of insulin-dependent diabetes.</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80157"/>
            <a:ext cx="8786874" cy="25523910"/>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The level of endogenous insulin </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in the blood fluctuates throughout the day, as much as possible after eating.</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Insulin is used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parenterally</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Getting into the blood, it is further inactivated in the liver. About 10% of it is excreted in the urine. T1 / 2 insulin is 10 minutes. This creates difficulties in making up insufficiency of insulin secretion and requires the creation of prolonged drugs that are administered only under the skin or intramuscularly.</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Drugs with longer duration of action were created, -</a:t>
            </a:r>
          </a:p>
          <a:p>
            <a:pPr eaLnBrk="0" hangingPunct="0">
              <a:lnSpc>
                <a:spcPct val="70000"/>
              </a:lnSpc>
              <a:spcBef>
                <a:spcPts val="600"/>
              </a:spcBef>
              <a:defRPr/>
            </a:pP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protamine</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-zinc-insulin, and later NPH insulin (neutral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protamine</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Hagedorn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or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isophane</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-insulin. Given the possible antigenic properties of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protamine</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insulin ribbons were also developed, containing in varying amounts of zinc, which controls the duration of insulin action.</a:t>
            </a: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Параллельно шло изучение существующих препаратов инсулина и причин аллергических осложнений. Было установлено, что основную роль в их развитии играет </a:t>
            </a:r>
            <a:r>
              <a:rPr lang="ru-RU"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проинсулин</a:t>
            </a:r>
            <a:r>
              <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содержание которого в препаратах, получаемых методом кристаллизации, достигало 10-15%. Кроме того, в коммерческих препаратах инсулина были обнаружены и другие примеси (</a:t>
            </a:r>
            <a:r>
              <a:rPr lang="ru-RU"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соматостатин</a:t>
            </a:r>
            <a:r>
              <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глюкагон, панкреатический полипептид), которые снижали эффективность лечения. Только в 70-х годах с помощью </a:t>
            </a:r>
            <a:r>
              <a:rPr lang="ru-RU"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хроматографических</a:t>
            </a:r>
            <a:r>
              <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методов удалось получить высокоочищенные </a:t>
            </a:r>
            <a:r>
              <a:rPr lang="ru-RU"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монопиковые</a:t>
            </a:r>
            <a:r>
              <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инсулины, на </a:t>
            </a:r>
            <a:r>
              <a:rPr lang="ru-RU"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хроматограмме</a:t>
            </a:r>
            <a:r>
              <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которых регистрировался только один пик, соответствующий инсулину. Содержание примесей в них не превышало 20 частей на миллион. В современных </a:t>
            </a:r>
            <a:r>
              <a:rPr lang="ru-RU"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монокомпонентных</a:t>
            </a:r>
            <a:r>
              <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(МК) инсулинах оно составляет всего 1-3 части на миллион.</a:t>
            </a:r>
          </a:p>
          <a:p>
            <a:pPr eaLnBrk="0" hangingPunct="0">
              <a:lnSpc>
                <a:spcPct val="70000"/>
              </a:lnSpc>
              <a:spcBef>
                <a:spcPts val="600"/>
              </a:spcBef>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На протяжении 60 лет для лечения сахарного диабета применяли говяжий и свиной инсулины, которые по составу несколько отличаются от человеческого (на 3 и 1 аминокислоты соответственно). В 1960 г. был установлен аминокислотный состав гормона человека и вскоре осуществлен его синтез в лабораторных условиях. Однако потребовалось еще 20 лет для того, чтобы наладить промышленное производство человеческого инсулина. Первоначально его получали полусинтетическим методом путем замены одной аминокислоты свиного инсулина. В настоящее время для производства человеческого инсулина используют генно-инженерный метод. При этом ген, ответственный за синтез инсулина, встраивается в ДНК непатогенного штамма кишечной палочки или дрожжей, которые начинают вырабатывать в больших количествах инсулин. Преимуществом синтетического человеческого инсулина является полная идентичность естественному гормону человека, поэтому он не обладает </a:t>
            </a:r>
            <a:r>
              <a:rPr lang="ru-RU"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иммуногенными</a:t>
            </a:r>
            <a:r>
              <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свойствами. Человеческий инсулин считают наиболее эффективным средством лечения </a:t>
            </a:r>
            <a:r>
              <a:rPr lang="ru-RU"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инсулинзависимого</a:t>
            </a:r>
            <a:r>
              <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сахарного диабета, в связи с чем в ряде стран к настоящему времени полностью или практически полностью отказались от применения инсулинов животного происхождения. Перспективным считают также создание аналогов инсулина, отличающихся от него по химической структуре. Такие препараты могут оказывать ультракороткое или, наоборот, очень длительное действие или же обладают другими особенностями.</a:t>
            </a:r>
          </a:p>
          <a:p>
            <a:pPr eaLnBrk="0" hangingPunct="0">
              <a:lnSpc>
                <a:spcPct val="70000"/>
              </a:lnSpc>
              <a:spcBef>
                <a:spcPts val="600"/>
              </a:spcBef>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Важным шагом вперед в совершенствовании инсулинотерапии стало создание </a:t>
            </a:r>
            <a:r>
              <a:rPr lang="ru-RU"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шприц-ручек</a:t>
            </a:r>
            <a:r>
              <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ru-RU"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НовоПен</a:t>
            </a:r>
            <a:r>
              <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и др.), которые позволяют делать инъекции инсулина в любых условиях и без предварительной подготовки. Благодаря наличию специальных игл уколы практически безболезненны. Инсулин для </a:t>
            </a:r>
            <a:r>
              <a:rPr lang="ru-RU"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шприц-ручек</a:t>
            </a:r>
            <a:r>
              <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выпускается в баллончиках - </a:t>
            </a:r>
            <a:r>
              <a:rPr lang="ru-RU"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пенфиллах</a:t>
            </a:r>
            <a:r>
              <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содержащих 1,5 или 3,0 мл препарата.</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80157"/>
            <a:ext cx="8786874" cy="4327338"/>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Modern classification of insulin</a:t>
            </a:r>
          </a:p>
          <a:p>
            <a:pPr eaLnBrk="0" hangingPunct="0">
              <a:lnSpc>
                <a:spcPct val="70000"/>
              </a:lnSpc>
              <a:spcBef>
                <a:spcPts val="600"/>
              </a:spcBef>
              <a:defRPr/>
            </a:pPr>
            <a:endPar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Distinguish:</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-prolonged (basal)</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-short (food) insulin</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Prolonged insulin is used to simulate normal secretion of insulin during the day.</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To do this, use insulin of medium duration (NPH and tape) and long-lasting insulin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glargine</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detemir</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To create food peaks, use short and ultra-short insulin.</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A short insulin starts to act after 30 minutes,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ultrashort</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 in 10-15 minutes.</a:t>
            </a: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555579"/>
            <a:ext cx="8786874" cy="5696944"/>
          </a:xfrm>
          <a:prstGeom prst="rect">
            <a:avLst/>
          </a:prstGeom>
          <a:noFill/>
          <a:ln w="9525">
            <a:noFill/>
            <a:miter lim="800000"/>
            <a:headEnd/>
            <a:tailEnd/>
          </a:ln>
          <a:effectLst/>
        </p:spPr>
        <p:txBody>
          <a:bodyPr wrap="square" anchor="ctr">
            <a:spAutoFit/>
          </a:bodyPr>
          <a:lstStyle/>
          <a:p>
            <a:pPr eaLnBrk="0" hangingPunct="0">
              <a:lnSpc>
                <a:spcPct val="70000"/>
              </a:lnSpc>
              <a:spcBef>
                <a:spcPts val="600"/>
              </a:spcBef>
              <a:defRPr/>
            </a:pPr>
            <a:r>
              <a:rPr lang="en-US" sz="2400" b="1" dirty="0" smtClean="0">
                <a:ln>
                  <a:solidFill>
                    <a:srgbClr val="0000CC"/>
                  </a:solidFill>
                </a:ln>
                <a:solidFill>
                  <a:srgbClr val="FF0000"/>
                </a:solidFill>
                <a:latin typeface="Times New Roman" pitchFamily="18" charset="0"/>
                <a:ea typeface="Times New Roman" pitchFamily="18" charset="0"/>
                <a:cs typeface="Times New Roman" pitchFamily="18" charset="0"/>
              </a:rPr>
              <a:t>Comparative characteristics of insulin</a:t>
            </a:r>
          </a:p>
          <a:p>
            <a:pPr eaLnBrk="0" hangingPunct="0">
              <a:lnSpc>
                <a:spcPct val="70000"/>
              </a:lnSpc>
              <a:spcBef>
                <a:spcPts val="600"/>
              </a:spcBef>
              <a:defRPr/>
            </a:pPr>
            <a:r>
              <a:rPr lang="en-US" sz="2400" b="1" dirty="0" smtClean="0">
                <a:ln>
                  <a:solidFill>
                    <a:srgbClr val="0000CC"/>
                  </a:solidFill>
                </a:ln>
                <a:solidFill>
                  <a:srgbClr val="FF0000"/>
                </a:solidFill>
                <a:latin typeface="Times New Roman" pitchFamily="18" charset="0"/>
                <a:ea typeface="Times New Roman" pitchFamily="18" charset="0"/>
                <a:cs typeface="Times New Roman" pitchFamily="18" charset="0"/>
              </a:rPr>
              <a:t>Place of injection of insulin</a:t>
            </a:r>
          </a:p>
          <a:p>
            <a:pPr eaLnBrk="0" hangingPunct="0">
              <a:lnSpc>
                <a:spcPct val="70000"/>
              </a:lnSpc>
              <a:spcBef>
                <a:spcPts val="600"/>
              </a:spcBef>
              <a:defRPr/>
            </a:pP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The introduction of the prolonged insulin is carried out in the thigh (slow absorption).</a:t>
            </a:r>
          </a:p>
          <a:p>
            <a:pPr eaLnBrk="0" hangingPunct="0">
              <a:lnSpc>
                <a:spcPct val="70000"/>
              </a:lnSpc>
              <a:spcBef>
                <a:spcPts val="600"/>
              </a:spcBef>
              <a:defRPr/>
            </a:pP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The introduction of a short insulin is carried out in the stomach (the fastest absorption).</a:t>
            </a:r>
          </a:p>
          <a:p>
            <a:pPr eaLnBrk="0" hangingPunct="0">
              <a:lnSpc>
                <a:spcPct val="70000"/>
              </a:lnSpc>
              <a:spcBef>
                <a:spcPts val="600"/>
              </a:spcBef>
              <a:defRPr/>
            </a:pPr>
            <a:r>
              <a:rPr lang="en-US" sz="2400" b="1" dirty="0" smtClean="0">
                <a:ln>
                  <a:solidFill>
                    <a:srgbClr val="0000CC"/>
                  </a:solidFill>
                </a:ln>
                <a:solidFill>
                  <a:srgbClr val="FF0000"/>
                </a:solidFill>
                <a:latin typeface="Times New Roman" pitchFamily="18" charset="0"/>
                <a:ea typeface="Times New Roman" pitchFamily="18" charset="0"/>
                <a:cs typeface="Times New Roman" pitchFamily="18" charset="0"/>
              </a:rPr>
              <a:t>Time reference</a:t>
            </a:r>
          </a:p>
          <a:p>
            <a:pPr eaLnBrk="0" hangingPunct="0">
              <a:lnSpc>
                <a:spcPct val="70000"/>
              </a:lnSpc>
              <a:spcBef>
                <a:spcPts val="600"/>
              </a:spcBef>
              <a:defRPr/>
            </a:pP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Enter about the same time in the morning and evening; The morning dose is usually administered concomitantly with a short insulin.</a:t>
            </a:r>
          </a:p>
          <a:p>
            <a:pPr eaLnBrk="0" hangingPunct="0">
              <a:lnSpc>
                <a:spcPct val="70000"/>
              </a:lnSpc>
              <a:spcBef>
                <a:spcPts val="600"/>
              </a:spcBef>
              <a:defRPr/>
            </a:pP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Short-acting insulin is administered depending on the start of the meal - 20-30 minutes before meals.</a:t>
            </a:r>
          </a:p>
          <a:p>
            <a:pPr eaLnBrk="0" hangingPunct="0">
              <a:lnSpc>
                <a:spcPct val="70000"/>
              </a:lnSpc>
              <a:spcBef>
                <a:spcPts val="600"/>
              </a:spcBef>
              <a:defRPr/>
            </a:pPr>
            <a:r>
              <a:rPr lang="en-US" sz="2400" b="1" dirty="0" smtClean="0">
                <a:ln>
                  <a:solidFill>
                    <a:srgbClr val="0000CC"/>
                  </a:solidFill>
                </a:ln>
                <a:solidFill>
                  <a:srgbClr val="FF0000"/>
                </a:solidFill>
                <a:latin typeface="Times New Roman" pitchFamily="18" charset="0"/>
                <a:ea typeface="Times New Roman" pitchFamily="18" charset="0"/>
                <a:cs typeface="Times New Roman" pitchFamily="18" charset="0"/>
              </a:rPr>
              <a:t>Food intake after insulin injection</a:t>
            </a:r>
          </a:p>
          <a:p>
            <a:pPr eaLnBrk="0" hangingPunct="0">
              <a:lnSpc>
                <a:spcPct val="70000"/>
              </a:lnSpc>
              <a:spcBef>
                <a:spcPts val="600"/>
              </a:spcBef>
              <a:defRPr/>
            </a:pP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Prolonged insulin is not associated with food intake, it mimics the basal, and not the food secretion of insulin</a:t>
            </a:r>
          </a:p>
          <a:p>
            <a:pPr eaLnBrk="0" hangingPunct="0">
              <a:lnSpc>
                <a:spcPct val="70000"/>
              </a:lnSpc>
              <a:spcBef>
                <a:spcPts val="600"/>
              </a:spcBef>
              <a:defRPr/>
            </a:pP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If you have a short insulin, then you want it or not, but you have to eat it. You can not skip meals! Refusal to eat (for example, did not like the proposed food in the restaurant) threatens hypoglycemia</a:t>
            </a:r>
            <a:endParaRPr lang="ru-RU" sz="24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0"/>
            <a:ext cx="8786874" cy="5764655"/>
          </a:xfrm>
          <a:prstGeom prst="rect">
            <a:avLst/>
          </a:prstGeom>
          <a:noFill/>
          <a:ln w="9525">
            <a:noFill/>
            <a:miter lim="800000"/>
            <a:headEnd/>
            <a:tailEnd/>
          </a:ln>
          <a:effectLst/>
        </p:spPr>
        <p:txBody>
          <a:bodyPr wrap="square" anchor="ctr">
            <a:spAutoFit/>
          </a:bodyPr>
          <a:lstStyle/>
          <a:p>
            <a:pPr eaLnBrk="0" hangingPunct="0">
              <a:lnSpc>
                <a:spcPct val="70000"/>
              </a:lnSpc>
              <a:spcBef>
                <a:spcPts val="600"/>
              </a:spcBef>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Short (food)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insulins</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are divided into 2 groups.</a:t>
            </a: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1. Short insulin (regulator, soluble)</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The short insulin begins to act with a subcutaneous injection after 30 minutes (therefore, injected 30-40 minutes before meals), the peak of action occurs after 2 hours, disappears from the body after 6 hours.</a:t>
            </a: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Representatives:</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Insulin soluble (human genetically engineered) -</a:t>
            </a:r>
          </a:p>
          <a:p>
            <a:pPr eaLnBrk="0" hangingPunct="0">
              <a:lnSpc>
                <a:spcPct val="70000"/>
              </a:lnSpc>
              <a:spcBef>
                <a:spcPts val="600"/>
              </a:spcBef>
              <a:defRPr/>
            </a:pP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Actrapid</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NM,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Bioinsulin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R,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Gansulin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R,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Gansulin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R,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Insuran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R,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Rinsulin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R,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Khumulin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Regular.</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Insulin soluble (human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semisynthetic</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p>
          <a:p>
            <a:pPr eaLnBrk="0" hangingPunct="0">
              <a:lnSpc>
                <a:spcPct val="70000"/>
              </a:lnSpc>
              <a:spcBef>
                <a:spcPts val="600"/>
              </a:spcBef>
              <a:defRPr/>
            </a:pP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Biogulin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R,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Humodar</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R.</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Insulin soluble (pork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monocomponent</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Actrapid</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MS,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Monodar</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Monosuinsulin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MK.</a:t>
            </a:r>
            <a:endPar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181193"/>
            <a:ext cx="8786874" cy="5232202"/>
          </a:xfrm>
          <a:prstGeom prst="rect">
            <a:avLst/>
          </a:prstGeom>
          <a:noFill/>
          <a:ln w="9525">
            <a:noFill/>
            <a:miter lim="800000"/>
            <a:headEnd/>
            <a:tailEnd/>
          </a:ln>
          <a:effectLst/>
        </p:spPr>
        <p:txBody>
          <a:bodyPr wrap="square" anchor="ctr">
            <a:spAutoFit/>
          </a:bodyPr>
          <a:lstStyle/>
          <a:p>
            <a:pPr eaLnBrk="0" hangingPunct="0">
              <a:lnSpc>
                <a:spcPct val="70000"/>
              </a:lnSpc>
              <a:spcBef>
                <a:spcPts val="600"/>
              </a:spcBef>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2. Ultra-short insulin (analog, corresponds to human)</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The ultra-short insulin begins to act after 15 minutes, the peak after 2 hours, disappear from the body after 4 hours.</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It is more physiological and can be administered immediately before meals (5-10 minutes) or immediately after meals.</a:t>
            </a: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Representatives:</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Insulin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lyspro</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Humalog</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is a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semisynthetic</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analog of human insulin.</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Insulin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Aspart</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NovoRapid</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Penfill</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NovoRapid</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FlexPen</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Insulin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glulisine</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70C0"/>
                </a:solidFill>
                <a:latin typeface="Times New Roman" pitchFamily="18" charset="0"/>
                <a:ea typeface="Times New Roman" pitchFamily="18" charset="0"/>
                <a:cs typeface="Times New Roman" pitchFamily="18" charset="0"/>
              </a:rPr>
              <a:t>Apidra</a:t>
            </a:r>
            <a:r>
              <a:rPr lang="en-US" sz="2800" b="1" dirty="0" smtClean="0">
                <a:ln>
                  <a:solidFill>
                    <a:srgbClr val="0000CC"/>
                  </a:solidFill>
                </a:ln>
                <a:solidFill>
                  <a:srgbClr val="0070C0"/>
                </a:solidFill>
                <a:latin typeface="Times New Roman" pitchFamily="18" charset="0"/>
                <a:ea typeface="Times New Roman" pitchFamily="18" charset="0"/>
                <a:cs typeface="Times New Roman" pitchFamily="18" charset="0"/>
              </a:rPr>
              <a:t>).</a:t>
            </a:r>
            <a:endParaRPr lang="ru-RU" sz="2800" b="1" dirty="0" smtClean="0">
              <a:ln>
                <a:solidFill>
                  <a:srgbClr val="0000CC"/>
                </a:solidFill>
              </a:ln>
              <a:solidFill>
                <a:srgbClr val="0070C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0"/>
            <a:ext cx="8786874" cy="6592574"/>
          </a:xfrm>
          <a:prstGeom prst="rect">
            <a:avLst/>
          </a:prstGeom>
          <a:noFill/>
          <a:ln w="9525">
            <a:noFill/>
            <a:miter lim="800000"/>
            <a:headEnd/>
            <a:tailEnd/>
          </a:ln>
          <a:effectLst/>
        </p:spPr>
        <p:txBody>
          <a:bodyPr wrap="square" anchor="ctr">
            <a:spAutoFit/>
          </a:bodyPr>
          <a:lstStyle/>
          <a:p>
            <a:pPr eaLnBrk="0" hangingPunct="0">
              <a:lnSpc>
                <a:spcPct val="70000"/>
              </a:lnSpc>
              <a:spcBef>
                <a:spcPts val="600"/>
              </a:spcBef>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Prolonged (basal) </a:t>
            </a:r>
            <a:r>
              <a:rPr lang="en-US" sz="28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insulins</a:t>
            </a:r>
            <a:endPar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There are also two types.</a:t>
            </a: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1. Insulin of medium duration</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Begins to act with subcutaneous injection after 1-2 hours, the peak of action occurs in 6-8 hours, the duration of action is 10-12 hours. The usual dose is 24 U / day in 2 doses.</a:t>
            </a: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Representatives:</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Insulin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isophane</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(human genetically engineered) -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Biosulin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Gansulin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Gansulin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Insuman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Bazal</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GT,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Insuran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NPH,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Protafan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NM,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Rinsulin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NPH,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Khumulin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NPH.</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Insulin-</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isophane</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(human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semisynthetic</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Biogulin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Humodar</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B.</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Insulin-</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isophane</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(pig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monocomponent</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Monodar</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B,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Protafan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MS.</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Insulin-zinc compound suspension -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Monotard</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MS</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0728"/>
            <a:ext cx="8786874" cy="4776692"/>
          </a:xfrm>
          <a:prstGeom prst="rect">
            <a:avLst/>
          </a:prstGeom>
          <a:noFill/>
          <a:ln w="9525">
            <a:noFill/>
            <a:miter lim="800000"/>
            <a:headEnd/>
            <a:tailEnd/>
          </a:ln>
          <a:effectLst/>
        </p:spPr>
        <p:txBody>
          <a:bodyPr wrap="square" anchor="ctr">
            <a:spAutoFit/>
          </a:bodyPr>
          <a:lstStyle/>
          <a:p>
            <a:pPr eaLnBrk="0" hangingPunct="0">
              <a:lnSpc>
                <a:spcPct val="70000"/>
              </a:lnSpc>
              <a:spcBef>
                <a:spcPts val="600"/>
              </a:spcBef>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2. Prolonged insulin</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It starts to act in 4-8 hours, the peak of action comes after 8-18 hours, the duration of action is 20-30 hours.</a:t>
            </a:r>
          </a:p>
          <a:p>
            <a:pPr eaLnBrk="0" hangingPunct="0">
              <a:lnSpc>
                <a:spcPct val="70000"/>
              </a:lnSpc>
              <a:spcBef>
                <a:spcPts val="600"/>
              </a:spcBef>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Representatives:</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Insulin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glargine</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Lantus</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 a usual dose of 12 units / day. Insulin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glargine</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does not have a marked peak of action, since it is released into the bloodstream at a relatively constant rate, so it is administered once. Activate begins after 1-1,5 hours. Never give hypoglycemia.</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Insulin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Detemir</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Leveemir</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Penfill</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Leveemir</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FlexPen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 a usual dose of 20 units / day. Since it has a small peak, the daily dose should be divided into 2 doses.</a:t>
            </a: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142984"/>
            <a:ext cx="8786874" cy="5509200"/>
          </a:xfrm>
          <a:prstGeom prst="rect">
            <a:avLst/>
          </a:prstGeom>
          <a:noFill/>
          <a:ln w="9525">
            <a:noFill/>
            <a:miter lim="800000"/>
            <a:headEnd/>
            <a:tailEnd/>
          </a:ln>
          <a:effectLst/>
        </p:spPr>
        <p:txBody>
          <a:bodyPr wrap="square" anchor="ctr">
            <a:spAutoFit/>
          </a:bodyPr>
          <a:lstStyle/>
          <a:p>
            <a:pPr eaLnBrk="0" hangingPunct="0">
              <a:lnSpc>
                <a:spcPct val="70000"/>
              </a:lnSpc>
              <a:spcBef>
                <a:spcPts val="600"/>
              </a:spcBef>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For the treatment of patients with type 2 diabetes, insulin combined action </a:t>
            </a:r>
            <a:r>
              <a:rPr lang="en-US" sz="2400" b="1" dirty="0" smtClean="0">
                <a:ln>
                  <a:solidFill>
                    <a:srgbClr val="0000CC"/>
                  </a:solidFill>
                </a:ln>
                <a:solidFill>
                  <a:srgbClr val="FF0000"/>
                </a:solidFill>
                <a:latin typeface="Times New Roman" pitchFamily="18" charset="0"/>
                <a:ea typeface="Times New Roman" pitchFamily="18" charset="0"/>
                <a:cs typeface="Times New Roman" pitchFamily="18" charset="0"/>
              </a:rPr>
              <a:t>(biphasic drugs), </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which are ready-mixes of prolonged and short insulin, are produced. They are indicated by a fraction, for example, 25/75 (where 25% is a short insulin, and 70% is a prolonged insulin).</a:t>
            </a:r>
          </a:p>
          <a:p>
            <a:pPr eaLnBrk="0" hangingPunct="0">
              <a:lnSpc>
                <a:spcPct val="70000"/>
              </a:lnSpc>
              <a:spcBef>
                <a:spcPts val="600"/>
              </a:spcBef>
              <a:defRPr/>
            </a:pP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Typically, the introduction of insulin as a mixture is carried out 2 times a day (morning and evening), and in the afternoon, a sulfonylurea preparation of the 3rd generation is prescribed. Introduce mixed-insulin 30 minutes before meals (this is dictated by the fact that the composition of these drugs includes insulin short-acting).</a:t>
            </a:r>
          </a:p>
          <a:p>
            <a:pPr eaLnBrk="0" hangingPunct="0">
              <a:lnSpc>
                <a:spcPct val="70000"/>
              </a:lnSpc>
              <a:spcBef>
                <a:spcPts val="600"/>
              </a:spcBef>
              <a:defRPr/>
            </a:pPr>
            <a:r>
              <a:rPr lang="en-US" sz="2400" b="1" dirty="0" smtClean="0">
                <a:ln>
                  <a:solidFill>
                    <a:srgbClr val="0000CC"/>
                  </a:solidFill>
                </a:ln>
                <a:solidFill>
                  <a:srgbClr val="FF0000"/>
                </a:solidFill>
                <a:latin typeface="Times New Roman" pitchFamily="18" charset="0"/>
                <a:ea typeface="Times New Roman" pitchFamily="18" charset="0"/>
                <a:cs typeface="Times New Roman" pitchFamily="18" charset="0"/>
              </a:rPr>
              <a:t>Representatives:</a:t>
            </a:r>
          </a:p>
          <a:p>
            <a:pPr eaLnBrk="0" hangingPunct="0">
              <a:lnSpc>
                <a:spcPct val="70000"/>
              </a:lnSpc>
              <a:spcBef>
                <a:spcPts val="600"/>
              </a:spcBef>
              <a:defRPr/>
            </a:pP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Insulin biphasic (human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semisynthetic</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Biogulin</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70/30,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Humalog</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mix 25,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Humodar</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K25.</a:t>
            </a:r>
          </a:p>
          <a:p>
            <a:pPr eaLnBrk="0" hangingPunct="0">
              <a:lnSpc>
                <a:spcPct val="70000"/>
              </a:lnSpc>
              <a:spcBef>
                <a:spcPts val="600"/>
              </a:spcBef>
              <a:defRPr/>
            </a:pP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Two-phase insulin (human genetic engineering) -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Gansulin</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30R,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Gensulin</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M 30,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Insuman</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Komb</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25 GT,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Mixtard</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30 NМ,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Humulin</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M3.</a:t>
            </a:r>
          </a:p>
          <a:p>
            <a:pPr eaLnBrk="0" hangingPunct="0">
              <a:lnSpc>
                <a:spcPct val="70000"/>
              </a:lnSpc>
              <a:spcBef>
                <a:spcPts val="600"/>
              </a:spcBef>
              <a:defRPr/>
            </a:pP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Insulin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aspart</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biphasic -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NovoMix</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30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Penfill</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NovoMix</a:t>
            </a:r>
            <a:r>
              <a:rPr lang="en-US" sz="2400" b="1" dirty="0" smtClean="0">
                <a:ln>
                  <a:solidFill>
                    <a:srgbClr val="0000CC"/>
                  </a:solidFill>
                </a:ln>
                <a:solidFill>
                  <a:srgbClr val="7030A0"/>
                </a:solidFill>
                <a:latin typeface="Times New Roman" pitchFamily="18" charset="0"/>
                <a:ea typeface="Times New Roman" pitchFamily="18" charset="0"/>
                <a:cs typeface="Times New Roman" pitchFamily="18" charset="0"/>
              </a:rPr>
              <a:t> 30 </a:t>
            </a:r>
            <a:r>
              <a:rPr lang="en-US" sz="24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FlexPen</a:t>
            </a:r>
            <a:endParaRPr lang="ru-RU" sz="24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ln>
                  <a:solidFill>
                    <a:srgbClr val="0000CC"/>
                  </a:solidFill>
                </a:ln>
                <a:solidFill>
                  <a:schemeClr val="accent5">
                    <a:lumMod val="50000"/>
                  </a:schemeClr>
                </a:solidFill>
                <a:latin typeface="Times New Roman" pitchFamily="18" charset="0"/>
                <a:cs typeface="Times New Roman" pitchFamily="18" charset="0"/>
              </a:rPr>
              <a:t>DIABETES</a:t>
            </a:r>
            <a:endParaRPr lang="ru-RU" sz="3200" dirty="0">
              <a:latin typeface="+mn-lt"/>
            </a:endParaRP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r"/>
            <a:r>
              <a:rPr lang="en-US" b="1" dirty="0" smtClean="0">
                <a:ln>
                  <a:solidFill>
                    <a:srgbClr val="0000CC"/>
                  </a:solidFill>
                </a:ln>
                <a:solidFill>
                  <a:schemeClr val="accent5">
                    <a:lumMod val="50000"/>
                  </a:schemeClr>
                </a:solidFill>
                <a:latin typeface="Times New Roman" pitchFamily="18" charset="0"/>
                <a:cs typeface="Times New Roman" pitchFamily="18" charset="0"/>
              </a:rPr>
              <a:t>DIABETES</a:t>
            </a:r>
            <a:r>
              <a:rPr lang="ru-RU" dirty="0" smtClean="0"/>
              <a:t/>
            </a:r>
            <a:br>
              <a:rPr lang="ru-RU" dirty="0" smtClean="0"/>
            </a:br>
            <a:endParaRPr lang="ru-RU" dirty="0"/>
          </a:p>
        </p:txBody>
      </p:sp>
      <p:sp>
        <p:nvSpPr>
          <p:cNvPr id="3" name="Содержимое 2"/>
          <p:cNvSpPr>
            <a:spLocks noGrp="1"/>
          </p:cNvSpPr>
          <p:nvPr>
            <p:ph idx="1"/>
          </p:nvPr>
        </p:nvSpPr>
        <p:spPr>
          <a:xfrm>
            <a:off x="304800" y="1071546"/>
            <a:ext cx="8686800" cy="5008579"/>
          </a:xfrm>
        </p:spPr>
        <p:txBody>
          <a:bodyPr/>
          <a:lstStyle/>
          <a:p>
            <a:pPr marL="457200" indent="-457200" algn="ctr">
              <a:buNone/>
            </a:pPr>
            <a:r>
              <a:rPr lang="en-US" dirty="0" smtClean="0">
                <a:solidFill>
                  <a:srgbClr val="FF0000"/>
                </a:solidFill>
              </a:rPr>
              <a:t>For the treatment of type 2 diabetes,</a:t>
            </a:r>
          </a:p>
          <a:p>
            <a:pPr marL="457200" indent="-457200" algn="ctr">
              <a:buNone/>
            </a:pPr>
            <a:r>
              <a:rPr lang="en-US" dirty="0" smtClean="0">
                <a:solidFill>
                  <a:srgbClr val="FF0000"/>
                </a:solidFill>
              </a:rPr>
              <a:t>synthetic </a:t>
            </a:r>
            <a:r>
              <a:rPr lang="en-US" dirty="0" err="1" smtClean="0">
                <a:solidFill>
                  <a:srgbClr val="FF0000"/>
                </a:solidFill>
              </a:rPr>
              <a:t>antidiabetic</a:t>
            </a:r>
            <a:r>
              <a:rPr lang="en-US" dirty="0" smtClean="0">
                <a:solidFill>
                  <a:srgbClr val="FF0000"/>
                </a:solidFill>
              </a:rPr>
              <a:t> drugs</a:t>
            </a:r>
          </a:p>
          <a:p>
            <a:pPr marL="457200" indent="-457200" algn="ctr">
              <a:buNone/>
            </a:pPr>
            <a:r>
              <a:rPr lang="en-US" dirty="0" smtClean="0">
                <a:solidFill>
                  <a:srgbClr val="0070C0"/>
                </a:solidFill>
              </a:rPr>
              <a:t>CLASSIFICATION</a:t>
            </a:r>
          </a:p>
          <a:p>
            <a:pPr marL="457200" indent="-457200" algn="just">
              <a:buNone/>
            </a:pPr>
            <a:r>
              <a:rPr lang="ru-RU" sz="2000" dirty="0" smtClean="0">
                <a:solidFill>
                  <a:srgbClr val="00B050"/>
                </a:solidFill>
              </a:rPr>
              <a:t>1. </a:t>
            </a:r>
            <a:r>
              <a:rPr lang="en-US" sz="2000" dirty="0" smtClean="0">
                <a:solidFill>
                  <a:srgbClr val="00B050"/>
                </a:solidFill>
              </a:rPr>
              <a:t>DERIVATIVES </a:t>
            </a:r>
            <a:r>
              <a:rPr lang="en-US" sz="2000" dirty="0" smtClean="0">
                <a:solidFill>
                  <a:srgbClr val="00B050"/>
                </a:solidFill>
              </a:rPr>
              <a:t>OF </a:t>
            </a:r>
            <a:r>
              <a:rPr lang="en-US" sz="2000" dirty="0" smtClean="0">
                <a:solidFill>
                  <a:srgbClr val="00B050"/>
                </a:solidFill>
              </a:rPr>
              <a:t>SULPHONYLUREA:</a:t>
            </a:r>
            <a:endParaRPr lang="ru-RU" sz="2000" dirty="0" smtClean="0">
              <a:solidFill>
                <a:srgbClr val="00B050"/>
              </a:solidFill>
            </a:endParaRPr>
          </a:p>
          <a:p>
            <a:pPr marL="457200" indent="-457200" algn="just">
              <a:buAutoNum type="arabicPeriod"/>
            </a:pPr>
            <a:r>
              <a:rPr lang="en-US" sz="2000" dirty="0" smtClean="0">
                <a:solidFill>
                  <a:srgbClr val="00B050"/>
                </a:solidFill>
              </a:rPr>
              <a:t>        1 generation - </a:t>
            </a:r>
            <a:r>
              <a:rPr lang="en-US" sz="2000" dirty="0" err="1" smtClean="0">
                <a:solidFill>
                  <a:srgbClr val="00B050"/>
                </a:solidFill>
              </a:rPr>
              <a:t>butamide</a:t>
            </a:r>
            <a:r>
              <a:rPr lang="en-US" sz="2000" dirty="0" smtClean="0">
                <a:solidFill>
                  <a:srgbClr val="00B050"/>
                </a:solidFill>
              </a:rPr>
              <a:t>, </a:t>
            </a:r>
            <a:r>
              <a:rPr lang="en-US" sz="2000" dirty="0" err="1" smtClean="0">
                <a:solidFill>
                  <a:srgbClr val="00B050"/>
                </a:solidFill>
              </a:rPr>
              <a:t>bucarban</a:t>
            </a:r>
            <a:endParaRPr lang="en-US" sz="2000" dirty="0" smtClean="0">
              <a:solidFill>
                <a:srgbClr val="00B050"/>
              </a:solidFill>
            </a:endParaRPr>
          </a:p>
          <a:p>
            <a:pPr marL="457200" indent="-457200" algn="just">
              <a:buAutoNum type="arabicPeriod" startAt="2"/>
            </a:pPr>
            <a:r>
              <a:rPr lang="en-US" sz="2000" dirty="0" smtClean="0">
                <a:solidFill>
                  <a:srgbClr val="00B050"/>
                </a:solidFill>
              </a:rPr>
              <a:t>        2 generations - </a:t>
            </a:r>
            <a:r>
              <a:rPr lang="en-US" sz="2000" dirty="0" err="1" smtClean="0">
                <a:solidFill>
                  <a:srgbClr val="00B050"/>
                </a:solidFill>
              </a:rPr>
              <a:t>chlorpropamide</a:t>
            </a:r>
            <a:r>
              <a:rPr lang="en-US" sz="2000" dirty="0" smtClean="0">
                <a:solidFill>
                  <a:srgbClr val="00B050"/>
                </a:solidFill>
              </a:rPr>
              <a:t>, </a:t>
            </a:r>
            <a:r>
              <a:rPr lang="en-US" sz="2000" dirty="0" err="1" smtClean="0">
                <a:solidFill>
                  <a:srgbClr val="00B050"/>
                </a:solidFill>
              </a:rPr>
              <a:t>glibenclamide</a:t>
            </a:r>
            <a:r>
              <a:rPr lang="en-US" sz="2000" dirty="0" smtClean="0">
                <a:solidFill>
                  <a:srgbClr val="00B050"/>
                </a:solidFill>
              </a:rPr>
              <a:t> (</a:t>
            </a:r>
            <a:r>
              <a:rPr lang="en-US" sz="2000" dirty="0" err="1" smtClean="0">
                <a:solidFill>
                  <a:srgbClr val="00B050"/>
                </a:solidFill>
              </a:rPr>
              <a:t>mannil</a:t>
            </a:r>
            <a:r>
              <a:rPr lang="en-US" sz="2000" dirty="0" smtClean="0">
                <a:solidFill>
                  <a:srgbClr val="00B050"/>
                </a:solidFill>
              </a:rPr>
              <a:t>, </a:t>
            </a:r>
            <a:r>
              <a:rPr lang="en-US" sz="2000" dirty="0" err="1" smtClean="0">
                <a:solidFill>
                  <a:srgbClr val="00B050"/>
                </a:solidFill>
              </a:rPr>
              <a:t>gliclazide</a:t>
            </a:r>
            <a:r>
              <a:rPr lang="en-US" sz="2000" dirty="0" smtClean="0">
                <a:solidFill>
                  <a:srgbClr val="00B050"/>
                </a:solidFill>
              </a:rPr>
              <a:t>)</a:t>
            </a:r>
          </a:p>
          <a:p>
            <a:pPr marL="457200" indent="-457200" algn="just">
              <a:buAutoNum type="arabicPeriod" startAt="2"/>
            </a:pPr>
            <a:r>
              <a:rPr lang="en-US" sz="2000" dirty="0" smtClean="0">
                <a:solidFill>
                  <a:srgbClr val="00B050"/>
                </a:solidFill>
              </a:rPr>
              <a:t>        3 generations - </a:t>
            </a:r>
            <a:r>
              <a:rPr lang="en-US" sz="2000" dirty="0" err="1" smtClean="0">
                <a:solidFill>
                  <a:srgbClr val="00B050"/>
                </a:solidFill>
              </a:rPr>
              <a:t>glimepiride</a:t>
            </a:r>
            <a:r>
              <a:rPr lang="en-US" sz="2000" dirty="0" smtClean="0">
                <a:solidFill>
                  <a:srgbClr val="00B050"/>
                </a:solidFill>
              </a:rPr>
              <a:t> (</a:t>
            </a:r>
            <a:r>
              <a:rPr lang="en-US" sz="2000" dirty="0" err="1" smtClean="0">
                <a:solidFill>
                  <a:srgbClr val="00B050"/>
                </a:solidFill>
              </a:rPr>
              <a:t>amaryl</a:t>
            </a:r>
            <a:r>
              <a:rPr lang="en-US" sz="2000" dirty="0" smtClean="0">
                <a:solidFill>
                  <a:srgbClr val="00B050"/>
                </a:solidFill>
              </a:rPr>
              <a:t>)</a:t>
            </a:r>
          </a:p>
          <a:p>
            <a:pPr marL="457200" indent="-457200" algn="just">
              <a:buNone/>
            </a:pPr>
            <a:r>
              <a:rPr lang="ru-RU" sz="2000" dirty="0" smtClean="0">
                <a:solidFill>
                  <a:srgbClr val="00B050"/>
                </a:solidFill>
              </a:rPr>
              <a:t>2. </a:t>
            </a:r>
            <a:r>
              <a:rPr lang="en-US" sz="2000" dirty="0" err="1" smtClean="0">
                <a:solidFill>
                  <a:srgbClr val="00B050"/>
                </a:solidFill>
              </a:rPr>
              <a:t>Biguanides</a:t>
            </a:r>
            <a:r>
              <a:rPr lang="en-US" sz="2000" dirty="0" smtClean="0">
                <a:solidFill>
                  <a:srgbClr val="00B050"/>
                </a:solidFill>
              </a:rPr>
              <a:t>: </a:t>
            </a:r>
            <a:r>
              <a:rPr lang="en-US" sz="2000" dirty="0" err="1" smtClean="0">
                <a:solidFill>
                  <a:srgbClr val="00B050"/>
                </a:solidFill>
              </a:rPr>
              <a:t>buformin</a:t>
            </a:r>
            <a:r>
              <a:rPr lang="en-US" sz="2000" dirty="0" smtClean="0">
                <a:solidFill>
                  <a:srgbClr val="00B050"/>
                </a:solidFill>
              </a:rPr>
              <a:t> (</a:t>
            </a:r>
            <a:r>
              <a:rPr lang="en-US" sz="2000" dirty="0" err="1" smtClean="0">
                <a:solidFill>
                  <a:srgbClr val="00B050"/>
                </a:solidFill>
              </a:rPr>
              <a:t>glybutide</a:t>
            </a:r>
            <a:r>
              <a:rPr lang="en-US" sz="2000" dirty="0" smtClean="0">
                <a:solidFill>
                  <a:srgbClr val="00B050"/>
                </a:solidFill>
              </a:rPr>
              <a:t>), </a:t>
            </a:r>
            <a:r>
              <a:rPr lang="en-US" sz="2000" dirty="0" err="1" smtClean="0">
                <a:solidFill>
                  <a:srgbClr val="00B050"/>
                </a:solidFill>
              </a:rPr>
              <a:t>metformin</a:t>
            </a:r>
            <a:r>
              <a:rPr lang="en-US" sz="2000" dirty="0" smtClean="0">
                <a:solidFill>
                  <a:srgbClr val="00B050"/>
                </a:solidFill>
              </a:rPr>
              <a:t> (</a:t>
            </a:r>
            <a:r>
              <a:rPr lang="en-US" sz="2000" dirty="0" err="1" smtClean="0">
                <a:solidFill>
                  <a:srgbClr val="00B050"/>
                </a:solidFill>
              </a:rPr>
              <a:t>siofor</a:t>
            </a:r>
            <a:r>
              <a:rPr lang="en-US" sz="2000" dirty="0" smtClean="0">
                <a:solidFill>
                  <a:srgbClr val="00B050"/>
                </a:solidFill>
              </a:rPr>
              <a:t>), etc.</a:t>
            </a:r>
          </a:p>
          <a:p>
            <a:pPr marL="457200" indent="-457200" algn="just">
              <a:buNone/>
            </a:pPr>
            <a:r>
              <a:rPr lang="en-US" sz="2000" dirty="0" smtClean="0">
                <a:solidFill>
                  <a:srgbClr val="00B050"/>
                </a:solidFill>
              </a:rPr>
              <a:t>3. Different chemical groups: </a:t>
            </a:r>
            <a:r>
              <a:rPr lang="en-US" sz="2000" dirty="0" err="1" smtClean="0">
                <a:solidFill>
                  <a:srgbClr val="00B050"/>
                </a:solidFill>
              </a:rPr>
              <a:t>thiazolidones</a:t>
            </a:r>
            <a:r>
              <a:rPr lang="en-US" sz="2000" dirty="0" smtClean="0">
                <a:solidFill>
                  <a:srgbClr val="00B050"/>
                </a:solidFill>
              </a:rPr>
              <a:t> (</a:t>
            </a:r>
            <a:r>
              <a:rPr lang="en-US" sz="2000" dirty="0" err="1" smtClean="0">
                <a:solidFill>
                  <a:srgbClr val="00B050"/>
                </a:solidFill>
              </a:rPr>
              <a:t>rosiglitazone</a:t>
            </a:r>
            <a:r>
              <a:rPr lang="en-US" sz="2000" dirty="0" smtClean="0">
                <a:solidFill>
                  <a:srgbClr val="00B050"/>
                </a:solidFill>
              </a:rPr>
              <a:t>, </a:t>
            </a:r>
            <a:r>
              <a:rPr lang="en-US" sz="2000" dirty="0" err="1" smtClean="0">
                <a:solidFill>
                  <a:srgbClr val="00B050"/>
                </a:solidFill>
              </a:rPr>
              <a:t>pioglitazone</a:t>
            </a:r>
            <a:r>
              <a:rPr lang="en-US" sz="2000" dirty="0" smtClean="0">
                <a:solidFill>
                  <a:srgbClr val="00B050"/>
                </a:solidFill>
              </a:rPr>
              <a:t>, </a:t>
            </a:r>
            <a:r>
              <a:rPr lang="en-US" sz="2000" dirty="0" err="1" smtClean="0">
                <a:solidFill>
                  <a:srgbClr val="00B050"/>
                </a:solidFill>
              </a:rPr>
              <a:t>acarbose</a:t>
            </a:r>
            <a:r>
              <a:rPr lang="en-US" sz="2000" dirty="0" smtClean="0">
                <a:solidFill>
                  <a:srgbClr val="00B050"/>
                </a:solidFill>
              </a:rPr>
              <a:t> (</a:t>
            </a:r>
            <a:r>
              <a:rPr lang="en-US" sz="2000" dirty="0" err="1" smtClean="0">
                <a:solidFill>
                  <a:srgbClr val="00B050"/>
                </a:solidFill>
              </a:rPr>
              <a:t>glucobay</a:t>
            </a:r>
            <a:r>
              <a:rPr lang="en-US" sz="2000" dirty="0" smtClean="0">
                <a:solidFill>
                  <a:srgbClr val="00B050"/>
                </a:solidFill>
              </a:rPr>
              <a:t>), </a:t>
            </a:r>
            <a:r>
              <a:rPr lang="en-US" sz="2000" dirty="0" err="1" smtClean="0">
                <a:solidFill>
                  <a:srgbClr val="00B050"/>
                </a:solidFill>
              </a:rPr>
              <a:t>glyphazine</a:t>
            </a:r>
            <a:r>
              <a:rPr lang="en-US" sz="2000" dirty="0" smtClean="0">
                <a:solidFill>
                  <a:srgbClr val="00B050"/>
                </a:solidFill>
              </a:rPr>
              <a:t>, "</a:t>
            </a:r>
            <a:r>
              <a:rPr lang="en-US" sz="2000" dirty="0" err="1" smtClean="0">
                <a:solidFill>
                  <a:srgbClr val="00B050"/>
                </a:solidFill>
              </a:rPr>
              <a:t>arfazepine</a:t>
            </a:r>
            <a:r>
              <a:rPr lang="en-US" sz="2000" dirty="0" smtClean="0">
                <a:solidFill>
                  <a:srgbClr val="00B050"/>
                </a:solidFill>
              </a:rPr>
              <a:t>" collection.</a:t>
            </a:r>
            <a:endParaRPr lang="ru-RU" sz="2000" dirty="0">
              <a:solidFill>
                <a:srgbClr val="00B050"/>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r"/>
            <a:r>
              <a:rPr lang="en-US" b="1" dirty="0" smtClean="0">
                <a:ln>
                  <a:solidFill>
                    <a:srgbClr val="0000CC"/>
                  </a:solidFill>
                </a:ln>
                <a:solidFill>
                  <a:schemeClr val="accent5">
                    <a:lumMod val="50000"/>
                  </a:schemeClr>
                </a:solidFill>
                <a:latin typeface="Times New Roman" pitchFamily="18" charset="0"/>
                <a:cs typeface="Times New Roman" pitchFamily="18" charset="0"/>
              </a:rPr>
              <a:t>DIABETES</a:t>
            </a:r>
            <a:r>
              <a:rPr lang="ru-RU" dirty="0" smtClean="0"/>
              <a:t/>
            </a:r>
            <a:br>
              <a:rPr lang="ru-RU" dirty="0" smtClean="0"/>
            </a:br>
            <a:endParaRPr lang="ru-RU" dirty="0"/>
          </a:p>
        </p:txBody>
      </p:sp>
      <p:sp>
        <p:nvSpPr>
          <p:cNvPr id="3" name="Содержимое 2"/>
          <p:cNvSpPr>
            <a:spLocks noGrp="1"/>
          </p:cNvSpPr>
          <p:nvPr>
            <p:ph idx="1"/>
          </p:nvPr>
        </p:nvSpPr>
        <p:spPr>
          <a:xfrm>
            <a:off x="304800" y="1071546"/>
            <a:ext cx="8686800" cy="5008579"/>
          </a:xfrm>
        </p:spPr>
        <p:txBody>
          <a:bodyPr>
            <a:normAutofit/>
          </a:bodyPr>
          <a:lstStyle/>
          <a:p>
            <a:pPr algn="ctr"/>
            <a:r>
              <a:rPr lang="en-US" sz="2400" dirty="0" smtClean="0">
                <a:solidFill>
                  <a:srgbClr val="0070C0"/>
                </a:solidFill>
              </a:rPr>
              <a:t>DERIVATIVES OF </a:t>
            </a:r>
            <a:r>
              <a:rPr lang="en-US" sz="2400" dirty="0" smtClean="0">
                <a:solidFill>
                  <a:srgbClr val="0070C0"/>
                </a:solidFill>
              </a:rPr>
              <a:t>SULPHONYLUREA</a:t>
            </a:r>
            <a:endParaRPr lang="en-US" sz="2400" dirty="0" smtClean="0">
              <a:solidFill>
                <a:srgbClr val="0070C0"/>
              </a:solidFill>
            </a:endParaRPr>
          </a:p>
          <a:p>
            <a:pPr algn="just"/>
            <a:r>
              <a:rPr lang="en-US" sz="2400" dirty="0" smtClean="0">
                <a:solidFill>
                  <a:srgbClr val="FF0000"/>
                </a:solidFill>
              </a:rPr>
              <a:t>- stimulate the secretion of insulin beta cells of the pancreas;</a:t>
            </a:r>
          </a:p>
          <a:p>
            <a:pPr algn="just"/>
            <a:r>
              <a:rPr lang="en-US" sz="2400" dirty="0" smtClean="0">
                <a:solidFill>
                  <a:srgbClr val="FF0000"/>
                </a:solidFill>
              </a:rPr>
              <a:t>- bind to specific receptors on the surface of beta-cell membranes;</a:t>
            </a:r>
          </a:p>
          <a:p>
            <a:pPr algn="just"/>
            <a:r>
              <a:rPr lang="en-US" sz="2400" dirty="0" smtClean="0">
                <a:solidFill>
                  <a:srgbClr val="FF0000"/>
                </a:solidFill>
              </a:rPr>
              <a:t>- contribute to the closure of ATP-dependent potassium channels, the opening of calcium channels, the rapid intracellular intake of calcium, which leads to </a:t>
            </a:r>
            <a:r>
              <a:rPr lang="en-US" sz="2400" dirty="0" err="1" smtClean="0">
                <a:solidFill>
                  <a:srgbClr val="FF0000"/>
                </a:solidFill>
              </a:rPr>
              <a:t>degranulation</a:t>
            </a:r>
            <a:r>
              <a:rPr lang="en-US" sz="2400" dirty="0" smtClean="0">
                <a:solidFill>
                  <a:srgbClr val="FF0000"/>
                </a:solidFill>
              </a:rPr>
              <a:t> and secretion of insulin;</a:t>
            </a:r>
          </a:p>
          <a:p>
            <a:pPr algn="just"/>
            <a:r>
              <a:rPr lang="en-US" sz="2400" dirty="0" smtClean="0">
                <a:solidFill>
                  <a:srgbClr val="FF0000"/>
                </a:solidFill>
              </a:rPr>
              <a:t>- Increased insulin levels in the blood provide for the utilization of glucose by insulin-dependent tissues and the suppression of glucose production by the liver.</a:t>
            </a:r>
          </a:p>
          <a:p>
            <a:pPr algn="ctr"/>
            <a:endParaRPr lang="ru-RU" sz="2400" dirty="0">
              <a:solidFill>
                <a:srgbClr val="FF0000"/>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r"/>
            <a:r>
              <a:rPr lang="en-US" b="1" dirty="0" smtClean="0">
                <a:ln>
                  <a:solidFill>
                    <a:srgbClr val="0000CC"/>
                  </a:solidFill>
                </a:ln>
                <a:solidFill>
                  <a:schemeClr val="accent5">
                    <a:lumMod val="50000"/>
                  </a:schemeClr>
                </a:solidFill>
                <a:latin typeface="Times New Roman" pitchFamily="18" charset="0"/>
                <a:cs typeface="Times New Roman" pitchFamily="18" charset="0"/>
              </a:rPr>
              <a:t>DIABETES</a:t>
            </a:r>
            <a:r>
              <a:rPr lang="ru-RU" dirty="0" smtClean="0"/>
              <a:t/>
            </a:r>
            <a:br>
              <a:rPr lang="ru-RU" dirty="0" smtClean="0"/>
            </a:br>
            <a:endParaRPr lang="ru-RU" dirty="0"/>
          </a:p>
        </p:txBody>
      </p:sp>
      <p:sp>
        <p:nvSpPr>
          <p:cNvPr id="3" name="Содержимое 2"/>
          <p:cNvSpPr>
            <a:spLocks noGrp="1"/>
          </p:cNvSpPr>
          <p:nvPr>
            <p:ph idx="1"/>
          </p:nvPr>
        </p:nvSpPr>
        <p:spPr>
          <a:xfrm>
            <a:off x="304800" y="1071546"/>
            <a:ext cx="8686800" cy="5008579"/>
          </a:xfrm>
        </p:spPr>
        <p:txBody>
          <a:bodyPr/>
          <a:lstStyle/>
          <a:p>
            <a:pPr algn="ctr"/>
            <a:r>
              <a:rPr lang="en-US" dirty="0" smtClean="0">
                <a:solidFill>
                  <a:srgbClr val="0070C0"/>
                </a:solidFill>
              </a:rPr>
              <a:t>BIGUANIDES</a:t>
            </a:r>
          </a:p>
          <a:p>
            <a:pPr algn="just"/>
            <a:r>
              <a:rPr lang="ru-RU" dirty="0" smtClean="0">
                <a:solidFill>
                  <a:srgbClr val="FF0000"/>
                </a:solidFill>
              </a:rPr>
              <a:t>- </a:t>
            </a:r>
            <a:r>
              <a:rPr lang="en-US" dirty="0" smtClean="0">
                <a:solidFill>
                  <a:srgbClr val="FF0000"/>
                </a:solidFill>
              </a:rPr>
              <a:t>In </a:t>
            </a:r>
            <a:r>
              <a:rPr lang="en-US" dirty="0" smtClean="0">
                <a:solidFill>
                  <a:srgbClr val="FF0000"/>
                </a:solidFill>
              </a:rPr>
              <a:t>the presence of insulin, the peripheral utilization of glucose by tissues is increased;</a:t>
            </a:r>
          </a:p>
          <a:p>
            <a:pPr algn="just"/>
            <a:r>
              <a:rPr lang="en-US" dirty="0" smtClean="0">
                <a:solidFill>
                  <a:srgbClr val="FF0000"/>
                </a:solidFill>
              </a:rPr>
              <a:t>- reduce </a:t>
            </a:r>
            <a:r>
              <a:rPr lang="en-US" dirty="0" err="1" smtClean="0">
                <a:solidFill>
                  <a:srgbClr val="FF0000"/>
                </a:solidFill>
              </a:rPr>
              <a:t>gluconeogenesis</a:t>
            </a:r>
            <a:r>
              <a:rPr lang="en-US" dirty="0" smtClean="0">
                <a:solidFill>
                  <a:srgbClr val="FF0000"/>
                </a:solidFill>
              </a:rPr>
              <a:t> and reduce the production of glucose by the liver;</a:t>
            </a:r>
          </a:p>
          <a:p>
            <a:pPr algn="just"/>
            <a:r>
              <a:rPr lang="en-US" dirty="0" smtClean="0">
                <a:solidFill>
                  <a:srgbClr val="FF0000"/>
                </a:solidFill>
              </a:rPr>
              <a:t>- positively affect the metabolism of lipids.</a:t>
            </a:r>
            <a:endParaRPr lang="ru-RU" dirty="0" smtClean="0">
              <a:solidFill>
                <a:srgbClr val="FF0000"/>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r"/>
            <a:r>
              <a:rPr lang="en-US" b="1" dirty="0" smtClean="0">
                <a:ln>
                  <a:solidFill>
                    <a:srgbClr val="0000CC"/>
                  </a:solidFill>
                </a:ln>
                <a:solidFill>
                  <a:schemeClr val="accent5">
                    <a:lumMod val="50000"/>
                  </a:schemeClr>
                </a:solidFill>
                <a:latin typeface="Times New Roman" pitchFamily="18" charset="0"/>
                <a:cs typeface="Times New Roman" pitchFamily="18" charset="0"/>
              </a:rPr>
              <a:t>DIABETES</a:t>
            </a:r>
            <a:r>
              <a:rPr lang="ru-RU" dirty="0" smtClean="0"/>
              <a:t/>
            </a:r>
            <a:br>
              <a:rPr lang="ru-RU" dirty="0" smtClean="0"/>
            </a:br>
            <a:endParaRPr lang="ru-RU" dirty="0"/>
          </a:p>
        </p:txBody>
      </p:sp>
      <p:sp>
        <p:nvSpPr>
          <p:cNvPr id="3" name="Содержимое 2"/>
          <p:cNvSpPr>
            <a:spLocks noGrp="1"/>
          </p:cNvSpPr>
          <p:nvPr>
            <p:ph idx="1"/>
          </p:nvPr>
        </p:nvSpPr>
        <p:spPr>
          <a:xfrm>
            <a:off x="304800" y="1071546"/>
            <a:ext cx="8686800" cy="5008579"/>
          </a:xfrm>
        </p:spPr>
        <p:txBody>
          <a:bodyPr/>
          <a:lstStyle/>
          <a:p>
            <a:pPr algn="ctr"/>
            <a:r>
              <a:rPr lang="en-US" dirty="0" smtClean="0">
                <a:solidFill>
                  <a:srgbClr val="0070C0"/>
                </a:solidFill>
              </a:rPr>
              <a:t>MEGHYLINIDES (</a:t>
            </a:r>
            <a:r>
              <a:rPr lang="en-US" dirty="0" err="1" smtClean="0">
                <a:solidFill>
                  <a:srgbClr val="0070C0"/>
                </a:solidFill>
              </a:rPr>
              <a:t>novonorm</a:t>
            </a:r>
            <a:r>
              <a:rPr lang="en-US" dirty="0" smtClean="0">
                <a:solidFill>
                  <a:srgbClr val="0070C0"/>
                </a:solidFill>
              </a:rPr>
              <a:t>, </a:t>
            </a:r>
            <a:r>
              <a:rPr lang="en-US" dirty="0" err="1" smtClean="0">
                <a:solidFill>
                  <a:srgbClr val="0070C0"/>
                </a:solidFill>
              </a:rPr>
              <a:t>repaglinide</a:t>
            </a:r>
            <a:r>
              <a:rPr lang="en-US" dirty="0" smtClean="0">
                <a:solidFill>
                  <a:srgbClr val="0070C0"/>
                </a:solidFill>
              </a:rPr>
              <a:t>)</a:t>
            </a:r>
          </a:p>
          <a:p>
            <a:pPr algn="ctr"/>
            <a:r>
              <a:rPr lang="en-US" dirty="0" smtClean="0">
                <a:solidFill>
                  <a:srgbClr val="0070C0"/>
                </a:solidFill>
              </a:rPr>
              <a:t>(</a:t>
            </a:r>
            <a:r>
              <a:rPr lang="en-US" dirty="0" err="1" smtClean="0">
                <a:solidFill>
                  <a:srgbClr val="0070C0"/>
                </a:solidFill>
              </a:rPr>
              <a:t>prandial</a:t>
            </a:r>
            <a:r>
              <a:rPr lang="en-US" dirty="0" smtClean="0">
                <a:solidFill>
                  <a:srgbClr val="0070C0"/>
                </a:solidFill>
              </a:rPr>
              <a:t> regulators of </a:t>
            </a:r>
            <a:r>
              <a:rPr lang="en-US" dirty="0" err="1" smtClean="0">
                <a:solidFill>
                  <a:srgbClr val="0070C0"/>
                </a:solidFill>
              </a:rPr>
              <a:t>glycemia</a:t>
            </a:r>
            <a:r>
              <a:rPr lang="en-US" dirty="0" smtClean="0">
                <a:solidFill>
                  <a:srgbClr val="0070C0"/>
                </a:solidFill>
              </a:rPr>
              <a:t>)</a:t>
            </a:r>
          </a:p>
          <a:p>
            <a:pPr algn="just"/>
            <a:r>
              <a:rPr lang="en-US" dirty="0" smtClean="0">
                <a:solidFill>
                  <a:srgbClr val="FF0000"/>
                </a:solidFill>
              </a:rPr>
              <a:t>- stimulate the secretion of insulin, linking to their own specific sites on the beta-cells of the </a:t>
            </a:r>
            <a:r>
              <a:rPr lang="en-US" dirty="0" smtClean="0">
                <a:solidFill>
                  <a:srgbClr val="FF0000"/>
                </a:solidFill>
              </a:rPr>
              <a:t>pancreas</a:t>
            </a:r>
            <a:r>
              <a:rPr lang="ru-RU" dirty="0" smtClean="0">
                <a:solidFill>
                  <a:srgbClr val="FF0000"/>
                </a:solidFill>
              </a:rPr>
              <a:t>.</a:t>
            </a:r>
            <a:endParaRPr lang="ru-RU" dirty="0">
              <a:solidFill>
                <a:srgbClr val="FF0000"/>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r"/>
            <a:r>
              <a:rPr lang="en-US" b="1" dirty="0" smtClean="0">
                <a:ln>
                  <a:solidFill>
                    <a:srgbClr val="0000CC"/>
                  </a:solidFill>
                </a:ln>
                <a:solidFill>
                  <a:schemeClr val="accent5">
                    <a:lumMod val="50000"/>
                  </a:schemeClr>
                </a:solidFill>
                <a:latin typeface="Times New Roman" pitchFamily="18" charset="0"/>
                <a:cs typeface="Times New Roman" pitchFamily="18" charset="0"/>
              </a:rPr>
              <a:t>DIABETES</a:t>
            </a:r>
            <a:r>
              <a:rPr lang="ru-RU" dirty="0" smtClean="0"/>
              <a:t/>
            </a:r>
            <a:br>
              <a:rPr lang="ru-RU" dirty="0" smtClean="0"/>
            </a:br>
            <a:endParaRPr lang="ru-RU" dirty="0"/>
          </a:p>
        </p:txBody>
      </p:sp>
      <p:sp>
        <p:nvSpPr>
          <p:cNvPr id="3" name="Содержимое 2"/>
          <p:cNvSpPr>
            <a:spLocks noGrp="1"/>
          </p:cNvSpPr>
          <p:nvPr>
            <p:ph idx="1"/>
          </p:nvPr>
        </p:nvSpPr>
        <p:spPr>
          <a:xfrm>
            <a:off x="304800" y="1071546"/>
            <a:ext cx="8686800" cy="5008579"/>
          </a:xfrm>
        </p:spPr>
        <p:txBody>
          <a:bodyPr/>
          <a:lstStyle/>
          <a:p>
            <a:pPr algn="ctr"/>
            <a:r>
              <a:rPr lang="en-US" dirty="0" smtClean="0">
                <a:solidFill>
                  <a:srgbClr val="0070C0"/>
                </a:solidFill>
              </a:rPr>
              <a:t>TYAZOLIDINDIONES (GLYTASONS)</a:t>
            </a:r>
          </a:p>
          <a:p>
            <a:pPr algn="ctr"/>
            <a:r>
              <a:rPr lang="en-US" dirty="0" smtClean="0">
                <a:solidFill>
                  <a:srgbClr val="0070C0"/>
                </a:solidFill>
              </a:rPr>
              <a:t>(</a:t>
            </a:r>
            <a:r>
              <a:rPr lang="en-US" dirty="0" err="1" smtClean="0">
                <a:solidFill>
                  <a:srgbClr val="0070C0"/>
                </a:solidFill>
              </a:rPr>
              <a:t>pioglitazone</a:t>
            </a:r>
            <a:r>
              <a:rPr lang="en-US" dirty="0" smtClean="0">
                <a:solidFill>
                  <a:srgbClr val="0070C0"/>
                </a:solidFill>
              </a:rPr>
              <a:t>, </a:t>
            </a:r>
            <a:r>
              <a:rPr lang="en-US" dirty="0" err="1" smtClean="0">
                <a:solidFill>
                  <a:srgbClr val="0070C0"/>
                </a:solidFill>
              </a:rPr>
              <a:t>rosiglitazone</a:t>
            </a:r>
            <a:r>
              <a:rPr lang="en-US" dirty="0" smtClean="0">
                <a:solidFill>
                  <a:srgbClr val="0070C0"/>
                </a:solidFill>
              </a:rPr>
              <a:t>)</a:t>
            </a:r>
          </a:p>
          <a:p>
            <a:pPr algn="just"/>
            <a:r>
              <a:rPr lang="en-US" dirty="0" smtClean="0">
                <a:solidFill>
                  <a:srgbClr val="FF0000"/>
                </a:solidFill>
              </a:rPr>
              <a:t>- drugs do not stimulate the secretion of insulin, but increase the sensitivity of peripheral tissues;</a:t>
            </a:r>
          </a:p>
          <a:p>
            <a:pPr algn="just"/>
            <a:r>
              <a:rPr lang="en-US" dirty="0" smtClean="0">
                <a:solidFill>
                  <a:srgbClr val="FF0000"/>
                </a:solidFill>
              </a:rPr>
              <a:t>- favorably affect the lipid profile, increase the level of high-density lipoproteins, reduce the content of </a:t>
            </a:r>
            <a:r>
              <a:rPr lang="en-US" dirty="0" smtClean="0">
                <a:solidFill>
                  <a:srgbClr val="FF0000"/>
                </a:solidFill>
              </a:rPr>
              <a:t>triglycerides.</a:t>
            </a:r>
            <a:endParaRPr lang="ru-RU" dirty="0">
              <a:solidFill>
                <a:srgbClr val="FF0000"/>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r"/>
            <a:r>
              <a:rPr lang="en-US" b="1" dirty="0" smtClean="0">
                <a:ln>
                  <a:solidFill>
                    <a:srgbClr val="0000CC"/>
                  </a:solidFill>
                </a:ln>
                <a:solidFill>
                  <a:schemeClr val="accent5">
                    <a:lumMod val="50000"/>
                  </a:schemeClr>
                </a:solidFill>
                <a:latin typeface="Times New Roman" pitchFamily="18" charset="0"/>
                <a:cs typeface="Times New Roman" pitchFamily="18" charset="0"/>
              </a:rPr>
              <a:t>DIABETES</a:t>
            </a:r>
            <a:r>
              <a:rPr lang="ru-RU" dirty="0" smtClean="0"/>
              <a:t/>
            </a:r>
            <a:br>
              <a:rPr lang="ru-RU" dirty="0" smtClean="0"/>
            </a:br>
            <a:endParaRPr lang="ru-RU" dirty="0"/>
          </a:p>
        </p:txBody>
      </p:sp>
      <p:sp>
        <p:nvSpPr>
          <p:cNvPr id="3" name="Содержимое 2"/>
          <p:cNvSpPr>
            <a:spLocks noGrp="1"/>
          </p:cNvSpPr>
          <p:nvPr>
            <p:ph idx="1"/>
          </p:nvPr>
        </p:nvSpPr>
        <p:spPr>
          <a:xfrm>
            <a:off x="304800" y="1071546"/>
            <a:ext cx="8686800" cy="5008579"/>
          </a:xfrm>
        </p:spPr>
        <p:txBody>
          <a:bodyPr>
            <a:normAutofit/>
          </a:bodyPr>
          <a:lstStyle/>
          <a:p>
            <a:pPr algn="ctr"/>
            <a:r>
              <a:rPr lang="en-US" dirty="0" smtClean="0">
                <a:solidFill>
                  <a:srgbClr val="0070C0"/>
                </a:solidFill>
              </a:rPr>
              <a:t>ALPHA-GLUCOSIDASE </a:t>
            </a:r>
            <a:r>
              <a:rPr lang="en-US" dirty="0" smtClean="0">
                <a:solidFill>
                  <a:srgbClr val="0070C0"/>
                </a:solidFill>
              </a:rPr>
              <a:t>INHIBITORS</a:t>
            </a:r>
          </a:p>
          <a:p>
            <a:pPr algn="ctr"/>
            <a:r>
              <a:rPr lang="en-US" dirty="0" smtClean="0">
                <a:solidFill>
                  <a:srgbClr val="0070C0"/>
                </a:solidFill>
              </a:rPr>
              <a:t>(</a:t>
            </a:r>
            <a:r>
              <a:rPr lang="en-US" dirty="0" err="1" smtClean="0">
                <a:solidFill>
                  <a:srgbClr val="0070C0"/>
                </a:solidFill>
              </a:rPr>
              <a:t>acarbose</a:t>
            </a:r>
            <a:r>
              <a:rPr lang="en-US" dirty="0" smtClean="0">
                <a:solidFill>
                  <a:srgbClr val="0070C0"/>
                </a:solidFill>
              </a:rPr>
              <a:t>)</a:t>
            </a:r>
          </a:p>
          <a:p>
            <a:pPr algn="just"/>
            <a:r>
              <a:rPr lang="en-US" sz="2400" dirty="0" smtClean="0">
                <a:solidFill>
                  <a:srgbClr val="FF0000"/>
                </a:solidFill>
              </a:rPr>
              <a:t>- are </a:t>
            </a:r>
            <a:r>
              <a:rPr lang="en-US" sz="2400" dirty="0" err="1" smtClean="0">
                <a:solidFill>
                  <a:srgbClr val="FF0000"/>
                </a:solidFill>
              </a:rPr>
              <a:t>pseudotetrasaccharides</a:t>
            </a:r>
            <a:r>
              <a:rPr lang="en-US" sz="2400" dirty="0" smtClean="0">
                <a:solidFill>
                  <a:srgbClr val="FF0000"/>
                </a:solidFill>
              </a:rPr>
              <a:t>, which, competing with </a:t>
            </a:r>
            <a:r>
              <a:rPr lang="en-US" sz="2400" dirty="0" err="1" smtClean="0">
                <a:solidFill>
                  <a:srgbClr val="FF0000"/>
                </a:solidFill>
              </a:rPr>
              <a:t>di</a:t>
            </a:r>
            <a:r>
              <a:rPr lang="en-US" sz="2400" dirty="0" smtClean="0">
                <a:solidFill>
                  <a:srgbClr val="FF0000"/>
                </a:solidFill>
              </a:rPr>
              <a:t>-, </a:t>
            </a:r>
            <a:r>
              <a:rPr lang="en-US" sz="2400" dirty="0" err="1" smtClean="0">
                <a:solidFill>
                  <a:srgbClr val="FF0000"/>
                </a:solidFill>
              </a:rPr>
              <a:t>oligo</a:t>
            </a:r>
            <a:r>
              <a:rPr lang="en-US" sz="2400" dirty="0" smtClean="0">
                <a:solidFill>
                  <a:srgbClr val="FF0000"/>
                </a:solidFill>
              </a:rPr>
              <a:t>- and polysaccharides for binding sites on digestive enzymes (</a:t>
            </a:r>
            <a:r>
              <a:rPr lang="en-US" sz="2400" dirty="0" err="1" smtClean="0">
                <a:solidFill>
                  <a:srgbClr val="FF0000"/>
                </a:solidFill>
              </a:rPr>
              <a:t>saccharose</a:t>
            </a:r>
            <a:r>
              <a:rPr lang="en-US" sz="2400" dirty="0" smtClean="0">
                <a:solidFill>
                  <a:srgbClr val="FF0000"/>
                </a:solidFill>
              </a:rPr>
              <a:t>, </a:t>
            </a:r>
            <a:r>
              <a:rPr lang="en-US" sz="2400" dirty="0" err="1" smtClean="0">
                <a:solidFill>
                  <a:srgbClr val="FF0000"/>
                </a:solidFill>
              </a:rPr>
              <a:t>glycoamylase</a:t>
            </a:r>
            <a:r>
              <a:rPr lang="en-US" sz="2400" dirty="0" smtClean="0">
                <a:solidFill>
                  <a:srgbClr val="FF0000"/>
                </a:solidFill>
              </a:rPr>
              <a:t>, maltase, dextrose), slow down the processes of sequential fermentation and absorption of carbohydrates throughout the small intestine;</a:t>
            </a:r>
          </a:p>
          <a:p>
            <a:pPr algn="just"/>
            <a:r>
              <a:rPr lang="en-US" sz="2400" dirty="0" smtClean="0">
                <a:solidFill>
                  <a:srgbClr val="FF0000"/>
                </a:solidFill>
              </a:rPr>
              <a:t>- reduce the level of postprandial hyperglycemia - they are most effective at a high level of </a:t>
            </a:r>
            <a:r>
              <a:rPr lang="en-US" sz="2400" dirty="0" err="1" smtClean="0">
                <a:solidFill>
                  <a:srgbClr val="FF0000"/>
                </a:solidFill>
              </a:rPr>
              <a:t>glycemia</a:t>
            </a:r>
            <a:r>
              <a:rPr lang="en-US" sz="2400" dirty="0" smtClean="0">
                <a:solidFill>
                  <a:srgbClr val="FF0000"/>
                </a:solidFill>
              </a:rPr>
              <a:t> after eating and normal on an empty stomach.</a:t>
            </a:r>
            <a:endParaRPr lang="ru-RU" sz="2400" dirty="0">
              <a:solidFill>
                <a:srgbClr val="FF0000"/>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951</TotalTime>
  <Words>5494</Words>
  <PresentationFormat>Экран (4:3)</PresentationFormat>
  <Paragraphs>653</Paragraphs>
  <Slides>72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72</vt:i4>
      </vt:variant>
    </vt:vector>
  </HeadingPairs>
  <TitlesOfParts>
    <vt:vector size="73" baseType="lpstr">
      <vt:lpstr>Трек</vt:lpstr>
      <vt:lpstr>Слайд 1</vt:lpstr>
      <vt:lpstr>Definition</vt:lpstr>
      <vt:lpstr>Epidemiology of diabetes mellitus</vt:lpstr>
      <vt:lpstr>Epidemiology of diabetes mellitus</vt:lpstr>
      <vt:lpstr>Etiology of type 1 diabetes</vt:lpstr>
      <vt:lpstr>Etiology of type 1 diabetes</vt:lpstr>
      <vt:lpstr>Etiology of type 1 diabetes</vt:lpstr>
      <vt:lpstr>Etiology of type 1 diabetes</vt:lpstr>
      <vt:lpstr>Pathogenesis of type 1 diabetes:</vt:lpstr>
      <vt:lpstr>Etiology of type 2 diabetes</vt:lpstr>
      <vt:lpstr>Etiology of type 2 diabetes</vt:lpstr>
      <vt:lpstr>Etiology of type 2 diabetes</vt:lpstr>
      <vt:lpstr>Etiology of type 2 diabetes</vt:lpstr>
      <vt:lpstr>Pathogenesis of type 2 diabetes</vt:lpstr>
      <vt:lpstr>Etiological classification of glycemic disorders (WHO, 1999)</vt:lpstr>
      <vt:lpstr>Etiological classification of glycemic disorders (WHO, 1999)</vt:lpstr>
      <vt:lpstr>Clinical classification of manifest diabetes</vt:lpstr>
      <vt:lpstr>Clinical classification of manifest diabetes</vt:lpstr>
      <vt:lpstr>Clinical classification of manifest diabetes</vt:lpstr>
      <vt:lpstr>Clinical classification of manifest diabetes</vt:lpstr>
      <vt:lpstr>Clinical classification of manifest diabetes</vt:lpstr>
      <vt:lpstr>Degrees of severity of diabetes mellitus</vt:lpstr>
      <vt:lpstr>Degrees of severity of diabetes mellitus</vt:lpstr>
      <vt:lpstr>Degrees of severity of diabetes mellitus</vt:lpstr>
      <vt:lpstr>Glycosylated hemoglobin -</vt:lpstr>
      <vt:lpstr>Stages of compensation of DM</vt:lpstr>
      <vt:lpstr>Stages of compensation of DM</vt:lpstr>
      <vt:lpstr>Criteria for the compensation of carbohydrate metabolism in DM</vt:lpstr>
      <vt:lpstr>Metabolic disorders with diabetes</vt:lpstr>
      <vt:lpstr>Pathogenetic and clinical differences of type 1 and type 2 diabetes</vt:lpstr>
      <vt:lpstr>Pathogenetic and clinical differences of type 1 and type 2 diabetes</vt:lpstr>
      <vt:lpstr>Pathogenetic and clinical differences of type 1 and type 2 diabetes</vt:lpstr>
      <vt:lpstr>Indications for the Glucose Tolerance Test</vt:lpstr>
      <vt:lpstr>Indications for the Glucose Tolerance Test</vt:lpstr>
      <vt:lpstr>Conditions for conducting a standard glucose tolerance test</vt:lpstr>
      <vt:lpstr>Conditions for conducting a standard glucose tolerance test</vt:lpstr>
      <vt:lpstr>Conditions for conducting a standard glucose tolerance test</vt:lpstr>
      <vt:lpstr>Evaluation of the Glucose Tolerance Test</vt:lpstr>
      <vt:lpstr>Complications of diabetes mellitus</vt:lpstr>
      <vt:lpstr>Stages of development of diabetic nephropathy</vt:lpstr>
      <vt:lpstr>Stages of development of diabetic nephropathy</vt:lpstr>
      <vt:lpstr>Diabetic polyneuropathies</vt:lpstr>
      <vt:lpstr>Diabetic polyneuropathies</vt:lpstr>
      <vt:lpstr>Diabetic polyneuropathies</vt:lpstr>
      <vt:lpstr>Diabetic Foot Syndrome</vt:lpstr>
      <vt:lpstr>Diabetic Foot Syndrome</vt:lpstr>
      <vt:lpstr>Clinical signs of diabetic foot</vt:lpstr>
      <vt:lpstr>Clinical signs of diabetic foot</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DIABETES </vt:lpstr>
      <vt:lpstr>DIABETES </vt:lpstr>
      <vt:lpstr>DIABETES </vt:lpstr>
      <vt:lpstr>DIABETES </vt:lpstr>
      <vt:lpstr>DIABETES </vt:lpstr>
      <vt:lpstr>DIABETES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User</cp:lastModifiedBy>
  <cp:revision>64</cp:revision>
  <dcterms:created xsi:type="dcterms:W3CDTF">2013-05-17T16:40:32Z</dcterms:created>
  <dcterms:modified xsi:type="dcterms:W3CDTF">2018-06-14T17:28:11Z</dcterms:modified>
</cp:coreProperties>
</file>