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56" r:id="rId2"/>
    <p:sldId id="257" r:id="rId3"/>
    <p:sldId id="263" r:id="rId4"/>
    <p:sldId id="284" r:id="rId5"/>
    <p:sldId id="258" r:id="rId6"/>
    <p:sldId id="259" r:id="rId7"/>
    <p:sldId id="260" r:id="rId8"/>
    <p:sldId id="261" r:id="rId9"/>
    <p:sldId id="262" r:id="rId10"/>
    <p:sldId id="265" r:id="rId11"/>
    <p:sldId id="266" r:id="rId12"/>
    <p:sldId id="267"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04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4ABCD5-234B-4ABE-AFCB-E9D8CE967B83}" type="datetimeFigureOut">
              <a:rPr lang="ru-RU" smtClean="0"/>
              <a:pPr/>
              <a:t>06.05.2018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2047CA-0117-410F-9AC2-E954C3A4D9E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5</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6</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8</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06.05.2018</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06.05.2018</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06.05.2018</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06.05.2018</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06.05.2018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06.05.2018</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pancreas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1027" name="Picture 3"/>
          <p:cNvPicPr>
            <a:picLocks noChangeAspect="1" noChangeArrowheads="1"/>
          </p:cNvPicPr>
          <p:nvPr/>
        </p:nvPicPr>
        <p:blipFill>
          <a:blip r:embed="rId3"/>
          <a:srcRect/>
          <a:stretch>
            <a:fillRect/>
          </a:stretch>
        </p:blipFill>
        <p:spPr bwMode="auto">
          <a:xfrm>
            <a:off x="214282" y="-24"/>
            <a:ext cx="2500330" cy="2214578"/>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5090" y="142852"/>
            <a:ext cx="8674628" cy="6385330"/>
          </a:xfrm>
          <a:prstGeom prst="rect">
            <a:avLst/>
          </a:prstGeom>
          <a:blipFill>
            <a:blip r:embed="rId2"/>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80000"/>
              </a:lnSpc>
              <a:defRPr/>
            </a:pPr>
            <a:endParaRPr lang="ru-RU" sz="3200" b="1" i="1" dirty="0" smtClean="0">
              <a:ln>
                <a:solidFill>
                  <a:srgbClr val="006600"/>
                </a:solidFill>
              </a:ln>
              <a:solidFill>
                <a:srgbClr val="006600"/>
              </a:solidFill>
              <a:latin typeface="Arial" pitchFamily="34" charset="0"/>
              <a:cs typeface="Arial" pitchFamily="34" charset="0"/>
            </a:endParaRPr>
          </a:p>
          <a:p>
            <a:pPr>
              <a:lnSpc>
                <a:spcPct val="80000"/>
              </a:lnSpc>
              <a:defRPr/>
            </a:pPr>
            <a:r>
              <a:rPr lang="ru-RU" sz="3200" b="1" i="1" dirty="0" smtClean="0">
                <a:ln>
                  <a:solidFill>
                    <a:srgbClr val="006600"/>
                  </a:solidFill>
                </a:ln>
                <a:solidFill>
                  <a:srgbClr val="7030A0"/>
                </a:solidFill>
                <a:latin typeface="Arial" pitchFamily="34" charset="0"/>
                <a:cs typeface="Arial" pitchFamily="34" charset="0"/>
              </a:rPr>
              <a:t>   </a:t>
            </a:r>
            <a:r>
              <a:rPr lang="ru-RU" sz="3200" b="1" i="1" dirty="0" smtClean="0">
                <a:ln>
                  <a:solidFill>
                    <a:srgbClr val="006600"/>
                  </a:solidFill>
                </a:ln>
                <a:solidFill>
                  <a:srgbClr val="7030A0"/>
                </a:solidFill>
                <a:latin typeface="Arial" pitchFamily="34" charset="0"/>
                <a:cs typeface="Arial" pitchFamily="34" charset="0"/>
              </a:rPr>
              <a:t>«</a:t>
            </a:r>
            <a:r>
              <a:rPr lang="en-US" sz="3200" b="1" i="1" dirty="0" smtClean="0">
                <a:ln>
                  <a:solidFill>
                    <a:srgbClr val="006600"/>
                  </a:solidFill>
                </a:ln>
                <a:solidFill>
                  <a:srgbClr val="7030A0"/>
                </a:solidFill>
                <a:latin typeface="Arial" pitchFamily="34" charset="0"/>
                <a:cs typeface="Arial" pitchFamily="34" charset="0"/>
              </a:rPr>
              <a:t>As a gentle panther,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she laid her head in</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twist of 12-finger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guts, flattened</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thin body on the aorta,</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lulling her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dimensional movements,</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but slightly curved</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tail blithely dismissed into the gates of the spleen - a hiding beautiful predator who unexpectedly in case of illness can inflict irreparable</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harm: so does the pancreas - beautiful, like an angel of heaven, like a demon deceitful and </a:t>
            </a:r>
            <a:r>
              <a:rPr lang="en-US" sz="3200" b="1" i="1" dirty="0" smtClean="0">
                <a:ln>
                  <a:solidFill>
                    <a:srgbClr val="006600"/>
                  </a:solidFill>
                </a:ln>
                <a:solidFill>
                  <a:srgbClr val="7030A0"/>
                </a:solidFill>
                <a:latin typeface="Arial" pitchFamily="34" charset="0"/>
                <a:cs typeface="Arial" pitchFamily="34" charset="0"/>
              </a:rPr>
              <a:t>evil</a:t>
            </a:r>
            <a:r>
              <a:rPr lang="ru-RU" sz="3200" b="1" i="1" dirty="0" smtClean="0">
                <a:ln>
                  <a:solidFill>
                    <a:srgbClr val="006600"/>
                  </a:solidFill>
                </a:ln>
                <a:solidFill>
                  <a:srgbClr val="7030A0"/>
                </a:solidFill>
                <a:latin typeface="Arial" pitchFamily="34" charset="0"/>
                <a:cs typeface="Arial" pitchFamily="34" charset="0"/>
              </a:rPr>
              <a:t>»</a:t>
            </a:r>
            <a:endParaRPr lang="ru-RU" sz="3200" b="1" i="1" dirty="0">
              <a:ln>
                <a:solidFill>
                  <a:srgbClr val="0000CC"/>
                </a:solidFill>
              </a:ln>
              <a:solidFill>
                <a:srgbClr val="7030A0"/>
              </a:solidFill>
              <a:latin typeface="Arial" pitchFamily="34" charset="0"/>
              <a:cs typeface="Arial" pitchFamily="34" charset="0"/>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1026" name="Picture 2"/>
          <p:cNvPicPr>
            <a:picLocks noChangeAspect="1" noChangeArrowheads="1"/>
          </p:cNvPicPr>
          <p:nvPr/>
        </p:nvPicPr>
        <p:blipFill>
          <a:blip r:embed="rId3"/>
          <a:srcRect/>
          <a:stretch>
            <a:fillRect/>
          </a:stretch>
        </p:blipFill>
        <p:spPr bwMode="auto">
          <a:xfrm>
            <a:off x="5143504" y="214290"/>
            <a:ext cx="3643338" cy="3143272"/>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5090" y="142852"/>
            <a:ext cx="8674628" cy="5991376"/>
          </a:xfrm>
          <a:prstGeom prst="rect">
            <a:avLst/>
          </a:prstGeom>
          <a:blipFill>
            <a:blip r:embed="rId2"/>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80000"/>
              </a:lnSpc>
              <a:defRPr/>
            </a:pPr>
            <a:r>
              <a:rPr lang="en-US" sz="3200" b="1" i="1" dirty="0" smtClean="0">
                <a:ln>
                  <a:solidFill>
                    <a:srgbClr val="0000CC"/>
                  </a:solidFill>
                </a:ln>
                <a:solidFill>
                  <a:srgbClr val="FF0000"/>
                </a:solidFill>
                <a:latin typeface="Arial" pitchFamily="34" charset="0"/>
                <a:cs typeface="Arial" pitchFamily="34" charset="0"/>
              </a:rPr>
              <a:t>Pancreas</a:t>
            </a:r>
            <a:endParaRPr lang="ru-RU" sz="3200" b="1" i="1" dirty="0" smtClean="0">
              <a:ln>
                <a:solidFill>
                  <a:srgbClr val="0000CC"/>
                </a:solidFill>
              </a:ln>
              <a:solidFill>
                <a:srgbClr val="FF000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a:t>
            </a:r>
            <a:r>
              <a:rPr lang="en-US" sz="3200" b="1" i="1" dirty="0" smtClean="0">
                <a:ln>
                  <a:solidFill>
                    <a:srgbClr val="0000CC"/>
                  </a:solidFill>
                </a:ln>
                <a:solidFill>
                  <a:srgbClr val="002060"/>
                </a:solidFill>
                <a:latin typeface="Arial" pitchFamily="34" charset="0"/>
                <a:cs typeface="Arial" pitchFamily="34" charset="0"/>
              </a:rPr>
              <a:t>is one of the most</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mysterious </a:t>
            </a:r>
            <a:r>
              <a:rPr lang="en-US" sz="3200" b="1" i="1" dirty="0" smtClean="0">
                <a:ln>
                  <a:solidFill>
                    <a:srgbClr val="0000CC"/>
                  </a:solidFill>
                </a:ln>
                <a:solidFill>
                  <a:srgbClr val="002060"/>
                </a:solidFill>
                <a:latin typeface="Arial" pitchFamily="34" charset="0"/>
                <a:cs typeface="Arial" pitchFamily="34" charset="0"/>
              </a:rPr>
              <a:t>organs of</a:t>
            </a:r>
            <a:endParaRPr lang="en-US" sz="3200" b="1" i="1" dirty="0" smtClean="0">
              <a:ln>
                <a:solidFill>
                  <a:srgbClr val="0000CC"/>
                </a:solidFill>
              </a:ln>
              <a:solidFill>
                <a:srgbClr val="00206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g</a:t>
            </a:r>
            <a:r>
              <a:rPr lang="en-US" sz="3200" b="1" i="1" dirty="0" smtClean="0">
                <a:ln>
                  <a:solidFill>
                    <a:srgbClr val="0000CC"/>
                  </a:solidFill>
                </a:ln>
                <a:solidFill>
                  <a:srgbClr val="002060"/>
                </a:solidFill>
                <a:latin typeface="Arial" pitchFamily="34" charset="0"/>
                <a:cs typeface="Arial" pitchFamily="34" charset="0"/>
              </a:rPr>
              <a:t>astrointestinal tract</a:t>
            </a:r>
            <a:r>
              <a:rPr lang="en-US" sz="3200" b="1" i="1" dirty="0" smtClean="0">
                <a:ln>
                  <a:solidFill>
                    <a:srgbClr val="0000CC"/>
                  </a:solidFill>
                </a:ln>
                <a:solidFill>
                  <a:srgbClr val="002060"/>
                </a:solidFill>
                <a:latin typeface="Arial" pitchFamily="34" charset="0"/>
                <a:cs typeface="Arial" pitchFamily="34" charset="0"/>
              </a:rPr>
              <a:t>.</a:t>
            </a:r>
          </a:p>
          <a:p>
            <a:pPr>
              <a:lnSpc>
                <a:spcPct val="80000"/>
              </a:lnSpc>
              <a:defRPr/>
            </a:pPr>
            <a:endParaRPr lang="en-US" sz="3200" b="1" i="1" dirty="0" smtClean="0">
              <a:ln>
                <a:solidFill>
                  <a:srgbClr val="0000CC"/>
                </a:solidFill>
              </a:ln>
              <a:solidFill>
                <a:srgbClr val="00206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Still</a:t>
            </a:r>
            <a:endParaRPr lang="en-US" sz="3200" b="1" i="1" dirty="0" smtClean="0">
              <a:ln>
                <a:solidFill>
                  <a:srgbClr val="0000CC"/>
                </a:solidFill>
              </a:ln>
              <a:solidFill>
                <a:srgbClr val="00206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there are many</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unresolved issues,</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which is explained:</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features </a:t>
            </a:r>
            <a:r>
              <a:rPr lang="en-US" sz="3200" b="1" i="1" dirty="0" smtClean="0">
                <a:ln>
                  <a:solidFill>
                    <a:srgbClr val="0000CC"/>
                  </a:solidFill>
                </a:ln>
                <a:solidFill>
                  <a:srgbClr val="002060"/>
                </a:solidFill>
                <a:latin typeface="Arial" pitchFamily="34" charset="0"/>
                <a:cs typeface="Arial" pitchFamily="34" charset="0"/>
              </a:rPr>
              <a:t>of the location of the pancreas</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nonspecific </a:t>
            </a:r>
            <a:r>
              <a:rPr lang="en-US" sz="3200" b="1" i="1" dirty="0" smtClean="0">
                <a:ln>
                  <a:solidFill>
                    <a:srgbClr val="0000CC"/>
                  </a:solidFill>
                </a:ln>
                <a:solidFill>
                  <a:srgbClr val="002060"/>
                </a:solidFill>
                <a:latin typeface="Arial" pitchFamily="34" charset="0"/>
                <a:cs typeface="Arial" pitchFamily="34" charset="0"/>
              </a:rPr>
              <a:t>manifestations of many of its </a:t>
            </a:r>
            <a:r>
              <a:rPr lang="en-US" sz="3200" b="1" i="1" dirty="0" smtClean="0">
                <a:ln>
                  <a:solidFill>
                    <a:srgbClr val="0000CC"/>
                  </a:solidFill>
                </a:ln>
                <a:solidFill>
                  <a:srgbClr val="002060"/>
                </a:solidFill>
                <a:latin typeface="Arial" pitchFamily="34" charset="0"/>
                <a:cs typeface="Arial" pitchFamily="34" charset="0"/>
              </a:rPr>
              <a:t>diseases.</a:t>
            </a:r>
            <a:endParaRPr lang="en-US" sz="3200" b="1" i="1" dirty="0" smtClean="0">
              <a:ln>
                <a:solidFill>
                  <a:srgbClr val="0000CC"/>
                </a:solidFill>
              </a:ln>
              <a:solidFill>
                <a:srgbClr val="00206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How the well-known </a:t>
            </a:r>
            <a:r>
              <a:rPr lang="en-US" sz="3200" b="1" i="1" dirty="0" err="1" smtClean="0">
                <a:ln>
                  <a:solidFill>
                    <a:srgbClr val="0000CC"/>
                  </a:solidFill>
                </a:ln>
                <a:solidFill>
                  <a:srgbClr val="002060"/>
                </a:solidFill>
                <a:latin typeface="Arial" pitchFamily="34" charset="0"/>
                <a:cs typeface="Arial" pitchFamily="34" charset="0"/>
              </a:rPr>
              <a:t>pancreatologist</a:t>
            </a:r>
            <a:r>
              <a:rPr lang="en-US" sz="3200" b="1" i="1" dirty="0" smtClean="0">
                <a:ln>
                  <a:solidFill>
                    <a:srgbClr val="0000CC"/>
                  </a:solidFill>
                </a:ln>
                <a:solidFill>
                  <a:srgbClr val="002060"/>
                </a:solidFill>
                <a:latin typeface="Arial" pitchFamily="34" charset="0"/>
                <a:cs typeface="Arial" pitchFamily="34" charset="0"/>
              </a:rPr>
              <a:t> G.F. </a:t>
            </a:r>
            <a:r>
              <a:rPr lang="en-US" sz="3200" b="1" i="1" dirty="0" err="1" smtClean="0">
                <a:ln>
                  <a:solidFill>
                    <a:srgbClr val="0000CC"/>
                  </a:solidFill>
                </a:ln>
                <a:solidFill>
                  <a:srgbClr val="002060"/>
                </a:solidFill>
                <a:latin typeface="Arial" pitchFamily="34" charset="0"/>
                <a:cs typeface="Arial" pitchFamily="34" charset="0"/>
              </a:rPr>
              <a:t>Korotko</a:t>
            </a:r>
            <a:r>
              <a:rPr lang="en-US" sz="3200" b="1" i="1" dirty="0" smtClean="0">
                <a:ln>
                  <a:solidFill>
                    <a:srgbClr val="0000CC"/>
                  </a:solidFill>
                </a:ln>
                <a:solidFill>
                  <a:srgbClr val="002060"/>
                </a:solidFill>
                <a:latin typeface="Arial" pitchFamily="34" charset="0"/>
                <a:cs typeface="Arial" pitchFamily="34" charset="0"/>
              </a:rPr>
              <a:t>, "the pancreas slowly and reluctantly reveals its </a:t>
            </a:r>
            <a:r>
              <a:rPr lang="en-US" sz="3200" b="1" i="1" dirty="0" smtClean="0">
                <a:ln>
                  <a:solidFill>
                    <a:srgbClr val="0000CC"/>
                  </a:solidFill>
                </a:ln>
                <a:solidFill>
                  <a:srgbClr val="002060"/>
                </a:solidFill>
                <a:latin typeface="Arial" pitchFamily="34" charset="0"/>
                <a:cs typeface="Arial" pitchFamily="34" charset="0"/>
              </a:rPr>
              <a:t>secrets“.</a:t>
            </a:r>
            <a:endParaRPr lang="ru-RU" sz="3200" b="1" i="1" dirty="0">
              <a:ln>
                <a:solidFill>
                  <a:srgbClr val="0000CC"/>
                </a:solidFill>
              </a:ln>
              <a:solidFill>
                <a:srgbClr val="002060"/>
              </a:solidFill>
              <a:latin typeface="Arial" pitchFamily="34" charset="0"/>
              <a:cs typeface="Arial" pitchFamily="34" charset="0"/>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1026" name="Picture 2"/>
          <p:cNvPicPr>
            <a:picLocks noChangeAspect="1" noChangeArrowheads="1"/>
          </p:cNvPicPr>
          <p:nvPr/>
        </p:nvPicPr>
        <p:blipFill>
          <a:blip r:embed="rId3"/>
          <a:srcRect/>
          <a:stretch>
            <a:fillRect/>
          </a:stretch>
        </p:blipFill>
        <p:spPr bwMode="auto">
          <a:xfrm>
            <a:off x="5143504" y="142852"/>
            <a:ext cx="3714776" cy="3143272"/>
          </a:xfrm>
          <a:prstGeom prst="rect">
            <a:avLst/>
          </a:prstGeom>
          <a:no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225270"/>
            <a:ext cx="9143999"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Acute </a:t>
            </a: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pancreatitis</a:t>
            </a:r>
            <a:endParaRPr lang="ru-RU"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7" name="Рисунок 6" descr="Острый панкреатит 8.jpg"/>
          <p:cNvPicPr>
            <a:picLocks noChangeAspect="1"/>
          </p:cNvPicPr>
          <p:nvPr/>
        </p:nvPicPr>
        <p:blipFill>
          <a:blip r:embed="rId2" cstate="print"/>
          <a:stretch>
            <a:fillRect/>
          </a:stretch>
        </p:blipFill>
        <p:spPr>
          <a:xfrm>
            <a:off x="2123728" y="1844823"/>
            <a:ext cx="5040560" cy="372466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ctr"/>
            <a:r>
              <a:rPr lang="en-US" sz="4000" b="1" cap="all" dirty="0" smtClean="0">
                <a:ln w="0"/>
                <a:solidFill>
                  <a:srgbClr val="0070C0"/>
                </a:solidFill>
                <a:effectLst>
                  <a:reflection blurRad="12700" stA="50000" endPos="50000" dist="5000" dir="5400000" sy="-100000" rotWithShape="0"/>
                </a:effectLst>
              </a:rPr>
              <a:t>Acute pancreatitis</a:t>
            </a:r>
            <a:endParaRPr lang="ru-RU" sz="4000" b="1" cap="all" dirty="0">
              <a:ln w="0"/>
              <a:solidFill>
                <a:srgbClr val="0070C0"/>
              </a:solidFill>
              <a:effectLst>
                <a:reflection blurRad="12700" stA="50000" endPos="50000" dist="5000" dir="5400000" sy="-100000" rotWithShape="0"/>
              </a:effectLst>
            </a:endParaRPr>
          </a:p>
        </p:txBody>
      </p:sp>
      <p:sp>
        <p:nvSpPr>
          <p:cNvPr id="6" name="Прямоугольник 5"/>
          <p:cNvSpPr/>
          <p:nvPr/>
        </p:nvSpPr>
        <p:spPr>
          <a:xfrm>
            <a:off x="255090" y="642873"/>
            <a:ext cx="8674628" cy="5011300"/>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dirty="0" smtClean="0">
                <a:ln>
                  <a:solidFill>
                    <a:srgbClr val="006600"/>
                  </a:solidFill>
                </a:ln>
                <a:solidFill>
                  <a:srgbClr val="FF0000"/>
                </a:solidFill>
                <a:latin typeface="Arial" pitchFamily="34" charset="0"/>
                <a:cs typeface="Arial" pitchFamily="34" charset="0"/>
              </a:rPr>
              <a:t>Acute pancreatitis </a:t>
            </a:r>
            <a:r>
              <a:rPr lang="en-US" sz="2800" b="1" dirty="0" smtClean="0">
                <a:ln>
                  <a:solidFill>
                    <a:srgbClr val="006600"/>
                  </a:solidFill>
                </a:ln>
                <a:solidFill>
                  <a:srgbClr val="002060"/>
                </a:solidFill>
                <a:latin typeface="Arial" pitchFamily="34" charset="0"/>
                <a:cs typeface="Arial" pitchFamily="34" charset="0"/>
              </a:rPr>
              <a:t>is a destructive and inflammatory lesion of the pancreas, the basis of which is the processes of </a:t>
            </a:r>
            <a:r>
              <a:rPr lang="en-US" sz="2800" b="1" dirty="0" err="1" smtClean="0">
                <a:ln>
                  <a:solidFill>
                    <a:srgbClr val="006600"/>
                  </a:solidFill>
                </a:ln>
                <a:solidFill>
                  <a:srgbClr val="002060"/>
                </a:solidFill>
                <a:latin typeface="Arial" pitchFamily="34" charset="0"/>
                <a:cs typeface="Arial" pitchFamily="34" charset="0"/>
              </a:rPr>
              <a:t>autoenzymatic</a:t>
            </a:r>
            <a:r>
              <a:rPr lang="en-US" sz="2800" b="1" dirty="0" smtClean="0">
                <a:ln>
                  <a:solidFill>
                    <a:srgbClr val="006600"/>
                  </a:solidFill>
                </a:ln>
                <a:solidFill>
                  <a:srgbClr val="002060"/>
                </a:solidFill>
                <a:latin typeface="Arial" pitchFamily="34" charset="0"/>
                <a:cs typeface="Arial" pitchFamily="34" charset="0"/>
              </a:rPr>
              <a:t> </a:t>
            </a:r>
            <a:r>
              <a:rPr lang="en-US" sz="2800" b="1" dirty="0" err="1" smtClean="0">
                <a:ln>
                  <a:solidFill>
                    <a:srgbClr val="006600"/>
                  </a:solidFill>
                </a:ln>
                <a:solidFill>
                  <a:srgbClr val="002060"/>
                </a:solidFill>
                <a:latin typeface="Arial" pitchFamily="34" charset="0"/>
                <a:cs typeface="Arial" pitchFamily="34" charset="0"/>
              </a:rPr>
              <a:t>necrobiosis</a:t>
            </a:r>
            <a:r>
              <a:rPr lang="en-US" sz="2800" b="1" dirty="0" smtClean="0">
                <a:ln>
                  <a:solidFill>
                    <a:srgbClr val="006600"/>
                  </a:solidFill>
                </a:ln>
                <a:solidFill>
                  <a:srgbClr val="002060"/>
                </a:solidFill>
                <a:latin typeface="Arial" pitchFamily="34" charset="0"/>
                <a:cs typeface="Arial" pitchFamily="34" charset="0"/>
              </a:rPr>
              <a:t> and necrosis with possible endogenous infection and involvement in the pathological process of the tissues of the retroperitoneal space, abdominal cavity and systems of </a:t>
            </a:r>
            <a:r>
              <a:rPr lang="en-US" sz="2800" b="1" dirty="0" err="1" smtClean="0">
                <a:ln>
                  <a:solidFill>
                    <a:srgbClr val="006600"/>
                  </a:solidFill>
                </a:ln>
                <a:solidFill>
                  <a:srgbClr val="002060"/>
                </a:solidFill>
                <a:latin typeface="Arial" pitchFamily="34" charset="0"/>
                <a:cs typeface="Arial" pitchFamily="34" charset="0"/>
              </a:rPr>
              <a:t>extraperitoneal</a:t>
            </a:r>
            <a:r>
              <a:rPr lang="en-US" sz="2800" b="1" dirty="0" smtClean="0">
                <a:ln>
                  <a:solidFill>
                    <a:srgbClr val="006600"/>
                  </a:solidFill>
                </a:ln>
                <a:solidFill>
                  <a:srgbClr val="002060"/>
                </a:solidFill>
                <a:latin typeface="Arial" pitchFamily="34" charset="0"/>
                <a:cs typeface="Arial" pitchFamily="34" charset="0"/>
              </a:rPr>
              <a:t> localization.</a:t>
            </a:r>
          </a:p>
          <a:p>
            <a:pPr>
              <a:lnSpc>
                <a:spcPts val="2435"/>
              </a:lnSpc>
              <a:defRPr/>
            </a:pPr>
            <a:endParaRPr lang="en-US" sz="2800" b="1" dirty="0" smtClean="0">
              <a:ln>
                <a:solidFill>
                  <a:srgbClr val="006600"/>
                </a:solidFill>
              </a:ln>
              <a:solidFill>
                <a:srgbClr val="00206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The </a:t>
            </a:r>
            <a:r>
              <a:rPr lang="en-US" sz="2800" b="1" dirty="0" smtClean="0">
                <a:ln>
                  <a:solidFill>
                    <a:srgbClr val="006600"/>
                  </a:solidFill>
                </a:ln>
                <a:solidFill>
                  <a:srgbClr val="002060"/>
                </a:solidFill>
                <a:latin typeface="Arial" pitchFamily="34" charset="0"/>
                <a:cs typeface="Arial" pitchFamily="34" charset="0"/>
              </a:rPr>
              <a:t>term </a:t>
            </a:r>
            <a:r>
              <a:rPr lang="en-US" sz="2800" b="1" dirty="0" smtClean="0">
                <a:ln>
                  <a:solidFill>
                    <a:srgbClr val="006600"/>
                  </a:solidFill>
                </a:ln>
                <a:solidFill>
                  <a:srgbClr val="FF0000"/>
                </a:solidFill>
                <a:latin typeface="Arial" pitchFamily="34" charset="0"/>
                <a:cs typeface="Arial" pitchFamily="34" charset="0"/>
              </a:rPr>
              <a:t>"pancreatitis" </a:t>
            </a:r>
            <a:r>
              <a:rPr lang="en-US" sz="2800" b="1" dirty="0" smtClean="0">
                <a:ln>
                  <a:solidFill>
                    <a:srgbClr val="006600"/>
                  </a:solidFill>
                </a:ln>
                <a:solidFill>
                  <a:srgbClr val="002060"/>
                </a:solidFill>
                <a:latin typeface="Arial" pitchFamily="34" charset="0"/>
                <a:cs typeface="Arial" pitchFamily="34" charset="0"/>
              </a:rPr>
              <a:t>combines several homogeneous pathogenesis, but different in </a:t>
            </a:r>
            <a:r>
              <a:rPr lang="en-US" sz="2800" b="1" dirty="0" err="1" smtClean="0">
                <a:ln>
                  <a:solidFill>
                    <a:srgbClr val="006600"/>
                  </a:solidFill>
                </a:ln>
                <a:solidFill>
                  <a:srgbClr val="002060"/>
                </a:solidFill>
                <a:latin typeface="Arial" pitchFamily="34" charset="0"/>
                <a:cs typeface="Arial" pitchFamily="34" charset="0"/>
              </a:rPr>
              <a:t>pathomorphology</a:t>
            </a:r>
            <a:r>
              <a:rPr lang="en-US" sz="2800" b="1" dirty="0" smtClean="0">
                <a:ln>
                  <a:solidFill>
                    <a:srgbClr val="006600"/>
                  </a:solidFill>
                </a:ln>
                <a:solidFill>
                  <a:srgbClr val="002060"/>
                </a:solidFill>
                <a:latin typeface="Arial" pitchFamily="34" charset="0"/>
                <a:cs typeface="Arial" pitchFamily="34" charset="0"/>
              </a:rPr>
              <a:t> clinical forms, reflecting the successive stages of the evolution of a single pathological process:</a:t>
            </a: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acute inflammatory</a:t>
            </a: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destructive </a:t>
            </a:r>
            <a:r>
              <a:rPr lang="en-US" sz="2800" b="1" dirty="0" smtClean="0">
                <a:ln>
                  <a:solidFill>
                    <a:srgbClr val="006600"/>
                  </a:solidFill>
                </a:ln>
                <a:solidFill>
                  <a:srgbClr val="002060"/>
                </a:solidFill>
                <a:latin typeface="Arial" pitchFamily="34" charset="0"/>
                <a:cs typeface="Arial" pitchFamily="34" charset="0"/>
              </a:rPr>
              <a:t>conditions </a:t>
            </a:r>
            <a:r>
              <a:rPr lang="en-US" sz="2800" b="1" dirty="0" smtClean="0">
                <a:ln>
                  <a:solidFill>
                    <a:srgbClr val="006600"/>
                  </a:solidFill>
                </a:ln>
                <a:solidFill>
                  <a:srgbClr val="002060"/>
                </a:solidFill>
                <a:latin typeface="Arial" pitchFamily="34" charset="0"/>
                <a:cs typeface="Arial" pitchFamily="34" charset="0"/>
              </a:rPr>
              <a:t>of the </a:t>
            </a:r>
            <a:r>
              <a:rPr lang="en-US" sz="2800" b="1" dirty="0" smtClean="0">
                <a:ln>
                  <a:solidFill>
                    <a:srgbClr val="006600"/>
                  </a:solidFill>
                </a:ln>
                <a:solidFill>
                  <a:srgbClr val="002060"/>
                </a:solidFill>
                <a:latin typeface="Arial" pitchFamily="34" charset="0"/>
                <a:cs typeface="Arial" pitchFamily="34" charset="0"/>
              </a:rPr>
              <a:t>pancreas.</a:t>
            </a:r>
            <a:endParaRPr lang="ru-RU" sz="2800" b="1" dirty="0" smtClean="0">
              <a:ln>
                <a:solidFill>
                  <a:srgbClr val="006600"/>
                </a:solidFill>
              </a:ln>
              <a:solidFill>
                <a:srgbClr val="002060"/>
              </a:solidFill>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Epidemiology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642873"/>
            <a:ext cx="7245868" cy="5929820"/>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dirty="0" smtClean="0">
                <a:ln>
                  <a:solidFill>
                    <a:srgbClr val="006600"/>
                  </a:solidFill>
                </a:ln>
                <a:solidFill>
                  <a:srgbClr val="FF0000"/>
                </a:solidFill>
                <a:latin typeface="Arial" pitchFamily="34" charset="0"/>
                <a:cs typeface="Arial" pitchFamily="34" charset="0"/>
              </a:rPr>
              <a:t>Acute pancreatitis </a:t>
            </a:r>
            <a:r>
              <a:rPr lang="en-US" sz="2800" b="1" dirty="0" smtClean="0">
                <a:ln>
                  <a:solidFill>
                    <a:srgbClr val="006600"/>
                  </a:solidFill>
                </a:ln>
                <a:solidFill>
                  <a:srgbClr val="006600"/>
                </a:solidFill>
                <a:latin typeface="Arial" pitchFamily="34" charset="0"/>
                <a:cs typeface="Arial" pitchFamily="34" charset="0"/>
              </a:rPr>
              <a:t>is one </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of </a:t>
            </a:r>
            <a:r>
              <a:rPr lang="en-US" sz="2800" b="1" dirty="0" smtClean="0">
                <a:ln>
                  <a:solidFill>
                    <a:srgbClr val="006600"/>
                  </a:solidFill>
                </a:ln>
                <a:solidFill>
                  <a:srgbClr val="006600"/>
                </a:solidFill>
                <a:latin typeface="Arial" pitchFamily="34" charset="0"/>
                <a:cs typeface="Arial" pitchFamily="34" charset="0"/>
              </a:rPr>
              <a:t>the most common surgical </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d</a:t>
            </a:r>
            <a:r>
              <a:rPr lang="en-US" sz="2800" b="1" dirty="0" smtClean="0">
                <a:ln>
                  <a:solidFill>
                    <a:srgbClr val="006600"/>
                  </a:solidFill>
                </a:ln>
                <a:solidFill>
                  <a:srgbClr val="006600"/>
                </a:solidFill>
                <a:latin typeface="Arial" pitchFamily="34" charset="0"/>
                <a:cs typeface="Arial" pitchFamily="34" charset="0"/>
              </a:rPr>
              <a:t>iseases averaging </a:t>
            </a:r>
            <a:r>
              <a:rPr lang="en-US" sz="2800" b="1" dirty="0" smtClean="0">
                <a:ln>
                  <a:solidFill>
                    <a:srgbClr val="006600"/>
                  </a:solidFill>
                </a:ln>
                <a:solidFill>
                  <a:srgbClr val="006600"/>
                </a:solidFill>
                <a:latin typeface="Arial" pitchFamily="34" charset="0"/>
                <a:cs typeface="Arial" pitchFamily="34" charset="0"/>
              </a:rPr>
              <a:t>3-10%</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cases of acute organ </a:t>
            </a:r>
            <a:r>
              <a:rPr lang="en-US" sz="2800" b="1" dirty="0" smtClean="0">
                <a:ln>
                  <a:solidFill>
                    <a:srgbClr val="006600"/>
                  </a:solidFill>
                </a:ln>
                <a:solidFill>
                  <a:srgbClr val="006600"/>
                </a:solidFill>
                <a:latin typeface="Arial" pitchFamily="34" charset="0"/>
                <a:cs typeface="Arial" pitchFamily="34" charset="0"/>
              </a:rPr>
              <a:t>diseases</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abdominal </a:t>
            </a:r>
            <a:r>
              <a:rPr lang="en-US" sz="2800" b="1" dirty="0" smtClean="0">
                <a:ln>
                  <a:solidFill>
                    <a:srgbClr val="006600"/>
                  </a:solidFill>
                </a:ln>
                <a:solidFill>
                  <a:srgbClr val="006600"/>
                </a:solidFill>
                <a:latin typeface="Arial" pitchFamily="34" charset="0"/>
                <a:cs typeface="Arial" pitchFamily="34" charset="0"/>
              </a:rPr>
              <a:t>cavity.</a:t>
            </a:r>
          </a:p>
          <a:p>
            <a:pPr>
              <a:lnSpc>
                <a:spcPts val="2435"/>
              </a:lnSpc>
              <a:defRPr/>
            </a:pP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In industrialized countries, </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a:t>
            </a:r>
            <a:r>
              <a:rPr lang="en-US" sz="2800" b="1" dirty="0" smtClean="0">
                <a:ln>
                  <a:solidFill>
                    <a:srgbClr val="006600"/>
                  </a:solidFill>
                </a:ln>
                <a:solidFill>
                  <a:srgbClr val="006600"/>
                </a:solidFill>
                <a:latin typeface="Arial" pitchFamily="34" charset="0"/>
                <a:cs typeface="Arial" pitchFamily="34" charset="0"/>
              </a:rPr>
              <a:t>incidence of acute </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pancreatitis </a:t>
            </a:r>
            <a:r>
              <a:rPr lang="en-US" sz="2800" b="1" dirty="0" smtClean="0">
                <a:ln>
                  <a:solidFill>
                    <a:srgbClr val="006600"/>
                  </a:solidFill>
                </a:ln>
                <a:solidFill>
                  <a:srgbClr val="006600"/>
                </a:solidFill>
                <a:latin typeface="Arial" pitchFamily="34" charset="0"/>
                <a:cs typeface="Arial" pitchFamily="34" charset="0"/>
              </a:rPr>
              <a:t>has doubled over </a:t>
            </a: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a:t>
            </a:r>
            <a:r>
              <a:rPr lang="en-US" sz="2800" b="1" dirty="0" smtClean="0">
                <a:ln>
                  <a:solidFill>
                    <a:srgbClr val="006600"/>
                  </a:solidFill>
                </a:ln>
                <a:solidFill>
                  <a:srgbClr val="006600"/>
                </a:solidFill>
                <a:latin typeface="Arial" pitchFamily="34" charset="0"/>
                <a:cs typeface="Arial" pitchFamily="34" charset="0"/>
              </a:rPr>
              <a:t>past two decades, which makes it possible to speak of this disease as a disease of civilization.</a:t>
            </a:r>
          </a:p>
          <a:p>
            <a:pPr>
              <a:lnSpc>
                <a:spcPts val="2435"/>
              </a:lnSpc>
              <a:defRPr/>
            </a:pP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a:t>
            </a:r>
            <a:r>
              <a:rPr lang="en-US" sz="2800" b="1" dirty="0" smtClean="0">
                <a:ln>
                  <a:solidFill>
                    <a:srgbClr val="006600"/>
                  </a:solidFill>
                </a:ln>
                <a:solidFill>
                  <a:srgbClr val="006600"/>
                </a:solidFill>
                <a:latin typeface="Arial" pitchFamily="34" charset="0"/>
                <a:cs typeface="Arial" pitchFamily="34" charset="0"/>
              </a:rPr>
              <a:t>objective forecast assumes a gradual increase in the number of such patients within the next 5 years.</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age of patients with </a:t>
            </a:r>
            <a:r>
              <a:rPr lang="en-US" sz="2800" b="1" dirty="0" err="1" smtClean="0">
                <a:ln>
                  <a:solidFill>
                    <a:srgbClr val="006600"/>
                  </a:solidFill>
                </a:ln>
                <a:solidFill>
                  <a:srgbClr val="006600"/>
                </a:solidFill>
                <a:latin typeface="Arial" pitchFamily="34" charset="0"/>
                <a:cs typeface="Arial" pitchFamily="34" charset="0"/>
              </a:rPr>
              <a:t>pancreatonecrosis</a:t>
            </a:r>
            <a:r>
              <a:rPr lang="en-US" sz="2800" b="1" dirty="0" smtClean="0">
                <a:ln>
                  <a:solidFill>
                    <a:srgbClr val="006600"/>
                  </a:solidFill>
                </a:ln>
                <a:solidFill>
                  <a:srgbClr val="006600"/>
                </a:solidFill>
                <a:latin typeface="Arial" pitchFamily="34" charset="0"/>
                <a:cs typeface="Arial" pitchFamily="34" charset="0"/>
              </a:rPr>
              <a:t> is 15-94 (more often - 47) </a:t>
            </a:r>
            <a:r>
              <a:rPr lang="en-US" sz="2800" b="1" dirty="0" smtClean="0">
                <a:ln>
                  <a:solidFill>
                    <a:srgbClr val="006600"/>
                  </a:solidFill>
                </a:ln>
                <a:solidFill>
                  <a:srgbClr val="006600"/>
                </a:solidFill>
                <a:latin typeface="Arial" pitchFamily="34" charset="0"/>
                <a:cs typeface="Arial" pitchFamily="34" charset="0"/>
              </a:rPr>
              <a:t>years.</a:t>
            </a:r>
            <a:endParaRPr lang="ru-RU" sz="2800" b="1" dirty="0" smtClean="0">
              <a:ln>
                <a:solidFill>
                  <a:srgbClr val="006600"/>
                </a:solidFill>
              </a:ln>
              <a:solidFill>
                <a:srgbClr val="006600"/>
              </a:solidFill>
              <a:latin typeface="Arial" pitchFamily="34" charset="0"/>
              <a:cs typeface="Arial" pitchFamily="34" charset="0"/>
            </a:endParaRPr>
          </a:p>
        </p:txBody>
      </p:sp>
      <p:pic>
        <p:nvPicPr>
          <p:cNvPr id="2050" name="Picture 2"/>
          <p:cNvPicPr>
            <a:picLocks noChangeAspect="1" noChangeArrowheads="1"/>
          </p:cNvPicPr>
          <p:nvPr/>
        </p:nvPicPr>
        <p:blipFill>
          <a:blip r:embed="rId4"/>
          <a:srcRect/>
          <a:stretch>
            <a:fillRect/>
          </a:stretch>
        </p:blipFill>
        <p:spPr bwMode="auto">
          <a:xfrm>
            <a:off x="5643570" y="928670"/>
            <a:ext cx="3286149" cy="2286016"/>
          </a:xfrm>
          <a:prstGeom prst="rect">
            <a:avLst/>
          </a:prstGeom>
          <a:noFill/>
          <a:ln w="38100">
            <a:solidFill>
              <a:srgbClr val="FFC000"/>
            </a:solidFill>
            <a:miter lim="800000"/>
            <a:headEnd/>
            <a:tailEnd/>
          </a:ln>
          <a:effectLst/>
          <a:scene3d>
            <a:camera prst="orthographicFront"/>
            <a:lightRig rig="threePt" dir="t"/>
          </a:scene3d>
          <a:sp3d>
            <a:bevelT/>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Etiology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642873"/>
            <a:ext cx="8603190" cy="4514048"/>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r>
              <a:rPr lang="en-US" sz="2400" b="1" dirty="0" smtClean="0">
                <a:solidFill>
                  <a:srgbClr val="C00000"/>
                </a:solidFill>
              </a:rPr>
              <a:t>Acute pancreatitis </a:t>
            </a:r>
            <a:r>
              <a:rPr lang="en-US" sz="2400" b="1" dirty="0" smtClean="0">
                <a:solidFill>
                  <a:srgbClr val="0070C0"/>
                </a:solidFill>
              </a:rPr>
              <a:t>is a </a:t>
            </a:r>
            <a:r>
              <a:rPr lang="en-US" sz="2400" b="1" dirty="0" err="1" smtClean="0">
                <a:solidFill>
                  <a:srgbClr val="0070C0"/>
                </a:solidFill>
              </a:rPr>
              <a:t>polyetiological</a:t>
            </a:r>
            <a:r>
              <a:rPr lang="en-US" sz="2400" b="1" dirty="0" smtClean="0">
                <a:solidFill>
                  <a:srgbClr val="0070C0"/>
                </a:solidFill>
              </a:rPr>
              <a:t> </a:t>
            </a:r>
            <a:r>
              <a:rPr lang="en-US" sz="2400" b="1" dirty="0" smtClean="0">
                <a:solidFill>
                  <a:srgbClr val="0070C0"/>
                </a:solidFill>
              </a:rPr>
              <a:t>disease. The cause of its development can be clearly identified in 75-80% of patients, the rest it remains unidentified.</a:t>
            </a:r>
          </a:p>
          <a:p>
            <a:endParaRPr lang="en-US" sz="2400" b="1" dirty="0" smtClean="0">
              <a:solidFill>
                <a:srgbClr val="C00000"/>
              </a:solidFill>
            </a:endParaRPr>
          </a:p>
          <a:p>
            <a:r>
              <a:rPr lang="en-US" sz="2400" b="1" dirty="0" smtClean="0">
                <a:solidFill>
                  <a:srgbClr val="C00000"/>
                </a:solidFill>
              </a:rPr>
              <a:t>Among </a:t>
            </a:r>
            <a:r>
              <a:rPr lang="en-US" sz="2400" b="1" dirty="0" smtClean="0">
                <a:solidFill>
                  <a:srgbClr val="C00000"/>
                </a:solidFill>
              </a:rPr>
              <a:t>the reasons for the development of pancreatitis are three closely related groups of damaging factors:</a:t>
            </a:r>
          </a:p>
          <a:p>
            <a:r>
              <a:rPr lang="en-US" sz="2400" b="1" dirty="0" smtClean="0">
                <a:solidFill>
                  <a:srgbClr val="0070C0"/>
                </a:solidFill>
              </a:rPr>
              <a:t>- mechanical </a:t>
            </a:r>
            <a:r>
              <a:rPr lang="en-US" sz="2400" b="1" dirty="0" smtClean="0">
                <a:solidFill>
                  <a:srgbClr val="0070C0"/>
                </a:solidFill>
              </a:rPr>
              <a:t>(violation of the evacuation of pancreatic secretion through the duct system of the pancreas);</a:t>
            </a:r>
          </a:p>
          <a:p>
            <a:r>
              <a:rPr lang="en-US" sz="2400" b="1" dirty="0" smtClean="0">
                <a:solidFill>
                  <a:srgbClr val="0070C0"/>
                </a:solidFill>
              </a:rPr>
              <a:t>- </a:t>
            </a:r>
            <a:r>
              <a:rPr lang="en-US" sz="2400" b="1" dirty="0" err="1" smtClean="0">
                <a:solidFill>
                  <a:srgbClr val="0070C0"/>
                </a:solidFill>
              </a:rPr>
              <a:t>neurohumoral</a:t>
            </a:r>
            <a:r>
              <a:rPr lang="en-US" sz="2400" b="1" dirty="0" smtClean="0">
                <a:solidFill>
                  <a:srgbClr val="0070C0"/>
                </a:solidFill>
              </a:rPr>
              <a:t> </a:t>
            </a:r>
            <a:r>
              <a:rPr lang="en-US" sz="2400" b="1" dirty="0" smtClean="0">
                <a:solidFill>
                  <a:srgbClr val="0070C0"/>
                </a:solidFill>
              </a:rPr>
              <a:t>(violation of </a:t>
            </a:r>
            <a:r>
              <a:rPr lang="en-US" sz="2400" b="1" dirty="0" err="1" smtClean="0">
                <a:solidFill>
                  <a:srgbClr val="0070C0"/>
                </a:solidFill>
              </a:rPr>
              <a:t>innervation</a:t>
            </a:r>
            <a:r>
              <a:rPr lang="en-US" sz="2400" b="1" dirty="0" smtClean="0">
                <a:solidFill>
                  <a:srgbClr val="0070C0"/>
                </a:solidFill>
              </a:rPr>
              <a:t>, metabolic functions of the pancreas and liver of various etiologies);</a:t>
            </a:r>
          </a:p>
          <a:p>
            <a:r>
              <a:rPr lang="en-US" sz="2400" b="1" dirty="0" smtClean="0">
                <a:solidFill>
                  <a:srgbClr val="0070C0"/>
                </a:solidFill>
              </a:rPr>
              <a:t>- toxic </a:t>
            </a:r>
            <a:r>
              <a:rPr lang="en-US" sz="2400" b="1" dirty="0" smtClean="0">
                <a:solidFill>
                  <a:srgbClr val="0070C0"/>
                </a:solidFill>
              </a:rPr>
              <a:t>(the presence of exogenous and endogenous toxic metabolites of different nature).</a:t>
            </a:r>
            <a:endParaRPr lang="ru-RU" sz="2400" b="1" dirty="0" smtClean="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71462"/>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Etiology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571480"/>
            <a:ext cx="8603190" cy="5769777"/>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70000"/>
              </a:lnSpc>
            </a:pPr>
            <a:r>
              <a:rPr lang="en-US" sz="2400" b="1" dirty="0" smtClean="0">
                <a:solidFill>
                  <a:schemeClr val="accent3">
                    <a:lumMod val="50000"/>
                  </a:schemeClr>
                </a:solidFill>
              </a:rPr>
              <a:t>1. </a:t>
            </a:r>
            <a:r>
              <a:rPr lang="en-US" sz="2400" b="1" dirty="0" err="1" smtClean="0">
                <a:solidFill>
                  <a:schemeClr val="accent3">
                    <a:lumMod val="50000"/>
                  </a:schemeClr>
                </a:solidFill>
              </a:rPr>
              <a:t>Alimentar</a:t>
            </a:r>
            <a:r>
              <a:rPr lang="en-US" sz="2400" b="1" dirty="0" smtClean="0">
                <a:solidFill>
                  <a:schemeClr val="accent3">
                    <a:lumMod val="50000"/>
                  </a:schemeClr>
                </a:solidFill>
              </a:rPr>
              <a:t> </a:t>
            </a:r>
            <a:r>
              <a:rPr lang="en-US" sz="2400" b="1" dirty="0" smtClean="0">
                <a:solidFill>
                  <a:schemeClr val="accent3">
                    <a:lumMod val="50000"/>
                  </a:schemeClr>
                </a:solidFill>
              </a:rPr>
              <a:t>factor</a:t>
            </a:r>
          </a:p>
          <a:p>
            <a:pPr>
              <a:lnSpc>
                <a:spcPct val="70000"/>
              </a:lnSpc>
            </a:pPr>
            <a:r>
              <a:rPr lang="en-US" sz="2400" b="1" dirty="0" smtClean="0">
                <a:solidFill>
                  <a:schemeClr val="accent3">
                    <a:lumMod val="50000"/>
                  </a:schemeClr>
                </a:solidFill>
              </a:rPr>
              <a:t>2. Genetically </a:t>
            </a:r>
            <a:r>
              <a:rPr lang="en-US" sz="2400" b="1" dirty="0" smtClean="0">
                <a:solidFill>
                  <a:schemeClr val="accent3">
                    <a:lumMod val="50000"/>
                  </a:schemeClr>
                </a:solidFill>
              </a:rPr>
              <a:t>determined pancreatitis</a:t>
            </a:r>
          </a:p>
          <a:p>
            <a:pPr>
              <a:lnSpc>
                <a:spcPct val="70000"/>
              </a:lnSpc>
            </a:pPr>
            <a:r>
              <a:rPr lang="en-US" sz="2400" b="1" dirty="0" smtClean="0">
                <a:solidFill>
                  <a:schemeClr val="accent3">
                    <a:lumMod val="50000"/>
                  </a:schemeClr>
                </a:solidFill>
              </a:rPr>
              <a:t>3. Medicinal </a:t>
            </a:r>
            <a:r>
              <a:rPr lang="en-US" sz="2400" b="1" dirty="0" smtClean="0">
                <a:solidFill>
                  <a:schemeClr val="accent3">
                    <a:lumMod val="50000"/>
                  </a:schemeClr>
                </a:solidFill>
              </a:rPr>
              <a:t>pancreatitis</a:t>
            </a:r>
          </a:p>
          <a:p>
            <a:pPr>
              <a:lnSpc>
                <a:spcPct val="70000"/>
              </a:lnSpc>
            </a:pPr>
            <a:r>
              <a:rPr lang="en-US" sz="2400" b="1" dirty="0" smtClean="0">
                <a:solidFill>
                  <a:srgbClr val="00B050"/>
                </a:solidFill>
              </a:rPr>
              <a:t>Among the pancreatic-damaging factors are:</a:t>
            </a:r>
          </a:p>
          <a:p>
            <a:pPr>
              <a:lnSpc>
                <a:spcPct val="70000"/>
              </a:lnSpc>
            </a:pPr>
            <a:r>
              <a:rPr lang="en-US" sz="2400" b="1" dirty="0" smtClean="0">
                <a:solidFill>
                  <a:srgbClr val="00B050"/>
                </a:solidFill>
              </a:rPr>
              <a:t>    &gt; </a:t>
            </a:r>
            <a:r>
              <a:rPr lang="en-US" sz="2400" b="1" dirty="0" err="1" smtClean="0">
                <a:solidFill>
                  <a:srgbClr val="00B050"/>
                </a:solidFill>
              </a:rPr>
              <a:t>Azathioprine</a:t>
            </a:r>
            <a:r>
              <a:rPr lang="en-US" sz="2400" b="1" dirty="0" smtClean="0">
                <a:solidFill>
                  <a:srgbClr val="00B050"/>
                </a:solidFill>
              </a:rPr>
              <a:t>;</a:t>
            </a:r>
          </a:p>
          <a:p>
            <a:pPr>
              <a:lnSpc>
                <a:spcPct val="70000"/>
              </a:lnSpc>
            </a:pPr>
            <a:r>
              <a:rPr lang="en-US" sz="2400" b="1" dirty="0" smtClean="0">
                <a:solidFill>
                  <a:srgbClr val="00B050"/>
                </a:solidFill>
              </a:rPr>
              <a:t>    &gt; Estrogens;</a:t>
            </a:r>
          </a:p>
          <a:p>
            <a:pPr>
              <a:lnSpc>
                <a:spcPct val="70000"/>
              </a:lnSpc>
            </a:pPr>
            <a:r>
              <a:rPr lang="en-US" sz="2400" b="1" dirty="0" smtClean="0">
                <a:solidFill>
                  <a:srgbClr val="00B050"/>
                </a:solidFill>
              </a:rPr>
              <a:t>    &gt; </a:t>
            </a:r>
            <a:r>
              <a:rPr lang="en-US" sz="2400" b="1" dirty="0" err="1" smtClean="0">
                <a:solidFill>
                  <a:srgbClr val="00B050"/>
                </a:solidFill>
              </a:rPr>
              <a:t>Glucocorticosteroids</a:t>
            </a:r>
            <a:r>
              <a:rPr lang="en-US" sz="2400" b="1" dirty="0" smtClean="0">
                <a:solidFill>
                  <a:srgbClr val="00B050"/>
                </a:solidFill>
              </a:rPr>
              <a:t>;</a:t>
            </a:r>
          </a:p>
          <a:p>
            <a:pPr>
              <a:lnSpc>
                <a:spcPct val="70000"/>
              </a:lnSpc>
            </a:pPr>
            <a:r>
              <a:rPr lang="en-US" sz="2400" b="1" dirty="0" smtClean="0">
                <a:solidFill>
                  <a:srgbClr val="00B050"/>
                </a:solidFill>
              </a:rPr>
              <a:t>    &gt; Sulfonamides;</a:t>
            </a:r>
          </a:p>
          <a:p>
            <a:pPr>
              <a:lnSpc>
                <a:spcPct val="70000"/>
              </a:lnSpc>
            </a:pPr>
            <a:r>
              <a:rPr lang="en-US" sz="2400" b="1" dirty="0" smtClean="0">
                <a:solidFill>
                  <a:srgbClr val="00B050"/>
                </a:solidFill>
              </a:rPr>
              <a:t>    &gt; Non-steroidal anti-inflammatory drugs (</a:t>
            </a:r>
            <a:r>
              <a:rPr lang="en-US" sz="2400" b="1" dirty="0" err="1" smtClean="0">
                <a:solidFill>
                  <a:srgbClr val="00B050"/>
                </a:solidFill>
              </a:rPr>
              <a:t>brufen</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Furosemide</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Thiazide</a:t>
            </a:r>
            <a:r>
              <a:rPr lang="en-US" sz="2400" b="1" dirty="0" smtClean="0">
                <a:solidFill>
                  <a:srgbClr val="00B050"/>
                </a:solidFill>
              </a:rPr>
              <a:t> diuretics;</a:t>
            </a:r>
          </a:p>
          <a:p>
            <a:pPr>
              <a:lnSpc>
                <a:spcPct val="70000"/>
              </a:lnSpc>
            </a:pPr>
            <a:r>
              <a:rPr lang="en-US" sz="2400" b="1" dirty="0" smtClean="0">
                <a:solidFill>
                  <a:srgbClr val="00B050"/>
                </a:solidFill>
              </a:rPr>
              <a:t>    &gt; Tetracycline;</a:t>
            </a:r>
          </a:p>
          <a:p>
            <a:pPr>
              <a:lnSpc>
                <a:spcPct val="70000"/>
              </a:lnSpc>
            </a:pPr>
            <a:r>
              <a:rPr lang="en-US" sz="2400" b="1" dirty="0" smtClean="0">
                <a:solidFill>
                  <a:srgbClr val="00B050"/>
                </a:solidFill>
              </a:rPr>
              <a:t>    Indirect anticoagulants;</a:t>
            </a:r>
          </a:p>
          <a:p>
            <a:pPr>
              <a:lnSpc>
                <a:spcPct val="70000"/>
              </a:lnSpc>
            </a:pPr>
            <a:r>
              <a:rPr lang="en-US" sz="2400" b="1" dirty="0" smtClean="0">
                <a:solidFill>
                  <a:srgbClr val="00B050"/>
                </a:solidFill>
              </a:rPr>
              <a:t>    &gt; </a:t>
            </a:r>
            <a:r>
              <a:rPr lang="en-US" sz="2400" b="1" dirty="0" err="1" smtClean="0">
                <a:solidFill>
                  <a:srgbClr val="00B050"/>
                </a:solidFill>
              </a:rPr>
              <a:t>Cimetidine</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Metronidazole</a:t>
            </a:r>
            <a:r>
              <a:rPr lang="en-US" sz="2400" b="1" dirty="0" smtClean="0">
                <a:solidFill>
                  <a:srgbClr val="00B050"/>
                </a:solidFill>
              </a:rPr>
              <a:t>;</a:t>
            </a:r>
          </a:p>
          <a:p>
            <a:pPr>
              <a:lnSpc>
                <a:spcPct val="70000"/>
              </a:lnSpc>
            </a:pPr>
            <a:r>
              <a:rPr lang="en-US" sz="2400" b="1" dirty="0" smtClean="0">
                <a:solidFill>
                  <a:srgbClr val="00B050"/>
                </a:solidFill>
              </a:rPr>
              <a:t>    Cholinesterase inhibitors.</a:t>
            </a:r>
          </a:p>
          <a:p>
            <a:pPr>
              <a:lnSpc>
                <a:spcPct val="70000"/>
              </a:lnSpc>
            </a:pPr>
            <a:r>
              <a:rPr lang="en-US" sz="2400" b="1" dirty="0" smtClean="0">
                <a:solidFill>
                  <a:schemeClr val="accent3">
                    <a:lumMod val="50000"/>
                  </a:schemeClr>
                </a:solidFill>
              </a:rPr>
              <a:t>4. Viral </a:t>
            </a:r>
            <a:r>
              <a:rPr lang="en-US" sz="2400" b="1" dirty="0" smtClean="0">
                <a:solidFill>
                  <a:schemeClr val="accent3">
                    <a:lumMod val="50000"/>
                  </a:schemeClr>
                </a:solidFill>
              </a:rPr>
              <a:t>infection</a:t>
            </a:r>
          </a:p>
          <a:p>
            <a:pPr>
              <a:lnSpc>
                <a:spcPct val="70000"/>
              </a:lnSpc>
            </a:pPr>
            <a:r>
              <a:rPr lang="en-US" sz="2400" b="1" dirty="0" smtClean="0">
                <a:solidFill>
                  <a:schemeClr val="accent3">
                    <a:lumMod val="50000"/>
                  </a:schemeClr>
                </a:solidFill>
              </a:rPr>
              <a:t>5. </a:t>
            </a:r>
            <a:r>
              <a:rPr lang="en-US" sz="2400" b="1" dirty="0" err="1" smtClean="0">
                <a:solidFill>
                  <a:schemeClr val="accent3">
                    <a:lumMod val="50000"/>
                  </a:schemeClr>
                </a:solidFill>
              </a:rPr>
              <a:t>Dismetabolic</a:t>
            </a:r>
            <a:r>
              <a:rPr lang="en-US" sz="2400" b="1" dirty="0" smtClean="0">
                <a:solidFill>
                  <a:schemeClr val="accent3">
                    <a:lumMod val="50000"/>
                  </a:schemeClr>
                </a:solidFill>
              </a:rPr>
              <a:t> </a:t>
            </a:r>
            <a:r>
              <a:rPr lang="en-US" sz="2400" b="1" dirty="0" smtClean="0">
                <a:solidFill>
                  <a:schemeClr val="accent3">
                    <a:lumMod val="50000"/>
                  </a:schemeClr>
                </a:solidFill>
              </a:rPr>
              <a:t>pancreatitis</a:t>
            </a:r>
          </a:p>
          <a:p>
            <a:pPr>
              <a:lnSpc>
                <a:spcPct val="70000"/>
              </a:lnSpc>
            </a:pPr>
            <a:r>
              <a:rPr lang="en-US" sz="2400" b="1" dirty="0" smtClean="0">
                <a:solidFill>
                  <a:schemeClr val="accent3">
                    <a:lumMod val="50000"/>
                  </a:schemeClr>
                </a:solidFill>
              </a:rPr>
              <a:t>6. Idiopathic </a:t>
            </a:r>
            <a:r>
              <a:rPr lang="en-US" sz="2400" b="1" dirty="0" smtClean="0">
                <a:solidFill>
                  <a:schemeClr val="accent3">
                    <a:lumMod val="50000"/>
                  </a:schemeClr>
                </a:solidFill>
              </a:rPr>
              <a:t>pancreatitis</a:t>
            </a:r>
          </a:p>
          <a:p>
            <a:pPr>
              <a:lnSpc>
                <a:spcPct val="70000"/>
              </a:lnSpc>
            </a:pPr>
            <a:r>
              <a:rPr lang="en-US" sz="2400" b="1" dirty="0" smtClean="0">
                <a:solidFill>
                  <a:schemeClr val="accent3">
                    <a:lumMod val="50000"/>
                  </a:schemeClr>
                </a:solidFill>
              </a:rPr>
              <a:t>The etiology remains uncorrected in 20-40% of patients. Distinguish early idiopathic pancreatitis, with onset at the age of 35 years, and </a:t>
            </a:r>
            <a:r>
              <a:rPr lang="en-US" sz="2400" b="1" dirty="0" smtClean="0">
                <a:solidFill>
                  <a:schemeClr val="accent3">
                    <a:lumMod val="50000"/>
                  </a:schemeClr>
                </a:solidFill>
              </a:rPr>
              <a:t>late3.</a:t>
            </a:r>
            <a:endParaRPr lang="en-US" sz="2400" b="1" dirty="0" smtClean="0">
              <a:solidFill>
                <a:schemeClr val="accent3">
                  <a:lumMod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71462"/>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endParaRPr lang="en-US"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571480"/>
            <a:ext cx="8603190" cy="5511244"/>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70000"/>
              </a:lnSpc>
            </a:pPr>
            <a:r>
              <a:rPr lang="en-US" sz="2400" b="1" dirty="0" smtClean="0">
                <a:solidFill>
                  <a:schemeClr val="accent6">
                    <a:lumMod val="75000"/>
                  </a:schemeClr>
                </a:solidFill>
                <a:latin typeface="Arial" pitchFamily="34" charset="0"/>
                <a:cs typeface="Arial" pitchFamily="34" charset="0"/>
              </a:rPr>
              <a:t>Chronic pancreatitis (CP) is a slowly progressing inflammatory disease of the pancreas, characterized by focal necrosis in combination with fibrosis, and leading to a progressive decrease in the </a:t>
            </a:r>
            <a:r>
              <a:rPr lang="en-US" sz="2400" b="1" dirty="0" err="1" smtClean="0">
                <a:solidFill>
                  <a:schemeClr val="accent6">
                    <a:lumMod val="75000"/>
                  </a:schemeClr>
                </a:solidFill>
                <a:latin typeface="Arial" pitchFamily="34" charset="0"/>
                <a:cs typeface="Arial" pitchFamily="34" charset="0"/>
              </a:rPr>
              <a:t>exo</a:t>
            </a:r>
            <a:r>
              <a:rPr lang="en-US" sz="2400" b="1" dirty="0" smtClean="0">
                <a:solidFill>
                  <a:schemeClr val="accent6">
                    <a:lumMod val="75000"/>
                  </a:schemeClr>
                </a:solidFill>
                <a:latin typeface="Arial" pitchFamily="34" charset="0"/>
                <a:cs typeface="Arial" pitchFamily="34" charset="0"/>
              </a:rPr>
              <a:t>- and </a:t>
            </a:r>
            <a:r>
              <a:rPr lang="en-US" sz="2400" b="1" dirty="0" smtClean="0">
                <a:solidFill>
                  <a:schemeClr val="accent6">
                    <a:lumMod val="75000"/>
                  </a:schemeClr>
                </a:solidFill>
                <a:latin typeface="Arial" pitchFamily="34" charset="0"/>
                <a:cs typeface="Arial" pitchFamily="34" charset="0"/>
              </a:rPr>
              <a:t>endocrine function of the </a:t>
            </a:r>
            <a:r>
              <a:rPr lang="en-US" sz="2400" b="1" dirty="0" smtClean="0">
                <a:solidFill>
                  <a:schemeClr val="accent6">
                    <a:lumMod val="75000"/>
                  </a:schemeClr>
                </a:solidFill>
                <a:latin typeface="Arial" pitchFamily="34" charset="0"/>
                <a:cs typeface="Arial" pitchFamily="34" charset="0"/>
              </a:rPr>
              <a:t>organ.</a:t>
            </a:r>
            <a:endParaRPr lang="en-US" sz="2400" b="1" dirty="0" smtClean="0">
              <a:solidFill>
                <a:schemeClr val="accent6">
                  <a:lumMod val="75000"/>
                </a:schemeClr>
              </a:solidFill>
              <a:latin typeface="Arial" pitchFamily="34" charset="0"/>
              <a:cs typeface="Arial" pitchFamily="34" charset="0"/>
            </a:endParaRP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Conventionally</a:t>
            </a:r>
            <a:r>
              <a:rPr lang="en-US" sz="2400" b="1" dirty="0" smtClean="0">
                <a:solidFill>
                  <a:schemeClr val="accent6">
                    <a:lumMod val="75000"/>
                  </a:schemeClr>
                </a:solidFill>
                <a:latin typeface="Arial" pitchFamily="34" charset="0"/>
                <a:cs typeface="Arial" pitchFamily="34" charset="0"/>
              </a:rPr>
              <a:t>, </a:t>
            </a:r>
            <a:r>
              <a:rPr lang="en-US" sz="2400" b="1" dirty="0" smtClean="0">
                <a:solidFill>
                  <a:schemeClr val="accent6">
                    <a:lumMod val="75000"/>
                  </a:schemeClr>
                </a:solidFill>
                <a:latin typeface="Arial" pitchFamily="34" charset="0"/>
                <a:cs typeface="Arial" pitchFamily="34" charset="0"/>
              </a:rPr>
              <a:t>CP </a:t>
            </a:r>
            <a:r>
              <a:rPr lang="en-US" sz="2400" b="1" dirty="0" smtClean="0">
                <a:solidFill>
                  <a:schemeClr val="accent6">
                    <a:lumMod val="75000"/>
                  </a:schemeClr>
                </a:solidFill>
                <a:latin typeface="Arial" pitchFamily="34" charset="0"/>
                <a:cs typeface="Arial" pitchFamily="34" charset="0"/>
              </a:rPr>
              <a:t>is said when the inflammatory process in the </a:t>
            </a:r>
            <a:r>
              <a:rPr lang="en-US" sz="2400" b="1" dirty="0" smtClean="0">
                <a:solidFill>
                  <a:schemeClr val="accent6">
                    <a:lumMod val="75000"/>
                  </a:schemeClr>
                </a:solidFill>
                <a:latin typeface="Arial" pitchFamily="34" charset="0"/>
                <a:cs typeface="Arial" pitchFamily="34" charset="0"/>
              </a:rPr>
              <a:t>pancreas </a:t>
            </a:r>
            <a:r>
              <a:rPr lang="en-US" sz="2400" b="1" dirty="0" smtClean="0">
                <a:solidFill>
                  <a:schemeClr val="accent6">
                    <a:lumMod val="75000"/>
                  </a:schemeClr>
                </a:solidFill>
                <a:latin typeface="Arial" pitchFamily="34" charset="0"/>
                <a:cs typeface="Arial" pitchFamily="34" charset="0"/>
              </a:rPr>
              <a:t>lasts more than 6 months.</a:t>
            </a:r>
          </a:p>
          <a:p>
            <a:pPr>
              <a:lnSpc>
                <a:spcPct val="70000"/>
              </a:lnSpc>
            </a:pPr>
            <a:r>
              <a:rPr lang="en-US" sz="2400" b="1" dirty="0" smtClean="0">
                <a:solidFill>
                  <a:schemeClr val="accent6">
                    <a:lumMod val="75000"/>
                  </a:schemeClr>
                </a:solidFill>
                <a:latin typeface="Arial" pitchFamily="34" charset="0"/>
                <a:cs typeface="Arial" pitchFamily="34" charset="0"/>
              </a:rPr>
              <a:t>CP usually occurs with episodes of exacerbations and </a:t>
            </a:r>
            <a:r>
              <a:rPr lang="en-US" sz="2400" b="1" dirty="0" smtClean="0">
                <a:solidFill>
                  <a:schemeClr val="accent6">
                    <a:lumMod val="75000"/>
                  </a:schemeClr>
                </a:solidFill>
                <a:latin typeface="Arial" pitchFamily="34" charset="0"/>
                <a:cs typeface="Arial" pitchFamily="34" charset="0"/>
              </a:rPr>
              <a:t>remissions.</a:t>
            </a: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Acute and chronic pancreatitis - between them to draw a line is sometimes extremely difficult, because the exacerbation of chronic pancreatitis in its clinical picture is very similar to </a:t>
            </a:r>
            <a:r>
              <a:rPr lang="en-US" sz="2400" b="1" dirty="0" smtClean="0">
                <a:solidFill>
                  <a:schemeClr val="accent6">
                    <a:lumMod val="75000"/>
                  </a:schemeClr>
                </a:solidFill>
                <a:latin typeface="Arial" pitchFamily="34" charset="0"/>
                <a:cs typeface="Arial" pitchFamily="34" charset="0"/>
              </a:rPr>
              <a:t>acute processes, </a:t>
            </a:r>
            <a:r>
              <a:rPr lang="en-US" sz="2400" b="1" dirty="0" smtClean="0">
                <a:solidFill>
                  <a:schemeClr val="accent6">
                    <a:lumMod val="75000"/>
                  </a:schemeClr>
                </a:solidFill>
                <a:latin typeface="Arial" pitchFamily="34" charset="0"/>
                <a:cs typeface="Arial" pitchFamily="34" charset="0"/>
              </a:rPr>
              <a:t>and </a:t>
            </a:r>
            <a:r>
              <a:rPr lang="en-US" sz="2400" b="1" dirty="0" smtClean="0">
                <a:solidFill>
                  <a:schemeClr val="accent6">
                    <a:lumMod val="75000"/>
                  </a:schemeClr>
                </a:solidFill>
                <a:latin typeface="Arial" pitchFamily="34" charset="0"/>
                <a:cs typeface="Arial" pitchFamily="34" charset="0"/>
              </a:rPr>
              <a:t>AP</a:t>
            </a:r>
            <a:r>
              <a:rPr lang="en-US" sz="2400" b="1" dirty="0" smtClean="0">
                <a:solidFill>
                  <a:schemeClr val="accent6">
                    <a:lumMod val="75000"/>
                  </a:schemeClr>
                </a:solidFill>
                <a:latin typeface="Arial" pitchFamily="34" charset="0"/>
                <a:cs typeface="Arial" pitchFamily="34" charset="0"/>
              </a:rPr>
              <a:t>, in turn, may remain unrecognized (in 60% of cases!), </a:t>
            </a:r>
            <a:r>
              <a:rPr lang="en-US" sz="2400" b="1" dirty="0" smtClean="0">
                <a:solidFill>
                  <a:schemeClr val="accent6">
                    <a:lumMod val="75000"/>
                  </a:schemeClr>
                </a:solidFill>
                <a:latin typeface="Arial" pitchFamily="34" charset="0"/>
                <a:cs typeface="Arial" pitchFamily="34" charset="0"/>
              </a:rPr>
              <a:t>flowing </a:t>
            </a:r>
            <a:r>
              <a:rPr lang="en-US" sz="2400" b="1" dirty="0" smtClean="0">
                <a:solidFill>
                  <a:schemeClr val="accent6">
                    <a:lumMod val="75000"/>
                  </a:schemeClr>
                </a:solidFill>
                <a:latin typeface="Arial" pitchFamily="34" charset="0"/>
                <a:cs typeface="Arial" pitchFamily="34" charset="0"/>
              </a:rPr>
              <a:t>under the masks of other gastrointestinal diseases.</a:t>
            </a: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It </a:t>
            </a:r>
            <a:r>
              <a:rPr lang="en-US" sz="2400" b="1" dirty="0" smtClean="0">
                <a:solidFill>
                  <a:schemeClr val="accent6">
                    <a:lumMod val="75000"/>
                  </a:schemeClr>
                </a:solidFill>
                <a:latin typeface="Arial" pitchFamily="34" charset="0"/>
                <a:cs typeface="Arial" pitchFamily="34" charset="0"/>
              </a:rPr>
              <a:t>is known that acute pancreatitis in 10% of cases is transformed into chronic (and considering unrecognized episodes of </a:t>
            </a:r>
            <a:r>
              <a:rPr lang="en-US" sz="2400" b="1" dirty="0" smtClean="0">
                <a:solidFill>
                  <a:schemeClr val="accent6">
                    <a:lumMod val="75000"/>
                  </a:schemeClr>
                </a:solidFill>
                <a:latin typeface="Arial" pitchFamily="34" charset="0"/>
                <a:cs typeface="Arial" pitchFamily="34" charset="0"/>
              </a:rPr>
              <a:t>AP </a:t>
            </a:r>
            <a:r>
              <a:rPr lang="en-US" sz="2400" b="1" dirty="0" smtClean="0">
                <a:solidFill>
                  <a:schemeClr val="accent6">
                    <a:lumMod val="75000"/>
                  </a:schemeClr>
                </a:solidFill>
                <a:latin typeface="Arial" pitchFamily="34" charset="0"/>
                <a:cs typeface="Arial" pitchFamily="34" charset="0"/>
              </a:rPr>
              <a:t>- much more often</a:t>
            </a:r>
            <a:r>
              <a:rPr lang="en-US" sz="2400" b="1" dirty="0" smtClean="0">
                <a:solidFill>
                  <a:schemeClr val="accent6">
                    <a:lumMod val="75000"/>
                  </a:schemeClr>
                </a:solidFill>
                <a:latin typeface="Arial" pitchFamily="34" charset="0"/>
                <a:cs typeface="Arial" pitchFamily="34" charset="0"/>
              </a:rPr>
              <a:t>).</a:t>
            </a:r>
            <a:endParaRPr lang="ru-RU" sz="2400" b="1" dirty="0" smtClean="0">
              <a:solidFill>
                <a:schemeClr val="accent6">
                  <a:lumMod val="75000"/>
                </a:schemeClr>
              </a:solidFill>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9081436"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42844" y="1"/>
            <a:ext cx="8929718"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a:p>
            <a:pPr algn="r">
              <a:defRPr/>
            </a:pPr>
            <a:r>
              <a:rPr lang="en-US" sz="3900" b="1" dirty="0" smtClean="0">
                <a:ln>
                  <a:solidFill>
                    <a:srgbClr val="0070C0"/>
                  </a:solidFill>
                </a:ln>
                <a:solidFill>
                  <a:srgbClr val="C00000"/>
                </a:solidFill>
                <a:latin typeface="Times New Roman" pitchFamily="18" charset="-52"/>
              </a:rPr>
              <a:t>Classification</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14282" y="1098610"/>
            <a:ext cx="6500858" cy="5622044"/>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i="1" dirty="0" smtClean="0">
                <a:ln>
                  <a:solidFill>
                    <a:srgbClr val="006600"/>
                  </a:solidFill>
                </a:ln>
                <a:solidFill>
                  <a:srgbClr val="FF0000"/>
                </a:solidFill>
                <a:latin typeface="Arial" pitchFamily="34" charset="0"/>
                <a:cs typeface="Arial" pitchFamily="34" charset="0"/>
              </a:rPr>
              <a:t>Chronic </a:t>
            </a:r>
            <a:r>
              <a:rPr lang="en-US" sz="2800" b="1" i="1" dirty="0" err="1" smtClean="0">
                <a:ln>
                  <a:solidFill>
                    <a:srgbClr val="006600"/>
                  </a:solidFill>
                </a:ln>
                <a:solidFill>
                  <a:srgbClr val="FF0000"/>
                </a:solidFill>
                <a:latin typeface="Arial" pitchFamily="34" charset="0"/>
                <a:cs typeface="Arial" pitchFamily="34" charset="0"/>
              </a:rPr>
              <a:t>panceatitis</a:t>
            </a:r>
            <a:r>
              <a:rPr lang="en-US" sz="2800" b="1" i="1" dirty="0" smtClean="0">
                <a:ln>
                  <a:solidFill>
                    <a:srgbClr val="006600"/>
                  </a:solidFill>
                </a:ln>
                <a:solidFill>
                  <a:srgbClr val="FF0000"/>
                </a:solidFill>
                <a:latin typeface="Arial" pitchFamily="34" charset="0"/>
                <a:cs typeface="Arial" pitchFamily="34" charset="0"/>
              </a:rPr>
              <a:t> </a:t>
            </a:r>
            <a:r>
              <a:rPr lang="en-US" sz="2800" b="1" i="1" dirty="0" smtClean="0">
                <a:ln>
                  <a:solidFill>
                    <a:srgbClr val="006600"/>
                  </a:solidFill>
                </a:ln>
                <a:solidFill>
                  <a:schemeClr val="accent3">
                    <a:lumMod val="50000"/>
                  </a:schemeClr>
                </a:solidFill>
                <a:latin typeface="Arial" pitchFamily="34" charset="0"/>
                <a:cs typeface="Arial" pitchFamily="34" charset="0"/>
              </a:rPr>
              <a:t>are </a:t>
            </a:r>
            <a:r>
              <a:rPr lang="en-US" sz="2800" b="1" i="1" dirty="0" smtClean="0">
                <a:ln>
                  <a:solidFill>
                    <a:srgbClr val="006600"/>
                  </a:solidFill>
                </a:ln>
                <a:solidFill>
                  <a:schemeClr val="accent3">
                    <a:lumMod val="50000"/>
                  </a:schemeClr>
                </a:solidFill>
                <a:latin typeface="Arial" pitchFamily="34" charset="0"/>
                <a:cs typeface="Arial" pitchFamily="34" charset="0"/>
              </a:rPr>
              <a:t>divided into several features:</a:t>
            </a:r>
          </a:p>
          <a:p>
            <a:pPr>
              <a:lnSpc>
                <a:spcPts val="2435"/>
              </a:lnSpc>
              <a:defRPr/>
            </a:pPr>
            <a:endParaRPr lang="en-US" sz="2800" b="1" i="1" dirty="0" smtClean="0">
              <a:ln>
                <a:solidFill>
                  <a:srgbClr val="006600"/>
                </a:solidFill>
              </a:ln>
              <a:solidFill>
                <a:srgbClr val="C00000"/>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According </a:t>
            </a:r>
            <a:r>
              <a:rPr lang="en-US" sz="2800" b="1" i="1" dirty="0" smtClean="0">
                <a:ln>
                  <a:solidFill>
                    <a:srgbClr val="006600"/>
                  </a:solidFill>
                </a:ln>
                <a:solidFill>
                  <a:srgbClr val="C00000"/>
                </a:solidFill>
                <a:latin typeface="Arial" pitchFamily="34" charset="0"/>
                <a:cs typeface="Arial" pitchFamily="34" charset="0"/>
              </a:rPr>
              <a:t>to the morphological features:</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1)interstitial-</a:t>
            </a:r>
            <a:r>
              <a:rPr lang="en-US" sz="2800" b="1" i="1" dirty="0" err="1" smtClean="0">
                <a:ln>
                  <a:solidFill>
                    <a:srgbClr val="006600"/>
                  </a:solidFill>
                </a:ln>
                <a:solidFill>
                  <a:schemeClr val="accent3">
                    <a:lumMod val="50000"/>
                  </a:schemeClr>
                </a:solidFill>
                <a:latin typeface="Arial" pitchFamily="34" charset="0"/>
                <a:cs typeface="Arial" pitchFamily="34" charset="0"/>
              </a:rPr>
              <a:t>edematic</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2) </a:t>
            </a:r>
            <a:r>
              <a:rPr lang="en-US" sz="2800" b="1" i="1" dirty="0" err="1" smtClean="0">
                <a:ln>
                  <a:solidFill>
                    <a:srgbClr val="006600"/>
                  </a:solidFill>
                </a:ln>
                <a:solidFill>
                  <a:schemeClr val="accent3">
                    <a:lumMod val="50000"/>
                  </a:schemeClr>
                </a:solidFill>
                <a:latin typeface="Arial" pitchFamily="34" charset="0"/>
                <a:cs typeface="Arial" pitchFamily="34" charset="0"/>
              </a:rPr>
              <a:t>parenchymal</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3)fibro-sclerotic </a:t>
            </a:r>
            <a:r>
              <a:rPr lang="en-US" sz="2800" b="1" i="1" dirty="0" smtClean="0">
                <a:ln>
                  <a:solidFill>
                    <a:srgbClr val="006600"/>
                  </a:solidFill>
                </a:ln>
                <a:solidFill>
                  <a:schemeClr val="accent3">
                    <a:lumMod val="50000"/>
                  </a:schemeClr>
                </a:solidFill>
                <a:latin typeface="Arial" pitchFamily="34" charset="0"/>
                <a:cs typeface="Arial" pitchFamily="34" charset="0"/>
              </a:rPr>
              <a:t>(inductive);</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4)</a:t>
            </a:r>
            <a:r>
              <a:rPr lang="en-US" sz="2800" b="1" i="1" dirty="0" err="1" smtClean="0">
                <a:ln>
                  <a:solidFill>
                    <a:srgbClr val="006600"/>
                  </a:solidFill>
                </a:ln>
                <a:solidFill>
                  <a:schemeClr val="accent3">
                    <a:lumMod val="50000"/>
                  </a:schemeClr>
                </a:solidFill>
                <a:latin typeface="Arial" pitchFamily="34" charset="0"/>
                <a:cs typeface="Arial" pitchFamily="34" charset="0"/>
              </a:rPr>
              <a:t>hyperplastic</a:t>
            </a: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smtClean="0">
                <a:ln>
                  <a:solidFill>
                    <a:srgbClr val="006600"/>
                  </a:solidFill>
                </a:ln>
                <a:solidFill>
                  <a:schemeClr val="accent3">
                    <a:lumMod val="50000"/>
                  </a:schemeClr>
                </a:solidFill>
                <a:latin typeface="Arial" pitchFamily="34" charset="0"/>
                <a:cs typeface="Arial" pitchFamily="34" charset="0"/>
              </a:rPr>
              <a:t>(</a:t>
            </a:r>
            <a:r>
              <a:rPr lang="en-US" sz="2800" b="1" i="1" dirty="0" err="1" smtClean="0">
                <a:ln>
                  <a:solidFill>
                    <a:srgbClr val="006600"/>
                  </a:solidFill>
                </a:ln>
                <a:solidFill>
                  <a:schemeClr val="accent3">
                    <a:lumMod val="50000"/>
                  </a:schemeClr>
                </a:solidFill>
                <a:latin typeface="Arial" pitchFamily="34" charset="0"/>
                <a:cs typeface="Arial" pitchFamily="34" charset="0"/>
              </a:rPr>
              <a:t>pseudotumorous</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5) cystic.</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According </a:t>
            </a:r>
            <a:r>
              <a:rPr lang="en-US" sz="2800" b="1" i="1" dirty="0" smtClean="0">
                <a:ln>
                  <a:solidFill>
                    <a:srgbClr val="006600"/>
                  </a:solidFill>
                </a:ln>
                <a:solidFill>
                  <a:srgbClr val="C00000"/>
                </a:solidFill>
                <a:latin typeface="Arial" pitchFamily="34" charset="0"/>
                <a:cs typeface="Arial" pitchFamily="34" charset="0"/>
              </a:rPr>
              <a:t>to clinical manifestations:</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painful</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hypoxecretory</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astenoneurotic</a:t>
            </a: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smtClean="0">
                <a:ln>
                  <a:solidFill>
                    <a:srgbClr val="006600"/>
                  </a:solidFill>
                </a:ln>
                <a:solidFill>
                  <a:schemeClr val="accent3">
                    <a:lumMod val="50000"/>
                  </a:schemeClr>
                </a:solidFill>
                <a:latin typeface="Arial" pitchFamily="34" charset="0"/>
                <a:cs typeface="Arial" pitchFamily="34" charset="0"/>
              </a:rPr>
              <a:t>(</a:t>
            </a:r>
            <a:r>
              <a:rPr lang="en-US" sz="2800" b="1" i="1" dirty="0" err="1" smtClean="0">
                <a:ln>
                  <a:solidFill>
                    <a:srgbClr val="006600"/>
                  </a:solidFill>
                </a:ln>
                <a:solidFill>
                  <a:schemeClr val="accent3">
                    <a:lumMod val="50000"/>
                  </a:schemeClr>
                </a:solidFill>
                <a:latin typeface="Arial" pitchFamily="34" charset="0"/>
                <a:cs typeface="Arial" pitchFamily="34" charset="0"/>
              </a:rPr>
              <a:t>hypochondriacal</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latent</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combined</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endParaRPr lang="ru-RU" sz="2800" b="1" i="1" dirty="0" smtClean="0">
              <a:ln>
                <a:solidFill>
                  <a:srgbClr val="006600"/>
                </a:solidFill>
              </a:ln>
              <a:solidFill>
                <a:schemeClr val="accent3">
                  <a:lumMod val="50000"/>
                </a:schemeClr>
              </a:solidFill>
              <a:latin typeface="Arial" pitchFamily="34" charset="0"/>
              <a:cs typeface="Arial" pitchFamily="34" charset="0"/>
            </a:endParaRPr>
          </a:p>
        </p:txBody>
      </p:sp>
      <p:pic>
        <p:nvPicPr>
          <p:cNvPr id="3074" name="Picture 2"/>
          <p:cNvPicPr>
            <a:picLocks noChangeAspect="1" noChangeArrowheads="1"/>
          </p:cNvPicPr>
          <p:nvPr/>
        </p:nvPicPr>
        <p:blipFill>
          <a:blip r:embed="rId4"/>
          <a:srcRect/>
          <a:stretch>
            <a:fillRect/>
          </a:stretch>
        </p:blipFill>
        <p:spPr bwMode="auto">
          <a:xfrm>
            <a:off x="6786578" y="3000372"/>
            <a:ext cx="2286016" cy="1714512"/>
          </a:xfrm>
          <a:prstGeom prst="rect">
            <a:avLst/>
          </a:prstGeom>
          <a:noFill/>
          <a:ln w="76200">
            <a:solidFill>
              <a:srgbClr val="6104EA"/>
            </a:solidFill>
            <a:miter lim="800000"/>
            <a:headEnd/>
            <a:tailEnd/>
          </a:ln>
          <a:effectLst/>
          <a:scene3d>
            <a:camera prst="orthographicFront"/>
            <a:lightRig rig="threePt" dir="t"/>
          </a:scene3d>
          <a:sp3d>
            <a:bevelT/>
          </a:sp3d>
        </p:spPr>
      </p:pic>
      <p:pic>
        <p:nvPicPr>
          <p:cNvPr id="3075" name="Picture 3"/>
          <p:cNvPicPr>
            <a:picLocks noChangeAspect="1" noChangeArrowheads="1"/>
          </p:cNvPicPr>
          <p:nvPr/>
        </p:nvPicPr>
        <p:blipFill>
          <a:blip r:embed="rId5"/>
          <a:srcRect/>
          <a:stretch>
            <a:fillRect/>
          </a:stretch>
        </p:blipFill>
        <p:spPr bwMode="auto">
          <a:xfrm>
            <a:off x="6786578" y="4786322"/>
            <a:ext cx="1428760" cy="1928826"/>
          </a:xfrm>
          <a:prstGeom prst="rect">
            <a:avLst/>
          </a:prstGeom>
          <a:noFill/>
          <a:ln w="76200">
            <a:solidFill>
              <a:srgbClr val="6104EA"/>
            </a:solidFill>
            <a:miter lim="800000"/>
            <a:headEnd/>
            <a:tailEnd/>
          </a:ln>
          <a:effectLst/>
          <a:scene3d>
            <a:camera prst="orthographicFront"/>
            <a:lightRig rig="threePt" dir="t"/>
          </a:scene3d>
          <a:sp3d>
            <a:bevelT/>
          </a:sp3d>
        </p:spPr>
      </p:pic>
      <p:pic>
        <p:nvPicPr>
          <p:cNvPr id="3076" name="Picture 4"/>
          <p:cNvPicPr>
            <a:picLocks noChangeAspect="1" noChangeArrowheads="1"/>
          </p:cNvPicPr>
          <p:nvPr/>
        </p:nvPicPr>
        <p:blipFill>
          <a:blip r:embed="rId6"/>
          <a:srcRect/>
          <a:stretch>
            <a:fillRect/>
          </a:stretch>
        </p:blipFill>
        <p:spPr bwMode="auto">
          <a:xfrm>
            <a:off x="6929454" y="1142984"/>
            <a:ext cx="1285877" cy="1785950"/>
          </a:xfrm>
          <a:prstGeom prst="rect">
            <a:avLst/>
          </a:prstGeom>
          <a:noFill/>
          <a:ln w="76200">
            <a:solidFill>
              <a:srgbClr val="6104EA"/>
            </a:solidFill>
            <a:miter lim="800000"/>
            <a:headEnd/>
            <a:tailEnd/>
          </a:ln>
          <a:effectLst/>
          <a:scene3d>
            <a:camera prst="orthographicFront"/>
            <a:lightRig rig="threePt" dir="t"/>
          </a:scene3d>
          <a:sp3d>
            <a:bevelT/>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6" name="Прямоугольник 5"/>
          <p:cNvSpPr/>
          <p:nvPr/>
        </p:nvSpPr>
        <p:spPr>
          <a:xfrm>
            <a:off x="183652" y="1071546"/>
            <a:ext cx="6174298" cy="5006491"/>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Chronic pancreatitis </a:t>
            </a:r>
            <a:r>
              <a:rPr lang="en-US" sz="2800" b="1" i="1" dirty="0" smtClean="0">
                <a:ln>
                  <a:solidFill>
                    <a:srgbClr val="006600"/>
                  </a:solidFill>
                </a:ln>
                <a:solidFill>
                  <a:schemeClr val="accent3">
                    <a:lumMod val="50000"/>
                  </a:schemeClr>
                </a:solidFill>
                <a:latin typeface="Arial" pitchFamily="34" charset="0"/>
                <a:cs typeface="Arial" pitchFamily="34" charset="0"/>
              </a:rPr>
              <a:t>are divided into several features:</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By </a:t>
            </a:r>
            <a:r>
              <a:rPr lang="en-US" sz="2800" b="1" i="1" dirty="0" smtClean="0">
                <a:ln>
                  <a:solidFill>
                    <a:srgbClr val="006600"/>
                  </a:solidFill>
                </a:ln>
                <a:solidFill>
                  <a:srgbClr val="C00000"/>
                </a:solidFill>
                <a:latin typeface="Arial" pitchFamily="34" charset="0"/>
                <a:cs typeface="Arial" pitchFamily="34" charset="0"/>
              </a:rPr>
              <a:t>the nature of the clinical course:</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rarely </a:t>
            </a:r>
            <a:r>
              <a:rPr lang="en-US" sz="2800" b="1" i="1" dirty="0" smtClean="0">
                <a:ln>
                  <a:solidFill>
                    <a:srgbClr val="006600"/>
                  </a:solidFill>
                </a:ln>
                <a:solidFill>
                  <a:schemeClr val="accent3">
                    <a:lumMod val="50000"/>
                  </a:schemeClr>
                </a:solidFill>
                <a:latin typeface="Arial" pitchFamily="34" charset="0"/>
                <a:cs typeface="Arial" pitchFamily="34" charset="0"/>
              </a:rPr>
              <a:t>recurrent;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often </a:t>
            </a:r>
            <a:r>
              <a:rPr lang="en-US" sz="2800" b="1" i="1" dirty="0" smtClean="0">
                <a:ln>
                  <a:solidFill>
                    <a:srgbClr val="006600"/>
                  </a:solidFill>
                </a:ln>
                <a:solidFill>
                  <a:schemeClr val="accent3">
                    <a:lumMod val="50000"/>
                  </a:schemeClr>
                </a:solidFill>
                <a:latin typeface="Arial" pitchFamily="34" charset="0"/>
                <a:cs typeface="Arial" pitchFamily="34" charset="0"/>
              </a:rPr>
              <a:t>recurrent;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persistent</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On </a:t>
            </a:r>
            <a:r>
              <a:rPr lang="en-US" sz="2800" b="1" i="1" dirty="0" smtClean="0">
                <a:ln>
                  <a:solidFill>
                    <a:srgbClr val="006600"/>
                  </a:solidFill>
                </a:ln>
                <a:solidFill>
                  <a:srgbClr val="C00000"/>
                </a:solidFill>
                <a:latin typeface="Arial" pitchFamily="34" charset="0"/>
                <a:cs typeface="Arial" pitchFamily="34" charset="0"/>
              </a:rPr>
              <a:t>the etiology:</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alcoholic</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biliary</a:t>
            </a:r>
            <a:r>
              <a:rPr lang="en-US" sz="2800" b="1" i="1" dirty="0" smtClean="0">
                <a:ln>
                  <a:solidFill>
                    <a:srgbClr val="006600"/>
                  </a:solidFill>
                </a:ln>
                <a:solidFill>
                  <a:schemeClr val="accent3">
                    <a:lumMod val="50000"/>
                  </a:schemeClr>
                </a:solidFill>
                <a:latin typeface="Arial" pitchFamily="34" charset="0"/>
                <a:cs typeface="Arial" pitchFamily="34" charset="0"/>
              </a:rPr>
              <a:t>-dependent</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dismetabolic</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infectious</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drug</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idiopathic</a:t>
            </a:r>
            <a:r>
              <a:rPr lang="en-US" sz="2800" b="1" i="1" dirty="0" smtClean="0">
                <a:ln>
                  <a:solidFill>
                    <a:srgbClr val="006600"/>
                  </a:solidFill>
                </a:ln>
                <a:solidFill>
                  <a:schemeClr val="accent3">
                    <a:lumMod val="50000"/>
                  </a:schemeClr>
                </a:solidFill>
                <a:latin typeface="Arial" pitchFamily="34" charset="0"/>
                <a:cs typeface="Arial" pitchFamily="34" charset="0"/>
              </a:rPr>
              <a:t>.</a:t>
            </a:r>
            <a:endParaRPr lang="ru-RU" sz="2800" b="1" i="1" dirty="0" smtClean="0">
              <a:ln>
                <a:solidFill>
                  <a:srgbClr val="006600"/>
                </a:solidFill>
              </a:ln>
              <a:solidFill>
                <a:schemeClr val="accent3">
                  <a:lumMod val="50000"/>
                </a:schemeClr>
              </a:solidFill>
              <a:latin typeface="Arial" pitchFamily="34" charset="0"/>
              <a:cs typeface="Arial" pitchFamily="34" charset="0"/>
            </a:endParaRPr>
          </a:p>
        </p:txBody>
      </p:sp>
      <p:sp>
        <p:nvSpPr>
          <p:cNvPr id="7" name="Rectangle 5"/>
          <p:cNvSpPr>
            <a:spLocks noChangeArrowheads="1"/>
          </p:cNvSpPr>
          <p:nvPr/>
        </p:nvSpPr>
        <p:spPr bwMode="auto">
          <a:xfrm>
            <a:off x="214314" y="-24"/>
            <a:ext cx="8786842"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a:p>
            <a:pPr algn="r">
              <a:defRPr/>
            </a:pPr>
            <a:r>
              <a:rPr lang="en-US" sz="3900" b="1" dirty="0" smtClean="0">
                <a:ln>
                  <a:solidFill>
                    <a:srgbClr val="0070C0"/>
                  </a:solidFill>
                </a:ln>
                <a:solidFill>
                  <a:srgbClr val="C00000"/>
                </a:solidFill>
                <a:latin typeface="Times New Roman" pitchFamily="18" charset="-52"/>
              </a:rPr>
              <a:t>Classification</a:t>
            </a:r>
            <a:endParaRPr lang="ru-RU" sz="3900" b="1" dirty="0">
              <a:ln>
                <a:solidFill>
                  <a:srgbClr val="0070C0"/>
                </a:solidFill>
              </a:ln>
              <a:solidFill>
                <a:srgbClr val="C00000"/>
              </a:solidFill>
              <a:latin typeface="Times New Roman" pitchFamily="18" charset="-52"/>
            </a:endParaRPr>
          </a:p>
        </p:txBody>
      </p:sp>
      <p:pic>
        <p:nvPicPr>
          <p:cNvPr id="4098" name="Picture 2"/>
          <p:cNvPicPr>
            <a:picLocks noChangeAspect="1" noChangeArrowheads="1"/>
          </p:cNvPicPr>
          <p:nvPr/>
        </p:nvPicPr>
        <p:blipFill>
          <a:blip r:embed="rId4"/>
          <a:srcRect/>
          <a:stretch>
            <a:fillRect/>
          </a:stretch>
        </p:blipFill>
        <p:spPr bwMode="auto">
          <a:xfrm>
            <a:off x="6538936" y="4857760"/>
            <a:ext cx="1604964" cy="1714512"/>
          </a:xfrm>
          <a:prstGeom prst="rect">
            <a:avLst/>
          </a:prstGeom>
          <a:noFill/>
          <a:ln w="57150">
            <a:solidFill>
              <a:srgbClr val="00B050"/>
            </a:solidFill>
            <a:miter lim="800000"/>
            <a:headEnd/>
            <a:tailEnd/>
          </a:ln>
          <a:effectLst/>
          <a:scene3d>
            <a:camera prst="orthographicFront"/>
            <a:lightRig rig="threePt" dir="t"/>
          </a:scene3d>
          <a:sp3d>
            <a:bevelT/>
          </a:sp3d>
        </p:spPr>
      </p:pic>
      <p:pic>
        <p:nvPicPr>
          <p:cNvPr id="4099" name="Picture 3"/>
          <p:cNvPicPr>
            <a:picLocks noChangeAspect="1" noChangeArrowheads="1"/>
          </p:cNvPicPr>
          <p:nvPr/>
        </p:nvPicPr>
        <p:blipFill>
          <a:blip r:embed="rId5"/>
          <a:srcRect/>
          <a:stretch>
            <a:fillRect/>
          </a:stretch>
        </p:blipFill>
        <p:spPr bwMode="auto">
          <a:xfrm>
            <a:off x="6500826" y="2428868"/>
            <a:ext cx="2357454" cy="2428892"/>
          </a:xfrm>
          <a:prstGeom prst="rect">
            <a:avLst/>
          </a:prstGeom>
          <a:noFill/>
          <a:ln w="57150">
            <a:solidFill>
              <a:srgbClr val="00B050"/>
            </a:solidFill>
            <a:miter lim="800000"/>
            <a:headEnd/>
            <a:tailEnd/>
          </a:ln>
          <a:effectLst/>
          <a:scene3d>
            <a:camera prst="orthographicFront"/>
            <a:lightRig rig="threePt" dir="t"/>
          </a:scene3d>
          <a:sp3d>
            <a:bevelT/>
          </a:sp3d>
        </p:spPr>
      </p:pic>
      <p:pic>
        <p:nvPicPr>
          <p:cNvPr id="4100" name="Picture 4"/>
          <p:cNvPicPr>
            <a:picLocks noChangeAspect="1" noChangeArrowheads="1"/>
          </p:cNvPicPr>
          <p:nvPr/>
        </p:nvPicPr>
        <p:blipFill>
          <a:blip r:embed="rId6"/>
          <a:srcRect/>
          <a:stretch>
            <a:fillRect/>
          </a:stretch>
        </p:blipFill>
        <p:spPr bwMode="auto">
          <a:xfrm>
            <a:off x="6500826" y="1000108"/>
            <a:ext cx="885825" cy="1428750"/>
          </a:xfrm>
          <a:prstGeom prst="rect">
            <a:avLst/>
          </a:prstGeom>
          <a:noFill/>
          <a:ln w="57150">
            <a:solidFill>
              <a:srgbClr val="00B050"/>
            </a:solidFill>
            <a:miter lim="800000"/>
            <a:headEnd/>
            <a:tailEnd/>
          </a:ln>
          <a:effectLst/>
          <a:scene3d>
            <a:camera prst="orthographicFront"/>
            <a:lightRig rig="threePt" dir="t"/>
          </a:scene3d>
          <a:sp3d>
            <a:bevelT/>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6" name="Прямоугольник 5"/>
          <p:cNvSpPr/>
          <p:nvPr/>
        </p:nvSpPr>
        <p:spPr>
          <a:xfrm>
            <a:off x="183652" y="1071546"/>
            <a:ext cx="7388744" cy="4775658"/>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spcBef>
                <a:spcPts val="600"/>
              </a:spcBef>
              <a:defRPr/>
            </a:pPr>
            <a:r>
              <a:rPr lang="en-US" sz="2400" b="1" i="1" dirty="0" smtClean="0">
                <a:ln>
                  <a:solidFill>
                    <a:srgbClr val="006600"/>
                  </a:solidFill>
                </a:ln>
                <a:solidFill>
                  <a:srgbClr val="C00000"/>
                </a:solidFill>
                <a:latin typeface="Arial" pitchFamily="34" charset="0"/>
                <a:cs typeface="Arial" pitchFamily="34" charset="0"/>
              </a:rPr>
              <a:t>Complications:</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disturbances </a:t>
            </a:r>
            <a:r>
              <a:rPr lang="en-US" sz="2400" b="1" i="1" dirty="0" smtClean="0">
                <a:ln>
                  <a:solidFill>
                    <a:srgbClr val="006600"/>
                  </a:solidFill>
                </a:ln>
                <a:solidFill>
                  <a:schemeClr val="accent3">
                    <a:lumMod val="50000"/>
                  </a:schemeClr>
                </a:solidFill>
                <a:latin typeface="Arial" pitchFamily="34" charset="0"/>
                <a:cs typeface="Arial" pitchFamily="34" charset="0"/>
              </a:rPr>
              <a:t>of bile outflow;</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portal </a:t>
            </a:r>
            <a:r>
              <a:rPr lang="en-US" sz="2400" b="1" i="1" dirty="0" smtClean="0">
                <a:ln>
                  <a:solidFill>
                    <a:srgbClr val="006600"/>
                  </a:solidFill>
                </a:ln>
                <a:solidFill>
                  <a:schemeClr val="accent3">
                    <a:lumMod val="50000"/>
                  </a:schemeClr>
                </a:solidFill>
                <a:latin typeface="Arial" pitchFamily="34" charset="0"/>
                <a:cs typeface="Arial" pitchFamily="34" charset="0"/>
              </a:rPr>
              <a:t>hypertension;</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infectious </a:t>
            </a:r>
            <a:r>
              <a:rPr lang="en-US" sz="2400" b="1" i="1" dirty="0" smtClean="0">
                <a:ln>
                  <a:solidFill>
                    <a:srgbClr val="006600"/>
                  </a:solidFill>
                </a:ln>
                <a:solidFill>
                  <a:schemeClr val="accent3">
                    <a:lumMod val="50000"/>
                  </a:schemeClr>
                </a:solidFill>
                <a:latin typeface="Arial" pitchFamily="34" charset="0"/>
                <a:cs typeface="Arial" pitchFamily="34" charset="0"/>
              </a:rPr>
              <a:t>(</a:t>
            </a:r>
            <a:r>
              <a:rPr lang="en-US" sz="2400" b="1" i="1" dirty="0" err="1" smtClean="0">
                <a:ln>
                  <a:solidFill>
                    <a:srgbClr val="006600"/>
                  </a:solidFill>
                </a:ln>
                <a:solidFill>
                  <a:schemeClr val="accent3">
                    <a:lumMod val="50000"/>
                  </a:schemeClr>
                </a:solidFill>
                <a:latin typeface="Arial" pitchFamily="34" charset="0"/>
                <a:cs typeface="Arial" pitchFamily="34" charset="0"/>
              </a:rPr>
              <a:t>cholangitis</a:t>
            </a:r>
            <a:r>
              <a:rPr lang="en-US" sz="2400" b="1" i="1" dirty="0" smtClean="0">
                <a:ln>
                  <a:solidFill>
                    <a:srgbClr val="006600"/>
                  </a:solidFill>
                </a:ln>
                <a:solidFill>
                  <a:schemeClr val="accent3">
                    <a:lumMod val="50000"/>
                  </a:schemeClr>
                </a:solidFill>
                <a:latin typeface="Arial" pitchFamily="34" charset="0"/>
                <a:cs typeface="Arial" pitchFamily="34" charset="0"/>
              </a:rPr>
              <a:t>, abscesses);</a:t>
            </a:r>
          </a:p>
          <a:p>
            <a:pPr>
              <a:lnSpc>
                <a:spcPts val="2435"/>
              </a:lnSpc>
              <a:spcBef>
                <a:spcPts val="600"/>
              </a:spcBef>
              <a:buFontTx/>
              <a:buChar char="-"/>
              <a:defRPr/>
            </a:pPr>
            <a:r>
              <a:rPr lang="en-US" sz="2400" b="1" i="1" dirty="0" smtClean="0">
                <a:ln>
                  <a:solidFill>
                    <a:srgbClr val="006600"/>
                  </a:solidFill>
                </a:ln>
                <a:solidFill>
                  <a:schemeClr val="accent3">
                    <a:lumMod val="50000"/>
                  </a:schemeClr>
                </a:solidFill>
                <a:latin typeface="Arial" pitchFamily="34" charset="0"/>
                <a:cs typeface="Arial" pitchFamily="34" charset="0"/>
              </a:rPr>
              <a:t>inflammatory </a:t>
            </a:r>
            <a:r>
              <a:rPr lang="en-US" sz="2400" b="1" i="1" dirty="0" smtClean="0">
                <a:ln>
                  <a:solidFill>
                    <a:srgbClr val="006600"/>
                  </a:solidFill>
                </a:ln>
                <a:solidFill>
                  <a:schemeClr val="accent3">
                    <a:lumMod val="50000"/>
                  </a:schemeClr>
                </a:solidFill>
                <a:latin typeface="Arial" pitchFamily="34" charset="0"/>
                <a:cs typeface="Arial" pitchFamily="34" charset="0"/>
              </a:rPr>
              <a:t>(abscess, cyst, </a:t>
            </a:r>
            <a:endParaRPr lang="en-US" sz="24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spcBef>
                <a:spcPts val="600"/>
              </a:spcBef>
              <a:defRPr/>
            </a:pPr>
            <a:r>
              <a:rPr lang="en-US" sz="2400" b="1" i="1" dirty="0" err="1" smtClean="0">
                <a:ln>
                  <a:solidFill>
                    <a:srgbClr val="006600"/>
                  </a:solidFill>
                </a:ln>
                <a:solidFill>
                  <a:schemeClr val="accent3">
                    <a:lumMod val="50000"/>
                  </a:schemeClr>
                </a:solidFill>
                <a:latin typeface="Arial" pitchFamily="34" charset="0"/>
                <a:cs typeface="Arial" pitchFamily="34" charset="0"/>
              </a:rPr>
              <a:t>parapancreatitis</a:t>
            </a:r>
            <a:r>
              <a:rPr lang="en-US" sz="2400" b="1" i="1" dirty="0" smtClean="0">
                <a:ln>
                  <a:solidFill>
                    <a:srgbClr val="006600"/>
                  </a:solidFill>
                </a:ln>
                <a:solidFill>
                  <a:schemeClr val="accent3">
                    <a:lumMod val="50000"/>
                  </a:schemeClr>
                </a:solidFill>
                <a:latin typeface="Arial" pitchFamily="34" charset="0"/>
                <a:cs typeface="Arial" pitchFamily="34" charset="0"/>
              </a:rPr>
              <a:t>, "fermentative </a:t>
            </a:r>
            <a:r>
              <a:rPr lang="en-US" sz="2400" b="1" i="1" dirty="0" err="1" smtClean="0">
                <a:ln>
                  <a:solidFill>
                    <a:srgbClr val="006600"/>
                  </a:solidFill>
                </a:ln>
                <a:solidFill>
                  <a:schemeClr val="accent3">
                    <a:lumMod val="50000"/>
                  </a:schemeClr>
                </a:solidFill>
                <a:latin typeface="Arial" pitchFamily="34" charset="0"/>
                <a:cs typeface="Arial" pitchFamily="34" charset="0"/>
              </a:rPr>
              <a:t>cholecystitis</a:t>
            </a:r>
            <a:r>
              <a:rPr lang="en-US" sz="2400" b="1" i="1" dirty="0" smtClean="0">
                <a:ln>
                  <a:solidFill>
                    <a:srgbClr val="006600"/>
                  </a:solidFill>
                </a:ln>
                <a:solidFill>
                  <a:schemeClr val="accent3">
                    <a:lumMod val="50000"/>
                  </a:schemeClr>
                </a:solidFill>
                <a:latin typeface="Arial" pitchFamily="34" charset="0"/>
                <a:cs typeface="Arial" pitchFamily="34" charset="0"/>
              </a:rPr>
              <a:t>", erosive </a:t>
            </a:r>
            <a:r>
              <a:rPr lang="en-US" sz="2400" b="1" i="1" dirty="0" err="1" smtClean="0">
                <a:ln>
                  <a:solidFill>
                    <a:srgbClr val="006600"/>
                  </a:solidFill>
                </a:ln>
                <a:solidFill>
                  <a:schemeClr val="accent3">
                    <a:lumMod val="50000"/>
                  </a:schemeClr>
                </a:solidFill>
                <a:latin typeface="Arial" pitchFamily="34" charset="0"/>
                <a:cs typeface="Arial" pitchFamily="34" charset="0"/>
              </a:rPr>
              <a:t>esophagitis</a:t>
            </a:r>
            <a:r>
              <a:rPr lang="en-US" sz="24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gastro-duodenal </a:t>
            </a:r>
            <a:r>
              <a:rPr lang="en-US" sz="2400" b="1" i="1" dirty="0" smtClean="0">
                <a:ln>
                  <a:solidFill>
                    <a:srgbClr val="006600"/>
                  </a:solidFill>
                </a:ln>
                <a:solidFill>
                  <a:schemeClr val="accent3">
                    <a:lumMod val="50000"/>
                  </a:schemeClr>
                </a:solidFill>
                <a:latin typeface="Arial" pitchFamily="34" charset="0"/>
                <a:cs typeface="Arial" pitchFamily="34" charset="0"/>
              </a:rPr>
              <a:t>bleeding;</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a:t>
            </a:r>
            <a:r>
              <a:rPr lang="en-US" sz="2400" b="1" i="1" dirty="0" err="1" smtClean="0">
                <a:ln>
                  <a:solidFill>
                    <a:srgbClr val="006600"/>
                  </a:solidFill>
                </a:ln>
                <a:solidFill>
                  <a:schemeClr val="accent3">
                    <a:lumMod val="50000"/>
                  </a:schemeClr>
                </a:solidFill>
                <a:latin typeface="Arial" pitchFamily="34" charset="0"/>
                <a:cs typeface="Arial" pitchFamily="34" charset="0"/>
              </a:rPr>
              <a:t>exudative</a:t>
            </a:r>
            <a:r>
              <a:rPr lang="en-US" sz="2400" b="1" i="1" dirty="0" smtClean="0">
                <a:ln>
                  <a:solidFill>
                    <a:srgbClr val="006600"/>
                  </a:solidFill>
                </a:ln>
                <a:solidFill>
                  <a:schemeClr val="accent3">
                    <a:lumMod val="50000"/>
                  </a:schemeClr>
                </a:solidFill>
                <a:latin typeface="Arial" pitchFamily="34" charset="0"/>
                <a:cs typeface="Arial" pitchFamily="34" charset="0"/>
              </a:rPr>
              <a:t> </a:t>
            </a:r>
            <a:r>
              <a:rPr lang="en-US" sz="2400" b="1" i="1" dirty="0" smtClean="0">
                <a:ln>
                  <a:solidFill>
                    <a:srgbClr val="006600"/>
                  </a:solidFill>
                </a:ln>
                <a:solidFill>
                  <a:schemeClr val="accent3">
                    <a:lumMod val="50000"/>
                  </a:schemeClr>
                </a:solidFill>
                <a:latin typeface="Arial" pitchFamily="34" charset="0"/>
                <a:cs typeface="Arial" pitchFamily="34" charset="0"/>
              </a:rPr>
              <a:t>pleurisy, </a:t>
            </a:r>
            <a:r>
              <a:rPr lang="en-US" sz="2400" b="1" i="1" dirty="0" smtClean="0">
                <a:ln>
                  <a:solidFill>
                    <a:srgbClr val="006600"/>
                  </a:solidFill>
                </a:ln>
                <a:solidFill>
                  <a:schemeClr val="accent3">
                    <a:lumMod val="50000"/>
                  </a:schemeClr>
                </a:solidFill>
                <a:latin typeface="Arial" pitchFamily="34" charset="0"/>
                <a:cs typeface="Arial" pitchFamily="34" charset="0"/>
              </a:rPr>
              <a:t>pneumonia;</a:t>
            </a:r>
            <a:endParaRPr lang="en-US" sz="24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acute </a:t>
            </a:r>
            <a:r>
              <a:rPr lang="en-US" sz="2400" b="1" i="1" dirty="0" smtClean="0">
                <a:ln>
                  <a:solidFill>
                    <a:srgbClr val="006600"/>
                  </a:solidFill>
                </a:ln>
                <a:solidFill>
                  <a:schemeClr val="accent3">
                    <a:lumMod val="50000"/>
                  </a:schemeClr>
                </a:solidFill>
                <a:latin typeface="Arial" pitchFamily="34" charset="0"/>
                <a:cs typeface="Arial" pitchFamily="34" charset="0"/>
              </a:rPr>
              <a:t>respiratory distress syndrome, </a:t>
            </a:r>
            <a:r>
              <a:rPr lang="en-US" sz="2400" b="1" i="1" dirty="0" err="1" smtClean="0">
                <a:ln>
                  <a:solidFill>
                    <a:srgbClr val="006600"/>
                  </a:solidFill>
                </a:ln>
                <a:solidFill>
                  <a:schemeClr val="accent3">
                    <a:lumMod val="50000"/>
                  </a:schemeClr>
                </a:solidFill>
                <a:latin typeface="Arial" pitchFamily="34" charset="0"/>
                <a:cs typeface="Arial" pitchFamily="34" charset="0"/>
              </a:rPr>
              <a:t>paranephritis</a:t>
            </a:r>
            <a:r>
              <a:rPr lang="en-US" sz="2400" b="1" i="1" dirty="0" smtClean="0">
                <a:ln>
                  <a:solidFill>
                    <a:srgbClr val="006600"/>
                  </a:solidFill>
                </a:ln>
                <a:solidFill>
                  <a:schemeClr val="accent3">
                    <a:lumMod val="50000"/>
                  </a:schemeClr>
                </a:solidFill>
                <a:latin typeface="Arial" pitchFamily="34" charset="0"/>
                <a:cs typeface="Arial" pitchFamily="34" charset="0"/>
              </a:rPr>
              <a:t>, acute renal failure;</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exocrine disorders (diabetes mellitus, hypoglycemic conditions).</a:t>
            </a:r>
            <a:r>
              <a:rPr lang="ru-RU" sz="2400" b="1" i="1" dirty="0" smtClean="0">
                <a:ln>
                  <a:solidFill>
                    <a:srgbClr val="006600"/>
                  </a:solidFill>
                </a:ln>
                <a:solidFill>
                  <a:schemeClr val="accent3">
                    <a:lumMod val="50000"/>
                  </a:schemeClr>
                </a:solidFill>
                <a:latin typeface="Arial" pitchFamily="34" charset="0"/>
                <a:cs typeface="Arial" pitchFamily="34" charset="0"/>
              </a:rPr>
              <a:t> </a:t>
            </a:r>
          </a:p>
        </p:txBody>
      </p:sp>
      <p:sp>
        <p:nvSpPr>
          <p:cNvPr id="7" name="Rectangle 5"/>
          <p:cNvSpPr>
            <a:spLocks noChangeArrowheads="1"/>
          </p:cNvSpPr>
          <p:nvPr/>
        </p:nvSpPr>
        <p:spPr bwMode="auto">
          <a:xfrm>
            <a:off x="214314" y="-24"/>
            <a:ext cx="8786842"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p:txBody>
      </p:sp>
      <p:pic>
        <p:nvPicPr>
          <p:cNvPr id="5122" name="Picture 2"/>
          <p:cNvPicPr>
            <a:picLocks noChangeAspect="1" noChangeArrowheads="1"/>
          </p:cNvPicPr>
          <p:nvPr/>
        </p:nvPicPr>
        <p:blipFill>
          <a:blip r:embed="rId4"/>
          <a:srcRect/>
          <a:stretch>
            <a:fillRect/>
          </a:stretch>
        </p:blipFill>
        <p:spPr bwMode="auto">
          <a:xfrm>
            <a:off x="6643702" y="1128713"/>
            <a:ext cx="2309817" cy="2071702"/>
          </a:xfrm>
          <a:prstGeom prst="rect">
            <a:avLst/>
          </a:prstGeom>
          <a:noFill/>
          <a:ln w="57150">
            <a:solidFill>
              <a:schemeClr val="accent2">
                <a:lumMod val="75000"/>
              </a:schemeClr>
            </a:solidFill>
            <a:miter lim="800000"/>
            <a:headEnd/>
            <a:tailEnd/>
          </a:ln>
          <a:effectLst/>
          <a:scene3d>
            <a:camera prst="orthographicFront"/>
            <a:lightRig rig="threePt" dir="t"/>
          </a:scene3d>
          <a:sp3d>
            <a:bevelT/>
          </a:sp3d>
        </p:spPr>
      </p:pic>
      <p:pic>
        <p:nvPicPr>
          <p:cNvPr id="5123" name="Picture 3"/>
          <p:cNvPicPr>
            <a:picLocks noChangeAspect="1" noChangeArrowheads="1"/>
          </p:cNvPicPr>
          <p:nvPr/>
        </p:nvPicPr>
        <p:blipFill>
          <a:blip r:embed="rId5"/>
          <a:srcRect/>
          <a:stretch>
            <a:fillRect/>
          </a:stretch>
        </p:blipFill>
        <p:spPr bwMode="auto">
          <a:xfrm>
            <a:off x="7000892" y="3343291"/>
            <a:ext cx="1933575" cy="2371725"/>
          </a:xfrm>
          <a:prstGeom prst="rect">
            <a:avLst/>
          </a:prstGeom>
          <a:noFill/>
          <a:ln w="57150">
            <a:solidFill>
              <a:schemeClr val="accent2">
                <a:lumMod val="75000"/>
              </a:schemeClr>
            </a:solidFill>
            <a:miter lim="800000"/>
            <a:headEnd/>
            <a:tailEnd/>
          </a:ln>
          <a:effectLst/>
          <a:scene3d>
            <a:camera prst="orthographicFront"/>
            <a:lightRig rig="threePt" dir="t"/>
          </a:scene3d>
          <a:sp3d>
            <a:bevelT/>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4211"/>
            <a:ext cx="9144000" cy="1107996"/>
          </a:xfrm>
          <a:prstGeom prst="rect">
            <a:avLst/>
          </a:prstGeom>
          <a:noFill/>
        </p:spPr>
        <p:txBody>
          <a:bodyPr wrap="square" rtlCol="0">
            <a:spAutoFit/>
          </a:bodyPr>
          <a:lstStyle/>
          <a:p>
            <a:pPr algn="ctr"/>
            <a:r>
              <a:rPr lang="en-US" sz="6600" dirty="0" smtClean="0">
                <a:solidFill>
                  <a:srgbClr val="C00000"/>
                </a:solidFill>
              </a:rPr>
              <a:t>PANCREATITIS</a:t>
            </a:r>
            <a:endParaRPr lang="ru-RU" sz="6600" dirty="0">
              <a:solidFill>
                <a:srgbClr val="C00000"/>
              </a:solidFill>
            </a:endParaRPr>
          </a:p>
        </p:txBody>
      </p:sp>
      <p:sp>
        <p:nvSpPr>
          <p:cNvPr id="3" name="Прямоугольник 2"/>
          <p:cNvSpPr/>
          <p:nvPr/>
        </p:nvSpPr>
        <p:spPr>
          <a:xfrm>
            <a:off x="0" y="1271609"/>
            <a:ext cx="9144000" cy="954107"/>
          </a:xfrm>
          <a:prstGeom prst="rect">
            <a:avLst/>
          </a:prstGeom>
        </p:spPr>
        <p:txBody>
          <a:bodyPr wrap="square">
            <a:spAutoFit/>
          </a:bodyPr>
          <a:lstStyle/>
          <a:p>
            <a:pPr algn="ctr"/>
            <a:r>
              <a:rPr lang="ru-RU" sz="2800" dirty="0" smtClean="0"/>
              <a:t>	</a:t>
            </a:r>
            <a:r>
              <a:rPr lang="en-US" sz="2800" dirty="0" smtClean="0"/>
              <a:t> </a:t>
            </a:r>
            <a:r>
              <a:rPr lang="en-US" sz="2800" dirty="0" smtClean="0">
                <a:solidFill>
                  <a:srgbClr val="92D050"/>
                </a:solidFill>
              </a:rPr>
              <a:t>- inflammation of the pancreas, resulting from bile duct disease.</a:t>
            </a:r>
            <a:endParaRPr lang="ru-RU" sz="2800" dirty="0">
              <a:solidFill>
                <a:srgbClr val="92D050"/>
              </a:solidFill>
            </a:endParaRPr>
          </a:p>
        </p:txBody>
      </p:sp>
      <p:sp>
        <p:nvSpPr>
          <p:cNvPr id="4" name="Прямоугольник 3"/>
          <p:cNvSpPr/>
          <p:nvPr/>
        </p:nvSpPr>
        <p:spPr>
          <a:xfrm>
            <a:off x="129455" y="2636696"/>
            <a:ext cx="8864869" cy="3108543"/>
          </a:xfrm>
          <a:prstGeom prst="rect">
            <a:avLst/>
          </a:prstGeom>
        </p:spPr>
        <p:txBody>
          <a:bodyPr wrap="square">
            <a:spAutoFit/>
          </a:bodyPr>
          <a:lstStyle/>
          <a:p>
            <a:pPr algn="just"/>
            <a:r>
              <a:rPr lang="ru-RU" sz="2800" dirty="0" smtClean="0"/>
              <a:t>	</a:t>
            </a:r>
            <a:r>
              <a:rPr lang="en-US" sz="2800" dirty="0" smtClean="0"/>
              <a:t> </a:t>
            </a:r>
            <a:r>
              <a:rPr lang="en-US" sz="2800" dirty="0" smtClean="0">
                <a:solidFill>
                  <a:srgbClr val="FFC000"/>
                </a:solidFill>
              </a:rPr>
              <a:t>With inflammation of the pancreas, the enzymes released by the gland are not thrown into the duodenum, but are activated in the gland itself and start to destroy it (self-digestion). Enzymes </a:t>
            </a:r>
            <a:r>
              <a:rPr lang="en-US" sz="2800" dirty="0" smtClean="0">
                <a:solidFill>
                  <a:srgbClr val="FFC000"/>
                </a:solidFill>
              </a:rPr>
              <a:t>and toxins that are secreted are often discharged into the bloodstream and can seriously damage other organs, such as the brain, lungs, heart, kidneys and liver.</a:t>
            </a:r>
            <a:endParaRPr lang="ru-RU" sz="2800" dirty="0">
              <a:solidFill>
                <a:srgbClr val="FFC000"/>
              </a:solidFill>
            </a:endParaRPr>
          </a:p>
        </p:txBody>
      </p:sp>
    </p:spTree>
  </p:cSld>
  <p:clrMapOvr>
    <a:masterClrMapping/>
  </p:clrMapOvr>
  <p:transition spd="med">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0849"/>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CLASSIFICATION</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4" name="Прямоугольник 3"/>
          <p:cNvSpPr/>
          <p:nvPr/>
        </p:nvSpPr>
        <p:spPr>
          <a:xfrm>
            <a:off x="134928" y="1231728"/>
            <a:ext cx="8784976" cy="2308324"/>
          </a:xfrm>
          <a:prstGeom prst="rect">
            <a:avLst/>
          </a:prstGeom>
        </p:spPr>
        <p:txBody>
          <a:bodyPr wrap="square">
            <a:spAutoFit/>
          </a:bodyPr>
          <a:lstStyle/>
          <a:p>
            <a:pPr algn="just"/>
            <a:r>
              <a:rPr lang="ru-RU" sz="2400" dirty="0" smtClean="0"/>
              <a:t>	</a:t>
            </a:r>
            <a:r>
              <a:rPr lang="en-US" sz="2400" dirty="0" smtClean="0"/>
              <a:t> </a:t>
            </a:r>
            <a:r>
              <a:rPr lang="en-US" sz="2400" dirty="0" smtClean="0">
                <a:solidFill>
                  <a:srgbClr val="FFC000"/>
                </a:solidFill>
              </a:rPr>
              <a:t>The basis of clinical and morphological classification of acute pancreatitis is the form of the disease, intra-abdominal and systemic complications, taking into account the prevalence of necrotic pancreatic lesions and various departments of retroperitoneal tissue, the phase development of the inflammatory necrotic process from bacterial to infected.</a:t>
            </a:r>
            <a:endParaRPr lang="ru-RU" sz="2400" dirty="0">
              <a:solidFill>
                <a:srgbClr val="FFC000"/>
              </a:solidFill>
            </a:endParaRPr>
          </a:p>
        </p:txBody>
      </p:sp>
      <p:sp>
        <p:nvSpPr>
          <p:cNvPr id="5" name="Прямоугольник 4"/>
          <p:cNvSpPr/>
          <p:nvPr/>
        </p:nvSpPr>
        <p:spPr>
          <a:xfrm>
            <a:off x="198124" y="208739"/>
            <a:ext cx="8784976" cy="400110"/>
          </a:xfrm>
          <a:prstGeom prst="rect">
            <a:avLst/>
          </a:prstGeom>
        </p:spPr>
        <p:txBody>
          <a:bodyPr wrap="square">
            <a:spAutoFit/>
          </a:bodyPr>
          <a:lstStyle/>
          <a:p>
            <a:pPr algn="ctr"/>
            <a:endParaRPr lang="ru-RU" sz="2000" dirty="0"/>
          </a:p>
        </p:txBody>
      </p:sp>
      <p:sp>
        <p:nvSpPr>
          <p:cNvPr id="6" name="Прямоугольник 5"/>
          <p:cNvSpPr/>
          <p:nvPr/>
        </p:nvSpPr>
        <p:spPr>
          <a:xfrm>
            <a:off x="0" y="5085184"/>
            <a:ext cx="8784976" cy="400110"/>
          </a:xfrm>
          <a:prstGeom prst="rect">
            <a:avLst/>
          </a:prstGeom>
        </p:spPr>
        <p:txBody>
          <a:bodyPr wrap="square">
            <a:spAutoFit/>
          </a:bodyPr>
          <a:lstStyle/>
          <a:p>
            <a:pPr algn="ctr"/>
            <a:endParaRPr lang="ru-RU" sz="2000" dirty="0"/>
          </a:p>
        </p:txBody>
      </p:sp>
      <p:sp>
        <p:nvSpPr>
          <p:cNvPr id="9" name="Прямоугольник 8"/>
          <p:cNvSpPr/>
          <p:nvPr/>
        </p:nvSpPr>
        <p:spPr>
          <a:xfrm>
            <a:off x="226012" y="3543641"/>
            <a:ext cx="8784976" cy="2677656"/>
          </a:xfrm>
          <a:prstGeom prst="rect">
            <a:avLst/>
          </a:prstGeom>
        </p:spPr>
        <p:txBody>
          <a:bodyPr wrap="square">
            <a:spAutoFit/>
          </a:bodyPr>
          <a:lstStyle/>
          <a:p>
            <a:pPr algn="ctr"/>
            <a:endParaRPr lang="en-US" sz="2000" dirty="0" smtClean="0"/>
          </a:p>
          <a:p>
            <a:pPr algn="ctr"/>
            <a:r>
              <a:rPr lang="en-US" sz="2800" dirty="0" smtClean="0">
                <a:solidFill>
                  <a:srgbClr val="92D050"/>
                </a:solidFill>
              </a:rPr>
              <a:t>FORMS </a:t>
            </a:r>
            <a:r>
              <a:rPr lang="en-US" sz="2800" dirty="0" smtClean="0">
                <a:solidFill>
                  <a:srgbClr val="92D050"/>
                </a:solidFill>
              </a:rPr>
              <a:t>OF DISEASE</a:t>
            </a:r>
          </a:p>
          <a:p>
            <a:pPr algn="just"/>
            <a:r>
              <a:rPr lang="en-US" sz="2400" dirty="0" smtClean="0">
                <a:solidFill>
                  <a:srgbClr val="FFC000"/>
                </a:solidFill>
              </a:rPr>
              <a:t>1. </a:t>
            </a:r>
            <a:r>
              <a:rPr lang="en-US" sz="2400" dirty="0" err="1" smtClean="0">
                <a:solidFill>
                  <a:srgbClr val="FFC000"/>
                </a:solidFill>
              </a:rPr>
              <a:t>Edematic</a:t>
            </a:r>
            <a:r>
              <a:rPr lang="en-US" sz="2400" dirty="0" smtClean="0">
                <a:solidFill>
                  <a:srgbClr val="FFC000"/>
                </a:solidFill>
              </a:rPr>
              <a:t> </a:t>
            </a:r>
            <a:r>
              <a:rPr lang="en-US" sz="2400" dirty="0" smtClean="0">
                <a:solidFill>
                  <a:srgbClr val="FFC000"/>
                </a:solidFill>
              </a:rPr>
              <a:t>(interstitial) pancreatitis;</a:t>
            </a:r>
          </a:p>
          <a:p>
            <a:pPr algn="just"/>
            <a:r>
              <a:rPr lang="en-US" sz="2400" dirty="0" smtClean="0">
                <a:solidFill>
                  <a:srgbClr val="FFC000"/>
                </a:solidFill>
              </a:rPr>
              <a:t>2. Sterile pancreatic necrosis:</a:t>
            </a:r>
          </a:p>
          <a:p>
            <a:pPr algn="just"/>
            <a:r>
              <a:rPr lang="en-US" sz="2400" dirty="0" smtClean="0">
                <a:solidFill>
                  <a:srgbClr val="FFC000"/>
                </a:solidFill>
              </a:rPr>
              <a:t>- the prevalence of the lesion: limited and widespread;</a:t>
            </a:r>
          </a:p>
          <a:p>
            <a:pPr algn="just"/>
            <a:r>
              <a:rPr lang="en-US" sz="2400" dirty="0" smtClean="0">
                <a:solidFill>
                  <a:srgbClr val="FFC000"/>
                </a:solidFill>
              </a:rPr>
              <a:t>- by the nature of the lesion: fatty, hemorrhagic, mixed;</a:t>
            </a:r>
          </a:p>
          <a:p>
            <a:pPr algn="just"/>
            <a:r>
              <a:rPr lang="en-US" sz="2400" dirty="0" smtClean="0">
                <a:solidFill>
                  <a:srgbClr val="FFC000"/>
                </a:solidFill>
              </a:rPr>
              <a:t>3. Infected pancreatic necrosis.</a:t>
            </a:r>
            <a:endParaRPr lang="ru-RU" sz="2400" dirty="0">
              <a:solidFill>
                <a:srgbClr val="FFC000"/>
              </a:solidFill>
            </a:endParaRPr>
          </a:p>
        </p:txBody>
      </p:sp>
    </p:spTree>
  </p:cSld>
  <p:clrMapOvr>
    <a:masterClrMapping/>
  </p:clrMapOvr>
  <p:transition spd="med">
    <p:cover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571480"/>
            <a:ext cx="7572428" cy="5816977"/>
          </a:xfrm>
          <a:prstGeom prst="rect">
            <a:avLst/>
          </a:prstGeom>
        </p:spPr>
        <p:txBody>
          <a:bodyPr wrap="square">
            <a:spAutoFit/>
          </a:bodyPr>
          <a:lstStyle/>
          <a:p>
            <a:pPr algn="ctr"/>
            <a:r>
              <a:rPr lang="en-US" sz="2400" dirty="0" smtClean="0">
                <a:solidFill>
                  <a:srgbClr val="FFC000"/>
                </a:solidFill>
              </a:rPr>
              <a:t>LOCAL COMPLICATIONS</a:t>
            </a:r>
          </a:p>
          <a:p>
            <a:pPr algn="ctr"/>
            <a:r>
              <a:rPr lang="en-US" sz="2400" dirty="0" smtClean="0">
                <a:solidFill>
                  <a:srgbClr val="92D050"/>
                </a:solidFill>
              </a:rPr>
              <a:t>Into the infectious phase:</a:t>
            </a:r>
          </a:p>
          <a:p>
            <a:r>
              <a:rPr lang="en-US" sz="2000" dirty="0" smtClean="0"/>
              <a:t>1. </a:t>
            </a:r>
            <a:r>
              <a:rPr lang="en-US" sz="2000" dirty="0" err="1" smtClean="0"/>
              <a:t>Parapancreatic</a:t>
            </a:r>
            <a:r>
              <a:rPr lang="en-US" sz="2000" dirty="0" smtClean="0"/>
              <a:t> infiltrate (</a:t>
            </a:r>
            <a:r>
              <a:rPr lang="en-US" sz="2000" dirty="0" err="1" smtClean="0"/>
              <a:t>omentobursit</a:t>
            </a:r>
            <a:r>
              <a:rPr lang="en-US" sz="2000" dirty="0" smtClean="0"/>
              <a:t>, volumetric fluid formations of </a:t>
            </a:r>
            <a:r>
              <a:rPr lang="en-US" sz="2000" dirty="0" err="1" smtClean="0"/>
              <a:t>retroperitonealization</a:t>
            </a:r>
            <a:r>
              <a:rPr lang="en-US" sz="2000" dirty="0" smtClean="0"/>
              <a:t>);</a:t>
            </a:r>
          </a:p>
          <a:p>
            <a:r>
              <a:rPr lang="en-US" sz="2000" dirty="0" smtClean="0"/>
              <a:t>2. Necrotizing (aseptic) </a:t>
            </a:r>
            <a:r>
              <a:rPr lang="en-US" sz="2000" dirty="0" err="1" smtClean="0"/>
              <a:t>phlegmon</a:t>
            </a:r>
            <a:r>
              <a:rPr lang="en-US" sz="2000" dirty="0" smtClean="0"/>
              <a:t> of retroperitoneal tissue (</a:t>
            </a:r>
            <a:r>
              <a:rPr lang="en-US" sz="2000" dirty="0" err="1" smtClean="0"/>
              <a:t>parapancrelic</a:t>
            </a:r>
            <a:r>
              <a:rPr lang="en-US" sz="2000" dirty="0" smtClean="0"/>
              <a:t>, </a:t>
            </a:r>
            <a:r>
              <a:rPr lang="en-US" sz="2000" dirty="0" err="1" smtClean="0"/>
              <a:t>paracolic</a:t>
            </a:r>
            <a:r>
              <a:rPr lang="en-US" sz="2000" dirty="0" smtClean="0"/>
              <a:t>, </a:t>
            </a:r>
            <a:r>
              <a:rPr lang="en-US" sz="2000" dirty="0" err="1" smtClean="0"/>
              <a:t>paranephric</a:t>
            </a:r>
            <a:r>
              <a:rPr lang="en-US" sz="2000" dirty="0" smtClean="0"/>
              <a:t>, pelvic, etc.);</a:t>
            </a:r>
          </a:p>
          <a:p>
            <a:r>
              <a:rPr lang="en-US" sz="2000" dirty="0" smtClean="0"/>
              <a:t>3. Peritonitis: enzymatic (</a:t>
            </a:r>
            <a:r>
              <a:rPr lang="en-US" sz="2000" dirty="0" err="1" smtClean="0"/>
              <a:t>abacterial</a:t>
            </a:r>
            <a:r>
              <a:rPr lang="en-US" sz="2000" dirty="0" smtClean="0"/>
              <a:t>);</a:t>
            </a:r>
          </a:p>
          <a:p>
            <a:r>
              <a:rPr lang="en-US" sz="2000" dirty="0" smtClean="0"/>
              <a:t>4. </a:t>
            </a:r>
            <a:r>
              <a:rPr lang="en-US" sz="2000" dirty="0" err="1" smtClean="0"/>
              <a:t>Pseudocyst</a:t>
            </a:r>
            <a:r>
              <a:rPr lang="en-US" sz="2000" dirty="0" smtClean="0"/>
              <a:t> (sterile);</a:t>
            </a:r>
          </a:p>
          <a:p>
            <a:r>
              <a:rPr lang="en-US" sz="2000" dirty="0" smtClean="0"/>
              <a:t>5. </a:t>
            </a:r>
            <a:r>
              <a:rPr lang="en-US" sz="2000" dirty="0" err="1" smtClean="0"/>
              <a:t>Arrosive</a:t>
            </a:r>
            <a:r>
              <a:rPr lang="en-US" sz="2000" dirty="0" smtClean="0"/>
              <a:t> bleeding (intra-abdominal and gastrointestinal tract).</a:t>
            </a:r>
          </a:p>
          <a:p>
            <a:pPr algn="ctr"/>
            <a:r>
              <a:rPr lang="en-US" sz="2400" dirty="0" smtClean="0">
                <a:solidFill>
                  <a:srgbClr val="92D050"/>
                </a:solidFill>
              </a:rPr>
              <a:t>During the infection phase:</a:t>
            </a:r>
          </a:p>
          <a:p>
            <a:r>
              <a:rPr lang="en-US" sz="2000" dirty="0" smtClean="0"/>
              <a:t>1. The septic </a:t>
            </a:r>
            <a:r>
              <a:rPr lang="en-US" sz="2000" dirty="0" err="1" smtClean="0"/>
              <a:t>phlegmon</a:t>
            </a:r>
            <a:r>
              <a:rPr lang="en-US" sz="2000" dirty="0" smtClean="0"/>
              <a:t> of retroperitoneal tissue: </a:t>
            </a:r>
            <a:r>
              <a:rPr lang="en-US" sz="2000" dirty="0" err="1" smtClean="0"/>
              <a:t>parapancreatic</a:t>
            </a:r>
            <a:r>
              <a:rPr lang="en-US" sz="2000" dirty="0" smtClean="0"/>
              <a:t>, </a:t>
            </a:r>
            <a:r>
              <a:rPr lang="en-US" sz="2000" dirty="0" err="1" smtClean="0"/>
              <a:t>paracolic</a:t>
            </a:r>
            <a:r>
              <a:rPr lang="en-US" sz="2000" dirty="0" smtClean="0"/>
              <a:t>, </a:t>
            </a:r>
            <a:r>
              <a:rPr lang="en-US" sz="2000" dirty="0" err="1" smtClean="0"/>
              <a:t>paranephric</a:t>
            </a:r>
            <a:r>
              <a:rPr lang="en-US" sz="2000" dirty="0" smtClean="0"/>
              <a:t>, pelvic;</a:t>
            </a:r>
          </a:p>
          <a:p>
            <a:r>
              <a:rPr lang="en-US" sz="2000" dirty="0" smtClean="0"/>
              <a:t>2. </a:t>
            </a:r>
            <a:r>
              <a:rPr lang="en-US" sz="2000" dirty="0" err="1" smtClean="0"/>
              <a:t>Pancreatogenic</a:t>
            </a:r>
            <a:r>
              <a:rPr lang="en-US" sz="2000" dirty="0" smtClean="0"/>
              <a:t> abscess (retroperitoneal cell spaces or abdominal cavity);</a:t>
            </a:r>
          </a:p>
          <a:p>
            <a:r>
              <a:rPr lang="en-US" sz="2000" dirty="0" smtClean="0"/>
              <a:t>3. Peritonitis </a:t>
            </a:r>
            <a:r>
              <a:rPr lang="en-US" sz="2000" dirty="0" err="1" smtClean="0"/>
              <a:t>fibrinous</a:t>
            </a:r>
            <a:r>
              <a:rPr lang="en-US" sz="2000" dirty="0" smtClean="0"/>
              <a:t>-purulent (local, common);</a:t>
            </a:r>
          </a:p>
          <a:p>
            <a:r>
              <a:rPr lang="en-US" sz="2000" dirty="0" smtClean="0"/>
              <a:t>4. The </a:t>
            </a:r>
            <a:r>
              <a:rPr lang="en-US" sz="2000" dirty="0" err="1" smtClean="0"/>
              <a:t>pseudocyst</a:t>
            </a:r>
            <a:r>
              <a:rPr lang="en-US" sz="2000" dirty="0" smtClean="0"/>
              <a:t> is infected;</a:t>
            </a:r>
          </a:p>
          <a:p>
            <a:r>
              <a:rPr lang="en-US" sz="2000" dirty="0" smtClean="0"/>
              <a:t>5. Internal and external pancreatic, gastric and intestinal fistulas;</a:t>
            </a:r>
          </a:p>
          <a:p>
            <a:r>
              <a:rPr lang="en-US" sz="2000" dirty="0" smtClean="0"/>
              <a:t>6. </a:t>
            </a:r>
            <a:r>
              <a:rPr lang="en-US" sz="2000" dirty="0" err="1" smtClean="0"/>
              <a:t>Arrosive</a:t>
            </a:r>
            <a:r>
              <a:rPr lang="en-US" sz="2000" dirty="0" smtClean="0"/>
              <a:t> bleeding (intra-abdominal and gastrointestinal tract).</a:t>
            </a:r>
            <a:endParaRPr lang="ru-RU" sz="2000" dirty="0"/>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834" y="225531"/>
            <a:ext cx="8784976" cy="2369880"/>
          </a:xfrm>
          <a:prstGeom prst="rect">
            <a:avLst/>
          </a:prstGeom>
        </p:spPr>
        <p:txBody>
          <a:bodyPr wrap="square">
            <a:spAutoFit/>
          </a:bodyPr>
          <a:lstStyle/>
          <a:p>
            <a:pPr algn="ctr"/>
            <a:r>
              <a:rPr lang="en-US" sz="2800" dirty="0" smtClean="0">
                <a:solidFill>
                  <a:srgbClr val="FFC000"/>
                </a:solidFill>
              </a:rPr>
              <a:t>SYSTEM COMPLICATIONS</a:t>
            </a:r>
          </a:p>
          <a:p>
            <a:pPr algn="just"/>
            <a:r>
              <a:rPr lang="en-US" sz="2000" dirty="0" smtClean="0"/>
              <a:t>1. </a:t>
            </a:r>
            <a:r>
              <a:rPr lang="en-US" sz="2000" dirty="0" err="1" smtClean="0"/>
              <a:t>Pancreatogenic</a:t>
            </a:r>
            <a:r>
              <a:rPr lang="en-US" sz="2000" dirty="0" smtClean="0"/>
              <a:t> shock with sterile pancreatic necrosis and its intra-abdominal complications;</a:t>
            </a:r>
          </a:p>
          <a:p>
            <a:pPr algn="just"/>
            <a:r>
              <a:rPr lang="en-US" sz="2000" dirty="0" smtClean="0"/>
              <a:t>2. Septic (infectious-toxic) shock in infected pancreatic necrosis and its intra-abdominal complications;</a:t>
            </a:r>
          </a:p>
          <a:p>
            <a:pPr algn="just"/>
            <a:r>
              <a:rPr lang="en-US" sz="2000" dirty="0" smtClean="0"/>
              <a:t>3. Multiple organ failure in both sterile and infected pancreatic necrosis and their complications.</a:t>
            </a:r>
            <a:endParaRPr lang="ru-RU" sz="2000" dirty="0"/>
          </a:p>
        </p:txBody>
      </p:sp>
      <p:pic>
        <p:nvPicPr>
          <p:cNvPr id="3" name="Рисунок 2" descr="pancreatic.jpg"/>
          <p:cNvPicPr>
            <a:picLocks noChangeAspect="1"/>
          </p:cNvPicPr>
          <p:nvPr/>
        </p:nvPicPr>
        <p:blipFill>
          <a:blip r:embed="rId2" cstate="print"/>
          <a:stretch>
            <a:fillRect/>
          </a:stretch>
        </p:blipFill>
        <p:spPr>
          <a:xfrm>
            <a:off x="1835696" y="2924944"/>
            <a:ext cx="5438777" cy="30275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77" y="56271"/>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ETIOLOGY</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Прямоугольник 2"/>
          <p:cNvSpPr/>
          <p:nvPr/>
        </p:nvSpPr>
        <p:spPr>
          <a:xfrm>
            <a:off x="180963" y="1054296"/>
            <a:ext cx="8774959" cy="4893647"/>
          </a:xfrm>
          <a:prstGeom prst="rect">
            <a:avLst/>
          </a:prstGeom>
        </p:spPr>
        <p:txBody>
          <a:bodyPr wrap="square">
            <a:spAutoFit/>
          </a:bodyPr>
          <a:lstStyle/>
          <a:p>
            <a:pPr algn="just"/>
            <a:r>
              <a:rPr lang="ru-RU" sz="2400" dirty="0" smtClean="0"/>
              <a:t>	</a:t>
            </a:r>
            <a:r>
              <a:rPr lang="en-US" sz="2400" dirty="0" smtClean="0"/>
              <a:t> Acute pancreatitis affects more than 25% of elderly people. The development of the disease contributes to the problems of the digestive system and, first of all, the </a:t>
            </a:r>
            <a:r>
              <a:rPr lang="en-US" sz="2400" dirty="0" err="1" smtClean="0"/>
              <a:t>biliary</a:t>
            </a:r>
            <a:r>
              <a:rPr lang="en-US" sz="2400" dirty="0" smtClean="0"/>
              <a:t> tract. Changes in the pancreas in elderly patients are often accompanied by hemorrhages or necrosis.</a:t>
            </a:r>
            <a:endParaRPr lang="ru-RU" sz="2400" dirty="0" smtClean="0"/>
          </a:p>
          <a:p>
            <a:r>
              <a:rPr lang="ru-RU" sz="2400" dirty="0" smtClean="0"/>
              <a:t>	</a:t>
            </a:r>
          </a:p>
          <a:p>
            <a:pPr algn="just"/>
            <a:r>
              <a:rPr lang="ru-RU" sz="2400" dirty="0" smtClean="0"/>
              <a:t>	</a:t>
            </a:r>
            <a:r>
              <a:rPr lang="en-US" sz="2400" dirty="0" smtClean="0"/>
              <a:t> Acute pancreatitis can occur against the background of other diseases of the digestive system, for example, in the combination of acute pancreatitis of vascular origin with intestinal infarction. Therefore, such patients are treated only in the intensive care unit or intensive care units. The complex treatment necessarily includes cardiovascular and other necessary drugs.</a:t>
            </a:r>
            <a:endParaRPr lang="ru-RU" sz="2400" dirty="0"/>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36712"/>
            <a:ext cx="8784976" cy="4524315"/>
          </a:xfrm>
          <a:prstGeom prst="rect">
            <a:avLst/>
          </a:prstGeom>
        </p:spPr>
        <p:txBody>
          <a:bodyPr wrap="square">
            <a:spAutoFit/>
          </a:bodyPr>
          <a:lstStyle/>
          <a:p>
            <a:pPr algn="just"/>
            <a:r>
              <a:rPr lang="ru-RU" sz="2400" dirty="0" smtClean="0"/>
              <a:t>	</a:t>
            </a:r>
            <a:r>
              <a:rPr lang="en-US" sz="2400" dirty="0" smtClean="0"/>
              <a:t>25-30% of cases - in people with diseases of the </a:t>
            </a:r>
            <a:r>
              <a:rPr lang="en-US" sz="2400" dirty="0" err="1" smtClean="0"/>
              <a:t>biliary</a:t>
            </a:r>
            <a:r>
              <a:rPr lang="en-US" sz="2400" dirty="0" smtClean="0"/>
              <a:t> tract, including gallstones.</a:t>
            </a:r>
          </a:p>
          <a:p>
            <a:pPr algn="just"/>
            <a:endParaRPr lang="en-US" sz="2400" dirty="0" smtClean="0"/>
          </a:p>
          <a:p>
            <a:pPr algn="just"/>
            <a:r>
              <a:rPr lang="en-US" sz="2400" dirty="0" smtClean="0"/>
              <a:t>70% of cases are due to alcohol consumption.</a:t>
            </a:r>
          </a:p>
          <a:p>
            <a:pPr algn="just"/>
            <a:endParaRPr lang="en-US" sz="2400" dirty="0" smtClean="0"/>
          </a:p>
          <a:p>
            <a:pPr algn="just"/>
            <a:r>
              <a:rPr lang="en-US" sz="2400" dirty="0" smtClean="0"/>
              <a:t>4-9% of cases - among patients with acute surgical diseases of the abdominal cavity.</a:t>
            </a:r>
          </a:p>
          <a:p>
            <a:pPr algn="just"/>
            <a:endParaRPr lang="en-US" sz="2400" dirty="0" smtClean="0"/>
          </a:p>
          <a:p>
            <a:pPr algn="just"/>
            <a:r>
              <a:rPr lang="en-US" sz="2400" dirty="0" smtClean="0"/>
              <a:t>Also, the causes of pancreatitis can be poisoning, trauma, viral diseases, surgery and endoscopic manipulation. More often at the age of 30-60 years, and at women in 2 times more often, than at men.</a:t>
            </a:r>
            <a:endParaRPr lang="ru-RU" sz="2400" dirty="0"/>
          </a:p>
        </p:txBody>
      </p:sp>
    </p:spTree>
  </p:cSld>
  <p:clrMapOvr>
    <a:masterClrMapping/>
  </p:clrMapOvr>
  <p:transition spd="med">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52" y="2147543"/>
            <a:ext cx="8784976" cy="3785652"/>
          </a:xfrm>
          <a:prstGeom prst="rect">
            <a:avLst/>
          </a:prstGeom>
        </p:spPr>
        <p:txBody>
          <a:bodyPr wrap="square">
            <a:spAutoFit/>
          </a:bodyPr>
          <a:lstStyle/>
          <a:p>
            <a:pPr algn="just"/>
            <a:r>
              <a:rPr lang="ru-RU" sz="2000" dirty="0" smtClean="0"/>
              <a:t>	</a:t>
            </a:r>
            <a:r>
              <a:rPr lang="en-US" sz="2000" dirty="0" smtClean="0"/>
              <a:t>There </a:t>
            </a:r>
            <a:r>
              <a:rPr lang="en-US" sz="2000" dirty="0" smtClean="0"/>
              <a:t>is no clear clinical picture. In this regard, for an accurate diagnosis of acute pancreatitis requires a number of additional studies.</a:t>
            </a:r>
          </a:p>
          <a:p>
            <a:pPr algn="just"/>
            <a:r>
              <a:rPr lang="en-US" sz="2000" dirty="0" smtClean="0"/>
              <a:t>Complaints about acute pain in the abdomen, nausea, vomiting with duodenal contents, not bringing relief, bloating. As a rule, due to intoxication and vomiting there is a violation of water-electrolyte balance, dehydration, which plays an important role in the pathogenesis of the disease. There may be hemorrhagic bluish spots on the left side wall of the abdomen, sometimes with a yellowish tinge (Gray Turner symptom). Perhaps the appearance of spots at the navel (Cullen's symptom).</a:t>
            </a:r>
          </a:p>
          <a:p>
            <a:pPr algn="just"/>
            <a:r>
              <a:rPr lang="en-US" sz="2000" dirty="0" smtClean="0"/>
              <a:t>             The </a:t>
            </a:r>
            <a:r>
              <a:rPr lang="en-US" sz="2000" dirty="0" smtClean="0"/>
              <a:t>emergence of acute pancreatitis is possible against a background of chronic pancreatitis. Acute pancreatitis differs from the concept of "exacerbation of chronic pancreatitis."</a:t>
            </a:r>
            <a:endParaRPr lang="ru-RU" sz="2000" dirty="0" smtClean="0"/>
          </a:p>
        </p:txBody>
      </p:sp>
      <p:sp>
        <p:nvSpPr>
          <p:cNvPr id="3" name="TextBox 2"/>
          <p:cNvSpPr txBox="1"/>
          <p:nvPr/>
        </p:nvSpPr>
        <p:spPr>
          <a:xfrm>
            <a:off x="-14068" y="95175"/>
            <a:ext cx="9144000" cy="1938992"/>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Symptoms</a:t>
            </a: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course and complications</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ransition spd="med">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268" y="2529858"/>
            <a:ext cx="8784976" cy="3170099"/>
          </a:xfrm>
          <a:prstGeom prst="rect">
            <a:avLst/>
          </a:prstGeom>
        </p:spPr>
        <p:txBody>
          <a:bodyPr wrap="square">
            <a:spAutoFit/>
          </a:bodyPr>
          <a:lstStyle/>
          <a:p>
            <a:pPr algn="just"/>
            <a:r>
              <a:rPr lang="ru-RU" sz="2000" dirty="0" smtClean="0"/>
              <a:t>	</a:t>
            </a:r>
            <a:r>
              <a:rPr lang="en-US" sz="2000" dirty="0" smtClean="0"/>
              <a:t>Sometimes edema or sclerosis in the head of the pancreas leads to a clinical picture resembling the compression of the ducts of the bile ducts and the duct of the pancreas (the </a:t>
            </a:r>
            <a:r>
              <a:rPr lang="en-US" sz="2000" dirty="0" err="1" smtClean="0"/>
              <a:t>Virsungov</a:t>
            </a:r>
            <a:r>
              <a:rPr lang="en-US" sz="2000" dirty="0" smtClean="0"/>
              <a:t> </a:t>
            </a:r>
            <a:r>
              <a:rPr lang="en-US" sz="2000" dirty="0" smtClean="0"/>
              <a:t>duct). A similar picture is observed with tumors of the head of the pancreas, so this form of pancreatitis is called </a:t>
            </a:r>
            <a:r>
              <a:rPr lang="en-US" sz="2000" dirty="0" err="1" smtClean="0"/>
              <a:t>pseudotumorous</a:t>
            </a:r>
            <a:r>
              <a:rPr lang="en-US" sz="2000" dirty="0" smtClean="0"/>
              <a:t>. Violation of the outflow of bile in such cases can cause mechanical jaundice.</a:t>
            </a:r>
          </a:p>
          <a:p>
            <a:pPr algn="just"/>
            <a:r>
              <a:rPr lang="en-US" sz="2000" dirty="0" smtClean="0"/>
              <a:t>             The </a:t>
            </a:r>
            <a:r>
              <a:rPr lang="en-US" sz="2000" dirty="0" smtClean="0"/>
              <a:t>most common cause of death of patients with acute pancreatitis in the first days of the disease is endogenous intoxication, accompanied by the development of circulatory </a:t>
            </a:r>
            <a:r>
              <a:rPr lang="en-US" sz="2000" dirty="0" err="1" smtClean="0"/>
              <a:t>hypovolemic</a:t>
            </a:r>
            <a:r>
              <a:rPr lang="en-US" sz="2000" dirty="0" smtClean="0"/>
              <a:t> shock, edema of the brain, acute renal failure.</a:t>
            </a:r>
            <a:endParaRPr lang="ru-RU" sz="2000" dirty="0"/>
          </a:p>
        </p:txBody>
      </p:sp>
      <p:sp>
        <p:nvSpPr>
          <p:cNvPr id="3" name="Прямоугольник 2"/>
          <p:cNvSpPr/>
          <p:nvPr/>
        </p:nvSpPr>
        <p:spPr>
          <a:xfrm>
            <a:off x="239397" y="671730"/>
            <a:ext cx="8784976" cy="1323439"/>
          </a:xfrm>
          <a:prstGeom prst="rect">
            <a:avLst/>
          </a:prstGeom>
        </p:spPr>
        <p:txBody>
          <a:bodyPr wrap="square">
            <a:spAutoFit/>
          </a:bodyPr>
          <a:lstStyle/>
          <a:p>
            <a:pPr algn="just"/>
            <a:r>
              <a:rPr lang="ru-RU" sz="2000" dirty="0" smtClean="0"/>
              <a:t>	</a:t>
            </a:r>
            <a:r>
              <a:rPr lang="en-US" sz="2000" dirty="0" smtClean="0"/>
              <a:t>Often </a:t>
            </a:r>
            <a:r>
              <a:rPr lang="en-US" sz="2000" dirty="0" smtClean="0"/>
              <a:t>after acute pancreatitis, pancreatic </a:t>
            </a:r>
            <a:r>
              <a:rPr lang="en-US" sz="2000" dirty="0" err="1" smtClean="0"/>
              <a:t>pseudocysts</a:t>
            </a:r>
            <a:r>
              <a:rPr lang="en-US" sz="2000" dirty="0" smtClean="0"/>
              <a:t> are formed. Increasing in size and accumulating pathological fluid, the </a:t>
            </a:r>
            <a:r>
              <a:rPr lang="en-US" sz="2000" dirty="0" err="1" smtClean="0"/>
              <a:t>pseudocyst</a:t>
            </a:r>
            <a:r>
              <a:rPr lang="en-US" sz="2000" dirty="0" smtClean="0"/>
              <a:t> due to compression of surrounding organs can cause pain, disruption of food in the stomach and duodenum. Perhaps suppuration of </a:t>
            </a:r>
            <a:r>
              <a:rPr lang="en-US" sz="2000" dirty="0" err="1" smtClean="0"/>
              <a:t>pseudocysts</a:t>
            </a:r>
            <a:r>
              <a:rPr lang="en-US" sz="2000" dirty="0" smtClean="0"/>
              <a:t>.</a:t>
            </a:r>
            <a:endParaRPr lang="ru-RU" sz="2000" dirty="0" smtClean="0"/>
          </a:p>
        </p:txBody>
      </p:sp>
    </p:spTree>
  </p:cSld>
  <p:clrMapOvr>
    <a:masterClrMapping/>
  </p:clrMapOvr>
  <p:transition spd="med">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19" y="128279"/>
            <a:ext cx="9144000" cy="1446550"/>
          </a:xfrm>
          <a:prstGeom prst="rect">
            <a:avLst/>
          </a:prstGeom>
          <a:noFill/>
        </p:spPr>
        <p:txBody>
          <a:bodyPr wrap="square" rtlCol="0">
            <a:spAutoFit/>
          </a:bodyPr>
          <a:lstStyle/>
          <a:p>
            <a:pPr algn="ct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Laboratory </a:t>
            </a: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and instrumental diagnostics</a:t>
            </a:r>
            <a:endParaRPr lang="ru-RU"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Прямоугольник 2"/>
          <p:cNvSpPr/>
          <p:nvPr/>
        </p:nvSpPr>
        <p:spPr>
          <a:xfrm>
            <a:off x="157809" y="1984818"/>
            <a:ext cx="8784976" cy="4154984"/>
          </a:xfrm>
          <a:prstGeom prst="rect">
            <a:avLst/>
          </a:prstGeom>
        </p:spPr>
        <p:txBody>
          <a:bodyPr wrap="square">
            <a:spAutoFit/>
          </a:bodyPr>
          <a:lstStyle/>
          <a:p>
            <a:pPr algn="ctr"/>
            <a:r>
              <a:rPr lang="en-US" sz="2400" dirty="0" smtClean="0">
                <a:solidFill>
                  <a:srgbClr val="FFC000"/>
                </a:solidFill>
              </a:rPr>
              <a:t>Biochemical tests</a:t>
            </a:r>
          </a:p>
          <a:p>
            <a:pPr algn="just"/>
            <a:r>
              <a:rPr lang="en-US" sz="2000" dirty="0" smtClean="0"/>
              <a:t>For diagnostic purposes, indicator (amylase, </a:t>
            </a:r>
            <a:r>
              <a:rPr lang="en-US" sz="2000" dirty="0" err="1" smtClean="0"/>
              <a:t>transaminase</a:t>
            </a:r>
            <a:r>
              <a:rPr lang="en-US" sz="2000" dirty="0" smtClean="0"/>
              <a:t>) and </a:t>
            </a:r>
            <a:r>
              <a:rPr lang="en-US" sz="2000" dirty="0" err="1" smtClean="0"/>
              <a:t>pathogenetic</a:t>
            </a:r>
            <a:r>
              <a:rPr lang="en-US" sz="2000" dirty="0" smtClean="0"/>
              <a:t> (lipase, </a:t>
            </a:r>
            <a:r>
              <a:rPr lang="en-US" sz="2000" dirty="0" err="1" smtClean="0"/>
              <a:t>trypsin</a:t>
            </a:r>
            <a:r>
              <a:rPr lang="en-US" sz="2000" dirty="0" smtClean="0"/>
              <a:t>) biochemical tests are produced. Laboratory and instrumental diagnostics</a:t>
            </a:r>
          </a:p>
          <a:p>
            <a:pPr algn="just"/>
            <a:endParaRPr lang="en-US" sz="2000" dirty="0" smtClean="0"/>
          </a:p>
          <a:p>
            <a:pPr algn="just"/>
            <a:r>
              <a:rPr lang="en-US" sz="2000" dirty="0" smtClean="0"/>
              <a:t>The activity of amylase in urine and blood in acute pancreatitis sharply increases.</a:t>
            </a:r>
          </a:p>
          <a:p>
            <a:pPr algn="just"/>
            <a:endParaRPr lang="en-US" sz="2000" dirty="0" smtClean="0"/>
          </a:p>
          <a:p>
            <a:pPr algn="just"/>
            <a:r>
              <a:rPr lang="en-US" sz="2000" dirty="0" smtClean="0"/>
              <a:t>Based on the activity of </a:t>
            </a:r>
            <a:r>
              <a:rPr lang="en-US" sz="2000" dirty="0" err="1" smtClean="0"/>
              <a:t>phospholipase</a:t>
            </a:r>
            <a:r>
              <a:rPr lang="en-US" sz="2000" dirty="0" smtClean="0"/>
              <a:t> A2 in the blood serum, the degree of disease, in particular, violations in the lungs, is evaluated. By the level of serum </a:t>
            </a:r>
            <a:r>
              <a:rPr lang="en-US" sz="2000" dirty="0" err="1" smtClean="0"/>
              <a:t>ribonuclease</a:t>
            </a:r>
            <a:r>
              <a:rPr lang="en-US" sz="2000" dirty="0" smtClean="0"/>
              <a:t> (</a:t>
            </a:r>
            <a:r>
              <a:rPr lang="en-US" sz="2000" dirty="0" err="1" smtClean="0"/>
              <a:t>RNase</a:t>
            </a:r>
            <a:r>
              <a:rPr lang="en-US" sz="2000" dirty="0" smtClean="0"/>
              <a:t>), the phase of acute destructive pancreatitis is evaluated. The increase in alkaline phosphate, </a:t>
            </a:r>
            <a:r>
              <a:rPr lang="en-US" sz="2000" dirty="0" err="1" smtClean="0"/>
              <a:t>transaminase</a:t>
            </a:r>
            <a:r>
              <a:rPr lang="en-US" sz="2000" dirty="0" smtClean="0"/>
              <a:t> and </a:t>
            </a:r>
            <a:r>
              <a:rPr lang="en-US" sz="2000" dirty="0" err="1" smtClean="0"/>
              <a:t>bilirubin</a:t>
            </a:r>
            <a:r>
              <a:rPr lang="en-US" sz="2000" dirty="0" smtClean="0"/>
              <a:t> are diagnostic criteria for the obstruction of the </a:t>
            </a:r>
            <a:r>
              <a:rPr lang="en-US" sz="2000" dirty="0" err="1" smtClean="0"/>
              <a:t>biliary</a:t>
            </a:r>
            <a:r>
              <a:rPr lang="en-US" sz="2000" dirty="0" smtClean="0"/>
              <a:t> tree.</a:t>
            </a:r>
            <a:endParaRPr lang="ru-RU" sz="2000" dirty="0" smtClean="0"/>
          </a:p>
        </p:txBody>
      </p:sp>
    </p:spTree>
  </p:cSld>
  <p:clrMapOvr>
    <a:masterClrMapping/>
  </p:clrMapOvr>
  <p:transition spd="med">
    <p:whee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055" y="289508"/>
            <a:ext cx="8784976" cy="5386090"/>
          </a:xfrm>
          <a:prstGeom prst="rect">
            <a:avLst/>
          </a:prstGeom>
        </p:spPr>
        <p:txBody>
          <a:bodyPr wrap="square">
            <a:spAutoFit/>
          </a:bodyPr>
          <a:lstStyle/>
          <a:p>
            <a:pPr algn="ctr"/>
            <a:r>
              <a:rPr lang="en-US" sz="2800" dirty="0" smtClean="0">
                <a:solidFill>
                  <a:srgbClr val="FFC000"/>
                </a:solidFill>
              </a:rPr>
              <a:t>Ultrasound</a:t>
            </a:r>
          </a:p>
          <a:p>
            <a:pPr algn="just"/>
            <a:r>
              <a:rPr lang="en-US" sz="2000" dirty="0" smtClean="0"/>
              <a:t>With ultrasound, a decrease in the </a:t>
            </a:r>
            <a:r>
              <a:rPr lang="en-US" sz="2000" dirty="0" err="1" smtClean="0"/>
              <a:t>echogenicity</a:t>
            </a:r>
            <a:r>
              <a:rPr lang="en-US" sz="2000" dirty="0" smtClean="0"/>
              <a:t> of the parenchyma of the gland and the appearance of an absent in the normal lumen of the gland bag due to the accumulation of effusions in it in the form of an echo-transparent band between the posterior wall of the stomach and the anterior surface of the gland.</a:t>
            </a:r>
          </a:p>
          <a:p>
            <a:pPr algn="ctr"/>
            <a:endParaRPr lang="en-US" sz="2000" dirty="0" smtClean="0"/>
          </a:p>
          <a:p>
            <a:pPr algn="ctr"/>
            <a:r>
              <a:rPr lang="en-US" sz="2800" dirty="0" smtClean="0">
                <a:solidFill>
                  <a:srgbClr val="FFC000"/>
                </a:solidFill>
              </a:rPr>
              <a:t>Radiography</a:t>
            </a:r>
          </a:p>
          <a:p>
            <a:pPr algn="just"/>
            <a:r>
              <a:rPr lang="en-US" sz="2000" dirty="0" smtClean="0"/>
              <a:t>X-ray study of the abdominal cavity is usually of little informative, but sometimes it can reveal both indirect signs of the inflammatory process in the pancreas (a symptom of the "watchtower") and a possible combined pathology (shadows of </a:t>
            </a:r>
            <a:r>
              <a:rPr lang="en-US" sz="2000" dirty="0" err="1" smtClean="0"/>
              <a:t>concrements</a:t>
            </a:r>
            <a:r>
              <a:rPr lang="en-US" sz="2000" dirty="0" smtClean="0"/>
              <a:t> in the gallbladder, etc.).</a:t>
            </a:r>
          </a:p>
          <a:p>
            <a:pPr algn="ctr"/>
            <a:endParaRPr lang="en-US" sz="2000" dirty="0" smtClean="0"/>
          </a:p>
          <a:p>
            <a:pPr algn="ctr"/>
            <a:r>
              <a:rPr lang="en-US" sz="2800" dirty="0" smtClean="0">
                <a:solidFill>
                  <a:srgbClr val="FFC000"/>
                </a:solidFill>
              </a:rPr>
              <a:t>Computed Tomography (CT)</a:t>
            </a:r>
          </a:p>
          <a:p>
            <a:pPr algn="just"/>
            <a:r>
              <a:rPr lang="en-US" sz="2000" dirty="0" smtClean="0"/>
              <a:t>CT has an advantage over ultrasound, as it provides better specific visualization of pancreatic tissue and retroperitoneal formations.</a:t>
            </a:r>
            <a:endParaRPr lang="ru-RU" sz="2000" dirty="0"/>
          </a:p>
        </p:txBody>
      </p:sp>
    </p:spTree>
  </p:cSld>
  <p:clrMapOvr>
    <a:masterClrMapping/>
  </p:clrMapOvr>
  <p:transition spd="med">
    <p:checke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488" y="807539"/>
            <a:ext cx="8784976" cy="2031325"/>
          </a:xfrm>
          <a:prstGeom prst="rect">
            <a:avLst/>
          </a:prstGeom>
        </p:spPr>
        <p:txBody>
          <a:bodyPr wrap="square">
            <a:spAutoFit/>
          </a:bodyPr>
          <a:lstStyle/>
          <a:p>
            <a:pPr algn="ctr"/>
            <a:r>
              <a:rPr lang="en-US" sz="2800" dirty="0" smtClean="0">
                <a:solidFill>
                  <a:srgbClr val="FFC000"/>
                </a:solidFill>
              </a:rPr>
              <a:t>Magnetic </a:t>
            </a:r>
            <a:r>
              <a:rPr lang="en-US" sz="2800" dirty="0" smtClean="0">
                <a:solidFill>
                  <a:srgbClr val="FFC000"/>
                </a:solidFill>
              </a:rPr>
              <a:t>resonance imaging (</a:t>
            </a:r>
            <a:r>
              <a:rPr lang="en-US" sz="2800" dirty="0" smtClean="0">
                <a:solidFill>
                  <a:srgbClr val="FFC000"/>
                </a:solidFill>
              </a:rPr>
              <a:t>MRI)</a:t>
            </a:r>
            <a:endParaRPr lang="en-US" sz="2800" dirty="0" smtClean="0">
              <a:solidFill>
                <a:srgbClr val="FFC000"/>
              </a:solidFill>
            </a:endParaRPr>
          </a:p>
          <a:p>
            <a:pPr algn="just"/>
            <a:r>
              <a:rPr lang="en-US" sz="2000" dirty="0" smtClean="0"/>
              <a:t>MRI allows you to assess the level of tissue metabolism, the presence of ischemia, necrosis of </a:t>
            </a:r>
            <a:r>
              <a:rPr lang="en-US" sz="2000" dirty="0" err="1" smtClean="0"/>
              <a:t>pancreatocytes</a:t>
            </a:r>
            <a:r>
              <a:rPr lang="en-US" sz="2000" dirty="0" smtClean="0"/>
              <a:t>. This is important in assessing the course of the disease before the development of severe conditions and complications.</a:t>
            </a:r>
            <a:endParaRPr lang="ru-RU" sz="2000" dirty="0" smtClean="0"/>
          </a:p>
          <a:p>
            <a:endParaRPr lang="ru-RU" dirty="0" smtClean="0"/>
          </a:p>
        </p:txBody>
      </p:sp>
      <p:sp>
        <p:nvSpPr>
          <p:cNvPr id="3" name="Прямоугольник 2"/>
          <p:cNvSpPr/>
          <p:nvPr/>
        </p:nvSpPr>
        <p:spPr>
          <a:xfrm>
            <a:off x="152582" y="2813816"/>
            <a:ext cx="8784976" cy="2677656"/>
          </a:xfrm>
          <a:prstGeom prst="rect">
            <a:avLst/>
          </a:prstGeom>
        </p:spPr>
        <p:txBody>
          <a:bodyPr wrap="square">
            <a:spAutoFit/>
          </a:bodyPr>
          <a:lstStyle/>
          <a:p>
            <a:pPr algn="ctr"/>
            <a:r>
              <a:rPr lang="en-US" sz="2800" dirty="0" smtClean="0">
                <a:solidFill>
                  <a:srgbClr val="FFC000"/>
                </a:solidFill>
              </a:rPr>
              <a:t>Angiography</a:t>
            </a:r>
          </a:p>
          <a:p>
            <a:pPr algn="just"/>
            <a:r>
              <a:rPr lang="en-US" sz="2000" dirty="0" smtClean="0"/>
              <a:t>Angiography makes it possible to establish circulatory disorders in the pancreas and surrounding tissues and organs. These data allow you to determine the prognosis and tactics of surgical intervention.</a:t>
            </a:r>
          </a:p>
          <a:p>
            <a:pPr algn="just"/>
            <a:r>
              <a:rPr lang="en-US" sz="2000" dirty="0" smtClean="0"/>
              <a:t>However, due to the appearance and improvement of non-invasive techniques such as ultrasound, CT and </a:t>
            </a:r>
            <a:r>
              <a:rPr lang="en-US" sz="2000" dirty="0" smtClean="0"/>
              <a:t>MRI, </a:t>
            </a:r>
            <a:r>
              <a:rPr lang="en-US" sz="2000" dirty="0" smtClean="0"/>
              <a:t>the importance of angiography for the diagnosis of acute pancreatitis and other pancreatic lesions is largely lost.</a:t>
            </a:r>
            <a:endParaRPr lang="ru-RU" sz="2000" dirty="0"/>
          </a:p>
        </p:txBody>
      </p:sp>
    </p:spTree>
  </p:cSld>
  <p:clrMapOvr>
    <a:masterClrMapping/>
  </p:clrMapOvr>
  <p:transition spd="med">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301" y="474962"/>
            <a:ext cx="8784976" cy="5139869"/>
          </a:xfrm>
          <a:prstGeom prst="rect">
            <a:avLst/>
          </a:prstGeom>
        </p:spPr>
        <p:txBody>
          <a:bodyPr wrap="square">
            <a:spAutoFit/>
          </a:bodyPr>
          <a:lstStyle/>
          <a:p>
            <a:pPr algn="ctr"/>
            <a:r>
              <a:rPr lang="en-US" sz="2800" dirty="0" smtClean="0">
                <a:solidFill>
                  <a:srgbClr val="FFC000"/>
                </a:solidFill>
              </a:rPr>
              <a:t>Laparoscopy</a:t>
            </a:r>
          </a:p>
          <a:p>
            <a:pPr algn="just"/>
            <a:endParaRPr lang="en-US" sz="2000" dirty="0" smtClean="0"/>
          </a:p>
          <a:p>
            <a:pPr algn="just"/>
            <a:r>
              <a:rPr lang="en-US" sz="2000" dirty="0" smtClean="0"/>
              <a:t>Laparoscopy </a:t>
            </a:r>
            <a:r>
              <a:rPr lang="en-US" sz="2000" dirty="0" smtClean="0"/>
              <a:t>allows us to clarify the form and type of the disease, diagnose </a:t>
            </a:r>
            <a:r>
              <a:rPr lang="en-US" sz="2000" dirty="0" err="1" smtClean="0"/>
              <a:t>pancreatogenic</a:t>
            </a:r>
            <a:r>
              <a:rPr lang="en-US" sz="2000" dirty="0" smtClean="0"/>
              <a:t> peritonitis, </a:t>
            </a:r>
            <a:r>
              <a:rPr lang="en-US" sz="2000" dirty="0" err="1" smtClean="0"/>
              <a:t>parapancreatic</a:t>
            </a:r>
            <a:r>
              <a:rPr lang="en-US" sz="2000" dirty="0" smtClean="0"/>
              <a:t> infiltrate, destructive </a:t>
            </a:r>
            <a:r>
              <a:rPr lang="en-US" sz="2000" dirty="0" err="1" smtClean="0"/>
              <a:t>cholecystitis</a:t>
            </a:r>
            <a:r>
              <a:rPr lang="en-US" sz="2000" dirty="0" smtClean="0"/>
              <a:t> (as a concomitant disease) and find indications for </a:t>
            </a:r>
            <a:r>
              <a:rPr lang="en-US" sz="2000" dirty="0" err="1" smtClean="0"/>
              <a:t>laparotomy</a:t>
            </a:r>
            <a:r>
              <a:rPr lang="en-US" sz="2000" dirty="0" smtClean="0"/>
              <a:t>. Laparoscopy can reveal reliable and indirect signs of acute pancreatitis.</a:t>
            </a:r>
          </a:p>
          <a:p>
            <a:pPr algn="just"/>
            <a:r>
              <a:rPr lang="en-US" sz="2000" dirty="0" smtClean="0"/>
              <a:t>Indirect signs of edematous pancreatitis include: edema of the small </a:t>
            </a:r>
            <a:r>
              <a:rPr lang="en-US" sz="2000" dirty="0" err="1" smtClean="0"/>
              <a:t>omentum</a:t>
            </a:r>
            <a:r>
              <a:rPr lang="en-US" sz="2000" dirty="0" smtClean="0"/>
              <a:t> and hepatic duodenum ligament, bulging of the stomach </a:t>
            </a:r>
            <a:r>
              <a:rPr lang="en-US" sz="2000" dirty="0" err="1" smtClean="0"/>
              <a:t>anteriorly</a:t>
            </a:r>
            <a:r>
              <a:rPr lang="en-US" sz="2000" dirty="0" smtClean="0"/>
              <a:t>, mild hyperemia of the visceral peritoneum of the upper abdominal cavity, small serous effusion in the right parietal space. A reliable sign of fatty pancreatic necrosis are foci of fatty necrosis on the parietal and visceral peritoneum, small and large </a:t>
            </a:r>
            <a:r>
              <a:rPr lang="en-US" sz="2000" dirty="0" err="1" smtClean="0"/>
              <a:t>epiploon</a:t>
            </a:r>
            <a:r>
              <a:rPr lang="en-US" sz="2000" dirty="0" smtClean="0"/>
              <a:t>.</a:t>
            </a:r>
          </a:p>
          <a:p>
            <a:pPr algn="just"/>
            <a:r>
              <a:rPr lang="en-US" sz="2000" dirty="0" smtClean="0"/>
              <a:t>The main endoscopic symptom of hemorrhagic pancreatic necrosis is hemorrhagic </a:t>
            </a:r>
            <a:r>
              <a:rPr lang="en-US" sz="2000" dirty="0" err="1" smtClean="0"/>
              <a:t>imbibition</a:t>
            </a:r>
            <a:r>
              <a:rPr lang="en-US" sz="2000" dirty="0" smtClean="0"/>
              <a:t> of the large </a:t>
            </a:r>
            <a:r>
              <a:rPr lang="en-US" sz="2000" dirty="0" err="1" smtClean="0"/>
              <a:t>omentum</a:t>
            </a:r>
            <a:r>
              <a:rPr lang="en-US" sz="2000" dirty="0" smtClean="0"/>
              <a:t> and mesentery of the transverse colon, and the presence in the abdominal cavity of the effusion with a hemorrhagic tinge.</a:t>
            </a:r>
            <a:endParaRPr lang="ru-RU" sz="2000" dirty="0"/>
          </a:p>
        </p:txBody>
      </p:sp>
    </p:spTree>
  </p:cSld>
  <p:clrMapOvr>
    <a:masterClrMapping/>
  </p:clrMapOvr>
  <p:transition spd="med">
    <p:spli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40"/>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TREATMENT</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165445" y="1211777"/>
            <a:ext cx="8784976" cy="892552"/>
          </a:xfrm>
          <a:prstGeom prst="rect">
            <a:avLst/>
          </a:prstGeom>
          <a:noFill/>
        </p:spPr>
        <p:txBody>
          <a:bodyPr wrap="square" rtlCol="0">
            <a:spAutoFit/>
          </a:bodyPr>
          <a:lstStyle/>
          <a:p>
            <a:pPr algn="ctr"/>
            <a:r>
              <a:rPr lang="en-US" sz="2800" dirty="0" smtClean="0">
                <a:solidFill>
                  <a:srgbClr val="FFC000"/>
                </a:solidFill>
              </a:rPr>
              <a:t>Conservative </a:t>
            </a:r>
            <a:r>
              <a:rPr lang="en-US" sz="2800" dirty="0" smtClean="0">
                <a:solidFill>
                  <a:srgbClr val="FFC000"/>
                </a:solidFill>
              </a:rPr>
              <a:t>treatment</a:t>
            </a:r>
          </a:p>
          <a:p>
            <a:pPr algn="ctr"/>
            <a:endParaRPr lang="ru-RU" sz="2400" dirty="0"/>
          </a:p>
        </p:txBody>
      </p:sp>
      <p:sp>
        <p:nvSpPr>
          <p:cNvPr id="4" name="Прямоугольник 3"/>
          <p:cNvSpPr/>
          <p:nvPr/>
        </p:nvSpPr>
        <p:spPr>
          <a:xfrm>
            <a:off x="181211" y="1746480"/>
            <a:ext cx="8784976" cy="2862322"/>
          </a:xfrm>
          <a:prstGeom prst="rect">
            <a:avLst/>
          </a:prstGeom>
        </p:spPr>
        <p:txBody>
          <a:bodyPr wrap="square">
            <a:spAutoFit/>
          </a:bodyPr>
          <a:lstStyle/>
          <a:p>
            <a:pPr marL="457200" indent="-457200" algn="just">
              <a:buAutoNum type="arabicPeriod"/>
            </a:pPr>
            <a:r>
              <a:rPr lang="en-US" sz="2000" dirty="0" smtClean="0"/>
              <a:t>Fasting </a:t>
            </a:r>
            <a:r>
              <a:rPr lang="en-US" sz="2000" dirty="0" smtClean="0"/>
              <a:t>is shown.</a:t>
            </a:r>
          </a:p>
          <a:p>
            <a:pPr marL="457200" indent="-457200" algn="just">
              <a:buAutoNum type="arabicPeriod"/>
            </a:pPr>
            <a:r>
              <a:rPr lang="en-US" sz="2000" dirty="0" smtClean="0"/>
              <a:t>Therapy </a:t>
            </a:r>
            <a:r>
              <a:rPr lang="en-US" sz="2000" dirty="0" smtClean="0"/>
              <a:t>should be selected strictly individually, depending on the </a:t>
            </a:r>
            <a:r>
              <a:rPr lang="en-US" sz="2000" dirty="0" err="1" smtClean="0"/>
              <a:t>pathogenetic</a:t>
            </a:r>
            <a:r>
              <a:rPr lang="en-US" sz="2000" dirty="0" smtClean="0"/>
              <a:t> factors, this or that stage and form of destructive pancreatitis.</a:t>
            </a:r>
          </a:p>
          <a:p>
            <a:pPr marL="457200" indent="-457200" algn="just">
              <a:buAutoNum type="arabicPeriod"/>
            </a:pPr>
            <a:r>
              <a:rPr lang="en-US" sz="2000" dirty="0" smtClean="0"/>
              <a:t>It is necessary to eliminate spasm of smooth muscles.</a:t>
            </a:r>
          </a:p>
          <a:p>
            <a:pPr marL="457200" indent="-457200" algn="just">
              <a:buAutoNum type="arabicPeriod"/>
            </a:pPr>
            <a:r>
              <a:rPr lang="en-US" sz="2000" dirty="0" smtClean="0"/>
              <a:t>The decompression of the stomach is carried out by installing a </a:t>
            </a:r>
            <a:r>
              <a:rPr lang="en-US" sz="2000" dirty="0" err="1" smtClean="0"/>
              <a:t>nasogastric</a:t>
            </a:r>
            <a:r>
              <a:rPr lang="en-US" sz="2000" dirty="0" smtClean="0"/>
              <a:t> tube.</a:t>
            </a:r>
          </a:p>
          <a:p>
            <a:pPr marL="457200" indent="-457200" algn="just">
              <a:buAutoNum type="arabicPeriod"/>
            </a:pPr>
            <a:r>
              <a:rPr lang="en-US" sz="2000" dirty="0" err="1" smtClean="0"/>
              <a:t>Cytostatic</a:t>
            </a:r>
            <a:r>
              <a:rPr lang="en-US" sz="2000" dirty="0" smtClean="0"/>
              <a:t> drugs that inhibit protein synthesis and, in particular, intracellular formation of enzymes (fluorouracil</a:t>
            </a:r>
            <a:r>
              <a:rPr lang="en-US" sz="2000" dirty="0" smtClean="0"/>
              <a:t>).</a:t>
            </a:r>
            <a:r>
              <a:rPr lang="ru-RU" sz="2000" dirty="0" smtClean="0"/>
              <a:t> </a:t>
            </a:r>
            <a:endParaRPr lang="ru-RU" sz="2000" dirty="0" smtClean="0"/>
          </a:p>
        </p:txBody>
      </p:sp>
      <p:sp>
        <p:nvSpPr>
          <p:cNvPr id="5" name="Прямоугольник 4"/>
          <p:cNvSpPr/>
          <p:nvPr/>
        </p:nvSpPr>
        <p:spPr>
          <a:xfrm>
            <a:off x="639478" y="3571877"/>
            <a:ext cx="8352928" cy="1938992"/>
          </a:xfrm>
          <a:prstGeom prst="rect">
            <a:avLst/>
          </a:prstGeom>
        </p:spPr>
        <p:txBody>
          <a:bodyPr wrap="square">
            <a:spAutoFit/>
          </a:bodyPr>
          <a:lstStyle/>
          <a:p>
            <a:endParaRPr lang="en-US" sz="2000" dirty="0" smtClean="0"/>
          </a:p>
          <a:p>
            <a:endParaRPr lang="en-US" sz="2000" dirty="0" smtClean="0"/>
          </a:p>
          <a:p>
            <a:endParaRPr lang="en-US" sz="2000" dirty="0" smtClean="0"/>
          </a:p>
          <a:p>
            <a:pPr algn="just"/>
            <a:r>
              <a:rPr lang="en-US" sz="2000" dirty="0" smtClean="0"/>
              <a:t>It </a:t>
            </a:r>
            <a:r>
              <a:rPr lang="en-US" sz="2000" dirty="0" smtClean="0"/>
              <a:t>inhibits the process of cell division by blocking the synthesis of DNA and the formation of a structurally deficient RNA.</a:t>
            </a:r>
          </a:p>
          <a:p>
            <a:pPr algn="just"/>
            <a:r>
              <a:rPr lang="en-US" sz="2000" dirty="0" smtClean="0"/>
              <a:t>The dosage regimen is set individually.</a:t>
            </a:r>
            <a:endParaRPr lang="ru-RU" sz="2000" dirty="0"/>
          </a:p>
        </p:txBody>
      </p:sp>
      <p:sp>
        <p:nvSpPr>
          <p:cNvPr id="6" name="Прямоугольник 5"/>
          <p:cNvSpPr/>
          <p:nvPr/>
        </p:nvSpPr>
        <p:spPr>
          <a:xfrm>
            <a:off x="611560" y="5445224"/>
            <a:ext cx="8460432" cy="1015663"/>
          </a:xfrm>
          <a:prstGeom prst="rect">
            <a:avLst/>
          </a:prstGeom>
        </p:spPr>
        <p:txBody>
          <a:bodyPr wrap="square">
            <a:spAutoFit/>
          </a:bodyPr>
          <a:lstStyle/>
          <a:p>
            <a:pPr algn="just"/>
            <a:r>
              <a:rPr lang="en-US" sz="2000" u="sng" dirty="0" smtClean="0"/>
              <a:t>Contraindications</a:t>
            </a:r>
            <a:r>
              <a:rPr lang="en-US" sz="2000" u="sng" dirty="0" smtClean="0"/>
              <a:t>:</a:t>
            </a:r>
            <a:r>
              <a:rPr lang="en-US" sz="2000" dirty="0" smtClean="0"/>
              <a:t> peptic ulcer of stomach and duodenum in the phase of exacerbation, bleeding of any location, high risk of gastrointestinal bleeding; anemia, </a:t>
            </a:r>
            <a:r>
              <a:rPr lang="en-US" sz="2000" dirty="0" err="1" smtClean="0"/>
              <a:t>leukopenia</a:t>
            </a:r>
            <a:r>
              <a:rPr lang="en-US" sz="2000" dirty="0" smtClean="0"/>
              <a:t>, thrombocytopenia.</a:t>
            </a:r>
            <a:endParaRPr lang="ru-RU" sz="2000" dirty="0"/>
          </a:p>
        </p:txBody>
      </p:sp>
    </p:spTree>
  </p:cSld>
  <p:clrMapOvr>
    <a:masterClrMapping/>
  </p:clrMapOvr>
  <p:transition spd="med">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684" y="196844"/>
            <a:ext cx="8784976" cy="2246769"/>
          </a:xfrm>
          <a:prstGeom prst="rect">
            <a:avLst/>
          </a:prstGeom>
        </p:spPr>
        <p:txBody>
          <a:bodyPr wrap="square">
            <a:spAutoFit/>
          </a:bodyPr>
          <a:lstStyle/>
          <a:p>
            <a:pPr marL="457200" indent="-457200" algn="just">
              <a:buAutoNum type="arabicPeriod" startAt="6"/>
            </a:pPr>
            <a:r>
              <a:rPr lang="en-US" sz="2000" dirty="0" smtClean="0"/>
              <a:t>The use of </a:t>
            </a:r>
            <a:r>
              <a:rPr lang="en-US" sz="2000" dirty="0" err="1" smtClean="0"/>
              <a:t>somatostatin</a:t>
            </a:r>
            <a:r>
              <a:rPr lang="en-US" sz="2000" dirty="0" smtClean="0"/>
              <a:t> and its analogues have a good effect both on the process of the disease itself and on its outcome. These drugs reduce pancreatic secretion, eliminate the need for analgesic therapy, reduce the incidence of complications and lethality.</a:t>
            </a:r>
          </a:p>
          <a:p>
            <a:pPr marL="457200" indent="-457200" algn="just">
              <a:buAutoNum type="arabicPeriod" startAt="6"/>
            </a:pPr>
            <a:r>
              <a:rPr lang="en-US" sz="2000" dirty="0" err="1" smtClean="0"/>
              <a:t>Somatostatin</a:t>
            </a:r>
            <a:r>
              <a:rPr lang="en-US" sz="2000" dirty="0" smtClean="0"/>
              <a:t> infusion improves the index of </a:t>
            </a:r>
            <a:r>
              <a:rPr lang="en-US" sz="2000" dirty="0" err="1" smtClean="0"/>
              <a:t>glomerular</a:t>
            </a:r>
            <a:r>
              <a:rPr lang="en-US" sz="2000" dirty="0" smtClean="0"/>
              <a:t> filtration and increases renal blood flow, which is important for the prevention of kidney complications in destructive forms of acute pancreatitis.</a:t>
            </a:r>
            <a:endParaRPr lang="ru-RU" sz="2000" dirty="0"/>
          </a:p>
        </p:txBody>
      </p:sp>
      <p:pic>
        <p:nvPicPr>
          <p:cNvPr id="4" name="Рисунок 3" descr="podruga.jpg"/>
          <p:cNvPicPr>
            <a:picLocks noChangeAspect="1"/>
          </p:cNvPicPr>
          <p:nvPr/>
        </p:nvPicPr>
        <p:blipFill>
          <a:blip r:embed="rId2" cstate="print"/>
          <a:stretch>
            <a:fillRect/>
          </a:stretch>
        </p:blipFill>
        <p:spPr>
          <a:xfrm>
            <a:off x="2046712" y="3081358"/>
            <a:ext cx="5178906" cy="3446504"/>
          </a:xfrm>
          <a:prstGeom prst="rect">
            <a:avLst/>
          </a:prstGeom>
          <a:ln>
            <a:noFill/>
          </a:ln>
          <a:effectLst>
            <a:softEdge rad="112500"/>
          </a:effectLst>
        </p:spPr>
      </p:pic>
    </p:spTree>
  </p:cSld>
  <p:clrMapOvr>
    <a:masterClrMapping/>
  </p:clrMapOvr>
  <p:transition spd="med">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300</TotalTime>
  <Words>1756</Words>
  <PresentationFormat>Экран (4:3)</PresentationFormat>
  <Paragraphs>226</Paragraphs>
  <Slides>26</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Литейная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29</cp:revision>
  <dcterms:created xsi:type="dcterms:W3CDTF">2013-05-17T16:30:06Z</dcterms:created>
  <dcterms:modified xsi:type="dcterms:W3CDTF">2018-05-06T07:38:08Z</dcterms:modified>
</cp:coreProperties>
</file>