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9" r:id="rId20"/>
    <p:sldId id="280" r:id="rId21"/>
    <p:sldId id="281" r:id="rId22"/>
    <p:sldId id="282" r:id="rId23"/>
    <p:sldId id="285" r:id="rId24"/>
    <p:sldId id="276" r:id="rId25"/>
    <p:sldId id="283" r:id="rId26"/>
    <p:sldId id="286" r:id="rId27"/>
    <p:sldId id="284" r:id="rId28"/>
    <p:sldId id="287" r:id="rId29"/>
    <p:sldId id="288" r:id="rId30"/>
    <p:sldId id="289" r:id="rId31"/>
    <p:sldId id="290" r:id="rId32"/>
    <p:sldId id="291" r:id="rId33"/>
    <p:sldId id="292" r:id="rId34"/>
    <p:sldId id="293" r:id="rId35"/>
    <p:sldId id="294" r:id="rId36"/>
    <p:sldId id="295" r:id="rId37"/>
    <p:sldId id="297" r:id="rId38"/>
    <p:sldId id="298" r:id="rId3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33"/>
    <a:srgbClr val="0000FF"/>
    <a:srgbClr val="FF0000"/>
    <a:srgbClr val="CC0000"/>
    <a:srgbClr val="6F4FE3"/>
    <a:srgbClr val="00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C292DB-853B-45A7-B0E8-D2D856C82ADA}" type="datetimeFigureOut">
              <a:rPr lang="ru-RU" smtClean="0"/>
              <a:pPr/>
              <a:t>07.02.2018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FC4D57-7B77-48CF-9514-9C4DC64128F5}"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C8188DA-A252-4200-A396-28163DB91153}" type="slidenum">
              <a:rPr lang="ru-RU" smtClean="0"/>
              <a:pPr/>
              <a:t>20</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AFC4D57-7B77-48CF-9514-9C4DC64128F5}" type="slidenum">
              <a:rPr lang="ru-RU" smtClean="0"/>
              <a:pPr/>
              <a:t>33</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AFC4D57-7B77-48CF-9514-9C4DC64128F5}" type="slidenum">
              <a:rPr lang="ru-RU" smtClean="0"/>
              <a:pPr/>
              <a:t>34</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AFC4D57-7B77-48CF-9514-9C4DC64128F5}" type="slidenum">
              <a:rPr lang="ru-RU" smtClean="0"/>
              <a:pPr/>
              <a:t>35</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AFC4D57-7B77-48CF-9514-9C4DC64128F5}" type="slidenum">
              <a:rPr lang="ru-RU" smtClean="0"/>
              <a:pPr/>
              <a:t>36</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AFC4D57-7B77-48CF-9514-9C4DC64128F5}" type="slidenum">
              <a:rPr lang="ru-RU" smtClean="0"/>
              <a:pPr/>
              <a:t>37</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AFC4D57-7B77-48CF-9514-9C4DC64128F5}" type="slidenum">
              <a:rPr lang="ru-RU" smtClean="0"/>
              <a:pPr/>
              <a:t>38</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07.02.2018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07.02.2018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07.02.2018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07.02.2018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07.02.2018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07.02.2018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WordArt 4"/>
          <p:cNvSpPr>
            <a:spLocks noChangeArrowheads="1" noChangeShapeType="1" noTextEdit="1"/>
          </p:cNvSpPr>
          <p:nvPr/>
        </p:nvSpPr>
        <p:spPr bwMode="auto">
          <a:xfrm>
            <a:off x="285720" y="214290"/>
            <a:ext cx="8715436" cy="6286544"/>
          </a:xfrm>
          <a:prstGeom prst="rect">
            <a:avLst/>
          </a:prstGeom>
          <a:scene3d>
            <a:camera prst="isometricOffAxis1Right"/>
            <a:lightRig rig="threePt" dir="t"/>
          </a:scene3d>
        </p:spPr>
        <p:txBody>
          <a:bodyPr wrap="none" fromWordArt="1">
            <a:prstTxWarp prst="textPlain">
              <a:avLst>
                <a:gd name="adj" fmla="val 51588"/>
              </a:avLst>
            </a:prstTxWarp>
          </a:bodyPr>
          <a:lstStyle/>
          <a:p>
            <a:pPr algn="ctr">
              <a:defRPr/>
            </a:pPr>
            <a:r>
              <a:rPr lang="en-US" sz="40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Impact"/>
              </a:rPr>
              <a:t>Principles      </a:t>
            </a:r>
          </a:p>
          <a:p>
            <a:pPr algn="ctr">
              <a:defRPr/>
            </a:pPr>
            <a:r>
              <a:rPr lang="en-US" sz="40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Impact"/>
              </a:rPr>
              <a:t>  of   clinical- pharmaceutical  approach  </a:t>
            </a:r>
          </a:p>
          <a:p>
            <a:pPr algn="ctr">
              <a:defRPr/>
            </a:pPr>
            <a:r>
              <a:rPr lang="en-US" sz="40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Impact"/>
              </a:rPr>
              <a:t>to  the  selection  of  drugs </a:t>
            </a:r>
          </a:p>
          <a:p>
            <a:pPr algn="ctr">
              <a:defRPr/>
            </a:pPr>
            <a:r>
              <a:rPr lang="en-US" sz="40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Impact"/>
              </a:rPr>
              <a:t> in  rheumatology  </a:t>
            </a:r>
            <a:endParaRPr lang="ru-RU" sz="4000" b="1" kern="10" spc="300" dirty="0" smtClean="0">
              <a:ln w="19050">
                <a:solidFill>
                  <a:srgbClr val="CC00CC"/>
                </a:solidFill>
                <a:round/>
                <a:headEnd/>
                <a:tailEnd/>
              </a:ln>
              <a:solidFill>
                <a:srgbClr val="0000FF"/>
              </a:solidFill>
              <a:effectLst>
                <a:outerShdw dist="35921" dir="2700000" algn="ctr" rotWithShape="0">
                  <a:srgbClr val="990000"/>
                </a:outerShdw>
              </a:effectLst>
              <a:latin typeface="Impact"/>
            </a:endParaRPr>
          </a:p>
        </p:txBody>
      </p:sp>
      <p:sp>
        <p:nvSpPr>
          <p:cNvPr id="3" name="AutoShape 6"/>
          <p:cNvSpPr>
            <a:spLocks noChangeArrowheads="1"/>
          </p:cNvSpPr>
          <p:nvPr/>
        </p:nvSpPr>
        <p:spPr bwMode="auto">
          <a:xfrm>
            <a:off x="142844" y="282574"/>
            <a:ext cx="8858312" cy="6361135"/>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2052" name="Picture 2"/>
          <p:cNvPicPr>
            <a:picLocks noChangeAspect="1" noChangeArrowheads="1"/>
          </p:cNvPicPr>
          <p:nvPr/>
        </p:nvPicPr>
        <p:blipFill>
          <a:blip r:embed="rId2"/>
          <a:srcRect/>
          <a:stretch>
            <a:fillRect/>
          </a:stretch>
        </p:blipFill>
        <p:spPr bwMode="auto">
          <a:xfrm>
            <a:off x="357188" y="214313"/>
            <a:ext cx="942975" cy="1295400"/>
          </a:xfrm>
          <a:prstGeom prst="rect">
            <a:avLst/>
          </a:prstGeom>
          <a:noFill/>
          <a:ln w="9525">
            <a:noFill/>
            <a:miter lim="800000"/>
            <a:headEnd/>
            <a:tailEnd/>
          </a:ln>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769441"/>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latin typeface="Arial" pitchFamily="34" charset="0"/>
                <a:cs typeface="Arial" pitchFamily="34" charset="0"/>
              </a:rPr>
              <a:t>RHEUMATOLOGY</a:t>
            </a:r>
            <a:endParaRPr lang="ru-RU"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071546"/>
            <a:ext cx="4929222" cy="4216539"/>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fontAlgn="auto">
              <a:spcBef>
                <a:spcPts val="0"/>
              </a:spcBef>
              <a:spcAft>
                <a:spcPts val="0"/>
              </a:spcAft>
              <a:defRPr/>
            </a:pPr>
            <a:r>
              <a:rPr lang="en-US" sz="4400" b="1" dirty="0" smtClean="0">
                <a:solidFill>
                  <a:srgbClr val="FF0000"/>
                </a:solidFill>
                <a:effectLst>
                  <a:glow rad="63500">
                    <a:schemeClr val="accent4">
                      <a:satMod val="175000"/>
                      <a:alpha val="40000"/>
                    </a:schemeClr>
                  </a:glow>
                </a:effectLst>
                <a:latin typeface="Arial" pitchFamily="34" charset="0"/>
                <a:cs typeface="Arial" pitchFamily="34" charset="0"/>
              </a:rPr>
              <a:t>Rheumatology</a:t>
            </a:r>
            <a:r>
              <a:rPr lang="ru-RU" sz="44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ru-RU" sz="3200" b="1" dirty="0" smtClean="0">
                <a:solidFill>
                  <a:srgbClr val="000099"/>
                </a:solidFill>
                <a:effectLst>
                  <a:glow rad="63500">
                    <a:schemeClr val="accent4">
                      <a:satMod val="175000"/>
                      <a:alpha val="40000"/>
                    </a:schemeClr>
                  </a:glow>
                </a:effectLst>
                <a:latin typeface="Arial" pitchFamily="34" charset="0"/>
                <a:cs typeface="Arial" pitchFamily="34" charset="0"/>
              </a:rPr>
              <a:t>– </a:t>
            </a:r>
            <a:endParaRPr lang="en-US" sz="32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fontAlgn="auto">
              <a:spcBef>
                <a:spcPts val="0"/>
              </a:spcBef>
              <a:spcAft>
                <a:spcPts val="0"/>
              </a:spcAft>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section of medicine devoted to the study of rheumatic diseases and disorders of the function and/or structure of the musculoskeletal system</a:t>
            </a:r>
            <a:endParaRPr lang="ru-RU" sz="3200" b="1" dirty="0" smtClean="0">
              <a:solidFill>
                <a:srgbClr val="000099"/>
              </a:solidFill>
              <a:effectLst>
                <a:glow rad="63500">
                  <a:schemeClr val="accent4">
                    <a:satMod val="175000"/>
                    <a:alpha val="40000"/>
                  </a:schemeClr>
                </a:glow>
              </a:effectLst>
              <a:latin typeface="Arial" pitchFamily="34" charset="0"/>
              <a:cs typeface="Arial" pitchFamily="34" charset="0"/>
            </a:endParaRPr>
          </a:p>
        </p:txBody>
      </p:sp>
      <p:pic>
        <p:nvPicPr>
          <p:cNvPr id="1026" name="Picture 2"/>
          <p:cNvPicPr>
            <a:picLocks noChangeAspect="1" noChangeArrowheads="1"/>
          </p:cNvPicPr>
          <p:nvPr/>
        </p:nvPicPr>
        <p:blipFill>
          <a:blip r:embed="rId2"/>
          <a:srcRect/>
          <a:stretch>
            <a:fillRect/>
          </a:stretch>
        </p:blipFill>
        <p:spPr bwMode="auto">
          <a:xfrm>
            <a:off x="5357818" y="1071546"/>
            <a:ext cx="3500462" cy="4786346"/>
          </a:xfrm>
          <a:prstGeom prst="rect">
            <a:avLst/>
          </a:prstGeom>
          <a:noFill/>
          <a:ln w="9525">
            <a:solidFill>
              <a:srgbClr val="002060"/>
            </a:solidFill>
            <a:miter lim="800000"/>
            <a:headEnd/>
            <a:tailEnd/>
          </a:ln>
          <a:effectLst>
            <a:glow rad="228600">
              <a:schemeClr val="accent4">
                <a:satMod val="175000"/>
                <a:alpha val="40000"/>
              </a:schemeClr>
            </a:glow>
          </a:effectLst>
          <a:scene3d>
            <a:camera prst="orthographicFront"/>
            <a:lightRig rig="threePt" dir="t"/>
          </a:scene3d>
          <a:sp3d>
            <a:bevelT/>
          </a:sp3d>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769441"/>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latin typeface="Arial" pitchFamily="34" charset="0"/>
                <a:cs typeface="Arial" pitchFamily="34" charset="0"/>
              </a:rPr>
              <a:t>RHEUMATOLOGY</a:t>
            </a:r>
            <a:endParaRPr lang="ru-RU"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071546"/>
            <a:ext cx="8572560" cy="4573560"/>
          </a:xfrm>
          <a:prstGeom prst="rect">
            <a:avLst/>
          </a:prstGeom>
          <a:solidFill>
            <a:schemeClr val="accent4">
              <a:lumMod val="20000"/>
              <a:lumOff val="80000"/>
            </a:schemeClr>
          </a:solidFill>
          <a:ln>
            <a:solidFill>
              <a:schemeClr val="tx2">
                <a:lumMod val="60000"/>
                <a:lumOff val="40000"/>
              </a:schemeClr>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pPr>
              <a:lnSpc>
                <a:spcPct val="80000"/>
              </a:lnSpc>
            </a:pPr>
            <a:r>
              <a:rPr lang="en-US" sz="2800" b="1" dirty="0"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The term "rheumatic diseases" includes a variety of</a:t>
            </a:r>
          </a:p>
          <a:p>
            <a:pPr>
              <a:lnSpc>
                <a:spcPct val="80000"/>
              </a:lnSpc>
            </a:pPr>
            <a:r>
              <a:rPr lang="en-US" sz="2800" b="1" dirty="0"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the origin of the disease, with a persistent or transient </a:t>
            </a:r>
            <a:r>
              <a:rPr lang="en-US" sz="2800" b="1" dirty="0" err="1"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articular</a:t>
            </a:r>
            <a:r>
              <a:rPr lang="en-US" sz="2800" b="1" dirty="0"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 syndrome. This is rheumatism and diffuse connective tissue diseases, such as systemic lupus </a:t>
            </a:r>
            <a:r>
              <a:rPr lang="en-US" sz="2800" b="1" dirty="0" err="1"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erythematosus</a:t>
            </a:r>
            <a:r>
              <a:rPr lang="en-US" sz="2800" b="1" dirty="0"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 (SLE), systemic scleroderma (SSD), </a:t>
            </a:r>
            <a:r>
              <a:rPr lang="en-US" sz="2800" b="1" dirty="0" err="1"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dermatopolymyositis</a:t>
            </a:r>
            <a:r>
              <a:rPr lang="en-US" sz="2800" b="1" dirty="0"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 and</a:t>
            </a:r>
          </a:p>
          <a:p>
            <a:pPr>
              <a:lnSpc>
                <a:spcPct val="80000"/>
              </a:lnSpc>
            </a:pPr>
            <a:r>
              <a:rPr lang="en-US" sz="2800" b="1" dirty="0"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other, multiple arthritis and </a:t>
            </a:r>
            <a:r>
              <a:rPr lang="en-US" sz="2800" b="1" dirty="0" err="1"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arthrosis</a:t>
            </a:r>
            <a:r>
              <a:rPr lang="en-US" sz="2800" b="1" dirty="0"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 diseases of the spine</a:t>
            </a:r>
          </a:p>
          <a:p>
            <a:pPr>
              <a:lnSpc>
                <a:spcPct val="80000"/>
              </a:lnSpc>
            </a:pPr>
            <a:r>
              <a:rPr lang="en-US" sz="2800" b="1" dirty="0"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inflammatory and degenerative nature, soft (extra-</a:t>
            </a:r>
            <a:r>
              <a:rPr lang="en-US" sz="2800" b="1" dirty="0" err="1"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articular</a:t>
            </a:r>
            <a:r>
              <a:rPr lang="en-US" sz="2800" b="1" dirty="0"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a:t>
            </a:r>
          </a:p>
          <a:p>
            <a:pPr>
              <a:lnSpc>
                <a:spcPct val="80000"/>
              </a:lnSpc>
            </a:pPr>
            <a:r>
              <a:rPr lang="en-US" sz="2800" b="1" dirty="0" err="1"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periarticular</a:t>
            </a:r>
            <a:r>
              <a:rPr lang="en-US" sz="2800" b="1" dirty="0"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 tissues, such as </a:t>
            </a:r>
            <a:r>
              <a:rPr lang="en-US" sz="2800" b="1" dirty="0" err="1"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periarthritis</a:t>
            </a:r>
            <a:r>
              <a:rPr lang="en-US" sz="2800" b="1" dirty="0"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 bursitis, </a:t>
            </a:r>
            <a:r>
              <a:rPr lang="en-US" sz="2800" b="1" dirty="0" err="1"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myositis</a:t>
            </a:r>
            <a:r>
              <a:rPr lang="en-US" sz="2800" b="1" dirty="0" smtClean="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rPr>
              <a:t>.</a:t>
            </a:r>
            <a:endParaRPr lang="ru-RU" sz="2800" b="1" dirty="0">
              <a:ln>
                <a:solidFill>
                  <a:srgbClr val="7030A0"/>
                </a:solidFill>
              </a:ln>
              <a:solidFill>
                <a:schemeClr val="accent4">
                  <a:lumMod val="75000"/>
                </a:schemeClr>
              </a:solidFill>
              <a:effectLst>
                <a:glow rad="63500">
                  <a:schemeClr val="accent4">
                    <a:satMod val="175000"/>
                    <a:alpha val="40000"/>
                  </a:schemeClr>
                </a:glow>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769441"/>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latin typeface="Arial" pitchFamily="34" charset="0"/>
                <a:cs typeface="Arial" pitchFamily="34" charset="0"/>
              </a:rPr>
              <a:t>RHEUMATOLOGY</a:t>
            </a:r>
            <a:endParaRPr lang="ru-RU"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071546"/>
            <a:ext cx="6929486" cy="5361468"/>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fontAlgn="auto">
              <a:lnSpc>
                <a:spcPct val="80000"/>
              </a:lnSpc>
              <a:spcBef>
                <a:spcPts val="0"/>
              </a:spcBef>
              <a:spcAft>
                <a:spcPts val="0"/>
              </a:spcAft>
              <a:defRPr/>
            </a:pPr>
            <a:r>
              <a:rPr lang="en-US" sz="4400" b="1" dirty="0" smtClean="0">
                <a:solidFill>
                  <a:srgbClr val="FF0000"/>
                </a:solidFill>
                <a:effectLst>
                  <a:glow rad="63500">
                    <a:schemeClr val="accent4">
                      <a:satMod val="175000"/>
                      <a:alpha val="40000"/>
                    </a:schemeClr>
                  </a:glow>
                </a:effectLst>
                <a:latin typeface="Arial" pitchFamily="34" charset="0"/>
                <a:cs typeface="Arial" pitchFamily="34" charset="0"/>
              </a:rPr>
              <a:t>History</a:t>
            </a:r>
            <a:r>
              <a:rPr lang="ru-RU" sz="44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ru-RU" sz="3200" b="1" dirty="0" smtClean="0">
                <a:solidFill>
                  <a:srgbClr val="000099"/>
                </a:solidFill>
                <a:effectLst>
                  <a:glow rad="63500">
                    <a:schemeClr val="accent4">
                      <a:satMod val="175000"/>
                      <a:alpha val="40000"/>
                    </a:schemeClr>
                  </a:glow>
                </a:effectLst>
                <a:latin typeface="Arial" pitchFamily="34" charset="0"/>
                <a:cs typeface="Arial" pitchFamily="34" charset="0"/>
              </a:rPr>
              <a:t>– </a:t>
            </a:r>
            <a:endParaRPr lang="en-US" sz="32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fontAlgn="auto">
              <a:lnSpc>
                <a:spcPct val="80000"/>
              </a:lnSpc>
              <a:spcBef>
                <a:spcPts val="0"/>
              </a:spcBef>
              <a:spcAft>
                <a:spcPts val="0"/>
              </a:spcAft>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In the I century AD. e. for the </a:t>
            </a:r>
          </a:p>
          <a:p>
            <a:pPr fontAlgn="auto">
              <a:lnSpc>
                <a:spcPct val="80000"/>
              </a:lnSpc>
              <a:spcBef>
                <a:spcPts val="0"/>
              </a:spcBef>
              <a:spcAft>
                <a:spcPts val="0"/>
              </a:spcAft>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first time in the literature </a:t>
            </a:r>
          </a:p>
          <a:p>
            <a:pPr fontAlgn="auto">
              <a:lnSpc>
                <a:spcPct val="80000"/>
              </a:lnSpc>
              <a:spcBef>
                <a:spcPts val="0"/>
              </a:spcBef>
              <a:spcAft>
                <a:spcPts val="0"/>
              </a:spcAft>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Appeared concept of </a:t>
            </a:r>
            <a:r>
              <a:rPr lang="en-US" sz="3200" b="1" dirty="0" err="1" smtClean="0">
                <a:solidFill>
                  <a:srgbClr val="000099"/>
                </a:solidFill>
                <a:effectLst>
                  <a:glow rad="63500">
                    <a:schemeClr val="accent4">
                      <a:satMod val="175000"/>
                      <a:alpha val="40000"/>
                    </a:schemeClr>
                  </a:glow>
                </a:effectLst>
                <a:latin typeface="Arial" pitchFamily="34" charset="0"/>
                <a:cs typeface="Arial" pitchFamily="34" charset="0"/>
              </a:rPr>
              <a:t>rheuma</a:t>
            </a: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en-US" sz="3200" b="1" dirty="0" err="1" smtClean="0">
                <a:solidFill>
                  <a:srgbClr val="000099"/>
                </a:solidFill>
                <a:effectLst>
                  <a:glow rad="63500">
                    <a:schemeClr val="accent4">
                      <a:satMod val="175000"/>
                      <a:alpha val="40000"/>
                    </a:schemeClr>
                  </a:glow>
                </a:effectLst>
                <a:latin typeface="Arial" pitchFamily="34" charset="0"/>
                <a:cs typeface="Arial" pitchFamily="34" charset="0"/>
              </a:rPr>
              <a:t>rheuma</a:t>
            </a: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a:t>
            </a:r>
          </a:p>
          <a:p>
            <a:pPr fontAlgn="auto">
              <a:lnSpc>
                <a:spcPct val="80000"/>
              </a:lnSpc>
              <a:spcBef>
                <a:spcPts val="0"/>
              </a:spcBef>
              <a:spcAft>
                <a:spcPts val="0"/>
              </a:spcAft>
              <a:defRPr/>
            </a:pPr>
            <a:r>
              <a:rPr lang="en-US" sz="3200" b="1" dirty="0" err="1" smtClean="0">
                <a:solidFill>
                  <a:srgbClr val="000099"/>
                </a:solidFill>
                <a:effectLst>
                  <a:glow rad="63500">
                    <a:schemeClr val="accent4">
                      <a:satMod val="175000"/>
                      <a:alpha val="40000"/>
                    </a:schemeClr>
                  </a:glow>
                </a:effectLst>
                <a:latin typeface="Arial" pitchFamily="34" charset="0"/>
                <a:cs typeface="Arial" pitchFamily="34" charset="0"/>
              </a:rPr>
              <a:t>Rheuma</a:t>
            </a: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 refers to </a:t>
            </a:r>
          </a:p>
          <a:p>
            <a:pPr fontAlgn="auto">
              <a:lnSpc>
                <a:spcPct val="80000"/>
              </a:lnSpc>
              <a:spcBef>
                <a:spcPts val="0"/>
              </a:spcBef>
              <a:spcAft>
                <a:spcPts val="0"/>
              </a:spcAft>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a "substance that flows", </a:t>
            </a:r>
          </a:p>
          <a:p>
            <a:pPr fontAlgn="auto">
              <a:lnSpc>
                <a:spcPct val="80000"/>
              </a:lnSpc>
              <a:spcBef>
                <a:spcPts val="0"/>
              </a:spcBef>
              <a:spcAft>
                <a:spcPts val="0"/>
              </a:spcAft>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possibly derived from phlegm.</a:t>
            </a:r>
          </a:p>
          <a:p>
            <a:pPr fontAlgn="auto">
              <a:lnSpc>
                <a:spcPct val="80000"/>
              </a:lnSpc>
              <a:spcBef>
                <a:spcPts val="0"/>
              </a:spcBef>
              <a:spcAft>
                <a:spcPts val="0"/>
              </a:spcAft>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This "primary juice", by the definition of the ancients, which was formed in the brain and flowed into various parts of the body, causing ill health.</a:t>
            </a:r>
            <a:endParaRPr lang="ru-RU" sz="3200" b="1" dirty="0" smtClean="0">
              <a:solidFill>
                <a:srgbClr val="000099"/>
              </a:solidFill>
              <a:effectLst>
                <a:glow rad="63500">
                  <a:schemeClr val="accent4">
                    <a:satMod val="175000"/>
                    <a:alpha val="40000"/>
                  </a:schemeClr>
                </a:glow>
              </a:effectLst>
              <a:latin typeface="Arial" pitchFamily="34" charset="0"/>
              <a:cs typeface="Arial" pitchFamily="34" charset="0"/>
            </a:endParaRPr>
          </a:p>
        </p:txBody>
      </p:sp>
      <p:pic>
        <p:nvPicPr>
          <p:cNvPr id="2050" name="Picture 2"/>
          <p:cNvPicPr>
            <a:picLocks noChangeAspect="1" noChangeArrowheads="1"/>
          </p:cNvPicPr>
          <p:nvPr/>
        </p:nvPicPr>
        <p:blipFill>
          <a:blip r:embed="rId2"/>
          <a:srcRect/>
          <a:stretch>
            <a:fillRect/>
          </a:stretch>
        </p:blipFill>
        <p:spPr bwMode="auto">
          <a:xfrm>
            <a:off x="6286512" y="1071546"/>
            <a:ext cx="2662248" cy="3357586"/>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769441"/>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latin typeface="Arial" pitchFamily="34" charset="0"/>
                <a:cs typeface="Arial" pitchFamily="34" charset="0"/>
              </a:rPr>
              <a:t>RHEUMATOLOGY</a:t>
            </a:r>
            <a:endParaRPr lang="ru-RU"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071546"/>
            <a:ext cx="7429552" cy="4708981"/>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fontAlgn="auto">
              <a:spcBef>
                <a:spcPts val="0"/>
              </a:spcBef>
              <a:spcAft>
                <a:spcPts val="0"/>
              </a:spcAft>
              <a:defRPr/>
            </a:pPr>
            <a:r>
              <a:rPr lang="en-US" sz="4400" b="1" dirty="0" smtClean="0">
                <a:solidFill>
                  <a:srgbClr val="FF0000"/>
                </a:solidFill>
                <a:effectLst>
                  <a:glow rad="63500">
                    <a:schemeClr val="accent4">
                      <a:satMod val="175000"/>
                      <a:alpha val="40000"/>
                    </a:schemeClr>
                  </a:glow>
                </a:effectLst>
                <a:latin typeface="Arial" pitchFamily="34" charset="0"/>
                <a:cs typeface="Arial" pitchFamily="34" charset="0"/>
              </a:rPr>
              <a:t>History</a:t>
            </a:r>
            <a:r>
              <a:rPr lang="ru-RU" sz="44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ru-RU" sz="3200" b="1" dirty="0" smtClean="0">
                <a:solidFill>
                  <a:srgbClr val="000099"/>
                </a:solidFill>
                <a:effectLst>
                  <a:glow rad="63500">
                    <a:schemeClr val="accent4">
                      <a:satMod val="175000"/>
                      <a:alpha val="40000"/>
                    </a:schemeClr>
                  </a:glow>
                </a:effectLst>
                <a:latin typeface="Arial" pitchFamily="34" charset="0"/>
                <a:cs typeface="Arial" pitchFamily="34" charset="0"/>
              </a:rPr>
              <a:t>– </a:t>
            </a:r>
          </a:p>
          <a:p>
            <a:pPr fontAlgn="auto">
              <a:spcBef>
                <a:spcPts val="0"/>
              </a:spcBef>
              <a:spcAft>
                <a:spcPts val="0"/>
              </a:spcAft>
              <a:buFont typeface="Wingdings" pitchFamily="2" charset="2"/>
              <a:buChar char="q"/>
              <a:defRPr/>
            </a:pPr>
            <a:r>
              <a:rPr lang="ru-RU" sz="32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In 1642 the term "rheumatism" was introduced into literature by </a:t>
            </a:r>
          </a:p>
          <a:p>
            <a:pPr fontAlgn="auto">
              <a:spcBef>
                <a:spcPts val="0"/>
              </a:spcBef>
              <a:spcAft>
                <a:spcPts val="0"/>
              </a:spcAft>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the French doctor Dr. </a:t>
            </a:r>
            <a:r>
              <a:rPr lang="en-US" sz="3200" b="1" dirty="0" err="1" smtClean="0">
                <a:solidFill>
                  <a:srgbClr val="000099"/>
                </a:solidFill>
                <a:effectLst>
                  <a:glow rad="63500">
                    <a:schemeClr val="accent4">
                      <a:satMod val="175000"/>
                      <a:alpha val="40000"/>
                    </a:schemeClr>
                  </a:glow>
                </a:effectLst>
                <a:latin typeface="Arial" pitchFamily="34" charset="0"/>
                <a:cs typeface="Arial" pitchFamily="34" charset="0"/>
              </a:rPr>
              <a:t>Ballo</a:t>
            </a: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 (G. </a:t>
            </a:r>
            <a:r>
              <a:rPr lang="en-US" sz="3200" b="1" dirty="0" err="1" smtClean="0">
                <a:solidFill>
                  <a:srgbClr val="000099"/>
                </a:solidFill>
                <a:effectLst>
                  <a:glow rad="63500">
                    <a:schemeClr val="accent4">
                      <a:satMod val="175000"/>
                      <a:alpha val="40000"/>
                    </a:schemeClr>
                  </a:glow>
                </a:effectLst>
                <a:latin typeface="Arial" pitchFamily="34" charset="0"/>
                <a:cs typeface="Arial" pitchFamily="34" charset="0"/>
              </a:rPr>
              <a:t>Baillou</a:t>
            </a: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 who stressed that arthritis can be a manifestation of a systemic disease.</a:t>
            </a:r>
          </a:p>
          <a:p>
            <a:pPr fontAlgn="auto">
              <a:spcBef>
                <a:spcPts val="0"/>
              </a:spcBef>
              <a:spcAft>
                <a:spcPts val="0"/>
              </a:spcAft>
              <a:buFont typeface="Wingdings" pitchFamily="2" charset="2"/>
              <a:buChar char="q"/>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    In 1940, Bernard </a:t>
            </a:r>
            <a:r>
              <a:rPr lang="en-US" sz="3200" b="1" dirty="0" err="1" smtClean="0">
                <a:solidFill>
                  <a:srgbClr val="000099"/>
                </a:solidFill>
                <a:effectLst>
                  <a:glow rad="63500">
                    <a:schemeClr val="accent4">
                      <a:satMod val="175000"/>
                      <a:alpha val="40000"/>
                    </a:schemeClr>
                  </a:glow>
                </a:effectLst>
                <a:latin typeface="Arial" pitchFamily="34" charset="0"/>
                <a:cs typeface="Arial" pitchFamily="34" charset="0"/>
              </a:rPr>
              <a:t>Comroe</a:t>
            </a: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 proposed the term "rheumatologist".</a:t>
            </a:r>
            <a:endParaRPr lang="ru-RU" sz="3200" b="1" dirty="0" smtClean="0">
              <a:solidFill>
                <a:schemeClr val="accent2">
                  <a:lumMod val="75000"/>
                </a:schemeClr>
              </a:solidFill>
              <a:effectLst>
                <a:glow rad="63500">
                  <a:schemeClr val="accent4">
                    <a:satMod val="175000"/>
                    <a:alpha val="40000"/>
                  </a:schemeClr>
                </a:glow>
              </a:effectLst>
              <a:latin typeface="Arial" pitchFamily="34" charset="0"/>
              <a:cs typeface="Arial" pitchFamily="34" charset="0"/>
            </a:endParaRPr>
          </a:p>
        </p:txBody>
      </p:sp>
      <p:pic>
        <p:nvPicPr>
          <p:cNvPr id="3074" name="Picture 2"/>
          <p:cNvPicPr>
            <a:picLocks noChangeAspect="1" noChangeArrowheads="1"/>
          </p:cNvPicPr>
          <p:nvPr/>
        </p:nvPicPr>
        <p:blipFill>
          <a:blip r:embed="rId2"/>
          <a:srcRect/>
          <a:stretch>
            <a:fillRect/>
          </a:stretch>
        </p:blipFill>
        <p:spPr bwMode="auto">
          <a:xfrm>
            <a:off x="7286644" y="1071546"/>
            <a:ext cx="1643074" cy="2786082"/>
          </a:xfrm>
          <a:prstGeom prst="rect">
            <a:avLst/>
          </a:prstGeom>
          <a:noFill/>
          <a:ln w="38100">
            <a:solidFill>
              <a:schemeClr val="tx2">
                <a:lumMod val="60000"/>
                <a:lumOff val="40000"/>
              </a:schemeClr>
            </a:solidFill>
            <a:miter lim="800000"/>
            <a:headEnd/>
            <a:tailEnd/>
          </a:ln>
          <a:effectLst/>
          <a:scene3d>
            <a:camera prst="orthographicFront"/>
            <a:lightRig rig="threePt" dir="t"/>
          </a:scene3d>
          <a:sp3d>
            <a:bevelT/>
          </a:sp3d>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769441"/>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latin typeface="Arial" pitchFamily="34" charset="0"/>
                <a:cs typeface="Arial" pitchFamily="34" charset="0"/>
              </a:rPr>
              <a:t>RHEUMATOLOGY</a:t>
            </a:r>
            <a:endParaRPr lang="ru-RU"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071546"/>
            <a:ext cx="7215238" cy="4425827"/>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fontAlgn="auto">
              <a:lnSpc>
                <a:spcPct val="80000"/>
              </a:lnSpc>
              <a:spcBef>
                <a:spcPts val="0"/>
              </a:spcBef>
              <a:spcAft>
                <a:spcPts val="0"/>
              </a:spcAft>
              <a:buFont typeface="Wingdings" pitchFamily="2" charset="2"/>
              <a:buChar char="Ø"/>
              <a:defRPr/>
            </a:pPr>
            <a:r>
              <a:rPr lang="en-US" sz="3200" b="1" dirty="0" smtClean="0">
                <a:solidFill>
                  <a:srgbClr val="7030A0"/>
                </a:solidFill>
                <a:effectLst>
                  <a:glow rad="63500">
                    <a:schemeClr val="accent4">
                      <a:satMod val="175000"/>
                      <a:alpha val="40000"/>
                    </a:schemeClr>
                  </a:glow>
                </a:effectLst>
                <a:latin typeface="Arial" pitchFamily="34" charset="0"/>
                <a:cs typeface="Arial" pitchFamily="34" charset="0"/>
              </a:rPr>
              <a:t>In 1946, Dr. Rich (Rich) proposed the term "collagen-vascular disease" on the basis that the primary damage is characterized by the involvement of the vascular endothelium.</a:t>
            </a:r>
          </a:p>
          <a:p>
            <a:pPr marL="514350" indent="-514350" fontAlgn="auto">
              <a:lnSpc>
                <a:spcPct val="80000"/>
              </a:lnSpc>
              <a:spcBef>
                <a:spcPts val="0"/>
              </a:spcBef>
              <a:spcAft>
                <a:spcPts val="0"/>
              </a:spcAft>
              <a:buFont typeface="Wingdings" pitchFamily="2" charset="2"/>
              <a:buChar char="Ø"/>
              <a:defRPr/>
            </a:pPr>
            <a:r>
              <a:rPr lang="en-US" sz="3200" b="1" dirty="0" smtClean="0">
                <a:solidFill>
                  <a:srgbClr val="7030A0"/>
                </a:solidFill>
                <a:effectLst>
                  <a:glow rad="63500">
                    <a:schemeClr val="accent4">
                      <a:satMod val="175000"/>
                      <a:alpha val="40000"/>
                    </a:schemeClr>
                  </a:glow>
                </a:effectLst>
                <a:latin typeface="Arial" pitchFamily="34" charset="0"/>
                <a:cs typeface="Arial" pitchFamily="34" charset="0"/>
              </a:rPr>
              <a:t>In 1952, Dr. Eric (</a:t>
            </a:r>
            <a:r>
              <a:rPr lang="en-US" sz="3200" b="1" dirty="0" err="1" smtClean="0">
                <a:solidFill>
                  <a:srgbClr val="7030A0"/>
                </a:solidFill>
                <a:effectLst>
                  <a:glow rad="63500">
                    <a:schemeClr val="accent4">
                      <a:satMod val="175000"/>
                      <a:alpha val="40000"/>
                    </a:schemeClr>
                  </a:glow>
                </a:effectLst>
                <a:latin typeface="Arial" pitchFamily="34" charset="0"/>
                <a:cs typeface="Arial" pitchFamily="34" charset="0"/>
              </a:rPr>
              <a:t>Ehnch</a:t>
            </a:r>
            <a:r>
              <a:rPr lang="en-US" sz="3200" b="1" dirty="0" smtClean="0">
                <a:solidFill>
                  <a:srgbClr val="7030A0"/>
                </a:solidFill>
                <a:effectLst>
                  <a:glow rad="63500">
                    <a:schemeClr val="accent4">
                      <a:satMod val="175000"/>
                      <a:alpha val="40000"/>
                    </a:schemeClr>
                  </a:glow>
                </a:effectLst>
                <a:latin typeface="Arial" pitchFamily="34" charset="0"/>
                <a:cs typeface="Arial" pitchFamily="34" charset="0"/>
              </a:rPr>
              <a:t>) proposed the term "connective tissue disease," which gradually supplanted the term "collagen-vascular diseases."</a:t>
            </a:r>
            <a:endParaRPr lang="ru-RU" sz="3200" b="1" dirty="0">
              <a:solidFill>
                <a:srgbClr val="7030A0"/>
              </a:solidFill>
              <a:effectLst>
                <a:glow rad="63500">
                  <a:schemeClr val="accent4">
                    <a:satMod val="175000"/>
                    <a:alpha val="40000"/>
                  </a:schemeClr>
                </a:glow>
              </a:effectLst>
              <a:latin typeface="Arial" pitchFamily="34" charset="0"/>
              <a:cs typeface="Arial" pitchFamily="34" charset="0"/>
            </a:endParaRPr>
          </a:p>
        </p:txBody>
      </p:sp>
      <p:pic>
        <p:nvPicPr>
          <p:cNvPr id="4098" name="Picture 2"/>
          <p:cNvPicPr>
            <a:picLocks noChangeAspect="1" noChangeArrowheads="1"/>
          </p:cNvPicPr>
          <p:nvPr/>
        </p:nvPicPr>
        <p:blipFill>
          <a:blip r:embed="rId2"/>
          <a:srcRect/>
          <a:stretch>
            <a:fillRect/>
          </a:stretch>
        </p:blipFill>
        <p:spPr bwMode="auto">
          <a:xfrm>
            <a:off x="7215206" y="214290"/>
            <a:ext cx="1785950" cy="1928826"/>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596766"/>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rPr>
              <a:t>Classification of rheumatic diseases</a:t>
            </a:r>
            <a:endParaRPr lang="ru-RU" sz="4400"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357298"/>
            <a:ext cx="8572560" cy="5213735"/>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fontAlgn="auto">
              <a:lnSpc>
                <a:spcPct val="80000"/>
              </a:lnSpc>
              <a:spcBef>
                <a:spcPts val="0"/>
              </a:spcBef>
              <a:spcAft>
                <a:spcPts val="0"/>
              </a:spcAft>
              <a:defRPr/>
            </a:pPr>
            <a:r>
              <a:rPr lang="en-US" sz="3200" b="1" dirty="0" smtClean="0">
                <a:solidFill>
                  <a:schemeClr val="accent2"/>
                </a:solidFill>
                <a:effectLst>
                  <a:glow rad="63500">
                    <a:schemeClr val="accent4">
                      <a:satMod val="175000"/>
                      <a:alpha val="40000"/>
                    </a:schemeClr>
                  </a:glow>
                </a:effectLst>
                <a:latin typeface="Arial" pitchFamily="34" charset="0"/>
                <a:cs typeface="Arial" pitchFamily="34" charset="0"/>
              </a:rPr>
              <a:t>Rheumatism </a:t>
            </a:r>
            <a:r>
              <a:rPr lang="en-US" sz="3200" b="1" dirty="0" smtClean="0">
                <a:solidFill>
                  <a:srgbClr val="0000FF"/>
                </a:solidFill>
                <a:effectLst>
                  <a:glow rad="63500">
                    <a:schemeClr val="accent4">
                      <a:satMod val="175000"/>
                      <a:alpha val="40000"/>
                    </a:schemeClr>
                  </a:glow>
                </a:effectLst>
                <a:latin typeface="Arial" pitchFamily="34" charset="0"/>
                <a:cs typeface="Arial" pitchFamily="34" charset="0"/>
              </a:rPr>
              <a:t>(rheumatic fever)</a:t>
            </a:r>
          </a:p>
          <a:p>
            <a:pPr marL="514350" indent="-514350" fontAlgn="auto">
              <a:lnSpc>
                <a:spcPct val="80000"/>
              </a:lnSpc>
              <a:spcBef>
                <a:spcPts val="0"/>
              </a:spcBef>
              <a:spcAft>
                <a:spcPts val="0"/>
              </a:spcAft>
              <a:defRPr/>
            </a:pPr>
            <a:r>
              <a:rPr lang="en-US" sz="3200" b="1" dirty="0" smtClean="0">
                <a:solidFill>
                  <a:srgbClr val="0000FF"/>
                </a:solidFill>
                <a:effectLst>
                  <a:glow rad="63500">
                    <a:schemeClr val="accent4">
                      <a:satMod val="175000"/>
                      <a:alpha val="40000"/>
                    </a:schemeClr>
                  </a:glow>
                </a:effectLst>
                <a:latin typeface="Arial" pitchFamily="34" charset="0"/>
                <a:cs typeface="Arial" pitchFamily="34" charset="0"/>
              </a:rPr>
              <a:t>     1.0. Rheumatism in the active phase</a:t>
            </a:r>
          </a:p>
          <a:p>
            <a:pPr marL="514350" indent="-514350" fontAlgn="auto">
              <a:lnSpc>
                <a:spcPct val="80000"/>
              </a:lnSpc>
              <a:spcBef>
                <a:spcPts val="0"/>
              </a:spcBef>
              <a:spcAft>
                <a:spcPts val="0"/>
              </a:spcAft>
              <a:defRPr/>
            </a:pPr>
            <a:r>
              <a:rPr lang="en-US" sz="3200" b="1" dirty="0" smtClean="0">
                <a:solidFill>
                  <a:srgbClr val="0000FF"/>
                </a:solidFill>
                <a:effectLst>
                  <a:glow rad="63500">
                    <a:schemeClr val="accent4">
                      <a:satMod val="175000"/>
                      <a:alpha val="40000"/>
                    </a:schemeClr>
                  </a:glow>
                </a:effectLst>
                <a:latin typeface="Arial" pitchFamily="34" charset="0"/>
                <a:cs typeface="Arial" pitchFamily="34" charset="0"/>
              </a:rPr>
              <a:t>     1.1. Without heart involvement</a:t>
            </a:r>
          </a:p>
          <a:p>
            <a:pPr marL="514350" indent="-514350" fontAlgn="auto">
              <a:lnSpc>
                <a:spcPct val="80000"/>
              </a:lnSpc>
              <a:spcBef>
                <a:spcPts val="0"/>
              </a:spcBef>
              <a:spcAft>
                <a:spcPts val="0"/>
              </a:spcAft>
              <a:defRPr/>
            </a:pPr>
            <a:r>
              <a:rPr lang="en-US" sz="3200" b="1" dirty="0" smtClean="0">
                <a:solidFill>
                  <a:srgbClr val="0000FF"/>
                </a:solidFill>
                <a:effectLst>
                  <a:glow rad="63500">
                    <a:schemeClr val="accent4">
                      <a:satMod val="175000"/>
                      <a:alpha val="40000"/>
                    </a:schemeClr>
                  </a:glow>
                </a:effectLst>
                <a:latin typeface="Arial" pitchFamily="34" charset="0"/>
                <a:cs typeface="Arial" pitchFamily="34" charset="0"/>
              </a:rPr>
              <a:t>       1.1.1. Rheumatoid arthritis or </a:t>
            </a:r>
            <a:r>
              <a:rPr lang="en-US" sz="3200" b="1" dirty="0" err="1" smtClean="0">
                <a:solidFill>
                  <a:srgbClr val="0000FF"/>
                </a:solidFill>
                <a:effectLst>
                  <a:glow rad="63500">
                    <a:schemeClr val="accent4">
                      <a:satMod val="175000"/>
                      <a:alpha val="40000"/>
                    </a:schemeClr>
                  </a:glow>
                </a:effectLst>
                <a:latin typeface="Arial" pitchFamily="34" charset="0"/>
                <a:cs typeface="Arial" pitchFamily="34" charset="0"/>
              </a:rPr>
              <a:t>polyarthritis</a:t>
            </a:r>
            <a:endParaRPr lang="en-US" sz="3200" b="1" dirty="0" smtClean="0">
              <a:solidFill>
                <a:srgbClr val="0000FF"/>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3200" b="1" dirty="0" smtClean="0">
                <a:solidFill>
                  <a:srgbClr val="0000FF"/>
                </a:solidFill>
                <a:effectLst>
                  <a:glow rad="63500">
                    <a:schemeClr val="accent4">
                      <a:satMod val="175000"/>
                      <a:alpha val="40000"/>
                    </a:schemeClr>
                  </a:glow>
                </a:effectLst>
                <a:latin typeface="Arial" pitchFamily="34" charset="0"/>
                <a:cs typeface="Arial" pitchFamily="34" charset="0"/>
              </a:rPr>
              <a:t>     1.2. With the involvement of the heart</a:t>
            </a:r>
          </a:p>
          <a:p>
            <a:pPr marL="514350" indent="-514350" fontAlgn="auto">
              <a:lnSpc>
                <a:spcPct val="80000"/>
              </a:lnSpc>
              <a:spcBef>
                <a:spcPts val="0"/>
              </a:spcBef>
              <a:spcAft>
                <a:spcPts val="0"/>
              </a:spcAft>
              <a:defRPr/>
            </a:pPr>
            <a:r>
              <a:rPr lang="en-US" sz="3200" b="1" dirty="0" smtClean="0">
                <a:solidFill>
                  <a:srgbClr val="0000FF"/>
                </a:solidFill>
                <a:effectLst>
                  <a:glow rad="63500">
                    <a:schemeClr val="accent4">
                      <a:satMod val="175000"/>
                      <a:alpha val="40000"/>
                    </a:schemeClr>
                  </a:glow>
                </a:effectLst>
                <a:latin typeface="Arial" pitchFamily="34" charset="0"/>
                <a:cs typeface="Arial" pitchFamily="34" charset="0"/>
              </a:rPr>
              <a:t>       1.2.1. Primary rheumatic heart disease</a:t>
            </a:r>
          </a:p>
          <a:p>
            <a:pPr marL="514350" indent="-514350" fontAlgn="auto">
              <a:lnSpc>
                <a:spcPct val="80000"/>
              </a:lnSpc>
              <a:spcBef>
                <a:spcPts val="0"/>
              </a:spcBef>
              <a:spcAft>
                <a:spcPts val="0"/>
              </a:spcAft>
              <a:defRPr/>
            </a:pPr>
            <a:r>
              <a:rPr lang="en-US" sz="3200" b="1" dirty="0" smtClean="0">
                <a:solidFill>
                  <a:srgbClr val="0000FF"/>
                </a:solidFill>
                <a:effectLst>
                  <a:glow rad="63500">
                    <a:schemeClr val="accent4">
                      <a:satMod val="175000"/>
                      <a:alpha val="40000"/>
                    </a:schemeClr>
                  </a:glow>
                </a:effectLst>
                <a:latin typeface="Arial" pitchFamily="34" charset="0"/>
                <a:cs typeface="Arial" pitchFamily="34" charset="0"/>
              </a:rPr>
              <a:t>       1.2.2. Recurrent rheumatic </a:t>
            </a:r>
            <a:r>
              <a:rPr lang="en-US" sz="3200" b="1" dirty="0" err="1" smtClean="0">
                <a:solidFill>
                  <a:srgbClr val="0000FF"/>
                </a:solidFill>
                <a:effectLst>
                  <a:glow rad="63500">
                    <a:schemeClr val="accent4">
                      <a:satMod val="175000"/>
                      <a:alpha val="40000"/>
                    </a:schemeClr>
                  </a:glow>
                </a:effectLst>
                <a:latin typeface="Arial" pitchFamily="34" charset="0"/>
                <a:cs typeface="Arial" pitchFamily="34" charset="0"/>
              </a:rPr>
              <a:t>carditis</a:t>
            </a:r>
            <a:r>
              <a:rPr lang="en-US" sz="3200" b="1" dirty="0" smtClean="0">
                <a:solidFill>
                  <a:srgbClr val="0000FF"/>
                </a:solidFill>
                <a:effectLst>
                  <a:glow rad="63500">
                    <a:schemeClr val="accent4">
                      <a:satMod val="175000"/>
                      <a:alpha val="40000"/>
                    </a:schemeClr>
                  </a:glow>
                </a:effectLst>
                <a:latin typeface="Arial" pitchFamily="34" charset="0"/>
                <a:cs typeface="Arial" pitchFamily="34" charset="0"/>
              </a:rPr>
              <a:t> without cardiac defect</a:t>
            </a:r>
          </a:p>
          <a:p>
            <a:pPr marL="514350" indent="-514350" fontAlgn="auto">
              <a:lnSpc>
                <a:spcPct val="80000"/>
              </a:lnSpc>
              <a:spcBef>
                <a:spcPts val="0"/>
              </a:spcBef>
              <a:spcAft>
                <a:spcPts val="0"/>
              </a:spcAft>
              <a:defRPr/>
            </a:pPr>
            <a:r>
              <a:rPr lang="en-US" sz="3200" b="1" dirty="0" smtClean="0">
                <a:solidFill>
                  <a:srgbClr val="0000FF"/>
                </a:solidFill>
                <a:effectLst>
                  <a:glow rad="63500">
                    <a:schemeClr val="accent4">
                      <a:satMod val="175000"/>
                      <a:alpha val="40000"/>
                    </a:schemeClr>
                  </a:glow>
                </a:effectLst>
                <a:latin typeface="Arial" pitchFamily="34" charset="0"/>
                <a:cs typeface="Arial" pitchFamily="34" charset="0"/>
              </a:rPr>
              <a:t>       1.2.3. Recurrent rheumatic heart disease with a heart defect</a:t>
            </a:r>
          </a:p>
          <a:p>
            <a:pPr marL="514350" indent="-514350" fontAlgn="auto">
              <a:lnSpc>
                <a:spcPct val="80000"/>
              </a:lnSpc>
              <a:spcBef>
                <a:spcPts val="0"/>
              </a:spcBef>
              <a:spcAft>
                <a:spcPts val="0"/>
              </a:spcAft>
              <a:defRPr/>
            </a:pPr>
            <a:r>
              <a:rPr lang="en-US" sz="3200" b="1" dirty="0" smtClean="0">
                <a:solidFill>
                  <a:srgbClr val="0000FF"/>
                </a:solidFill>
                <a:effectLst>
                  <a:glow rad="63500">
                    <a:schemeClr val="accent4">
                      <a:satMod val="175000"/>
                      <a:alpha val="40000"/>
                    </a:schemeClr>
                  </a:glow>
                </a:effectLst>
                <a:latin typeface="Arial" pitchFamily="34" charset="0"/>
                <a:cs typeface="Arial" pitchFamily="34" charset="0"/>
              </a:rPr>
              <a:t>     1.3. Rheumatic chorea</a:t>
            </a:r>
          </a:p>
          <a:p>
            <a:pPr marL="514350" indent="-514350" fontAlgn="auto">
              <a:lnSpc>
                <a:spcPct val="80000"/>
              </a:lnSpc>
              <a:spcBef>
                <a:spcPts val="0"/>
              </a:spcBef>
              <a:spcAft>
                <a:spcPts val="0"/>
              </a:spcAft>
              <a:defRPr/>
            </a:pPr>
            <a:r>
              <a:rPr lang="en-US" sz="3200" b="1" dirty="0" smtClean="0">
                <a:solidFill>
                  <a:srgbClr val="0000FF"/>
                </a:solidFill>
                <a:effectLst>
                  <a:glow rad="63500">
                    <a:schemeClr val="accent4">
                      <a:satMod val="175000"/>
                      <a:alpha val="40000"/>
                    </a:schemeClr>
                  </a:glow>
                </a:effectLst>
                <a:latin typeface="Arial" pitchFamily="34" charset="0"/>
                <a:cs typeface="Arial" pitchFamily="34" charset="0"/>
              </a:rPr>
              <a:t>     2.0. Rheumatism in the inactive phase</a:t>
            </a:r>
            <a:endParaRPr lang="ru-RU" sz="3200" b="1" dirty="0">
              <a:solidFill>
                <a:srgbClr val="0000FF"/>
              </a:solidFill>
              <a:effectLst>
                <a:glow rad="63500">
                  <a:schemeClr val="accent4">
                    <a:satMod val="175000"/>
                    <a:alpha val="40000"/>
                  </a:schemeClr>
                </a:glow>
              </a:effectLst>
              <a:latin typeface="Arial" pitchFamily="34" charset="0"/>
              <a:cs typeface="Arial" pitchFamily="34" charset="0"/>
            </a:endParaRPr>
          </a:p>
        </p:txBody>
      </p:sp>
      <p:pic>
        <p:nvPicPr>
          <p:cNvPr id="5122" name="Picture 2"/>
          <p:cNvPicPr>
            <a:picLocks noChangeAspect="1" noChangeArrowheads="1"/>
          </p:cNvPicPr>
          <p:nvPr/>
        </p:nvPicPr>
        <p:blipFill>
          <a:blip r:embed="rId2"/>
          <a:srcRect/>
          <a:stretch>
            <a:fillRect/>
          </a:stretch>
        </p:blipFill>
        <p:spPr bwMode="auto">
          <a:xfrm>
            <a:off x="7358082" y="2214554"/>
            <a:ext cx="1490658" cy="1143008"/>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592406"/>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rPr>
              <a:t>Classification of rheumatic diseases</a:t>
            </a:r>
            <a:endParaRPr lang="ru-RU" sz="44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778673"/>
            <a:ext cx="8643998" cy="5706177"/>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fontAlgn="auto">
              <a:lnSpc>
                <a:spcPct val="80000"/>
              </a:lnSpc>
              <a:spcBef>
                <a:spcPts val="0"/>
              </a:spcBef>
              <a:spcAft>
                <a:spcPts val="0"/>
              </a:spcAft>
              <a:defRPr/>
            </a:pPr>
            <a:r>
              <a:rPr lang="en-US" sz="32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II. Diffuse connective tissue diseases</a:t>
            </a:r>
          </a:p>
          <a:p>
            <a:pPr marL="514350" indent="-514350" fontAlgn="auto">
              <a:lnSpc>
                <a:spcPct val="80000"/>
              </a:lnSpc>
              <a:spcBef>
                <a:spcPts val="0"/>
              </a:spcBef>
              <a:spcAft>
                <a:spcPts val="0"/>
              </a:spcAft>
              <a:defRPr/>
            </a:pPr>
            <a:r>
              <a:rPr lang="en-US" sz="32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1.0. Systemic lupus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erythematosus</a:t>
            </a:r>
            <a:endPar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1.1. Drugs lupus-like syndrome</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2.0. Systemic scleroderma</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2.1. Induced (medicinal) scleroderma.</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3.0. Diffuse fasciitis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4.0.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Dermatomyositis</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polymyositis</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idiopathic</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4.1.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Paraneoplastic</a:t>
            </a:r>
            <a:endPar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4.2. Juvenile</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5.0.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Sjogren's</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disease</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6.0. Mixed face. connect. fabrics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7.0. Rheumatic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polymyalgia</a:t>
            </a:r>
            <a:endPar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8.0. Recurrent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polychondritis</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including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Tietze</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disease</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9.0. Recurrent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panniculitis</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(Weber-</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Crischen</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disease)</a:t>
            </a:r>
            <a:endParaRPr lang="ru-RU" sz="2800" b="1" dirty="0">
              <a:solidFill>
                <a:srgbClr val="0000FF"/>
              </a:solidFill>
              <a:effectLst>
                <a:glow rad="63500">
                  <a:schemeClr val="accent4">
                    <a:satMod val="175000"/>
                    <a:alpha val="40000"/>
                  </a:schemeClr>
                </a:glow>
              </a:effectLst>
              <a:latin typeface="Arial" pitchFamily="34" charset="0"/>
              <a:cs typeface="Arial" pitchFamily="34" charset="0"/>
            </a:endParaRPr>
          </a:p>
        </p:txBody>
      </p:sp>
      <p:pic>
        <p:nvPicPr>
          <p:cNvPr id="6146" name="Picture 2"/>
          <p:cNvPicPr>
            <a:picLocks noChangeAspect="1" noChangeArrowheads="1"/>
          </p:cNvPicPr>
          <p:nvPr/>
        </p:nvPicPr>
        <p:blipFill>
          <a:blip r:embed="rId2"/>
          <a:srcRect/>
          <a:stretch>
            <a:fillRect/>
          </a:stretch>
        </p:blipFill>
        <p:spPr bwMode="auto">
          <a:xfrm>
            <a:off x="6705630" y="3214686"/>
            <a:ext cx="2152650" cy="1428750"/>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1070742"/>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rPr>
              <a:t>Classification of rheumatic </a:t>
            </a:r>
          </a:p>
          <a:p>
            <a:pPr fontAlgn="auto">
              <a:lnSpc>
                <a:spcPct val="70000"/>
              </a:lnSpc>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rPr>
              <a:t>diseases</a:t>
            </a:r>
            <a:endParaRPr lang="ru-RU" sz="44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357298"/>
            <a:ext cx="8572560" cy="5016758"/>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fontAlgn="auto">
              <a:lnSpc>
                <a:spcPct val="80000"/>
              </a:lnSpc>
              <a:spcBef>
                <a:spcPts val="0"/>
              </a:spcBef>
              <a:spcAft>
                <a:spcPts val="0"/>
              </a:spcAft>
              <a:defRPr/>
            </a:pPr>
            <a:r>
              <a:rPr lang="en-US" sz="32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III. Systemic </a:t>
            </a:r>
            <a:r>
              <a:rPr lang="en-US" sz="32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vasculitis</a:t>
            </a:r>
            <a:r>
              <a:rPr lang="en-US" sz="32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32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angiitis</a:t>
            </a:r>
            <a:r>
              <a:rPr lang="en-US" sz="32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32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arteritis</a:t>
            </a:r>
            <a:r>
              <a:rPr lang="en-US" sz="32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a:t>
            </a:r>
          </a:p>
          <a:p>
            <a:pPr marL="514350" indent="-514350" fontAlgn="auto">
              <a:lnSpc>
                <a:spcPct val="80000"/>
              </a:lnSpc>
              <a:spcBef>
                <a:spcPts val="0"/>
              </a:spcBef>
              <a:spcAft>
                <a:spcPts val="0"/>
              </a:spcAft>
              <a:defRPr/>
            </a:pPr>
            <a:r>
              <a:rPr lang="en-US" sz="32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1. Nodular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periarteritis</a:t>
            </a:r>
            <a:endPar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2.0.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Granulomatous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arteritis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2.1. Wegener's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granulomatosis</a:t>
            </a:r>
            <a:endPar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2.2.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Eosinophilic</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granulomatous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vasculitis</a:t>
            </a:r>
            <a:endPar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2.3. Giant cell temporal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arteritis</a:t>
            </a:r>
            <a:endPar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2.4. Nonspecific.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aortoarteriitis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Takayasu's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disease)</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3.0.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Hyperergic</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angiitis</a:t>
            </a:r>
            <a:endPar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3.1. Hemorrhagic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vasculitis</a:t>
            </a:r>
            <a:endPar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(b-</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nd</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Shenlaine</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Genocha</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3.2.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Goodpasture</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Syndrome</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3.3. Mixed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cryoglobulinemia</a:t>
            </a:r>
            <a:endPar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4.0. Obliterating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thromboangiitis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Buerger's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disease)</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5.0.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Behcet's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Syndrome</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6.0. Kawasaki syndrome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mucocutaneous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-glandular syndrome)</a:t>
            </a:r>
            <a:endParaRPr lang="ru-RU" sz="2400" b="1" dirty="0">
              <a:solidFill>
                <a:srgbClr val="0000FF"/>
              </a:solidFill>
              <a:effectLst>
                <a:glow rad="63500">
                  <a:schemeClr val="accent4">
                    <a:satMod val="175000"/>
                    <a:alpha val="40000"/>
                  </a:schemeClr>
                </a:glow>
              </a:effectLst>
              <a:latin typeface="Arial" pitchFamily="34" charset="0"/>
              <a:cs typeface="Arial" pitchFamily="34" charset="0"/>
            </a:endParaRPr>
          </a:p>
        </p:txBody>
      </p:sp>
      <p:pic>
        <p:nvPicPr>
          <p:cNvPr id="7170" name="Picture 2"/>
          <p:cNvPicPr>
            <a:picLocks noChangeAspect="1" noChangeArrowheads="1"/>
          </p:cNvPicPr>
          <p:nvPr/>
        </p:nvPicPr>
        <p:blipFill>
          <a:blip r:embed="rId2"/>
          <a:srcRect/>
          <a:stretch>
            <a:fillRect/>
          </a:stretch>
        </p:blipFill>
        <p:spPr bwMode="auto">
          <a:xfrm>
            <a:off x="7358082" y="142852"/>
            <a:ext cx="1557335" cy="1285884"/>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a:srcRect/>
          <a:stretch>
            <a:fillRect/>
          </a:stretch>
        </p:blipFill>
        <p:spPr bwMode="auto">
          <a:xfrm>
            <a:off x="6858016" y="3643314"/>
            <a:ext cx="2005014" cy="1428760"/>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596766"/>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rPr>
              <a:t>Classification of rheumatic diseases</a:t>
            </a:r>
            <a:endParaRPr lang="ru-RU" sz="44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071546"/>
            <a:ext cx="8572560" cy="4573560"/>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IV. Rheumatoid arthritis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1.0.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Polyarthritis</a:t>
            </a:r>
            <a:endPar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1.1.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Polyarthritis</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(rheumatoid factor positive)</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1.2.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Polyarthritis</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(rheumatoid factor is negative)</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2.0. Rheumatoid arthritis with systemic manifestations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3.0.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Felty</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Syndrome</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V. Juvenile arthritis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1.0. Juvenile arthritis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1.1. Still's syndrome</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2.0. Juvenile chronic arthritis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VI. </a:t>
            </a:r>
            <a:r>
              <a:rPr lang="en-US" sz="28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Ankylosing</a:t>
            </a: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28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spondylitis</a:t>
            </a: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28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Bechterew's</a:t>
            </a: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disease)</a:t>
            </a:r>
            <a:endParaRPr lang="ru-RU" sz="2800"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endParaRPr>
          </a:p>
        </p:txBody>
      </p:sp>
      <p:pic>
        <p:nvPicPr>
          <p:cNvPr id="8194" name="Picture 2"/>
          <p:cNvPicPr>
            <a:picLocks noChangeAspect="1" noChangeArrowheads="1"/>
          </p:cNvPicPr>
          <p:nvPr/>
        </p:nvPicPr>
        <p:blipFill>
          <a:blip r:embed="rId2"/>
          <a:srcRect/>
          <a:stretch>
            <a:fillRect/>
          </a:stretch>
        </p:blipFill>
        <p:spPr bwMode="auto">
          <a:xfrm>
            <a:off x="6357950" y="3357562"/>
            <a:ext cx="2500330" cy="1714512"/>
          </a:xfrm>
          <a:prstGeom prst="rect">
            <a:avLst/>
          </a:prstGeom>
          <a:noFill/>
          <a:ln w="9525">
            <a:noFill/>
            <a:miter lim="800000"/>
            <a:headEnd/>
            <a:tailEnd/>
          </a:ln>
          <a:effectLst/>
          <a:scene3d>
            <a:camera prst="orthographicFront"/>
            <a:lightRig rig="threePt" dir="t"/>
          </a:scene3d>
          <a:sp3d>
            <a:bevelT/>
          </a:sp3d>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592406"/>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rPr>
              <a:t>Classification of rheumatic diseases</a:t>
            </a:r>
            <a:endParaRPr lang="ru-RU" sz="44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285860"/>
            <a:ext cx="5857916" cy="4228850"/>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VII. Arthritis combined with </a:t>
            </a:r>
            <a:r>
              <a:rPr lang="en-US" sz="28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spondylitis</a:t>
            </a:r>
            <a:endPar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1.0. Psoriatic arthritis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2.0. Reiter's disease</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3.0. Arthritis in chronic nonspecific bowel diseases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(nonspecific ulcerative colitis, regional ileitis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Crohn's</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disease)</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4.0. Arthritis and (or)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sakroileitis</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unspecified etiology</a:t>
            </a:r>
            <a:endParaRPr lang="ru-RU" sz="2800" b="1" dirty="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p:txBody>
      </p:sp>
      <p:pic>
        <p:nvPicPr>
          <p:cNvPr id="9218" name="Picture 2"/>
          <p:cNvPicPr>
            <a:picLocks noChangeAspect="1" noChangeArrowheads="1"/>
          </p:cNvPicPr>
          <p:nvPr/>
        </p:nvPicPr>
        <p:blipFill>
          <a:blip r:embed="rId2"/>
          <a:srcRect/>
          <a:stretch>
            <a:fillRect/>
          </a:stretch>
        </p:blipFill>
        <p:spPr bwMode="auto">
          <a:xfrm>
            <a:off x="6143636" y="3143248"/>
            <a:ext cx="2857520" cy="2714644"/>
          </a:xfrm>
          <a:prstGeom prst="rect">
            <a:avLst/>
          </a:prstGeom>
          <a:noFill/>
          <a:ln w="9525">
            <a:noFill/>
            <a:miter lim="800000"/>
            <a:headEnd/>
            <a:tailEnd/>
          </a:ln>
          <a:effectLst/>
        </p:spPr>
      </p:pic>
      <p:pic>
        <p:nvPicPr>
          <p:cNvPr id="9219" name="Picture 3"/>
          <p:cNvPicPr>
            <a:picLocks noChangeAspect="1" noChangeArrowheads="1"/>
          </p:cNvPicPr>
          <p:nvPr/>
        </p:nvPicPr>
        <p:blipFill>
          <a:blip r:embed="rId3"/>
          <a:srcRect/>
          <a:stretch>
            <a:fillRect/>
          </a:stretch>
        </p:blipFill>
        <p:spPr bwMode="auto">
          <a:xfrm>
            <a:off x="6357950" y="1285860"/>
            <a:ext cx="2500330" cy="1928826"/>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592406"/>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rPr>
              <a:t>Classification of rheumatic diseases</a:t>
            </a:r>
            <a:endParaRPr lang="ru-RU" sz="44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285860"/>
            <a:ext cx="8643998" cy="4869025"/>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VIII. Arthritis associated with infection</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1.0. Infectious arthritis</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1.1. Bacterial (staphylococcal,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gonococcal</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brucellosis,</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syphilitic, tuberculosis, etc.)</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1.1.1. Lyme disease</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1.1.2. Whipple's disease</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1.2. Viral</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1.3. Fungal</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1.4. Parasitic</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2.0. Reactive arthritis</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2.1. Post-</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enterocolitis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(shigellosis, </a:t>
            </a:r>
          </a:p>
          <a:p>
            <a:pPr marL="514350" indent="-514350" fontAlgn="auto">
              <a:lnSpc>
                <a:spcPct val="80000"/>
              </a:lnSpc>
              <a:spcBef>
                <a:spcPts val="0"/>
              </a:spcBef>
              <a:spcAft>
                <a:spcPts val="0"/>
              </a:spcAft>
              <a:defRPr/>
            </a:pP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yersiniosis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salmonellosis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klebsiella</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etc.)</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2.2.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Urogenital</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(excluding Reiter's disease)</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2.3. After a nasopharyngeal infection</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2.4. After other infections</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2.5. Post-vaccination</a:t>
            </a:r>
            <a:endParaRPr lang="ru-RU" sz="2400" b="1" dirty="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p:txBody>
      </p:sp>
      <p:pic>
        <p:nvPicPr>
          <p:cNvPr id="10242" name="Picture 2"/>
          <p:cNvPicPr>
            <a:picLocks noChangeAspect="1" noChangeArrowheads="1"/>
          </p:cNvPicPr>
          <p:nvPr/>
        </p:nvPicPr>
        <p:blipFill>
          <a:blip r:embed="rId2"/>
          <a:srcRect/>
          <a:stretch>
            <a:fillRect/>
          </a:stretch>
        </p:blipFill>
        <p:spPr bwMode="auto">
          <a:xfrm>
            <a:off x="6500826" y="2857496"/>
            <a:ext cx="2333628" cy="1714512"/>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592406"/>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rPr>
              <a:t>Classification of rheumatic diseases</a:t>
            </a:r>
            <a:endParaRPr lang="ru-RU" sz="44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285860"/>
            <a:ext cx="8643998" cy="4524315"/>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IX. Microcrystalline arthritis</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1.0. Gout primary</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2.0. Gout secondary (drug, with kidney failure, etc.)</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3.0.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Chondrocalcinosis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pseudogout</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4.0.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Hydroxyapatite</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arthropathy</a:t>
            </a:r>
            <a:endPar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X. Osteoarthritis</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1.0. Primary</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1.1.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Polyostearthrosis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oligoarthrosis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monoarthrosis</a:t>
            </a:r>
            <a:endPar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1.2.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Spondylosis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spondylarthrosis</a:t>
            </a:r>
            <a:endPar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1.3.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Intervertebral</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osteochondrosis</a:t>
            </a:r>
            <a:endPar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1.4. Endemic osteoarthritis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Kashin-Bek's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disease)</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1.5. Diffuse idiopathic hyperostosis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Forestier's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disease)</a:t>
            </a:r>
          </a:p>
          <a:p>
            <a:pPr marL="514350" indent="-514350" fontAlgn="auto">
              <a:lnSpc>
                <a:spcPct val="80000"/>
              </a:lnSpc>
              <a:spcBef>
                <a:spcPts val="0"/>
              </a:spcBef>
              <a:spcAft>
                <a:spcPts val="0"/>
              </a:spcAft>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2.0. Secondary (in the case of dysplasia, arthritis, trauma, static disorders,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hypermobility</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etc.)</a:t>
            </a:r>
            <a:endParaRPr lang="ru-RU" sz="2400" b="1" dirty="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592406"/>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rPr>
              <a:t>Classification of rheumatic diseases</a:t>
            </a:r>
            <a:endParaRPr lang="ru-RU" sz="44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928670"/>
            <a:ext cx="8643998" cy="5607689"/>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XI. Other joint diseases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1.0.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Palindromia</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rheumatism</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2.0. Intermittent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hydratrosis</a:t>
            </a:r>
            <a:endPar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3.0. Multiple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reticulohystocytosis</a:t>
            </a:r>
            <a:endPar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4.0.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Synovium</a:t>
            </a:r>
            <a:endPar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5.0.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Chondromatosis</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of the joint</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6.0.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Villonodular</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synovitis</a:t>
            </a:r>
            <a:endPar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XII. </a:t>
            </a:r>
            <a:r>
              <a:rPr lang="en-US" sz="28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Arthropathy</a:t>
            </a: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in non-rheumatic diseases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1.0. Allergic diseases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1.1. Serum sickness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1.2. Medicinal disease</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1.3. Other allergic conditions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2.0. Metabolic disorders</a:t>
            </a: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2.1.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Amyloidosis</a:t>
            </a:r>
            <a:endPar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2.2.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Ochronosis</a:t>
            </a:r>
            <a:endPar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2.3.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Hyperlipidemia</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and other</a:t>
            </a:r>
            <a:endParaRPr lang="ru-RU" sz="2800" b="1" dirty="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592406"/>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rPr>
              <a:t>Classification of rheumatic diseases</a:t>
            </a:r>
            <a:endParaRPr lang="ru-RU" sz="44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000108"/>
            <a:ext cx="8643998" cy="5410712"/>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fontAlgn="auto">
              <a:lnSpc>
                <a:spcPct val="80000"/>
              </a:lnSpc>
              <a:spcBef>
                <a:spcPts val="0"/>
              </a:spcBef>
              <a:spcAft>
                <a:spcPts val="0"/>
              </a:spcAft>
              <a:defRPr/>
            </a:pPr>
            <a:r>
              <a:rPr lang="en-US" sz="2400" b="1" dirty="0" smtClean="0">
                <a:solidFill>
                  <a:srgbClr val="FF0000"/>
                </a:solidFill>
                <a:effectLst>
                  <a:glow rad="63500">
                    <a:schemeClr val="accent4">
                      <a:satMod val="175000"/>
                      <a:alpha val="40000"/>
                    </a:schemeClr>
                  </a:glow>
                </a:effectLst>
                <a:latin typeface="Arial" pitchFamily="34" charset="0"/>
                <a:cs typeface="Arial" pitchFamily="34" charset="0"/>
              </a:rPr>
              <a:t>XIII. Diseases of </a:t>
            </a:r>
            <a:r>
              <a:rPr lang="en-US" sz="2400" b="1" dirty="0" err="1" smtClean="0">
                <a:solidFill>
                  <a:srgbClr val="FF0000"/>
                </a:solidFill>
                <a:effectLst>
                  <a:glow rad="63500">
                    <a:schemeClr val="accent4">
                      <a:satMod val="175000"/>
                      <a:alpha val="40000"/>
                    </a:schemeClr>
                  </a:glow>
                </a:effectLst>
                <a:latin typeface="Arial" pitchFamily="34" charset="0"/>
                <a:cs typeface="Arial" pitchFamily="34" charset="0"/>
              </a:rPr>
              <a:t>extraarticular</a:t>
            </a:r>
            <a:r>
              <a:rPr lang="en-US" sz="2400" b="1" dirty="0" smtClean="0">
                <a:solidFill>
                  <a:srgbClr val="FF0000"/>
                </a:solidFill>
                <a:effectLst>
                  <a:glow rad="63500">
                    <a:schemeClr val="accent4">
                      <a:satMod val="175000"/>
                      <a:alpha val="40000"/>
                    </a:schemeClr>
                  </a:glow>
                </a:effectLst>
                <a:latin typeface="Arial" pitchFamily="34" charset="0"/>
                <a:cs typeface="Arial" pitchFamily="34" charset="0"/>
              </a:rPr>
              <a:t> soft tissues</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en-US" sz="2400" b="1" dirty="0" smtClean="0">
                <a:solidFill>
                  <a:srgbClr val="00B050"/>
                </a:solidFill>
                <a:effectLst>
                  <a:glow rad="63500">
                    <a:schemeClr val="accent4">
                      <a:satMod val="175000"/>
                      <a:alpha val="40000"/>
                    </a:schemeClr>
                  </a:glow>
                </a:effectLst>
                <a:latin typeface="Arial" pitchFamily="34" charset="0"/>
                <a:cs typeface="Arial" pitchFamily="34" charset="0"/>
              </a:rPr>
              <a:t>1. Diseases of the muscles</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1.1.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Myositis</a:t>
            </a:r>
            <a:endParaRPr lang="en-US" sz="24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1.2. Ossifying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myositis</a:t>
            </a:r>
            <a:endParaRPr lang="en-US" sz="24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en-US" sz="2400" b="1" dirty="0" smtClean="0">
                <a:solidFill>
                  <a:srgbClr val="00B050"/>
                </a:solidFill>
                <a:effectLst>
                  <a:glow rad="63500">
                    <a:schemeClr val="accent4">
                      <a:satMod val="175000"/>
                      <a:alpha val="40000"/>
                    </a:schemeClr>
                  </a:glow>
                </a:effectLst>
                <a:latin typeface="Arial" pitchFamily="34" charset="0"/>
                <a:cs typeface="Arial" pitchFamily="34" charset="0"/>
              </a:rPr>
              <a:t> 2. Diseases of the </a:t>
            </a:r>
            <a:r>
              <a:rPr lang="en-US" sz="2400" b="1" dirty="0" err="1" smtClean="0">
                <a:solidFill>
                  <a:srgbClr val="00B050"/>
                </a:solidFill>
                <a:effectLst>
                  <a:glow rad="63500">
                    <a:schemeClr val="accent4">
                      <a:satMod val="175000"/>
                      <a:alpha val="40000"/>
                    </a:schemeClr>
                  </a:glow>
                </a:effectLst>
                <a:latin typeface="Arial" pitchFamily="34" charset="0"/>
                <a:cs typeface="Arial" pitchFamily="34" charset="0"/>
              </a:rPr>
              <a:t>periarticular</a:t>
            </a:r>
            <a:r>
              <a:rPr lang="en-US" sz="2400" b="1" dirty="0" smtClean="0">
                <a:solidFill>
                  <a:srgbClr val="00B050"/>
                </a:solidFill>
                <a:effectLst>
                  <a:glow rad="63500">
                    <a:schemeClr val="accent4">
                      <a:satMod val="175000"/>
                      <a:alpha val="40000"/>
                    </a:schemeClr>
                  </a:glow>
                </a:effectLst>
                <a:latin typeface="Arial" pitchFamily="34" charset="0"/>
                <a:cs typeface="Arial" pitchFamily="34" charset="0"/>
              </a:rPr>
              <a:t> tissues</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2.1.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Enthesopathies</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(involvement of tendon attachment sites -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stiloiditis</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epicondylitis</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2.2. Tendinitis (including "snapping finger")</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2.3.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Tendovaginitis</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(including de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Keurwen's</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disease)</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2.4. The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Tenosynovite</a:t>
            </a:r>
            <a:endParaRPr lang="en-US" sz="24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2.5.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Bursites</a:t>
            </a:r>
            <a:endParaRPr lang="en-US" sz="24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2.6.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Periarthritis</a:t>
            </a:r>
            <a:endParaRPr lang="en-US" sz="24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2.7. Carpal tunnel syndrome and other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ligamentitis</a:t>
            </a:r>
            <a:endParaRPr lang="en-US" sz="24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en-US" sz="2400" b="1" dirty="0" smtClean="0">
                <a:solidFill>
                  <a:srgbClr val="00B050"/>
                </a:solidFill>
                <a:effectLst>
                  <a:glow rad="63500">
                    <a:schemeClr val="accent4">
                      <a:satMod val="175000"/>
                      <a:alpha val="40000"/>
                    </a:schemeClr>
                  </a:glow>
                </a:effectLst>
                <a:latin typeface="Arial" pitchFamily="34" charset="0"/>
                <a:cs typeface="Arial" pitchFamily="34" charset="0"/>
              </a:rPr>
              <a:t>3. Diseases of the fascia and </a:t>
            </a:r>
            <a:r>
              <a:rPr lang="en-US" sz="2400" b="1" dirty="0" err="1" smtClean="0">
                <a:solidFill>
                  <a:srgbClr val="00B050"/>
                </a:solidFill>
                <a:effectLst>
                  <a:glow rad="63500">
                    <a:schemeClr val="accent4">
                      <a:satMod val="175000"/>
                      <a:alpha val="40000"/>
                    </a:schemeClr>
                  </a:glow>
                </a:effectLst>
                <a:latin typeface="Arial" pitchFamily="34" charset="0"/>
                <a:cs typeface="Arial" pitchFamily="34" charset="0"/>
              </a:rPr>
              <a:t>aponeuroses</a:t>
            </a:r>
            <a:endParaRPr lang="en-US" sz="2400" b="1" dirty="0" smtClean="0">
              <a:solidFill>
                <a:srgbClr val="00B050"/>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3.1.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Aponeurosis</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Dupuytren's</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contractures</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en-US" sz="2400" b="1" dirty="0" smtClean="0">
                <a:solidFill>
                  <a:srgbClr val="00B050"/>
                </a:solidFill>
                <a:effectLst>
                  <a:glow rad="63500">
                    <a:schemeClr val="accent4">
                      <a:satMod val="175000"/>
                      <a:alpha val="40000"/>
                    </a:schemeClr>
                  </a:glow>
                </a:effectLst>
                <a:latin typeface="Arial" pitchFamily="34" charset="0"/>
                <a:cs typeface="Arial" pitchFamily="34" charset="0"/>
              </a:rPr>
              <a:t>4. Disease of subcutaneous fat</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4.1. Nodal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erythema</a:t>
            </a:r>
            <a:endParaRPr lang="en-US" sz="24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4.2. Painful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lipomatosis</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Derkum</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syndrome)</a:t>
            </a:r>
            <a:endParaRPr lang="ru-RU" sz="2400" b="1" dirty="0" smtClean="0">
              <a:solidFill>
                <a:srgbClr val="000099"/>
              </a:solidFill>
              <a:effectLst>
                <a:glow rad="63500">
                  <a:schemeClr val="accent4">
                    <a:satMod val="175000"/>
                    <a:alpha val="40000"/>
                  </a:schemeClr>
                </a:glow>
              </a:effectLst>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592406"/>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rPr>
              <a:t>Classification of rheumatic diseases</a:t>
            </a:r>
            <a:endParaRPr lang="ru-RU" sz="44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357158" y="1285860"/>
            <a:ext cx="8643998" cy="4819781"/>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fontAlgn="auto">
              <a:lnSpc>
                <a:spcPct val="80000"/>
              </a:lnSpc>
              <a:spcBef>
                <a:spcPts val="0"/>
              </a:spcBef>
              <a:spcAft>
                <a:spcPts val="0"/>
              </a:spcAft>
              <a:defRPr/>
            </a:pPr>
            <a:r>
              <a:rPr lang="en-US" sz="2400" b="1" dirty="0" smtClean="0">
                <a:solidFill>
                  <a:srgbClr val="FF0000"/>
                </a:solidFill>
                <a:effectLst>
                  <a:glow rad="63500">
                    <a:schemeClr val="accent4">
                      <a:satMod val="175000"/>
                      <a:alpha val="40000"/>
                    </a:schemeClr>
                  </a:glow>
                </a:effectLst>
                <a:latin typeface="Arial" pitchFamily="34" charset="0"/>
                <a:cs typeface="Arial" pitchFamily="34" charset="0"/>
              </a:rPr>
              <a:t>XIV. Diseases of bones and </a:t>
            </a:r>
            <a:r>
              <a:rPr lang="en-US" sz="2400" b="1" dirty="0" err="1" smtClean="0">
                <a:solidFill>
                  <a:srgbClr val="FF0000"/>
                </a:solidFill>
                <a:effectLst>
                  <a:glow rad="63500">
                    <a:schemeClr val="accent4">
                      <a:satMod val="175000"/>
                      <a:alpha val="40000"/>
                    </a:schemeClr>
                  </a:glow>
                </a:effectLst>
                <a:latin typeface="Arial" pitchFamily="34" charset="0"/>
                <a:cs typeface="Arial" pitchFamily="34" charset="0"/>
              </a:rPr>
              <a:t>osteochondropathies</a:t>
            </a:r>
            <a:endParaRPr lang="en-US" sz="2400" b="1" dirty="0" smtClean="0">
              <a:solidFill>
                <a:srgbClr val="FF0000"/>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en-US" sz="2400" b="1" dirty="0" smtClean="0">
                <a:solidFill>
                  <a:srgbClr val="00B050"/>
                </a:solidFill>
                <a:effectLst>
                  <a:glow rad="63500">
                    <a:schemeClr val="accent4">
                      <a:satMod val="175000"/>
                      <a:alpha val="40000"/>
                    </a:schemeClr>
                  </a:glow>
                </a:effectLst>
                <a:latin typeface="Arial" pitchFamily="34" charset="0"/>
                <a:cs typeface="Arial" pitchFamily="34" charset="0"/>
              </a:rPr>
              <a:t>1. Diseases of bones</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1.1. Osteoporosis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osteopenia</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generalized</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1.2.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Osteomalacia</a:t>
            </a:r>
            <a:endParaRPr lang="en-US" sz="24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1.3. Osteopathy is hypertrophic pulmonary (Marie-Bamberger syndrome)</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1.4. Deforming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osteitis</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(Paget's disease)</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en-US" sz="2400" b="1" dirty="0" smtClean="0">
                <a:solidFill>
                  <a:srgbClr val="00B050"/>
                </a:solidFill>
                <a:effectLst>
                  <a:glow rad="63500">
                    <a:schemeClr val="accent4">
                      <a:satMod val="175000"/>
                      <a:alpha val="40000"/>
                    </a:schemeClr>
                  </a:glow>
                </a:effectLst>
                <a:latin typeface="Arial" pitchFamily="34" charset="0"/>
                <a:cs typeface="Arial" pitchFamily="34" charset="0"/>
              </a:rPr>
              <a:t>2. </a:t>
            </a:r>
            <a:r>
              <a:rPr lang="en-US" sz="2400" b="1" dirty="0" err="1" smtClean="0">
                <a:solidFill>
                  <a:srgbClr val="00B050"/>
                </a:solidFill>
                <a:effectLst>
                  <a:glow rad="63500">
                    <a:schemeClr val="accent4">
                      <a:satMod val="175000"/>
                      <a:alpha val="40000"/>
                    </a:schemeClr>
                  </a:glow>
                </a:effectLst>
                <a:latin typeface="Arial" pitchFamily="34" charset="0"/>
                <a:cs typeface="Arial" pitchFamily="34" charset="0"/>
              </a:rPr>
              <a:t>Osteochondropathies</a:t>
            </a:r>
            <a:endParaRPr lang="en-US" sz="2400" b="1" dirty="0" smtClean="0">
              <a:solidFill>
                <a:srgbClr val="00B050"/>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2.1. Aseptic necrosis of the head of the femur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Perthes</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disease) and other localizations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Köhler's</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disease I and II,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Kenbec</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disease, etc.)</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2.2. Dissecting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osteochondritis</a:t>
            </a:r>
            <a:endParaRPr lang="en-US" sz="24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2.3.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Osteochondropathy</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of vertebral bodies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Sheyerman's</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disease)</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2.4.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Osteochondropathy</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tuberosity</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of </a:t>
            </a:r>
          </a:p>
          <a:p>
            <a:pPr marL="514350" indent="-514350" fontAlgn="auto">
              <a:lnSpc>
                <a:spcPct val="80000"/>
              </a:lnSpc>
              <a:spcBef>
                <a:spcPts val="0"/>
              </a:spcBef>
              <a:spcAft>
                <a:spcPts val="0"/>
              </a:spcAft>
              <a:defRPr/>
            </a:pP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the tibia (Osgood – </a:t>
            </a:r>
            <a:r>
              <a:rPr lang="en-US" sz="2400" b="1" dirty="0" err="1" smtClean="0">
                <a:solidFill>
                  <a:srgbClr val="000099"/>
                </a:solidFill>
                <a:effectLst>
                  <a:glow rad="63500">
                    <a:schemeClr val="accent4">
                      <a:satMod val="175000"/>
                      <a:alpha val="40000"/>
                    </a:schemeClr>
                  </a:glow>
                </a:effectLst>
                <a:latin typeface="Arial" pitchFamily="34" charset="0"/>
                <a:cs typeface="Arial" pitchFamily="34" charset="0"/>
              </a:rPr>
              <a:t>Schlatter</a:t>
            </a:r>
            <a:r>
              <a:rPr lang="en-US" sz="2400" b="1" dirty="0" smtClean="0">
                <a:solidFill>
                  <a:srgbClr val="000099"/>
                </a:solidFill>
                <a:effectLst>
                  <a:glow rad="63500">
                    <a:schemeClr val="accent4">
                      <a:satMod val="175000"/>
                      <a:alpha val="40000"/>
                    </a:schemeClr>
                  </a:glow>
                </a:effectLst>
                <a:latin typeface="Arial" pitchFamily="34" charset="0"/>
                <a:cs typeface="Arial" pitchFamily="34" charset="0"/>
              </a:rPr>
              <a:t> disease)</a:t>
            </a:r>
            <a:endParaRPr lang="ru-RU" sz="2400" b="1" dirty="0" smtClean="0">
              <a:solidFill>
                <a:srgbClr val="000099"/>
              </a:solidFill>
              <a:effectLst>
                <a:glow rad="63500">
                  <a:schemeClr val="accent4">
                    <a:satMod val="175000"/>
                    <a:alpha val="40000"/>
                  </a:schemeClr>
                </a:glow>
              </a:effectLst>
              <a:latin typeface="Arial" pitchFamily="34" charset="0"/>
              <a:cs typeface="Arial" pitchFamily="34" charset="0"/>
            </a:endParaRPr>
          </a:p>
        </p:txBody>
      </p:sp>
      <p:pic>
        <p:nvPicPr>
          <p:cNvPr id="11266" name="Picture 2"/>
          <p:cNvPicPr>
            <a:picLocks noChangeAspect="1" noChangeArrowheads="1"/>
          </p:cNvPicPr>
          <p:nvPr/>
        </p:nvPicPr>
        <p:blipFill>
          <a:blip r:embed="rId2"/>
          <a:srcRect/>
          <a:stretch>
            <a:fillRect/>
          </a:stretch>
        </p:blipFill>
        <p:spPr bwMode="auto">
          <a:xfrm>
            <a:off x="6786578" y="5143512"/>
            <a:ext cx="2143125" cy="1428750"/>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1070742"/>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400" b="1" dirty="0" smtClean="0">
                <a:ln>
                  <a:solidFill>
                    <a:srgbClr val="0070C0"/>
                  </a:solidFill>
                </a:ln>
                <a:solidFill>
                  <a:srgbClr val="C00000"/>
                </a:solidFill>
                <a:effectLst>
                  <a:glow rad="63500">
                    <a:schemeClr val="accent1">
                      <a:satMod val="175000"/>
                      <a:alpha val="40000"/>
                    </a:schemeClr>
                  </a:glow>
                </a:effectLst>
              </a:rPr>
              <a:t>Etiological factors of rheumatic diseases</a:t>
            </a:r>
            <a:endParaRPr lang="ru-RU" sz="4400"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0"/>
            <a:ext cx="8643998" cy="4967514"/>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fontAlgn="auto">
              <a:lnSpc>
                <a:spcPct val="80000"/>
              </a:lnSpc>
              <a:spcBef>
                <a:spcPts val="0"/>
              </a:spcBef>
              <a:spcAft>
                <a:spcPts val="0"/>
              </a:spcAft>
              <a:defRPr/>
            </a:pPr>
            <a:r>
              <a:rPr lang="en-US" sz="32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Predisposing factors </a:t>
            </a:r>
            <a:r>
              <a:rPr lang="ru-RU" sz="32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p>
          <a:p>
            <a:pPr marL="514350" indent="-514350" fontAlgn="auto">
              <a:lnSpc>
                <a:spcPct val="80000"/>
              </a:lnSpc>
              <a:spcBef>
                <a:spcPts val="0"/>
              </a:spcBef>
              <a:spcAft>
                <a:spcPts val="0"/>
              </a:spcAft>
              <a:defRPr/>
            </a:pPr>
            <a:r>
              <a:rPr lang="ru-RU"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hypothermia</a:t>
            </a:r>
          </a:p>
          <a:p>
            <a:pPr marL="514350" indent="-514350" fontAlgn="auto">
              <a:lnSpc>
                <a:spcPct val="80000"/>
              </a:lnSpc>
              <a:spcBef>
                <a:spcPts val="0"/>
              </a:spcBef>
              <a:spcAft>
                <a:spcPts val="0"/>
              </a:spcAft>
              <a:defRPr/>
            </a:pPr>
            <a:r>
              <a:rPr lang="ru-RU"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heredity</a:t>
            </a:r>
          </a:p>
          <a:p>
            <a:pPr marL="514350" indent="-514350" fontAlgn="auto">
              <a:lnSpc>
                <a:spcPct val="80000"/>
              </a:lnSpc>
              <a:spcBef>
                <a:spcPts val="0"/>
              </a:spcBef>
              <a:spcAft>
                <a:spcPts val="0"/>
              </a:spcAft>
              <a:defRPr/>
            </a:pPr>
            <a:r>
              <a:rPr lang="ru-RU"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unfavorable weather conditions (spring, autumn)</a:t>
            </a:r>
          </a:p>
          <a:p>
            <a:pPr marL="514350" indent="-514350" fontAlgn="auto">
              <a:lnSpc>
                <a:spcPct val="80000"/>
              </a:lnSpc>
              <a:spcBef>
                <a:spcPts val="0"/>
              </a:spcBef>
              <a:spcAft>
                <a:spcPts val="0"/>
              </a:spcAft>
              <a:defRPr/>
            </a:pPr>
            <a:r>
              <a:rPr lang="ru-RU"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periods of physiological restructuring of the organism (puberty, postpartum, climacteric periods)</a:t>
            </a:r>
          </a:p>
          <a:p>
            <a:pPr marL="514350" indent="-514350" fontAlgn="auto">
              <a:lnSpc>
                <a:spcPct val="80000"/>
              </a:lnSpc>
              <a:spcBef>
                <a:spcPts val="0"/>
              </a:spcBef>
              <a:spcAft>
                <a:spcPts val="0"/>
              </a:spcAft>
              <a:defRPr/>
            </a:pPr>
            <a:r>
              <a:rPr lang="ru-RU"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injuries</a:t>
            </a:r>
          </a:p>
          <a:p>
            <a:pPr marL="514350" indent="-514350" fontAlgn="auto">
              <a:lnSpc>
                <a:spcPct val="80000"/>
              </a:lnSpc>
              <a:spcBef>
                <a:spcPts val="0"/>
              </a:spcBef>
              <a:spcAft>
                <a:spcPts val="0"/>
              </a:spcAft>
              <a:defRPr/>
            </a:pPr>
            <a:r>
              <a:rPr lang="ru-RU"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stress</a:t>
            </a:r>
          </a:p>
          <a:p>
            <a:pPr marL="514350" indent="-514350" fontAlgn="auto">
              <a:lnSpc>
                <a:spcPct val="80000"/>
              </a:lnSpc>
              <a:spcBef>
                <a:spcPts val="0"/>
              </a:spcBef>
              <a:spcAft>
                <a:spcPts val="0"/>
              </a:spcAft>
              <a:defRPr/>
            </a:pPr>
            <a:r>
              <a:rPr lang="ru-RU"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age (for rheumatism - young age, for RA-45 years and older, for DOA-age over 40-60 years)</a:t>
            </a:r>
          </a:p>
          <a:p>
            <a:pPr marL="514350" indent="-514350" fontAlgn="auto">
              <a:lnSpc>
                <a:spcPct val="80000"/>
              </a:lnSpc>
              <a:spcBef>
                <a:spcPts val="0"/>
              </a:spcBef>
              <a:spcAft>
                <a:spcPts val="0"/>
              </a:spcAft>
              <a:defRPr/>
            </a:pPr>
            <a:r>
              <a:rPr lang="ru-RU"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gender: for RA and DOA-female, men suffer from gout 20 times more often</a:t>
            </a:r>
            <a:endParaRPr lang="ru-RU"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550920"/>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000" b="1" dirty="0" smtClean="0">
                <a:ln>
                  <a:solidFill>
                    <a:srgbClr val="0070C0"/>
                  </a:solidFill>
                </a:ln>
                <a:solidFill>
                  <a:srgbClr val="C00000"/>
                </a:solidFill>
                <a:effectLst>
                  <a:glow rad="63500">
                    <a:schemeClr val="accent1">
                      <a:satMod val="175000"/>
                      <a:alpha val="40000"/>
                    </a:schemeClr>
                  </a:glow>
                </a:effectLst>
              </a:rPr>
              <a:t>Etiological factors of rheumatic diseases</a:t>
            </a:r>
            <a:endParaRPr lang="ru-RU" sz="40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071546"/>
            <a:ext cx="8643998" cy="4967514"/>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a:lnSpc>
                <a:spcPct val="80000"/>
              </a:lnSpc>
              <a:defRPr/>
            </a:pPr>
            <a:r>
              <a:rPr lang="en-US" sz="3200" b="1" dirty="0" smtClean="0">
                <a:solidFill>
                  <a:srgbClr val="FF0000"/>
                </a:solidFill>
                <a:effectLst>
                  <a:glow rad="63500">
                    <a:schemeClr val="accent4">
                      <a:satMod val="175000"/>
                      <a:alpha val="40000"/>
                    </a:schemeClr>
                  </a:glow>
                </a:effectLst>
                <a:latin typeface="Arial" pitchFamily="34" charset="0"/>
                <a:cs typeface="Arial" pitchFamily="34" charset="0"/>
              </a:rPr>
              <a:t>Infectious factors</a:t>
            </a:r>
          </a:p>
          <a:p>
            <a:pPr marL="514350" indent="-514350">
              <a:lnSpc>
                <a:spcPct val="80000"/>
              </a:lnSpc>
              <a:defRPr/>
            </a:pPr>
            <a:r>
              <a:rPr lang="en-US" sz="2800" b="1" dirty="0" smtClean="0">
                <a:solidFill>
                  <a:srgbClr val="000099"/>
                </a:solidFill>
                <a:effectLst>
                  <a:glow rad="63500">
                    <a:schemeClr val="accent4">
                      <a:satMod val="175000"/>
                      <a:alpha val="40000"/>
                    </a:schemeClr>
                  </a:glow>
                </a:effectLst>
                <a:latin typeface="Arial" pitchFamily="34" charset="0"/>
                <a:cs typeface="Arial" pitchFamily="34" charset="0"/>
              </a:rPr>
              <a:t>In some cases, the infectious agent (microbe or virus) has</a:t>
            </a:r>
            <a:r>
              <a:rPr lang="ru-RU" sz="2800" b="1" dirty="0" smtClean="0">
                <a:solidFill>
                  <a:srgbClr val="000099"/>
                </a:solidFill>
                <a:effectLst>
                  <a:glow rad="63500">
                    <a:schemeClr val="accent4">
                      <a:satMod val="175000"/>
                      <a:alpha val="40000"/>
                    </a:schemeClr>
                  </a:glow>
                </a:effectLst>
                <a:latin typeface="Arial" pitchFamily="34" charset="0"/>
                <a:cs typeface="Arial" pitchFamily="34" charset="0"/>
              </a:rPr>
              <a:t> </a:t>
            </a:r>
            <a:r>
              <a:rPr lang="en-US" sz="2800" b="1" dirty="0" smtClean="0">
                <a:solidFill>
                  <a:srgbClr val="000099"/>
                </a:solidFill>
                <a:effectLst>
                  <a:glow rad="63500">
                    <a:schemeClr val="accent4">
                      <a:satMod val="175000"/>
                      <a:alpha val="40000"/>
                    </a:schemeClr>
                  </a:glow>
                </a:effectLst>
                <a:latin typeface="Arial" pitchFamily="34" charset="0"/>
                <a:cs typeface="Arial" pitchFamily="34" charset="0"/>
              </a:rPr>
              <a:t>etiological significance. For example, with rheumatism (</a:t>
            </a:r>
            <a:r>
              <a:rPr lang="en-US" sz="2800" b="1" dirty="0" err="1" smtClean="0">
                <a:solidFill>
                  <a:srgbClr val="000099"/>
                </a:solidFill>
                <a:effectLst>
                  <a:glow rad="63500">
                    <a:schemeClr val="accent4">
                      <a:satMod val="175000"/>
                      <a:alpha val="40000"/>
                    </a:schemeClr>
                  </a:glow>
                </a:effectLst>
                <a:latin typeface="Arial" pitchFamily="34" charset="0"/>
                <a:cs typeface="Arial" pitchFamily="34" charset="0"/>
              </a:rPr>
              <a:t>Sokolsky-Buyo</a:t>
            </a:r>
            <a:r>
              <a:rPr lang="en-US" sz="2800" b="1" dirty="0" smtClean="0">
                <a:solidFill>
                  <a:srgbClr val="000099"/>
                </a:solidFill>
                <a:effectLst>
                  <a:glow rad="63500">
                    <a:schemeClr val="accent4">
                      <a:satMod val="175000"/>
                      <a:alpha val="40000"/>
                    </a:schemeClr>
                  </a:glow>
                </a:effectLst>
                <a:latin typeface="Arial" pitchFamily="34" charset="0"/>
                <a:cs typeface="Arial" pitchFamily="34" charset="0"/>
              </a:rPr>
              <a:t> disease) - beta-hemolytic streptococcus gr. </a:t>
            </a:r>
            <a:r>
              <a:rPr lang="ru-RU" sz="2800" b="1" dirty="0" smtClean="0">
                <a:solidFill>
                  <a:srgbClr val="000099"/>
                </a:solidFill>
                <a:effectLst>
                  <a:glow rad="63500">
                    <a:schemeClr val="accent4">
                      <a:satMod val="175000"/>
                      <a:alpha val="40000"/>
                    </a:schemeClr>
                  </a:glow>
                </a:effectLst>
                <a:latin typeface="Arial" pitchFamily="34" charset="0"/>
                <a:cs typeface="Arial" pitchFamily="34" charset="0"/>
              </a:rPr>
              <a:t>А</a:t>
            </a:r>
            <a:r>
              <a:rPr lang="en-US" sz="2800" b="1" dirty="0" smtClean="0">
                <a:solidFill>
                  <a:srgbClr val="000099"/>
                </a:solidFill>
                <a:effectLst>
                  <a:glow rad="63500">
                    <a:schemeClr val="accent4">
                      <a:satMod val="175000"/>
                      <a:alpha val="40000"/>
                    </a:schemeClr>
                  </a:glow>
                </a:effectLst>
                <a:latin typeface="Arial" pitchFamily="34" charset="0"/>
                <a:cs typeface="Arial" pitchFamily="34" charset="0"/>
              </a:rPr>
              <a:t>, with RA - the Epstein-Barr virus.</a:t>
            </a:r>
          </a:p>
          <a:p>
            <a:pPr marL="514350" indent="-514350">
              <a:lnSpc>
                <a:spcPct val="80000"/>
              </a:lnSpc>
              <a:defRPr/>
            </a:pPr>
            <a:r>
              <a:rPr lang="en-US" sz="2800" b="1" dirty="0" smtClean="0">
                <a:solidFill>
                  <a:schemeClr val="accent3">
                    <a:lumMod val="50000"/>
                  </a:schemeClr>
                </a:solidFill>
                <a:effectLst>
                  <a:glow rad="63500">
                    <a:schemeClr val="accent4">
                      <a:satMod val="175000"/>
                      <a:alpha val="40000"/>
                    </a:schemeClr>
                  </a:glow>
                </a:effectLst>
                <a:latin typeface="Arial" pitchFamily="34" charset="0"/>
                <a:cs typeface="Arial" pitchFamily="34" charset="0"/>
              </a:rPr>
              <a:t>Numerous infectious arthritis (tubercular, gonorrheal, syphilitic, septic, brucellosis, etc.) arise due to direct penetration of the pathogen into the joint tissue.</a:t>
            </a:r>
          </a:p>
          <a:p>
            <a:pPr marL="514350" indent="-514350">
              <a:lnSpc>
                <a:spcPct val="80000"/>
              </a:lnSpc>
              <a:defRPr/>
            </a:pPr>
            <a:r>
              <a:rPr lang="en-US" sz="2800" b="1" dirty="0" smtClean="0">
                <a:solidFill>
                  <a:srgbClr val="7030A0"/>
                </a:solidFill>
                <a:effectLst>
                  <a:glow rad="63500">
                    <a:schemeClr val="accent4">
                      <a:satMod val="175000"/>
                      <a:alpha val="40000"/>
                    </a:schemeClr>
                  </a:glow>
                </a:effectLst>
                <a:latin typeface="Arial" pitchFamily="34" charset="0"/>
                <a:cs typeface="Arial" pitchFamily="34" charset="0"/>
              </a:rPr>
              <a:t>The reaction of the joint tissues can develop in response to a circulating agent in the blood or its antigen (reactive arthritis). Rheumatism, reactive arthritis.</a:t>
            </a:r>
            <a:endParaRPr lang="ru-RU" sz="2800" b="1" dirty="0" smtClean="0">
              <a:solidFill>
                <a:srgbClr val="7030A0"/>
              </a:solidFill>
              <a:effectLst>
                <a:glow rad="63500">
                  <a:schemeClr val="accent4">
                    <a:satMod val="175000"/>
                    <a:alpha val="40000"/>
                  </a:schemeClr>
                </a:glow>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550920"/>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000" b="1" dirty="0" smtClean="0">
                <a:ln>
                  <a:solidFill>
                    <a:srgbClr val="0070C0"/>
                  </a:solidFill>
                </a:ln>
                <a:solidFill>
                  <a:srgbClr val="C00000"/>
                </a:solidFill>
                <a:effectLst>
                  <a:glow rad="63500">
                    <a:schemeClr val="accent1">
                      <a:satMod val="175000"/>
                      <a:alpha val="40000"/>
                    </a:schemeClr>
                  </a:glow>
                </a:effectLst>
              </a:rPr>
              <a:t>Etiological factors of rheumatic diseases</a:t>
            </a:r>
            <a:endParaRPr lang="ru-RU" sz="40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1"/>
            <a:ext cx="8643998" cy="4918269"/>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a:lnSpc>
                <a:spcPct val="80000"/>
              </a:lnSpc>
              <a:defRPr/>
            </a:pPr>
            <a:r>
              <a:rPr lang="en-US" sz="32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The role of </a:t>
            </a:r>
            <a:r>
              <a:rPr lang="en-US" sz="32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lysosomal</a:t>
            </a:r>
            <a:r>
              <a:rPr lang="en-US" sz="32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enzymes</a:t>
            </a:r>
          </a:p>
          <a:p>
            <a:pPr marL="514350" indent="-514350">
              <a:lnSpc>
                <a:spcPct val="80000"/>
              </a:lnSpc>
              <a:defRPr/>
            </a:pP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Lysosomal</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enzymes take participation in the damage of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articular</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tissues already in the early stage of RA, when the synovial membrane is dominated by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neutrophil</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infiltration.</a:t>
            </a:r>
          </a:p>
          <a:p>
            <a:pPr marL="514350" indent="-514350">
              <a:lnSpc>
                <a:spcPct val="80000"/>
              </a:lnSpc>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During this period, local activation of phagocytes by immune complexes occurs.</a:t>
            </a:r>
          </a:p>
          <a:p>
            <a:pPr marL="514350" indent="-514350">
              <a:lnSpc>
                <a:spcPct val="80000"/>
              </a:lnSpc>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The initial degradation of the cartilage matrix occurs with the participation of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lysosomal</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proteases,</a:t>
            </a:r>
          </a:p>
          <a:p>
            <a:pPr marL="514350" indent="-514350">
              <a:lnSpc>
                <a:spcPct val="80000"/>
              </a:lnSpc>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including a neutral serine protease of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neutrophils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elastase</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and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cathepsin</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C, or metal-dependent neutral proteases such as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collagenase</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t>
            </a:r>
          </a:p>
          <a:p>
            <a:pPr marL="514350" indent="-514350">
              <a:lnSpc>
                <a:spcPct val="80000"/>
              </a:lnSpc>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In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chronicizing</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arthritis, the main source of these enzymes are accumulations of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monocytes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and tissue macrophages carrying on the surface receptors to the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Fc</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fragment of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IgG</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t>
            </a:r>
            <a:endParaRPr lang="ru-RU"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550920"/>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000" b="1" dirty="0" smtClean="0">
                <a:ln>
                  <a:solidFill>
                    <a:srgbClr val="0070C0"/>
                  </a:solidFill>
                </a:ln>
                <a:solidFill>
                  <a:srgbClr val="C00000"/>
                </a:solidFill>
                <a:effectLst>
                  <a:glow rad="63500">
                    <a:schemeClr val="accent1">
                      <a:satMod val="175000"/>
                      <a:alpha val="40000"/>
                    </a:schemeClr>
                  </a:glow>
                </a:effectLst>
              </a:rPr>
              <a:t>Etiological factors of rheumatic diseases</a:t>
            </a:r>
            <a:endParaRPr lang="ru-RU" sz="40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1"/>
            <a:ext cx="8643998" cy="4869025"/>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a:lnSpc>
                <a:spcPct val="80000"/>
              </a:lnSpc>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The role of reactive metabolites of oxygen of </a:t>
            </a:r>
            <a:r>
              <a:rPr lang="en-US" sz="28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lysosomal</a:t>
            </a: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enzymes</a:t>
            </a:r>
          </a:p>
          <a:p>
            <a:pPr marL="514350" indent="-514350">
              <a:lnSpc>
                <a:spcPct val="80000"/>
              </a:lnSpc>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The radical of superoxide O2, hydrogen peroxide H2O2, hydroxyl radical OH - exert a </a:t>
            </a:r>
            <a:r>
              <a:rPr lang="en-US" sz="28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cytotoxic</a:t>
            </a: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effect, which is related to the following effects:</a:t>
            </a:r>
          </a:p>
          <a:p>
            <a:pPr marL="514350" indent="-514350">
              <a:lnSpc>
                <a:spcPct val="80000"/>
              </a:lnSpc>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-destruction of prostaglandins and collagen cartilage;</a:t>
            </a:r>
          </a:p>
          <a:p>
            <a:pPr marL="514350" indent="-514350">
              <a:lnSpc>
                <a:spcPct val="80000"/>
              </a:lnSpc>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depolymerization</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of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hyaluronic</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acid and a decrease in the viscosity of synovial fluid;</a:t>
            </a:r>
          </a:p>
          <a:p>
            <a:pPr marL="514350" indent="-514350">
              <a:lnSpc>
                <a:spcPct val="80000"/>
              </a:lnSpc>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-formation of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chemotactic</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factors, local activation of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phagocytosis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a:t>
            </a:r>
          </a:p>
          <a:p>
            <a:pPr marL="514350" indent="-514350">
              <a:lnSpc>
                <a:spcPct val="80000"/>
              </a:lnSpc>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-increased cellular aggregation in the lesion focus;</a:t>
            </a:r>
          </a:p>
          <a:p>
            <a:pPr marL="514350" indent="-514350">
              <a:lnSpc>
                <a:spcPct val="80000"/>
              </a:lnSpc>
              <a:defRPr/>
            </a:pP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-increased local tissue damage (due to in situ formation of </a:t>
            </a:r>
            <a:r>
              <a:rPr lang="en-US" sz="2400" b="1" dirty="0" err="1"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chemotaxis</a:t>
            </a:r>
            <a:r>
              <a:rPr lang="en-US" sz="24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 and influx of new phagocytes).</a:t>
            </a:r>
          </a:p>
          <a:p>
            <a:pPr marL="514350" indent="-514350">
              <a:lnSpc>
                <a:spcPct val="80000"/>
              </a:lnSpc>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The destruction of cartilage is also associated with the activity of interleukin-1</a:t>
            </a:r>
            <a:endPar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981807"/>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000" b="1" dirty="0" smtClean="0">
                <a:ln>
                  <a:solidFill>
                    <a:srgbClr val="0070C0"/>
                  </a:solidFill>
                </a:ln>
                <a:solidFill>
                  <a:srgbClr val="C00000"/>
                </a:solidFill>
                <a:effectLst>
                  <a:glow rad="63500">
                    <a:schemeClr val="accent1">
                      <a:satMod val="175000"/>
                      <a:alpha val="40000"/>
                    </a:schemeClr>
                  </a:glow>
                </a:effectLst>
              </a:rPr>
              <a:t>The main criteria for the diagnosis of rheumatism</a:t>
            </a:r>
            <a:endParaRPr lang="ru-RU" sz="4000"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0"/>
            <a:ext cx="8643998" cy="5075236"/>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a:lnSpc>
                <a:spcPct val="80000"/>
              </a:lnSpc>
              <a:spcBef>
                <a:spcPts val="600"/>
              </a:spcBef>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LARGE CRITERIA </a:t>
            </a:r>
            <a:r>
              <a:rPr lang="ru-RU" sz="3200" b="1" dirty="0" smtClean="0">
                <a:solidFill>
                  <a:srgbClr val="000099"/>
                </a:solidFill>
                <a:effectLst>
                  <a:glow rad="63500">
                    <a:schemeClr val="accent4">
                      <a:satMod val="175000"/>
                      <a:alpha val="40000"/>
                    </a:schemeClr>
                  </a:glow>
                </a:effectLst>
                <a:latin typeface="Arial" pitchFamily="34" charset="0"/>
                <a:cs typeface="Arial" pitchFamily="34" charset="0"/>
              </a:rPr>
              <a:t>:</a:t>
            </a:r>
          </a:p>
          <a:p>
            <a:pPr>
              <a:lnSpc>
                <a:spcPct val="80000"/>
              </a:lnSpc>
              <a:spcBef>
                <a:spcPts val="600"/>
              </a:spcBef>
              <a:defRPr/>
            </a:pPr>
            <a:r>
              <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1. </a:t>
            </a:r>
            <a:r>
              <a:rPr lang="en-US" sz="28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Carditis</a:t>
            </a:r>
            <a:r>
              <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p>
          <a:p>
            <a:pPr>
              <a:lnSpc>
                <a:spcPct val="80000"/>
              </a:lnSpc>
              <a:spcBef>
                <a:spcPts val="600"/>
              </a:spcBef>
              <a:defRPr/>
            </a:pPr>
            <a:endParaRPr lang="ru-RU" sz="28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a:lnSpc>
                <a:spcPct val="80000"/>
              </a:lnSpc>
              <a:spcBef>
                <a:spcPts val="600"/>
              </a:spcBef>
              <a:defRPr/>
            </a:pPr>
            <a:endParaRPr lang="ru-RU" sz="28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a:lnSpc>
                <a:spcPct val="80000"/>
              </a:lnSpc>
              <a:spcBef>
                <a:spcPts val="600"/>
              </a:spcBef>
              <a:defRPr/>
            </a:pPr>
            <a:r>
              <a:rPr lang="ru-RU" sz="2800" b="1" dirty="0" smtClean="0">
                <a:solidFill>
                  <a:srgbClr val="000099"/>
                </a:solidFill>
                <a:effectLst>
                  <a:glow rad="63500">
                    <a:schemeClr val="accent4">
                      <a:satMod val="175000"/>
                      <a:alpha val="40000"/>
                    </a:schemeClr>
                  </a:glow>
                </a:effectLst>
                <a:latin typeface="Arial" pitchFamily="34" charset="0"/>
                <a:cs typeface="Arial" pitchFamily="34" charset="0"/>
              </a:rPr>
              <a:t> </a:t>
            </a:r>
          </a:p>
          <a:p>
            <a:pPr>
              <a:lnSpc>
                <a:spcPct val="80000"/>
              </a:lnSpc>
              <a:spcBef>
                <a:spcPts val="600"/>
              </a:spcBef>
              <a:defRPr/>
            </a:pPr>
            <a:endParaRPr lang="ru-RU" sz="28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a:lnSpc>
                <a:spcPct val="80000"/>
              </a:lnSpc>
              <a:spcBef>
                <a:spcPts val="600"/>
              </a:spcBef>
              <a:defRPr/>
            </a:pPr>
            <a:r>
              <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2. </a:t>
            </a: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Chorea</a:t>
            </a:r>
            <a:r>
              <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p>
          <a:p>
            <a:pPr>
              <a:lnSpc>
                <a:spcPct val="80000"/>
              </a:lnSpc>
              <a:spcBef>
                <a:spcPts val="600"/>
              </a:spcBef>
              <a:defRPr/>
            </a:pPr>
            <a:r>
              <a:rPr lang="ru-RU" sz="2800" b="1" dirty="0" smtClean="0">
                <a:solidFill>
                  <a:srgbClr val="000099"/>
                </a:solidFill>
                <a:effectLst>
                  <a:glow rad="63500">
                    <a:schemeClr val="accent4">
                      <a:satMod val="175000"/>
                      <a:alpha val="40000"/>
                    </a:schemeClr>
                  </a:glow>
                </a:effectLst>
                <a:latin typeface="Arial" pitchFamily="34" charset="0"/>
                <a:cs typeface="Arial" pitchFamily="34" charset="0"/>
              </a:rPr>
              <a:t>                           </a:t>
            </a:r>
          </a:p>
          <a:p>
            <a:pPr>
              <a:lnSpc>
                <a:spcPct val="80000"/>
              </a:lnSpc>
              <a:spcBef>
                <a:spcPts val="600"/>
              </a:spcBef>
              <a:defRPr/>
            </a:pPr>
            <a:endParaRPr lang="ru-RU" sz="28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a:lnSpc>
                <a:spcPct val="80000"/>
              </a:lnSpc>
              <a:spcBef>
                <a:spcPts val="600"/>
              </a:spcBef>
              <a:defRPr/>
            </a:pPr>
            <a:r>
              <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3. </a:t>
            </a: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Subcutaneous nodules</a:t>
            </a:r>
            <a:endPar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endParaRPr>
          </a:p>
          <a:p>
            <a:pPr>
              <a:lnSpc>
                <a:spcPct val="80000"/>
              </a:lnSpc>
              <a:spcBef>
                <a:spcPts val="600"/>
              </a:spcBef>
              <a:defRPr/>
            </a:pPr>
            <a:endPar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endParaRPr>
          </a:p>
          <a:p>
            <a:pPr>
              <a:lnSpc>
                <a:spcPct val="80000"/>
              </a:lnSpc>
              <a:spcBef>
                <a:spcPts val="600"/>
              </a:spcBef>
              <a:defRPr/>
            </a:pPr>
            <a:endPar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endParaRPr>
          </a:p>
        </p:txBody>
      </p:sp>
      <p:pic>
        <p:nvPicPr>
          <p:cNvPr id="12291" name="Picture 3"/>
          <p:cNvPicPr>
            <a:picLocks noChangeAspect="1" noChangeArrowheads="1"/>
          </p:cNvPicPr>
          <p:nvPr/>
        </p:nvPicPr>
        <p:blipFill>
          <a:blip r:embed="rId2"/>
          <a:srcRect/>
          <a:stretch>
            <a:fillRect/>
          </a:stretch>
        </p:blipFill>
        <p:spPr bwMode="auto">
          <a:xfrm rot="20337402">
            <a:off x="6097413" y="3349181"/>
            <a:ext cx="2500330" cy="1643064"/>
          </a:xfrm>
          <a:prstGeom prst="rect">
            <a:avLst/>
          </a:prstGeom>
          <a:noFill/>
          <a:ln w="9525">
            <a:noFill/>
            <a:miter lim="800000"/>
            <a:headEnd/>
            <a:tailEnd/>
          </a:ln>
          <a:effectLst/>
          <a:scene3d>
            <a:camera prst="orthographicFront"/>
            <a:lightRig rig="threePt" dir="t"/>
          </a:scene3d>
          <a:sp3d>
            <a:bevelT/>
          </a:sp3d>
        </p:spPr>
      </p:pic>
      <p:pic>
        <p:nvPicPr>
          <p:cNvPr id="12292" name="Picture 4"/>
          <p:cNvPicPr>
            <a:picLocks noChangeAspect="1" noChangeArrowheads="1"/>
          </p:cNvPicPr>
          <p:nvPr/>
        </p:nvPicPr>
        <p:blipFill>
          <a:blip r:embed="rId3"/>
          <a:srcRect/>
          <a:stretch>
            <a:fillRect/>
          </a:stretch>
        </p:blipFill>
        <p:spPr bwMode="auto">
          <a:xfrm>
            <a:off x="2071670" y="1714498"/>
            <a:ext cx="2286016" cy="1500188"/>
          </a:xfrm>
          <a:prstGeom prst="rect">
            <a:avLst/>
          </a:prstGeom>
          <a:noFill/>
          <a:ln w="9525">
            <a:noFill/>
            <a:miter lim="800000"/>
            <a:headEnd/>
            <a:tailEnd/>
          </a:ln>
          <a:effectLst/>
          <a:scene3d>
            <a:camera prst="orthographicFront"/>
            <a:lightRig rig="threePt" dir="t"/>
          </a:scene3d>
          <a:sp3d>
            <a:bevelT/>
          </a:sp3d>
        </p:spPr>
      </p:pic>
      <p:pic>
        <p:nvPicPr>
          <p:cNvPr id="12293" name="Picture 5"/>
          <p:cNvPicPr>
            <a:picLocks noChangeAspect="1" noChangeArrowheads="1"/>
          </p:cNvPicPr>
          <p:nvPr/>
        </p:nvPicPr>
        <p:blipFill>
          <a:blip r:embed="rId4"/>
          <a:srcRect/>
          <a:stretch>
            <a:fillRect/>
          </a:stretch>
        </p:blipFill>
        <p:spPr bwMode="auto">
          <a:xfrm rot="20773959">
            <a:off x="5402379" y="1463794"/>
            <a:ext cx="2928958" cy="1928826"/>
          </a:xfrm>
          <a:prstGeom prst="rect">
            <a:avLst/>
          </a:prstGeom>
          <a:noFill/>
          <a:ln w="9525">
            <a:noFill/>
            <a:miter lim="800000"/>
            <a:headEnd/>
            <a:tailEnd/>
          </a:ln>
          <a:effectLst/>
        </p:spPr>
      </p:pic>
      <p:pic>
        <p:nvPicPr>
          <p:cNvPr id="12294" name="Picture 6"/>
          <p:cNvPicPr>
            <a:picLocks noChangeAspect="1" noChangeArrowheads="1"/>
          </p:cNvPicPr>
          <p:nvPr/>
        </p:nvPicPr>
        <p:blipFill>
          <a:blip r:embed="rId5"/>
          <a:srcRect/>
          <a:stretch>
            <a:fillRect/>
          </a:stretch>
        </p:blipFill>
        <p:spPr bwMode="auto">
          <a:xfrm>
            <a:off x="2000232" y="3214686"/>
            <a:ext cx="2786082" cy="1857378"/>
          </a:xfrm>
          <a:prstGeom prst="rect">
            <a:avLst/>
          </a:prstGeom>
          <a:noFill/>
          <a:ln w="9525">
            <a:noFill/>
            <a:miter lim="800000"/>
            <a:headEnd/>
            <a:tailEnd/>
          </a:ln>
          <a:effectLst/>
          <a:scene3d>
            <a:camera prst="orthographicFront"/>
            <a:lightRig rig="threePt" dir="t"/>
          </a:scene3d>
          <a:sp3d>
            <a:bevelT/>
          </a:sp3d>
        </p:spPr>
      </p:pic>
      <p:pic>
        <p:nvPicPr>
          <p:cNvPr id="12295" name="Picture 7"/>
          <p:cNvPicPr>
            <a:picLocks noChangeAspect="1" noChangeArrowheads="1"/>
          </p:cNvPicPr>
          <p:nvPr/>
        </p:nvPicPr>
        <p:blipFill>
          <a:blip r:embed="rId6"/>
          <a:srcRect/>
          <a:stretch>
            <a:fillRect/>
          </a:stretch>
        </p:blipFill>
        <p:spPr bwMode="auto">
          <a:xfrm>
            <a:off x="428596" y="5429264"/>
            <a:ext cx="2105025" cy="1214460"/>
          </a:xfrm>
          <a:prstGeom prst="rect">
            <a:avLst/>
          </a:prstGeom>
          <a:noFill/>
          <a:ln w="9525">
            <a:noFill/>
            <a:miter lim="800000"/>
            <a:headEnd/>
            <a:tailEnd/>
          </a:ln>
          <a:effectLst/>
          <a:scene3d>
            <a:camera prst="orthographicFront"/>
            <a:lightRig rig="threePt" dir="t"/>
          </a:scene3d>
          <a:sp3d>
            <a:bevelT/>
          </a:sp3d>
        </p:spPr>
      </p:pic>
      <p:sp>
        <p:nvSpPr>
          <p:cNvPr id="12" name="TextBox 11"/>
          <p:cNvSpPr txBox="1"/>
          <p:nvPr/>
        </p:nvSpPr>
        <p:spPr>
          <a:xfrm rot="20072669">
            <a:off x="4289677" y="1535391"/>
            <a:ext cx="2809552" cy="650548"/>
          </a:xfrm>
          <a:prstGeom prst="rect">
            <a:avLst/>
          </a:prstGeom>
          <a:noFill/>
          <a:scene3d>
            <a:camera prst="orthographicFront"/>
            <a:lightRig rig="threePt" dir="t"/>
          </a:scene3d>
          <a:sp3d>
            <a:bevelT/>
          </a:sp3d>
        </p:spPr>
        <p:txBody>
          <a:bodyPr wrap="square" rtlCol="0">
            <a:prstTxWarp prst="textDeflateBottom">
              <a:avLst/>
            </a:prstTxWarp>
            <a:spAutoFit/>
          </a:bodyPr>
          <a:lstStyle/>
          <a:p>
            <a:r>
              <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4</a:t>
            </a: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r>
              <a:rPr lang="en-US" sz="28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Polyarthritis</a:t>
            </a:r>
            <a:r>
              <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endParaRPr lang="ru-RU" sz="2800"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endParaRPr>
          </a:p>
        </p:txBody>
      </p:sp>
      <p:sp>
        <p:nvSpPr>
          <p:cNvPr id="13" name="TextBox 12"/>
          <p:cNvSpPr txBox="1"/>
          <p:nvPr/>
        </p:nvSpPr>
        <p:spPr>
          <a:xfrm rot="714530">
            <a:off x="4875674" y="4470694"/>
            <a:ext cx="3409831" cy="1538595"/>
          </a:xfrm>
          <a:prstGeom prst="rect">
            <a:avLst/>
          </a:prstGeom>
          <a:noFill/>
        </p:spPr>
        <p:txBody>
          <a:bodyPr wrap="square" rtlCol="0">
            <a:prstTxWarp prst="textCurveDown">
              <a:avLst/>
            </a:prstTxWarp>
            <a:spAutoFit/>
          </a:bodyPr>
          <a:lstStyle/>
          <a:p>
            <a:r>
              <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5. </a:t>
            </a: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Annular </a:t>
            </a:r>
            <a:r>
              <a:rPr lang="en-US" sz="2800" b="1" dirty="0" err="1"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erythema</a:t>
            </a:r>
            <a:r>
              <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endParaRPr lang="ru-RU" sz="2800"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981807"/>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000" b="1" dirty="0" smtClean="0">
                <a:ln>
                  <a:solidFill>
                    <a:srgbClr val="0070C0"/>
                  </a:solidFill>
                </a:ln>
                <a:solidFill>
                  <a:srgbClr val="C00000"/>
                </a:solidFill>
                <a:effectLst>
                  <a:glow rad="63500">
                    <a:schemeClr val="accent1">
                      <a:satMod val="175000"/>
                      <a:alpha val="40000"/>
                    </a:schemeClr>
                  </a:glow>
                </a:effectLst>
              </a:rPr>
              <a:t>The main criteria for the diagnosis of rheumatism</a:t>
            </a:r>
            <a:endParaRPr lang="ru-RU" sz="40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1"/>
            <a:ext cx="8643998" cy="4865947"/>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marL="514350" indent="-514350">
              <a:lnSpc>
                <a:spcPct val="80000"/>
              </a:lnSpc>
              <a:defRPr/>
            </a:pPr>
            <a:r>
              <a:rPr lang="en-US" sz="36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Small criteria</a:t>
            </a:r>
            <a:r>
              <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                      </a:t>
            </a:r>
          </a:p>
          <a:p>
            <a:pPr>
              <a:lnSpc>
                <a:spcPct val="80000"/>
              </a:lnSpc>
              <a:spcBef>
                <a:spcPts val="600"/>
              </a:spcBef>
              <a:defRPr/>
            </a:pPr>
            <a:r>
              <a:rPr lang="ru-RU" sz="2800" b="1" dirty="0" smtClean="0">
                <a:solidFill>
                  <a:srgbClr val="000099"/>
                </a:solidFill>
                <a:effectLst>
                  <a:glow rad="63500">
                    <a:schemeClr val="accent4">
                      <a:satMod val="175000"/>
                      <a:alpha val="40000"/>
                    </a:schemeClr>
                  </a:glow>
                </a:effectLst>
                <a:latin typeface="Arial" pitchFamily="34" charset="0"/>
                <a:cs typeface="Arial" pitchFamily="34" charset="0"/>
              </a:rPr>
              <a:t>1. </a:t>
            </a:r>
            <a:r>
              <a:rPr lang="en-US" sz="2800" b="1" dirty="0" smtClean="0">
                <a:solidFill>
                  <a:srgbClr val="000099"/>
                </a:solidFill>
                <a:effectLst>
                  <a:glow rad="63500">
                    <a:schemeClr val="accent4">
                      <a:satMod val="175000"/>
                      <a:alpha val="40000"/>
                    </a:schemeClr>
                  </a:glow>
                </a:effectLst>
                <a:latin typeface="Arial" pitchFamily="34" charset="0"/>
                <a:cs typeface="Arial" pitchFamily="34" charset="0"/>
              </a:rPr>
              <a:t>Clinical data, </a:t>
            </a:r>
            <a:r>
              <a:rPr lang="en-US" sz="2800" b="1" dirty="0" err="1" smtClean="0">
                <a:solidFill>
                  <a:srgbClr val="000099"/>
                </a:solidFill>
                <a:effectLst>
                  <a:glow rad="63500">
                    <a:schemeClr val="accent4">
                      <a:satMod val="175000"/>
                      <a:alpha val="40000"/>
                    </a:schemeClr>
                  </a:glow>
                </a:effectLst>
                <a:latin typeface="Arial" pitchFamily="34" charset="0"/>
                <a:cs typeface="Arial" pitchFamily="34" charset="0"/>
              </a:rPr>
              <a:t>arthralgia</a:t>
            </a:r>
            <a:r>
              <a:rPr lang="en-US" sz="2800" b="1" dirty="0" smtClean="0">
                <a:solidFill>
                  <a:srgbClr val="000099"/>
                </a:solidFill>
                <a:effectLst>
                  <a:glow rad="63500">
                    <a:schemeClr val="accent4">
                      <a:satMod val="175000"/>
                      <a:alpha val="40000"/>
                    </a:schemeClr>
                  </a:glow>
                </a:effectLst>
                <a:latin typeface="Arial" pitchFamily="34" charset="0"/>
                <a:cs typeface="Arial" pitchFamily="34" charset="0"/>
              </a:rPr>
              <a:t>, fever</a:t>
            </a:r>
          </a:p>
          <a:p>
            <a:pPr>
              <a:lnSpc>
                <a:spcPct val="80000"/>
              </a:lnSpc>
              <a:spcBef>
                <a:spcPts val="600"/>
              </a:spcBef>
              <a:defRPr/>
            </a:pPr>
            <a:r>
              <a:rPr lang="en-US" sz="2800" b="1" dirty="0" smtClean="0">
                <a:solidFill>
                  <a:srgbClr val="000099"/>
                </a:solidFill>
                <a:effectLst>
                  <a:glow rad="63500">
                    <a:schemeClr val="accent4">
                      <a:satMod val="175000"/>
                      <a:alpha val="40000"/>
                    </a:schemeClr>
                  </a:glow>
                </a:effectLst>
                <a:latin typeface="Arial" pitchFamily="34" charset="0"/>
                <a:cs typeface="Arial" pitchFamily="34" charset="0"/>
              </a:rPr>
              <a:t>2. Laboratory data</a:t>
            </a:r>
          </a:p>
          <a:p>
            <a:pPr>
              <a:lnSpc>
                <a:spcPct val="80000"/>
              </a:lnSpc>
              <a:spcBef>
                <a:spcPts val="600"/>
              </a:spcBef>
              <a:defRPr/>
            </a:pPr>
            <a:r>
              <a:rPr lang="en-US" sz="2800" b="1" dirty="0" smtClean="0">
                <a:solidFill>
                  <a:srgbClr val="000099"/>
                </a:solidFill>
                <a:effectLst>
                  <a:glow rad="63500">
                    <a:schemeClr val="accent4">
                      <a:satMod val="175000"/>
                      <a:alpha val="40000"/>
                    </a:schemeClr>
                  </a:glow>
                </a:effectLst>
                <a:latin typeface="Arial" pitchFamily="34" charset="0"/>
                <a:cs typeface="Arial" pitchFamily="34" charset="0"/>
              </a:rPr>
              <a:t>     Growth of acute phase reactants: ESR, CRP</a:t>
            </a:r>
          </a:p>
          <a:p>
            <a:pPr>
              <a:lnSpc>
                <a:spcPct val="80000"/>
              </a:lnSpc>
              <a:spcBef>
                <a:spcPts val="600"/>
              </a:spcBef>
              <a:defRPr/>
            </a:pPr>
            <a:r>
              <a:rPr lang="en-US" sz="2800" b="1" dirty="0" smtClean="0">
                <a:solidFill>
                  <a:srgbClr val="000099"/>
                </a:solidFill>
                <a:effectLst>
                  <a:glow rad="63500">
                    <a:schemeClr val="accent4">
                      <a:satMod val="175000"/>
                      <a:alpha val="40000"/>
                    </a:schemeClr>
                  </a:glow>
                </a:effectLst>
                <a:latin typeface="Arial" pitchFamily="34" charset="0"/>
                <a:cs typeface="Arial" pitchFamily="34" charset="0"/>
              </a:rPr>
              <a:t>3. Lengthening the interval PQ</a:t>
            </a:r>
            <a:endPar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endParaRPr>
          </a:p>
          <a:p>
            <a:pPr marL="358775">
              <a:lnSpc>
                <a:spcPct val="80000"/>
              </a:lnSpc>
              <a:spcBef>
                <a:spcPts val="600"/>
              </a:spcBef>
              <a:defRPr/>
            </a:pP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SYMPTOMS OF PREVIOUS STREPTO</a:t>
            </a:r>
            <a:r>
              <a:rPr lang="uk-UA"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С</a:t>
            </a:r>
            <a:r>
              <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OCCAL  INFECTION </a:t>
            </a:r>
            <a:r>
              <a:rPr lang="ru-RU"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rPr>
              <a:t>:</a:t>
            </a:r>
            <a:endParaRPr lang="en-US" sz="2800" b="1" dirty="0" smtClean="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latin typeface="Arial" pitchFamily="34" charset="0"/>
              <a:cs typeface="Arial" pitchFamily="34" charset="0"/>
            </a:endParaRPr>
          </a:p>
          <a:p>
            <a:pPr marL="358775">
              <a:lnSpc>
                <a:spcPct val="80000"/>
              </a:lnSpc>
              <a:spcBef>
                <a:spcPts val="600"/>
              </a:spcBef>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1. The growth of hemolytic streptococcus during bacteriological examination of the material from the pharynx</a:t>
            </a:r>
          </a:p>
          <a:p>
            <a:pPr marL="358775">
              <a:lnSpc>
                <a:spcPct val="80000"/>
              </a:lnSpc>
              <a:spcBef>
                <a:spcPts val="600"/>
              </a:spcBef>
              <a:defRPr/>
            </a:pPr>
            <a:r>
              <a:rPr lang="en-US"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rPr>
              <a:t>2. High titer or increase in the titer of anti-streptococcal antibodies</a:t>
            </a:r>
            <a:endParaRPr lang="ru-RU" sz="2800" b="1" dirty="0" smtClean="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Arial" pitchFamily="34" charset="0"/>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981807"/>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000" b="1" dirty="0" smtClean="0">
                <a:ln>
                  <a:solidFill>
                    <a:srgbClr val="0070C0"/>
                  </a:solidFill>
                </a:ln>
                <a:solidFill>
                  <a:srgbClr val="C00000"/>
                </a:solidFill>
                <a:effectLst>
                  <a:glow rad="63500">
                    <a:schemeClr val="accent1">
                      <a:satMod val="175000"/>
                      <a:alpha val="40000"/>
                    </a:schemeClr>
                  </a:glow>
                </a:effectLst>
              </a:rPr>
              <a:t>The main criteria for the diagnosis of rheumatism</a:t>
            </a:r>
            <a:endParaRPr lang="ru-RU" sz="40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1"/>
            <a:ext cx="8643998" cy="3243965"/>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bodyPr>
          <a:lstStyle/>
          <a:p>
            <a:pPr>
              <a:lnSpc>
                <a:spcPct val="80000"/>
              </a:lnSpc>
              <a:defRPr/>
            </a:pPr>
            <a:r>
              <a:rPr lang="en-US" sz="3200" b="1" dirty="0" smtClean="0">
                <a:solidFill>
                  <a:srgbClr val="FF0000"/>
                </a:solidFill>
                <a:effectLst>
                  <a:glow rad="63500">
                    <a:schemeClr val="accent4">
                      <a:satMod val="175000"/>
                      <a:alpha val="40000"/>
                    </a:schemeClr>
                  </a:glow>
                </a:effectLst>
                <a:latin typeface="Arial" pitchFamily="34" charset="0"/>
                <a:cs typeface="Arial" pitchFamily="34" charset="0"/>
              </a:rPr>
              <a:t>Allows you to diagnose rheumatic fever:</a:t>
            </a:r>
          </a:p>
          <a:p>
            <a:pPr>
              <a:lnSpc>
                <a:spcPct val="80000"/>
              </a:lnSpc>
              <a:defRPr/>
            </a:pPr>
            <a:endParaRPr lang="en-US" sz="32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a:lnSpc>
                <a:spcPct val="80000"/>
              </a:lnSpc>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-Presence of 2 large criteria and signs of the previous streptococcal infection</a:t>
            </a:r>
          </a:p>
          <a:p>
            <a:pPr>
              <a:lnSpc>
                <a:spcPct val="80000"/>
              </a:lnSpc>
              <a:defRPr/>
            </a:pPr>
            <a:endParaRPr lang="en-US" sz="3200" b="1" dirty="0" smtClean="0">
              <a:solidFill>
                <a:srgbClr val="000099"/>
              </a:solidFill>
              <a:effectLst>
                <a:glow rad="63500">
                  <a:schemeClr val="accent4">
                    <a:satMod val="175000"/>
                    <a:alpha val="40000"/>
                  </a:schemeClr>
                </a:glow>
              </a:effectLst>
              <a:latin typeface="Arial" pitchFamily="34" charset="0"/>
              <a:cs typeface="Arial" pitchFamily="34" charset="0"/>
            </a:endParaRPr>
          </a:p>
          <a:p>
            <a:pPr>
              <a:lnSpc>
                <a:spcPct val="80000"/>
              </a:lnSpc>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-The presence of 1 large, 2 small criteria and characteristics of the previous</a:t>
            </a:r>
          </a:p>
          <a:p>
            <a:pPr>
              <a:lnSpc>
                <a:spcPct val="80000"/>
              </a:lnSpc>
              <a:defRPr/>
            </a:pPr>
            <a:r>
              <a:rPr lang="en-US" sz="3200" b="1" dirty="0" smtClean="0">
                <a:solidFill>
                  <a:srgbClr val="000099"/>
                </a:solidFill>
                <a:effectLst>
                  <a:glow rad="63500">
                    <a:schemeClr val="accent4">
                      <a:satMod val="175000"/>
                      <a:alpha val="40000"/>
                    </a:schemeClr>
                  </a:glow>
                </a:effectLst>
                <a:latin typeface="Arial" pitchFamily="34" charset="0"/>
                <a:cs typeface="Arial" pitchFamily="34" charset="0"/>
              </a:rPr>
              <a:t>streptococcal infection</a:t>
            </a:r>
            <a:endParaRPr lang="ru-RU" sz="3200" b="1" dirty="0" smtClean="0">
              <a:solidFill>
                <a:srgbClr val="000099"/>
              </a:solidFill>
              <a:effectLst>
                <a:glow rad="63500">
                  <a:schemeClr val="accent4">
                    <a:satMod val="175000"/>
                    <a:alpha val="40000"/>
                  </a:schemeClr>
                </a:glow>
              </a:effectLst>
              <a:latin typeface="Arial" pitchFamily="34" charset="0"/>
              <a:cs typeface="Arial" pitchFamily="34" charset="0"/>
            </a:endParaRPr>
          </a:p>
        </p:txBody>
      </p:sp>
      <p:pic>
        <p:nvPicPr>
          <p:cNvPr id="13314" name="Picture 2"/>
          <p:cNvPicPr>
            <a:picLocks noChangeAspect="1" noChangeArrowheads="1"/>
          </p:cNvPicPr>
          <p:nvPr/>
        </p:nvPicPr>
        <p:blipFill>
          <a:blip r:embed="rId2"/>
          <a:srcRect/>
          <a:stretch>
            <a:fillRect/>
          </a:stretch>
        </p:blipFill>
        <p:spPr bwMode="auto">
          <a:xfrm>
            <a:off x="285720" y="5214950"/>
            <a:ext cx="1581150" cy="1428750"/>
          </a:xfrm>
          <a:prstGeom prst="rect">
            <a:avLst/>
          </a:prstGeom>
          <a:noFill/>
          <a:ln w="9525">
            <a:noFill/>
            <a:miter lim="800000"/>
            <a:headEnd/>
            <a:tailEnd/>
          </a:ln>
          <a:effectLst/>
        </p:spPr>
      </p:pic>
      <p:pic>
        <p:nvPicPr>
          <p:cNvPr id="13315" name="Picture 3"/>
          <p:cNvPicPr>
            <a:picLocks noChangeAspect="1" noChangeArrowheads="1"/>
          </p:cNvPicPr>
          <p:nvPr/>
        </p:nvPicPr>
        <p:blipFill>
          <a:blip r:embed="rId3"/>
          <a:srcRect/>
          <a:stretch>
            <a:fillRect/>
          </a:stretch>
        </p:blipFill>
        <p:spPr bwMode="auto">
          <a:xfrm>
            <a:off x="1857356" y="5143512"/>
            <a:ext cx="2190750" cy="1428750"/>
          </a:xfrm>
          <a:prstGeom prst="rect">
            <a:avLst/>
          </a:prstGeom>
          <a:noFill/>
          <a:ln w="9525">
            <a:noFill/>
            <a:miter lim="800000"/>
            <a:headEnd/>
            <a:tailEnd/>
          </a:ln>
          <a:effectLst/>
        </p:spPr>
      </p:pic>
      <p:pic>
        <p:nvPicPr>
          <p:cNvPr id="13316" name="Picture 4"/>
          <p:cNvPicPr>
            <a:picLocks noChangeAspect="1" noChangeArrowheads="1"/>
          </p:cNvPicPr>
          <p:nvPr/>
        </p:nvPicPr>
        <p:blipFill>
          <a:blip r:embed="rId4"/>
          <a:srcRect/>
          <a:stretch>
            <a:fillRect/>
          </a:stretch>
        </p:blipFill>
        <p:spPr bwMode="auto">
          <a:xfrm>
            <a:off x="4071934" y="5143512"/>
            <a:ext cx="2152650" cy="1428750"/>
          </a:xfrm>
          <a:prstGeom prst="rect">
            <a:avLst/>
          </a:prstGeom>
          <a:noFill/>
          <a:ln w="9525">
            <a:noFill/>
            <a:miter lim="800000"/>
            <a:headEnd/>
            <a:tailEnd/>
          </a:ln>
          <a:effectLst/>
        </p:spPr>
      </p:pic>
      <p:pic>
        <p:nvPicPr>
          <p:cNvPr id="13317" name="Picture 5"/>
          <p:cNvPicPr>
            <a:picLocks noChangeAspect="1" noChangeArrowheads="1"/>
          </p:cNvPicPr>
          <p:nvPr/>
        </p:nvPicPr>
        <p:blipFill>
          <a:blip r:embed="rId5"/>
          <a:srcRect/>
          <a:stretch>
            <a:fillRect/>
          </a:stretch>
        </p:blipFill>
        <p:spPr bwMode="auto">
          <a:xfrm>
            <a:off x="6215074" y="4000504"/>
            <a:ext cx="2643206" cy="2571758"/>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981807"/>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000" b="1" dirty="0" smtClean="0">
                <a:ln>
                  <a:solidFill>
                    <a:srgbClr val="0070C0"/>
                  </a:solidFill>
                </a:ln>
                <a:solidFill>
                  <a:srgbClr val="C00000"/>
                </a:solidFill>
                <a:effectLst>
                  <a:glow rad="63500">
                    <a:schemeClr val="accent1">
                      <a:satMod val="175000"/>
                      <a:alpha val="40000"/>
                    </a:schemeClr>
                  </a:glow>
                </a:effectLst>
              </a:rPr>
              <a:t>Diagnostic criteria for rheumatoid arthritis</a:t>
            </a:r>
            <a:endParaRPr lang="ru-RU" sz="4000"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1"/>
            <a:ext cx="8643998" cy="5262979"/>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p>
            <a:pPr>
              <a:lnSpc>
                <a:spcPct val="80000"/>
              </a:lnSpc>
            </a:pPr>
            <a:r>
              <a:rPr lang="en-US" sz="28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5. Rheumatoid nodules. </a:t>
            </a:r>
            <a:r>
              <a:rPr lang="en-US" sz="28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rPr>
              <a:t>Subcutaneous nodules on protruding sites of bones, extensor surfaces or near the joints, detected by a doctor</a:t>
            </a:r>
          </a:p>
          <a:p>
            <a:pPr>
              <a:lnSpc>
                <a:spcPct val="80000"/>
              </a:lnSpc>
            </a:pPr>
            <a:r>
              <a:rPr lang="en-US" sz="28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rPr>
              <a:t> </a:t>
            </a:r>
            <a:r>
              <a:rPr lang="en-US" sz="28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6. Rheumatoid factor in serum. </a:t>
            </a:r>
            <a:r>
              <a:rPr lang="en-US" sz="28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rPr>
              <a:t>Revealing an abnormal amount of rheumatoid factor in the serum by any method</a:t>
            </a:r>
          </a:p>
          <a:p>
            <a:pPr>
              <a:lnSpc>
                <a:spcPct val="80000"/>
              </a:lnSpc>
            </a:pPr>
            <a:r>
              <a:rPr lang="en-US" sz="28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rPr>
              <a:t> </a:t>
            </a:r>
            <a:r>
              <a:rPr lang="en-US" sz="28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7. Radiographic changes</a:t>
            </a:r>
          </a:p>
          <a:p>
            <a:pPr>
              <a:lnSpc>
                <a:spcPct val="80000"/>
              </a:lnSpc>
            </a:pPr>
            <a:r>
              <a:rPr lang="en-US" sz="28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rPr>
              <a:t>On the X-ray of the hand and wrist in the anterior-posterior projection: narrowing of the joint gap, erosion, clear osteoporosis of the bones of the affected joint and the bones immediately adjacent to it. Characteristic </a:t>
            </a:r>
            <a:r>
              <a:rPr lang="en-US" sz="2800" b="1" dirty="0" err="1"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rPr>
              <a:t>subluxations</a:t>
            </a:r>
            <a:r>
              <a:rPr lang="en-US" sz="28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rPr>
              <a:t> in the </a:t>
            </a:r>
            <a:r>
              <a:rPr lang="en-US" sz="2800" b="1" dirty="0" err="1"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rPr>
              <a:t>metacarpophalangeal</a:t>
            </a:r>
            <a:r>
              <a:rPr lang="en-US" sz="28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rPr>
              <a:t> joints, lateral deviation of the fingers.</a:t>
            </a:r>
          </a:p>
          <a:p>
            <a:pPr>
              <a:lnSpc>
                <a:spcPct val="80000"/>
              </a:lnSpc>
            </a:pPr>
            <a:r>
              <a:rPr lang="en-US" sz="28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If there are 4 or more of 7 of the above criteria can be diagnosed with rheumatoid arthritis.</a:t>
            </a:r>
            <a:endParaRPr lang="ru-RU" sz="2800" b="1" i="1" dirty="0" smtClean="0">
              <a:ln w="12700">
                <a:noFill/>
                <a:prstDash val="solid"/>
              </a:ln>
              <a:solidFill>
                <a:srgbClr val="FF0000"/>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981807"/>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000" b="1" dirty="0" smtClean="0">
                <a:ln>
                  <a:solidFill>
                    <a:srgbClr val="0070C0"/>
                  </a:solidFill>
                </a:ln>
                <a:solidFill>
                  <a:srgbClr val="C00000"/>
                </a:solidFill>
                <a:effectLst>
                  <a:glow rad="63500">
                    <a:schemeClr val="accent1">
                      <a:satMod val="175000"/>
                      <a:alpha val="40000"/>
                    </a:schemeClr>
                  </a:glow>
                </a:effectLst>
              </a:rPr>
              <a:t>Diagnostic criteria for rheumatoid arthritis</a:t>
            </a:r>
            <a:endParaRPr lang="ru-RU" sz="4000" b="1" dirty="0">
              <a:ln>
                <a:solidFill>
                  <a:srgbClr val="0070C0"/>
                </a:solidFill>
              </a:ln>
              <a:solidFill>
                <a:srgbClr val="C00000"/>
              </a:solidFill>
              <a:effectLst>
                <a:glow rad="63500">
                  <a:schemeClr val="accent1">
                    <a:satMod val="175000"/>
                    <a:alpha val="40000"/>
                  </a:schemeClr>
                </a:glow>
              </a:effectLs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1"/>
            <a:ext cx="8643998" cy="5170646"/>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p>
            <a:pPr>
              <a:lnSpc>
                <a:spcPct val="80000"/>
              </a:lnSpc>
              <a:spcBef>
                <a:spcPts val="600"/>
              </a:spcBef>
            </a:pPr>
            <a:r>
              <a:rPr lang="ru-RU" sz="3200" b="1" dirty="0" smtClean="0">
                <a:ln w="12700">
                  <a:solidFill>
                    <a:schemeClr val="tx2">
                      <a:satMod val="155000"/>
                    </a:schemeClr>
                  </a:solidFill>
                  <a:prstDash val="solid"/>
                </a:ln>
                <a:solidFill>
                  <a:schemeClr val="accent2"/>
                </a:solidFill>
                <a:effectLst>
                  <a:outerShdw blurRad="41275" dist="20320" dir="1800000" algn="tl" rotWithShape="0">
                    <a:srgbClr val="000000">
                      <a:alpha val="40000"/>
                    </a:srgbClr>
                  </a:outerShdw>
                </a:effectLst>
                <a:latin typeface="Arial" pitchFamily="34" charset="0"/>
                <a:cs typeface="Arial" pitchFamily="34" charset="0"/>
              </a:rPr>
              <a:t>8. Лабораторные  данные:  </a:t>
            </a:r>
          </a:p>
          <a:p>
            <a:pPr>
              <a:lnSpc>
                <a:spcPct val="80000"/>
              </a:lnSpc>
            </a:pPr>
            <a:r>
              <a:rPr lang="ru-RU" sz="2800" b="1" dirty="0"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повышение   </a:t>
            </a:r>
            <a:r>
              <a:rPr lang="ru-RU" sz="2800" b="1" dirty="0" err="1"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СОЭ</a:t>
            </a:r>
            <a:r>
              <a:rPr lang="ru-RU" sz="2800" b="1" dirty="0"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   определение   </a:t>
            </a:r>
            <a:r>
              <a:rPr lang="ru-RU" sz="2800" b="1" dirty="0" err="1"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ревматоидного</a:t>
            </a:r>
            <a:r>
              <a:rPr lang="ru-RU" sz="2800" b="1" dirty="0"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 Фактора (с 6 мес. заболевания; диагностический титр по реакции  </a:t>
            </a:r>
            <a:r>
              <a:rPr lang="ru-RU" sz="2800" b="1" dirty="0" err="1"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Волера-Роуза</a:t>
            </a:r>
            <a:r>
              <a:rPr lang="ru-RU" sz="2800" b="1" dirty="0"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 1:32,   латекс–тест   1:20). </a:t>
            </a:r>
          </a:p>
          <a:p>
            <a:pPr>
              <a:lnSpc>
                <a:spcPct val="80000"/>
              </a:lnSpc>
            </a:pPr>
            <a:r>
              <a:rPr lang="ru-RU" sz="2800" b="1" dirty="0"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В    </a:t>
            </a:r>
            <a:r>
              <a:rPr lang="ru-RU" sz="2800" b="1" dirty="0" err="1"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иммуннограмме</a:t>
            </a:r>
            <a:r>
              <a:rPr lang="ru-RU" sz="2800" b="1" dirty="0"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 -  снижение   Т-лимфоцитов, </a:t>
            </a:r>
            <a:r>
              <a:rPr lang="ru-RU" sz="2800" b="1" dirty="0" err="1"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антикератиновые</a:t>
            </a:r>
            <a:r>
              <a:rPr lang="ru-RU" sz="2800" b="1" dirty="0"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 антитела (</a:t>
            </a:r>
            <a:r>
              <a:rPr lang="ru-RU" sz="2800" b="1" dirty="0" err="1"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АТ</a:t>
            </a:r>
            <a:r>
              <a:rPr lang="ru-RU" sz="2800" b="1" dirty="0"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Arial" pitchFamily="34" charset="0"/>
                <a:cs typeface="Arial" pitchFamily="34" charset="0"/>
              </a:rPr>
              <a:t>) крови.</a:t>
            </a:r>
          </a:p>
          <a:p>
            <a:pPr>
              <a:lnSpc>
                <a:spcPct val="80000"/>
              </a:lnSpc>
              <a:spcBef>
                <a:spcPts val="1200"/>
              </a:spcBef>
            </a:pPr>
            <a:r>
              <a:rPr lang="ru-RU" sz="3200" b="1" dirty="0" smtClean="0">
                <a:ln w="12700">
                  <a:solidFill>
                    <a:schemeClr val="tx2">
                      <a:satMod val="155000"/>
                    </a:schemeClr>
                  </a:solidFill>
                  <a:prstDash val="solid"/>
                </a:ln>
                <a:solidFill>
                  <a:schemeClr val="accent2"/>
                </a:solidFill>
                <a:effectLst>
                  <a:outerShdw blurRad="41275" dist="20320" dir="1800000" algn="tl" rotWithShape="0">
                    <a:srgbClr val="000000">
                      <a:alpha val="40000"/>
                    </a:srgbClr>
                  </a:outerShdw>
                </a:effectLst>
                <a:latin typeface="Arial" pitchFamily="34" charset="0"/>
                <a:cs typeface="Arial" pitchFamily="34" charset="0"/>
              </a:rPr>
              <a:t>9. Инструментальные исследования: </a:t>
            </a:r>
            <a:r>
              <a:rPr lang="ru-RU" sz="2800" b="1" dirty="0"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синовиальная  жидкость:  мутная,  низкой  вязкости,  с повышенным  содержанием  белка (</a:t>
            </a:r>
            <a:r>
              <a:rPr lang="ru-RU" sz="2800" b="1" dirty="0" err="1"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40-60г</a:t>
            </a:r>
            <a:r>
              <a:rPr lang="ru-RU" sz="2800" b="1" dirty="0"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/л),  снижением  глюкозы   до   0.5-3.5 </a:t>
            </a:r>
            <a:r>
              <a:rPr lang="ru-RU" sz="2800" b="1" dirty="0" err="1"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ммоль</a:t>
            </a:r>
            <a:r>
              <a:rPr lang="ru-RU" sz="2800" b="1" dirty="0"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/л, </a:t>
            </a:r>
            <a:r>
              <a:rPr lang="ru-RU" sz="2800" b="1" dirty="0" err="1"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ЛДГ</a:t>
            </a:r>
            <a:r>
              <a:rPr lang="ru-RU" sz="2800" b="1" dirty="0"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 &gt;300 </a:t>
            </a:r>
            <a:r>
              <a:rPr lang="ru-RU" sz="2800" b="1" dirty="0" err="1"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ЕД</a:t>
            </a:r>
            <a:r>
              <a:rPr lang="ru-RU" sz="2800" b="1" dirty="0"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 количество клеток 5000-25000 в </a:t>
            </a:r>
            <a:r>
              <a:rPr lang="ru-RU" sz="2800" b="1" dirty="0" err="1"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1мкл</a:t>
            </a:r>
            <a:r>
              <a:rPr lang="ru-RU" sz="2800" b="1" dirty="0"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 (</a:t>
            </a:r>
            <a:r>
              <a:rPr lang="ru-RU" sz="2800" b="1" dirty="0" err="1"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в</a:t>
            </a:r>
            <a:r>
              <a:rPr lang="ru-RU" sz="2800" b="1" dirty="0"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latin typeface="Arial" pitchFamily="34" charset="0"/>
                <a:cs typeface="Arial" pitchFamily="34" charset="0"/>
              </a:rPr>
              <a:t> норме до 200). </a:t>
            </a:r>
            <a:endParaRPr lang="ru-RU" sz="2400" b="1" dirty="0" smtClean="0">
              <a:solidFill>
                <a:schemeClr val="tx2">
                  <a:lumMod val="75000"/>
                </a:schemeClr>
              </a:solidFill>
              <a:effectLst>
                <a:glow rad="63500">
                  <a:schemeClr val="accent4">
                    <a:satMod val="175000"/>
                    <a:alpha val="40000"/>
                  </a:schemeClr>
                </a:glow>
              </a:effectLst>
              <a:latin typeface="Arial" pitchFamily="34" charset="0"/>
              <a:cs typeface="Arial" pitchFamily="34" charset="0"/>
            </a:endParaRPr>
          </a:p>
        </p:txBody>
      </p:sp>
      <p:sp>
        <p:nvSpPr>
          <p:cNvPr id="5" name="Прямоугольник 4"/>
          <p:cNvSpPr/>
          <p:nvPr/>
        </p:nvSpPr>
        <p:spPr>
          <a:xfrm>
            <a:off x="285720" y="1285860"/>
            <a:ext cx="8643998" cy="5444567"/>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p>
            <a:pPr>
              <a:lnSpc>
                <a:spcPct val="80000"/>
              </a:lnSpc>
              <a:spcBef>
                <a:spcPts val="600"/>
              </a:spcBef>
            </a:pPr>
            <a:r>
              <a:rPr lang="en-US" sz="3200" b="1" dirty="0" smtClean="0">
                <a:ln w="12700">
                  <a:solidFill>
                    <a:schemeClr val="tx2">
                      <a:satMod val="155000"/>
                    </a:schemeClr>
                  </a:solidFill>
                  <a:prstDash val="solid"/>
                </a:ln>
                <a:solidFill>
                  <a:schemeClr val="accent2"/>
                </a:solidFill>
                <a:effectLst>
                  <a:outerShdw blurRad="41275" dist="20320" dir="1800000" algn="tl" rotWithShape="0">
                    <a:srgbClr val="000000">
                      <a:alpha val="40000"/>
                    </a:srgbClr>
                  </a:outerShdw>
                </a:effectLst>
                <a:latin typeface="Arial" pitchFamily="34" charset="0"/>
                <a:cs typeface="Arial" pitchFamily="34" charset="0"/>
              </a:rPr>
              <a:t>8. Laboratory data:</a:t>
            </a:r>
          </a:p>
          <a:p>
            <a:pPr>
              <a:lnSpc>
                <a:spcPct val="80000"/>
              </a:lnSpc>
              <a:spcBef>
                <a:spcPts val="600"/>
              </a:spcBef>
            </a:pPr>
            <a:r>
              <a:rPr lang="en-US" sz="3200" b="1" dirty="0"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latin typeface="Arial" pitchFamily="34" charset="0"/>
                <a:cs typeface="Arial" pitchFamily="34" charset="0"/>
              </a:rPr>
              <a:t>increased ESR, determination of the rheumatoid factor (from 6 months of disease, diagnostic titer by the </a:t>
            </a:r>
            <a:r>
              <a:rPr lang="en-US" sz="3200" b="1" dirty="0" err="1"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latin typeface="Arial" pitchFamily="34" charset="0"/>
                <a:cs typeface="Arial" pitchFamily="34" charset="0"/>
              </a:rPr>
              <a:t>Voler</a:t>
            </a:r>
            <a:r>
              <a:rPr lang="en-US" sz="3200" b="1" dirty="0"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latin typeface="Arial" pitchFamily="34" charset="0"/>
                <a:cs typeface="Arial" pitchFamily="34" charset="0"/>
              </a:rPr>
              <a:t>-Rose reaction 1:32, latex test 1:20).</a:t>
            </a:r>
          </a:p>
          <a:p>
            <a:pPr>
              <a:lnSpc>
                <a:spcPct val="80000"/>
              </a:lnSpc>
              <a:spcBef>
                <a:spcPts val="600"/>
              </a:spcBef>
            </a:pPr>
            <a:r>
              <a:rPr lang="en-US" sz="3200" b="1" dirty="0"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latin typeface="Arial" pitchFamily="34" charset="0"/>
                <a:cs typeface="Arial" pitchFamily="34" charset="0"/>
              </a:rPr>
              <a:t>In the </a:t>
            </a:r>
            <a:r>
              <a:rPr lang="en-US" sz="3200" b="1" dirty="0" err="1"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latin typeface="Arial" pitchFamily="34" charset="0"/>
                <a:cs typeface="Arial" pitchFamily="34" charset="0"/>
              </a:rPr>
              <a:t>immunogram</a:t>
            </a:r>
            <a:r>
              <a:rPr lang="en-US" sz="3200" b="1" dirty="0"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latin typeface="Arial" pitchFamily="34" charset="0"/>
                <a:cs typeface="Arial" pitchFamily="34" charset="0"/>
              </a:rPr>
              <a:t> - a decrease in T-lymphocytes, anti-keratin antibodies (AT) of the blood.</a:t>
            </a:r>
          </a:p>
          <a:p>
            <a:pPr>
              <a:lnSpc>
                <a:spcPct val="80000"/>
              </a:lnSpc>
              <a:spcBef>
                <a:spcPts val="600"/>
              </a:spcBef>
            </a:pPr>
            <a:r>
              <a:rPr lang="en-US" sz="3200" b="1" dirty="0" smtClean="0">
                <a:ln w="12700">
                  <a:solidFill>
                    <a:schemeClr val="tx2">
                      <a:satMod val="155000"/>
                    </a:schemeClr>
                  </a:solidFill>
                  <a:prstDash val="solid"/>
                </a:ln>
                <a:solidFill>
                  <a:schemeClr val="accent2"/>
                </a:solidFill>
                <a:effectLst>
                  <a:outerShdw blurRad="41275" dist="20320" dir="1800000" algn="tl" rotWithShape="0">
                    <a:srgbClr val="000000">
                      <a:alpha val="40000"/>
                    </a:srgbClr>
                  </a:outerShdw>
                </a:effectLst>
                <a:latin typeface="Arial" pitchFamily="34" charset="0"/>
                <a:cs typeface="Arial" pitchFamily="34" charset="0"/>
              </a:rPr>
              <a:t>9. Instrumental studies: </a:t>
            </a:r>
            <a:r>
              <a:rPr lang="en-US" sz="3200" b="1" dirty="0"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latin typeface="Arial" pitchFamily="34" charset="0"/>
                <a:cs typeface="Arial" pitchFamily="34" charset="0"/>
              </a:rPr>
              <a:t>synovial fluid: cloudy, low viscosity, with high protein content (40-60 g / l), glucose decrease to 0.5-3.5 </a:t>
            </a:r>
            <a:r>
              <a:rPr lang="en-US" sz="3200" b="1" dirty="0" err="1"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latin typeface="Arial" pitchFamily="34" charset="0"/>
                <a:cs typeface="Arial" pitchFamily="34" charset="0"/>
              </a:rPr>
              <a:t>mmol</a:t>
            </a:r>
            <a:r>
              <a:rPr lang="en-US" sz="3200" b="1" dirty="0"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latin typeface="Arial" pitchFamily="34" charset="0"/>
                <a:cs typeface="Arial" pitchFamily="34" charset="0"/>
              </a:rPr>
              <a:t> / l, LDH&gt; 300 ED, cell count of 5000-25000 in 1 </a:t>
            </a:r>
            <a:r>
              <a:rPr lang="en-US" sz="3200" b="1" dirty="0" err="1"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latin typeface="Arial" pitchFamily="34" charset="0"/>
                <a:cs typeface="Arial" pitchFamily="34" charset="0"/>
              </a:rPr>
              <a:t>μl</a:t>
            </a:r>
            <a:r>
              <a:rPr lang="en-US" sz="3200" b="1" dirty="0"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latin typeface="Arial" pitchFamily="34" charset="0"/>
                <a:cs typeface="Arial" pitchFamily="34" charset="0"/>
              </a:rPr>
              <a:t> (normal up to 200).</a:t>
            </a:r>
            <a:endParaRPr lang="ru-RU" sz="2400" b="1" dirty="0" smtClean="0">
              <a:solidFill>
                <a:srgbClr val="0000FF"/>
              </a:solidFill>
              <a:effectLst>
                <a:glow rad="63500">
                  <a:schemeClr val="accent4">
                    <a:satMod val="175000"/>
                    <a:alpha val="40000"/>
                  </a:schemeClr>
                </a:glow>
              </a:effectLst>
              <a:latin typeface="Arial" pitchFamily="34" charset="0"/>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981807"/>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000" b="1" dirty="0" smtClean="0">
                <a:ln>
                  <a:solidFill>
                    <a:srgbClr val="0070C0"/>
                  </a:solidFill>
                </a:ln>
                <a:solidFill>
                  <a:srgbClr val="C00000"/>
                </a:solidFill>
                <a:effectLst>
                  <a:glow rad="63500">
                    <a:schemeClr val="accent1">
                      <a:satMod val="175000"/>
                      <a:alpha val="40000"/>
                    </a:schemeClr>
                  </a:glow>
                </a:effectLst>
              </a:rPr>
              <a:t>Diagnostic criteria for </a:t>
            </a:r>
            <a:r>
              <a:rPr lang="en-US" sz="4000" b="1" dirty="0" err="1" smtClean="0">
                <a:ln>
                  <a:solidFill>
                    <a:srgbClr val="0070C0"/>
                  </a:solidFill>
                </a:ln>
                <a:solidFill>
                  <a:srgbClr val="C00000"/>
                </a:solidFill>
                <a:effectLst>
                  <a:glow rad="63500">
                    <a:schemeClr val="accent1">
                      <a:satMod val="175000"/>
                      <a:alpha val="40000"/>
                    </a:schemeClr>
                  </a:glow>
                </a:effectLst>
              </a:rPr>
              <a:t>osteoarthrosis</a:t>
            </a:r>
            <a:r>
              <a:rPr lang="en-US" sz="4000" b="1" dirty="0" smtClean="0">
                <a:ln>
                  <a:solidFill>
                    <a:srgbClr val="0070C0"/>
                  </a:solidFill>
                </a:ln>
                <a:solidFill>
                  <a:srgbClr val="C00000"/>
                </a:solidFill>
                <a:effectLst>
                  <a:glow rad="63500">
                    <a:schemeClr val="accent1">
                      <a:satMod val="175000"/>
                      <a:alpha val="40000"/>
                    </a:schemeClr>
                  </a:glow>
                </a:effectLst>
              </a:rPr>
              <a:t> (osteoarthritis)</a:t>
            </a:r>
            <a:endParaRPr lang="ru-RU" sz="4000"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1"/>
            <a:ext cx="8643998" cy="5607689"/>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pPr>
              <a:lnSpc>
                <a:spcPct val="80000"/>
              </a:lnSpc>
            </a:pPr>
            <a:r>
              <a:rPr lang="ru-RU" sz="2400" dirty="0" smtClean="0"/>
              <a:t> </a:t>
            </a:r>
            <a:r>
              <a:rPr lang="en-US" sz="3200" b="1" dirty="0" err="1" smtClean="0">
                <a:ln>
                  <a:solidFill>
                    <a:schemeClr val="accent2">
                      <a:lumMod val="40000"/>
                      <a:lumOff val="60000"/>
                    </a:schemeClr>
                  </a:solidFill>
                </a:ln>
                <a:solidFill>
                  <a:srgbClr val="FF0000"/>
                </a:solidFill>
                <a:latin typeface="Arial" pitchFamily="34" charset="0"/>
                <a:cs typeface="Arial" pitchFamily="34" charset="0"/>
              </a:rPr>
              <a:t>Arthrosis</a:t>
            </a:r>
            <a:r>
              <a:rPr lang="en-US" sz="3200" b="1" dirty="0" smtClean="0">
                <a:ln>
                  <a:solidFill>
                    <a:schemeClr val="accent2">
                      <a:lumMod val="40000"/>
                      <a:lumOff val="60000"/>
                    </a:schemeClr>
                  </a:solidFill>
                </a:ln>
                <a:solidFill>
                  <a:srgbClr val="FF0000"/>
                </a:solidFill>
                <a:latin typeface="Arial" pitchFamily="34" charset="0"/>
                <a:cs typeface="Arial" pitchFamily="34" charset="0"/>
              </a:rPr>
              <a:t> of wrists</a:t>
            </a:r>
            <a:endParaRPr lang="ru-RU" sz="3200" b="1" dirty="0" smtClean="0">
              <a:ln>
                <a:solidFill>
                  <a:schemeClr val="accent2">
                    <a:lumMod val="40000"/>
                    <a:lumOff val="60000"/>
                  </a:schemeClr>
                </a:solidFill>
              </a:ln>
              <a:solidFill>
                <a:srgbClr val="FF0000"/>
              </a:solidFill>
              <a:latin typeface="Arial" pitchFamily="34" charset="0"/>
              <a:cs typeface="Arial" pitchFamily="34" charset="0"/>
            </a:endParaRPr>
          </a:p>
          <a:p>
            <a:pPr>
              <a:lnSpc>
                <a:spcPct val="80000"/>
              </a:lnSpc>
            </a:pPr>
            <a:r>
              <a:rPr lang="ru-RU" sz="3200" b="1" dirty="0" smtClean="0">
                <a:ln>
                  <a:solidFill>
                    <a:schemeClr val="accent2">
                      <a:lumMod val="40000"/>
                      <a:lumOff val="60000"/>
                    </a:schemeClr>
                  </a:solidFill>
                </a:ln>
                <a:solidFill>
                  <a:srgbClr val="0000FF"/>
                </a:solidFill>
                <a:latin typeface="Arial" pitchFamily="34" charset="0"/>
                <a:cs typeface="Arial" pitchFamily="34" charset="0"/>
              </a:rPr>
              <a:t>1</a:t>
            </a:r>
            <a:r>
              <a:rPr lang="en-US" sz="3200" b="1" dirty="0" smtClean="0">
                <a:ln>
                  <a:solidFill>
                    <a:schemeClr val="accent2">
                      <a:lumMod val="40000"/>
                      <a:lumOff val="60000"/>
                    </a:schemeClr>
                  </a:solidFill>
                </a:ln>
                <a:solidFill>
                  <a:srgbClr val="0000FF"/>
                </a:solidFill>
                <a:latin typeface="Arial" pitchFamily="34" charset="0"/>
                <a:cs typeface="Arial" pitchFamily="34" charset="0"/>
              </a:rPr>
              <a:t>.Pain, stiffness or stiffness in the hands, most often during the day during the past month</a:t>
            </a:r>
          </a:p>
          <a:p>
            <a:pPr>
              <a:lnSpc>
                <a:spcPct val="80000"/>
              </a:lnSpc>
            </a:pPr>
            <a:r>
              <a:rPr lang="en-US" sz="3200" b="1" dirty="0" smtClean="0">
                <a:ln>
                  <a:solidFill>
                    <a:schemeClr val="accent2">
                      <a:lumMod val="40000"/>
                      <a:lumOff val="60000"/>
                    </a:schemeClr>
                  </a:solidFill>
                </a:ln>
                <a:solidFill>
                  <a:srgbClr val="0000FF"/>
                </a:solidFill>
                <a:latin typeface="Arial" pitchFamily="34" charset="0"/>
                <a:cs typeface="Arial" pitchFamily="34" charset="0"/>
              </a:rPr>
              <a:t>2.Dense thickening of two or more</a:t>
            </a:r>
          </a:p>
          <a:p>
            <a:pPr>
              <a:lnSpc>
                <a:spcPct val="80000"/>
              </a:lnSpc>
            </a:pPr>
            <a:r>
              <a:rPr lang="en-US" sz="3200" b="1" dirty="0" smtClean="0">
                <a:ln>
                  <a:solidFill>
                    <a:schemeClr val="accent2">
                      <a:lumMod val="40000"/>
                      <a:lumOff val="60000"/>
                    </a:schemeClr>
                  </a:solidFill>
                </a:ln>
                <a:solidFill>
                  <a:srgbClr val="0000FF"/>
                </a:solidFill>
                <a:latin typeface="Arial" pitchFamily="34" charset="0"/>
                <a:cs typeface="Arial" pitchFamily="34" charset="0"/>
              </a:rPr>
              <a:t>      joints and less than 3 swollen</a:t>
            </a:r>
          </a:p>
          <a:p>
            <a:pPr>
              <a:lnSpc>
                <a:spcPct val="80000"/>
              </a:lnSpc>
            </a:pPr>
            <a:r>
              <a:rPr lang="en-US" sz="3200" b="1" dirty="0" smtClean="0">
                <a:ln>
                  <a:solidFill>
                    <a:schemeClr val="accent2">
                      <a:lumMod val="40000"/>
                      <a:lumOff val="60000"/>
                    </a:schemeClr>
                  </a:solidFill>
                </a:ln>
                <a:solidFill>
                  <a:srgbClr val="0000FF"/>
                </a:solidFill>
                <a:latin typeface="Arial" pitchFamily="34" charset="0"/>
                <a:cs typeface="Arial" pitchFamily="34" charset="0"/>
              </a:rPr>
              <a:t>      </a:t>
            </a:r>
            <a:r>
              <a:rPr lang="en-US" sz="3200" b="1" dirty="0" err="1" smtClean="0">
                <a:ln>
                  <a:solidFill>
                    <a:schemeClr val="accent2">
                      <a:lumMod val="40000"/>
                      <a:lumOff val="60000"/>
                    </a:schemeClr>
                  </a:solidFill>
                </a:ln>
                <a:solidFill>
                  <a:srgbClr val="0000FF"/>
                </a:solidFill>
                <a:latin typeface="Arial" pitchFamily="34" charset="0"/>
                <a:cs typeface="Arial" pitchFamily="34" charset="0"/>
              </a:rPr>
              <a:t>metacarpophalangeal</a:t>
            </a:r>
            <a:r>
              <a:rPr lang="en-US" sz="3200" b="1" dirty="0" smtClean="0">
                <a:ln>
                  <a:solidFill>
                    <a:schemeClr val="accent2">
                      <a:lumMod val="40000"/>
                      <a:lumOff val="60000"/>
                    </a:schemeClr>
                  </a:solidFill>
                </a:ln>
                <a:solidFill>
                  <a:srgbClr val="0000FF"/>
                </a:solidFill>
                <a:latin typeface="Arial" pitchFamily="34" charset="0"/>
                <a:cs typeface="Arial" pitchFamily="34" charset="0"/>
              </a:rPr>
              <a:t> joints,</a:t>
            </a:r>
          </a:p>
          <a:p>
            <a:pPr>
              <a:lnSpc>
                <a:spcPct val="80000"/>
              </a:lnSpc>
            </a:pPr>
            <a:r>
              <a:rPr lang="en-US" sz="3200" b="1" dirty="0" smtClean="0">
                <a:ln>
                  <a:solidFill>
                    <a:schemeClr val="accent2">
                      <a:lumMod val="40000"/>
                      <a:lumOff val="60000"/>
                    </a:schemeClr>
                  </a:solidFill>
                </a:ln>
                <a:solidFill>
                  <a:srgbClr val="CC0000"/>
                </a:solidFill>
                <a:latin typeface="Arial" pitchFamily="34" charset="0"/>
                <a:cs typeface="Arial" pitchFamily="34" charset="0"/>
              </a:rPr>
              <a:t>or</a:t>
            </a:r>
          </a:p>
          <a:p>
            <a:pPr>
              <a:lnSpc>
                <a:spcPct val="80000"/>
              </a:lnSpc>
            </a:pPr>
            <a:r>
              <a:rPr lang="en-US" sz="3200" b="1" dirty="0" smtClean="0">
                <a:ln>
                  <a:solidFill>
                    <a:schemeClr val="accent2">
                      <a:lumMod val="40000"/>
                      <a:lumOff val="60000"/>
                    </a:schemeClr>
                  </a:solidFill>
                </a:ln>
                <a:solidFill>
                  <a:srgbClr val="0000FF"/>
                </a:solidFill>
                <a:latin typeface="Arial" pitchFamily="34" charset="0"/>
                <a:cs typeface="Arial" pitchFamily="34" charset="0"/>
              </a:rPr>
              <a:t>1.Hardening of two or more distal </a:t>
            </a:r>
            <a:r>
              <a:rPr lang="en-US" sz="3200" b="1" dirty="0" err="1" smtClean="0">
                <a:ln>
                  <a:solidFill>
                    <a:schemeClr val="accent2">
                      <a:lumMod val="40000"/>
                      <a:lumOff val="60000"/>
                    </a:schemeClr>
                  </a:solidFill>
                </a:ln>
                <a:solidFill>
                  <a:srgbClr val="0000FF"/>
                </a:solidFill>
                <a:latin typeface="Arial" pitchFamily="34" charset="0"/>
                <a:cs typeface="Arial" pitchFamily="34" charset="0"/>
              </a:rPr>
              <a:t>interphalangeal</a:t>
            </a:r>
            <a:r>
              <a:rPr lang="en-US" sz="3200" b="1" dirty="0" smtClean="0">
                <a:ln>
                  <a:solidFill>
                    <a:schemeClr val="accent2">
                      <a:lumMod val="40000"/>
                      <a:lumOff val="60000"/>
                    </a:schemeClr>
                  </a:solidFill>
                </a:ln>
                <a:solidFill>
                  <a:srgbClr val="0000FF"/>
                </a:solidFill>
                <a:latin typeface="Arial" pitchFamily="34" charset="0"/>
                <a:cs typeface="Arial" pitchFamily="34" charset="0"/>
              </a:rPr>
              <a:t> joints</a:t>
            </a:r>
          </a:p>
          <a:p>
            <a:pPr>
              <a:lnSpc>
                <a:spcPct val="80000"/>
              </a:lnSpc>
            </a:pPr>
            <a:r>
              <a:rPr lang="en-US" sz="3200" b="1" dirty="0" smtClean="0">
                <a:ln>
                  <a:solidFill>
                    <a:schemeClr val="accent2">
                      <a:lumMod val="40000"/>
                      <a:lumOff val="60000"/>
                    </a:schemeClr>
                  </a:solidFill>
                </a:ln>
                <a:solidFill>
                  <a:srgbClr val="0000FF"/>
                </a:solidFill>
                <a:latin typeface="Arial" pitchFamily="34" charset="0"/>
                <a:cs typeface="Arial" pitchFamily="34" charset="0"/>
              </a:rPr>
              <a:t>2.Incorrect position of one or more joints - II and III distal </a:t>
            </a:r>
            <a:r>
              <a:rPr lang="en-US" sz="3200" b="1" dirty="0" err="1" smtClean="0">
                <a:ln>
                  <a:solidFill>
                    <a:schemeClr val="accent2">
                      <a:lumMod val="40000"/>
                      <a:lumOff val="60000"/>
                    </a:schemeClr>
                  </a:solidFill>
                </a:ln>
                <a:solidFill>
                  <a:srgbClr val="0000FF"/>
                </a:solidFill>
                <a:latin typeface="Arial" pitchFamily="34" charset="0"/>
                <a:cs typeface="Arial" pitchFamily="34" charset="0"/>
              </a:rPr>
              <a:t>interphalangeal</a:t>
            </a:r>
            <a:r>
              <a:rPr lang="en-US" sz="3200" b="1" dirty="0" smtClean="0">
                <a:ln>
                  <a:solidFill>
                    <a:schemeClr val="accent2">
                      <a:lumMod val="40000"/>
                      <a:lumOff val="60000"/>
                    </a:schemeClr>
                  </a:solidFill>
                </a:ln>
                <a:solidFill>
                  <a:srgbClr val="0000FF"/>
                </a:solidFill>
                <a:latin typeface="Arial" pitchFamily="34" charset="0"/>
                <a:cs typeface="Arial" pitchFamily="34" charset="0"/>
              </a:rPr>
              <a:t> joints; II and III proximal </a:t>
            </a:r>
            <a:r>
              <a:rPr lang="en-US" sz="3200" b="1" dirty="0" err="1" smtClean="0">
                <a:ln>
                  <a:solidFill>
                    <a:schemeClr val="accent2">
                      <a:lumMod val="40000"/>
                      <a:lumOff val="60000"/>
                    </a:schemeClr>
                  </a:solidFill>
                </a:ln>
                <a:solidFill>
                  <a:srgbClr val="0000FF"/>
                </a:solidFill>
                <a:latin typeface="Arial" pitchFamily="34" charset="0"/>
                <a:cs typeface="Arial" pitchFamily="34" charset="0"/>
              </a:rPr>
              <a:t>interphalangeal</a:t>
            </a:r>
            <a:r>
              <a:rPr lang="en-US" sz="3200" b="1" dirty="0" smtClean="0">
                <a:ln>
                  <a:solidFill>
                    <a:schemeClr val="accent2">
                      <a:lumMod val="40000"/>
                      <a:lumOff val="60000"/>
                    </a:schemeClr>
                  </a:solidFill>
                </a:ln>
                <a:solidFill>
                  <a:srgbClr val="0000FF"/>
                </a:solidFill>
                <a:latin typeface="Arial" pitchFamily="34" charset="0"/>
                <a:cs typeface="Arial" pitchFamily="34" charset="0"/>
              </a:rPr>
              <a:t> joints; </a:t>
            </a:r>
            <a:r>
              <a:rPr lang="en-US" sz="3200" b="1" dirty="0" err="1" smtClean="0">
                <a:ln>
                  <a:solidFill>
                    <a:schemeClr val="accent2">
                      <a:lumMod val="40000"/>
                      <a:lumOff val="60000"/>
                    </a:schemeClr>
                  </a:solidFill>
                </a:ln>
                <a:solidFill>
                  <a:srgbClr val="0000FF"/>
                </a:solidFill>
                <a:latin typeface="Arial" pitchFamily="34" charset="0"/>
                <a:cs typeface="Arial" pitchFamily="34" charset="0"/>
              </a:rPr>
              <a:t>carpometacarpal</a:t>
            </a:r>
            <a:r>
              <a:rPr lang="en-US" sz="3200" b="1" dirty="0" smtClean="0">
                <a:ln>
                  <a:solidFill>
                    <a:schemeClr val="accent2">
                      <a:lumMod val="40000"/>
                      <a:lumOff val="60000"/>
                    </a:schemeClr>
                  </a:solidFill>
                </a:ln>
                <a:solidFill>
                  <a:srgbClr val="0000FF"/>
                </a:solidFill>
                <a:latin typeface="Arial" pitchFamily="34" charset="0"/>
                <a:cs typeface="Arial" pitchFamily="34" charset="0"/>
              </a:rPr>
              <a:t> joint on both hands</a:t>
            </a:r>
            <a:endParaRPr lang="ru-RU" sz="3200" b="1" dirty="0" smtClean="0">
              <a:ln>
                <a:solidFill>
                  <a:schemeClr val="accent2">
                    <a:lumMod val="40000"/>
                    <a:lumOff val="60000"/>
                  </a:schemeClr>
                </a:solidFill>
              </a:ln>
              <a:solidFill>
                <a:srgbClr val="0000FF"/>
              </a:solidFill>
              <a:latin typeface="Arial" pitchFamily="34" charset="0"/>
              <a:cs typeface="Arial" pitchFamily="34" charset="0"/>
            </a:endParaRPr>
          </a:p>
        </p:txBody>
      </p:sp>
      <p:pic>
        <p:nvPicPr>
          <p:cNvPr id="2050" name="Picture 2"/>
          <p:cNvPicPr>
            <a:picLocks noChangeAspect="1" noChangeArrowheads="1"/>
          </p:cNvPicPr>
          <p:nvPr/>
        </p:nvPicPr>
        <p:blipFill>
          <a:blip r:embed="rId2"/>
          <a:srcRect/>
          <a:stretch>
            <a:fillRect/>
          </a:stretch>
        </p:blipFill>
        <p:spPr bwMode="auto">
          <a:xfrm>
            <a:off x="7572396" y="2357430"/>
            <a:ext cx="1428760" cy="1643074"/>
          </a:xfrm>
          <a:prstGeom prst="rect">
            <a:avLst/>
          </a:prstGeom>
          <a:noFill/>
          <a:ln w="9525">
            <a:solidFill>
              <a:schemeClr val="accent4">
                <a:lumMod val="60000"/>
                <a:lumOff val="40000"/>
              </a:schemeClr>
            </a:solidFill>
            <a:miter lim="800000"/>
            <a:headEnd/>
            <a:tailEnd/>
          </a:ln>
          <a:effectLst/>
          <a:scene3d>
            <a:camera prst="orthographicFront"/>
            <a:lightRig rig="threePt" dir="t"/>
          </a:scene3d>
          <a:sp3d>
            <a:bevelT/>
          </a:sp3d>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1160446"/>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a:lnSpc>
                <a:spcPct val="70000"/>
              </a:lnSpc>
              <a:defRPr/>
            </a:pPr>
            <a:r>
              <a:rPr lang="en-US" sz="4000" b="1" dirty="0" smtClean="0">
                <a:ln>
                  <a:solidFill>
                    <a:srgbClr val="0070C0"/>
                  </a:solidFill>
                </a:ln>
                <a:solidFill>
                  <a:srgbClr val="C00000"/>
                </a:solidFill>
                <a:effectLst>
                  <a:glow rad="63500">
                    <a:schemeClr val="accent1">
                      <a:satMod val="175000"/>
                      <a:alpha val="40000"/>
                    </a:schemeClr>
                  </a:glow>
                </a:effectLst>
              </a:rPr>
              <a:t>Diagnostic criteria for </a:t>
            </a:r>
            <a:r>
              <a:rPr lang="en-US" sz="4000" b="1" dirty="0" err="1" smtClean="0">
                <a:ln>
                  <a:solidFill>
                    <a:srgbClr val="0070C0"/>
                  </a:solidFill>
                </a:ln>
                <a:solidFill>
                  <a:srgbClr val="C00000"/>
                </a:solidFill>
                <a:effectLst>
                  <a:glow rad="63500">
                    <a:schemeClr val="accent1">
                      <a:satMod val="175000"/>
                      <a:alpha val="40000"/>
                    </a:schemeClr>
                  </a:glow>
                </a:effectLst>
              </a:rPr>
              <a:t>osteoarthrosis</a:t>
            </a:r>
            <a:r>
              <a:rPr lang="en-US" sz="4000" b="1" dirty="0" smtClean="0">
                <a:ln>
                  <a:solidFill>
                    <a:srgbClr val="0070C0"/>
                  </a:solidFill>
                </a:ln>
                <a:solidFill>
                  <a:srgbClr val="C00000"/>
                </a:solidFill>
                <a:effectLst>
                  <a:glow rad="63500">
                    <a:schemeClr val="accent1">
                      <a:satMod val="175000"/>
                      <a:alpha val="40000"/>
                    </a:schemeClr>
                  </a:glow>
                </a:effectLst>
              </a:rPr>
              <a:t> (osteoarthritis)</a:t>
            </a:r>
            <a:endParaRPr lang="ru-RU" sz="4000" b="1" dirty="0" smtClean="0">
              <a:ln>
                <a:solidFill>
                  <a:srgbClr val="0070C0"/>
                </a:solidFill>
              </a:ln>
              <a:solidFill>
                <a:srgbClr val="C00000"/>
              </a:solidFill>
              <a:effectLst>
                <a:glow rad="63500">
                  <a:schemeClr val="accent1">
                    <a:satMod val="175000"/>
                    <a:alpha val="40000"/>
                  </a:schemeClr>
                </a:glow>
              </a:effectLst>
            </a:endParaRPr>
          </a:p>
          <a:p>
            <a:pPr fontAlgn="auto">
              <a:lnSpc>
                <a:spcPct val="70000"/>
              </a:lnSpc>
              <a:spcBef>
                <a:spcPts val="0"/>
              </a:spcBef>
              <a:spcAft>
                <a:spcPts val="0"/>
              </a:spcAft>
              <a:defRPr/>
            </a:pPr>
            <a:endParaRPr lang="ru-RU"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1"/>
            <a:ext cx="8643998" cy="5490286"/>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pPr>
              <a:lnSpc>
                <a:spcPct val="70000"/>
              </a:lnSpc>
              <a:spcBef>
                <a:spcPts val="1200"/>
              </a:spcBef>
            </a:pPr>
            <a:r>
              <a:rPr lang="en-US" sz="2000" dirty="0" err="1" smtClean="0">
                <a:solidFill>
                  <a:srgbClr val="FF0000"/>
                </a:solidFill>
              </a:rPr>
              <a:t>Coxarthrosis</a:t>
            </a:r>
            <a:endParaRPr lang="en-US" sz="2000" dirty="0" smtClean="0">
              <a:solidFill>
                <a:srgbClr val="FF0000"/>
              </a:solidFill>
            </a:endParaRPr>
          </a:p>
          <a:p>
            <a:pPr>
              <a:lnSpc>
                <a:spcPct val="70000"/>
              </a:lnSpc>
              <a:spcBef>
                <a:spcPts val="1200"/>
              </a:spcBef>
            </a:pPr>
            <a:r>
              <a:rPr lang="en-US" sz="2000" dirty="0" smtClean="0"/>
              <a:t>     Clinical symptoms:</a:t>
            </a:r>
          </a:p>
          <a:p>
            <a:pPr>
              <a:lnSpc>
                <a:spcPct val="70000"/>
              </a:lnSpc>
              <a:spcBef>
                <a:spcPts val="1200"/>
              </a:spcBef>
            </a:pPr>
            <a:r>
              <a:rPr lang="en-US" sz="2000" dirty="0" smtClean="0"/>
              <a:t>  Pain in the hip joint and</a:t>
            </a:r>
          </a:p>
          <a:p>
            <a:pPr>
              <a:lnSpc>
                <a:spcPct val="70000"/>
              </a:lnSpc>
              <a:spcBef>
                <a:spcPts val="1200"/>
              </a:spcBef>
            </a:pPr>
            <a:r>
              <a:rPr lang="en-US" sz="2000" dirty="0" smtClean="0"/>
              <a:t>internal rotation less than 15 gr.</a:t>
            </a:r>
          </a:p>
          <a:p>
            <a:pPr>
              <a:lnSpc>
                <a:spcPct val="70000"/>
              </a:lnSpc>
              <a:spcBef>
                <a:spcPts val="1200"/>
              </a:spcBef>
            </a:pPr>
            <a:r>
              <a:rPr lang="en-US" sz="2000" dirty="0" smtClean="0"/>
              <a:t>flexion of the hip joint</a:t>
            </a:r>
          </a:p>
          <a:p>
            <a:pPr>
              <a:lnSpc>
                <a:spcPct val="70000"/>
              </a:lnSpc>
              <a:spcBef>
                <a:spcPts val="1200"/>
              </a:spcBef>
            </a:pPr>
            <a:r>
              <a:rPr lang="en-US" sz="2000" dirty="0" smtClean="0"/>
              <a:t>    less than 115 degrees)</a:t>
            </a:r>
          </a:p>
          <a:p>
            <a:pPr>
              <a:lnSpc>
                <a:spcPct val="70000"/>
              </a:lnSpc>
              <a:spcBef>
                <a:spcPts val="1200"/>
              </a:spcBef>
            </a:pPr>
            <a:r>
              <a:rPr lang="en-US" sz="2000" dirty="0" smtClean="0"/>
              <a:t>or</a:t>
            </a:r>
          </a:p>
          <a:p>
            <a:pPr>
              <a:lnSpc>
                <a:spcPct val="70000"/>
              </a:lnSpc>
              <a:spcBef>
                <a:spcPts val="1200"/>
              </a:spcBef>
            </a:pPr>
            <a:r>
              <a:rPr lang="en-US" sz="2000" dirty="0" smtClean="0"/>
              <a:t>   internal rotation less than 15 gr.</a:t>
            </a:r>
          </a:p>
          <a:p>
            <a:pPr>
              <a:lnSpc>
                <a:spcPct val="70000"/>
              </a:lnSpc>
              <a:spcBef>
                <a:spcPts val="1200"/>
              </a:spcBef>
            </a:pPr>
            <a:r>
              <a:rPr lang="en-US" sz="2000" dirty="0" smtClean="0"/>
              <a:t>   pain in internal rotation</a:t>
            </a:r>
          </a:p>
          <a:p>
            <a:pPr>
              <a:lnSpc>
                <a:spcPct val="70000"/>
              </a:lnSpc>
              <a:spcBef>
                <a:spcPts val="1200"/>
              </a:spcBef>
            </a:pPr>
            <a:r>
              <a:rPr lang="en-US" sz="2000" dirty="0" smtClean="0"/>
              <a:t>   morning stiffness less than 60 minutes</a:t>
            </a:r>
          </a:p>
          <a:p>
            <a:pPr>
              <a:lnSpc>
                <a:spcPct val="70000"/>
              </a:lnSpc>
              <a:spcBef>
                <a:spcPts val="1200"/>
              </a:spcBef>
            </a:pPr>
            <a:r>
              <a:rPr lang="en-US" sz="2000" dirty="0" smtClean="0"/>
              <a:t>   age over 50 years.</a:t>
            </a:r>
          </a:p>
          <a:p>
            <a:pPr>
              <a:lnSpc>
                <a:spcPct val="70000"/>
              </a:lnSpc>
              <a:spcBef>
                <a:spcPts val="1200"/>
              </a:spcBef>
            </a:pPr>
            <a:r>
              <a:rPr lang="en-US" sz="2000" dirty="0" smtClean="0"/>
              <a:t>       Clinical and radiological symptoms:</a:t>
            </a:r>
          </a:p>
          <a:p>
            <a:pPr>
              <a:lnSpc>
                <a:spcPct val="70000"/>
              </a:lnSpc>
              <a:spcBef>
                <a:spcPts val="1200"/>
              </a:spcBef>
            </a:pPr>
            <a:r>
              <a:rPr lang="en-US" sz="2000" dirty="0" smtClean="0"/>
              <a:t>     Pain in the hip joint and 2 of 3 following signs:</a:t>
            </a:r>
          </a:p>
          <a:p>
            <a:pPr>
              <a:lnSpc>
                <a:spcPct val="70000"/>
              </a:lnSpc>
              <a:spcBef>
                <a:spcPts val="1200"/>
              </a:spcBef>
            </a:pPr>
            <a:r>
              <a:rPr lang="en-US" sz="2000" dirty="0" smtClean="0"/>
              <a:t>X-ray </a:t>
            </a:r>
            <a:r>
              <a:rPr lang="en-US" sz="2000" dirty="0" err="1" smtClean="0"/>
              <a:t>osteophytes</a:t>
            </a:r>
            <a:r>
              <a:rPr lang="en-US" sz="2000" dirty="0" smtClean="0"/>
              <a:t> (head or </a:t>
            </a:r>
            <a:r>
              <a:rPr lang="en-US" sz="2000" dirty="0" err="1" smtClean="0"/>
              <a:t>acetabulum</a:t>
            </a:r>
            <a:r>
              <a:rPr lang="en-US" sz="2000" dirty="0" smtClean="0"/>
              <a:t>)</a:t>
            </a:r>
          </a:p>
          <a:p>
            <a:pPr>
              <a:lnSpc>
                <a:spcPct val="70000"/>
              </a:lnSpc>
              <a:spcBef>
                <a:spcPts val="1200"/>
              </a:spcBef>
            </a:pPr>
            <a:r>
              <a:rPr lang="en-US" sz="2000" dirty="0" smtClean="0"/>
              <a:t>X-ray narrowing of the joint space (top, lateral and / or medially)</a:t>
            </a:r>
            <a:endParaRPr lang="ru-RU" sz="2000" b="1" dirty="0" smtClean="0">
              <a:solidFill>
                <a:srgbClr val="0000FF"/>
              </a:solidFill>
              <a:effectLst>
                <a:glow rad="63500">
                  <a:schemeClr val="accent4">
                    <a:satMod val="175000"/>
                    <a:alpha val="40000"/>
                  </a:schemeClr>
                </a:glow>
              </a:effectLst>
              <a:latin typeface="Arial" pitchFamily="34" charset="0"/>
              <a:cs typeface="Arial" pitchFamily="34" charset="0"/>
            </a:endParaRPr>
          </a:p>
        </p:txBody>
      </p:sp>
      <p:pic>
        <p:nvPicPr>
          <p:cNvPr id="3074" name="Picture 2"/>
          <p:cNvPicPr>
            <a:picLocks noChangeAspect="1" noChangeArrowheads="1"/>
          </p:cNvPicPr>
          <p:nvPr/>
        </p:nvPicPr>
        <p:blipFill>
          <a:blip r:embed="rId2"/>
          <a:srcRect/>
          <a:stretch>
            <a:fillRect/>
          </a:stretch>
        </p:blipFill>
        <p:spPr bwMode="auto">
          <a:xfrm>
            <a:off x="5715008" y="1285860"/>
            <a:ext cx="3428992" cy="2500330"/>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1160446"/>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a:lnSpc>
                <a:spcPct val="70000"/>
              </a:lnSpc>
              <a:defRPr/>
            </a:pPr>
            <a:r>
              <a:rPr lang="en-US" sz="4000" b="1" dirty="0" smtClean="0">
                <a:ln>
                  <a:solidFill>
                    <a:srgbClr val="0070C0"/>
                  </a:solidFill>
                </a:ln>
                <a:solidFill>
                  <a:srgbClr val="C00000"/>
                </a:solidFill>
                <a:effectLst>
                  <a:glow rad="63500">
                    <a:schemeClr val="accent1">
                      <a:satMod val="175000"/>
                      <a:alpha val="40000"/>
                    </a:schemeClr>
                  </a:glow>
                </a:effectLst>
              </a:rPr>
              <a:t>Diagnostic criteria for </a:t>
            </a:r>
            <a:r>
              <a:rPr lang="en-US" sz="4000" b="1" dirty="0" err="1" smtClean="0">
                <a:ln>
                  <a:solidFill>
                    <a:srgbClr val="0070C0"/>
                  </a:solidFill>
                </a:ln>
                <a:solidFill>
                  <a:srgbClr val="C00000"/>
                </a:solidFill>
                <a:effectLst>
                  <a:glow rad="63500">
                    <a:schemeClr val="accent1">
                      <a:satMod val="175000"/>
                      <a:alpha val="40000"/>
                    </a:schemeClr>
                  </a:glow>
                </a:effectLst>
              </a:rPr>
              <a:t>osteoarthrosis</a:t>
            </a:r>
            <a:r>
              <a:rPr lang="en-US" sz="4000" b="1" dirty="0" smtClean="0">
                <a:ln>
                  <a:solidFill>
                    <a:srgbClr val="0070C0"/>
                  </a:solidFill>
                </a:ln>
                <a:solidFill>
                  <a:srgbClr val="C00000"/>
                </a:solidFill>
                <a:effectLst>
                  <a:glow rad="63500">
                    <a:schemeClr val="accent1">
                      <a:satMod val="175000"/>
                      <a:alpha val="40000"/>
                    </a:schemeClr>
                  </a:glow>
                </a:effectLst>
              </a:rPr>
              <a:t> (osteoarthritis)</a:t>
            </a:r>
            <a:endParaRPr lang="ru-RU" sz="4000" b="1" dirty="0" smtClean="0">
              <a:ln>
                <a:solidFill>
                  <a:srgbClr val="0070C0"/>
                </a:solidFill>
              </a:ln>
              <a:solidFill>
                <a:srgbClr val="C00000"/>
              </a:solidFill>
              <a:effectLst>
                <a:glow rad="63500">
                  <a:schemeClr val="accent1">
                    <a:satMod val="175000"/>
                    <a:alpha val="40000"/>
                  </a:schemeClr>
                </a:glow>
              </a:effectLst>
            </a:endParaRPr>
          </a:p>
          <a:p>
            <a:pPr fontAlgn="auto">
              <a:lnSpc>
                <a:spcPct val="70000"/>
              </a:lnSpc>
              <a:spcBef>
                <a:spcPts val="0"/>
              </a:spcBef>
              <a:spcAft>
                <a:spcPts val="0"/>
              </a:spcAft>
              <a:defRPr/>
            </a:pPr>
            <a:endParaRPr lang="ru-RU"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1"/>
            <a:ext cx="8643998" cy="4598182"/>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pPr>
              <a:lnSpc>
                <a:spcPct val="70000"/>
              </a:lnSpc>
            </a:pPr>
            <a:r>
              <a:rPr lang="ru-RU" sz="2400" dirty="0" smtClean="0"/>
              <a:t> </a:t>
            </a:r>
            <a:r>
              <a:rPr lang="ru-RU" sz="2800" dirty="0" smtClean="0">
                <a:solidFill>
                  <a:srgbClr val="FF0000"/>
                </a:solidFill>
              </a:rPr>
              <a:t> </a:t>
            </a:r>
            <a:r>
              <a:rPr lang="ru-RU" sz="3200" dirty="0" smtClean="0"/>
              <a:t> </a:t>
            </a:r>
            <a:r>
              <a:rPr lang="en-US" sz="4000" dirty="0" err="1" smtClean="0">
                <a:solidFill>
                  <a:srgbClr val="FF0000"/>
                </a:solidFill>
              </a:rPr>
              <a:t>Gonarthrosis</a:t>
            </a:r>
            <a:endParaRPr lang="ru-RU" sz="4000" b="1" dirty="0" smtClean="0">
              <a:solidFill>
                <a:srgbClr val="FF0000"/>
              </a:solidFill>
              <a:latin typeface="Arial" pitchFamily="34" charset="0"/>
              <a:cs typeface="Arial" pitchFamily="34" charset="0"/>
            </a:endParaRPr>
          </a:p>
          <a:p>
            <a:pPr>
              <a:lnSpc>
                <a:spcPct val="70000"/>
              </a:lnSpc>
              <a:spcBef>
                <a:spcPts val="1200"/>
              </a:spcBef>
            </a:pPr>
            <a:r>
              <a:rPr lang="ru-RU" sz="2400" b="1" dirty="0" smtClean="0">
                <a:solidFill>
                  <a:srgbClr val="0000FF"/>
                </a:solidFill>
                <a:latin typeface="Arial" pitchFamily="34" charset="0"/>
                <a:cs typeface="Arial" pitchFamily="34" charset="0"/>
              </a:rPr>
              <a:t>    </a:t>
            </a:r>
            <a:r>
              <a:rPr lang="en-US" sz="2800" b="1" dirty="0" smtClean="0">
                <a:solidFill>
                  <a:srgbClr val="0000FF"/>
                </a:solidFill>
                <a:latin typeface="Arial" pitchFamily="34" charset="0"/>
                <a:cs typeface="Arial" pitchFamily="34" charset="0"/>
              </a:rPr>
              <a:t>Clinical symptoms</a:t>
            </a:r>
            <a:r>
              <a:rPr lang="ru-RU" sz="2800" b="1" dirty="0" smtClean="0">
                <a:solidFill>
                  <a:srgbClr val="0000FF"/>
                </a:solidFill>
                <a:latin typeface="Arial" pitchFamily="34" charset="0"/>
                <a:cs typeface="Arial" pitchFamily="34" charset="0"/>
              </a:rPr>
              <a:t>:</a:t>
            </a:r>
          </a:p>
          <a:p>
            <a:pPr>
              <a:lnSpc>
                <a:spcPct val="70000"/>
              </a:lnSpc>
            </a:pPr>
            <a:r>
              <a:rPr lang="ru-RU" sz="2400" b="1" dirty="0" smtClean="0">
                <a:solidFill>
                  <a:srgbClr val="0000FF"/>
                </a:solidFill>
                <a:latin typeface="Arial" pitchFamily="34" charset="0"/>
                <a:cs typeface="Arial" pitchFamily="34" charset="0"/>
              </a:rPr>
              <a:t>   </a:t>
            </a:r>
            <a:r>
              <a:rPr lang="ru-RU" sz="2400" b="1" dirty="0" smtClean="0">
                <a:ln>
                  <a:solidFill>
                    <a:schemeClr val="accent3">
                      <a:lumMod val="75000"/>
                    </a:schemeClr>
                  </a:solidFill>
                </a:ln>
                <a:solidFill>
                  <a:srgbClr val="0000FF"/>
                </a:solidFill>
                <a:latin typeface="Arial" pitchFamily="34" charset="0"/>
                <a:cs typeface="Arial" pitchFamily="34" charset="0"/>
              </a:rPr>
              <a:t> </a:t>
            </a:r>
            <a:endParaRPr lang="en-US" sz="2400" b="1" dirty="0" smtClean="0">
              <a:ln>
                <a:solidFill>
                  <a:schemeClr val="accent3">
                    <a:lumMod val="75000"/>
                  </a:schemeClr>
                </a:solidFill>
              </a:ln>
              <a:solidFill>
                <a:srgbClr val="0000FF"/>
              </a:solidFill>
              <a:latin typeface="Arial" pitchFamily="34" charset="0"/>
              <a:cs typeface="Arial" pitchFamily="34" charset="0"/>
            </a:endParaRP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1. Pain in the knee joint</a:t>
            </a: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    2. a) </a:t>
            </a:r>
            <a:r>
              <a:rPr lang="en-US" sz="2400" b="1" dirty="0" err="1" smtClean="0">
                <a:ln>
                  <a:solidFill>
                    <a:schemeClr val="accent3">
                      <a:lumMod val="75000"/>
                    </a:schemeClr>
                  </a:solidFill>
                </a:ln>
                <a:solidFill>
                  <a:srgbClr val="0000FF"/>
                </a:solidFill>
                <a:latin typeface="Arial" pitchFamily="34" charset="0"/>
                <a:cs typeface="Arial" pitchFamily="34" charset="0"/>
              </a:rPr>
              <a:t>crepitation</a:t>
            </a:r>
            <a:r>
              <a:rPr lang="en-US" sz="2400" b="1" dirty="0" smtClean="0">
                <a:ln>
                  <a:solidFill>
                    <a:schemeClr val="accent3">
                      <a:lumMod val="75000"/>
                    </a:schemeClr>
                  </a:solidFill>
                </a:ln>
                <a:solidFill>
                  <a:srgbClr val="0000FF"/>
                </a:solidFill>
                <a:latin typeface="Arial" pitchFamily="34" charset="0"/>
                <a:cs typeface="Arial" pitchFamily="34" charset="0"/>
              </a:rPr>
              <a:t> within</a:t>
            </a: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            most days</a:t>
            </a: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            previous month.</a:t>
            </a: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        b) morning stiffness</a:t>
            </a: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            with active movement</a:t>
            </a: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            less than 30 minutes</a:t>
            </a: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        c) age over 37 years or</a:t>
            </a: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    3. a) </a:t>
            </a:r>
            <a:r>
              <a:rPr lang="en-US" sz="2400" b="1" dirty="0" err="1" smtClean="0">
                <a:ln>
                  <a:solidFill>
                    <a:schemeClr val="accent3">
                      <a:lumMod val="75000"/>
                    </a:schemeClr>
                  </a:solidFill>
                </a:ln>
                <a:solidFill>
                  <a:srgbClr val="0000FF"/>
                </a:solidFill>
                <a:latin typeface="Arial" pitchFamily="34" charset="0"/>
                <a:cs typeface="Arial" pitchFamily="34" charset="0"/>
              </a:rPr>
              <a:t>crepitation</a:t>
            </a:r>
            <a:r>
              <a:rPr lang="en-US" sz="2400" b="1" dirty="0" smtClean="0">
                <a:ln>
                  <a:solidFill>
                    <a:schemeClr val="accent3">
                      <a:lumMod val="75000"/>
                    </a:schemeClr>
                  </a:solidFill>
                </a:ln>
                <a:solidFill>
                  <a:srgbClr val="0000FF"/>
                </a:solidFill>
                <a:latin typeface="Arial" pitchFamily="34" charset="0"/>
                <a:cs typeface="Arial" pitchFamily="34" charset="0"/>
              </a:rPr>
              <a:t> and</a:t>
            </a: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        b) morning stiffness for at least 30 minutes and</a:t>
            </a: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        c) bone deformation (swelling).</a:t>
            </a: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    4. a) lack of </a:t>
            </a:r>
            <a:r>
              <a:rPr lang="en-US" sz="2400" b="1" dirty="0" err="1" smtClean="0">
                <a:ln>
                  <a:solidFill>
                    <a:schemeClr val="accent3">
                      <a:lumMod val="75000"/>
                    </a:schemeClr>
                  </a:solidFill>
                </a:ln>
                <a:solidFill>
                  <a:srgbClr val="0000FF"/>
                </a:solidFill>
                <a:latin typeface="Arial" pitchFamily="34" charset="0"/>
                <a:cs typeface="Arial" pitchFamily="34" charset="0"/>
              </a:rPr>
              <a:t>crepitation</a:t>
            </a:r>
            <a:r>
              <a:rPr lang="en-US" sz="2400" b="1" dirty="0" smtClean="0">
                <a:ln>
                  <a:solidFill>
                    <a:schemeClr val="accent3">
                      <a:lumMod val="75000"/>
                    </a:schemeClr>
                  </a:solidFill>
                </a:ln>
                <a:solidFill>
                  <a:srgbClr val="0000FF"/>
                </a:solidFill>
                <a:latin typeface="Arial" pitchFamily="34" charset="0"/>
                <a:cs typeface="Arial" pitchFamily="34" charset="0"/>
              </a:rPr>
              <a:t> and</a:t>
            </a:r>
          </a:p>
          <a:p>
            <a:pPr>
              <a:lnSpc>
                <a:spcPct val="70000"/>
              </a:lnSpc>
            </a:pPr>
            <a:r>
              <a:rPr lang="en-US" sz="2400" b="1" dirty="0" smtClean="0">
                <a:ln>
                  <a:solidFill>
                    <a:schemeClr val="accent3">
                      <a:lumMod val="75000"/>
                    </a:schemeClr>
                  </a:solidFill>
                </a:ln>
                <a:solidFill>
                  <a:srgbClr val="0000FF"/>
                </a:solidFill>
                <a:latin typeface="Arial" pitchFamily="34" charset="0"/>
                <a:cs typeface="Arial" pitchFamily="34" charset="0"/>
              </a:rPr>
              <a:t>        b) bone deformation.</a:t>
            </a:r>
            <a:endParaRPr lang="ru-RU" sz="2800" b="1" dirty="0" smtClean="0">
              <a:ln>
                <a:solidFill>
                  <a:schemeClr val="accent3">
                    <a:lumMod val="75000"/>
                  </a:schemeClr>
                </a:solidFill>
              </a:ln>
              <a:solidFill>
                <a:srgbClr val="0000FF"/>
              </a:solidFill>
              <a:latin typeface="Arial" pitchFamily="34" charset="0"/>
              <a:cs typeface="Arial" pitchFamily="34" charset="0"/>
            </a:endParaRPr>
          </a:p>
        </p:txBody>
      </p:sp>
      <p:pic>
        <p:nvPicPr>
          <p:cNvPr id="4098" name="Picture 2"/>
          <p:cNvPicPr>
            <a:picLocks noChangeAspect="1" noChangeArrowheads="1"/>
          </p:cNvPicPr>
          <p:nvPr/>
        </p:nvPicPr>
        <p:blipFill>
          <a:blip r:embed="rId2"/>
          <a:srcRect/>
          <a:stretch>
            <a:fillRect/>
          </a:stretch>
        </p:blipFill>
        <p:spPr bwMode="auto">
          <a:xfrm>
            <a:off x="5786414" y="1285860"/>
            <a:ext cx="3143304" cy="2428892"/>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1160446"/>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a:lnSpc>
                <a:spcPct val="70000"/>
              </a:lnSpc>
              <a:defRPr/>
            </a:pPr>
            <a:r>
              <a:rPr lang="en-US" sz="4000" b="1" dirty="0" smtClean="0">
                <a:ln>
                  <a:solidFill>
                    <a:srgbClr val="0070C0"/>
                  </a:solidFill>
                </a:ln>
                <a:solidFill>
                  <a:srgbClr val="C00000"/>
                </a:solidFill>
                <a:effectLst>
                  <a:glow rad="63500">
                    <a:schemeClr val="accent1">
                      <a:satMod val="175000"/>
                      <a:alpha val="40000"/>
                    </a:schemeClr>
                  </a:glow>
                </a:effectLst>
              </a:rPr>
              <a:t>Diagnostic criteria for </a:t>
            </a:r>
            <a:r>
              <a:rPr lang="en-US" sz="4000" b="1" dirty="0" err="1" smtClean="0">
                <a:ln>
                  <a:solidFill>
                    <a:srgbClr val="0070C0"/>
                  </a:solidFill>
                </a:ln>
                <a:solidFill>
                  <a:srgbClr val="C00000"/>
                </a:solidFill>
                <a:effectLst>
                  <a:glow rad="63500">
                    <a:schemeClr val="accent1">
                      <a:satMod val="175000"/>
                      <a:alpha val="40000"/>
                    </a:schemeClr>
                  </a:glow>
                </a:effectLst>
              </a:rPr>
              <a:t>osteoarthrosis</a:t>
            </a:r>
            <a:r>
              <a:rPr lang="en-US" sz="4000" b="1" dirty="0" smtClean="0">
                <a:ln>
                  <a:solidFill>
                    <a:srgbClr val="0070C0"/>
                  </a:solidFill>
                </a:ln>
                <a:solidFill>
                  <a:srgbClr val="C00000"/>
                </a:solidFill>
                <a:effectLst>
                  <a:glow rad="63500">
                    <a:schemeClr val="accent1">
                      <a:satMod val="175000"/>
                      <a:alpha val="40000"/>
                    </a:schemeClr>
                  </a:glow>
                </a:effectLst>
              </a:rPr>
              <a:t> (osteoarthritis)</a:t>
            </a:r>
            <a:endParaRPr lang="ru-RU" sz="4000" b="1" dirty="0" smtClean="0">
              <a:ln>
                <a:solidFill>
                  <a:srgbClr val="0070C0"/>
                </a:solidFill>
              </a:ln>
              <a:solidFill>
                <a:srgbClr val="C00000"/>
              </a:solidFill>
              <a:effectLst>
                <a:glow rad="63500">
                  <a:schemeClr val="accent1">
                    <a:satMod val="175000"/>
                    <a:alpha val="40000"/>
                  </a:schemeClr>
                </a:glow>
              </a:effectLst>
            </a:endParaRPr>
          </a:p>
          <a:p>
            <a:pPr fontAlgn="auto">
              <a:lnSpc>
                <a:spcPct val="70000"/>
              </a:lnSpc>
              <a:spcBef>
                <a:spcPts val="0"/>
              </a:spcBef>
              <a:spcAft>
                <a:spcPts val="0"/>
              </a:spcAft>
              <a:defRPr/>
            </a:pPr>
            <a:endParaRPr lang="ru-RU" b="1" dirty="0">
              <a:ln>
                <a:solidFill>
                  <a:srgbClr val="0070C0"/>
                </a:solidFill>
              </a:ln>
              <a:solidFill>
                <a:srgbClr val="C00000"/>
              </a:solidFill>
              <a:effectLst>
                <a:glow rad="63500">
                  <a:schemeClr val="accent1">
                    <a:satMod val="175000"/>
                    <a:alpha val="40000"/>
                  </a:schemeClr>
                </a:glow>
              </a:effectLst>
              <a:latin typeface="+mn-lt"/>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1"/>
            <a:ext cx="8643998" cy="5050613"/>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pPr>
              <a:lnSpc>
                <a:spcPct val="70000"/>
              </a:lnSpc>
            </a:pPr>
            <a:r>
              <a:rPr lang="ru-RU" sz="2400" dirty="0" smtClean="0"/>
              <a:t> </a:t>
            </a:r>
            <a:r>
              <a:rPr lang="ru-RU" sz="2800" dirty="0" smtClean="0">
                <a:solidFill>
                  <a:srgbClr val="FF0000"/>
                </a:solidFill>
              </a:rPr>
              <a:t> </a:t>
            </a:r>
            <a:r>
              <a:rPr lang="ru-RU" sz="3200" dirty="0" smtClean="0"/>
              <a:t> </a:t>
            </a:r>
            <a:r>
              <a:rPr lang="en-US" sz="3200" b="1" dirty="0" err="1" smtClean="0">
                <a:solidFill>
                  <a:srgbClr val="FF0000"/>
                </a:solidFill>
                <a:latin typeface="Arial" pitchFamily="34" charset="0"/>
                <a:cs typeface="Arial" pitchFamily="34" charset="0"/>
              </a:rPr>
              <a:t>Gonarthrosis</a:t>
            </a:r>
            <a:endParaRPr lang="ru-RU" sz="3200" b="1" dirty="0" smtClean="0">
              <a:solidFill>
                <a:srgbClr val="FF0000"/>
              </a:solidFill>
              <a:latin typeface="Arial" pitchFamily="34" charset="0"/>
              <a:cs typeface="Arial" pitchFamily="34" charset="0"/>
            </a:endParaRPr>
          </a:p>
          <a:p>
            <a:pPr>
              <a:lnSpc>
                <a:spcPct val="70000"/>
              </a:lnSpc>
              <a:spcBef>
                <a:spcPts val="600"/>
              </a:spcBef>
            </a:pPr>
            <a:r>
              <a:rPr lang="en-US" sz="2800" b="1" dirty="0" smtClean="0">
                <a:solidFill>
                  <a:srgbClr val="0000FF"/>
                </a:solidFill>
                <a:latin typeface="Arial" pitchFamily="34" charset="0"/>
                <a:cs typeface="Arial" pitchFamily="34" charset="0"/>
              </a:rPr>
              <a:t>Laboratory, </a:t>
            </a:r>
            <a:r>
              <a:rPr lang="en-US" sz="2800" b="1" dirty="0" err="1" smtClean="0">
                <a:solidFill>
                  <a:srgbClr val="0000FF"/>
                </a:solidFill>
                <a:latin typeface="Arial" pitchFamily="34" charset="0"/>
                <a:cs typeface="Arial" pitchFamily="34" charset="0"/>
              </a:rPr>
              <a:t>radiographical</a:t>
            </a:r>
            <a:r>
              <a:rPr lang="en-US" sz="2800" b="1" dirty="0" smtClean="0">
                <a:solidFill>
                  <a:srgbClr val="0000FF"/>
                </a:solidFill>
                <a:latin typeface="Arial" pitchFamily="34" charset="0"/>
                <a:cs typeface="Arial" pitchFamily="34" charset="0"/>
              </a:rPr>
              <a:t> symptoms</a:t>
            </a:r>
            <a:r>
              <a:rPr lang="ru-RU" sz="2800" b="1" dirty="0" smtClean="0">
                <a:solidFill>
                  <a:srgbClr val="0000FF"/>
                </a:solidFill>
                <a:latin typeface="Arial" pitchFamily="34" charset="0"/>
                <a:cs typeface="Arial" pitchFamily="34" charset="0"/>
              </a:rPr>
              <a:t>:</a:t>
            </a:r>
            <a:endParaRPr lang="en-US" sz="2800" b="1" dirty="0" smtClean="0">
              <a:solidFill>
                <a:srgbClr val="0000FF"/>
              </a:solidFill>
              <a:latin typeface="Arial" pitchFamily="34" charset="0"/>
              <a:cs typeface="Arial" pitchFamily="34" charset="0"/>
            </a:endParaRPr>
          </a:p>
          <a:p>
            <a:pPr>
              <a:lnSpc>
                <a:spcPct val="70000"/>
              </a:lnSpc>
              <a:spcBef>
                <a:spcPts val="600"/>
              </a:spcBef>
            </a:pPr>
            <a:r>
              <a:rPr lang="en-US" sz="2400" b="1" dirty="0" err="1" smtClean="0">
                <a:solidFill>
                  <a:schemeClr val="accent3">
                    <a:lumMod val="50000"/>
                  </a:schemeClr>
                </a:solidFill>
                <a:latin typeface="Arial" pitchFamily="34" charset="0"/>
                <a:cs typeface="Arial" pitchFamily="34" charset="0"/>
              </a:rPr>
              <a:t>Radiographically</a:t>
            </a:r>
            <a:r>
              <a:rPr lang="en-US" sz="2400" b="1" dirty="0" smtClean="0">
                <a:solidFill>
                  <a:schemeClr val="accent3">
                    <a:lumMod val="50000"/>
                  </a:schemeClr>
                </a:solidFill>
                <a:latin typeface="Arial" pitchFamily="34" charset="0"/>
                <a:cs typeface="Arial" pitchFamily="34" charset="0"/>
              </a:rPr>
              <a:t>, there are 3 stages of </a:t>
            </a:r>
            <a:r>
              <a:rPr lang="en-US" sz="2400" b="1" dirty="0" err="1" smtClean="0">
                <a:solidFill>
                  <a:schemeClr val="accent3">
                    <a:lumMod val="50000"/>
                  </a:schemeClr>
                </a:solidFill>
                <a:latin typeface="Arial" pitchFamily="34" charset="0"/>
                <a:cs typeface="Arial" pitchFamily="34" charset="0"/>
              </a:rPr>
              <a:t>arthrosis</a:t>
            </a:r>
            <a:r>
              <a:rPr lang="en-US" sz="2400" b="1" dirty="0" smtClean="0">
                <a:solidFill>
                  <a:schemeClr val="accent3">
                    <a:lumMod val="50000"/>
                  </a:schemeClr>
                </a:solidFill>
                <a:latin typeface="Arial" pitchFamily="34" charset="0"/>
                <a:cs typeface="Arial" pitchFamily="34" charset="0"/>
              </a:rPr>
              <a:t>:</a:t>
            </a:r>
          </a:p>
          <a:p>
            <a:pPr>
              <a:lnSpc>
                <a:spcPct val="70000"/>
              </a:lnSpc>
              <a:spcBef>
                <a:spcPts val="600"/>
              </a:spcBef>
            </a:pPr>
            <a:r>
              <a:rPr lang="en-US" sz="2400" b="1" dirty="0" smtClean="0">
                <a:solidFill>
                  <a:srgbClr val="C00000"/>
                </a:solidFill>
                <a:latin typeface="Arial" pitchFamily="34" charset="0"/>
                <a:cs typeface="Arial" pitchFamily="34" charset="0"/>
              </a:rPr>
              <a:t>1 stage </a:t>
            </a:r>
            <a:r>
              <a:rPr lang="en-US" sz="2400" b="1" dirty="0" smtClean="0">
                <a:solidFill>
                  <a:srgbClr val="0000FF"/>
                </a:solidFill>
                <a:latin typeface="Arial" pitchFamily="34" charset="0"/>
                <a:cs typeface="Arial" pitchFamily="34" charset="0"/>
              </a:rPr>
              <a:t>- insignificant movement restrictions, slight narrowing of the joint gap, initial </a:t>
            </a:r>
            <a:r>
              <a:rPr lang="en-US" sz="2400" b="1" dirty="0" err="1" smtClean="0">
                <a:solidFill>
                  <a:srgbClr val="0000FF"/>
                </a:solidFill>
                <a:latin typeface="Arial" pitchFamily="34" charset="0"/>
                <a:cs typeface="Arial" pitchFamily="34" charset="0"/>
              </a:rPr>
              <a:t>osteophytes</a:t>
            </a:r>
            <a:r>
              <a:rPr lang="en-US" sz="2400" b="1" dirty="0" smtClean="0">
                <a:solidFill>
                  <a:srgbClr val="0000FF"/>
                </a:solidFill>
                <a:latin typeface="Arial" pitchFamily="34" charset="0"/>
                <a:cs typeface="Arial" pitchFamily="34" charset="0"/>
              </a:rPr>
              <a:t>.</a:t>
            </a:r>
          </a:p>
          <a:p>
            <a:pPr>
              <a:lnSpc>
                <a:spcPct val="70000"/>
              </a:lnSpc>
              <a:spcBef>
                <a:spcPts val="600"/>
              </a:spcBef>
            </a:pPr>
            <a:r>
              <a:rPr lang="en-US" sz="2400" b="1" dirty="0" smtClean="0">
                <a:solidFill>
                  <a:srgbClr val="C00000"/>
                </a:solidFill>
                <a:latin typeface="Arial" pitchFamily="34" charset="0"/>
                <a:cs typeface="Arial" pitchFamily="34" charset="0"/>
              </a:rPr>
              <a:t>2 stage </a:t>
            </a:r>
            <a:r>
              <a:rPr lang="en-US" sz="2400" b="1" dirty="0" smtClean="0">
                <a:solidFill>
                  <a:srgbClr val="0000FF"/>
                </a:solidFill>
                <a:latin typeface="Arial" pitchFamily="34" charset="0"/>
                <a:cs typeface="Arial" pitchFamily="34" charset="0"/>
              </a:rPr>
              <a:t>- restriction of mobility in the joint, pronounced narrowing of the joint gap 2-3 times normal, significant </a:t>
            </a:r>
            <a:r>
              <a:rPr lang="en-US" sz="2400" b="1" dirty="0" err="1" smtClean="0">
                <a:solidFill>
                  <a:srgbClr val="0000FF"/>
                </a:solidFill>
                <a:latin typeface="Arial" pitchFamily="34" charset="0"/>
                <a:cs typeface="Arial" pitchFamily="34" charset="0"/>
              </a:rPr>
              <a:t>osteophytes</a:t>
            </a:r>
            <a:r>
              <a:rPr lang="en-US" sz="2400" b="1" dirty="0" smtClean="0">
                <a:solidFill>
                  <a:srgbClr val="0000FF"/>
                </a:solidFill>
                <a:latin typeface="Arial" pitchFamily="34" charset="0"/>
                <a:cs typeface="Arial" pitchFamily="34" charset="0"/>
              </a:rPr>
              <a:t>.</a:t>
            </a:r>
          </a:p>
          <a:p>
            <a:pPr>
              <a:lnSpc>
                <a:spcPct val="70000"/>
              </a:lnSpc>
              <a:spcBef>
                <a:spcPts val="600"/>
              </a:spcBef>
            </a:pPr>
            <a:r>
              <a:rPr lang="en-US" sz="2400" b="1" dirty="0" smtClean="0">
                <a:solidFill>
                  <a:srgbClr val="C00000"/>
                </a:solidFill>
                <a:latin typeface="Arial" pitchFamily="34" charset="0"/>
                <a:cs typeface="Arial" pitchFamily="34" charset="0"/>
              </a:rPr>
              <a:t>3 stage </a:t>
            </a:r>
            <a:r>
              <a:rPr lang="en-US" sz="2400" b="1" dirty="0" smtClean="0">
                <a:solidFill>
                  <a:srgbClr val="0000FF"/>
                </a:solidFill>
                <a:latin typeface="Arial" pitchFamily="34" charset="0"/>
                <a:cs typeface="Arial" pitchFamily="34" charset="0"/>
              </a:rPr>
              <a:t>- joint deformation, restriction of its mobility, complete absence of an articulation gap, deformation and compaction of </a:t>
            </a:r>
            <a:r>
              <a:rPr lang="en-US" sz="2400" b="1" dirty="0" err="1" smtClean="0">
                <a:solidFill>
                  <a:srgbClr val="0000FF"/>
                </a:solidFill>
                <a:latin typeface="Arial" pitchFamily="34" charset="0"/>
                <a:cs typeface="Arial" pitchFamily="34" charset="0"/>
              </a:rPr>
              <a:t>articular</a:t>
            </a:r>
            <a:r>
              <a:rPr lang="en-US" sz="2400" b="1" dirty="0" smtClean="0">
                <a:solidFill>
                  <a:srgbClr val="0000FF"/>
                </a:solidFill>
                <a:latin typeface="Arial" pitchFamily="34" charset="0"/>
                <a:cs typeface="Arial" pitchFamily="34" charset="0"/>
              </a:rPr>
              <a:t> surfaces of the epiphyses, extensive </a:t>
            </a:r>
            <a:r>
              <a:rPr lang="en-US" sz="2400" b="1" dirty="0" err="1" smtClean="0">
                <a:solidFill>
                  <a:srgbClr val="0000FF"/>
                </a:solidFill>
                <a:latin typeface="Arial" pitchFamily="34" charset="0"/>
                <a:cs typeface="Arial" pitchFamily="34" charset="0"/>
              </a:rPr>
              <a:t>osteophytes</a:t>
            </a:r>
            <a:r>
              <a:rPr lang="en-US" sz="2400" b="1" dirty="0" smtClean="0">
                <a:solidFill>
                  <a:srgbClr val="0000FF"/>
                </a:solidFill>
                <a:latin typeface="Arial" pitchFamily="34" charset="0"/>
                <a:cs typeface="Arial" pitchFamily="34" charset="0"/>
              </a:rPr>
              <a:t> and </a:t>
            </a:r>
            <a:r>
              <a:rPr lang="en-US" sz="2400" b="1" dirty="0" err="1" smtClean="0">
                <a:solidFill>
                  <a:srgbClr val="0000FF"/>
                </a:solidFill>
                <a:latin typeface="Arial" pitchFamily="34" charset="0"/>
                <a:cs typeface="Arial" pitchFamily="34" charset="0"/>
              </a:rPr>
              <a:t>subchondral</a:t>
            </a:r>
            <a:r>
              <a:rPr lang="en-US" sz="2400" b="1" dirty="0" smtClean="0">
                <a:solidFill>
                  <a:srgbClr val="0000FF"/>
                </a:solidFill>
                <a:latin typeface="Arial" pitchFamily="34" charset="0"/>
                <a:cs typeface="Arial" pitchFamily="34" charset="0"/>
              </a:rPr>
              <a:t> cysts.</a:t>
            </a:r>
          </a:p>
          <a:p>
            <a:pPr>
              <a:lnSpc>
                <a:spcPct val="70000"/>
              </a:lnSpc>
              <a:spcBef>
                <a:spcPts val="600"/>
              </a:spcBef>
            </a:pPr>
            <a:r>
              <a:rPr lang="en-US" sz="2400" b="1" dirty="0" smtClean="0">
                <a:solidFill>
                  <a:srgbClr val="0000FF"/>
                </a:solidFill>
                <a:latin typeface="Arial" pitchFamily="34" charset="0"/>
                <a:cs typeface="Arial" pitchFamily="34" charset="0"/>
              </a:rPr>
              <a:t>   </a:t>
            </a:r>
            <a:r>
              <a:rPr lang="en-US" sz="2400" b="1" dirty="0" smtClean="0">
                <a:solidFill>
                  <a:schemeClr val="accent3">
                    <a:lumMod val="50000"/>
                  </a:schemeClr>
                </a:solidFill>
                <a:latin typeface="Arial" pitchFamily="34" charset="0"/>
                <a:cs typeface="Arial" pitchFamily="34" charset="0"/>
              </a:rPr>
              <a:t> In the synovial fluid:</a:t>
            </a:r>
          </a:p>
          <a:p>
            <a:pPr>
              <a:lnSpc>
                <a:spcPct val="70000"/>
              </a:lnSpc>
              <a:spcBef>
                <a:spcPts val="600"/>
              </a:spcBef>
            </a:pPr>
            <a:r>
              <a:rPr lang="en-US" sz="2400" b="1" dirty="0" smtClean="0">
                <a:solidFill>
                  <a:srgbClr val="0000FF"/>
                </a:solidFill>
                <a:latin typeface="Arial" pitchFamily="34" charset="0"/>
                <a:cs typeface="Arial" pitchFamily="34" charset="0"/>
              </a:rPr>
              <a:t>the number of cells in 1 ml is 500-5000,</a:t>
            </a:r>
          </a:p>
          <a:p>
            <a:pPr>
              <a:lnSpc>
                <a:spcPct val="70000"/>
              </a:lnSpc>
              <a:spcBef>
                <a:spcPts val="600"/>
              </a:spcBef>
            </a:pPr>
            <a:r>
              <a:rPr lang="en-US" sz="2400" b="1" dirty="0" err="1" smtClean="0">
                <a:solidFill>
                  <a:srgbClr val="0000FF"/>
                </a:solidFill>
                <a:latin typeface="Arial" pitchFamily="34" charset="0"/>
                <a:cs typeface="Arial" pitchFamily="34" charset="0"/>
              </a:rPr>
              <a:t>neutrophils</a:t>
            </a:r>
            <a:r>
              <a:rPr lang="en-US" sz="2400" b="1" dirty="0" smtClean="0">
                <a:solidFill>
                  <a:srgbClr val="0000FF"/>
                </a:solidFill>
                <a:latin typeface="Arial" pitchFamily="34" charset="0"/>
                <a:cs typeface="Arial" pitchFamily="34" charset="0"/>
              </a:rPr>
              <a:t> less than 50%,</a:t>
            </a:r>
          </a:p>
          <a:p>
            <a:pPr>
              <a:lnSpc>
                <a:spcPct val="70000"/>
              </a:lnSpc>
              <a:spcBef>
                <a:spcPts val="600"/>
              </a:spcBef>
            </a:pPr>
            <a:r>
              <a:rPr lang="en-US" sz="2400" b="1" dirty="0" smtClean="0">
                <a:solidFill>
                  <a:srgbClr val="0000FF"/>
                </a:solidFill>
                <a:latin typeface="Arial" pitchFamily="34" charset="0"/>
                <a:cs typeface="Arial" pitchFamily="34" charset="0"/>
              </a:rPr>
              <a:t>fragments of cartilaginous tissue are found.</a:t>
            </a:r>
            <a:endParaRPr lang="ru-RU" sz="2400" b="1" dirty="0" smtClean="0">
              <a:solidFill>
                <a:srgbClr val="0000FF"/>
              </a:solidFill>
              <a:latin typeface="Arial" pitchFamily="34" charset="0"/>
              <a:cs typeface="Arial"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963149"/>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fontAlgn="auto">
              <a:lnSpc>
                <a:spcPct val="70000"/>
              </a:lnSpc>
              <a:spcBef>
                <a:spcPts val="0"/>
              </a:spcBef>
              <a:spcAft>
                <a:spcPts val="0"/>
              </a:spcAft>
              <a:defRPr/>
            </a:pPr>
            <a:r>
              <a:rPr lang="en-US" sz="4000" b="1" dirty="0" smtClean="0">
                <a:ln>
                  <a:solidFill>
                    <a:srgbClr val="0000FF"/>
                  </a:solidFill>
                </a:ln>
                <a:solidFill>
                  <a:srgbClr val="990033"/>
                </a:solidFill>
                <a:effectLst>
                  <a:glow rad="63500">
                    <a:schemeClr val="accent4">
                      <a:satMod val="175000"/>
                      <a:alpha val="40000"/>
                    </a:schemeClr>
                  </a:glow>
                </a:effectLst>
                <a:latin typeface="Arial" pitchFamily="34" charset="0"/>
                <a:cs typeface="Arial" pitchFamily="34" charset="0"/>
              </a:rPr>
              <a:t>Diagnostic criteria for gouty arthritis</a:t>
            </a:r>
            <a:endParaRPr lang="ru-RU" sz="4000" b="1" dirty="0">
              <a:ln>
                <a:solidFill>
                  <a:srgbClr val="0000FF"/>
                </a:solidFill>
              </a:ln>
              <a:solidFill>
                <a:srgbClr val="990033"/>
              </a:solidFill>
              <a:effectLst>
                <a:glow rad="63500">
                  <a:schemeClr val="accent4">
                    <a:satMod val="175000"/>
                    <a:alpha val="40000"/>
                  </a:schemeClr>
                </a:glow>
              </a:effectLst>
              <a:latin typeface="Arial" pitchFamily="34" charset="0"/>
              <a:cs typeface="Arial" pitchFamily="34" charset="0"/>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1"/>
            <a:ext cx="8643998" cy="4702826"/>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pPr marL="358775" indent="-358775">
              <a:lnSpc>
                <a:spcPct val="80000"/>
              </a:lnSpc>
              <a:spcBef>
                <a:spcPts val="600"/>
              </a:spcBef>
              <a:buFont typeface="Wingdings" pitchFamily="2" charset="2"/>
              <a:buChar char="Ø"/>
            </a:pPr>
            <a:r>
              <a:rPr lang="en-US" sz="2400" b="1" dirty="0" smtClean="0">
                <a:solidFill>
                  <a:srgbClr val="FF0000"/>
                </a:solidFill>
                <a:latin typeface="Arial" pitchFamily="34" charset="0"/>
                <a:cs typeface="Arial" pitchFamily="34" charset="0"/>
              </a:rPr>
              <a:t>Presence in the anamnesis or observation of at least 2 attacks and swelling and / or redness and severe pain in the limb joint with remission after 1-2 weeks</a:t>
            </a:r>
          </a:p>
          <a:p>
            <a:pPr marL="358775" indent="-358775">
              <a:lnSpc>
                <a:spcPct val="80000"/>
              </a:lnSpc>
              <a:spcBef>
                <a:spcPts val="600"/>
              </a:spcBef>
              <a:buFont typeface="Wingdings" pitchFamily="2" charset="2"/>
              <a:buChar char="Ø"/>
            </a:pPr>
            <a:r>
              <a:rPr lang="en-US" sz="2400" b="1" dirty="0" smtClean="0">
                <a:solidFill>
                  <a:srgbClr val="FF0000"/>
                </a:solidFill>
                <a:latin typeface="Arial" pitchFamily="34" charset="0"/>
                <a:cs typeface="Arial" pitchFamily="34" charset="0"/>
              </a:rPr>
              <a:t>Acute arthritis of metatarsus-phalanx</a:t>
            </a:r>
          </a:p>
          <a:p>
            <a:pPr marL="358775" indent="-358775">
              <a:lnSpc>
                <a:spcPct val="80000"/>
              </a:lnSpc>
              <a:spcBef>
                <a:spcPts val="600"/>
              </a:spcBef>
            </a:pPr>
            <a:r>
              <a:rPr lang="en-US" sz="2400" b="1" dirty="0" smtClean="0">
                <a:solidFill>
                  <a:srgbClr val="FF0000"/>
                </a:solidFill>
                <a:latin typeface="Arial" pitchFamily="34" charset="0"/>
                <a:cs typeface="Arial" pitchFamily="34" charset="0"/>
              </a:rPr>
              <a:t>         the joint of the big toe in history </a:t>
            </a:r>
          </a:p>
          <a:p>
            <a:pPr marL="358775" indent="-358775">
              <a:lnSpc>
                <a:spcPct val="80000"/>
              </a:lnSpc>
              <a:spcBef>
                <a:spcPts val="600"/>
              </a:spcBef>
            </a:pPr>
            <a:r>
              <a:rPr lang="en-US" sz="2400" b="1" dirty="0" smtClean="0">
                <a:solidFill>
                  <a:srgbClr val="FF0000"/>
                </a:solidFill>
                <a:latin typeface="Arial" pitchFamily="34" charset="0"/>
                <a:cs typeface="Arial" pitchFamily="34" charset="0"/>
              </a:rPr>
              <a:t>         or status</a:t>
            </a:r>
          </a:p>
          <a:p>
            <a:pPr marL="358775" indent="-358775">
              <a:lnSpc>
                <a:spcPct val="80000"/>
              </a:lnSpc>
              <a:spcBef>
                <a:spcPts val="600"/>
              </a:spcBef>
              <a:buFont typeface="Wingdings" pitchFamily="2" charset="2"/>
              <a:buChar char="Ø"/>
            </a:pPr>
            <a:r>
              <a:rPr lang="en-US" sz="2400" b="1" dirty="0" smtClean="0">
                <a:solidFill>
                  <a:srgbClr val="FF0000"/>
                </a:solidFill>
                <a:latin typeface="Arial" pitchFamily="34" charset="0"/>
                <a:cs typeface="Arial" pitchFamily="34" charset="0"/>
              </a:rPr>
              <a:t>The symptom of the "piercer" or </a:t>
            </a:r>
          </a:p>
          <a:p>
            <a:pPr marL="358775" indent="-358775">
              <a:lnSpc>
                <a:spcPct val="80000"/>
              </a:lnSpc>
              <a:spcBef>
                <a:spcPts val="600"/>
              </a:spcBef>
            </a:pPr>
            <a:r>
              <a:rPr lang="en-US" sz="2400" b="1" dirty="0" smtClean="0">
                <a:solidFill>
                  <a:srgbClr val="FF0000"/>
                </a:solidFill>
                <a:latin typeface="Arial" pitchFamily="34" charset="0"/>
                <a:cs typeface="Arial" pitchFamily="34" charset="0"/>
              </a:rPr>
              <a:t>         large cysts on radiograph</a:t>
            </a:r>
          </a:p>
          <a:p>
            <a:pPr marL="358775" indent="-358775">
              <a:lnSpc>
                <a:spcPct val="80000"/>
              </a:lnSpc>
              <a:spcBef>
                <a:spcPts val="600"/>
              </a:spcBef>
              <a:buFont typeface="Wingdings" pitchFamily="2" charset="2"/>
              <a:buChar char="Ø"/>
            </a:pPr>
            <a:r>
              <a:rPr lang="en-US" sz="2400" b="1" dirty="0" smtClean="0">
                <a:solidFill>
                  <a:srgbClr val="FF0000"/>
                </a:solidFill>
                <a:latin typeface="Arial" pitchFamily="34" charset="0"/>
                <a:cs typeface="Arial" pitchFamily="34" charset="0"/>
              </a:rPr>
              <a:t>Increased uric acid in the blood serum:</a:t>
            </a:r>
          </a:p>
          <a:p>
            <a:pPr marL="358775" indent="-358775">
              <a:lnSpc>
                <a:spcPct val="80000"/>
              </a:lnSpc>
              <a:spcBef>
                <a:spcPts val="600"/>
              </a:spcBef>
            </a:pPr>
            <a:r>
              <a:rPr lang="en-US" sz="2400" b="1" dirty="0" smtClean="0">
                <a:solidFill>
                  <a:srgbClr val="FF0000"/>
                </a:solidFill>
                <a:latin typeface="Arial" pitchFamily="34" charset="0"/>
                <a:cs typeface="Arial" pitchFamily="34" charset="0"/>
              </a:rPr>
              <a:t>          - in men&gt; 0.42 </a:t>
            </a:r>
            <a:r>
              <a:rPr lang="en-US" sz="2400" b="1" dirty="0" err="1" smtClean="0">
                <a:solidFill>
                  <a:srgbClr val="FF0000"/>
                </a:solidFill>
                <a:latin typeface="Arial" pitchFamily="34" charset="0"/>
                <a:cs typeface="Arial" pitchFamily="34" charset="0"/>
              </a:rPr>
              <a:t>mmol</a:t>
            </a:r>
            <a:r>
              <a:rPr lang="en-US" sz="2400" b="1" dirty="0" smtClean="0">
                <a:solidFill>
                  <a:srgbClr val="FF0000"/>
                </a:solidFill>
                <a:latin typeface="Arial" pitchFamily="34" charset="0"/>
                <a:cs typeface="Arial" pitchFamily="34" charset="0"/>
              </a:rPr>
              <a:t>/l (7 mg%)</a:t>
            </a:r>
          </a:p>
          <a:p>
            <a:pPr marL="358775" indent="-358775">
              <a:lnSpc>
                <a:spcPct val="80000"/>
              </a:lnSpc>
              <a:spcBef>
                <a:spcPts val="600"/>
              </a:spcBef>
            </a:pPr>
            <a:r>
              <a:rPr lang="en-US" sz="2400" b="1" dirty="0" smtClean="0">
                <a:solidFill>
                  <a:srgbClr val="FF0000"/>
                </a:solidFill>
                <a:latin typeface="Arial" pitchFamily="34" charset="0"/>
                <a:cs typeface="Arial" pitchFamily="34" charset="0"/>
              </a:rPr>
              <a:t>          - in women&gt; 0.36 </a:t>
            </a:r>
            <a:r>
              <a:rPr lang="en-US" sz="2400" b="1" dirty="0" err="1" smtClean="0">
                <a:solidFill>
                  <a:srgbClr val="FF0000"/>
                </a:solidFill>
                <a:latin typeface="Arial" pitchFamily="34" charset="0"/>
                <a:cs typeface="Arial" pitchFamily="34" charset="0"/>
              </a:rPr>
              <a:t>mmol</a:t>
            </a:r>
            <a:r>
              <a:rPr lang="en-US" sz="2400" b="1" dirty="0" smtClean="0">
                <a:solidFill>
                  <a:srgbClr val="FF0000"/>
                </a:solidFill>
                <a:latin typeface="Arial" pitchFamily="34" charset="0"/>
                <a:cs typeface="Arial" pitchFamily="34" charset="0"/>
              </a:rPr>
              <a:t>/l (6 mg%)</a:t>
            </a:r>
          </a:p>
          <a:p>
            <a:pPr marL="358775" indent="-358775">
              <a:lnSpc>
                <a:spcPct val="80000"/>
              </a:lnSpc>
              <a:spcBef>
                <a:spcPts val="600"/>
              </a:spcBef>
              <a:buFont typeface="Wingdings" pitchFamily="2" charset="2"/>
              <a:buChar char="Ø"/>
            </a:pPr>
            <a:r>
              <a:rPr lang="en-US" sz="2400" b="1" dirty="0" err="1" smtClean="0">
                <a:solidFill>
                  <a:srgbClr val="FF0000"/>
                </a:solidFill>
                <a:latin typeface="Arial" pitchFamily="34" charset="0"/>
                <a:cs typeface="Arial" pitchFamily="34" charset="0"/>
              </a:rPr>
              <a:t>Tofusi</a:t>
            </a:r>
            <a:endParaRPr lang="en-US" sz="2400" b="1" dirty="0" smtClean="0">
              <a:solidFill>
                <a:srgbClr val="FF0000"/>
              </a:solidFill>
              <a:latin typeface="Arial" pitchFamily="34" charset="0"/>
              <a:cs typeface="Arial" pitchFamily="34" charset="0"/>
            </a:endParaRPr>
          </a:p>
          <a:p>
            <a:pPr marL="358775" indent="-358775">
              <a:lnSpc>
                <a:spcPct val="80000"/>
              </a:lnSpc>
              <a:spcBef>
                <a:spcPts val="600"/>
              </a:spcBef>
              <a:buFont typeface="Wingdings" pitchFamily="2" charset="2"/>
              <a:buChar char="Ø"/>
            </a:pPr>
            <a:r>
              <a:rPr lang="en-US" sz="2400" b="1" dirty="0" err="1" smtClean="0">
                <a:solidFill>
                  <a:srgbClr val="FF0000"/>
                </a:solidFill>
                <a:latin typeface="Arial" pitchFamily="34" charset="0"/>
                <a:cs typeface="Arial" pitchFamily="34" charset="0"/>
              </a:rPr>
              <a:t>Urolithiasis</a:t>
            </a:r>
            <a:r>
              <a:rPr lang="en-US" sz="2400" b="1" dirty="0" smtClean="0">
                <a:solidFill>
                  <a:srgbClr val="FF0000"/>
                </a:solidFill>
                <a:latin typeface="Arial" pitchFamily="34" charset="0"/>
                <a:cs typeface="Arial" pitchFamily="34" charset="0"/>
              </a:rPr>
              <a:t> disease</a:t>
            </a:r>
            <a:endParaRPr lang="ru-RU" sz="2400" b="1" dirty="0" smtClean="0">
              <a:solidFill>
                <a:srgbClr val="FF0000"/>
              </a:solidFill>
              <a:latin typeface="Arial" pitchFamily="34" charset="0"/>
              <a:cs typeface="Arial" pitchFamily="34" charset="0"/>
            </a:endParaRPr>
          </a:p>
        </p:txBody>
      </p:sp>
      <p:pic>
        <p:nvPicPr>
          <p:cNvPr id="1026" name="Picture 2"/>
          <p:cNvPicPr>
            <a:picLocks noChangeAspect="1" noChangeArrowheads="1"/>
          </p:cNvPicPr>
          <p:nvPr/>
        </p:nvPicPr>
        <p:blipFill>
          <a:blip r:embed="rId2"/>
          <a:srcRect/>
          <a:stretch>
            <a:fillRect/>
          </a:stretch>
        </p:blipFill>
        <p:spPr bwMode="auto">
          <a:xfrm>
            <a:off x="6429388" y="2143116"/>
            <a:ext cx="2428892" cy="1571636"/>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srcRect/>
          <a:stretch>
            <a:fillRect/>
          </a:stretch>
        </p:blipFill>
        <p:spPr bwMode="auto">
          <a:xfrm>
            <a:off x="6429388" y="3500438"/>
            <a:ext cx="2428892" cy="1428750"/>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a:srcRect/>
          <a:stretch>
            <a:fillRect/>
          </a:stretch>
        </p:blipFill>
        <p:spPr bwMode="auto">
          <a:xfrm>
            <a:off x="6429388" y="4714884"/>
            <a:ext cx="2433645" cy="1928826"/>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1152110"/>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a:lnSpc>
                <a:spcPct val="70000"/>
              </a:lnSpc>
              <a:defRPr/>
            </a:pPr>
            <a:r>
              <a:rPr lang="en-US" sz="4000" b="1" dirty="0" smtClean="0">
                <a:ln>
                  <a:solidFill>
                    <a:srgbClr val="0000FF"/>
                  </a:solidFill>
                </a:ln>
                <a:solidFill>
                  <a:srgbClr val="990033"/>
                </a:solidFill>
                <a:effectLst>
                  <a:glow rad="63500">
                    <a:schemeClr val="accent4">
                      <a:satMod val="175000"/>
                      <a:alpha val="40000"/>
                    </a:schemeClr>
                  </a:glow>
                </a:effectLst>
                <a:latin typeface="Arial" pitchFamily="34" charset="0"/>
                <a:cs typeface="Arial" pitchFamily="34" charset="0"/>
              </a:rPr>
              <a:t>Diagnostic criteria for gouty arthritis</a:t>
            </a:r>
            <a:endParaRPr lang="ru-RU" sz="4000" b="1" dirty="0" smtClean="0">
              <a:ln>
                <a:solidFill>
                  <a:srgbClr val="0000FF"/>
                </a:solidFill>
              </a:ln>
              <a:solidFill>
                <a:srgbClr val="990033"/>
              </a:solidFill>
              <a:effectLst>
                <a:glow rad="63500">
                  <a:schemeClr val="accent4">
                    <a:satMod val="175000"/>
                    <a:alpha val="40000"/>
                  </a:schemeClr>
                </a:glow>
              </a:effectLst>
              <a:latin typeface="Arial" pitchFamily="34" charset="0"/>
              <a:cs typeface="Arial" pitchFamily="34" charset="0"/>
            </a:endParaRPr>
          </a:p>
          <a:p>
            <a:pPr fontAlgn="auto">
              <a:lnSpc>
                <a:spcPct val="70000"/>
              </a:lnSpc>
              <a:spcBef>
                <a:spcPts val="0"/>
              </a:spcBef>
              <a:spcAft>
                <a:spcPts val="0"/>
              </a:spcAft>
              <a:defRPr/>
            </a:pPr>
            <a:endParaRPr lang="ru-RU" b="1" dirty="0">
              <a:ln>
                <a:solidFill>
                  <a:srgbClr val="0000FF"/>
                </a:solidFill>
              </a:ln>
              <a:solidFill>
                <a:srgbClr val="990033"/>
              </a:solidFill>
              <a:effectLst>
                <a:glow rad="63500">
                  <a:schemeClr val="accent4">
                    <a:satMod val="175000"/>
                    <a:alpha val="40000"/>
                  </a:schemeClr>
                </a:glow>
              </a:effectLst>
              <a:latin typeface="Arial" pitchFamily="34" charset="0"/>
              <a:cs typeface="Arial" pitchFamily="34" charset="0"/>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285861"/>
            <a:ext cx="8643998" cy="5016758"/>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r>
              <a:rPr lang="en-US" sz="3200" b="1" dirty="0" smtClean="0">
                <a:solidFill>
                  <a:srgbClr val="0000FF"/>
                </a:solidFill>
                <a:latin typeface="Arial" pitchFamily="34" charset="0"/>
                <a:cs typeface="Arial" pitchFamily="34" charset="0"/>
              </a:rPr>
              <a:t>Laboratory data:</a:t>
            </a:r>
            <a:r>
              <a:rPr lang="ru-RU" sz="3200" b="1" dirty="0" smtClean="0">
                <a:solidFill>
                  <a:srgbClr val="0000FF"/>
                </a:solidFill>
                <a:latin typeface="Arial" pitchFamily="34" charset="0"/>
                <a:cs typeface="Arial" pitchFamily="34" charset="0"/>
              </a:rPr>
              <a:t> </a:t>
            </a:r>
            <a:endParaRPr lang="en-US" sz="3200" b="1" dirty="0" smtClean="0">
              <a:solidFill>
                <a:srgbClr val="0000FF"/>
              </a:solidFill>
              <a:latin typeface="Arial" pitchFamily="34" charset="0"/>
              <a:cs typeface="Arial" pitchFamily="34" charset="0"/>
            </a:endParaRPr>
          </a:p>
          <a:p>
            <a:r>
              <a:rPr lang="en-US" sz="2400" b="1" dirty="0" smtClean="0">
                <a:solidFill>
                  <a:srgbClr val="FF0000"/>
                </a:solidFill>
                <a:latin typeface="Arial" pitchFamily="34" charset="0"/>
                <a:cs typeface="Arial" pitchFamily="34" charset="0"/>
              </a:rPr>
              <a:t>During the period of exacerbation in the blood analysis:</a:t>
            </a:r>
          </a:p>
          <a:p>
            <a:r>
              <a:rPr lang="en-US" sz="2400" b="1" dirty="0" smtClean="0">
                <a:solidFill>
                  <a:srgbClr val="FF0000"/>
                </a:solidFill>
                <a:latin typeface="Arial" pitchFamily="34" charset="0"/>
                <a:cs typeface="Arial" pitchFamily="34" charset="0"/>
              </a:rPr>
              <a:t>- </a:t>
            </a:r>
            <a:r>
              <a:rPr lang="en-US" sz="2400" b="1" dirty="0" err="1" smtClean="0">
                <a:solidFill>
                  <a:srgbClr val="FF0000"/>
                </a:solidFill>
                <a:latin typeface="Arial" pitchFamily="34" charset="0"/>
                <a:cs typeface="Arial" pitchFamily="34" charset="0"/>
              </a:rPr>
              <a:t>neutrophilic</a:t>
            </a:r>
            <a:r>
              <a:rPr lang="en-US" sz="2400" b="1" dirty="0" smtClean="0">
                <a:solidFill>
                  <a:srgbClr val="FF0000"/>
                </a:solidFill>
                <a:latin typeface="Arial" pitchFamily="34" charset="0"/>
                <a:cs typeface="Arial" pitchFamily="34" charset="0"/>
              </a:rPr>
              <a:t> </a:t>
            </a:r>
            <a:r>
              <a:rPr lang="en-US" sz="2400" b="1" dirty="0" err="1" smtClean="0">
                <a:solidFill>
                  <a:srgbClr val="FF0000"/>
                </a:solidFill>
                <a:latin typeface="Arial" pitchFamily="34" charset="0"/>
                <a:cs typeface="Arial" pitchFamily="34" charset="0"/>
              </a:rPr>
              <a:t>leukocytosis</a:t>
            </a:r>
            <a:r>
              <a:rPr lang="en-US" sz="2400" b="1" dirty="0" smtClean="0">
                <a:solidFill>
                  <a:srgbClr val="FF0000"/>
                </a:solidFill>
                <a:latin typeface="Arial" pitchFamily="34" charset="0"/>
                <a:cs typeface="Arial" pitchFamily="34" charset="0"/>
              </a:rPr>
              <a:t> with a leftward shift</a:t>
            </a:r>
          </a:p>
          <a:p>
            <a:r>
              <a:rPr lang="en-US" sz="2400" b="1" dirty="0" smtClean="0">
                <a:solidFill>
                  <a:srgbClr val="FF0000"/>
                </a:solidFill>
                <a:latin typeface="Arial" pitchFamily="34" charset="0"/>
                <a:cs typeface="Arial" pitchFamily="34" charset="0"/>
              </a:rPr>
              <a:t>- increased ESR</a:t>
            </a:r>
          </a:p>
          <a:p>
            <a:r>
              <a:rPr lang="en-US" sz="2400" b="1" dirty="0" smtClean="0">
                <a:solidFill>
                  <a:srgbClr val="FF0000"/>
                </a:solidFill>
                <a:latin typeface="Arial" pitchFamily="34" charset="0"/>
                <a:cs typeface="Arial" pitchFamily="34" charset="0"/>
              </a:rPr>
              <a:t>- an increase in </a:t>
            </a:r>
            <a:r>
              <a:rPr lang="en-US" sz="2400" b="1" dirty="0" err="1" smtClean="0">
                <a:solidFill>
                  <a:srgbClr val="FF0000"/>
                </a:solidFill>
                <a:latin typeface="Arial" pitchFamily="34" charset="0"/>
                <a:cs typeface="Arial" pitchFamily="34" charset="0"/>
              </a:rPr>
              <a:t>serumucoid</a:t>
            </a:r>
            <a:r>
              <a:rPr lang="en-US" sz="2400" b="1" dirty="0" smtClean="0">
                <a:solidFill>
                  <a:srgbClr val="FF0000"/>
                </a:solidFill>
                <a:latin typeface="Arial" pitchFamily="34" charset="0"/>
                <a:cs typeface="Arial" pitchFamily="34" charset="0"/>
              </a:rPr>
              <a:t>, fibrin, </a:t>
            </a:r>
            <a:r>
              <a:rPr lang="en-US" sz="2400" b="1" dirty="0" err="1" smtClean="0">
                <a:solidFill>
                  <a:srgbClr val="FF0000"/>
                </a:solidFill>
                <a:latin typeface="Arial" pitchFamily="34" charset="0"/>
                <a:cs typeface="Arial" pitchFamily="34" charset="0"/>
              </a:rPr>
              <a:t>sialic</a:t>
            </a:r>
            <a:r>
              <a:rPr lang="en-US" sz="2400" b="1" dirty="0" smtClean="0">
                <a:solidFill>
                  <a:srgbClr val="FF0000"/>
                </a:solidFill>
                <a:latin typeface="Arial" pitchFamily="34" charset="0"/>
                <a:cs typeface="Arial" pitchFamily="34" charset="0"/>
              </a:rPr>
              <a:t> acid, uric acid</a:t>
            </a:r>
          </a:p>
          <a:p>
            <a:r>
              <a:rPr lang="en-US" sz="2400" b="1" dirty="0" smtClean="0">
                <a:solidFill>
                  <a:srgbClr val="FF0000"/>
                </a:solidFill>
                <a:latin typeface="Arial" pitchFamily="34" charset="0"/>
                <a:cs typeface="Arial" pitchFamily="34" charset="0"/>
              </a:rPr>
              <a:t>      (in the norm-0.12-0.24 </a:t>
            </a:r>
            <a:r>
              <a:rPr lang="en-US" sz="2400" b="1" dirty="0" err="1" smtClean="0">
                <a:solidFill>
                  <a:srgbClr val="FF0000"/>
                </a:solidFill>
                <a:latin typeface="Arial" pitchFamily="34" charset="0"/>
                <a:cs typeface="Arial" pitchFamily="34" charset="0"/>
              </a:rPr>
              <a:t>mmol</a:t>
            </a:r>
            <a:r>
              <a:rPr lang="en-US" sz="2400" b="1" dirty="0" smtClean="0">
                <a:solidFill>
                  <a:srgbClr val="FF0000"/>
                </a:solidFill>
                <a:latin typeface="Arial" pitchFamily="34" charset="0"/>
                <a:cs typeface="Arial" pitchFamily="34" charset="0"/>
              </a:rPr>
              <a:t>/L)</a:t>
            </a:r>
          </a:p>
          <a:p>
            <a:r>
              <a:rPr lang="en-US" sz="2400" b="1" dirty="0" smtClean="0">
                <a:solidFill>
                  <a:srgbClr val="FF0000"/>
                </a:solidFill>
                <a:latin typeface="Arial" pitchFamily="34" charset="0"/>
                <a:cs typeface="Arial" pitchFamily="34" charset="0"/>
              </a:rPr>
              <a:t>      and urine (1.8-3.6 </a:t>
            </a:r>
            <a:r>
              <a:rPr lang="en-US" sz="2400" b="1" dirty="0" err="1" smtClean="0">
                <a:solidFill>
                  <a:srgbClr val="FF0000"/>
                </a:solidFill>
                <a:latin typeface="Arial" pitchFamily="34" charset="0"/>
                <a:cs typeface="Arial" pitchFamily="34" charset="0"/>
              </a:rPr>
              <a:t>mmol</a:t>
            </a:r>
            <a:r>
              <a:rPr lang="en-US" sz="2400" b="1" dirty="0" smtClean="0">
                <a:solidFill>
                  <a:srgbClr val="FF0000"/>
                </a:solidFill>
                <a:latin typeface="Arial" pitchFamily="34" charset="0"/>
                <a:cs typeface="Arial" pitchFamily="34" charset="0"/>
              </a:rPr>
              <a:t>/day)</a:t>
            </a:r>
          </a:p>
          <a:p>
            <a:r>
              <a:rPr lang="en-US" sz="2400" b="1" dirty="0" smtClean="0">
                <a:solidFill>
                  <a:srgbClr val="FF0000"/>
                </a:solidFill>
                <a:latin typeface="Arial" pitchFamily="34" charset="0"/>
                <a:cs typeface="Arial" pitchFamily="34" charset="0"/>
              </a:rPr>
              <a:t>     </a:t>
            </a:r>
            <a:r>
              <a:rPr lang="en-US" sz="2400" b="1" dirty="0" smtClean="0">
                <a:solidFill>
                  <a:schemeClr val="accent3">
                    <a:lumMod val="50000"/>
                  </a:schemeClr>
                </a:solidFill>
                <a:latin typeface="Arial" pitchFamily="34" charset="0"/>
                <a:cs typeface="Arial" pitchFamily="34" charset="0"/>
              </a:rPr>
              <a:t>Credible X-ray signs of gout appear </a:t>
            </a:r>
          </a:p>
          <a:p>
            <a:r>
              <a:rPr lang="en-US" sz="2400" b="1" dirty="0" smtClean="0">
                <a:solidFill>
                  <a:schemeClr val="accent3">
                    <a:lumMod val="50000"/>
                  </a:schemeClr>
                </a:solidFill>
                <a:latin typeface="Arial" pitchFamily="34" charset="0"/>
                <a:cs typeface="Arial" pitchFamily="34" charset="0"/>
              </a:rPr>
              <a:t>after 5 years from the onset of the disease:</a:t>
            </a:r>
          </a:p>
          <a:p>
            <a:r>
              <a:rPr lang="en-US" sz="2400" b="1" dirty="0" smtClean="0">
                <a:solidFill>
                  <a:schemeClr val="accent3">
                    <a:lumMod val="50000"/>
                  </a:schemeClr>
                </a:solidFill>
                <a:latin typeface="Arial" pitchFamily="34" charset="0"/>
                <a:cs typeface="Arial" pitchFamily="34" charset="0"/>
              </a:rPr>
              <a:t>against the background of osteoporosis are </a:t>
            </a:r>
          </a:p>
          <a:p>
            <a:r>
              <a:rPr lang="en-US" sz="2400" b="1" dirty="0" smtClean="0">
                <a:solidFill>
                  <a:schemeClr val="accent3">
                    <a:lumMod val="50000"/>
                  </a:schemeClr>
                </a:solidFill>
                <a:latin typeface="Arial" pitchFamily="34" charset="0"/>
                <a:cs typeface="Arial" pitchFamily="34" charset="0"/>
              </a:rPr>
              <a:t>detected "Stamped" foci of enlightenment</a:t>
            </a:r>
          </a:p>
          <a:p>
            <a:r>
              <a:rPr lang="en-US" sz="2400" b="1" dirty="0" smtClean="0">
                <a:solidFill>
                  <a:schemeClr val="accent3">
                    <a:lumMod val="50000"/>
                  </a:schemeClr>
                </a:solidFill>
                <a:latin typeface="Arial" pitchFamily="34" charset="0"/>
                <a:cs typeface="Arial" pitchFamily="34" charset="0"/>
              </a:rPr>
              <a:t>up to 2-3 cm in diameter -</a:t>
            </a:r>
          </a:p>
          <a:p>
            <a:r>
              <a:rPr lang="en-US" sz="2400" b="1" dirty="0" smtClean="0">
                <a:solidFill>
                  <a:schemeClr val="accent3">
                    <a:lumMod val="50000"/>
                  </a:schemeClr>
                </a:solidFill>
                <a:latin typeface="Arial" pitchFamily="34" charset="0"/>
                <a:cs typeface="Arial" pitchFamily="34" charset="0"/>
              </a:rPr>
              <a:t>symptom of "swelling of the bone edge"</a:t>
            </a:r>
            <a:endParaRPr lang="ru-RU" sz="2400" b="1" dirty="0" smtClean="0">
              <a:solidFill>
                <a:schemeClr val="accent3">
                  <a:lumMod val="50000"/>
                </a:schemeClr>
              </a:solidFill>
              <a:latin typeface="Arial" pitchFamily="34" charset="0"/>
              <a:cs typeface="Arial" pitchFamily="34" charset="0"/>
            </a:endParaRPr>
          </a:p>
        </p:txBody>
      </p:sp>
      <p:pic>
        <p:nvPicPr>
          <p:cNvPr id="2050" name="Picture 2"/>
          <p:cNvPicPr>
            <a:picLocks noChangeAspect="1" noChangeArrowheads="1"/>
          </p:cNvPicPr>
          <p:nvPr/>
        </p:nvPicPr>
        <p:blipFill>
          <a:blip r:embed="rId2" cstate="print"/>
          <a:srcRect/>
          <a:stretch>
            <a:fillRect/>
          </a:stretch>
        </p:blipFill>
        <p:spPr bwMode="auto">
          <a:xfrm>
            <a:off x="6979885" y="3800272"/>
            <a:ext cx="1949833" cy="2772000"/>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876074"/>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3600" b="1" dirty="0" smtClean="0">
                <a:ln>
                  <a:solidFill>
                    <a:srgbClr val="0000FF"/>
                  </a:solidFill>
                </a:ln>
                <a:solidFill>
                  <a:srgbClr val="C00000"/>
                </a:solidFill>
                <a:effectLst>
                  <a:glow rad="63500">
                    <a:schemeClr val="accent4">
                      <a:satMod val="175000"/>
                      <a:alpha val="40000"/>
                    </a:schemeClr>
                  </a:glow>
                </a:effectLst>
                <a:latin typeface="Arial" pitchFamily="34" charset="0"/>
                <a:cs typeface="Arial" pitchFamily="34" charset="0"/>
              </a:rPr>
              <a:t>Main tasks and purposes of complex treatment of rheumatic diseases</a:t>
            </a:r>
            <a:endParaRPr lang="ru-RU" sz="3600" b="1" dirty="0">
              <a:ln>
                <a:solidFill>
                  <a:srgbClr val="0000FF"/>
                </a:solidFill>
              </a:ln>
              <a:solidFill>
                <a:srgbClr val="C00000"/>
              </a:solidFill>
              <a:effectLst>
                <a:glow rad="63500">
                  <a:schemeClr val="accent4">
                    <a:satMod val="175000"/>
                    <a:alpha val="40000"/>
                  </a:schemeClr>
                </a:glow>
              </a:effectLst>
              <a:latin typeface="Arial" pitchFamily="34" charset="0"/>
              <a:cs typeface="Arial" pitchFamily="34" charset="0"/>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071546"/>
            <a:ext cx="8715436" cy="5035225"/>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pPr>
              <a:lnSpc>
                <a:spcPct val="80000"/>
              </a:lnSpc>
            </a:pPr>
            <a:r>
              <a:rPr lang="en-US" sz="2800" b="1" i="1" dirty="0" smtClean="0">
                <a:ln>
                  <a:solidFill>
                    <a:srgbClr val="002060"/>
                  </a:solidFill>
                </a:ln>
                <a:solidFill>
                  <a:srgbClr val="C00000"/>
                </a:solidFill>
              </a:rPr>
              <a:t>Elimination of the most painful subjective and severe objective clinical and laboratory indicators of rheumatic diseases by affecting the leading links in pathogenesis, in</a:t>
            </a:r>
          </a:p>
          <a:p>
            <a:pPr>
              <a:lnSpc>
                <a:spcPct val="80000"/>
              </a:lnSpc>
            </a:pPr>
            <a:r>
              <a:rPr lang="en-US" sz="2800" b="1" i="1" dirty="0" smtClean="0">
                <a:ln>
                  <a:solidFill>
                    <a:srgbClr val="002060"/>
                  </a:solidFill>
                </a:ln>
                <a:solidFill>
                  <a:srgbClr val="C00000"/>
                </a:solidFill>
              </a:rPr>
              <a:t>first of all for inflammation and </a:t>
            </a:r>
            <a:r>
              <a:rPr lang="en-US" sz="2800" b="1" i="1" dirty="0" err="1" smtClean="0">
                <a:ln>
                  <a:solidFill>
                    <a:srgbClr val="002060"/>
                  </a:solidFill>
                </a:ln>
                <a:solidFill>
                  <a:srgbClr val="C00000"/>
                </a:solidFill>
              </a:rPr>
              <a:t>immunopathological</a:t>
            </a:r>
            <a:r>
              <a:rPr lang="en-US" sz="2800" b="1" i="1" dirty="0" smtClean="0">
                <a:ln>
                  <a:solidFill>
                    <a:srgbClr val="002060"/>
                  </a:solidFill>
                </a:ln>
                <a:solidFill>
                  <a:srgbClr val="C00000"/>
                </a:solidFill>
              </a:rPr>
              <a:t> mechanisms</a:t>
            </a:r>
            <a:endParaRPr lang="ru-RU" sz="2800" b="1" i="1" dirty="0" smtClean="0">
              <a:ln>
                <a:solidFill>
                  <a:srgbClr val="002060"/>
                </a:solidFill>
              </a:ln>
              <a:solidFill>
                <a:srgbClr val="C00000"/>
              </a:solidFill>
            </a:endParaRPr>
          </a:p>
          <a:p>
            <a:pPr>
              <a:lnSpc>
                <a:spcPct val="80000"/>
              </a:lnSpc>
              <a:spcBef>
                <a:spcPts val="600"/>
              </a:spcBef>
            </a:pPr>
            <a:r>
              <a:rPr lang="en-US" sz="2800" b="1" dirty="0" smtClean="0">
                <a:ln>
                  <a:solidFill>
                    <a:srgbClr val="009900"/>
                  </a:solidFill>
                </a:ln>
                <a:solidFill>
                  <a:srgbClr val="990033"/>
                </a:solidFill>
              </a:rPr>
              <a:t>Purposes of </a:t>
            </a:r>
            <a:r>
              <a:rPr lang="en-US" sz="2800" b="1" dirty="0" err="1" smtClean="0">
                <a:ln>
                  <a:solidFill>
                    <a:srgbClr val="009900"/>
                  </a:solidFill>
                </a:ln>
                <a:solidFill>
                  <a:srgbClr val="990033"/>
                </a:solidFill>
              </a:rPr>
              <a:t>antirheumatic</a:t>
            </a:r>
            <a:r>
              <a:rPr lang="en-US" sz="2800" b="1" dirty="0" smtClean="0">
                <a:ln>
                  <a:solidFill>
                    <a:srgbClr val="009900"/>
                  </a:solidFill>
                </a:ln>
                <a:solidFill>
                  <a:srgbClr val="990033"/>
                </a:solidFill>
              </a:rPr>
              <a:t> therapy:</a:t>
            </a:r>
          </a:p>
          <a:p>
            <a:pPr>
              <a:lnSpc>
                <a:spcPct val="80000"/>
              </a:lnSpc>
              <a:spcBef>
                <a:spcPts val="600"/>
              </a:spcBef>
            </a:pPr>
            <a:r>
              <a:rPr lang="en-US" sz="2800" b="1" dirty="0" smtClean="0">
                <a:ln>
                  <a:solidFill>
                    <a:srgbClr val="009900"/>
                  </a:solidFill>
                </a:ln>
                <a:solidFill>
                  <a:srgbClr val="0000FF"/>
                </a:solidFill>
              </a:rPr>
              <a:t>- reduce or eliminate pain</a:t>
            </a:r>
          </a:p>
          <a:p>
            <a:pPr>
              <a:lnSpc>
                <a:spcPct val="80000"/>
              </a:lnSpc>
              <a:spcBef>
                <a:spcPts val="600"/>
              </a:spcBef>
            </a:pPr>
            <a:r>
              <a:rPr lang="en-US" sz="2800" b="1" dirty="0" smtClean="0">
                <a:ln>
                  <a:solidFill>
                    <a:srgbClr val="009900"/>
                  </a:solidFill>
                </a:ln>
                <a:solidFill>
                  <a:srgbClr val="0000FF"/>
                </a:solidFill>
              </a:rPr>
              <a:t>- reduce or eliminate signs of general and local inflammatory activity</a:t>
            </a:r>
          </a:p>
          <a:p>
            <a:pPr>
              <a:lnSpc>
                <a:spcPct val="80000"/>
              </a:lnSpc>
              <a:spcBef>
                <a:spcPts val="600"/>
              </a:spcBef>
            </a:pPr>
            <a:r>
              <a:rPr lang="en-US" sz="2800" b="1" dirty="0" smtClean="0">
                <a:ln>
                  <a:solidFill>
                    <a:srgbClr val="009900"/>
                  </a:solidFill>
                </a:ln>
                <a:solidFill>
                  <a:srgbClr val="0000FF"/>
                </a:solidFill>
              </a:rPr>
              <a:t>- to influence the violation of </a:t>
            </a:r>
            <a:r>
              <a:rPr lang="en-US" sz="2800" b="1" dirty="0" err="1" smtClean="0">
                <a:ln>
                  <a:solidFill>
                    <a:srgbClr val="009900"/>
                  </a:solidFill>
                </a:ln>
                <a:solidFill>
                  <a:srgbClr val="0000FF"/>
                </a:solidFill>
              </a:rPr>
              <a:t>immunoregulatory</a:t>
            </a:r>
            <a:r>
              <a:rPr lang="en-US" sz="2800" b="1" dirty="0" smtClean="0">
                <a:ln>
                  <a:solidFill>
                    <a:srgbClr val="009900"/>
                  </a:solidFill>
                </a:ln>
                <a:solidFill>
                  <a:srgbClr val="0000FF"/>
                </a:solidFill>
              </a:rPr>
              <a:t> processes</a:t>
            </a:r>
          </a:p>
          <a:p>
            <a:pPr>
              <a:lnSpc>
                <a:spcPct val="80000"/>
              </a:lnSpc>
              <a:spcBef>
                <a:spcPts val="600"/>
              </a:spcBef>
            </a:pPr>
            <a:r>
              <a:rPr lang="en-US" sz="2800" b="1" dirty="0" smtClean="0">
                <a:ln>
                  <a:solidFill>
                    <a:srgbClr val="009900"/>
                  </a:solidFill>
                </a:ln>
                <a:solidFill>
                  <a:srgbClr val="0000FF"/>
                </a:solidFill>
              </a:rPr>
              <a:t>- to prevent an exacerbation of the disease</a:t>
            </a:r>
          </a:p>
          <a:p>
            <a:pPr>
              <a:lnSpc>
                <a:spcPct val="80000"/>
              </a:lnSpc>
              <a:spcBef>
                <a:spcPts val="600"/>
              </a:spcBef>
            </a:pPr>
            <a:r>
              <a:rPr lang="en-US" sz="2800" b="1" dirty="0" smtClean="0">
                <a:ln>
                  <a:solidFill>
                    <a:srgbClr val="009900"/>
                  </a:solidFill>
                </a:ln>
                <a:solidFill>
                  <a:srgbClr val="0000FF"/>
                </a:solidFill>
              </a:rPr>
              <a:t>- help restore the affected joints and spine</a:t>
            </a:r>
            <a:endParaRPr lang="ru-RU" sz="2800" b="1" dirty="0" smtClean="0">
              <a:ln>
                <a:solidFill>
                  <a:srgbClr val="009900"/>
                </a:solidFill>
              </a:ln>
              <a:solidFill>
                <a:srgbClr val="0000FF"/>
              </a:solidFill>
            </a:endParaRPr>
          </a:p>
        </p:txBody>
      </p:sp>
      <p:pic>
        <p:nvPicPr>
          <p:cNvPr id="3074" name="Picture 2"/>
          <p:cNvPicPr>
            <a:picLocks noChangeAspect="1" noChangeArrowheads="1"/>
          </p:cNvPicPr>
          <p:nvPr/>
        </p:nvPicPr>
        <p:blipFill>
          <a:blip r:embed="rId3"/>
          <a:srcRect/>
          <a:stretch>
            <a:fillRect/>
          </a:stretch>
        </p:blipFill>
        <p:spPr bwMode="auto">
          <a:xfrm>
            <a:off x="7258081" y="2452699"/>
            <a:ext cx="1743075" cy="2619375"/>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876074"/>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3600" b="1" dirty="0" smtClean="0">
                <a:ln>
                  <a:solidFill>
                    <a:srgbClr val="0000FF"/>
                  </a:solidFill>
                </a:ln>
                <a:solidFill>
                  <a:srgbClr val="C00000"/>
                </a:solidFill>
                <a:effectLst>
                  <a:glow rad="63500">
                    <a:schemeClr val="accent4">
                      <a:satMod val="175000"/>
                      <a:alpha val="40000"/>
                    </a:schemeClr>
                  </a:glow>
                </a:effectLst>
                <a:latin typeface="Arial" pitchFamily="34" charset="0"/>
                <a:cs typeface="Arial" pitchFamily="34" charset="0"/>
              </a:rPr>
              <a:t>Main tasks and purposes of complex treatment of rheumatic diseases</a:t>
            </a:r>
            <a:endParaRPr lang="ru-RU" sz="3600" b="1" dirty="0">
              <a:ln>
                <a:solidFill>
                  <a:srgbClr val="0000FF"/>
                </a:solidFill>
              </a:ln>
              <a:solidFill>
                <a:srgbClr val="C00000"/>
              </a:solidFill>
              <a:effectLst>
                <a:glow rad="63500">
                  <a:schemeClr val="accent4">
                    <a:satMod val="175000"/>
                    <a:alpha val="40000"/>
                  </a:schemeClr>
                </a:glow>
              </a:effectLst>
              <a:latin typeface="Arial" pitchFamily="34" charset="0"/>
              <a:cs typeface="Arial" pitchFamily="34" charset="0"/>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071546"/>
            <a:ext cx="8715436" cy="4693593"/>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pPr>
              <a:lnSpc>
                <a:spcPct val="70000"/>
              </a:lnSpc>
            </a:pPr>
            <a:r>
              <a:rPr lang="en-US" sz="2800" b="1" dirty="0" smtClean="0">
                <a:ln>
                  <a:solidFill>
                    <a:srgbClr val="009900"/>
                  </a:solidFill>
                </a:ln>
                <a:solidFill>
                  <a:srgbClr val="0000FF"/>
                </a:solidFill>
              </a:rPr>
              <a:t>Among the urgent tasks in the first place is the elimination of pain</a:t>
            </a:r>
          </a:p>
          <a:p>
            <a:pPr>
              <a:lnSpc>
                <a:spcPct val="70000"/>
              </a:lnSpc>
            </a:pPr>
            <a:endParaRPr lang="en-US" sz="2800" b="1" dirty="0" smtClean="0">
              <a:ln>
                <a:solidFill>
                  <a:srgbClr val="009900"/>
                </a:solidFill>
              </a:ln>
              <a:solidFill>
                <a:srgbClr val="7030A0"/>
              </a:solidFill>
            </a:endParaRPr>
          </a:p>
          <a:p>
            <a:pPr>
              <a:lnSpc>
                <a:spcPct val="70000"/>
              </a:lnSpc>
            </a:pPr>
            <a:r>
              <a:rPr lang="en-US" sz="2800" b="1" dirty="0" smtClean="0">
                <a:ln>
                  <a:solidFill>
                    <a:srgbClr val="009900"/>
                  </a:solidFill>
                </a:ln>
                <a:solidFill>
                  <a:srgbClr val="7030A0"/>
                </a:solidFill>
              </a:rPr>
              <a:t>Mechanism of pain syndrome:</a:t>
            </a:r>
          </a:p>
          <a:p>
            <a:pPr>
              <a:lnSpc>
                <a:spcPct val="70000"/>
              </a:lnSpc>
            </a:pPr>
            <a:r>
              <a:rPr lang="en-US" sz="2800" b="1" dirty="0" smtClean="0">
                <a:ln>
                  <a:solidFill>
                    <a:srgbClr val="009900"/>
                  </a:solidFill>
                </a:ln>
                <a:solidFill>
                  <a:srgbClr val="C00000"/>
                </a:solidFill>
              </a:rPr>
              <a:t>- stimulation of local pain receptors by mediators of inflammation, especially </a:t>
            </a:r>
            <a:r>
              <a:rPr lang="en-US" sz="2800" b="1" dirty="0" err="1" smtClean="0">
                <a:ln>
                  <a:solidFill>
                    <a:srgbClr val="009900"/>
                  </a:solidFill>
                </a:ln>
                <a:solidFill>
                  <a:srgbClr val="C00000"/>
                </a:solidFill>
              </a:rPr>
              <a:t>bradykinin</a:t>
            </a:r>
            <a:r>
              <a:rPr lang="en-US" sz="2800" b="1" dirty="0" smtClean="0">
                <a:ln>
                  <a:solidFill>
                    <a:srgbClr val="009900"/>
                  </a:solidFill>
                </a:ln>
                <a:solidFill>
                  <a:srgbClr val="C00000"/>
                </a:solidFill>
              </a:rPr>
              <a:t> and prostaglandins</a:t>
            </a:r>
          </a:p>
          <a:p>
            <a:pPr>
              <a:lnSpc>
                <a:spcPct val="70000"/>
              </a:lnSpc>
            </a:pPr>
            <a:r>
              <a:rPr lang="en-US" sz="2800" b="1" dirty="0" smtClean="0">
                <a:ln>
                  <a:solidFill>
                    <a:srgbClr val="009900"/>
                  </a:solidFill>
                </a:ln>
                <a:solidFill>
                  <a:srgbClr val="C00000"/>
                </a:solidFill>
              </a:rPr>
              <a:t>- increased pain during fever, with the development of systemic manifestations</a:t>
            </a:r>
          </a:p>
          <a:p>
            <a:pPr>
              <a:lnSpc>
                <a:spcPct val="70000"/>
              </a:lnSpc>
            </a:pPr>
            <a:r>
              <a:rPr lang="en-US" sz="2800" b="1" dirty="0" smtClean="0">
                <a:ln>
                  <a:solidFill>
                    <a:srgbClr val="009900"/>
                  </a:solidFill>
                </a:ln>
                <a:solidFill>
                  <a:srgbClr val="C00000"/>
                </a:solidFill>
              </a:rPr>
              <a:t>- psychogenic phenomena (depression, anxiety)</a:t>
            </a:r>
            <a:endParaRPr lang="ru-RU" sz="2800" b="1" dirty="0" smtClean="0">
              <a:ln>
                <a:solidFill>
                  <a:srgbClr val="009900"/>
                </a:solidFill>
              </a:ln>
              <a:solidFill>
                <a:srgbClr val="C00000"/>
              </a:solidFill>
            </a:endParaRPr>
          </a:p>
          <a:p>
            <a:pPr>
              <a:lnSpc>
                <a:spcPct val="70000"/>
              </a:lnSpc>
              <a:spcBef>
                <a:spcPts val="600"/>
              </a:spcBef>
            </a:pPr>
            <a:r>
              <a:rPr lang="ru-RU" sz="2800" b="1" dirty="0" smtClean="0">
                <a:ln>
                  <a:solidFill>
                    <a:srgbClr val="009900"/>
                  </a:solidFill>
                </a:ln>
                <a:solidFill>
                  <a:srgbClr val="C00000"/>
                </a:solidFill>
              </a:rPr>
              <a:t> </a:t>
            </a:r>
            <a:r>
              <a:rPr lang="en-US" sz="2800" b="1" dirty="0" smtClean="0">
                <a:ln>
                  <a:solidFill>
                    <a:srgbClr val="009900"/>
                  </a:solidFill>
                </a:ln>
                <a:solidFill>
                  <a:srgbClr val="FF0000"/>
                </a:solidFill>
              </a:rPr>
              <a:t>Consideration of the general mechanisms of the pathogenesis of inflammatory rheumatic diseases shows that the signs of inflammation with which the patient seeks to the doctor are preceded by deep disturbances in the activity of the immune system leading to the development of chronic persistent immune inflammation</a:t>
            </a:r>
            <a:endParaRPr lang="ru-RU" sz="2800" b="1" i="1" dirty="0">
              <a:ln>
                <a:solidFill>
                  <a:srgbClr val="7030A0"/>
                </a:solidFill>
              </a:ln>
              <a:solidFill>
                <a:srgbClr val="FF00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954107"/>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4000" b="1" dirty="0" smtClean="0">
                <a:ln>
                  <a:solidFill>
                    <a:srgbClr val="0000FF"/>
                  </a:solidFill>
                </a:ln>
                <a:solidFill>
                  <a:srgbClr val="C00000"/>
                </a:solidFill>
                <a:effectLst>
                  <a:glow rad="63500">
                    <a:schemeClr val="accent4">
                      <a:satMod val="175000"/>
                      <a:alpha val="40000"/>
                    </a:schemeClr>
                  </a:glow>
                </a:effectLst>
                <a:latin typeface="Arial" pitchFamily="34" charset="0"/>
                <a:cs typeface="Arial" pitchFamily="34" charset="0"/>
              </a:rPr>
              <a:t>Therapy of a first row of rheumatic diseases</a:t>
            </a:r>
            <a:endParaRPr lang="ru-RU" sz="4000" b="1" dirty="0">
              <a:ln>
                <a:solidFill>
                  <a:srgbClr val="0000FF"/>
                </a:solidFill>
              </a:ln>
              <a:solidFill>
                <a:srgbClr val="C00000"/>
              </a:solidFill>
              <a:effectLst>
                <a:glow rad="63500">
                  <a:schemeClr val="accent4">
                    <a:satMod val="175000"/>
                    <a:alpha val="40000"/>
                  </a:schemeClr>
                </a:glow>
              </a:effectLst>
              <a:latin typeface="Arial" pitchFamily="34" charset="0"/>
              <a:cs typeface="Arial" pitchFamily="34" charset="0"/>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142985"/>
            <a:ext cx="8715436" cy="5219891"/>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pPr marL="358775" indent="-358775">
              <a:lnSpc>
                <a:spcPct val="70000"/>
              </a:lnSpc>
              <a:buFont typeface="+mj-lt"/>
              <a:buAutoNum type="arabicPeriod"/>
            </a:pPr>
            <a:r>
              <a:rPr lang="en-US" sz="2800" b="1" dirty="0" smtClean="0">
                <a:solidFill>
                  <a:srgbClr val="990033"/>
                </a:solidFill>
                <a:latin typeface="Arial" pitchFamily="34" charset="0"/>
                <a:cs typeface="Arial" pitchFamily="34" charset="0"/>
              </a:rPr>
              <a:t>Use of NSAIDs</a:t>
            </a:r>
          </a:p>
          <a:p>
            <a:pPr marL="358775" indent="-358775">
              <a:lnSpc>
                <a:spcPct val="70000"/>
              </a:lnSpc>
              <a:buFont typeface="+mj-lt"/>
              <a:buAutoNum type="arabicPeriod"/>
            </a:pPr>
            <a:r>
              <a:rPr lang="en-US" sz="2800" b="1" dirty="0" smtClean="0">
                <a:solidFill>
                  <a:srgbClr val="990033"/>
                </a:solidFill>
                <a:latin typeface="Arial" pitchFamily="34" charset="0"/>
                <a:cs typeface="Arial" pitchFamily="34" charset="0"/>
              </a:rPr>
              <a:t>Use of corticosteroids</a:t>
            </a:r>
          </a:p>
          <a:p>
            <a:pPr marL="358775" indent="-358775">
              <a:lnSpc>
                <a:spcPct val="70000"/>
              </a:lnSpc>
            </a:pPr>
            <a:r>
              <a:rPr lang="en-US" sz="2800" b="1" dirty="0" smtClean="0">
                <a:solidFill>
                  <a:srgbClr val="0000FF"/>
                </a:solidFill>
                <a:latin typeface="Arial" pitchFamily="34" charset="0"/>
                <a:cs typeface="Arial" pitchFamily="34" charset="0"/>
              </a:rPr>
              <a:t>   </a:t>
            </a:r>
          </a:p>
          <a:p>
            <a:pPr marL="358775" indent="-358775">
              <a:lnSpc>
                <a:spcPct val="70000"/>
              </a:lnSpc>
            </a:pPr>
            <a:r>
              <a:rPr lang="en-US" sz="2800" b="1" dirty="0" smtClean="0">
                <a:solidFill>
                  <a:srgbClr val="0000FF"/>
                </a:solidFill>
                <a:latin typeface="Arial" pitchFamily="34" charset="0"/>
                <a:cs typeface="Arial" pitchFamily="34" charset="0"/>
              </a:rPr>
              <a:t>    Classification of NSAIDs on the effect on the processes of biosynthesis in the cartilaginous tissue</a:t>
            </a:r>
          </a:p>
          <a:p>
            <a:pPr marL="358775" indent="-358775">
              <a:lnSpc>
                <a:spcPct val="70000"/>
              </a:lnSpc>
            </a:pPr>
            <a:endParaRPr lang="en-US" sz="2800" b="1" dirty="0" smtClean="0">
              <a:solidFill>
                <a:srgbClr val="0000FF"/>
              </a:solidFill>
              <a:latin typeface="Arial" pitchFamily="34" charset="0"/>
              <a:cs typeface="Arial" pitchFamily="34" charset="0"/>
            </a:endParaRPr>
          </a:p>
          <a:p>
            <a:pPr marL="358775" indent="-358775">
              <a:lnSpc>
                <a:spcPct val="70000"/>
              </a:lnSpc>
            </a:pPr>
            <a:r>
              <a:rPr lang="en-US" sz="2800" b="1" dirty="0" smtClean="0">
                <a:solidFill>
                  <a:srgbClr val="FF0000"/>
                </a:solidFill>
                <a:latin typeface="Arial" pitchFamily="34" charset="0"/>
                <a:cs typeface="Arial" pitchFamily="34" charset="0"/>
              </a:rPr>
              <a:t>a) suppressing inflammation and neutral to </a:t>
            </a:r>
            <a:r>
              <a:rPr lang="en-US" sz="2800" b="1" dirty="0" err="1" smtClean="0">
                <a:solidFill>
                  <a:srgbClr val="FF0000"/>
                </a:solidFill>
                <a:latin typeface="Arial" pitchFamily="34" charset="0"/>
                <a:cs typeface="Arial" pitchFamily="34" charset="0"/>
              </a:rPr>
              <a:t>arthrosis</a:t>
            </a:r>
            <a:r>
              <a:rPr lang="en-US" sz="2800" b="1" dirty="0" smtClean="0">
                <a:solidFill>
                  <a:srgbClr val="FF0000"/>
                </a:solidFill>
                <a:latin typeface="Arial" pitchFamily="34" charset="0"/>
                <a:cs typeface="Arial" pitchFamily="34" charset="0"/>
              </a:rPr>
              <a:t> - </a:t>
            </a:r>
            <a:r>
              <a:rPr lang="en-US" sz="2800" b="1" dirty="0" err="1" smtClean="0">
                <a:solidFill>
                  <a:srgbClr val="FF0000"/>
                </a:solidFill>
                <a:latin typeface="Arial" pitchFamily="34" charset="0"/>
                <a:cs typeface="Arial" pitchFamily="34" charset="0"/>
              </a:rPr>
              <a:t>Piroxicam</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diclofenac</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sulindac</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solpaflex</a:t>
            </a:r>
            <a:endParaRPr lang="en-US" sz="2800" b="1" dirty="0" smtClean="0">
              <a:solidFill>
                <a:srgbClr val="FF0000"/>
              </a:solidFill>
              <a:latin typeface="Arial" pitchFamily="34" charset="0"/>
              <a:cs typeface="Arial" pitchFamily="34" charset="0"/>
            </a:endParaRPr>
          </a:p>
          <a:p>
            <a:pPr marL="358775" indent="-358775">
              <a:lnSpc>
                <a:spcPct val="70000"/>
              </a:lnSpc>
            </a:pPr>
            <a:r>
              <a:rPr lang="en-US" sz="2800" b="1" dirty="0" smtClean="0">
                <a:solidFill>
                  <a:srgbClr val="FF0000"/>
                </a:solidFill>
                <a:latin typeface="Arial" pitchFamily="34" charset="0"/>
                <a:cs typeface="Arial" pitchFamily="34" charset="0"/>
              </a:rPr>
              <a:t>b)suppressing inflammation and strengthening </a:t>
            </a:r>
            <a:r>
              <a:rPr lang="en-US" sz="2800" b="1" dirty="0" err="1" smtClean="0">
                <a:solidFill>
                  <a:srgbClr val="FF0000"/>
                </a:solidFill>
                <a:latin typeface="Arial" pitchFamily="34" charset="0"/>
                <a:cs typeface="Arial" pitchFamily="34" charset="0"/>
              </a:rPr>
              <a:t>arthrosis</a:t>
            </a:r>
            <a:r>
              <a:rPr lang="en-US" sz="2800" b="1" dirty="0" smtClean="0">
                <a:solidFill>
                  <a:srgbClr val="FF0000"/>
                </a:solidFill>
                <a:latin typeface="Arial" pitchFamily="34" charset="0"/>
                <a:cs typeface="Arial" pitchFamily="34" charset="0"/>
              </a:rPr>
              <a:t> - Acetylsalicylic acid, </a:t>
            </a:r>
            <a:r>
              <a:rPr lang="en-US" sz="2800" b="1" dirty="0" err="1" smtClean="0">
                <a:solidFill>
                  <a:srgbClr val="FF0000"/>
                </a:solidFill>
                <a:latin typeface="Arial" pitchFamily="34" charset="0"/>
                <a:cs typeface="Arial" pitchFamily="34" charset="0"/>
              </a:rPr>
              <a:t>indomethacin</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fenoprofen</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phenylbutazone</a:t>
            </a:r>
            <a:endParaRPr lang="en-US" sz="2800" b="1" dirty="0" smtClean="0">
              <a:solidFill>
                <a:srgbClr val="FF0000"/>
              </a:solidFill>
              <a:latin typeface="Arial" pitchFamily="34" charset="0"/>
              <a:cs typeface="Arial" pitchFamily="34" charset="0"/>
            </a:endParaRPr>
          </a:p>
          <a:p>
            <a:pPr marL="358775" indent="-358775">
              <a:lnSpc>
                <a:spcPct val="70000"/>
              </a:lnSpc>
            </a:pPr>
            <a:r>
              <a:rPr lang="en-US" sz="2800" b="1" dirty="0" smtClean="0">
                <a:solidFill>
                  <a:srgbClr val="FF0000"/>
                </a:solidFill>
                <a:latin typeface="Arial" pitchFamily="34" charset="0"/>
                <a:cs typeface="Arial" pitchFamily="34" charset="0"/>
              </a:rPr>
              <a:t>c)suppressing inflammation and promote the normalization of metabolic processes in the cartilaginous tissue - </a:t>
            </a:r>
            <a:r>
              <a:rPr lang="en-US" sz="2800" b="1" dirty="0" err="1" smtClean="0">
                <a:solidFill>
                  <a:srgbClr val="FF0000"/>
                </a:solidFill>
                <a:latin typeface="Arial" pitchFamily="34" charset="0"/>
                <a:cs typeface="Arial" pitchFamily="34" charset="0"/>
              </a:rPr>
              <a:t>Benoxaprofen</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tiaprofenic</a:t>
            </a:r>
            <a:r>
              <a:rPr lang="en-US" sz="2800" b="1" dirty="0" smtClean="0">
                <a:solidFill>
                  <a:srgbClr val="FF0000"/>
                </a:solidFill>
                <a:latin typeface="Arial" pitchFamily="34" charset="0"/>
                <a:cs typeface="Arial" pitchFamily="34" charset="0"/>
              </a:rPr>
              <a:t> acid (</a:t>
            </a:r>
            <a:r>
              <a:rPr lang="en-US" sz="2800" b="1" dirty="0" err="1" smtClean="0">
                <a:solidFill>
                  <a:srgbClr val="FF0000"/>
                </a:solidFill>
                <a:latin typeface="Arial" pitchFamily="34" charset="0"/>
                <a:cs typeface="Arial" pitchFamily="34" charset="0"/>
              </a:rPr>
              <a:t>surgam</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paracetamol</a:t>
            </a:r>
            <a:endParaRPr lang="ru-RU" sz="2800" b="1" dirty="0" smtClean="0">
              <a:solidFill>
                <a:srgbClr val="FF0000"/>
              </a:solidFill>
              <a:latin typeface="Arial" pitchFamily="34" charset="0"/>
              <a:cs typeface="Arial"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963149"/>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4000" b="1" dirty="0" smtClean="0">
                <a:ln>
                  <a:solidFill>
                    <a:srgbClr val="0000FF"/>
                  </a:solidFill>
                </a:ln>
                <a:solidFill>
                  <a:srgbClr val="C00000"/>
                </a:solidFill>
                <a:effectLst>
                  <a:glow rad="63500">
                    <a:schemeClr val="accent4">
                      <a:satMod val="175000"/>
                      <a:alpha val="40000"/>
                    </a:schemeClr>
                  </a:glow>
                </a:effectLst>
                <a:latin typeface="Arial" pitchFamily="34" charset="0"/>
                <a:cs typeface="Arial" pitchFamily="34" charset="0"/>
              </a:rPr>
              <a:t>Therapy of a first row of rheumatic diseases</a:t>
            </a:r>
            <a:endParaRPr lang="ru-RU" sz="4000" b="1" dirty="0">
              <a:ln>
                <a:solidFill>
                  <a:srgbClr val="0000FF"/>
                </a:solidFill>
              </a:ln>
              <a:solidFill>
                <a:srgbClr val="C00000"/>
              </a:solidFill>
              <a:effectLst>
                <a:glow rad="63500">
                  <a:schemeClr val="accent4">
                    <a:satMod val="175000"/>
                    <a:alpha val="40000"/>
                  </a:schemeClr>
                </a:glow>
              </a:effectLst>
              <a:latin typeface="Arial" pitchFamily="34" charset="0"/>
              <a:cs typeface="Arial" pitchFamily="34" charset="0"/>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071546"/>
            <a:ext cx="8715436" cy="22590030"/>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pPr>
              <a:lnSpc>
                <a:spcPct val="70000"/>
              </a:lnSpc>
            </a:pPr>
            <a:r>
              <a:rPr lang="en-US" sz="2400" b="1" dirty="0" smtClean="0">
                <a:latin typeface="Arial" pitchFamily="34" charset="0"/>
                <a:cs typeface="Arial" pitchFamily="34" charset="0"/>
              </a:rPr>
              <a:t>NSAIDs suppress predominantly the phase of exudation. The most potent drugs - </a:t>
            </a:r>
            <a:r>
              <a:rPr lang="en-US" sz="2400" b="1" dirty="0" err="1" smtClean="0">
                <a:latin typeface="Arial" pitchFamily="34" charset="0"/>
                <a:cs typeface="Arial" pitchFamily="34" charset="0"/>
              </a:rPr>
              <a:t>indomethacin</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diclofenac</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phenylbutazone</a:t>
            </a:r>
            <a:r>
              <a:rPr lang="en-US" sz="2400" b="1" dirty="0" smtClean="0">
                <a:latin typeface="Arial" pitchFamily="34" charset="0"/>
                <a:cs typeface="Arial" pitchFamily="34" charset="0"/>
              </a:rPr>
              <a:t> - also act on the proliferation phase (reducing the synthesis of collagen and the associated tissue sclerosis), but weaker than the </a:t>
            </a:r>
            <a:r>
              <a:rPr lang="en-US" sz="2400" b="1" dirty="0" err="1" smtClean="0">
                <a:latin typeface="Arial" pitchFamily="34" charset="0"/>
                <a:cs typeface="Arial" pitchFamily="34" charset="0"/>
              </a:rPr>
              <a:t>exudative</a:t>
            </a:r>
            <a:r>
              <a:rPr lang="en-US" sz="2400" b="1" dirty="0" smtClean="0">
                <a:latin typeface="Arial" pitchFamily="34" charset="0"/>
                <a:cs typeface="Arial" pitchFamily="34" charset="0"/>
              </a:rPr>
              <a:t> phase. At the phase of alteration, NSAIDs are practically not affected. For anti-inflammatory activity, all NSAIDs are inferior to </a:t>
            </a:r>
            <a:r>
              <a:rPr lang="en-US" sz="2400" b="1" dirty="0" err="1" smtClean="0">
                <a:latin typeface="Arial" pitchFamily="34" charset="0"/>
                <a:cs typeface="Arial" pitchFamily="34" charset="0"/>
              </a:rPr>
              <a:t>glucocorticoids</a:t>
            </a:r>
            <a:r>
              <a:rPr lang="en-US" sz="2400" b="1" dirty="0" smtClean="0">
                <a:latin typeface="Arial" pitchFamily="34" charset="0"/>
                <a:cs typeface="Arial" pitchFamily="34" charset="0"/>
              </a:rPr>
              <a:t>.</a:t>
            </a:r>
          </a:p>
          <a:p>
            <a:pPr>
              <a:lnSpc>
                <a:spcPct val="70000"/>
              </a:lnSpc>
            </a:pPr>
            <a:r>
              <a:rPr lang="en-US" sz="2400" b="1" dirty="0" smtClean="0">
                <a:latin typeface="Arial" pitchFamily="34" charset="0"/>
                <a:cs typeface="Arial" pitchFamily="34" charset="0"/>
              </a:rPr>
              <a:t>The most important mechanism of NSAIDs is associated with inhibition of the synthesis of </a:t>
            </a:r>
            <a:r>
              <a:rPr lang="en-US" sz="2400" b="1" dirty="0" err="1" smtClean="0">
                <a:latin typeface="Arial" pitchFamily="34" charset="0"/>
                <a:cs typeface="Arial" pitchFamily="34" charset="0"/>
              </a:rPr>
              <a:t>cyclooxygenase</a:t>
            </a:r>
            <a:r>
              <a:rPr lang="en-US" sz="2400" b="1" dirty="0" smtClean="0">
                <a:latin typeface="Arial" pitchFamily="34" charset="0"/>
                <a:cs typeface="Arial" pitchFamily="34" charset="0"/>
              </a:rPr>
              <a:t> (COX) and </a:t>
            </a:r>
            <a:r>
              <a:rPr lang="en-US" sz="2400" b="1" dirty="0" err="1" smtClean="0">
                <a:latin typeface="Arial" pitchFamily="34" charset="0"/>
                <a:cs typeface="Arial" pitchFamily="34" charset="0"/>
              </a:rPr>
              <a:t>lipoxygenase</a:t>
            </a:r>
            <a:r>
              <a:rPr lang="en-US" sz="2400" b="1" dirty="0" smtClean="0">
                <a:latin typeface="Arial" pitchFamily="34" charset="0"/>
                <a:cs typeface="Arial" pitchFamily="34" charset="0"/>
              </a:rPr>
              <a:t> (LOH), the key enzymes of </a:t>
            </a:r>
            <a:r>
              <a:rPr lang="en-US" sz="2400" b="1" dirty="0" err="1" smtClean="0">
                <a:latin typeface="Arial" pitchFamily="34" charset="0"/>
                <a:cs typeface="Arial" pitchFamily="34" charset="0"/>
              </a:rPr>
              <a:t>arachidonic</a:t>
            </a:r>
            <a:r>
              <a:rPr lang="en-US" sz="2400" b="1" dirty="0" smtClean="0">
                <a:latin typeface="Arial" pitchFamily="34" charset="0"/>
                <a:cs typeface="Arial" pitchFamily="34" charset="0"/>
              </a:rPr>
              <a:t> acid metabolism. </a:t>
            </a:r>
            <a:r>
              <a:rPr lang="en-US" sz="2400" b="1" dirty="0" err="1" smtClean="0">
                <a:latin typeface="Arial" pitchFamily="34" charset="0"/>
                <a:cs typeface="Arial" pitchFamily="34" charset="0"/>
              </a:rPr>
              <a:t>Arachidonic</a:t>
            </a:r>
            <a:r>
              <a:rPr lang="en-US" sz="2400" b="1" dirty="0" smtClean="0">
                <a:latin typeface="Arial" pitchFamily="34" charset="0"/>
                <a:cs typeface="Arial" pitchFamily="34" charset="0"/>
              </a:rPr>
              <a:t> acid is a part of membrane phospholipids and is released under the influence of the enzyme </a:t>
            </a:r>
            <a:r>
              <a:rPr lang="en-US" sz="2400" b="1" dirty="0" err="1" smtClean="0">
                <a:latin typeface="Arial" pitchFamily="34" charset="0"/>
                <a:cs typeface="Arial" pitchFamily="34" charset="0"/>
              </a:rPr>
              <a:t>phospholipase</a:t>
            </a:r>
            <a:r>
              <a:rPr lang="en-US" sz="2400" b="1" dirty="0" smtClean="0">
                <a:latin typeface="Arial" pitchFamily="34" charset="0"/>
                <a:cs typeface="Arial" pitchFamily="34" charset="0"/>
              </a:rPr>
              <a:t> A2. COX and LOG are catalyzed by further conversion of </a:t>
            </a:r>
            <a:r>
              <a:rPr lang="en-US" sz="2400" b="1" dirty="0" err="1" smtClean="0">
                <a:latin typeface="Arial" pitchFamily="34" charset="0"/>
                <a:cs typeface="Arial" pitchFamily="34" charset="0"/>
              </a:rPr>
              <a:t>arachidonic</a:t>
            </a:r>
            <a:r>
              <a:rPr lang="en-US" sz="2400" b="1" dirty="0" smtClean="0">
                <a:latin typeface="Arial" pitchFamily="34" charset="0"/>
                <a:cs typeface="Arial" pitchFamily="34" charset="0"/>
              </a:rPr>
              <a:t> acid. The products of their metabolism include cyclic </a:t>
            </a:r>
            <a:r>
              <a:rPr lang="en-US" sz="2400" b="1" dirty="0" err="1" smtClean="0">
                <a:latin typeface="Arial" pitchFamily="34" charset="0"/>
                <a:cs typeface="Arial" pitchFamily="34" charset="0"/>
              </a:rPr>
              <a:t>endoperoxides</a:t>
            </a:r>
            <a:r>
              <a:rPr lang="en-US" sz="2400" b="1" dirty="0" smtClean="0">
                <a:latin typeface="Arial" pitchFamily="34" charset="0"/>
                <a:cs typeface="Arial" pitchFamily="34" charset="0"/>
              </a:rPr>
              <a:t>, prostaglandins (PG), </a:t>
            </a:r>
            <a:r>
              <a:rPr lang="en-US" sz="2400" b="1" dirty="0" err="1" smtClean="0">
                <a:latin typeface="Arial" pitchFamily="34" charset="0"/>
                <a:cs typeface="Arial" pitchFamily="34" charset="0"/>
              </a:rPr>
              <a:t>thromboxane</a:t>
            </a:r>
            <a:r>
              <a:rPr lang="en-US" sz="2400" b="1" dirty="0" smtClean="0">
                <a:latin typeface="Arial" pitchFamily="34" charset="0"/>
                <a:cs typeface="Arial" pitchFamily="34" charset="0"/>
              </a:rPr>
              <a:t> (TXA2), </a:t>
            </a:r>
            <a:r>
              <a:rPr lang="en-US" sz="2400" b="1" dirty="0" err="1" smtClean="0">
                <a:latin typeface="Arial" pitchFamily="34" charset="0"/>
                <a:cs typeface="Arial" pitchFamily="34" charset="0"/>
              </a:rPr>
              <a:t>leukotrienes</a:t>
            </a:r>
            <a:r>
              <a:rPr lang="en-US" sz="2400" b="1" dirty="0" smtClean="0">
                <a:latin typeface="Arial" pitchFamily="34" charset="0"/>
                <a:cs typeface="Arial" pitchFamily="34" charset="0"/>
              </a:rPr>
              <a:t> (LT), etc. PG are produced by many cells and are among the most important </a:t>
            </a:r>
            <a:r>
              <a:rPr lang="en-US" sz="2400" b="1" dirty="0" err="1" smtClean="0">
                <a:latin typeface="Arial" pitchFamily="34" charset="0"/>
                <a:cs typeface="Arial" pitchFamily="34" charset="0"/>
              </a:rPr>
              <a:t>paracrine</a:t>
            </a:r>
            <a:r>
              <a:rPr lang="en-US" sz="2400" b="1" dirty="0" smtClean="0">
                <a:latin typeface="Arial" pitchFamily="34" charset="0"/>
                <a:cs typeface="Arial" pitchFamily="34" charset="0"/>
              </a:rPr>
              <a:t> and </a:t>
            </a:r>
            <a:r>
              <a:rPr lang="en-US" sz="2400" b="1" dirty="0" err="1" smtClean="0">
                <a:latin typeface="Arial" pitchFamily="34" charset="0"/>
                <a:cs typeface="Arial" pitchFamily="34" charset="0"/>
              </a:rPr>
              <a:t>autocrine</a:t>
            </a:r>
            <a:r>
              <a:rPr lang="en-US" sz="2400" b="1" dirty="0" smtClean="0">
                <a:latin typeface="Arial" pitchFamily="34" charset="0"/>
                <a:cs typeface="Arial" pitchFamily="34" charset="0"/>
              </a:rPr>
              <a:t> mediators.</a:t>
            </a:r>
          </a:p>
          <a:p>
            <a:pPr>
              <a:lnSpc>
                <a:spcPct val="70000"/>
              </a:lnSpc>
            </a:pPr>
            <a:r>
              <a:rPr lang="en-US" sz="2400" b="1" dirty="0" smtClean="0">
                <a:latin typeface="Arial" pitchFamily="34" charset="0"/>
                <a:cs typeface="Arial" pitchFamily="34" charset="0"/>
              </a:rPr>
              <a:t>Anti-inflammatory action can be associated with inhibition of lipid </a:t>
            </a:r>
            <a:r>
              <a:rPr lang="en-US" sz="2400" b="1" dirty="0" err="1" smtClean="0">
                <a:latin typeface="Arial" pitchFamily="34" charset="0"/>
                <a:cs typeface="Arial" pitchFamily="34" charset="0"/>
              </a:rPr>
              <a:t>peroxidation</a:t>
            </a:r>
            <a:r>
              <a:rPr lang="en-US" sz="2400" b="1" dirty="0" smtClean="0">
                <a:latin typeface="Arial" pitchFamily="34" charset="0"/>
                <a:cs typeface="Arial" pitchFamily="34" charset="0"/>
              </a:rPr>
              <a:t>, stabilization of </a:t>
            </a:r>
            <a:r>
              <a:rPr lang="en-US" sz="2400" b="1" dirty="0" err="1" smtClean="0">
                <a:latin typeface="Arial" pitchFamily="34" charset="0"/>
                <a:cs typeface="Arial" pitchFamily="34" charset="0"/>
              </a:rPr>
              <a:t>lysosome</a:t>
            </a:r>
            <a:r>
              <a:rPr lang="en-US" sz="2400" b="1" dirty="0" smtClean="0">
                <a:latin typeface="Arial" pitchFamily="34" charset="0"/>
                <a:cs typeface="Arial" pitchFamily="34" charset="0"/>
              </a:rPr>
              <a:t> membranes (both of these mechanisms prevent damage to cellular structures), decrease in ATP formation (decrease in energy supply of inflammatory reaction), inhibition of </a:t>
            </a:r>
            <a:r>
              <a:rPr lang="en-US" sz="2400" b="1" dirty="0" err="1" smtClean="0">
                <a:latin typeface="Arial" pitchFamily="34" charset="0"/>
                <a:cs typeface="Arial" pitchFamily="34" charset="0"/>
              </a:rPr>
              <a:t>neutrophil</a:t>
            </a:r>
            <a:r>
              <a:rPr lang="en-US" sz="2400" b="1" dirty="0" smtClean="0">
                <a:latin typeface="Arial" pitchFamily="34" charset="0"/>
                <a:cs typeface="Arial" pitchFamily="34" charset="0"/>
              </a:rPr>
              <a:t> aggregation (release of inflammatory mediators from them), inhibition of rheumatoid factor production in patients with rheumatoid arthritis. The analgesic effect is to a certain extent connected with the violation of pain impulses in the spinal cord (</a:t>
            </a:r>
            <a:r>
              <a:rPr lang="en-US" sz="2400" b="1" dirty="0" err="1" smtClean="0">
                <a:latin typeface="Arial" pitchFamily="34" charset="0"/>
                <a:cs typeface="Arial" pitchFamily="34" charset="0"/>
              </a:rPr>
              <a:t>metamizole</a:t>
            </a:r>
            <a:r>
              <a:rPr lang="en-US" sz="2400" b="1" dirty="0" smtClean="0">
                <a:latin typeface="Arial" pitchFamily="34" charset="0"/>
                <a:cs typeface="Arial" pitchFamily="34" charset="0"/>
              </a:rPr>
              <a:t>).</a:t>
            </a:r>
          </a:p>
          <a:p>
            <a:pPr>
              <a:lnSpc>
                <a:spcPct val="70000"/>
              </a:lnSpc>
            </a:pPr>
            <a:r>
              <a:rPr lang="en-US" sz="2400" b="1" dirty="0" smtClean="0">
                <a:latin typeface="Arial" pitchFamily="34" charset="0"/>
                <a:cs typeface="Arial" pitchFamily="34" charset="0"/>
              </a:rPr>
              <a:t>The </a:t>
            </a:r>
            <a:r>
              <a:rPr lang="en-US" sz="2400" b="1" dirty="0" err="1" smtClean="0">
                <a:latin typeface="Arial" pitchFamily="34" charset="0"/>
                <a:cs typeface="Arial" pitchFamily="34" charset="0"/>
              </a:rPr>
              <a:t>antiproliferative</a:t>
            </a:r>
            <a:r>
              <a:rPr lang="en-US" sz="2400" b="1" dirty="0" smtClean="0">
                <a:latin typeface="Arial" pitchFamily="34" charset="0"/>
                <a:cs typeface="Arial" pitchFamily="34" charset="0"/>
              </a:rPr>
              <a:t> effect of NSAIDs can also be mediated by various mechanisms: both by increasing the activity of natural killer cells in suppressing the synthesis of PG and COG-2 dependent regulation of apoptosis of cells. It was found that the production of COX-2 precedes the apoptosis of neuronal cells, therefore selective inhibitors of COX-2 have a certain </a:t>
            </a:r>
            <a:r>
              <a:rPr lang="en-US" sz="2400" b="1" dirty="0" err="1" smtClean="0">
                <a:latin typeface="Arial" pitchFamily="34" charset="0"/>
                <a:cs typeface="Arial" pitchFamily="34" charset="0"/>
              </a:rPr>
              <a:t>neuroprotective</a:t>
            </a:r>
            <a:r>
              <a:rPr lang="en-US" sz="2400" b="1" dirty="0" smtClean="0">
                <a:latin typeface="Arial" pitchFamily="34" charset="0"/>
                <a:cs typeface="Arial" pitchFamily="34" charset="0"/>
              </a:rPr>
              <a:t> activity. This therapy remains perennial in most patients with </a:t>
            </a:r>
            <a:r>
              <a:rPr lang="en-US" sz="2400" b="1" dirty="0" err="1" smtClean="0">
                <a:latin typeface="Arial" pitchFamily="34" charset="0"/>
                <a:cs typeface="Arial" pitchFamily="34" charset="0"/>
              </a:rPr>
              <a:t>Bekhterev's</a:t>
            </a:r>
            <a:r>
              <a:rPr lang="en-US" sz="2400" b="1" dirty="0" smtClean="0">
                <a:latin typeface="Arial" pitchFamily="34" charset="0"/>
                <a:cs typeface="Arial" pitchFamily="34" charset="0"/>
              </a:rPr>
              <a:t> disease and in a certain group of patients with </a:t>
            </a:r>
            <a:r>
              <a:rPr lang="en-US" sz="2400" b="1" dirty="0" err="1" smtClean="0">
                <a:latin typeface="Arial" pitchFamily="34" charset="0"/>
                <a:cs typeface="Arial" pitchFamily="34" charset="0"/>
              </a:rPr>
              <a:t>seronegative</a:t>
            </a:r>
            <a:r>
              <a:rPr lang="en-US" sz="2400" b="1" dirty="0" smtClean="0">
                <a:latin typeface="Arial" pitchFamily="34" charset="0"/>
                <a:cs typeface="Arial" pitchFamily="34" charset="0"/>
              </a:rPr>
              <a:t> rheumatoid arthritis.</a:t>
            </a:r>
          </a:p>
          <a:p>
            <a:pPr>
              <a:lnSpc>
                <a:spcPct val="70000"/>
              </a:lnSpc>
            </a:pPr>
            <a:r>
              <a:rPr lang="en-US" sz="2400" b="1" dirty="0" smtClean="0">
                <a:latin typeface="Arial" pitchFamily="34" charset="0"/>
                <a:cs typeface="Arial" pitchFamily="34" charset="0"/>
              </a:rPr>
              <a:t>The use of corticosteroids, which are</a:t>
            </a:r>
          </a:p>
          <a:p>
            <a:pPr>
              <a:lnSpc>
                <a:spcPct val="70000"/>
              </a:lnSpc>
            </a:pPr>
            <a:r>
              <a:rPr lang="en-US" sz="2400" b="1" dirty="0" smtClean="0">
                <a:latin typeface="Arial" pitchFamily="34" charset="0"/>
                <a:cs typeface="Arial" pitchFamily="34" charset="0"/>
              </a:rPr>
              <a:t>powerful anti-inflammatory drugs. Indications for systemic</a:t>
            </a:r>
          </a:p>
          <a:p>
            <a:pPr>
              <a:lnSpc>
                <a:spcPct val="70000"/>
              </a:lnSpc>
            </a:pPr>
            <a:r>
              <a:rPr lang="en-US" sz="2400" b="1" dirty="0" smtClean="0">
                <a:latin typeface="Arial" pitchFamily="34" charset="0"/>
                <a:cs typeface="Arial" pitchFamily="34" charset="0"/>
              </a:rPr>
              <a:t>the appointment of </a:t>
            </a:r>
            <a:r>
              <a:rPr lang="en-US" sz="2400" b="1" dirty="0" err="1" smtClean="0">
                <a:latin typeface="Arial" pitchFamily="34" charset="0"/>
                <a:cs typeface="Arial" pitchFamily="34" charset="0"/>
              </a:rPr>
              <a:t>glucocorticosteroids</a:t>
            </a:r>
            <a:r>
              <a:rPr lang="en-US" sz="2400" b="1" dirty="0" smtClean="0">
                <a:latin typeface="Arial" pitchFamily="34" charset="0"/>
                <a:cs typeface="Arial" pitchFamily="34" charset="0"/>
              </a:rPr>
              <a:t> (mainly </a:t>
            </a:r>
            <a:r>
              <a:rPr lang="en-US" sz="2400" b="1" dirty="0" err="1" smtClean="0">
                <a:latin typeface="Arial" pitchFamily="34" charset="0"/>
                <a:cs typeface="Arial" pitchFamily="34" charset="0"/>
              </a:rPr>
              <a:t>prednisolone</a:t>
            </a:r>
            <a:r>
              <a:rPr lang="en-US" sz="2400" b="1" dirty="0" smtClean="0">
                <a:latin typeface="Arial" pitchFamily="34" charset="0"/>
                <a:cs typeface="Arial" pitchFamily="34" charset="0"/>
              </a:rPr>
              <a:t>): active</a:t>
            </a:r>
          </a:p>
          <a:p>
            <a:pPr>
              <a:lnSpc>
                <a:spcPct val="70000"/>
              </a:lnSpc>
            </a:pPr>
            <a:r>
              <a:rPr lang="en-US" sz="2400" b="1" dirty="0" smtClean="0">
                <a:latin typeface="Arial" pitchFamily="34" charset="0"/>
                <a:cs typeface="Arial" pitchFamily="34" charset="0"/>
              </a:rPr>
              <a:t>SLE and </a:t>
            </a:r>
            <a:r>
              <a:rPr lang="en-US" sz="2400" b="1" dirty="0" err="1" smtClean="0">
                <a:latin typeface="Arial" pitchFamily="34" charset="0"/>
                <a:cs typeface="Arial" pitchFamily="34" charset="0"/>
              </a:rPr>
              <a:t>dermatopolymiosis</a:t>
            </a:r>
            <a:r>
              <a:rPr lang="en-US" sz="2400" b="1" dirty="0" smtClean="0">
                <a:latin typeface="Arial" pitchFamily="34" charset="0"/>
                <a:cs typeface="Arial" pitchFamily="34" charset="0"/>
              </a:rPr>
              <a:t>, rheumatoid arthritis with systemic manifestations,</a:t>
            </a:r>
          </a:p>
          <a:p>
            <a:pPr>
              <a:lnSpc>
                <a:spcPct val="70000"/>
              </a:lnSpc>
            </a:pPr>
            <a:r>
              <a:rPr lang="en-US" sz="2400" b="1" dirty="0" err="1" smtClean="0">
                <a:latin typeface="Arial" pitchFamily="34" charset="0"/>
                <a:cs typeface="Arial" pitchFamily="34" charset="0"/>
              </a:rPr>
              <a:t>vasculitis</a:t>
            </a:r>
            <a:r>
              <a:rPr lang="en-US" sz="2400" b="1" dirty="0" smtClean="0">
                <a:latin typeface="Arial" pitchFamily="34" charset="0"/>
                <a:cs typeface="Arial" pitchFamily="34" charset="0"/>
              </a:rPr>
              <a:t>, organ-specific autoimmune syndromes. Remains unchanged</a:t>
            </a:r>
          </a:p>
          <a:p>
            <a:pPr>
              <a:lnSpc>
                <a:spcPct val="70000"/>
              </a:lnSpc>
            </a:pPr>
            <a:r>
              <a:rPr lang="en-US" sz="2400" b="1" dirty="0" smtClean="0">
                <a:latin typeface="Arial" pitchFamily="34" charset="0"/>
                <a:cs typeface="Arial" pitchFamily="34" charset="0"/>
              </a:rPr>
              <a:t>recommendation of individual suppressive therapy and slow gradual</a:t>
            </a:r>
          </a:p>
          <a:p>
            <a:pPr>
              <a:lnSpc>
                <a:spcPct val="70000"/>
              </a:lnSpc>
            </a:pPr>
            <a:r>
              <a:rPr lang="en-US" sz="2400" b="1" dirty="0" smtClean="0">
                <a:latin typeface="Arial" pitchFamily="34" charset="0"/>
                <a:cs typeface="Arial" pitchFamily="34" charset="0"/>
              </a:rPr>
              <a:t>cancellation to a maintenance dose. In recent years, the </a:t>
            </a:r>
            <a:r>
              <a:rPr lang="en-US" sz="2400" b="1" dirty="0" err="1" smtClean="0">
                <a:latin typeface="Arial" pitchFamily="34" charset="0"/>
                <a:cs typeface="Arial" pitchFamily="34" charset="0"/>
              </a:rPr>
              <a:t>megado</a:t>
            </a:r>
            <a:r>
              <a:rPr lang="en-US" sz="2400" b="1" dirty="0" smtClean="0">
                <a:latin typeface="Arial" pitchFamily="34" charset="0"/>
                <a:cs typeface="Arial" pitchFamily="34" charset="0"/>
              </a:rPr>
              <a:t>-</a:t>
            </a:r>
          </a:p>
          <a:p>
            <a:pPr>
              <a:lnSpc>
                <a:spcPct val="70000"/>
              </a:lnSpc>
            </a:pPr>
            <a:r>
              <a:rPr lang="en-US" sz="2400" b="1" dirty="0" smtClean="0">
                <a:latin typeface="Arial" pitchFamily="34" charset="0"/>
                <a:cs typeface="Arial" pitchFamily="34" charset="0"/>
              </a:rPr>
              <a:t>6-methylprednisolone (intravenously for 1 g / day-pulse therapy) for</a:t>
            </a:r>
          </a:p>
          <a:p>
            <a:pPr>
              <a:lnSpc>
                <a:spcPct val="70000"/>
              </a:lnSpc>
            </a:pPr>
            <a:r>
              <a:rPr lang="en-US" sz="2400" b="1" dirty="0" smtClean="0">
                <a:latin typeface="Arial" pitchFamily="34" charset="0"/>
                <a:cs typeface="Arial" pitchFamily="34" charset="0"/>
              </a:rPr>
              <a:t>suppression of crisis situations, as a measure of emergency therapy and in the development</a:t>
            </a:r>
          </a:p>
          <a:p>
            <a:pPr>
              <a:lnSpc>
                <a:spcPct val="70000"/>
              </a:lnSpc>
            </a:pPr>
            <a:r>
              <a:rPr lang="en-US" sz="2400" b="1" dirty="0" smtClean="0">
                <a:latin typeface="Arial" pitchFamily="34" charset="0"/>
                <a:cs typeface="Arial" pitchFamily="34" charset="0"/>
              </a:rPr>
              <a:t>resistance to traditional oral </a:t>
            </a:r>
            <a:r>
              <a:rPr lang="en-US" sz="2400" b="1" dirty="0" err="1" smtClean="0">
                <a:latin typeface="Arial" pitchFamily="34" charset="0"/>
                <a:cs typeface="Arial" pitchFamily="34" charset="0"/>
              </a:rPr>
              <a:t>glucocorticoid</a:t>
            </a:r>
            <a:r>
              <a:rPr lang="en-US" sz="2400" b="1" dirty="0" smtClean="0">
                <a:latin typeface="Arial" pitchFamily="34" charset="0"/>
                <a:cs typeface="Arial" pitchFamily="34" charset="0"/>
              </a:rPr>
              <a:t> therapy.</a:t>
            </a:r>
          </a:p>
          <a:p>
            <a:pPr>
              <a:lnSpc>
                <a:spcPct val="70000"/>
              </a:lnSpc>
            </a:pPr>
            <a:r>
              <a:rPr lang="en-US" sz="2400" b="1" dirty="0" smtClean="0">
                <a:latin typeface="Arial" pitchFamily="34" charset="0"/>
                <a:cs typeface="Arial" pitchFamily="34" charset="0"/>
              </a:rPr>
              <a:t>Pulse-therapy does not abolish the oral administration of corticosteroids, which</a:t>
            </a:r>
          </a:p>
          <a:p>
            <a:pPr>
              <a:lnSpc>
                <a:spcPct val="70000"/>
              </a:lnSpc>
            </a:pPr>
            <a:r>
              <a:rPr lang="en-US" sz="2400" b="1" dirty="0" smtClean="0">
                <a:latin typeface="Arial" pitchFamily="34" charset="0"/>
                <a:cs typeface="Arial" pitchFamily="34" charset="0"/>
              </a:rPr>
              <a:t>should continue with the same intensity as before the pulse-therapy.</a:t>
            </a:r>
          </a:p>
          <a:p>
            <a:pPr>
              <a:lnSpc>
                <a:spcPct val="70000"/>
              </a:lnSpc>
            </a:pPr>
            <a:r>
              <a:rPr lang="en-US" sz="2400" b="1" dirty="0" smtClean="0">
                <a:latin typeface="Arial" pitchFamily="34" charset="0"/>
                <a:cs typeface="Arial" pitchFamily="34" charset="0"/>
              </a:rPr>
              <a:t>    Finally, with rheumatoid arthritis and other peripheral arthritis</a:t>
            </a:r>
          </a:p>
          <a:p>
            <a:pPr>
              <a:lnSpc>
                <a:spcPct val="70000"/>
              </a:lnSpc>
            </a:pPr>
            <a:r>
              <a:rPr lang="en-US" sz="2400" b="1" dirty="0" err="1" smtClean="0">
                <a:latin typeface="Arial" pitchFamily="34" charset="0"/>
                <a:cs typeface="Arial" pitchFamily="34" charset="0"/>
              </a:rPr>
              <a:t>glucocorticosteroids</a:t>
            </a:r>
            <a:r>
              <a:rPr lang="en-US" sz="2400" b="1" dirty="0" smtClean="0">
                <a:latin typeface="Arial" pitchFamily="34" charset="0"/>
                <a:cs typeface="Arial" pitchFamily="34" charset="0"/>
              </a:rPr>
              <a:t> are administered intra-</a:t>
            </a:r>
            <a:r>
              <a:rPr lang="en-US" sz="2400" b="1" dirty="0" err="1" smtClean="0">
                <a:latin typeface="Arial" pitchFamily="34" charset="0"/>
                <a:cs typeface="Arial" pitchFamily="34" charset="0"/>
              </a:rPr>
              <a:t>articular</a:t>
            </a:r>
            <a:r>
              <a:rPr lang="en-US" sz="2400" b="1" dirty="0" smtClean="0">
                <a:latin typeface="Arial" pitchFamily="34" charset="0"/>
                <a:cs typeface="Arial" pitchFamily="34" charset="0"/>
              </a:rPr>
              <a:t> already in the early stages of development</a:t>
            </a:r>
          </a:p>
          <a:p>
            <a:pPr>
              <a:lnSpc>
                <a:spcPct val="70000"/>
              </a:lnSpc>
            </a:pPr>
            <a:r>
              <a:rPr lang="en-US" sz="2400" b="1" dirty="0" smtClean="0">
                <a:latin typeface="Arial" pitchFamily="34" charset="0"/>
                <a:cs typeface="Arial" pitchFamily="34" charset="0"/>
              </a:rPr>
              <a:t>disease during the appointment of the NTP.</a:t>
            </a:r>
          </a:p>
          <a:p>
            <a:pPr>
              <a:lnSpc>
                <a:spcPct val="70000"/>
              </a:lnSpc>
            </a:pPr>
            <a:r>
              <a:rPr lang="en-US" sz="2400" b="1" dirty="0" smtClean="0">
                <a:latin typeface="Arial" pitchFamily="34" charset="0"/>
                <a:cs typeface="Arial" pitchFamily="34" charset="0"/>
              </a:rPr>
              <a:t>    In order to reduce the side-effects of the </a:t>
            </a:r>
            <a:r>
              <a:rPr lang="en-US" sz="2400" b="1" dirty="0" err="1" smtClean="0">
                <a:latin typeface="Arial" pitchFamily="34" charset="0"/>
                <a:cs typeface="Arial" pitchFamily="34" charset="0"/>
              </a:rPr>
              <a:t>gluco</a:t>
            </a:r>
            <a:r>
              <a:rPr lang="en-US" sz="2400" b="1" dirty="0" smtClean="0">
                <a:latin typeface="Arial" pitchFamily="34" charset="0"/>
                <a:cs typeface="Arial" pitchFamily="34" charset="0"/>
              </a:rPr>
              <a:t>-</a:t>
            </a:r>
          </a:p>
          <a:p>
            <a:pPr>
              <a:lnSpc>
                <a:spcPct val="70000"/>
              </a:lnSpc>
            </a:pPr>
            <a:r>
              <a:rPr lang="en-US" sz="2400" b="1" dirty="0" smtClean="0">
                <a:latin typeface="Arial" pitchFamily="34" charset="0"/>
                <a:cs typeface="Arial" pitchFamily="34" charset="0"/>
              </a:rPr>
              <a:t>corticosteroids prescribe a more active suppressive dose, including pulse-</a:t>
            </a:r>
          </a:p>
          <a:p>
            <a:pPr>
              <a:lnSpc>
                <a:spcPct val="70000"/>
              </a:lnSpc>
            </a:pPr>
            <a:r>
              <a:rPr lang="en-US" sz="2400" b="1" dirty="0" smtClean="0">
                <a:latin typeface="Arial" pitchFamily="34" charset="0"/>
                <a:cs typeface="Arial" pitchFamily="34" charset="0"/>
              </a:rPr>
              <a:t>therapy, but with a faster reduction to a maintenance dose, and</a:t>
            </a:r>
          </a:p>
          <a:p>
            <a:pPr>
              <a:lnSpc>
                <a:spcPct val="70000"/>
              </a:lnSpc>
            </a:pPr>
            <a:r>
              <a:rPr lang="en-US" sz="2400" b="1" dirty="0" smtClean="0">
                <a:latin typeface="Arial" pitchFamily="34" charset="0"/>
                <a:cs typeface="Arial" pitchFamily="34" charset="0"/>
              </a:rPr>
              <a:t>alternating route of admission, i.e., a single morning intake of the whole</a:t>
            </a:r>
          </a:p>
          <a:p>
            <a:pPr>
              <a:lnSpc>
                <a:spcPct val="70000"/>
              </a:lnSpc>
            </a:pPr>
            <a:r>
              <a:rPr lang="en-US" sz="2400" b="1" dirty="0" smtClean="0">
                <a:latin typeface="Arial" pitchFamily="34" charset="0"/>
                <a:cs typeface="Arial" pitchFamily="34" charset="0"/>
              </a:rPr>
              <a:t>the overwhelming dose of </a:t>
            </a:r>
            <a:r>
              <a:rPr lang="en-US" sz="2400" b="1" dirty="0" err="1" smtClean="0">
                <a:latin typeface="Arial" pitchFamily="34" charset="0"/>
                <a:cs typeface="Arial" pitchFamily="34" charset="0"/>
              </a:rPr>
              <a:t>glucocorticosteroids</a:t>
            </a:r>
            <a:r>
              <a:rPr lang="en-US" sz="2400" b="1" dirty="0" smtClean="0">
                <a:latin typeface="Arial" pitchFamily="34" charset="0"/>
                <a:cs typeface="Arial" pitchFamily="34" charset="0"/>
              </a:rPr>
              <a:t>.</a:t>
            </a:r>
          </a:p>
          <a:p>
            <a:pPr>
              <a:lnSpc>
                <a:spcPct val="70000"/>
              </a:lnSpc>
            </a:pPr>
            <a:r>
              <a:rPr lang="en-US" sz="2400" b="1" dirty="0" smtClean="0">
                <a:latin typeface="Arial" pitchFamily="34" charset="0"/>
                <a:cs typeface="Arial" pitchFamily="34" charset="0"/>
              </a:rPr>
              <a:t>    If the anti-inflammatory therapy is ineffective, drugs are prescribed</a:t>
            </a:r>
          </a:p>
          <a:p>
            <a:pPr>
              <a:lnSpc>
                <a:spcPct val="70000"/>
              </a:lnSpc>
            </a:pPr>
            <a:r>
              <a:rPr lang="en-US" sz="2400" b="1" dirty="0" smtClean="0">
                <a:latin typeface="Arial" pitchFamily="34" charset="0"/>
                <a:cs typeface="Arial" pitchFamily="34" charset="0"/>
              </a:rPr>
              <a:t>second row. In the treatment of rheumatoid arthritis, SLE, recurrent rheumatism</a:t>
            </a:r>
          </a:p>
          <a:p>
            <a:pPr>
              <a:lnSpc>
                <a:spcPct val="70000"/>
              </a:lnSpc>
            </a:pPr>
            <a:r>
              <a:rPr lang="en-US" sz="2400" b="1" dirty="0" smtClean="0">
                <a:latin typeface="Arial" pitchFamily="34" charset="0"/>
                <a:cs typeface="Arial" pitchFamily="34" charset="0"/>
              </a:rPr>
              <a:t>4-aminoquinoline derivatives are classified as second-line drugs, however</a:t>
            </a:r>
          </a:p>
          <a:p>
            <a:pPr>
              <a:lnSpc>
                <a:spcPct val="70000"/>
              </a:lnSpc>
            </a:pPr>
            <a:r>
              <a:rPr lang="en-US" sz="2400" b="1" dirty="0" smtClean="0">
                <a:latin typeface="Arial" pitchFamily="34" charset="0"/>
                <a:cs typeface="Arial" pitchFamily="34" charset="0"/>
              </a:rPr>
              <a:t>because of their low toxicity, ease of use, the possibility of combination with</a:t>
            </a:r>
          </a:p>
          <a:p>
            <a:pPr>
              <a:lnSpc>
                <a:spcPct val="70000"/>
              </a:lnSpc>
            </a:pPr>
            <a:r>
              <a:rPr lang="en-US" sz="2400" b="1" dirty="0" smtClean="0">
                <a:latin typeface="Arial" pitchFamily="34" charset="0"/>
                <a:cs typeface="Arial" pitchFamily="34" charset="0"/>
              </a:rPr>
              <a:t>with any medications, </a:t>
            </a:r>
            <a:r>
              <a:rPr lang="en-US" sz="2400" b="1" dirty="0" err="1" smtClean="0">
                <a:latin typeface="Arial" pitchFamily="34" charset="0"/>
                <a:cs typeface="Arial" pitchFamily="34" charset="0"/>
              </a:rPr>
              <a:t>delagil</a:t>
            </a:r>
            <a:r>
              <a:rPr lang="en-US" sz="2400" b="1" dirty="0" smtClean="0">
                <a:latin typeface="Arial" pitchFamily="34" charset="0"/>
                <a:cs typeface="Arial" pitchFamily="34" charset="0"/>
              </a:rPr>
              <a:t> and </a:t>
            </a:r>
            <a:r>
              <a:rPr lang="en-US" sz="2400" b="1" dirty="0" err="1" smtClean="0">
                <a:latin typeface="Arial" pitchFamily="34" charset="0"/>
                <a:cs typeface="Arial" pitchFamily="34" charset="0"/>
              </a:rPr>
              <a:t>plaquenil</a:t>
            </a:r>
            <a:r>
              <a:rPr lang="en-US" sz="2400" b="1" dirty="0" smtClean="0">
                <a:latin typeface="Arial" pitchFamily="34" charset="0"/>
                <a:cs typeface="Arial" pitchFamily="34" charset="0"/>
              </a:rPr>
              <a:t> have found the widest application.</a:t>
            </a:r>
          </a:p>
          <a:p>
            <a:pPr>
              <a:lnSpc>
                <a:spcPct val="70000"/>
              </a:lnSpc>
            </a:pPr>
            <a:r>
              <a:rPr lang="en-US" sz="2400" b="1" dirty="0" smtClean="0">
                <a:latin typeface="Arial" pitchFamily="34" charset="0"/>
                <a:cs typeface="Arial" pitchFamily="34" charset="0"/>
              </a:rPr>
              <a:t>belongs to the first place among second-line drugs. </a:t>
            </a:r>
            <a:r>
              <a:rPr lang="en-US" sz="2400" b="1" dirty="0" err="1" smtClean="0">
                <a:latin typeface="Arial" pitchFamily="34" charset="0"/>
                <a:cs typeface="Arial" pitchFamily="34" charset="0"/>
              </a:rPr>
              <a:t>Aminoquinolone</a:t>
            </a:r>
            <a:endParaRPr lang="en-US" sz="2400" b="1" dirty="0" smtClean="0">
              <a:latin typeface="Arial" pitchFamily="34" charset="0"/>
              <a:cs typeface="Arial" pitchFamily="34" charset="0"/>
            </a:endParaRPr>
          </a:p>
          <a:p>
            <a:pPr>
              <a:lnSpc>
                <a:spcPct val="70000"/>
              </a:lnSpc>
            </a:pPr>
            <a:r>
              <a:rPr lang="en-US" sz="2400" b="1" dirty="0" smtClean="0">
                <a:latin typeface="Arial" pitchFamily="34" charset="0"/>
                <a:cs typeface="Arial" pitchFamily="34" charset="0"/>
              </a:rPr>
              <a:t>the remedies are effective on condition of early and long-term treatment.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428564" y="0"/>
            <a:ext cx="8715436" cy="963149"/>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4000" b="1" dirty="0" smtClean="0">
                <a:ln>
                  <a:solidFill>
                    <a:srgbClr val="0000FF"/>
                  </a:solidFill>
                </a:ln>
                <a:solidFill>
                  <a:srgbClr val="C00000"/>
                </a:solidFill>
                <a:effectLst>
                  <a:glow rad="63500">
                    <a:schemeClr val="accent4">
                      <a:satMod val="175000"/>
                      <a:alpha val="40000"/>
                    </a:schemeClr>
                  </a:glow>
                </a:effectLst>
                <a:latin typeface="Arial" pitchFamily="34" charset="0"/>
                <a:cs typeface="Arial" pitchFamily="34" charset="0"/>
              </a:rPr>
              <a:t>Therapy of a first row of rheumatic diseases</a:t>
            </a:r>
            <a:endParaRPr lang="ru-RU" sz="4000" b="1" dirty="0">
              <a:ln>
                <a:solidFill>
                  <a:srgbClr val="0000FF"/>
                </a:solidFill>
              </a:ln>
              <a:solidFill>
                <a:srgbClr val="C00000"/>
              </a:solidFill>
              <a:effectLst>
                <a:glow rad="63500">
                  <a:schemeClr val="accent4">
                    <a:satMod val="175000"/>
                    <a:alpha val="40000"/>
                  </a:schemeClr>
                </a:glow>
              </a:effectLst>
              <a:latin typeface="Arial" pitchFamily="34" charset="0"/>
              <a:cs typeface="Arial" pitchFamily="34" charset="0"/>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85720" y="1071546"/>
            <a:ext cx="8715436" cy="22590030"/>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pPr>
              <a:lnSpc>
                <a:spcPct val="70000"/>
              </a:lnSpc>
            </a:pPr>
            <a:r>
              <a:rPr lang="en-US" sz="2400" b="1" dirty="0" smtClean="0">
                <a:latin typeface="Arial" pitchFamily="34" charset="0"/>
                <a:cs typeface="Arial" pitchFamily="34" charset="0"/>
              </a:rPr>
              <a:t>NSAIDs suppress predominantly the phase of exudation. The most potent drugs - </a:t>
            </a:r>
            <a:r>
              <a:rPr lang="en-US" sz="2400" b="1" dirty="0" err="1" smtClean="0">
                <a:latin typeface="Arial" pitchFamily="34" charset="0"/>
                <a:cs typeface="Arial" pitchFamily="34" charset="0"/>
              </a:rPr>
              <a:t>indomethacin</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diclofenac</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phenylbutazone</a:t>
            </a:r>
            <a:r>
              <a:rPr lang="en-US" sz="2400" b="1" dirty="0" smtClean="0">
                <a:latin typeface="Arial" pitchFamily="34" charset="0"/>
                <a:cs typeface="Arial" pitchFamily="34" charset="0"/>
              </a:rPr>
              <a:t> - also act on the proliferation phase (reducing the synthesis of collagen and the associated tissue sclerosis), but weaker than the </a:t>
            </a:r>
            <a:r>
              <a:rPr lang="en-US" sz="2400" b="1" dirty="0" err="1" smtClean="0">
                <a:latin typeface="Arial" pitchFamily="34" charset="0"/>
                <a:cs typeface="Arial" pitchFamily="34" charset="0"/>
              </a:rPr>
              <a:t>exudative</a:t>
            </a:r>
            <a:r>
              <a:rPr lang="en-US" sz="2400" b="1" dirty="0" smtClean="0">
                <a:latin typeface="Arial" pitchFamily="34" charset="0"/>
                <a:cs typeface="Arial" pitchFamily="34" charset="0"/>
              </a:rPr>
              <a:t> phase. At the phase of alteration, NSAIDs are practically not affected. For anti-inflammatory activity, all NSAIDs are inferior to </a:t>
            </a:r>
            <a:r>
              <a:rPr lang="en-US" sz="2400" b="1" dirty="0" err="1" smtClean="0">
                <a:latin typeface="Arial" pitchFamily="34" charset="0"/>
                <a:cs typeface="Arial" pitchFamily="34" charset="0"/>
              </a:rPr>
              <a:t>glucocorticoids</a:t>
            </a:r>
            <a:r>
              <a:rPr lang="en-US" sz="2400" b="1" dirty="0" smtClean="0">
                <a:latin typeface="Arial" pitchFamily="34" charset="0"/>
                <a:cs typeface="Arial" pitchFamily="34" charset="0"/>
              </a:rPr>
              <a:t>.</a:t>
            </a:r>
          </a:p>
          <a:p>
            <a:pPr>
              <a:lnSpc>
                <a:spcPct val="70000"/>
              </a:lnSpc>
            </a:pPr>
            <a:r>
              <a:rPr lang="en-US" sz="2400" b="1" dirty="0" smtClean="0">
                <a:latin typeface="Arial" pitchFamily="34" charset="0"/>
                <a:cs typeface="Arial" pitchFamily="34" charset="0"/>
              </a:rPr>
              <a:t>The most important mechanism of NSAIDs is associated with inhibition of the synthesis of </a:t>
            </a:r>
            <a:r>
              <a:rPr lang="en-US" sz="2400" b="1" dirty="0" err="1" smtClean="0">
                <a:latin typeface="Arial" pitchFamily="34" charset="0"/>
                <a:cs typeface="Arial" pitchFamily="34" charset="0"/>
              </a:rPr>
              <a:t>cyclooxygenase</a:t>
            </a:r>
            <a:r>
              <a:rPr lang="en-US" sz="2400" b="1" dirty="0" smtClean="0">
                <a:latin typeface="Arial" pitchFamily="34" charset="0"/>
                <a:cs typeface="Arial" pitchFamily="34" charset="0"/>
              </a:rPr>
              <a:t> (COX) and </a:t>
            </a:r>
            <a:r>
              <a:rPr lang="en-US" sz="2400" b="1" dirty="0" err="1" smtClean="0">
                <a:latin typeface="Arial" pitchFamily="34" charset="0"/>
                <a:cs typeface="Arial" pitchFamily="34" charset="0"/>
              </a:rPr>
              <a:t>lipoxygenase</a:t>
            </a:r>
            <a:r>
              <a:rPr lang="en-US" sz="2400" b="1" dirty="0" smtClean="0">
                <a:latin typeface="Arial" pitchFamily="34" charset="0"/>
                <a:cs typeface="Arial" pitchFamily="34" charset="0"/>
              </a:rPr>
              <a:t> (LOH), the key enzymes of </a:t>
            </a:r>
            <a:r>
              <a:rPr lang="en-US" sz="2400" b="1" dirty="0" err="1" smtClean="0">
                <a:latin typeface="Arial" pitchFamily="34" charset="0"/>
                <a:cs typeface="Arial" pitchFamily="34" charset="0"/>
              </a:rPr>
              <a:t>arachidonic</a:t>
            </a:r>
            <a:r>
              <a:rPr lang="en-US" sz="2400" b="1" dirty="0" smtClean="0">
                <a:latin typeface="Arial" pitchFamily="34" charset="0"/>
                <a:cs typeface="Arial" pitchFamily="34" charset="0"/>
              </a:rPr>
              <a:t> acid metabolism. </a:t>
            </a:r>
            <a:r>
              <a:rPr lang="en-US" sz="2400" b="1" dirty="0" err="1" smtClean="0">
                <a:latin typeface="Arial" pitchFamily="34" charset="0"/>
                <a:cs typeface="Arial" pitchFamily="34" charset="0"/>
              </a:rPr>
              <a:t>Arachidonic</a:t>
            </a:r>
            <a:r>
              <a:rPr lang="en-US" sz="2400" b="1" dirty="0" smtClean="0">
                <a:latin typeface="Arial" pitchFamily="34" charset="0"/>
                <a:cs typeface="Arial" pitchFamily="34" charset="0"/>
              </a:rPr>
              <a:t> acid is a part of membrane phospholipids and is released under the influence of the enzyme </a:t>
            </a:r>
            <a:r>
              <a:rPr lang="en-US" sz="2400" b="1" dirty="0" err="1" smtClean="0">
                <a:latin typeface="Arial" pitchFamily="34" charset="0"/>
                <a:cs typeface="Arial" pitchFamily="34" charset="0"/>
              </a:rPr>
              <a:t>phospholipase</a:t>
            </a:r>
            <a:r>
              <a:rPr lang="en-US" sz="2400" b="1" dirty="0" smtClean="0">
                <a:latin typeface="Arial" pitchFamily="34" charset="0"/>
                <a:cs typeface="Arial" pitchFamily="34" charset="0"/>
              </a:rPr>
              <a:t> A2. COX and LOG are catalyzed by further conversion of </a:t>
            </a:r>
            <a:r>
              <a:rPr lang="en-US" sz="2400" b="1" dirty="0" err="1" smtClean="0">
                <a:latin typeface="Arial" pitchFamily="34" charset="0"/>
                <a:cs typeface="Arial" pitchFamily="34" charset="0"/>
              </a:rPr>
              <a:t>arachidonic</a:t>
            </a:r>
            <a:r>
              <a:rPr lang="en-US" sz="2400" b="1" dirty="0" smtClean="0">
                <a:latin typeface="Arial" pitchFamily="34" charset="0"/>
                <a:cs typeface="Arial" pitchFamily="34" charset="0"/>
              </a:rPr>
              <a:t> acid. The products of their metabolism include cyclic </a:t>
            </a:r>
            <a:r>
              <a:rPr lang="en-US" sz="2400" b="1" dirty="0" err="1" smtClean="0">
                <a:latin typeface="Arial" pitchFamily="34" charset="0"/>
                <a:cs typeface="Arial" pitchFamily="34" charset="0"/>
              </a:rPr>
              <a:t>endoperoxides</a:t>
            </a:r>
            <a:r>
              <a:rPr lang="en-US" sz="2400" b="1" dirty="0" smtClean="0">
                <a:latin typeface="Arial" pitchFamily="34" charset="0"/>
                <a:cs typeface="Arial" pitchFamily="34" charset="0"/>
              </a:rPr>
              <a:t>, prostaglandins (PG), </a:t>
            </a:r>
            <a:r>
              <a:rPr lang="en-US" sz="2400" b="1" dirty="0" err="1" smtClean="0">
                <a:latin typeface="Arial" pitchFamily="34" charset="0"/>
                <a:cs typeface="Arial" pitchFamily="34" charset="0"/>
              </a:rPr>
              <a:t>thromboxane</a:t>
            </a:r>
            <a:r>
              <a:rPr lang="en-US" sz="2400" b="1" dirty="0" smtClean="0">
                <a:latin typeface="Arial" pitchFamily="34" charset="0"/>
                <a:cs typeface="Arial" pitchFamily="34" charset="0"/>
              </a:rPr>
              <a:t> (TXA2), </a:t>
            </a:r>
            <a:r>
              <a:rPr lang="en-US" sz="2400" b="1" dirty="0" err="1" smtClean="0">
                <a:latin typeface="Arial" pitchFamily="34" charset="0"/>
                <a:cs typeface="Arial" pitchFamily="34" charset="0"/>
              </a:rPr>
              <a:t>leukotrienes</a:t>
            </a:r>
            <a:r>
              <a:rPr lang="en-US" sz="2400" b="1" dirty="0" smtClean="0">
                <a:latin typeface="Arial" pitchFamily="34" charset="0"/>
                <a:cs typeface="Arial" pitchFamily="34" charset="0"/>
              </a:rPr>
              <a:t> (LT), etc. PG are produced by many cells and are among the most important </a:t>
            </a:r>
            <a:r>
              <a:rPr lang="en-US" sz="2400" b="1" dirty="0" err="1" smtClean="0">
                <a:latin typeface="Arial" pitchFamily="34" charset="0"/>
                <a:cs typeface="Arial" pitchFamily="34" charset="0"/>
              </a:rPr>
              <a:t>paracrine</a:t>
            </a:r>
            <a:r>
              <a:rPr lang="en-US" sz="2400" b="1" dirty="0" smtClean="0">
                <a:latin typeface="Arial" pitchFamily="34" charset="0"/>
                <a:cs typeface="Arial" pitchFamily="34" charset="0"/>
              </a:rPr>
              <a:t> and </a:t>
            </a:r>
            <a:r>
              <a:rPr lang="en-US" sz="2400" b="1" dirty="0" err="1" smtClean="0">
                <a:latin typeface="Arial" pitchFamily="34" charset="0"/>
                <a:cs typeface="Arial" pitchFamily="34" charset="0"/>
              </a:rPr>
              <a:t>autocrine</a:t>
            </a:r>
            <a:r>
              <a:rPr lang="en-US" sz="2400" b="1" dirty="0" smtClean="0">
                <a:latin typeface="Arial" pitchFamily="34" charset="0"/>
                <a:cs typeface="Arial" pitchFamily="34" charset="0"/>
              </a:rPr>
              <a:t> mediators.</a:t>
            </a:r>
          </a:p>
          <a:p>
            <a:pPr>
              <a:lnSpc>
                <a:spcPct val="70000"/>
              </a:lnSpc>
            </a:pPr>
            <a:r>
              <a:rPr lang="en-US" sz="2400" b="1" dirty="0" smtClean="0">
                <a:latin typeface="Arial" pitchFamily="34" charset="0"/>
                <a:cs typeface="Arial" pitchFamily="34" charset="0"/>
              </a:rPr>
              <a:t>Anti-inflammatory action can be associated with inhibition of lipid </a:t>
            </a:r>
            <a:r>
              <a:rPr lang="en-US" sz="2400" b="1" dirty="0" err="1" smtClean="0">
                <a:latin typeface="Arial" pitchFamily="34" charset="0"/>
                <a:cs typeface="Arial" pitchFamily="34" charset="0"/>
              </a:rPr>
              <a:t>peroxidation</a:t>
            </a:r>
            <a:r>
              <a:rPr lang="en-US" sz="2400" b="1" dirty="0" smtClean="0">
                <a:latin typeface="Arial" pitchFamily="34" charset="0"/>
                <a:cs typeface="Arial" pitchFamily="34" charset="0"/>
              </a:rPr>
              <a:t>, stabilization of </a:t>
            </a:r>
            <a:r>
              <a:rPr lang="en-US" sz="2400" b="1" dirty="0" err="1" smtClean="0">
                <a:latin typeface="Arial" pitchFamily="34" charset="0"/>
                <a:cs typeface="Arial" pitchFamily="34" charset="0"/>
              </a:rPr>
              <a:t>lysosome</a:t>
            </a:r>
            <a:r>
              <a:rPr lang="en-US" sz="2400" b="1" dirty="0" smtClean="0">
                <a:latin typeface="Arial" pitchFamily="34" charset="0"/>
                <a:cs typeface="Arial" pitchFamily="34" charset="0"/>
              </a:rPr>
              <a:t> membranes (both of these mechanisms prevent damage to cellular structures), decrease in ATP formation (decrease in energy supply of inflammatory reaction), inhibition of </a:t>
            </a:r>
            <a:r>
              <a:rPr lang="en-US" sz="2400" b="1" dirty="0" err="1" smtClean="0">
                <a:latin typeface="Arial" pitchFamily="34" charset="0"/>
                <a:cs typeface="Arial" pitchFamily="34" charset="0"/>
              </a:rPr>
              <a:t>neutrophil</a:t>
            </a:r>
            <a:r>
              <a:rPr lang="en-US" sz="2400" b="1" dirty="0" smtClean="0">
                <a:latin typeface="Arial" pitchFamily="34" charset="0"/>
                <a:cs typeface="Arial" pitchFamily="34" charset="0"/>
              </a:rPr>
              <a:t> aggregation (release of inflammatory mediators from them), inhibition of rheumatoid factor production in patients with rheumatoid arthritis. The analgesic effect is to a certain extent connected with the violation of pain impulses in the spinal cord (</a:t>
            </a:r>
            <a:r>
              <a:rPr lang="en-US" sz="2400" b="1" dirty="0" err="1" smtClean="0">
                <a:latin typeface="Arial" pitchFamily="34" charset="0"/>
                <a:cs typeface="Arial" pitchFamily="34" charset="0"/>
              </a:rPr>
              <a:t>metamizole</a:t>
            </a:r>
            <a:r>
              <a:rPr lang="en-US" sz="2400" b="1" dirty="0" smtClean="0">
                <a:latin typeface="Arial" pitchFamily="34" charset="0"/>
                <a:cs typeface="Arial" pitchFamily="34" charset="0"/>
              </a:rPr>
              <a:t>).</a:t>
            </a:r>
          </a:p>
          <a:p>
            <a:pPr>
              <a:lnSpc>
                <a:spcPct val="70000"/>
              </a:lnSpc>
            </a:pPr>
            <a:r>
              <a:rPr lang="en-US" sz="2400" b="1" dirty="0" smtClean="0">
                <a:latin typeface="Arial" pitchFamily="34" charset="0"/>
                <a:cs typeface="Arial" pitchFamily="34" charset="0"/>
              </a:rPr>
              <a:t>The </a:t>
            </a:r>
            <a:r>
              <a:rPr lang="en-US" sz="2400" b="1" dirty="0" err="1" smtClean="0">
                <a:latin typeface="Arial" pitchFamily="34" charset="0"/>
                <a:cs typeface="Arial" pitchFamily="34" charset="0"/>
              </a:rPr>
              <a:t>antiproliferative</a:t>
            </a:r>
            <a:r>
              <a:rPr lang="en-US" sz="2400" b="1" dirty="0" smtClean="0">
                <a:latin typeface="Arial" pitchFamily="34" charset="0"/>
                <a:cs typeface="Arial" pitchFamily="34" charset="0"/>
              </a:rPr>
              <a:t> effect of NSAIDs can also be mediated by various mechanisms: both by increasing the activity of natural killer cells in suppressing the synthesis of PG and COG-2 dependent regulation of apoptosis of cells. It was found that the production of COX-2 precedes the apoptosis of neuronal cells, therefore selective inhibitors of COX-2 have a certain </a:t>
            </a:r>
            <a:r>
              <a:rPr lang="en-US" sz="2400" b="1" dirty="0" err="1" smtClean="0">
                <a:latin typeface="Arial" pitchFamily="34" charset="0"/>
                <a:cs typeface="Arial" pitchFamily="34" charset="0"/>
              </a:rPr>
              <a:t>neuroprotective</a:t>
            </a:r>
            <a:r>
              <a:rPr lang="en-US" sz="2400" b="1" dirty="0" smtClean="0">
                <a:latin typeface="Arial" pitchFamily="34" charset="0"/>
                <a:cs typeface="Arial" pitchFamily="34" charset="0"/>
              </a:rPr>
              <a:t> activity. This therapy remains perennial in most patients with </a:t>
            </a:r>
            <a:r>
              <a:rPr lang="en-US" sz="2400" b="1" dirty="0" err="1" smtClean="0">
                <a:latin typeface="Arial" pitchFamily="34" charset="0"/>
                <a:cs typeface="Arial" pitchFamily="34" charset="0"/>
              </a:rPr>
              <a:t>Bekhterev's</a:t>
            </a:r>
            <a:r>
              <a:rPr lang="en-US" sz="2400" b="1" dirty="0" smtClean="0">
                <a:latin typeface="Arial" pitchFamily="34" charset="0"/>
                <a:cs typeface="Arial" pitchFamily="34" charset="0"/>
              </a:rPr>
              <a:t> disease and in a certain group of patients with </a:t>
            </a:r>
            <a:r>
              <a:rPr lang="en-US" sz="2400" b="1" dirty="0" err="1" smtClean="0">
                <a:latin typeface="Arial" pitchFamily="34" charset="0"/>
                <a:cs typeface="Arial" pitchFamily="34" charset="0"/>
              </a:rPr>
              <a:t>seronegative</a:t>
            </a:r>
            <a:r>
              <a:rPr lang="en-US" sz="2400" b="1" dirty="0" smtClean="0">
                <a:latin typeface="Arial" pitchFamily="34" charset="0"/>
                <a:cs typeface="Arial" pitchFamily="34" charset="0"/>
              </a:rPr>
              <a:t> rheumatoid arthritis.</a:t>
            </a:r>
          </a:p>
          <a:p>
            <a:pPr>
              <a:lnSpc>
                <a:spcPct val="70000"/>
              </a:lnSpc>
            </a:pPr>
            <a:r>
              <a:rPr lang="en-US" sz="2400" b="1" dirty="0" smtClean="0">
                <a:latin typeface="Arial" pitchFamily="34" charset="0"/>
                <a:cs typeface="Arial" pitchFamily="34" charset="0"/>
              </a:rPr>
              <a:t>The use of corticosteroids, which are</a:t>
            </a:r>
          </a:p>
          <a:p>
            <a:pPr>
              <a:lnSpc>
                <a:spcPct val="70000"/>
              </a:lnSpc>
            </a:pPr>
            <a:r>
              <a:rPr lang="en-US" sz="2400" b="1" dirty="0" smtClean="0">
                <a:latin typeface="Arial" pitchFamily="34" charset="0"/>
                <a:cs typeface="Arial" pitchFamily="34" charset="0"/>
              </a:rPr>
              <a:t>powerful anti-inflammatory drugs. Indications for systemic</a:t>
            </a:r>
          </a:p>
          <a:p>
            <a:pPr>
              <a:lnSpc>
                <a:spcPct val="70000"/>
              </a:lnSpc>
            </a:pPr>
            <a:r>
              <a:rPr lang="en-US" sz="2400" b="1" dirty="0" smtClean="0">
                <a:latin typeface="Arial" pitchFamily="34" charset="0"/>
                <a:cs typeface="Arial" pitchFamily="34" charset="0"/>
              </a:rPr>
              <a:t>the appointment of </a:t>
            </a:r>
            <a:r>
              <a:rPr lang="en-US" sz="2400" b="1" dirty="0" err="1" smtClean="0">
                <a:latin typeface="Arial" pitchFamily="34" charset="0"/>
                <a:cs typeface="Arial" pitchFamily="34" charset="0"/>
              </a:rPr>
              <a:t>glucocorticosteroids</a:t>
            </a:r>
            <a:r>
              <a:rPr lang="en-US" sz="2400" b="1" dirty="0" smtClean="0">
                <a:latin typeface="Arial" pitchFamily="34" charset="0"/>
                <a:cs typeface="Arial" pitchFamily="34" charset="0"/>
              </a:rPr>
              <a:t> (mainly </a:t>
            </a:r>
            <a:r>
              <a:rPr lang="en-US" sz="2400" b="1" dirty="0" err="1" smtClean="0">
                <a:latin typeface="Arial" pitchFamily="34" charset="0"/>
                <a:cs typeface="Arial" pitchFamily="34" charset="0"/>
              </a:rPr>
              <a:t>prednisolone</a:t>
            </a:r>
            <a:r>
              <a:rPr lang="en-US" sz="2400" b="1" dirty="0" smtClean="0">
                <a:latin typeface="Arial" pitchFamily="34" charset="0"/>
                <a:cs typeface="Arial" pitchFamily="34" charset="0"/>
              </a:rPr>
              <a:t>): active</a:t>
            </a:r>
          </a:p>
          <a:p>
            <a:pPr>
              <a:lnSpc>
                <a:spcPct val="70000"/>
              </a:lnSpc>
            </a:pPr>
            <a:r>
              <a:rPr lang="en-US" sz="2400" b="1" dirty="0" smtClean="0">
                <a:latin typeface="Arial" pitchFamily="34" charset="0"/>
                <a:cs typeface="Arial" pitchFamily="34" charset="0"/>
              </a:rPr>
              <a:t>SLE and </a:t>
            </a:r>
            <a:r>
              <a:rPr lang="en-US" sz="2400" b="1" dirty="0" err="1" smtClean="0">
                <a:latin typeface="Arial" pitchFamily="34" charset="0"/>
                <a:cs typeface="Arial" pitchFamily="34" charset="0"/>
              </a:rPr>
              <a:t>dermatopolymiosis</a:t>
            </a:r>
            <a:r>
              <a:rPr lang="en-US" sz="2400" b="1" dirty="0" smtClean="0">
                <a:latin typeface="Arial" pitchFamily="34" charset="0"/>
                <a:cs typeface="Arial" pitchFamily="34" charset="0"/>
              </a:rPr>
              <a:t>, rheumatoid arthritis with systemic manifestations,</a:t>
            </a:r>
          </a:p>
          <a:p>
            <a:pPr>
              <a:lnSpc>
                <a:spcPct val="70000"/>
              </a:lnSpc>
            </a:pPr>
            <a:r>
              <a:rPr lang="en-US" sz="2400" b="1" dirty="0" err="1" smtClean="0">
                <a:latin typeface="Arial" pitchFamily="34" charset="0"/>
                <a:cs typeface="Arial" pitchFamily="34" charset="0"/>
              </a:rPr>
              <a:t>vasculitis</a:t>
            </a:r>
            <a:r>
              <a:rPr lang="en-US" sz="2400" b="1" dirty="0" smtClean="0">
                <a:latin typeface="Arial" pitchFamily="34" charset="0"/>
                <a:cs typeface="Arial" pitchFamily="34" charset="0"/>
              </a:rPr>
              <a:t>, organ-specific autoimmune syndromes. Remains unchanged</a:t>
            </a:r>
          </a:p>
          <a:p>
            <a:pPr>
              <a:lnSpc>
                <a:spcPct val="70000"/>
              </a:lnSpc>
            </a:pPr>
            <a:r>
              <a:rPr lang="en-US" sz="2400" b="1" dirty="0" smtClean="0">
                <a:latin typeface="Arial" pitchFamily="34" charset="0"/>
                <a:cs typeface="Arial" pitchFamily="34" charset="0"/>
              </a:rPr>
              <a:t>recommendation of individual suppressive therapy and slow gradual</a:t>
            </a:r>
          </a:p>
          <a:p>
            <a:pPr>
              <a:lnSpc>
                <a:spcPct val="70000"/>
              </a:lnSpc>
            </a:pPr>
            <a:r>
              <a:rPr lang="en-US" sz="2400" b="1" dirty="0" smtClean="0">
                <a:latin typeface="Arial" pitchFamily="34" charset="0"/>
                <a:cs typeface="Arial" pitchFamily="34" charset="0"/>
              </a:rPr>
              <a:t>cancellation to a maintenance dose. In recent years, the </a:t>
            </a:r>
            <a:r>
              <a:rPr lang="en-US" sz="2400" b="1" dirty="0" err="1" smtClean="0">
                <a:latin typeface="Arial" pitchFamily="34" charset="0"/>
                <a:cs typeface="Arial" pitchFamily="34" charset="0"/>
              </a:rPr>
              <a:t>megado</a:t>
            </a:r>
            <a:r>
              <a:rPr lang="en-US" sz="2400" b="1" dirty="0" smtClean="0">
                <a:latin typeface="Arial" pitchFamily="34" charset="0"/>
                <a:cs typeface="Arial" pitchFamily="34" charset="0"/>
              </a:rPr>
              <a:t>-</a:t>
            </a:r>
          </a:p>
          <a:p>
            <a:pPr>
              <a:lnSpc>
                <a:spcPct val="70000"/>
              </a:lnSpc>
            </a:pPr>
            <a:r>
              <a:rPr lang="en-US" sz="2400" b="1" dirty="0" smtClean="0">
                <a:latin typeface="Arial" pitchFamily="34" charset="0"/>
                <a:cs typeface="Arial" pitchFamily="34" charset="0"/>
              </a:rPr>
              <a:t>6-methylprednisolone (intravenously for 1 g / day-pulse therapy) for</a:t>
            </a:r>
          </a:p>
          <a:p>
            <a:pPr>
              <a:lnSpc>
                <a:spcPct val="70000"/>
              </a:lnSpc>
            </a:pPr>
            <a:r>
              <a:rPr lang="en-US" sz="2400" b="1" dirty="0" smtClean="0">
                <a:latin typeface="Arial" pitchFamily="34" charset="0"/>
                <a:cs typeface="Arial" pitchFamily="34" charset="0"/>
              </a:rPr>
              <a:t>suppression of crisis situations, as a measure of emergency therapy and in the development</a:t>
            </a:r>
          </a:p>
          <a:p>
            <a:pPr>
              <a:lnSpc>
                <a:spcPct val="70000"/>
              </a:lnSpc>
            </a:pPr>
            <a:r>
              <a:rPr lang="en-US" sz="2400" b="1" dirty="0" smtClean="0">
                <a:latin typeface="Arial" pitchFamily="34" charset="0"/>
                <a:cs typeface="Arial" pitchFamily="34" charset="0"/>
              </a:rPr>
              <a:t>resistance to traditional oral </a:t>
            </a:r>
            <a:r>
              <a:rPr lang="en-US" sz="2400" b="1" dirty="0" err="1" smtClean="0">
                <a:latin typeface="Arial" pitchFamily="34" charset="0"/>
                <a:cs typeface="Arial" pitchFamily="34" charset="0"/>
              </a:rPr>
              <a:t>glucocorticoid</a:t>
            </a:r>
            <a:r>
              <a:rPr lang="en-US" sz="2400" b="1" dirty="0" smtClean="0">
                <a:latin typeface="Arial" pitchFamily="34" charset="0"/>
                <a:cs typeface="Arial" pitchFamily="34" charset="0"/>
              </a:rPr>
              <a:t> therapy.</a:t>
            </a:r>
          </a:p>
          <a:p>
            <a:pPr>
              <a:lnSpc>
                <a:spcPct val="70000"/>
              </a:lnSpc>
            </a:pPr>
            <a:r>
              <a:rPr lang="en-US" sz="2400" b="1" dirty="0" smtClean="0">
                <a:latin typeface="Arial" pitchFamily="34" charset="0"/>
                <a:cs typeface="Arial" pitchFamily="34" charset="0"/>
              </a:rPr>
              <a:t>Pulse-therapy does not abolish the oral administration of corticosteroids, which</a:t>
            </a:r>
          </a:p>
          <a:p>
            <a:pPr>
              <a:lnSpc>
                <a:spcPct val="70000"/>
              </a:lnSpc>
            </a:pPr>
            <a:r>
              <a:rPr lang="en-US" sz="2400" b="1" dirty="0" smtClean="0">
                <a:latin typeface="Arial" pitchFamily="34" charset="0"/>
                <a:cs typeface="Arial" pitchFamily="34" charset="0"/>
              </a:rPr>
              <a:t>should continue with the same intensity as before the pulse-therapy.</a:t>
            </a:r>
          </a:p>
          <a:p>
            <a:pPr>
              <a:lnSpc>
                <a:spcPct val="70000"/>
              </a:lnSpc>
            </a:pPr>
            <a:r>
              <a:rPr lang="en-US" sz="2400" b="1" dirty="0" smtClean="0">
                <a:latin typeface="Arial" pitchFamily="34" charset="0"/>
                <a:cs typeface="Arial" pitchFamily="34" charset="0"/>
              </a:rPr>
              <a:t>    Finally, with rheumatoid arthritis and other peripheral arthritis</a:t>
            </a:r>
          </a:p>
          <a:p>
            <a:pPr>
              <a:lnSpc>
                <a:spcPct val="70000"/>
              </a:lnSpc>
            </a:pPr>
            <a:r>
              <a:rPr lang="en-US" sz="2400" b="1" dirty="0" err="1" smtClean="0">
                <a:latin typeface="Arial" pitchFamily="34" charset="0"/>
                <a:cs typeface="Arial" pitchFamily="34" charset="0"/>
              </a:rPr>
              <a:t>glucocorticosteroids</a:t>
            </a:r>
            <a:r>
              <a:rPr lang="en-US" sz="2400" b="1" dirty="0" smtClean="0">
                <a:latin typeface="Arial" pitchFamily="34" charset="0"/>
                <a:cs typeface="Arial" pitchFamily="34" charset="0"/>
              </a:rPr>
              <a:t> are administered intra-</a:t>
            </a:r>
            <a:r>
              <a:rPr lang="en-US" sz="2400" b="1" dirty="0" err="1" smtClean="0">
                <a:latin typeface="Arial" pitchFamily="34" charset="0"/>
                <a:cs typeface="Arial" pitchFamily="34" charset="0"/>
              </a:rPr>
              <a:t>articular</a:t>
            </a:r>
            <a:r>
              <a:rPr lang="en-US" sz="2400" b="1" dirty="0" smtClean="0">
                <a:latin typeface="Arial" pitchFamily="34" charset="0"/>
                <a:cs typeface="Arial" pitchFamily="34" charset="0"/>
              </a:rPr>
              <a:t> already in the early stages of development</a:t>
            </a:r>
          </a:p>
          <a:p>
            <a:pPr>
              <a:lnSpc>
                <a:spcPct val="70000"/>
              </a:lnSpc>
            </a:pPr>
            <a:r>
              <a:rPr lang="en-US" sz="2400" b="1" dirty="0" smtClean="0">
                <a:latin typeface="Arial" pitchFamily="34" charset="0"/>
                <a:cs typeface="Arial" pitchFamily="34" charset="0"/>
              </a:rPr>
              <a:t>disease during the appointment of the NTP.</a:t>
            </a:r>
          </a:p>
          <a:p>
            <a:pPr>
              <a:lnSpc>
                <a:spcPct val="70000"/>
              </a:lnSpc>
            </a:pPr>
            <a:r>
              <a:rPr lang="en-US" sz="2400" b="1" dirty="0" smtClean="0">
                <a:latin typeface="Arial" pitchFamily="34" charset="0"/>
                <a:cs typeface="Arial" pitchFamily="34" charset="0"/>
              </a:rPr>
              <a:t>    In order to reduce the side-effects of the </a:t>
            </a:r>
            <a:r>
              <a:rPr lang="en-US" sz="2400" b="1" dirty="0" err="1" smtClean="0">
                <a:latin typeface="Arial" pitchFamily="34" charset="0"/>
                <a:cs typeface="Arial" pitchFamily="34" charset="0"/>
              </a:rPr>
              <a:t>gluco</a:t>
            </a:r>
            <a:r>
              <a:rPr lang="en-US" sz="2400" b="1" dirty="0" smtClean="0">
                <a:latin typeface="Arial" pitchFamily="34" charset="0"/>
                <a:cs typeface="Arial" pitchFamily="34" charset="0"/>
              </a:rPr>
              <a:t>-</a:t>
            </a:r>
          </a:p>
          <a:p>
            <a:pPr>
              <a:lnSpc>
                <a:spcPct val="70000"/>
              </a:lnSpc>
            </a:pPr>
            <a:r>
              <a:rPr lang="en-US" sz="2400" b="1" dirty="0" smtClean="0">
                <a:latin typeface="Arial" pitchFamily="34" charset="0"/>
                <a:cs typeface="Arial" pitchFamily="34" charset="0"/>
              </a:rPr>
              <a:t>corticosteroids prescribe a more active suppressive dose, including pulse-</a:t>
            </a:r>
          </a:p>
          <a:p>
            <a:pPr>
              <a:lnSpc>
                <a:spcPct val="70000"/>
              </a:lnSpc>
            </a:pPr>
            <a:r>
              <a:rPr lang="en-US" sz="2400" b="1" dirty="0" smtClean="0">
                <a:latin typeface="Arial" pitchFamily="34" charset="0"/>
                <a:cs typeface="Arial" pitchFamily="34" charset="0"/>
              </a:rPr>
              <a:t>therapy, but with a faster reduction to a maintenance dose, and</a:t>
            </a:r>
          </a:p>
          <a:p>
            <a:pPr>
              <a:lnSpc>
                <a:spcPct val="70000"/>
              </a:lnSpc>
            </a:pPr>
            <a:r>
              <a:rPr lang="en-US" sz="2400" b="1" dirty="0" smtClean="0">
                <a:latin typeface="Arial" pitchFamily="34" charset="0"/>
                <a:cs typeface="Arial" pitchFamily="34" charset="0"/>
              </a:rPr>
              <a:t>alternating route of admission, i.e., a single morning intake of the whole</a:t>
            </a:r>
          </a:p>
          <a:p>
            <a:pPr>
              <a:lnSpc>
                <a:spcPct val="70000"/>
              </a:lnSpc>
            </a:pPr>
            <a:r>
              <a:rPr lang="en-US" sz="2400" b="1" dirty="0" smtClean="0">
                <a:latin typeface="Arial" pitchFamily="34" charset="0"/>
                <a:cs typeface="Arial" pitchFamily="34" charset="0"/>
              </a:rPr>
              <a:t>the overwhelming dose of </a:t>
            </a:r>
            <a:r>
              <a:rPr lang="en-US" sz="2400" b="1" dirty="0" err="1" smtClean="0">
                <a:latin typeface="Arial" pitchFamily="34" charset="0"/>
                <a:cs typeface="Arial" pitchFamily="34" charset="0"/>
              </a:rPr>
              <a:t>glucocorticosteroids</a:t>
            </a:r>
            <a:r>
              <a:rPr lang="en-US" sz="2400" b="1" dirty="0" smtClean="0">
                <a:latin typeface="Arial" pitchFamily="34" charset="0"/>
                <a:cs typeface="Arial" pitchFamily="34" charset="0"/>
              </a:rPr>
              <a:t>.</a:t>
            </a:r>
          </a:p>
          <a:p>
            <a:pPr>
              <a:lnSpc>
                <a:spcPct val="70000"/>
              </a:lnSpc>
            </a:pPr>
            <a:r>
              <a:rPr lang="en-US" sz="2400" b="1" dirty="0" smtClean="0">
                <a:latin typeface="Arial" pitchFamily="34" charset="0"/>
                <a:cs typeface="Arial" pitchFamily="34" charset="0"/>
              </a:rPr>
              <a:t>    If the anti-inflammatory therapy is ineffective, drugs are prescribed</a:t>
            </a:r>
          </a:p>
          <a:p>
            <a:pPr>
              <a:lnSpc>
                <a:spcPct val="70000"/>
              </a:lnSpc>
            </a:pPr>
            <a:r>
              <a:rPr lang="en-US" sz="2400" b="1" dirty="0" smtClean="0">
                <a:latin typeface="Arial" pitchFamily="34" charset="0"/>
                <a:cs typeface="Arial" pitchFamily="34" charset="0"/>
              </a:rPr>
              <a:t>second row. In the treatment of rheumatoid arthritis, SLE, recurrent rheumatism</a:t>
            </a:r>
          </a:p>
          <a:p>
            <a:pPr>
              <a:lnSpc>
                <a:spcPct val="70000"/>
              </a:lnSpc>
            </a:pPr>
            <a:r>
              <a:rPr lang="en-US" sz="2400" b="1" dirty="0" smtClean="0">
                <a:latin typeface="Arial" pitchFamily="34" charset="0"/>
                <a:cs typeface="Arial" pitchFamily="34" charset="0"/>
              </a:rPr>
              <a:t>4-aminoquinoline derivatives are classified as second-line drugs, however</a:t>
            </a:r>
          </a:p>
          <a:p>
            <a:pPr>
              <a:lnSpc>
                <a:spcPct val="70000"/>
              </a:lnSpc>
            </a:pPr>
            <a:r>
              <a:rPr lang="en-US" sz="2400" b="1" dirty="0" smtClean="0">
                <a:latin typeface="Arial" pitchFamily="34" charset="0"/>
                <a:cs typeface="Arial" pitchFamily="34" charset="0"/>
              </a:rPr>
              <a:t>because of their low toxicity, ease of use, the possibility of combination with</a:t>
            </a:r>
          </a:p>
          <a:p>
            <a:pPr>
              <a:lnSpc>
                <a:spcPct val="70000"/>
              </a:lnSpc>
            </a:pPr>
            <a:r>
              <a:rPr lang="en-US" sz="2400" b="1" dirty="0" smtClean="0">
                <a:latin typeface="Arial" pitchFamily="34" charset="0"/>
                <a:cs typeface="Arial" pitchFamily="34" charset="0"/>
              </a:rPr>
              <a:t>with any medications, </a:t>
            </a:r>
            <a:r>
              <a:rPr lang="en-US" sz="2400" b="1" dirty="0" err="1" smtClean="0">
                <a:latin typeface="Arial" pitchFamily="34" charset="0"/>
                <a:cs typeface="Arial" pitchFamily="34" charset="0"/>
              </a:rPr>
              <a:t>delagil</a:t>
            </a:r>
            <a:r>
              <a:rPr lang="en-US" sz="2400" b="1" dirty="0" smtClean="0">
                <a:latin typeface="Arial" pitchFamily="34" charset="0"/>
                <a:cs typeface="Arial" pitchFamily="34" charset="0"/>
              </a:rPr>
              <a:t> and </a:t>
            </a:r>
            <a:r>
              <a:rPr lang="en-US" sz="2400" b="1" dirty="0" err="1" smtClean="0">
                <a:latin typeface="Arial" pitchFamily="34" charset="0"/>
                <a:cs typeface="Arial" pitchFamily="34" charset="0"/>
              </a:rPr>
              <a:t>plaquenil</a:t>
            </a:r>
            <a:r>
              <a:rPr lang="en-US" sz="2400" b="1" dirty="0" smtClean="0">
                <a:latin typeface="Arial" pitchFamily="34" charset="0"/>
                <a:cs typeface="Arial" pitchFamily="34" charset="0"/>
              </a:rPr>
              <a:t> have found the widest application.</a:t>
            </a:r>
          </a:p>
          <a:p>
            <a:pPr>
              <a:lnSpc>
                <a:spcPct val="70000"/>
              </a:lnSpc>
            </a:pPr>
            <a:r>
              <a:rPr lang="en-US" sz="2400" b="1" dirty="0" smtClean="0">
                <a:latin typeface="Arial" pitchFamily="34" charset="0"/>
                <a:cs typeface="Arial" pitchFamily="34" charset="0"/>
              </a:rPr>
              <a:t>belongs to the first place among second-line drugs. </a:t>
            </a:r>
            <a:r>
              <a:rPr lang="en-US" sz="2400" b="1" dirty="0" err="1" smtClean="0">
                <a:latin typeface="Arial" pitchFamily="34" charset="0"/>
                <a:cs typeface="Arial" pitchFamily="34" charset="0"/>
              </a:rPr>
              <a:t>Aminoquinolone</a:t>
            </a:r>
            <a:endParaRPr lang="en-US" sz="2400" b="1" dirty="0" smtClean="0">
              <a:latin typeface="Arial" pitchFamily="34" charset="0"/>
              <a:cs typeface="Arial" pitchFamily="34" charset="0"/>
            </a:endParaRPr>
          </a:p>
          <a:p>
            <a:pPr>
              <a:lnSpc>
                <a:spcPct val="70000"/>
              </a:lnSpc>
            </a:pPr>
            <a:r>
              <a:rPr lang="en-US" sz="2400" b="1" dirty="0" smtClean="0">
                <a:latin typeface="Arial" pitchFamily="34" charset="0"/>
                <a:cs typeface="Arial" pitchFamily="34" charset="0"/>
              </a:rPr>
              <a:t>the remedies are effective on condition of early and long-term treatment</a:t>
            </a:r>
            <a:r>
              <a:rPr lang="en-US" sz="2400" b="1" dirty="0" smtClean="0">
                <a:latin typeface="Arial" pitchFamily="34" charset="0"/>
                <a:cs typeface="Arial" pitchFamily="34" charset="0"/>
              </a:rPr>
              <a:t>.</a:t>
            </a:r>
            <a:endParaRPr lang="en-US" sz="2400" b="1" dirty="0" smtClean="0">
              <a:latin typeface="Arial" pitchFamily="34" charset="0"/>
              <a:cs typeface="Arial"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5720" y="214290"/>
            <a:ext cx="8715436" cy="963149"/>
          </a:xfrm>
          <a:prstGeom prst="rect">
            <a:avLst/>
          </a:prstGeom>
          <a:solidFill>
            <a:schemeClr val="bg2"/>
          </a:solidFill>
          <a:ln>
            <a:solidFill>
              <a:srgbClr val="FF0000"/>
            </a:solidFill>
          </a:ln>
          <a:scene3d>
            <a:camera prst="orthographicFront"/>
            <a:lightRig rig="threePt" dir="t"/>
          </a:scene3d>
          <a:sp3d>
            <a:bevelT/>
          </a:sp3d>
        </p:spPr>
        <p:txBody>
          <a:bodyPr wrap="square">
            <a:spAutoFit/>
          </a:bodyPr>
          <a:lstStyle/>
          <a:p>
            <a:pPr algn="r" fontAlgn="auto">
              <a:lnSpc>
                <a:spcPct val="70000"/>
              </a:lnSpc>
              <a:spcBef>
                <a:spcPts val="0"/>
              </a:spcBef>
              <a:spcAft>
                <a:spcPts val="0"/>
              </a:spcAft>
              <a:defRPr/>
            </a:pPr>
            <a:r>
              <a:rPr lang="en-US" sz="4000" b="1" dirty="0" smtClean="0">
                <a:ln>
                  <a:solidFill>
                    <a:srgbClr val="0000FF"/>
                  </a:solidFill>
                </a:ln>
                <a:solidFill>
                  <a:srgbClr val="C00000"/>
                </a:solidFill>
                <a:effectLst>
                  <a:glow rad="63500">
                    <a:schemeClr val="accent4">
                      <a:satMod val="175000"/>
                      <a:alpha val="40000"/>
                    </a:schemeClr>
                  </a:glow>
                </a:effectLst>
                <a:latin typeface="Arial" pitchFamily="34" charset="0"/>
                <a:cs typeface="Arial" pitchFamily="34" charset="0"/>
              </a:rPr>
              <a:t>Therapy of rheumatic diseases (1st row)</a:t>
            </a:r>
            <a:endParaRPr lang="ru-RU" sz="4000" b="1" dirty="0">
              <a:ln>
                <a:solidFill>
                  <a:srgbClr val="0000FF"/>
                </a:solidFill>
              </a:ln>
              <a:solidFill>
                <a:srgbClr val="C00000"/>
              </a:solidFill>
              <a:effectLst>
                <a:glow rad="63500">
                  <a:schemeClr val="accent4">
                    <a:satMod val="175000"/>
                    <a:alpha val="40000"/>
                  </a:schemeClr>
                </a:glow>
              </a:effectLst>
              <a:latin typeface="Arial" pitchFamily="34" charset="0"/>
              <a:cs typeface="Arial" pitchFamily="34" charset="0"/>
            </a:endParaRPr>
          </a:p>
        </p:txBody>
      </p:sp>
      <p:sp>
        <p:nvSpPr>
          <p:cNvPr id="10" name="AutoShape 6"/>
          <p:cNvSpPr>
            <a:spLocks noChangeArrowheads="1"/>
          </p:cNvSpPr>
          <p:nvPr/>
        </p:nvSpPr>
        <p:spPr bwMode="auto">
          <a:xfrm>
            <a:off x="142844" y="142852"/>
            <a:ext cx="8858312"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a:latin typeface="+mn-lt"/>
            </a:endParaRPr>
          </a:p>
        </p:txBody>
      </p:sp>
      <p:sp>
        <p:nvSpPr>
          <p:cNvPr id="7" name="Прямоугольник 6"/>
          <p:cNvSpPr/>
          <p:nvPr/>
        </p:nvSpPr>
        <p:spPr>
          <a:xfrm>
            <a:off x="214282" y="1071546"/>
            <a:ext cx="8715436" cy="4170372"/>
          </a:xfrm>
          <a:prstGeom prst="rect">
            <a:avLst/>
          </a:prstGeom>
          <a:solidFill>
            <a:schemeClr val="accent4">
              <a:lumMod val="20000"/>
              <a:lumOff val="80000"/>
            </a:schemeClr>
          </a:solidFill>
          <a:ln>
            <a:solidFill>
              <a:srgbClr val="002060"/>
            </a:solidFill>
          </a:ln>
          <a:effectLst>
            <a:glow rad="228600">
              <a:schemeClr val="accent4">
                <a:satMod val="175000"/>
                <a:alpha val="40000"/>
              </a:schemeClr>
            </a:glow>
          </a:effectLst>
          <a:scene3d>
            <a:camera prst="orthographicFront"/>
            <a:lightRig rig="threePt" dir="t"/>
          </a:scene3d>
          <a:sp3d>
            <a:bevelT/>
          </a:sp3d>
        </p:spPr>
        <p:txBody>
          <a:bodyPr wrap="square">
            <a:spAutoFit/>
            <a:sp3d extrusionH="57150">
              <a:bevelT w="38100" h="38100"/>
            </a:sp3d>
          </a:bodyPr>
          <a:lstStyle/>
          <a:p>
            <a:pPr>
              <a:spcBef>
                <a:spcPts val="600"/>
              </a:spcBef>
            </a:pPr>
            <a:r>
              <a:rPr lang="en-US" sz="2400" b="1" i="1" dirty="0" smtClean="0">
                <a:solidFill>
                  <a:srgbClr val="7030A0"/>
                </a:solidFill>
                <a:latin typeface="Arial" pitchFamily="34" charset="0"/>
                <a:cs typeface="Arial" pitchFamily="34" charset="0"/>
              </a:rPr>
              <a:t>NSAIDs -</a:t>
            </a:r>
          </a:p>
          <a:p>
            <a:pPr>
              <a:spcBef>
                <a:spcPts val="600"/>
              </a:spcBef>
            </a:pPr>
            <a:r>
              <a:rPr lang="en-US" sz="2400" b="1" i="1" dirty="0" smtClean="0">
                <a:solidFill>
                  <a:srgbClr val="7030A0"/>
                </a:solidFill>
                <a:latin typeface="Arial" pitchFamily="34" charset="0"/>
                <a:cs typeface="Arial" pitchFamily="34" charset="0"/>
              </a:rPr>
              <a:t>suppress predominantly the phase of exudation</a:t>
            </a:r>
          </a:p>
          <a:p>
            <a:pPr>
              <a:spcBef>
                <a:spcPts val="600"/>
              </a:spcBef>
            </a:pPr>
            <a:r>
              <a:rPr lang="en-US" sz="2400" b="1" i="1" dirty="0" smtClean="0">
                <a:solidFill>
                  <a:srgbClr val="7030A0"/>
                </a:solidFill>
                <a:latin typeface="Arial" pitchFamily="34" charset="0"/>
                <a:cs typeface="Arial" pitchFamily="34" charset="0"/>
              </a:rPr>
              <a:t>also act on the proliferation phase (decreasing the synthesis of collagen and associated sclerosis of tissues), but weaker than the </a:t>
            </a:r>
            <a:r>
              <a:rPr lang="en-US" sz="2400" b="1" i="1" dirty="0" err="1" smtClean="0">
                <a:solidFill>
                  <a:srgbClr val="7030A0"/>
                </a:solidFill>
                <a:latin typeface="Arial" pitchFamily="34" charset="0"/>
                <a:cs typeface="Arial" pitchFamily="34" charset="0"/>
              </a:rPr>
              <a:t>exudative</a:t>
            </a:r>
            <a:r>
              <a:rPr lang="en-US" sz="2400" b="1" i="1" dirty="0" smtClean="0">
                <a:solidFill>
                  <a:srgbClr val="7030A0"/>
                </a:solidFill>
                <a:latin typeface="Arial" pitchFamily="34" charset="0"/>
                <a:cs typeface="Arial" pitchFamily="34" charset="0"/>
              </a:rPr>
              <a:t> phase - </a:t>
            </a:r>
            <a:r>
              <a:rPr lang="en-US" sz="2400" b="1" i="1" dirty="0" err="1" smtClean="0">
                <a:solidFill>
                  <a:srgbClr val="7030A0"/>
                </a:solidFill>
                <a:latin typeface="Arial" pitchFamily="34" charset="0"/>
                <a:cs typeface="Arial" pitchFamily="34" charset="0"/>
              </a:rPr>
              <a:t>indomethacin</a:t>
            </a:r>
            <a:r>
              <a:rPr lang="en-US" sz="2400" b="1" i="1" dirty="0" smtClean="0">
                <a:solidFill>
                  <a:srgbClr val="7030A0"/>
                </a:solidFill>
                <a:latin typeface="Arial" pitchFamily="34" charset="0"/>
                <a:cs typeface="Arial" pitchFamily="34" charset="0"/>
              </a:rPr>
              <a:t>, </a:t>
            </a:r>
            <a:r>
              <a:rPr lang="en-US" sz="2400" b="1" i="1" dirty="0" err="1" smtClean="0">
                <a:solidFill>
                  <a:srgbClr val="7030A0"/>
                </a:solidFill>
                <a:latin typeface="Arial" pitchFamily="34" charset="0"/>
                <a:cs typeface="Arial" pitchFamily="34" charset="0"/>
              </a:rPr>
              <a:t>phenylbutazone</a:t>
            </a:r>
            <a:r>
              <a:rPr lang="en-US" sz="2400" b="1" i="1" dirty="0" smtClean="0">
                <a:solidFill>
                  <a:srgbClr val="7030A0"/>
                </a:solidFill>
                <a:latin typeface="Arial" pitchFamily="34" charset="0"/>
                <a:cs typeface="Arial" pitchFamily="34" charset="0"/>
              </a:rPr>
              <a:t> </a:t>
            </a:r>
            <a:r>
              <a:rPr lang="en-US" sz="2400" b="1" i="1" dirty="0" err="1" smtClean="0">
                <a:solidFill>
                  <a:srgbClr val="7030A0"/>
                </a:solidFill>
                <a:latin typeface="Arial" pitchFamily="34" charset="0"/>
                <a:cs typeface="Arial" pitchFamily="34" charset="0"/>
              </a:rPr>
              <a:t>diclofenac</a:t>
            </a:r>
            <a:endParaRPr lang="en-US" sz="2400" b="1" i="1" dirty="0" smtClean="0">
              <a:solidFill>
                <a:srgbClr val="7030A0"/>
              </a:solidFill>
              <a:latin typeface="Arial" pitchFamily="34" charset="0"/>
              <a:cs typeface="Arial" pitchFamily="34" charset="0"/>
            </a:endParaRPr>
          </a:p>
          <a:p>
            <a:pPr>
              <a:spcBef>
                <a:spcPts val="600"/>
              </a:spcBef>
            </a:pPr>
            <a:r>
              <a:rPr lang="en-US" sz="2400" b="1" i="1" dirty="0" smtClean="0">
                <a:solidFill>
                  <a:srgbClr val="7030A0"/>
                </a:solidFill>
                <a:latin typeface="Arial" pitchFamily="34" charset="0"/>
                <a:cs typeface="Arial" pitchFamily="34" charset="0"/>
              </a:rPr>
              <a:t>On the phase of ALPA alteration practically</a:t>
            </a:r>
          </a:p>
          <a:p>
            <a:pPr>
              <a:spcBef>
                <a:spcPts val="600"/>
              </a:spcBef>
            </a:pPr>
            <a:r>
              <a:rPr lang="en-US" sz="2400" b="1" i="1" dirty="0" smtClean="0">
                <a:solidFill>
                  <a:srgbClr val="7030A0"/>
                </a:solidFill>
                <a:latin typeface="Arial" pitchFamily="34" charset="0"/>
                <a:cs typeface="Arial" pitchFamily="34" charset="0"/>
              </a:rPr>
              <a:t>do not affect</a:t>
            </a:r>
          </a:p>
          <a:p>
            <a:pPr>
              <a:spcBef>
                <a:spcPts val="600"/>
              </a:spcBef>
            </a:pPr>
            <a:r>
              <a:rPr lang="en-US" sz="2400" b="1" i="1" dirty="0" smtClean="0">
                <a:solidFill>
                  <a:srgbClr val="7030A0"/>
                </a:solidFill>
                <a:latin typeface="Arial" pitchFamily="34" charset="0"/>
                <a:cs typeface="Arial" pitchFamily="34" charset="0"/>
              </a:rPr>
              <a:t>For anti-inflammatory activity, all NSAIDs are inferior to </a:t>
            </a:r>
            <a:r>
              <a:rPr lang="en-US" sz="2400" b="1" i="1" dirty="0" err="1" smtClean="0">
                <a:solidFill>
                  <a:srgbClr val="7030A0"/>
                </a:solidFill>
                <a:latin typeface="Arial" pitchFamily="34" charset="0"/>
                <a:cs typeface="Arial" pitchFamily="34" charset="0"/>
              </a:rPr>
              <a:t>glucocorticoids</a:t>
            </a:r>
            <a:endParaRPr lang="ru-RU" sz="2400" b="1" i="1" dirty="0" smtClean="0">
              <a:solidFill>
                <a:srgbClr val="7030A0"/>
              </a:solidFill>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680</TotalTime>
  <Words>2698</Words>
  <PresentationFormat>Экран (4:3)</PresentationFormat>
  <Paragraphs>429</Paragraphs>
  <Slides>38</Slides>
  <Notes>7</Notes>
  <HiddenSlides>0</HiddenSlides>
  <MMClips>0</MMClips>
  <ScaleCrop>false</ScaleCrop>
  <HeadingPairs>
    <vt:vector size="4" baseType="variant">
      <vt:variant>
        <vt:lpstr>Тема</vt:lpstr>
      </vt:variant>
      <vt:variant>
        <vt:i4>1</vt:i4>
      </vt:variant>
      <vt:variant>
        <vt:lpstr>Заголовки слайдов</vt:lpstr>
      </vt:variant>
      <vt:variant>
        <vt:i4>38</vt:i4>
      </vt:variant>
    </vt:vector>
  </HeadingPairs>
  <TitlesOfParts>
    <vt:vector size="39"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User</cp:lastModifiedBy>
  <cp:revision>70</cp:revision>
  <dcterms:created xsi:type="dcterms:W3CDTF">2013-05-12T17:44:49Z</dcterms:created>
  <dcterms:modified xsi:type="dcterms:W3CDTF">2018-02-07T17:30:31Z</dcterms:modified>
</cp:coreProperties>
</file>