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8" r:id="rId3"/>
    <p:sldId id="290" r:id="rId4"/>
    <p:sldId id="292" r:id="rId5"/>
    <p:sldId id="293" r:id="rId6"/>
    <p:sldId id="258" r:id="rId7"/>
    <p:sldId id="259" r:id="rId8"/>
    <p:sldId id="261" r:id="rId9"/>
    <p:sldId id="262" r:id="rId10"/>
    <p:sldId id="263" r:id="rId11"/>
    <p:sldId id="264" r:id="rId12"/>
    <p:sldId id="265" r:id="rId13"/>
    <p:sldId id="321" r:id="rId14"/>
    <p:sldId id="322" r:id="rId15"/>
    <p:sldId id="325" r:id="rId16"/>
    <p:sldId id="324" r:id="rId17"/>
    <p:sldId id="266" r:id="rId18"/>
    <p:sldId id="267" r:id="rId19"/>
    <p:sldId id="326" r:id="rId20"/>
    <p:sldId id="327" r:id="rId21"/>
    <p:sldId id="328" r:id="rId22"/>
    <p:sldId id="329" r:id="rId23"/>
    <p:sldId id="334" r:id="rId24"/>
    <p:sldId id="330" r:id="rId25"/>
    <p:sldId id="331" r:id="rId26"/>
    <p:sldId id="332" r:id="rId27"/>
    <p:sldId id="336" r:id="rId28"/>
    <p:sldId id="337" r:id="rId29"/>
    <p:sldId id="338" r:id="rId30"/>
    <p:sldId id="352" r:id="rId31"/>
    <p:sldId id="339" r:id="rId32"/>
    <p:sldId id="340" r:id="rId33"/>
    <p:sldId id="341" r:id="rId34"/>
    <p:sldId id="342" r:id="rId35"/>
    <p:sldId id="343" r:id="rId36"/>
    <p:sldId id="344" r:id="rId37"/>
    <p:sldId id="345" r:id="rId38"/>
    <p:sldId id="299" r:id="rId39"/>
    <p:sldId id="300" r:id="rId40"/>
    <p:sldId id="303" r:id="rId41"/>
    <p:sldId id="310" r:id="rId42"/>
    <p:sldId id="348" r:id="rId43"/>
    <p:sldId id="349" r:id="rId44"/>
    <p:sldId id="350" r:id="rId45"/>
    <p:sldId id="351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740" autoAdjust="0"/>
  </p:normalViewPr>
  <p:slideViewPr>
    <p:cSldViewPr>
      <p:cViewPr varScale="1">
        <p:scale>
          <a:sx n="80" d="100"/>
          <a:sy n="80" d="100"/>
        </p:scale>
        <p:origin x="-1188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239000" y="6381750"/>
            <a:ext cx="1905000" cy="312738"/>
          </a:xfrm>
        </p:spPr>
        <p:txBody>
          <a:bodyPr/>
          <a:lstStyle>
            <a:lvl1pPr>
              <a:defRPr/>
            </a:lvl1pPr>
          </a:lstStyle>
          <a:p>
            <a:fld id="{63EABC72-534E-403A-8382-79A4A33137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WordArt 4"/>
          <p:cNvSpPr>
            <a:spLocks noChangeArrowheads="1" noChangeShapeType="1" noTextEdit="1"/>
          </p:cNvSpPr>
          <p:nvPr/>
        </p:nvSpPr>
        <p:spPr bwMode="auto">
          <a:xfrm>
            <a:off x="142844" y="428625"/>
            <a:ext cx="8501122" cy="585789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0070C0"/>
            </a:solidFill>
          </a:ln>
          <a:scene3d>
            <a:camera prst="perspectiveLeft"/>
            <a:lightRig rig="threePt" dir="t"/>
          </a:scene3d>
          <a:sp3d>
            <a:bevelT/>
          </a:sp3d>
        </p:spPr>
        <p:txBody>
          <a:bodyPr wrap="none" fromWordArt="1">
            <a:prstTxWarp prst="textPlain">
              <a:avLst>
                <a:gd name="adj" fmla="val 49861"/>
              </a:avLst>
            </a:prstTxWarp>
          </a:bodyPr>
          <a:lstStyle/>
          <a:p>
            <a:pPr algn="ctr"/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Принципи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клініко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–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фармацевтичного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підходу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до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вибору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лікарських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засобів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для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захворювань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дихання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бронхіт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туберкульоз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lang="ru-RU" sz="3600" b="1" kern="10" spc="30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323850" y="282575"/>
            <a:ext cx="8496300" cy="6173788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90513" y="309563"/>
            <a:ext cx="8496300" cy="6175375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4915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1928826" cy="171451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25" y="3500438"/>
            <a:ext cx="21431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571480"/>
            <a:ext cx="8786874" cy="642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Гостре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дифузне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запалення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оболонки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шарів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обсягу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бронхіальної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секреції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кашлем,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відділенням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при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ураженні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дрібних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розвитком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задишки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становить 1,5%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35%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неспецифічних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хвороб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endParaRPr lang="ru-RU" sz="2800" b="1" i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u="sng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Етіологія</a:t>
            </a:r>
            <a:r>
              <a:rPr lang="ru-RU" sz="2800" b="1" u="sng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Інфекційні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агенти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віруси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мікоплазма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бактерії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Фізичні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надмірне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охолодження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пил)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Хімічні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агенти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(пари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лугів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кислот)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речовини</a:t>
            </a:r>
            <a:endParaRPr lang="ru-RU" sz="2400" b="1" i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Сприятливі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фактори:куріння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алкоголь,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серцево-судинні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вологість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атмосферного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осередки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носоглотці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мигдаликах</a:t>
            </a:r>
            <a:endParaRPr lang="ru-RU" sz="2400" b="1" i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400" b="1" i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r>
              <a:rPr lang="ru-RU" sz="2400" b="1" u="sng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Патогенез: 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фізичних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бронхіального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дерева,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насамперед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здатності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фільтрувати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вдихається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очищати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грубих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механічних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частинок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мукоциліарного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транспорту в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дихальних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шляхах.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ГОСТРИЙ БРОНХІТ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25" y="142875"/>
            <a:ext cx="11811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42844" y="571480"/>
            <a:ext cx="8786874" cy="5029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07950" algn="just" eaLnBrk="0" hangingPunct="0">
              <a:lnSpc>
                <a:spcPct val="70000"/>
              </a:lnSpc>
              <a:defRPr/>
            </a:pPr>
            <a:r>
              <a:rPr lang="uk-UA" sz="2800" b="1" i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Скарги</a:t>
            </a:r>
            <a:endParaRPr lang="ru-RU" sz="2800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57188" indent="-357188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Кашель -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нападоподібний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спочатку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сухий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пізніше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відділенням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слизової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рідше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слизово-гнійного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мокротиння.Із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залученням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дрібних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експіраторна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задишка</a:t>
            </a:r>
            <a:endParaRPr lang="ru-RU" sz="24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57188" indent="-357188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Синдром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інтоксикації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1-7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днів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-озноб, лихоманка,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головний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почуття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розбитості</a:t>
            </a:r>
            <a:endParaRPr lang="ru-RU" sz="24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57188" indent="-357188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Температура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тіла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 правило, нормальна,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рідше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короткочасно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підвищена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субфебрильних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цифр, а у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важких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випадках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коли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приєднується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бактеріальна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інфекція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температура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піднімається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фебрильних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цифр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Анамнез </a:t>
            </a:r>
            <a:r>
              <a:rPr lang="ru-RU" sz="2800" b="1" i="1" dirty="0" err="1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endParaRPr lang="ru-RU" sz="2800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indent="107950" eaLnBrk="0" hangingPunct="0">
              <a:lnSpc>
                <a:spcPct val="70000"/>
              </a:lnSpc>
              <a:defRPr/>
            </a:pP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Гострий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виникає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перенесеного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ГРЗ,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рідше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одночасно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ним,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інкубаційний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триває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3-5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днів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Анамнез </a:t>
            </a:r>
            <a:r>
              <a:rPr lang="ru-RU" sz="2800" b="1" i="1" dirty="0" err="1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життя</a:t>
            </a:r>
            <a:endParaRPr lang="ru-RU" sz="2800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indent="107950" eaLnBrk="0" hangingPunct="0">
              <a:lnSpc>
                <a:spcPct val="70000"/>
              </a:lnSpc>
              <a:defRPr/>
            </a:pP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Дозволяє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виявити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прихільні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endParaRPr lang="ru-RU" sz="2400" dirty="0">
              <a:ln>
                <a:solidFill>
                  <a:srgbClr val="006600"/>
                </a:solidFill>
              </a:ln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defRPr/>
            </a:pPr>
            <a:endParaRPr lang="ru-RU" sz="2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214290"/>
            <a:ext cx="6203953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07950" algn="r">
              <a:defRPr/>
            </a:pPr>
            <a:r>
              <a:rPr lang="ru-RU" sz="3200" b="1" dirty="0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ГОСТРИЙ БРОНХІТ</a:t>
            </a:r>
            <a:endParaRPr lang="ru-RU" sz="3200" dirty="0">
              <a:solidFill>
                <a:srgbClr val="0000CC"/>
              </a:solidFill>
              <a:effectLst>
                <a:glow rad="63500">
                  <a:srgbClr val="2DA2BF">
                    <a:satMod val="175000"/>
                    <a:alpha val="40000"/>
                  </a:srgb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4857760"/>
            <a:ext cx="8715436" cy="168661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i="1" dirty="0" err="1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Status</a:t>
            </a:r>
            <a:r>
              <a:rPr lang="ru-RU" sz="2800" b="1" i="1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prаesens</a:t>
            </a:r>
            <a:endParaRPr lang="ru-RU" sz="2800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indent="107950" eaLnBrk="0" hangingPunct="0"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Огляд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грудної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клітки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патологічних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 правило,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немає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indent="107950" eaLnBrk="0" hangingPunct="0"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Частота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дихальних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рухів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збільшена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вираженій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інтоксикації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ураженні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дрібних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бронхіол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88" y="428625"/>
            <a:ext cx="28098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42844" y="0"/>
            <a:ext cx="8786874" cy="722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07950" algn="r">
              <a:defRPr/>
            </a:pPr>
            <a:r>
              <a:rPr lang="ru-RU" sz="3200" b="1" dirty="0" smtClean="0">
                <a:solidFill>
                  <a:srgbClr val="0000CC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ГОСТРИЙ БРОНХІТ</a:t>
            </a:r>
            <a:endParaRPr lang="ru-RU" sz="3200" dirty="0">
              <a:solidFill>
                <a:srgbClr val="0000CC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Пальпація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грудної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клітки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болючість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межреберьях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Перкуторний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звук над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легеневими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полями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змінюється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Аускультативно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Посилене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везикулярне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зване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жорстким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Хрипи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рідше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калібр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при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залученні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великих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хрипи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басові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крупнопухирчасті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дрібних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дискантові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дрібнопухирчасті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хрипи</a:t>
            </a: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Аналіз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виявити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взагалі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відзначається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помірний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лейкоцитоз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невелике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ШОЕ</a:t>
            </a: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Біохімічне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поява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С-реактивного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вмісту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сіалових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кислот,Мокрота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слизовий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слизово-гнійний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характер,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іноді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прожилками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виявляють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циліндричний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епітелій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макрофаги та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клітинні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елементи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en-US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R-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графія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виявити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посилення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легеневогомалюнку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перибронхіального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набряку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75" y="642938"/>
            <a:ext cx="2714625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71414"/>
            <a:ext cx="8786874" cy="6152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07950" algn="r">
              <a:defRPr/>
            </a:pPr>
            <a:r>
              <a:rPr lang="ru-RU" sz="3200" b="1" dirty="0" smtClean="0">
                <a:solidFill>
                  <a:srgbClr val="0000CC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ГОСТРИЙ БРОНХІТ</a:t>
            </a:r>
            <a:endParaRPr lang="ru-RU" sz="3200" dirty="0">
              <a:solidFill>
                <a:srgbClr val="0000CC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indent="1079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Принципи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66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Режим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постільний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66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Госпіталізація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показана</a:t>
            </a: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Рясне тепле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питво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медом,малиною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липовим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кольором,підігріті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лужні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мінеральні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води</a:t>
            </a: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Протизапальні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ібупрофен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Відхаркувальні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бромгексин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настойка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термоксису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мукалтин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Імунокоректори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ехіноцин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інтерферон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аскорбінова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кислота)</a:t>
            </a: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Інгаляції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гідрокарбонату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натрію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66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неефективності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симптоматичної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2-3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тяжкому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перебігу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антибіотики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endParaRPr lang="ru-RU" sz="2800" b="1" dirty="0">
              <a:ln>
                <a:solidFill>
                  <a:srgbClr val="0000CC"/>
                </a:solidFill>
              </a:ln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86116" y="142852"/>
            <a:ext cx="4775603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smtClean="0">
                <a:ln>
                  <a:solidFill>
                    <a:srgbClr val="653DD5"/>
                  </a:solidFill>
                </a:ln>
                <a:solidFill>
                  <a:srgbClr val="0000CC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 БРОНХІТ</a:t>
            </a:r>
            <a:endParaRPr lang="ru-RU" sz="3200" dirty="0">
              <a:ln>
                <a:solidFill>
                  <a:srgbClr val="653DD5"/>
                </a:solidFill>
              </a:ln>
              <a:solidFill>
                <a:srgbClr val="0000CC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42844" y="642918"/>
            <a:ext cx="8858312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defRPr/>
            </a:pP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Дифузн</a:t>
            </a:r>
            <a:r>
              <a:rPr lang="uk-UA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прогресуюче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ураження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бронхіального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дерева –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перебудовою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секреторного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апарату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слизової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оболонки,розвитком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запального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процесу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склеротичними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змінами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глибших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шарах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бронхів,що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супроводжується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порушенням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очисної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захисної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функції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гіперсекрецією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слизу,клінічно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проявляється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продуктивним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кашлем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місяців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рік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протягом2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наступних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defRPr/>
            </a:pPr>
            <a:endParaRPr lang="ru-RU" sz="2800" b="1" i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Близько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20%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чоловічого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страждають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останні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роки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тютюнопаління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жінок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веде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приросту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захворюваності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них.</a:t>
            </a:r>
          </a:p>
          <a:p>
            <a:pPr eaLnBrk="0" hangingPunct="0">
              <a:lnSpc>
                <a:spcPct val="70000"/>
              </a:lnSpc>
              <a:defRPr/>
            </a:pPr>
            <a:endParaRPr lang="ru-RU" sz="2800" b="1" i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поширений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у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Великій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Британії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зв'язку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чим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отримав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назву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англійська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хвороба".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Загальна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цій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країні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понад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 млн.</a:t>
            </a:r>
          </a:p>
          <a:p>
            <a:pPr eaLnBrk="0" hangingPunct="0">
              <a:lnSpc>
                <a:spcPct val="70000"/>
              </a:lnSpc>
              <a:defRPr/>
            </a:pPr>
            <a:endParaRPr lang="ru-RU" sz="2400" dirty="0">
              <a:ln>
                <a:solidFill>
                  <a:srgbClr val="C00000"/>
                </a:solidFill>
              </a:ln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42844" y="642918"/>
            <a:ext cx="8786874" cy="297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Этіологія</a:t>
            </a:r>
            <a:endParaRPr lang="ru-RU" sz="2800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indent="107950" algn="just" eaLnBrk="0" hangingPunct="0">
              <a:lnSpc>
                <a:spcPct val="70000"/>
              </a:lnSpc>
              <a:buAutoNum type="arabicPeriod"/>
              <a:defRPr/>
            </a:pP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Токсико-хімічні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агенти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полютанти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1.1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Куріння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тютюновий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дим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містить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понад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2000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токсичних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компонентів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Велике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пасивне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куріння</a:t>
            </a:r>
            <a:endParaRPr lang="ru-RU" sz="2400" dirty="0" smtClean="0">
              <a:ln>
                <a:solidFill>
                  <a:srgbClr val="006600"/>
                </a:solidFill>
              </a:ln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1.2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Неорганічний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пил –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цементний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вугільний</a:t>
            </a:r>
            <a:endParaRPr lang="ru-RU" sz="2400" dirty="0" smtClean="0">
              <a:ln>
                <a:solidFill>
                  <a:srgbClr val="006600"/>
                </a:solidFill>
              </a:ln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1.3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Токсичні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пари та гази-хлор,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аміак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кислоти</a:t>
            </a:r>
            <a:endParaRPr lang="ru-RU" sz="2400" dirty="0" smtClean="0">
              <a:ln>
                <a:solidFill>
                  <a:srgbClr val="006600"/>
                </a:solidFill>
              </a:ln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Бронхо-легенева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інфекція</a:t>
            </a:r>
            <a:endParaRPr lang="ru-RU" sz="2400" dirty="0" smtClean="0">
              <a:ln>
                <a:solidFill>
                  <a:srgbClr val="006600"/>
                </a:solidFill>
              </a:ln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2.1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Вірусна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інфекція</a:t>
            </a:r>
            <a:endParaRPr lang="ru-RU" sz="2400" dirty="0" smtClean="0">
              <a:ln>
                <a:solidFill>
                  <a:srgbClr val="006600"/>
                </a:solidFill>
              </a:ln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2.2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Бактеріальна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інфекція</a:t>
            </a:r>
            <a:endParaRPr lang="ru-RU" sz="2400" dirty="0" smtClean="0">
              <a:ln>
                <a:solidFill>
                  <a:srgbClr val="006600"/>
                </a:solidFill>
              </a:ln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Сприятливі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кліматичний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фактор (сира та холодна погода),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спадкова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схильність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хронічного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бронхіту</a:t>
            </a:r>
            <a:endParaRPr lang="ru-RU" sz="2400" dirty="0" smtClean="0">
              <a:ln>
                <a:solidFill>
                  <a:srgbClr val="006600"/>
                </a:solidFill>
              </a:ln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214290"/>
            <a:ext cx="4775603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53DD5"/>
                  </a:solidFill>
                </a:ln>
                <a:solidFill>
                  <a:srgbClr val="0000CC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 БРОНХІТ</a:t>
            </a:r>
            <a:endParaRPr lang="ru-RU" sz="3200" dirty="0">
              <a:ln>
                <a:solidFill>
                  <a:srgbClr val="653DD5"/>
                </a:solidFill>
              </a:ln>
              <a:solidFill>
                <a:srgbClr val="0000CC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3425" name="Rectangle 1"/>
          <p:cNvSpPr>
            <a:spLocks noChangeArrowheads="1"/>
          </p:cNvSpPr>
          <p:nvPr/>
        </p:nvSpPr>
        <p:spPr bwMode="auto">
          <a:xfrm>
            <a:off x="142844" y="3807309"/>
            <a:ext cx="8715436" cy="2726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Патогенез</a:t>
            </a:r>
            <a:r>
              <a:rPr lang="ru-RU" sz="28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-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провідне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значення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має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ушкоджуючу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дію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різних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факторів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на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бронхіальний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епітелій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та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пригнічення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місцевих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факторів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захисту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виникають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накопичуються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виражені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анатомічні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зміни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гіпертрофія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бронхіальних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залоз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збільшення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кількості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келихоподібних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клітин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різке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зменшення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війчастих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клітин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виникає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надмірна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кількість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в'язкого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клейкого секрету</a:t>
            </a:r>
          </a:p>
          <a:p>
            <a:pPr>
              <a:lnSpc>
                <a:spcPct val="70000"/>
              </a:lnSpc>
              <a:defRPr/>
            </a:pP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Зрештою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відбувається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незворотна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обструкція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бронхіального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дерева,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порушується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вентиляція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виникає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альвеолярна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гіпоксія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214290"/>
            <a:ext cx="4775603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53DD5"/>
                  </a:solidFill>
                </a:ln>
                <a:solidFill>
                  <a:srgbClr val="0000CC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 БРОНХІТ</a:t>
            </a:r>
            <a:endParaRPr lang="ru-RU" sz="3200" dirty="0">
              <a:ln>
                <a:solidFill>
                  <a:srgbClr val="653DD5"/>
                </a:solidFill>
              </a:ln>
              <a:solidFill>
                <a:srgbClr val="0000CC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214282" y="1214422"/>
            <a:ext cx="8643998" cy="471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07950" eaLnBrk="0" hangingPunct="0"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Скарги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lang="ru-RU" sz="2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Кашель - 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початку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вранці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супроводжується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відділенням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невеликої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посилюється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холодну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сиру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року,надалі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кашель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наростає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відзначається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усього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дня та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вночі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пори року.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ранніх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стадіях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мала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характерунадалі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з'являється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слизово-гнійне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гнійне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постійного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гнійного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мокротиннявідділення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погіршується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сиру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погоду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вживання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алкоголю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перевищує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50 мл на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Задишка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початку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задишка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виникає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тільки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значному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фізичному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навантаженніпоступово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наростає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кількох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714356"/>
            <a:ext cx="35706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07950" algn="just" eaLnBrk="0" hangingPunct="0"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Клінічна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картина</a:t>
            </a:r>
            <a:endParaRPr lang="ru-RU" sz="320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83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688" y="785813"/>
            <a:ext cx="11049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214290"/>
            <a:ext cx="4775603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53DD5"/>
                  </a:solidFill>
                </a:ln>
                <a:solidFill>
                  <a:srgbClr val="0000CC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 БРОНХІТ</a:t>
            </a:r>
            <a:endParaRPr lang="ru-RU" sz="3200" dirty="0">
              <a:ln>
                <a:solidFill>
                  <a:srgbClr val="653DD5"/>
                </a:solidFill>
              </a:ln>
              <a:solidFill>
                <a:srgbClr val="0000CC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571480"/>
            <a:ext cx="27238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07950" algn="just" eaLnBrk="0" hangingPunct="0">
              <a:defRPr/>
            </a:pPr>
            <a:r>
              <a:rPr lang="ru-RU" sz="3200" b="1" i="1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Status</a:t>
            </a:r>
            <a:r>
              <a:rPr lang="ru-RU" sz="32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presens</a:t>
            </a:r>
            <a:endParaRPr lang="ru-RU" sz="32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42844" y="1071546"/>
            <a:ext cx="8715404" cy="486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57188" indent="-357188" algn="just" eaLnBrk="0" hangingPunct="0">
              <a:lnSpc>
                <a:spcPct val="70000"/>
              </a:lnSpc>
              <a:spcBef>
                <a:spcPts val="300"/>
              </a:spcBef>
              <a:buFont typeface="Wingdings" pitchFamily="2" charset="2"/>
              <a:buChar char="ü"/>
              <a:tabLst>
                <a:tab pos="144463" algn="l"/>
              </a:tabLst>
              <a:defRPr/>
            </a:pP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Зазначається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блідість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шкірних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покривів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акроціаноз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у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випадках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далеко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зайшли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набряки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нижніх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кінцівок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форма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грудної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клітки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бочкоподібна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емфізематозна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екскурсія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грудної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клітки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обмежена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голосове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тремтіння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рівномірно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ослаблене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перкуторний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звук –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коробковий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відтінок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нижні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опущені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рухливість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нижнього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краю, при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аускультації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подовжений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видих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жорстке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при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емфіземи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ослаблене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везикулярне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побічні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дихальні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шуми -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хрипи.</a:t>
            </a:r>
          </a:p>
          <a:p>
            <a:pPr marL="357188" indent="-357188" algn="just" eaLnBrk="0" hangingPunct="0">
              <a:lnSpc>
                <a:spcPct val="70000"/>
              </a:lnSpc>
              <a:spcBef>
                <a:spcPts val="300"/>
              </a:spcBef>
              <a:buFont typeface="Wingdings" pitchFamily="2" charset="2"/>
              <a:buChar char="ü"/>
              <a:tabLst>
                <a:tab pos="144463" algn="l"/>
              </a:tabLst>
              <a:defRPr/>
            </a:pP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дослідженні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серцево-судинної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синусова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тахікардія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тони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приглушені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акцент </a:t>
            </a:r>
            <a:r>
              <a:rPr lang="en-US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 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тону на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легеневій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артерії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 algn="just" eaLnBrk="0" hangingPunct="0">
              <a:lnSpc>
                <a:spcPct val="70000"/>
              </a:lnSpc>
              <a:spcBef>
                <a:spcPts val="300"/>
              </a:spcBef>
              <a:buFont typeface="Wingdings" pitchFamily="2" charset="2"/>
              <a:buChar char="ü"/>
              <a:tabLst>
                <a:tab pos="144463" algn="l"/>
              </a:tabLst>
              <a:defRPr/>
            </a:pP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обструктивний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тип</a:t>
            </a:r>
          </a:p>
          <a:p>
            <a:pPr marL="357188" indent="-357188" algn="just" eaLnBrk="0" hangingPunct="0">
              <a:lnSpc>
                <a:spcPct val="70000"/>
              </a:lnSpc>
              <a:spcBef>
                <a:spcPts val="300"/>
              </a:spcBef>
              <a:buFont typeface="Wingdings" pitchFamily="2" charset="2"/>
              <a:buChar char="ü"/>
              <a:tabLst>
                <a:tab pos="144463" algn="l"/>
              </a:tabLst>
              <a:defRPr/>
            </a:pPr>
            <a:r>
              <a:rPr lang="en-US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R-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графія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деформація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малюнка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дифузний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сітчастий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пневмофіброзсимптоми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емфіземи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endParaRPr lang="ru-RU" sz="2400" b="1" dirty="0" smtClean="0">
              <a:ln>
                <a:solidFill>
                  <a:srgbClr val="7030A0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5400000">
            <a:off x="8680450" y="2963863"/>
            <a:ext cx="214313" cy="158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3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5348287"/>
            <a:ext cx="1643062" cy="150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0" y="5500688"/>
            <a:ext cx="1323975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214290"/>
            <a:ext cx="4775603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53DD5"/>
                  </a:solidFill>
                </a:ln>
                <a:solidFill>
                  <a:srgbClr val="0000CC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 БРОНХІТ</a:t>
            </a:r>
            <a:endParaRPr lang="ru-RU" sz="3200" dirty="0">
              <a:ln>
                <a:solidFill>
                  <a:srgbClr val="653DD5"/>
                </a:solidFill>
              </a:ln>
              <a:solidFill>
                <a:srgbClr val="0000CC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85794"/>
            <a:ext cx="40530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07950" algn="just" eaLnBrk="0" hangingPunct="0"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Принципи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endParaRPr lang="ru-RU" sz="32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6497" name="Rectangle 1"/>
          <p:cNvSpPr>
            <a:spLocks noChangeArrowheads="1"/>
          </p:cNvSpPr>
          <p:nvPr/>
        </p:nvSpPr>
        <p:spPr bwMode="auto">
          <a:xfrm>
            <a:off x="142844" y="1352524"/>
            <a:ext cx="8643966" cy="516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buAutoNum type="arabicPeriod"/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загострення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1.1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Усунення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причинних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куріння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1.2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Дієта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багата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вітаміни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обмеженням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вуглеводів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1.3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Ендобронхіальна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санація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інгаляційна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бронхолітиками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1.4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Антибактеріальна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терапія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1.5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Відхаркувальні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1.6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Лікувальна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фізкультура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ремісії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2.1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Загальнозміцнювальна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терапія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2.2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Лікувальна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фізкультура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2.3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Санаторно-курортне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003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3357561"/>
            <a:ext cx="2786062" cy="15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1500188"/>
            <a:ext cx="2071687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57884" y="214290"/>
            <a:ext cx="2853666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ПНЕВМОНІЯ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3476689"/>
            <a:ext cx="8929718" cy="24245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Найчастіші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збудники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позалікарняної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пневмонії:пневмококи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(30-40%),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мікоплазма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(20%),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віруси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(10%)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внутрішньолікарняній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пневмонії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–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синьогнійна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паличка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, протей,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легіонела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аспергіла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мікоплазма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та пневмоциста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аспіраційній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пневмонії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–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асоціації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грампозитивних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грамнегативних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бактерій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анаеробними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мікроорганізмами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Такі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пневмонії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зустрічаються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захворюваннях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шлунково-кишкового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тракту,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нервової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системи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, у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множинними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травмами.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835813"/>
            <a:ext cx="8715436" cy="190205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80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др.-</a:t>
            </a:r>
            <a:r>
              <a:rPr lang="ru-RU" sz="2800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грец</a:t>
            </a:r>
            <a:r>
              <a:rPr lang="ru-RU" sz="2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80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πνευμονία </a:t>
            </a:r>
            <a:r>
              <a:rPr lang="ru-RU" sz="28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sz="280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πνεύμων </a:t>
            </a:r>
            <a:r>
              <a:rPr lang="ru-RU" sz="28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— «</a:t>
            </a:r>
            <a:r>
              <a:rPr lang="ru-RU" sz="2800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легені</a:t>
            </a:r>
            <a:r>
              <a:rPr lang="ru-RU" sz="2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») (</a:t>
            </a:r>
            <a:r>
              <a:rPr lang="ru-RU" sz="2800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запалення</a:t>
            </a:r>
            <a:r>
              <a:rPr lang="ru-RU" sz="2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8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—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запалення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легеневої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інфекційного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походження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переважним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ураженням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альвеол (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розвитком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у них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запальної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ексудації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 та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інтерстиціальної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легенів</a:t>
            </a:r>
            <a:endParaRPr lang="ru-RU" sz="2800" i="1" dirty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905780"/>
            <a:ext cx="18269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Этіологія</a:t>
            </a:r>
            <a:endParaRPr lang="ru-RU" sz="2800" b="1" dirty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25" y="2286000"/>
            <a:ext cx="107156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1554" y="214290"/>
            <a:ext cx="5559727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ПНЕВМОНІЇ </a:t>
            </a:r>
            <a:r>
              <a:rPr lang="ru-RU" sz="3200" b="1" dirty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785794"/>
            <a:ext cx="8643998" cy="554087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-   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позалікарняні</a:t>
            </a:r>
            <a:r>
              <a:rPr lang="ru-RU" sz="2800" b="1" dirty="0" smtClean="0">
                <a:solidFill>
                  <a:srgbClr val="FF0000"/>
                </a:solidFill>
              </a:rPr>
              <a:t>       (</a:t>
            </a:r>
            <a:r>
              <a:rPr lang="ru-RU" sz="2800" b="1" dirty="0" err="1" smtClean="0">
                <a:solidFill>
                  <a:srgbClr val="FF0000"/>
                </a:solidFill>
              </a:rPr>
              <a:t>домашні</a:t>
            </a:r>
            <a:r>
              <a:rPr lang="ru-RU" sz="2800" b="1" dirty="0" smtClean="0"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</a:rPr>
              <a:t>амбулаторні</a:t>
            </a:r>
            <a:r>
              <a:rPr lang="ru-RU" sz="2800" b="1" dirty="0" smtClean="0">
                <a:solidFill>
                  <a:srgbClr val="FF0000"/>
                </a:solidFill>
              </a:rPr>
              <a:t>)</a:t>
            </a:r>
            <a:r>
              <a:rPr lang="ru-RU" sz="2800" b="1" dirty="0" err="1" smtClean="0">
                <a:solidFill>
                  <a:srgbClr val="FF0000"/>
                </a:solidFill>
              </a:rPr>
              <a:t>легкі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solidFill>
                  <a:srgbClr val="FF0000"/>
                </a:solidFill>
              </a:rPr>
              <a:t>хворих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віком</a:t>
            </a:r>
            <a:r>
              <a:rPr lang="ru-RU" sz="2800" b="1" dirty="0" smtClean="0">
                <a:solidFill>
                  <a:srgbClr val="FF0000"/>
                </a:solidFill>
              </a:rPr>
              <a:t> до 60 </a:t>
            </a:r>
            <a:r>
              <a:rPr lang="ru-RU" sz="2800" b="1" dirty="0" err="1" smtClean="0">
                <a:solidFill>
                  <a:srgbClr val="FF0000"/>
                </a:solidFill>
              </a:rPr>
              <a:t>років</a:t>
            </a:r>
            <a:r>
              <a:rPr lang="ru-RU" sz="2800" b="1" dirty="0" smtClean="0">
                <a:solidFill>
                  <a:srgbClr val="FF0000"/>
                </a:solidFill>
              </a:rPr>
              <a:t> без </a:t>
            </a:r>
            <a:r>
              <a:rPr lang="ru-RU" sz="2800" b="1" dirty="0" err="1" smtClean="0">
                <a:solidFill>
                  <a:srgbClr val="FF0000"/>
                </a:solidFill>
              </a:rPr>
              <a:t>супутніх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захворювань,легкі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в </a:t>
            </a:r>
            <a:r>
              <a:rPr lang="ru-RU" sz="2800" b="1" dirty="0" err="1" smtClean="0">
                <a:solidFill>
                  <a:srgbClr val="FF0000"/>
                </a:solidFill>
              </a:rPr>
              <a:t>осіб</a:t>
            </a:r>
            <a:r>
              <a:rPr lang="ru-RU" sz="2800" b="1" dirty="0" smtClean="0">
                <a:solidFill>
                  <a:srgbClr val="FF0000"/>
                </a:solidFill>
              </a:rPr>
              <a:t> старше 60 </a:t>
            </a:r>
            <a:r>
              <a:rPr lang="ru-RU" sz="2800" b="1" dirty="0" err="1" smtClean="0">
                <a:solidFill>
                  <a:srgbClr val="FF0000"/>
                </a:solidFill>
              </a:rPr>
              <a:t>років</a:t>
            </a:r>
            <a:r>
              <a:rPr lang="ru-RU" sz="2800" b="1" dirty="0" smtClean="0">
                <a:solidFill>
                  <a:srgbClr val="FF0000"/>
                </a:solidFill>
              </a:rPr>
              <a:t>, а </a:t>
            </a:r>
            <a:r>
              <a:rPr lang="ru-RU" sz="2800" b="1" dirty="0" err="1" smtClean="0">
                <a:solidFill>
                  <a:srgbClr val="FF0000"/>
                </a:solidFill>
              </a:rPr>
              <a:t>також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осіб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будь-якого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віку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супутніми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захворюваннями,важкі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solidFill>
                  <a:srgbClr val="FF0000"/>
                </a:solidFill>
              </a:rPr>
              <a:t>хворих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незалежно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від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віку</a:t>
            </a:r>
            <a:r>
              <a:rPr lang="ru-RU" sz="2800" b="1" dirty="0" smtClean="0"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</a:rPr>
              <a:t>наявності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чи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відсутності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супутніх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захворювань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госпітальні</a:t>
            </a:r>
            <a:r>
              <a:rPr lang="ru-RU" sz="2800" b="1" dirty="0" smtClean="0">
                <a:solidFill>
                  <a:srgbClr val="FF0000"/>
                </a:solidFill>
              </a:rPr>
              <a:t> (</a:t>
            </a:r>
            <a:r>
              <a:rPr lang="ru-RU" sz="2800" b="1" dirty="0" err="1" smtClean="0">
                <a:solidFill>
                  <a:srgbClr val="FF0000"/>
                </a:solidFill>
              </a:rPr>
              <a:t>внутрішньолікарняні</a:t>
            </a:r>
            <a:r>
              <a:rPr lang="ru-RU" sz="2800" b="1" dirty="0" smtClean="0"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</a:rPr>
              <a:t>нозокоміальні</a:t>
            </a:r>
            <a:r>
              <a:rPr lang="ru-RU" sz="2800" b="1" dirty="0" smtClean="0">
                <a:solidFill>
                  <a:srgbClr val="FF0000"/>
                </a:solidFill>
              </a:rPr>
              <a:t>)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solidFill>
                  <a:srgbClr val="FF0000"/>
                </a:solidFill>
              </a:rPr>
              <a:t>хворих</a:t>
            </a:r>
            <a:r>
              <a:rPr lang="ru-RU" sz="2800" b="1" dirty="0" smtClean="0">
                <a:solidFill>
                  <a:srgbClr val="FF0000"/>
                </a:solidFill>
              </a:rPr>
              <a:t> без </a:t>
            </a:r>
            <a:r>
              <a:rPr lang="ru-RU" sz="2800" b="1" dirty="0" err="1" smtClean="0">
                <a:solidFill>
                  <a:srgbClr val="FF0000"/>
                </a:solidFill>
              </a:rPr>
              <a:t>попереднього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антибактеріального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лікування</a:t>
            </a:r>
            <a:r>
              <a:rPr lang="ru-RU" sz="2800" b="1" dirty="0" smtClean="0"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solidFill>
                  <a:srgbClr val="FF0000"/>
                </a:solidFill>
              </a:rPr>
              <a:t>відділеннях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загального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профілю</a:t>
            </a:r>
            <a:r>
              <a:rPr lang="ru-RU" sz="2800" b="1" dirty="0" smtClean="0">
                <a:solidFill>
                  <a:srgbClr val="FF0000"/>
                </a:solidFill>
              </a:rPr>
              <a:t> та на </a:t>
            </a:r>
            <a:r>
              <a:rPr lang="ru-RU" sz="2800" b="1" dirty="0" err="1" smtClean="0">
                <a:solidFill>
                  <a:srgbClr val="FF0000"/>
                </a:solidFill>
              </a:rPr>
              <a:t>штучній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вентиляції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менше</a:t>
            </a:r>
            <a:r>
              <a:rPr lang="ru-RU" sz="2800" b="1" dirty="0" smtClean="0">
                <a:solidFill>
                  <a:srgbClr val="FF0000"/>
                </a:solidFill>
              </a:rPr>
              <a:t> 5-7 </a:t>
            </a:r>
            <a:r>
              <a:rPr lang="ru-RU" sz="2800" b="1" dirty="0" err="1" smtClean="0">
                <a:solidFill>
                  <a:srgbClr val="FF0000"/>
                </a:solidFill>
              </a:rPr>
              <a:t>днів</a:t>
            </a:r>
            <a:r>
              <a:rPr lang="ru-RU" sz="2800" b="1" dirty="0" smtClean="0"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solidFill>
                  <a:srgbClr val="FF0000"/>
                </a:solidFill>
              </a:rPr>
              <a:t>хворих</a:t>
            </a:r>
            <a:r>
              <a:rPr lang="ru-RU" sz="2800" b="1" dirty="0" smtClean="0">
                <a:solidFill>
                  <a:srgbClr val="FF0000"/>
                </a:solidFill>
              </a:rPr>
              <a:t> на </a:t>
            </a:r>
            <a:r>
              <a:rPr lang="ru-RU" sz="2800" b="1" dirty="0" err="1" smtClean="0">
                <a:solidFill>
                  <a:srgbClr val="FF0000"/>
                </a:solidFill>
              </a:rPr>
              <a:t>фоні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антибактеріальної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терапії</a:t>
            </a:r>
            <a:r>
              <a:rPr lang="ru-RU" sz="2800" b="1" dirty="0" smtClean="0"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solidFill>
                  <a:srgbClr val="FF0000"/>
                </a:solidFill>
              </a:rPr>
              <a:t>відділеннях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загального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профілю</a:t>
            </a:r>
            <a:r>
              <a:rPr lang="ru-RU" sz="2800" b="1" dirty="0" smtClean="0">
                <a:solidFill>
                  <a:srgbClr val="FF0000"/>
                </a:solidFill>
              </a:rPr>
              <a:t> та на </a:t>
            </a:r>
            <a:r>
              <a:rPr lang="ru-RU" sz="2800" b="1" dirty="0" err="1" smtClean="0">
                <a:solidFill>
                  <a:srgbClr val="FF0000"/>
                </a:solidFill>
              </a:rPr>
              <a:t>штучній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вентиляції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більше</a:t>
            </a:r>
            <a:r>
              <a:rPr lang="ru-RU" sz="2800" b="1" dirty="0" smtClean="0">
                <a:solidFill>
                  <a:srgbClr val="FF0000"/>
                </a:solidFill>
              </a:rPr>
              <a:t> 5-7 </a:t>
            </a:r>
            <a:r>
              <a:rPr lang="ru-RU" sz="2800" b="1" dirty="0" err="1" smtClean="0">
                <a:solidFill>
                  <a:srgbClr val="FF0000"/>
                </a:solidFill>
              </a:rPr>
              <a:t>днів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-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аспіраційні</a:t>
            </a:r>
            <a:r>
              <a:rPr lang="ru-RU" sz="2800" b="1" dirty="0" smtClean="0">
                <a:solidFill>
                  <a:srgbClr val="FF0000"/>
                </a:solidFill>
              </a:rPr>
              <a:t>,  як </a:t>
            </a:r>
            <a:r>
              <a:rPr lang="ru-RU" sz="2800" b="1" dirty="0" err="1" smtClean="0">
                <a:solidFill>
                  <a:srgbClr val="FF0000"/>
                </a:solidFill>
              </a:rPr>
              <a:t>позалікарняні</a:t>
            </a:r>
            <a:r>
              <a:rPr lang="ru-RU" sz="2800" b="1" dirty="0" smtClean="0">
                <a:solidFill>
                  <a:srgbClr val="FF0000"/>
                </a:solidFill>
              </a:rPr>
              <a:t>, так </a:t>
            </a:r>
            <a:r>
              <a:rPr lang="ru-RU" sz="2800" b="1" dirty="0" err="1" smtClean="0">
                <a:solidFill>
                  <a:srgbClr val="FF0000"/>
                </a:solidFill>
              </a:rPr>
              <a:t>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госпітальні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-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solidFill>
                  <a:srgbClr val="FF0000"/>
                </a:solidFill>
              </a:rPr>
              <a:t>осіб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</a:t>
            </a:r>
            <a:r>
              <a:rPr lang="ru-RU" sz="2800" b="1" dirty="0" smtClean="0">
                <a:solidFill>
                  <a:srgbClr val="FF0000"/>
                </a:solidFill>
              </a:rPr>
              <a:t> тяжкими дефектами </a:t>
            </a:r>
            <a:r>
              <a:rPr lang="ru-RU" sz="2800" b="1" dirty="0" err="1" smtClean="0">
                <a:solidFill>
                  <a:srgbClr val="FF0000"/>
                </a:solidFill>
              </a:rPr>
              <a:t>імунітету</a:t>
            </a:r>
            <a:r>
              <a:rPr lang="ru-RU" sz="2800" b="1" dirty="0" smtClean="0">
                <a:solidFill>
                  <a:srgbClr val="FF0000"/>
                </a:solidFill>
              </a:rPr>
              <a:t>,  у тому </a:t>
            </a:r>
            <a:r>
              <a:rPr lang="ru-RU" sz="2800" b="1" dirty="0" err="1" smtClean="0">
                <a:solidFill>
                  <a:srgbClr val="FF0000"/>
                </a:solidFill>
              </a:rPr>
              <a:t>числі</a:t>
            </a:r>
            <a:r>
              <a:rPr lang="ru-RU" sz="2800" b="1" dirty="0" smtClean="0">
                <a:solidFill>
                  <a:srgbClr val="FF0000"/>
                </a:solidFill>
              </a:rPr>
              <a:t> на </a:t>
            </a:r>
            <a:r>
              <a:rPr lang="ru-RU" sz="2800" b="1" dirty="0" err="1" smtClean="0">
                <a:solidFill>
                  <a:srgbClr val="FF0000"/>
                </a:solidFill>
              </a:rPr>
              <a:t>тлі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нейтропенії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214290"/>
            <a:ext cx="6649577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ПОЗАЛІКАРНЯНА ПНЕВМОНІЯ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857232"/>
            <a:ext cx="5715040" cy="4961358"/>
          </a:xfrm>
          <a:prstGeom prst="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  <a:tileRect/>
          </a:gra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endParaRPr lang="ru-RU" sz="3200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гостре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яке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виникло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позалікарняних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умовах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супроводжується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симптомами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інфекції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нижніх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дихальних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шляхів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(лихоманка, кашель,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виділення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мокротиння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можливо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гнійний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біль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у грудях,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задишка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 та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рентгенологічними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ознаками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нових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вогнищево-інфільтративних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зміну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відсутності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очевидної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діагностичної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альтернативи</a:t>
            </a:r>
            <a:endParaRPr lang="ru-RU" sz="2800" b="1" i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857232"/>
            <a:ext cx="2786082" cy="3000396"/>
          </a:xfrm>
          <a:prstGeom prst="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  <a:tileRect/>
          </a:gradFill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4000504"/>
            <a:ext cx="2786082" cy="1928826"/>
          </a:xfrm>
          <a:prstGeom prst="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  <a:tileRect/>
          </a:gradFill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ЭТІОЛОГІЯ 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857232"/>
            <a:ext cx="8572560" cy="52198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Етіологія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безпосередньо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пов'язана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нормальною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мікрофлорою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колонізує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верхні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відділи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дихальних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шляхів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Типовим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збудником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є:  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S.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(30-50%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випадків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).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Атипові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мікроорганізми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частку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сумі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припадає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8% до 30%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випадків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•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Chlamydophila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  </a:t>
            </a:r>
            <a:endParaRPr lang="uk-UA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Mycoplasma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 </a:t>
            </a:r>
            <a:endParaRPr lang="uk-UA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•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Legionella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pneumophila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 </a:t>
            </a:r>
            <a:endParaRPr lang="uk-UA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Рідкісні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(3-5%)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збудники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Haemophilus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influenzae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  </a:t>
            </a:r>
            <a:endParaRPr lang="uk-UA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• Staphylococcus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aureus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  </a:t>
            </a:r>
            <a:endParaRPr lang="uk-UA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Klebsiella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ще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рідше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інші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ентеробактерії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3214686"/>
            <a:ext cx="257176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ПАТОГЕНЕЗ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857232"/>
            <a:ext cx="8572560" cy="54568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Протиінфекційний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захист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нижніх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відділів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дихальних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шляхів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здійснюють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механічні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фактори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аеродинамічна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фільтрація,розгалуження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бронхів,надгортанник,кашель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чхання,коливальні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рухи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миготливого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епітелію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механізми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неспецифічного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специфічного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імунітету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Причинами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запальної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реакції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бути: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ефективності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захисних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механізмів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макроорганізму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масивність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дози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мікроорганізмів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та/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підвищена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вірулентність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ПАТОГЕНЕЗ 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857232"/>
            <a:ext cx="8572560" cy="4622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виділити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чотири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патогенетичні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механізми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різною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частотою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зумовлюють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розвиток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позалікарняної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пневмонії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аспірація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секрету ротоглотки;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вдихання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аерозолю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містить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мікроорганізми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гематогенне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поширення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мікроорганізмів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позалегеневого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вогнища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інфекції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ендокардит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ураженням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трикуспідального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клапана,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септичний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тромбофлебіт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безпосереднє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поширення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інфекції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сусідніх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уражених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наприклад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при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абсцесі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внаслідок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інфікування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проникаючих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пораненнях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грудної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клітки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0" y="1857375"/>
            <a:ext cx="185737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57884" y="214290"/>
            <a:ext cx="2853666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ПНЕВМОНІЯ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14282" y="642918"/>
            <a:ext cx="8786874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07950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картина</a:t>
            </a:r>
            <a:endParaRPr lang="ru-RU" sz="2800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Скарги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кашель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спочатку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сухий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потім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вологий,відділення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слизового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слизово-гнійного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характеру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задишка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лихоманка неправильного типу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Anamnesis </a:t>
            </a:r>
            <a:r>
              <a:rPr lang="en-US" sz="24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morbi</a:t>
            </a:r>
            <a:endParaRPr lang="uk-UA" sz="24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Гострий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початок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високою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лихоманкою,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нерідко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ознобом,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тривалістю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 до 10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днів</a:t>
            </a:r>
            <a:endParaRPr lang="ru-RU" sz="2400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Anamnesis vitae</a:t>
            </a:r>
            <a:endParaRPr lang="uk-UA" sz="24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Хронічні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серцево-судинної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endParaRPr lang="ru-RU" sz="2400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Status </a:t>
            </a:r>
            <a:r>
              <a:rPr lang="en-US" sz="24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praesens</a:t>
            </a:r>
            <a:endParaRPr lang="uk-UA" sz="24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Об'єктивні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ознаки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залежать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поширеності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розташування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запальних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легенях.Невеликі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вогнища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запалення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супроводжуються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зміною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голосового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тремтіння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чіткою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зміною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перкуторного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звуку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Загальний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огляд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у 1/3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блідість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шкірних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покривів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акроціанозгіперемія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щік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іноді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герпетичні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висипання</a:t>
            </a:r>
            <a:endParaRPr lang="ru-RU" sz="2400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400" dirty="0">
              <a:ln>
                <a:solidFill>
                  <a:srgbClr val="0033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42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214313"/>
            <a:ext cx="1538288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25" y="2928938"/>
            <a:ext cx="15716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57884" y="214290"/>
            <a:ext cx="2853666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ПНЕВМОНІЯ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14282" y="714356"/>
            <a:ext cx="8929718" cy="642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Дихальна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система</a:t>
            </a:r>
          </a:p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Відставання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грудної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ураження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Обмеження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рухливості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нижнього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краю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легені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Укорочення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перкуторного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звуку</a:t>
            </a:r>
          </a:p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Аускультативні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феномени:жорстке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над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ураженою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ділянкою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дрібно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середньопухирчасті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хрипи на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обмеженій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ділянці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ураження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357188" eaLnBrk="0" hangingPunct="0">
              <a:lnSpc>
                <a:spcPct val="70000"/>
              </a:lnSpc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Серцево-судинна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система -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приглушеність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тону,систолічний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шум на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верхівці,лабільність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пульсу;зниження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АТ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спостерігається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лише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поширеності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запального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інтоксикації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літніх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Загальний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аналіз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крові:зсув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лейкоформули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вліво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ШОЕ</a:t>
            </a:r>
          </a:p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Рентгенографія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строкатістю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змін:долькова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інфільтрація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чергується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ділянкаминеураженої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компенсаторно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здутої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легеневої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тканини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79124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Оцінка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тяжкості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перебігу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вибір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місця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хворого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067137"/>
            <a:ext cx="8643998" cy="53029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об'єктивної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оцінки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тяжкості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перебігу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прогнозу 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виділено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кілька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груп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несприятливих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прогностичних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ризику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летального результату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позалікарняну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пневомнію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порушення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свідомості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  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частота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дихання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30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на 1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 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артеріальна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гіпотензія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  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азот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сечовини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&gt;7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мкмоль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/л.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Наступна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група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ризику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додаткові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такі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мали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місце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до початку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двостороння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мультилобарна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пневмонічна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інфільтрація;гіпоксемія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сатурація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O2 &lt; 90%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PaO2 &lt; 60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мм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рт.ст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.);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50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років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старше;наявність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супутніх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захворювань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2285992"/>
            <a:ext cx="2143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95410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Оцінка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тяжкості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перебігу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вибір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місця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хворого</a:t>
            </a:r>
            <a:endParaRPr lang="ru-RU" sz="1600" dirty="0" smtClean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70000"/>
              </a:lnSpc>
              <a:defRPr/>
            </a:pP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285860"/>
            <a:ext cx="8643998" cy="54507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відсутності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будь-яких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несприятливих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прогностичних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низький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ризик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смерті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немає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медичних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показань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госпіталізації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лікуються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амбулаторно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Однак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госпіталізовані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соціальними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показаннями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неможливість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адекватного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спостереження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хворим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виконання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всіх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призначень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лікаря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домашніх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умовах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Слід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госпіталізувати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наявністю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одного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основних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несприятливих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прогностичних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факторів.Наявність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двох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основних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несприятливих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ризику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слід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негайно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госпіталізувати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відділення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реанімації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інтенсивної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Групи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позалікарняною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пневмонією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642918"/>
            <a:ext cx="8643998" cy="5321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Рекомендується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розподіляти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всіх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дорослих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чотири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457200" indent="-457200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arabicPeriod"/>
              <a:defRPr/>
            </a:pP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Хворі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легкого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перебігу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потребують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госпіталізації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без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супутніх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захворювань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модифікуючих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Найчастіше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збудниками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у таких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M.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C.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H.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influenzae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як правило, у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курців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 та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респіраторні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віруси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У 30-50%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збудник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знаходять</a:t>
            </a:r>
            <a:endParaRPr lang="ru-RU" sz="2000" b="1" dirty="0" smtClean="0">
              <a:ln>
                <a:solidFill>
                  <a:srgbClr val="653DD5"/>
                </a:solidFill>
              </a:ln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arabicPeriod"/>
              <a:defRPr/>
            </a:pP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Хворі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нетяжкого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перебігу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потребують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госпіталізації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наявністю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супутньої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патології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хронічне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обструктивне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ниркова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серцева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недостатність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цереброваскулярне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пухлина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цукровий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діабет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хронічне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різної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етіології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алкоголізм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модифікацій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Збудниками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цих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 тому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числі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антибіотикорезистентні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штами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influenzae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S.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aureus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M.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catarrhalis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представники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сімейства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Enterobacteriaceae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(E. coli,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Klebsiella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spp.).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Слід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передбачати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можливість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анаеробної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інфекції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у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несанованою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порожниною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рота,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клініко-анамнестичними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даними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про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неврологічні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та/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порушення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акта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ковтання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Групи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хврих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позалікарняною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пневмонією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642918"/>
            <a:ext cx="8643998" cy="33109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romanUcPeriod" startAt="3"/>
              <a:defRPr/>
            </a:pP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легкого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перебігу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яким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необхідна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госпіталізація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терапевтичного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відділення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медичними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несприятливих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прогностичних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показаннями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У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цієї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розвиток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обумовлені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H.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influenzae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атиповими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збудниками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грамнегативними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ентеробактеріями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У 10-40%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III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виявляють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змішану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інфекцію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тобто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поєднання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типових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атипових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збудників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romanUcPeriod" startAt="3"/>
              <a:defRPr/>
            </a:pP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важкого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перебігу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яким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необхідна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госпіталізація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 ВРІТ. Спектр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мікробної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флори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таких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включає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Legionella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spp., H.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influenzae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грамнегативні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aureus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наявності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відповідних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модифікуючих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збудником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P. 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eruginosa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000" b="1" dirty="0" smtClean="0">
              <a:ln>
                <a:solidFill>
                  <a:srgbClr val="653DD5"/>
                </a:solidFill>
              </a:ln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romanUcPeriod" startAt="3"/>
              <a:defRPr/>
            </a:pPr>
            <a:endParaRPr lang="ru-RU" sz="2400" dirty="0" smtClean="0">
              <a:ln>
                <a:solidFill>
                  <a:srgbClr val="653DD5"/>
                </a:solidFill>
              </a:ln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857250"/>
            <a:ext cx="485775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57884" y="214290"/>
            <a:ext cx="2853666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ПНЕВМОНІЯ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428604"/>
            <a:ext cx="571504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07950" algn="ctr" eaLnBrk="0" hangingPunct="0"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Принципи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endParaRPr lang="ru-RU" sz="32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593" name="Rectangle 1"/>
          <p:cNvSpPr>
            <a:spLocks noChangeArrowheads="1"/>
          </p:cNvSpPr>
          <p:nvPr/>
        </p:nvSpPr>
        <p:spPr bwMode="auto">
          <a:xfrm>
            <a:off x="142844" y="928670"/>
            <a:ext cx="900115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раннім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раціональним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індивідуальним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комплексним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першому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етіотропна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антибактеріальна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терапія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другому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симптоматична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дезінтоксикаційна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арознижувальна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Відхаркувальна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Імунокоригуюча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третьому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Фізіотерапія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ЛФК 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0222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позалікарняною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пневмонією</a:t>
            </a:r>
            <a:endParaRPr lang="ru-RU" sz="28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8643998" cy="48905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Антибіотики</a:t>
            </a:r>
            <a:endParaRPr lang="ru-RU" sz="3200" b="1" dirty="0" smtClean="0">
              <a:ln>
                <a:solidFill>
                  <a:srgbClr val="653DD5"/>
                </a:solidFill>
              </a:ln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призначені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емпіричного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поділяють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препарати:першого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ряду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вибору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альтернативні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)другого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ряду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Починають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препаратами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вибору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а 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неможливості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призначення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непереносимість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використання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протягом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останніх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трьох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місяців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будь-яких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причин)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альтернативними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препаратами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неефективності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першого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ряду через 48-72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години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призначають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другого ряду, в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якості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використані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альтернативні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препарати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0222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позалікарняною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пневмонією</a:t>
            </a:r>
            <a:endParaRPr lang="ru-RU" sz="28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8643998" cy="51491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пневмонію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першої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адекватний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клінічний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ефект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можливий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пероральному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прийомі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антибактеріального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препарату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монотерапія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Як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засіб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вибору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рекомендується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амоксицилін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призначати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ампіцилін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per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недоцільно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через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низьку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біодоступність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макролід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азитроміцин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кларитроміцин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спіраміцин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неможливості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прийому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хворим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на препарат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вибору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призначають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альтернативний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респіраторний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фторхінолон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левофлоксацин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моксифлоксацин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гатифлоксацин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неефективності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амоксициліну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через 48-72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години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як препарат другого ряду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призначають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макролід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доксициклін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0222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позалікарняною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пневмонією</a:t>
            </a:r>
            <a:endParaRPr lang="ru-RU" sz="28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8643998" cy="54507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другої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виражений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клінічний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ефект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можливий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разі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перорального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прийому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антибіотика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Однак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оскільки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збільшується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ймовірність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етіологічної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ролі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грамнегативних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мікроорганізмів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(у тому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числі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тих,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деякі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механізми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резистентності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антибіотиків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), як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вибір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рекомендується:захищений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амінопеніцилін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амоксицилін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клавуланова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кислота)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цефалоспорин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II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покоління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цефуроксиму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аксетил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Альтернативною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терапією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респіраторного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фторхінолону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неможливості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перорального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прийому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препарату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низького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комплаєнсу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призначається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парентеральний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антибіотик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Цефтріаксон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внутрішньом'язово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). 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0222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позалікарняною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пневмонією</a:t>
            </a:r>
            <a:endParaRPr lang="ru-RU" sz="28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7"/>
            <a:ext cx="7429552" cy="56815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Госпіталізованим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до 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терапевтичного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відділення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хворим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3-ї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необхідно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проводити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парентеральну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використанням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амінопеніциліну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переважно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захищеного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амоксицилін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клавулонова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кислота,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ампіцилін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сульбактам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цефалоспорину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II-III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поколінь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цефуроксим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цефотаксим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цефтріаксон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неефективностіпрепарату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вибору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через 48 годин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слід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додати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нього:макролід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комбінована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замінити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фторхінолоном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III–IV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поколінь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монотерапія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642918"/>
            <a:ext cx="2628903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0876" y="3929066"/>
            <a:ext cx="2057404" cy="1643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79124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Критерії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антибактериальної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пневмонією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028376"/>
            <a:ext cx="6143668" cy="53860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446088" indent="-446088"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температура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тіла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нижче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37,5 °С; </a:t>
            </a:r>
          </a:p>
          <a:p>
            <a:pPr marL="446088" indent="-446088"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симптомів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нтоксикації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; 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446088" indent="-446088"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ознак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дихальної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недостатності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; 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446088" indent="-446088"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гнійної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мокроти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; 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446088" indent="-446088"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кількість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лейкоцитів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крові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10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109/л,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нейтрофільних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гранулоцитів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—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80 %,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юних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форм —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6 %; </a:t>
            </a:r>
          </a:p>
          <a:p>
            <a:pPr marL="446088" indent="-446088"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негативної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динаміки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рентгенологічних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змін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000108"/>
            <a:ext cx="2500330" cy="1785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2857496"/>
            <a:ext cx="2166939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4572008"/>
            <a:ext cx="22002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Госпітальна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пневмонія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(ГП) 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8643998" cy="61370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Госпітальна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внутрішньолікарняна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нозокоміальна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(ГП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)- 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розвинулася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через 48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годин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госпіталізації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хворого 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стаціонар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умови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відсутності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ознак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запалення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момент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госпіталізації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Частота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ГП становить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13 до 18%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загальній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структурі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внутрішньолікарняних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інфекцій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рівнем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летальності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дане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ускладнення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стійко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посідає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перше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місце.Особливо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гостро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стоїть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проблема ГП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критичних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відділеннях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інтенсивної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(ВІТ), де частота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ГП у 5 – 10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разів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вища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ніж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відділеннях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лікарень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Летальність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ГП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ВІТ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залишається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надзвичайно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високою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10 до 80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%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Госпітальна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пневмонія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(ГП) 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8715436" cy="585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85720" y="6000768"/>
            <a:ext cx="8643998" cy="5572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Патогенез </a:t>
            </a:r>
            <a:r>
              <a:rPr lang="ru-RU" sz="2800" b="1" dirty="0" err="1" smtClean="0"/>
              <a:t>ГП</a:t>
            </a:r>
            <a:endParaRPr lang="ru-RU" sz="2800" b="1" dirty="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госпітальної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пневмонії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8643998" cy="40134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Вентилятор-асоцийована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(ВАП) – 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розвивається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перебувають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тривалій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штучній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вентиляції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(ШВЛ).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перебувають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тривалій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ШВЛ,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виникає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у 20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разів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частіше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Післяопераційна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(ПП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Частота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сягає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– 18,6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%.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Летальність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даними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різних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авторів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коливається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9 до 46%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середньому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становить 21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%.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Аспіраційна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(АП)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чіткого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визначення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має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Розвивається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внаслідок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аспірації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шлункового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вмісту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4714884"/>
            <a:ext cx="2205039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тіологія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госпітальної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пневмонії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8643998" cy="5466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госпитальні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пневмонії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найчастіше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викликаються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бактеріями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часто в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асоціаціях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ролі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збудників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ГП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виступати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Streptococcus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Haemophylus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influenzae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  <a:endParaRPr lang="uk-UA" sz="2400" b="1" dirty="0" smtClean="0">
              <a:ln>
                <a:solidFill>
                  <a:srgbClr val="653DD5"/>
                </a:solidFill>
              </a:ln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стафілококи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частіше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викликають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ГП 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опіками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рановою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інфекцією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гриби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насамперед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роду 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Candida,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найчастіше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зустрічаються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ВІТ для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новонароджених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пригніченим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імунітетом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можливими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етіологічними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агентами ГП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Aspergillius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Legionella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Pneumocystis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carinii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цитомегаловірус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вірусної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етіології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виникають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як правило, 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зимову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пору року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Головна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відмінність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госпітальної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пневмонії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негоспитальной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в тому,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перша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розвивається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фоні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антибіотиків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збудники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частіше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мають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резистентність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антибактеріальних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препаратів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госпітальної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пневмонії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7"/>
            <a:ext cx="8643998" cy="54815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Антибактеріальна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кліндаміцин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комбінації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інгібіторзахищеним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бета-лактамом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цефоперазон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сульбактам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ампіцилін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сульбактам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бета-лактамний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антибіотик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комбінації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метронідазолом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Деескаляційна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антибактеріальна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цефепім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Максицеф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комбінації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метронідазолом,цефтазидим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Віцеф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комбінації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метронідазолом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кліндаміцином,піперацилін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тазобактамабо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тикарцилін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клавуланат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Комбінація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азтреонама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азтреабол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кліндаміцином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глікопептидів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наприклад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ванкоміцину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тейкопланіну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Препарати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резерву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 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Фторхінолони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левофлоксацин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гатифлоксацин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моксифлоксацин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2928934"/>
            <a:ext cx="1957391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Туберкульоз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7"/>
            <a:ext cx="8643998" cy="52075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Туберкульоз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лат.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tuberculum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горбик») — широко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поширене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світі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інфекційне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людини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тварин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викликається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різними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видами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мікобактерій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як правило, 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Mycobacterium tuberculosis (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палочка Коха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Застаріла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назва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туберкульозу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— сухота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слова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чахнути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).Як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назву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туберкульозу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нирок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деяких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внутрішніх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паренхіматозних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селезінки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), 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залоз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наприклад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слинних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раніше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використовувалося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слово «горбка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Зовнішній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туберкульоз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шкіри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слизових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лімфовузлів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називався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золотухою.Туберкульоз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зазвичай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вражає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легені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рідше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інші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органи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системи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Mycobacterium 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tuberculosis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передається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повітряно-краплинним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шляхом, при 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інфікуванні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 9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10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протікає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безсимптомно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тубінфікованість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algn="ctr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4143380"/>
            <a:ext cx="12477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Туберкульоз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7"/>
            <a:ext cx="8643998" cy="58292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Класичні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туберкульозу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тривалий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кашель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мокротою,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іноді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кровохарканням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пізніших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стадіях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лихоманка,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слабкість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нічна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ітливість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значне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схуднення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Розрізняють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відкриту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закриту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форми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туберкульозу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відкритій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формі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харкотинні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природних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виділеннях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хворого (сеча,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свищове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відділення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рідко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- кал)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виявляються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мікобактерії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туберкульозу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Відкритою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формою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вважаються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види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туберкульозу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дихання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при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навіть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відсутності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бактеріовиділення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явні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ознаки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повідомлення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вогнища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зовнішнім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середовищем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: каверна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розпад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) у легкому,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туберкульоз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бронха (особливо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виразкова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форма),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бронхіальний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торакальний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свищ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1071546"/>
            <a:ext cx="1362072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Диагностика туберкулёза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7"/>
            <a:ext cx="8643998" cy="19790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туберкульозу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заснована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флюорографії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рентгенографії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уражених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систем,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мікробіологічному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дослідженні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різного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біологічного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матеріалу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шкірній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туберкуліновій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пробі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реакції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Манту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молекулярно-генетичному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аналізі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(метод ПЛР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6339840"/>
          <a:ext cx="857256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i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0" y="285726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3429000"/>
            <a:ext cx="192882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Вибір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режиму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туберкульозу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7"/>
            <a:ext cx="8643998" cy="5321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Усі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хворі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туберкульоз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розділені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т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514350" indent="-514350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arabicPeriod"/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вперше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виявленим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легеневим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туберкульозом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нові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випадки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рецидивом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у кого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не дало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очікуваного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ефекту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позитивний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мазок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мокротиння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перервано.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Після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закінчення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початкової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фази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хіміотерапії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та при негативному мазку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мокротиння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приступають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фази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продовження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Однак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виявленні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мікобактерій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мокроті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початкову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фазу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слід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продовжити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ще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4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тижні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arabicPeriod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страждають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туберкульоз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обмеженим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ураженням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паренхіми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мають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негативні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мазки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мокротиння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пацієнти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неважким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позалегеневим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туберкульозом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arabicPeriod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Хворі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туберкульоз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Ефективність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хіміотерапії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цю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категорію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низька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Необхідне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використання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резервних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препаратів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зростає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тривалість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0" y="0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3816" name="Group 104"/>
          <p:cNvGraphicFramePr>
            <a:graphicFrameLocks noGrp="1"/>
          </p:cNvGraphicFramePr>
          <p:nvPr>
            <p:ph type="tbl" idx="1"/>
          </p:nvPr>
        </p:nvGraphicFramePr>
        <p:xfrm>
          <a:off x="142844" y="571480"/>
          <a:ext cx="8858312" cy="5808156"/>
        </p:xfrm>
        <a:graphic>
          <a:graphicData uri="http://schemas.openxmlformats.org/drawingml/2006/table">
            <a:tbl>
              <a:tblPr/>
              <a:tblGrid>
                <a:gridCol w="2428892"/>
                <a:gridCol w="6429420"/>
              </a:tblGrid>
              <a:tr h="3603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Груп</a:t>
                      </a: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uk-U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Визначення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815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Впер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ше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в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явлен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 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туберкул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ьо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зом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(«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нов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 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випадок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»)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що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ніколи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не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лікувався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протитуберкульозними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препаратами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або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лікувався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менше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місяця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Рецидив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раніше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пройшов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ефективний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курс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хіміотерапії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та у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якого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знову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з'явилися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ознаки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активного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туберкульозу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198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ікування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п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сл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е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фективного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курс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у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х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отерап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ії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у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якого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попередній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курс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був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неефективним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(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збереглося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або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з'явилося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бактеріовиділення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що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визначається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будь-яким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методом на 5-му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місяці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або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в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пізніші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терміни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або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неефективність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курсу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підтверджена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клініко-рентгенологічно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ікування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п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сл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п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ереривання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курс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у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х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отерап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ії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відновив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курс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хіміотерапії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після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переривання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терміном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2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місяці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більше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Переведен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для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продо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вження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лікування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прибув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іншої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адміністративної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території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або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іншого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відомства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де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він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розпочав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курс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хіміотерапії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зареєстрований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для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продовження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та на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якого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є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відповідна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інформація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572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Інші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щодо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яких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прийнято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рішення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про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проведення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курсу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хіміотерапії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але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не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відповідають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визначенням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для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інших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груп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хворих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28596" y="71414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Вибір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режиму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туберкульозу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0" y="71436"/>
            <a:ext cx="9001156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B8C2-6060-4D92-9682-9F3B47DA127C}" type="slidenum">
              <a:rPr lang="ru-RU"/>
              <a:pPr/>
              <a:t>39</a:t>
            </a:fld>
            <a:endParaRPr lang="ru-RU"/>
          </a:p>
        </p:txBody>
      </p:sp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0"/>
            <a:ext cx="9001156" cy="720725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3200" b="1" dirty="0">
                <a:solidFill>
                  <a:srgbClr val="FF0000"/>
                </a:solidFill>
              </a:rPr>
              <a:t>Режим </a:t>
            </a:r>
            <a:r>
              <a:rPr lang="ru-RU" sz="3200" b="1" dirty="0" smtClean="0">
                <a:solidFill>
                  <a:srgbClr val="FF0000"/>
                </a:solidFill>
              </a:rPr>
              <a:t>ХТ/</a:t>
            </a:r>
            <a:r>
              <a:rPr lang="ru-RU" sz="3200" b="1" dirty="0" err="1" smtClean="0">
                <a:solidFill>
                  <a:srgbClr val="FF0000"/>
                </a:solidFill>
              </a:rPr>
              <a:t>групи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хвори</a:t>
            </a:r>
            <a:r>
              <a:rPr lang="ru-RU" sz="3200" b="1" dirty="0" err="1" smtClean="0">
                <a:solidFill>
                  <a:srgbClr val="FF0000"/>
                </a:solidFill>
              </a:rPr>
              <a:t>х</a:t>
            </a:r>
            <a:endParaRPr lang="ru-RU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245836" name="Group 76"/>
          <p:cNvGraphicFramePr>
            <a:graphicFrameLocks noGrp="1"/>
          </p:cNvGraphicFramePr>
          <p:nvPr>
            <p:ph type="tbl" idx="1"/>
          </p:nvPr>
        </p:nvGraphicFramePr>
        <p:xfrm>
          <a:off x="214282" y="642918"/>
          <a:ext cx="8786874" cy="5419090"/>
        </p:xfrm>
        <a:graphic>
          <a:graphicData uri="http://schemas.openxmlformats.org/drawingml/2006/table">
            <a:tbl>
              <a:tblPr/>
              <a:tblGrid>
                <a:gridCol w="1420812"/>
                <a:gridCol w="7366062"/>
              </a:tblGrid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Режим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Группы пациентов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22479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Режим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1, 3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93700" algn="l"/>
                        </a:tabLst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Режим 1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вперше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виявленим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хворим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із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ТБ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легень:із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позитивним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результатом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мікроскопії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мокротиння;з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негативним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результатом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мікроскопії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мокротиння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але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поширеним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процесом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що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відноситься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лікарем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до «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важких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випадків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захворювання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»;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позалегеневим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туберкульозом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що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належать «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важким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захворюванням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».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93700" algn="l"/>
                        </a:tabLst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Режим 3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призначають:хворим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із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вперше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виявленим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обмеженим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, не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ускладненим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туберкульозом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легень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негативною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мікроскопією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мокротиння;хворим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вперше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виявленим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неускладненим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позалегеневим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туберкульозом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937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Режим 2А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Хворим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при повторному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курсі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хіміотерапії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(рецидив,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лікування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після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неефективного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курсу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хіміотерапії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лікування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після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переривання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курсу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хіміотерапії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інші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), коли у хворого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збережена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чутливість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до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препаратів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основного ряду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або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при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невисокому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ризику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наявності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лікарської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стійкості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МТ.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Режим 2Б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Призначають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за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високого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ризику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наявності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лікарської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стійкості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мікобактерій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туберкульозу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до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отримання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результатів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мікробіологічного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дослідження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461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Режим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4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Призначають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хворим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на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туберкульоз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у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яких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були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виявлені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мікобактерії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туберкульозу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стійкі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принаймні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до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ізоніазиду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та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рифампіцину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одночасно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(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множинна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лікарська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стійкість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71438" y="0"/>
            <a:ext cx="892971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214290"/>
            <a:ext cx="8072494" cy="100013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ru-RU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Основні</a:t>
            </a: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протитуберкульозні</a:t>
            </a: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препарати</a:t>
            </a:r>
            <a:endParaRPr lang="ru-RU" sz="3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7198" name="Group 174"/>
          <p:cNvGraphicFramePr>
            <a:graphicFrameLocks noGrp="1"/>
          </p:cNvGraphicFramePr>
          <p:nvPr>
            <p:ph type="tbl" idx="1"/>
          </p:nvPr>
        </p:nvGraphicFramePr>
        <p:xfrm>
          <a:off x="214282" y="1142984"/>
          <a:ext cx="8675687" cy="5603758"/>
        </p:xfrm>
        <a:graphic>
          <a:graphicData uri="http://schemas.openxmlformats.org/drawingml/2006/table">
            <a:tbl>
              <a:tblPr/>
              <a:tblGrid>
                <a:gridCol w="2587364"/>
                <a:gridCol w="2484734"/>
                <a:gridCol w="1569551"/>
                <a:gridCol w="2034038"/>
              </a:tblGrid>
              <a:tr h="66944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Основн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протитуберкул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ьозні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препарат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корочення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Механ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зм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д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ії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Рекоменд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ована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доза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(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мг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/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кг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43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Щоденно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3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раз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 на тиждень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7009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зон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азид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H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                      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100 мг, 300 мг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Бактерицидн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5-10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(8--12)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60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Рифамп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цин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R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50 мг, 300 мг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Бактерицидн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(8--12)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(8--12)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192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Пираз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нам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д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Z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400 мг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Бактерицидн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25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(20–30)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35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(30–40)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07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Стрептом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цин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 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1,0 г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Бактерицидн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(12–18)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(12–18)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709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Е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тамбутол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E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                   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100 мг, 400 мг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Бактер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остати</a:t>
                      </a:r>
                      <a:r>
                        <a:rPr kumimoji="0" lang="uk-U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чн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ий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(15–20)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30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(25–35)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DBD4-5822-4260-832B-89766A9C6AEA}" type="slidenum">
              <a:rPr lang="ru-RU"/>
              <a:pPr/>
              <a:t>41</a:t>
            </a:fld>
            <a:endParaRPr lang="ru-RU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634418" cy="122396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4000" b="1" dirty="0" err="1" smtClean="0">
                <a:solidFill>
                  <a:srgbClr val="C00000"/>
                </a:solidFill>
              </a:rPr>
              <a:t>Протитуберкульозні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</a:rPr>
              <a:t>препарати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</a:rPr>
              <a:t/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2-го </a:t>
            </a:r>
            <a:r>
              <a:rPr lang="ru-RU" sz="4000" b="1" dirty="0" smtClean="0">
                <a:solidFill>
                  <a:srgbClr val="C00000"/>
                </a:solidFill>
              </a:rPr>
              <a:t>ряду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357298"/>
            <a:ext cx="8643998" cy="521497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менш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ефективні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дорожчі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ніж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ПТП 1-го 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ряду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більша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кількість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ПТП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необхідна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більш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тривалий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час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вони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викликають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багато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побічних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реакцій</a:t>
            </a:r>
            <a:endParaRPr lang="ru-RU" sz="28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До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препаратів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другого ряду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відносять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Етіонамід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Капреоміцин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Протионамід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Канаміцин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ПАСК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Віоміцин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Циклосерин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Амікацин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Офлоксацин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Ципрофлоксацин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3071810"/>
            <a:ext cx="5176860" cy="3500462"/>
          </a:xfrm>
          <a:prstGeom prst="rect">
            <a:avLst/>
          </a:prstGeom>
          <a:solidFill>
            <a:srgbClr val="00B050"/>
          </a:solidFill>
          <a:ln w="38100">
            <a:solidFill>
              <a:srgbClr val="0070C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DBD4-5822-4260-832B-89766A9C6AEA}" type="slidenum">
              <a:rPr lang="ru-RU"/>
              <a:pPr/>
              <a:t>42</a:t>
            </a:fld>
            <a:endParaRPr lang="ru-RU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634418" cy="107157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4000" b="1" dirty="0" err="1" smtClean="0">
                <a:solidFill>
                  <a:srgbClr val="C00000"/>
                </a:solidFill>
              </a:rPr>
              <a:t>Протитуберкульозні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</a:rPr>
              <a:t>препарати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</a:rPr>
              <a:t/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1-го </a:t>
            </a:r>
            <a:r>
              <a:rPr lang="ru-RU" sz="4000" b="1" dirty="0" smtClean="0">
                <a:solidFill>
                  <a:srgbClr val="C00000"/>
                </a:solidFill>
              </a:rPr>
              <a:t>ряду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214422"/>
            <a:ext cx="8643998" cy="521497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ru-RU" sz="2800" b="1" i="1" dirty="0" err="1" smtClean="0">
                <a:solidFill>
                  <a:srgbClr val="FF0000"/>
                </a:solidFill>
              </a:rPr>
              <a:t>Ізоніазид</a:t>
            </a:r>
            <a:r>
              <a:rPr lang="ru-RU" sz="2800" b="1" i="1" dirty="0" smtClean="0">
                <a:solidFill>
                  <a:srgbClr val="FF0000"/>
                </a:solidFill>
              </a:rPr>
              <a:t> (</a:t>
            </a:r>
            <a:r>
              <a:rPr lang="en-US" sz="2800" b="1" i="1" dirty="0" err="1" smtClean="0">
                <a:solidFill>
                  <a:srgbClr val="FF0000"/>
                </a:solidFill>
              </a:rPr>
              <a:t>Isoniazidum</a:t>
            </a:r>
            <a:r>
              <a:rPr lang="en-US" sz="2800" b="1" i="1" dirty="0" smtClean="0">
                <a:solidFill>
                  <a:srgbClr val="FF0000"/>
                </a:solidFill>
              </a:rPr>
              <a:t>) –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похідне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ізонікотинової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кислоти</a:t>
            </a:r>
            <a:r>
              <a:rPr lang="ru-RU" sz="2800" b="1" i="1" dirty="0" smtClean="0">
                <a:solidFill>
                  <a:srgbClr val="FF0000"/>
                </a:solidFill>
              </a:rPr>
              <a:t> (ГІНК</a:t>
            </a:r>
            <a:r>
              <a:rPr lang="ru-RU" sz="2800" b="1" i="1" dirty="0" smtClean="0">
                <a:solidFill>
                  <a:srgbClr val="FF0000"/>
                </a:solidFill>
              </a:rPr>
              <a:t>).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ru-RU" sz="2800" b="1" i="1" dirty="0" smtClean="0">
                <a:solidFill>
                  <a:srgbClr val="7030A0"/>
                </a:solidFill>
              </a:rPr>
              <a:t>До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препаратів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групи</a:t>
            </a:r>
            <a:r>
              <a:rPr lang="ru-RU" sz="2800" b="1" i="1" dirty="0" smtClean="0">
                <a:solidFill>
                  <a:srgbClr val="7030A0"/>
                </a:solidFill>
              </a:rPr>
              <a:t> ГІНК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відносять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метазид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фтивазид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салюзид.Механізм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дії</a:t>
            </a:r>
            <a:r>
              <a:rPr lang="ru-RU" sz="2800" b="1" i="1" dirty="0" smtClean="0">
                <a:solidFill>
                  <a:srgbClr val="7030A0"/>
                </a:solidFill>
              </a:rPr>
              <a:t> -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Пригнічує</a:t>
            </a:r>
            <a:r>
              <a:rPr lang="ru-RU" sz="2800" b="1" i="1" dirty="0" smtClean="0">
                <a:solidFill>
                  <a:srgbClr val="7030A0"/>
                </a:solidFill>
              </a:rPr>
              <a:t> синтез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міколевих</a:t>
            </a:r>
            <a:r>
              <a:rPr lang="ru-RU" sz="2800" b="1" i="1" dirty="0" smtClean="0">
                <a:solidFill>
                  <a:srgbClr val="7030A0"/>
                </a:solidFill>
              </a:rPr>
              <a:t> кислот,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порушує</a:t>
            </a:r>
            <a:r>
              <a:rPr lang="ru-RU" sz="2800" b="1" i="1" dirty="0" smtClean="0">
                <a:solidFill>
                  <a:srgbClr val="7030A0"/>
                </a:solidFill>
              </a:rPr>
              <a:t> структуру та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функції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клітинної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оболонки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мікобактерій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туберкульозу.Побічні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діїГоловний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біль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дратівливість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порушення</a:t>
            </a:r>
            <a:r>
              <a:rPr lang="ru-RU" sz="2800" b="1" i="1" dirty="0" smtClean="0">
                <a:solidFill>
                  <a:srgbClr val="7030A0"/>
                </a:solidFill>
              </a:rPr>
              <a:t> сну,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парестезії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поліневрит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психози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судомний</a:t>
            </a:r>
            <a:r>
              <a:rPr lang="ru-RU" sz="2800" b="1" i="1" dirty="0" smtClean="0">
                <a:solidFill>
                  <a:srgbClr val="7030A0"/>
                </a:solidFill>
              </a:rPr>
              <a:t> синдром,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серцебиття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стенокардія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артеріальна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гіпертензія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токсичний</a:t>
            </a:r>
            <a:r>
              <a:rPr lang="ru-RU" sz="2800" b="1" i="1" dirty="0" smtClean="0">
                <a:solidFill>
                  <a:srgbClr val="7030A0"/>
                </a:solidFill>
              </a:rPr>
              <a:t> гепатит,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алерг</a:t>
            </a:r>
            <a:r>
              <a:rPr lang="ru-RU" sz="2800" b="1" i="1" dirty="0" smtClean="0">
                <a:solidFill>
                  <a:srgbClr val="7030A0"/>
                </a:solidFill>
              </a:rPr>
              <a:t>.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реак.Спосіб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застосування</a:t>
            </a:r>
            <a:r>
              <a:rPr lang="ru-RU" sz="2800" b="1" i="1" dirty="0" smtClean="0">
                <a:solidFill>
                  <a:srgbClr val="7030A0"/>
                </a:solidFill>
              </a:rPr>
              <a:t> та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дозиВсередину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після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їди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розрахунку</a:t>
            </a:r>
            <a:r>
              <a:rPr lang="ru-RU" sz="2800" b="1" i="1" dirty="0" smtClean="0">
                <a:solidFill>
                  <a:srgbClr val="7030A0"/>
                </a:solidFill>
              </a:rPr>
              <a:t> 15 мг/кг/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сут</a:t>
            </a:r>
            <a:r>
              <a:rPr lang="ru-RU" sz="2800" b="1" i="1" dirty="0" smtClean="0">
                <a:solidFill>
                  <a:srgbClr val="7030A0"/>
                </a:solidFill>
              </a:rPr>
              <a:t> на 1–3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прийоми</a:t>
            </a:r>
            <a:r>
              <a:rPr lang="ru-RU" sz="2800" b="1" i="1" dirty="0" smtClean="0">
                <a:solidFill>
                  <a:srgbClr val="7030A0"/>
                </a:solidFill>
              </a:rPr>
              <a:t>. Для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профілактики</a:t>
            </a:r>
            <a:r>
              <a:rPr lang="ru-RU" sz="2800" b="1" i="1" dirty="0" smtClean="0">
                <a:solidFill>
                  <a:srgbClr val="7030A0"/>
                </a:solidFill>
              </a:rPr>
              <a:t> – 5–10 мг/кг/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добу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протягом</a:t>
            </a:r>
            <a:r>
              <a:rPr lang="ru-RU" sz="2800" b="1" i="1" dirty="0" smtClean="0">
                <a:solidFill>
                  <a:srgbClr val="7030A0"/>
                </a:solidFill>
              </a:rPr>
              <a:t> 2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міс</a:t>
            </a:r>
            <a:r>
              <a:rPr lang="ru-RU" sz="2800" b="1" i="1" dirty="0" smtClean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DBD4-5822-4260-832B-89766A9C6AEA}" type="slidenum">
              <a:rPr lang="ru-RU"/>
              <a:pPr/>
              <a:t>43</a:t>
            </a:fld>
            <a:endParaRPr lang="ru-RU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634418" cy="122396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4000" b="1" dirty="0" err="1" smtClean="0">
                <a:solidFill>
                  <a:srgbClr val="C00000"/>
                </a:solidFill>
              </a:rPr>
              <a:t>Протитуберкульозні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</a:rPr>
              <a:t>препарати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</a:rPr>
              <a:t/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1-го </a:t>
            </a:r>
            <a:r>
              <a:rPr lang="ru-RU" sz="4000" b="1" dirty="0" smtClean="0">
                <a:solidFill>
                  <a:srgbClr val="C00000"/>
                </a:solidFill>
              </a:rPr>
              <a:t>ряду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142984"/>
            <a:ext cx="8643998" cy="542928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Рифампіцин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–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А/б </a:t>
            </a:r>
            <a:r>
              <a:rPr lang="ru-RU" sz="2400" b="1" dirty="0" smtClean="0">
                <a:solidFill>
                  <a:srgbClr val="7030A0"/>
                </a:solidFill>
              </a:rPr>
              <a:t>широкого спектра </a:t>
            </a:r>
            <a:r>
              <a:rPr lang="ru-RU" sz="2400" b="1" dirty="0" err="1" smtClean="0">
                <a:solidFill>
                  <a:srgbClr val="7030A0"/>
                </a:solidFill>
              </a:rPr>
              <a:t>дії</a:t>
            </a:r>
            <a:r>
              <a:rPr lang="ru-RU" sz="2400" b="1" dirty="0" smtClean="0">
                <a:solidFill>
                  <a:srgbClr val="7030A0"/>
                </a:solidFill>
              </a:rPr>
              <a:t>. </a:t>
            </a:r>
            <a:r>
              <a:rPr lang="ru-RU" sz="2400" b="1" dirty="0" err="1" smtClean="0">
                <a:solidFill>
                  <a:srgbClr val="7030A0"/>
                </a:solidFill>
              </a:rPr>
              <a:t>Він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активний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щодо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мікобактерій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туберкульозу</a:t>
            </a:r>
            <a:r>
              <a:rPr lang="ru-RU" sz="2400" b="1" dirty="0" smtClean="0">
                <a:solidFill>
                  <a:srgbClr val="7030A0"/>
                </a:solidFill>
              </a:rPr>
              <a:t> та </a:t>
            </a:r>
            <a:r>
              <a:rPr lang="ru-RU" sz="2400" b="1" dirty="0" err="1" smtClean="0">
                <a:solidFill>
                  <a:srgbClr val="7030A0"/>
                </a:solidFill>
              </a:rPr>
              <a:t>лепри</a:t>
            </a:r>
            <a:r>
              <a:rPr lang="ru-RU" sz="2400" b="1" dirty="0" smtClean="0">
                <a:solidFill>
                  <a:srgbClr val="7030A0"/>
                </a:solidFill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</a:rPr>
              <a:t>діє</a:t>
            </a:r>
            <a:r>
              <a:rPr lang="ru-RU" sz="2400" b="1" dirty="0" smtClean="0">
                <a:solidFill>
                  <a:srgbClr val="7030A0"/>
                </a:solidFill>
              </a:rPr>
              <a:t> на </a:t>
            </a:r>
            <a:r>
              <a:rPr lang="ru-RU" sz="2400" b="1" dirty="0" err="1" smtClean="0">
                <a:solidFill>
                  <a:srgbClr val="7030A0"/>
                </a:solidFill>
              </a:rPr>
              <a:t>Гр+</a:t>
            </a:r>
            <a:r>
              <a:rPr lang="ru-RU" sz="2400" b="1" dirty="0" smtClean="0">
                <a:solidFill>
                  <a:srgbClr val="7030A0"/>
                </a:solidFill>
              </a:rPr>
              <a:t> (особливо </a:t>
            </a:r>
            <a:r>
              <a:rPr lang="ru-RU" sz="2400" b="1" dirty="0" err="1" smtClean="0">
                <a:solidFill>
                  <a:srgbClr val="7030A0"/>
                </a:solidFill>
              </a:rPr>
              <a:t>стафілококи</a:t>
            </a:r>
            <a:r>
              <a:rPr lang="ru-RU" sz="2400" b="1" dirty="0" smtClean="0">
                <a:solidFill>
                  <a:srgbClr val="7030A0"/>
                </a:solidFill>
              </a:rPr>
              <a:t>) та Гр-(</a:t>
            </a:r>
            <a:r>
              <a:rPr lang="ru-RU" sz="2400" b="1" dirty="0" err="1" smtClean="0">
                <a:solidFill>
                  <a:srgbClr val="7030A0"/>
                </a:solidFill>
              </a:rPr>
              <a:t>менінгококи</a:t>
            </a:r>
            <a:r>
              <a:rPr lang="ru-RU" sz="2400" b="1" dirty="0" smtClean="0">
                <a:solidFill>
                  <a:srgbClr val="7030A0"/>
                </a:solidFill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</a:rPr>
              <a:t>гонококи</a:t>
            </a:r>
            <a:r>
              <a:rPr lang="ru-RU" sz="2400" b="1" dirty="0" smtClean="0">
                <a:solidFill>
                  <a:srgbClr val="7030A0"/>
                </a:solidFill>
              </a:rPr>
              <a:t>) коки, </a:t>
            </a:r>
            <a:r>
              <a:rPr lang="ru-RU" sz="2400" b="1" dirty="0" err="1" smtClean="0">
                <a:solidFill>
                  <a:srgbClr val="7030A0"/>
                </a:solidFill>
              </a:rPr>
              <a:t>менш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активний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щодо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Гр-бактерій.Фармакокінетикадобре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всмоктується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із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шлунково-кишкового</a:t>
            </a:r>
            <a:r>
              <a:rPr lang="ru-RU" sz="2400" b="1" dirty="0" smtClean="0">
                <a:solidFill>
                  <a:srgbClr val="7030A0"/>
                </a:solidFill>
              </a:rPr>
              <a:t> тракту. Максимальна </a:t>
            </a:r>
            <a:r>
              <a:rPr lang="ru-RU" sz="2400" b="1" dirty="0" err="1" smtClean="0">
                <a:solidFill>
                  <a:srgbClr val="7030A0"/>
                </a:solidFill>
              </a:rPr>
              <a:t>концентрація</a:t>
            </a:r>
            <a:r>
              <a:rPr lang="ru-RU" sz="2400" b="1" dirty="0" smtClean="0">
                <a:solidFill>
                  <a:srgbClr val="7030A0"/>
                </a:solidFill>
              </a:rPr>
              <a:t> в </a:t>
            </a:r>
            <a:r>
              <a:rPr lang="ru-RU" sz="2400" b="1" dirty="0" err="1" smtClean="0">
                <a:solidFill>
                  <a:srgbClr val="7030A0"/>
                </a:solidFill>
              </a:rPr>
              <a:t>крові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досягається</a:t>
            </a:r>
            <a:r>
              <a:rPr lang="ru-RU" sz="2400" b="1" dirty="0" smtClean="0">
                <a:solidFill>
                  <a:srgbClr val="7030A0"/>
                </a:solidFill>
              </a:rPr>
              <a:t> через 2-2'/2 </a:t>
            </a:r>
            <a:r>
              <a:rPr lang="ru-RU" sz="2400" b="1" dirty="0" err="1" smtClean="0">
                <a:solidFill>
                  <a:srgbClr val="7030A0"/>
                </a:solidFill>
              </a:rPr>
              <a:t>години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після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прийому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внутрішньо.Рифампіцин</a:t>
            </a:r>
            <a:r>
              <a:rPr lang="ru-RU" sz="2400" b="1" dirty="0" smtClean="0">
                <a:solidFill>
                  <a:srgbClr val="7030A0"/>
                </a:solidFill>
              </a:rPr>
              <a:t> добре </a:t>
            </a:r>
            <a:r>
              <a:rPr lang="ru-RU" sz="2400" b="1" dirty="0" err="1" smtClean="0">
                <a:solidFill>
                  <a:srgbClr val="7030A0"/>
                </a:solidFill>
              </a:rPr>
              <a:t>проникає</a:t>
            </a:r>
            <a:r>
              <a:rPr lang="ru-RU" sz="2400" b="1" dirty="0" smtClean="0">
                <a:solidFill>
                  <a:srgbClr val="7030A0"/>
                </a:solidFill>
              </a:rPr>
              <a:t> в </a:t>
            </a:r>
            <a:r>
              <a:rPr lang="ru-RU" sz="2400" b="1" dirty="0" err="1" smtClean="0">
                <a:solidFill>
                  <a:srgbClr val="7030A0"/>
                </a:solidFill>
              </a:rPr>
              <a:t>тканини</a:t>
            </a:r>
            <a:r>
              <a:rPr lang="ru-RU" sz="2400" b="1" dirty="0" smtClean="0">
                <a:solidFill>
                  <a:srgbClr val="7030A0"/>
                </a:solidFill>
              </a:rPr>
              <a:t> та </a:t>
            </a:r>
            <a:r>
              <a:rPr lang="ru-RU" sz="2400" b="1" dirty="0" err="1" smtClean="0">
                <a:solidFill>
                  <a:srgbClr val="7030A0"/>
                </a:solidFill>
              </a:rPr>
              <a:t>рідини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організму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і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виявляється</a:t>
            </a:r>
            <a:r>
              <a:rPr lang="ru-RU" sz="2400" b="1" dirty="0" smtClean="0">
                <a:solidFill>
                  <a:srgbClr val="7030A0"/>
                </a:solidFill>
              </a:rPr>
              <a:t> в </a:t>
            </a:r>
            <a:r>
              <a:rPr lang="ru-RU" sz="2400" b="1" dirty="0" err="1" smtClean="0">
                <a:solidFill>
                  <a:srgbClr val="7030A0"/>
                </a:solidFill>
              </a:rPr>
              <a:t>терапевтичних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концентраціях</a:t>
            </a:r>
            <a:r>
              <a:rPr lang="ru-RU" sz="2400" b="1" dirty="0" smtClean="0">
                <a:solidFill>
                  <a:srgbClr val="7030A0"/>
                </a:solidFill>
              </a:rPr>
              <a:t> у плевральному </a:t>
            </a:r>
            <a:r>
              <a:rPr lang="ru-RU" sz="2400" b="1" dirty="0" err="1" smtClean="0">
                <a:solidFill>
                  <a:srgbClr val="7030A0"/>
                </a:solidFill>
              </a:rPr>
              <a:t>ексудаті</a:t>
            </a:r>
            <a:r>
              <a:rPr lang="ru-RU" sz="2400" b="1" dirty="0" smtClean="0">
                <a:solidFill>
                  <a:srgbClr val="7030A0"/>
                </a:solidFill>
              </a:rPr>
              <a:t> (</a:t>
            </a:r>
            <a:r>
              <a:rPr lang="ru-RU" sz="2400" b="1" dirty="0" err="1" smtClean="0">
                <a:solidFill>
                  <a:srgbClr val="7030A0"/>
                </a:solidFill>
              </a:rPr>
              <a:t>накопичується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між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оболонками</a:t>
            </a:r>
            <a:r>
              <a:rPr lang="ru-RU" sz="2400" b="1" dirty="0" smtClean="0">
                <a:solidFill>
                  <a:srgbClr val="7030A0"/>
                </a:solidFill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</a:rPr>
              <a:t>що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оточують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легені</a:t>
            </a:r>
            <a:r>
              <a:rPr lang="ru-RU" sz="2400" b="1" dirty="0" smtClean="0">
                <a:solidFill>
                  <a:srgbClr val="7030A0"/>
                </a:solidFill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</a:rPr>
              <a:t>багатою</a:t>
            </a:r>
            <a:r>
              <a:rPr lang="ru-RU" sz="2400" b="1" dirty="0" smtClean="0">
                <a:solidFill>
                  <a:srgbClr val="7030A0"/>
                </a:solidFill>
              </a:rPr>
              <a:t> на </a:t>
            </a:r>
            <a:r>
              <a:rPr lang="ru-RU" sz="2400" b="1" dirty="0" err="1" smtClean="0">
                <a:solidFill>
                  <a:srgbClr val="7030A0"/>
                </a:solidFill>
              </a:rPr>
              <a:t>білок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рідини</a:t>
            </a:r>
            <a:r>
              <a:rPr lang="ru-RU" sz="2400" b="1" dirty="0" smtClean="0">
                <a:solidFill>
                  <a:srgbClr val="7030A0"/>
                </a:solidFill>
              </a:rPr>
              <a:t>), </a:t>
            </a:r>
            <a:r>
              <a:rPr lang="ru-RU" sz="2400" b="1" dirty="0" err="1" smtClean="0">
                <a:solidFill>
                  <a:srgbClr val="7030A0"/>
                </a:solidFill>
              </a:rPr>
              <a:t>мокротинні</a:t>
            </a:r>
            <a:r>
              <a:rPr lang="ru-RU" sz="2400" b="1" dirty="0" smtClean="0">
                <a:solidFill>
                  <a:srgbClr val="7030A0"/>
                </a:solidFill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</a:rPr>
              <a:t>вмістом</a:t>
            </a:r>
            <a:r>
              <a:rPr lang="ru-RU" sz="2400" b="1" dirty="0" smtClean="0">
                <a:solidFill>
                  <a:srgbClr val="7030A0"/>
                </a:solidFill>
              </a:rPr>
              <a:t> каверн (</a:t>
            </a:r>
            <a:r>
              <a:rPr lang="ru-RU" sz="2400" b="1" dirty="0" err="1" smtClean="0">
                <a:solidFill>
                  <a:srgbClr val="7030A0"/>
                </a:solidFill>
              </a:rPr>
              <a:t>порожнин</a:t>
            </a:r>
            <a:r>
              <a:rPr lang="ru-RU" sz="2400" b="1" dirty="0" smtClean="0">
                <a:solidFill>
                  <a:srgbClr val="7030A0"/>
                </a:solidFill>
              </a:rPr>
              <a:t> у </a:t>
            </a:r>
            <a:r>
              <a:rPr lang="ru-RU" sz="2400" b="1" dirty="0" err="1" smtClean="0">
                <a:solidFill>
                  <a:srgbClr val="7030A0"/>
                </a:solidFill>
              </a:rPr>
              <a:t>легенях</a:t>
            </a:r>
            <a:r>
              <a:rPr lang="ru-RU" sz="2400" b="1" dirty="0" smtClean="0">
                <a:solidFill>
                  <a:srgbClr val="7030A0"/>
                </a:solidFill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</a:rPr>
              <a:t>що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утворилися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внаслідок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омертвіння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тканини</a:t>
            </a:r>
            <a:r>
              <a:rPr lang="ru-RU" sz="2400" b="1" dirty="0" smtClean="0">
                <a:solidFill>
                  <a:srgbClr val="7030A0"/>
                </a:solidFill>
              </a:rPr>
              <a:t>), </a:t>
            </a:r>
            <a:r>
              <a:rPr lang="ru-RU" sz="2400" b="1" dirty="0" err="1" smtClean="0">
                <a:solidFill>
                  <a:srgbClr val="7030A0"/>
                </a:solidFill>
              </a:rPr>
              <a:t>кісткової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тканини</a:t>
            </a:r>
            <a:r>
              <a:rPr lang="ru-RU" sz="2400" b="1" dirty="0" smtClean="0">
                <a:solidFill>
                  <a:srgbClr val="7030A0"/>
                </a:solidFill>
              </a:rPr>
              <a:t>. </a:t>
            </a:r>
            <a:r>
              <a:rPr lang="ru-RU" sz="2400" b="1" dirty="0" err="1" smtClean="0">
                <a:solidFill>
                  <a:srgbClr val="7030A0"/>
                </a:solidFill>
              </a:rPr>
              <a:t>Найбільша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концентрація</a:t>
            </a:r>
            <a:r>
              <a:rPr lang="ru-RU" sz="2400" b="1" dirty="0" smtClean="0">
                <a:solidFill>
                  <a:srgbClr val="7030A0"/>
                </a:solidFill>
              </a:rPr>
              <a:t> препарату </a:t>
            </a:r>
            <a:r>
              <a:rPr lang="ru-RU" sz="2400" b="1" dirty="0" err="1" smtClean="0">
                <a:solidFill>
                  <a:srgbClr val="7030A0"/>
                </a:solidFill>
              </a:rPr>
              <a:t>створюється</a:t>
            </a:r>
            <a:r>
              <a:rPr lang="ru-RU" sz="2400" b="1" dirty="0" smtClean="0">
                <a:solidFill>
                  <a:srgbClr val="7030A0"/>
                </a:solidFill>
              </a:rPr>
              <a:t> у тканинах </a:t>
            </a:r>
            <a:r>
              <a:rPr lang="ru-RU" sz="2400" b="1" dirty="0" err="1" smtClean="0">
                <a:solidFill>
                  <a:srgbClr val="7030A0"/>
                </a:solidFill>
              </a:rPr>
              <a:t>печінки</a:t>
            </a:r>
            <a:r>
              <a:rPr lang="ru-RU" sz="2400" b="1" dirty="0" smtClean="0">
                <a:solidFill>
                  <a:srgbClr val="7030A0"/>
                </a:solidFill>
              </a:rPr>
              <a:t> та </a:t>
            </a:r>
            <a:r>
              <a:rPr lang="ru-RU" sz="2400" b="1" dirty="0" err="1" smtClean="0">
                <a:solidFill>
                  <a:srgbClr val="7030A0"/>
                </a:solidFill>
              </a:rPr>
              <a:t>нирок.З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організму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виводиться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із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жовчю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та</a:t>
            </a:r>
            <a:r>
              <a:rPr lang="ru-RU" sz="2400" b="1" dirty="0" smtClean="0">
                <a:solidFill>
                  <a:srgbClr val="7030A0"/>
                </a:solidFill>
              </a:rPr>
              <a:t> сечею.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ru-RU" sz="2800" b="1" i="1" dirty="0" smtClean="0">
              <a:solidFill>
                <a:srgbClr val="7030A0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DBD4-5822-4260-832B-89766A9C6AEA}" type="slidenum">
              <a:rPr lang="ru-RU"/>
              <a:pPr/>
              <a:t>44</a:t>
            </a:fld>
            <a:endParaRPr lang="ru-RU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9582" y="214290"/>
            <a:ext cx="8634418" cy="122396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4000" b="1" dirty="0" err="1" smtClean="0">
                <a:solidFill>
                  <a:srgbClr val="C00000"/>
                </a:solidFill>
              </a:rPr>
              <a:t>Протитуберкульозні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</a:rPr>
              <a:t>препарати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</a:rPr>
              <a:t/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1-го </a:t>
            </a:r>
            <a:r>
              <a:rPr lang="ru-RU" sz="4000" b="1" dirty="0" smtClean="0">
                <a:solidFill>
                  <a:srgbClr val="C00000"/>
                </a:solidFill>
              </a:rPr>
              <a:t>ряду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142984"/>
            <a:ext cx="8643998" cy="542928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Рифампіцин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–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dirty="0" err="1" smtClean="0">
                <a:solidFill>
                  <a:srgbClr val="7030A0"/>
                </a:solidFill>
              </a:rPr>
              <a:t>Рифампіїін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приймають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внутрішньо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натще</a:t>
            </a:r>
            <a:r>
              <a:rPr lang="ru-RU" sz="2800" b="1" dirty="0" smtClean="0">
                <a:solidFill>
                  <a:srgbClr val="7030A0"/>
                </a:solidFill>
              </a:rPr>
              <a:t> (за '/2-1 год до </a:t>
            </a:r>
            <a:r>
              <a:rPr lang="ru-RU" sz="2800" b="1" dirty="0" err="1" smtClean="0">
                <a:solidFill>
                  <a:srgbClr val="7030A0"/>
                </a:solidFill>
              </a:rPr>
              <a:t>їди</a:t>
            </a:r>
            <a:r>
              <a:rPr lang="ru-RU" sz="2800" b="1" dirty="0" smtClean="0">
                <a:solidFill>
                  <a:srgbClr val="7030A0"/>
                </a:solidFill>
              </a:rPr>
              <a:t>) по 0,45-0,9 </a:t>
            </a:r>
            <a:r>
              <a:rPr lang="ru-RU" sz="2800" b="1" dirty="0" err="1" smtClean="0">
                <a:solidFill>
                  <a:srgbClr val="7030A0"/>
                </a:solidFill>
              </a:rPr>
              <a:t>або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вводять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внутрішньовенно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крапельно.Побічні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дії:алергічні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реакції</a:t>
            </a:r>
            <a:r>
              <a:rPr lang="ru-RU" sz="2800" b="1" dirty="0" smtClean="0">
                <a:solidFill>
                  <a:srgbClr val="7030A0"/>
                </a:solidFill>
              </a:rPr>
              <a:t> (</a:t>
            </a:r>
            <a:r>
              <a:rPr lang="ru-RU" sz="2800" b="1" dirty="0" err="1" smtClean="0">
                <a:solidFill>
                  <a:srgbClr val="7030A0"/>
                </a:solidFill>
              </a:rPr>
              <a:t>різного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ступеня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тяжкості</a:t>
            </a:r>
            <a:r>
              <a:rPr lang="ru-RU" sz="2800" b="1" dirty="0" smtClean="0">
                <a:solidFill>
                  <a:srgbClr val="7030A0"/>
                </a:solidFill>
              </a:rPr>
              <a:t>),</a:t>
            </a:r>
            <a:r>
              <a:rPr lang="ru-RU" sz="2800" b="1" dirty="0" err="1" smtClean="0">
                <a:solidFill>
                  <a:srgbClr val="7030A0"/>
                </a:solidFill>
              </a:rPr>
              <a:t>диспепсичні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явищадисфункція</a:t>
            </a:r>
            <a:r>
              <a:rPr lang="ru-RU" sz="2800" b="1" dirty="0" smtClean="0">
                <a:solidFill>
                  <a:srgbClr val="7030A0"/>
                </a:solidFill>
              </a:rPr>
              <a:t> (</a:t>
            </a:r>
            <a:r>
              <a:rPr lang="ru-RU" sz="2800" b="1" dirty="0" err="1" smtClean="0">
                <a:solidFill>
                  <a:srgbClr val="7030A0"/>
                </a:solidFill>
              </a:rPr>
              <a:t>порушення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функції</a:t>
            </a:r>
            <a:r>
              <a:rPr lang="ru-RU" sz="2800" b="1" dirty="0" smtClean="0">
                <a:solidFill>
                  <a:srgbClr val="7030A0"/>
                </a:solidFill>
              </a:rPr>
              <a:t>) </a:t>
            </a:r>
            <a:r>
              <a:rPr lang="ru-RU" sz="2800" b="1" dirty="0" err="1" smtClean="0">
                <a:solidFill>
                  <a:srgbClr val="7030A0"/>
                </a:solidFill>
              </a:rPr>
              <a:t>печінки</a:t>
            </a:r>
            <a:r>
              <a:rPr lang="ru-RU" sz="2800" b="1" dirty="0" smtClean="0">
                <a:solidFill>
                  <a:srgbClr val="7030A0"/>
                </a:solidFill>
              </a:rPr>
              <a:t> та </a:t>
            </a:r>
            <a:r>
              <a:rPr lang="ru-RU" sz="2800" b="1" dirty="0" err="1" smtClean="0">
                <a:solidFill>
                  <a:srgbClr val="7030A0"/>
                </a:solidFill>
              </a:rPr>
              <a:t>підшлункової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залозилейкопеніяможе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знизитися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артеріальний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тискфлебітРифампіцин</a:t>
            </a:r>
            <a:r>
              <a:rPr lang="ru-RU" sz="2800" b="1" dirty="0" smtClean="0">
                <a:solidFill>
                  <a:srgbClr val="7030A0"/>
                </a:solidFill>
              </a:rPr>
              <a:t> – </a:t>
            </a:r>
            <a:r>
              <a:rPr lang="ru-RU" sz="2800" b="1" dirty="0" err="1" smtClean="0">
                <a:solidFill>
                  <a:srgbClr val="7030A0"/>
                </a:solidFill>
              </a:rPr>
              <a:t>індуктор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мікросомальних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ферментів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печінки</a:t>
            </a:r>
            <a:r>
              <a:rPr lang="ru-RU" sz="2800" b="1" dirty="0" smtClean="0">
                <a:solidFill>
                  <a:srgbClr val="7030A0"/>
                </a:solidFill>
              </a:rPr>
              <a:t> – при </a:t>
            </a:r>
            <a:r>
              <a:rPr lang="ru-RU" sz="2800" b="1" dirty="0" err="1" smtClean="0">
                <a:solidFill>
                  <a:srgbClr val="7030A0"/>
                </a:solidFill>
              </a:rPr>
              <a:t>одночасному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прийомі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антикоагулянтів</a:t>
            </a:r>
            <a:r>
              <a:rPr lang="ru-RU" sz="2800" b="1" dirty="0" smtClean="0">
                <a:solidFill>
                  <a:srgbClr val="7030A0"/>
                </a:solidFill>
              </a:rPr>
              <a:t> та при </a:t>
            </a:r>
            <a:r>
              <a:rPr lang="ru-RU" sz="2800" b="1" dirty="0" err="1" smtClean="0">
                <a:solidFill>
                  <a:srgbClr val="7030A0"/>
                </a:solidFill>
              </a:rPr>
              <a:t>відміні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останнього</a:t>
            </a:r>
            <a:r>
              <a:rPr lang="ru-RU" sz="2800" b="1" dirty="0" smtClean="0">
                <a:solidFill>
                  <a:srgbClr val="7030A0"/>
                </a:solidFill>
              </a:rPr>
              <a:t> доза </a:t>
            </a:r>
            <a:r>
              <a:rPr lang="ru-RU" sz="2800" b="1" dirty="0" err="1" smtClean="0">
                <a:solidFill>
                  <a:srgbClr val="7030A0"/>
                </a:solidFill>
              </a:rPr>
              <a:t>антикоагулянтів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має</a:t>
            </a:r>
            <a:r>
              <a:rPr lang="ru-RU" sz="2800" b="1" dirty="0" smtClean="0">
                <a:solidFill>
                  <a:srgbClr val="7030A0"/>
                </a:solidFill>
              </a:rPr>
              <a:t> бути </a:t>
            </a:r>
            <a:r>
              <a:rPr lang="ru-RU" sz="2800" b="1" dirty="0" err="1" smtClean="0">
                <a:solidFill>
                  <a:srgbClr val="7030A0"/>
                </a:solidFill>
              </a:rPr>
              <a:t>зменшена.Препарат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має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яскравий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коричнево-червоний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колір</a:t>
            </a:r>
            <a:r>
              <a:rPr lang="ru-RU" sz="2800" b="1" dirty="0" smtClean="0">
                <a:solidFill>
                  <a:srgbClr val="7030A0"/>
                </a:solidFill>
              </a:rPr>
              <a:t>. </a:t>
            </a:r>
            <a:r>
              <a:rPr lang="ru-RU" sz="2800" b="1" dirty="0" err="1" smtClean="0">
                <a:solidFill>
                  <a:srgbClr val="7030A0"/>
                </a:solidFill>
              </a:rPr>
              <a:t>Він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забарвлює</a:t>
            </a:r>
            <a:r>
              <a:rPr lang="ru-RU" sz="2800" b="1" dirty="0" smtClean="0">
                <a:solidFill>
                  <a:srgbClr val="7030A0"/>
                </a:solidFill>
              </a:rPr>
              <a:t> (особливо на початку </a:t>
            </a:r>
            <a:r>
              <a:rPr lang="ru-RU" sz="2800" b="1" dirty="0" err="1" smtClean="0">
                <a:solidFill>
                  <a:srgbClr val="7030A0"/>
                </a:solidFill>
              </a:rPr>
              <a:t>лікування</a:t>
            </a:r>
            <a:r>
              <a:rPr lang="ru-RU" sz="2800" b="1" dirty="0" smtClean="0">
                <a:solidFill>
                  <a:srgbClr val="7030A0"/>
                </a:solidFill>
              </a:rPr>
              <a:t>) сечу, </a:t>
            </a:r>
            <a:r>
              <a:rPr lang="ru-RU" sz="2800" b="1" dirty="0" err="1" smtClean="0">
                <a:solidFill>
                  <a:srgbClr val="7030A0"/>
                </a:solidFill>
              </a:rPr>
              <a:t>мокротиння</a:t>
            </a:r>
            <a:r>
              <a:rPr lang="ru-RU" sz="2800" b="1" dirty="0" smtClean="0"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solidFill>
                  <a:srgbClr val="7030A0"/>
                </a:solidFill>
              </a:rPr>
              <a:t>слізну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рідину</a:t>
            </a:r>
            <a:r>
              <a:rPr lang="ru-RU" sz="2800" b="1" dirty="0" smtClean="0">
                <a:solidFill>
                  <a:srgbClr val="7030A0"/>
                </a:solidFill>
              </a:rPr>
              <a:t> в </a:t>
            </a:r>
            <a:r>
              <a:rPr lang="ru-RU" sz="2800" b="1" dirty="0" err="1" smtClean="0">
                <a:solidFill>
                  <a:srgbClr val="7030A0"/>
                </a:solidFill>
              </a:rPr>
              <a:t>оранжево-червоний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колір</a:t>
            </a:r>
            <a:r>
              <a:rPr lang="ru-RU" sz="2800" b="1" dirty="0" smtClean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DBD4-5822-4260-832B-89766A9C6AEA}" type="slidenum">
              <a:rPr lang="ru-RU"/>
              <a:pPr/>
              <a:t>45</a:t>
            </a:fld>
            <a:endParaRPr lang="ru-RU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634418" cy="122396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4000" b="1" dirty="0" err="1" smtClean="0">
                <a:solidFill>
                  <a:srgbClr val="C00000"/>
                </a:solidFill>
              </a:rPr>
              <a:t>Протитуберкульозні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</a:rPr>
              <a:t>препарати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</a:rPr>
              <a:t/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2-го </a:t>
            </a:r>
            <a:r>
              <a:rPr lang="ru-RU" sz="4000" b="1" dirty="0" smtClean="0">
                <a:solidFill>
                  <a:srgbClr val="C00000"/>
                </a:solidFill>
              </a:rPr>
              <a:t>ряду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142984"/>
            <a:ext cx="8643998" cy="542928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FF0000"/>
                </a:solidFill>
              </a:rPr>
              <a:t>Стрептоміцин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</a:rPr>
              <a:t>–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smtClean="0">
                <a:solidFill>
                  <a:srgbClr val="7030A0"/>
                </a:solidFill>
              </a:rPr>
              <a:t>а/б </a:t>
            </a:r>
            <a:r>
              <a:rPr lang="ru-RU" sz="2800" b="1" i="1" dirty="0" smtClean="0">
                <a:solidFill>
                  <a:srgbClr val="7030A0"/>
                </a:solidFill>
              </a:rPr>
              <a:t>широкого спектра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дії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є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бактерицидним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щодо</a:t>
            </a:r>
            <a:r>
              <a:rPr lang="ru-RU" sz="2800" b="1" i="1" dirty="0" smtClean="0">
                <a:solidFill>
                  <a:srgbClr val="7030A0"/>
                </a:solidFill>
              </a:rPr>
              <a:t> широкого спектру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Грам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позитивних</a:t>
            </a:r>
            <a:r>
              <a:rPr lang="ru-RU" sz="2800" b="1" i="1" dirty="0" smtClean="0">
                <a:solidFill>
                  <a:srgbClr val="7030A0"/>
                </a:solidFill>
              </a:rPr>
              <a:t> та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Грам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негативних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мікроорганізмів</a:t>
            </a:r>
            <a:endParaRPr lang="ru-RU" sz="2800" b="1" i="1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FF0000"/>
                </a:solidFill>
              </a:rPr>
              <a:t>Етамбутол</a:t>
            </a:r>
            <a:r>
              <a:rPr lang="ru-RU" sz="2800" b="1" i="1" dirty="0" smtClean="0">
                <a:solidFill>
                  <a:srgbClr val="FF0000"/>
                </a:solidFill>
              </a:rPr>
              <a:t> –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Призначається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всередину.синтетичний</a:t>
            </a:r>
            <a:r>
              <a:rPr lang="ru-RU" sz="2800" b="1" i="1" dirty="0" smtClean="0">
                <a:solidFill>
                  <a:srgbClr val="7030A0"/>
                </a:solidFill>
              </a:rPr>
              <a:t> препарат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</a:t>
            </a:r>
            <a:r>
              <a:rPr lang="ru-RU" sz="2800" b="1" i="1" dirty="0" smtClean="0">
                <a:solidFill>
                  <a:srgbClr val="7030A0"/>
                </a:solidFill>
              </a:rPr>
              <a:t> активною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дією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тільки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щодо</a:t>
            </a:r>
            <a:r>
              <a:rPr lang="ru-RU" sz="2800" b="1" i="1" dirty="0" smtClean="0">
                <a:solidFill>
                  <a:srgbClr val="7030A0"/>
                </a:solidFill>
              </a:rPr>
              <a:t> МБТ,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бактеріостатичний</a:t>
            </a:r>
            <a:r>
              <a:rPr lang="ru-RU" sz="2800" b="1" i="1" dirty="0" smtClean="0">
                <a:solidFill>
                  <a:srgbClr val="7030A0"/>
                </a:solidFill>
              </a:rPr>
              <a:t>,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Побічні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реакції:втрата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зору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smtClean="0">
                <a:solidFill>
                  <a:srgbClr val="7030A0"/>
                </a:solidFill>
              </a:rPr>
              <a:t>–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ретробульбарний</a:t>
            </a:r>
            <a:r>
              <a:rPr lang="ru-RU" sz="2800" b="1" i="1" dirty="0" smtClean="0">
                <a:solidFill>
                  <a:srgbClr val="7030A0"/>
                </a:solidFill>
              </a:rPr>
              <a:t> неврит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Гепатотоксичність</a:t>
            </a:r>
            <a:endParaRPr lang="ru-RU" sz="2800" b="1" i="1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анорексія,помірна</a:t>
            </a:r>
            <a:r>
              <a:rPr lang="ru-RU" sz="2800" b="1" i="1" dirty="0" smtClean="0">
                <a:solidFill>
                  <a:srgbClr val="7030A0"/>
                </a:solidFill>
              </a:rPr>
              <a:t> лихоманка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може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розвинутися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smtClean="0">
                <a:solidFill>
                  <a:srgbClr val="7030A0"/>
                </a:solidFill>
              </a:rPr>
              <a:t>подагра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неврологічні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розлади</a:t>
            </a:r>
            <a:r>
              <a:rPr lang="ru-RU" sz="2800" b="1" i="1" dirty="0" smtClean="0">
                <a:solidFill>
                  <a:srgbClr val="7030A0"/>
                </a:solidFill>
              </a:rPr>
              <a:t>     </a:t>
            </a:r>
            <a:endParaRPr lang="ru-RU" sz="2800" b="1" i="1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smtClean="0">
                <a:solidFill>
                  <a:srgbClr val="7030A0"/>
                </a:solidFill>
              </a:rPr>
              <a:t>(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Головний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біль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епі</a:t>
            </a:r>
            <a:r>
              <a:rPr lang="ru-RU" sz="2800" b="1" i="1" dirty="0" smtClean="0">
                <a:solidFill>
                  <a:srgbClr val="7030A0"/>
                </a:solidFill>
              </a:rPr>
              <a:t>- напади</a:t>
            </a:r>
            <a:r>
              <a:rPr lang="ru-RU" sz="2800" b="1" i="1" dirty="0" smtClean="0">
                <a:solidFill>
                  <a:srgbClr val="7030A0"/>
                </a:solidFill>
              </a:rPr>
              <a:t>)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анафілактичні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реакції</a:t>
            </a:r>
            <a:endParaRPr lang="ru-RU" sz="2800" b="1" i="1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smtClean="0">
                <a:solidFill>
                  <a:srgbClr val="7030A0"/>
                </a:solidFill>
              </a:rPr>
              <a:t>бронхоспастичні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реакції</a:t>
            </a:r>
            <a:endParaRPr lang="ru-RU" sz="2800" b="1" i="1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ru-RU" sz="2400" b="1" i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3929066"/>
            <a:ext cx="3286148" cy="2714644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4146</Words>
  <PresentationFormat>Экран (4:3)</PresentationFormat>
  <Paragraphs>385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Режим ХТ/групи хворих</vt:lpstr>
      <vt:lpstr>Основні протитуберкульозні препарати</vt:lpstr>
      <vt:lpstr>Протитуберкульозні препарати  2-го ряду</vt:lpstr>
      <vt:lpstr>Протитуберкульозні препарати  1-го ряду</vt:lpstr>
      <vt:lpstr>Протитуберкульозні препарати  1-го ряду</vt:lpstr>
      <vt:lpstr>Протитуберкульозні препарати  1-го ряду</vt:lpstr>
      <vt:lpstr>Протитуберкульозні препарати  2-го ряду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68</cp:revision>
  <dcterms:created xsi:type="dcterms:W3CDTF">2013-05-17T10:05:37Z</dcterms:created>
  <dcterms:modified xsi:type="dcterms:W3CDTF">2022-07-31T14:05:04Z</dcterms:modified>
</cp:coreProperties>
</file>