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5"/>
  </p:notesMasterIdLst>
  <p:sldIdLst>
    <p:sldId id="285" r:id="rId2"/>
    <p:sldId id="288" r:id="rId3"/>
    <p:sldId id="289" r:id="rId4"/>
    <p:sldId id="291" r:id="rId5"/>
    <p:sldId id="293" r:id="rId6"/>
    <p:sldId id="294" r:id="rId7"/>
    <p:sldId id="292" r:id="rId8"/>
    <p:sldId id="298" r:id="rId9"/>
    <p:sldId id="297" r:id="rId10"/>
    <p:sldId id="295" r:id="rId11"/>
    <p:sldId id="296" r:id="rId12"/>
    <p:sldId id="299" r:id="rId13"/>
    <p:sldId id="302" r:id="rId14"/>
    <p:sldId id="303" r:id="rId15"/>
    <p:sldId id="304" r:id="rId16"/>
    <p:sldId id="305" r:id="rId17"/>
    <p:sldId id="301" r:id="rId18"/>
    <p:sldId id="309" r:id="rId19"/>
    <p:sldId id="310" r:id="rId20"/>
    <p:sldId id="329" r:id="rId21"/>
    <p:sldId id="311" r:id="rId22"/>
    <p:sldId id="314" r:id="rId23"/>
    <p:sldId id="313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6" r:id="rId33"/>
    <p:sldId id="323" r:id="rId34"/>
    <p:sldId id="324" r:id="rId35"/>
    <p:sldId id="332" r:id="rId36"/>
    <p:sldId id="333" r:id="rId37"/>
    <p:sldId id="325" r:id="rId38"/>
    <p:sldId id="328" r:id="rId39"/>
    <p:sldId id="330" r:id="rId40"/>
    <p:sldId id="331" r:id="rId41"/>
    <p:sldId id="268" r:id="rId42"/>
    <p:sldId id="334" r:id="rId43"/>
    <p:sldId id="335" r:id="rId44"/>
    <p:sldId id="336" r:id="rId45"/>
    <p:sldId id="337" r:id="rId46"/>
    <p:sldId id="338" r:id="rId47"/>
    <p:sldId id="339" r:id="rId48"/>
    <p:sldId id="341" r:id="rId49"/>
    <p:sldId id="342" r:id="rId50"/>
    <p:sldId id="344" r:id="rId51"/>
    <p:sldId id="345" r:id="rId52"/>
    <p:sldId id="346" r:id="rId53"/>
    <p:sldId id="347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09C7"/>
    <a:srgbClr val="9900CC"/>
    <a:srgbClr val="B808B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48DF3-AC9B-470F-A707-280019D7420B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7D7F7-11E2-42C2-B102-B548861902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/>
          <p:cNvSpPr>
            <a:spLocks noChangeArrowheads="1" noChangeShapeType="1" noTextEdit="1"/>
          </p:cNvSpPr>
          <p:nvPr/>
        </p:nvSpPr>
        <p:spPr bwMode="auto">
          <a:xfrm>
            <a:off x="0" y="642918"/>
            <a:ext cx="9144000" cy="58578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isometricOffAxis1Right"/>
            <a:lightRig rig="threePt" dir="t"/>
          </a:scene3d>
          <a:sp3d>
            <a:bevelT/>
          </a:sp3d>
        </p:spPr>
        <p:txBody>
          <a:bodyPr wrap="none" fromWordArt="1">
            <a:prstTxWarp prst="textPlain">
              <a:avLst>
                <a:gd name="adj" fmla="val 49861"/>
              </a:avLst>
            </a:prstTxWarp>
          </a:bodyPr>
          <a:lstStyle/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Принципи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1709C7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клініко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–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фармацевтичного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1709C7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підходу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до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вибору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лікарських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засобів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1709C7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 spc="300" dirty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для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лікування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  <a:p>
            <a:pPr algn="ctr"/>
            <a:r>
              <a:rPr lang="uk-UA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ішемічної хвороби серця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1709C7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14282" y="214291"/>
            <a:ext cx="8786874" cy="642942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3071834" cy="221457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633394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uk-UA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Ішемічна хвороба серця</a:t>
            </a:r>
            <a:endParaRPr lang="pl-PL" sz="4000" b="1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857232"/>
            <a:ext cx="4429156" cy="5715040"/>
          </a:xfr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ІХС –  </a:t>
            </a:r>
            <a:r>
              <a:rPr lang="ru-RU" b="1" dirty="0" err="1" smtClean="0">
                <a:solidFill>
                  <a:srgbClr val="1709C7"/>
                </a:solidFill>
              </a:rPr>
              <a:t>є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обумовлене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розладом</a:t>
            </a:r>
            <a:r>
              <a:rPr lang="ru-RU" b="1" dirty="0" smtClean="0">
                <a:solidFill>
                  <a:srgbClr val="1709C7"/>
                </a:solidFill>
              </a:rPr>
              <a:t> коронарного </a:t>
            </a:r>
            <a:r>
              <a:rPr lang="ru-RU" b="1" dirty="0" err="1" smtClean="0">
                <a:solidFill>
                  <a:srgbClr val="1709C7"/>
                </a:solidFill>
              </a:rPr>
              <a:t>кровообігу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ураження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що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виникає</a:t>
            </a:r>
            <a:r>
              <a:rPr lang="ru-RU" b="1" dirty="0" smtClean="0">
                <a:solidFill>
                  <a:srgbClr val="1709C7"/>
                </a:solidFill>
              </a:rPr>
              <a:t> в </a:t>
            </a:r>
            <a:r>
              <a:rPr lang="ru-RU" b="1" dirty="0" err="1" smtClean="0">
                <a:solidFill>
                  <a:srgbClr val="1709C7"/>
                </a:solidFill>
              </a:rPr>
              <a:t>результаті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порушення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рівноваги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між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коронарним</a:t>
            </a:r>
            <a:r>
              <a:rPr lang="ru-RU" b="1" dirty="0" smtClean="0">
                <a:solidFill>
                  <a:srgbClr val="1709C7"/>
                </a:solidFill>
              </a:rPr>
              <a:t> кровотоком </a:t>
            </a:r>
            <a:r>
              <a:rPr lang="ru-RU" b="1" dirty="0" err="1" smtClean="0">
                <a:solidFill>
                  <a:srgbClr val="1709C7"/>
                </a:solidFill>
              </a:rPr>
              <a:t>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метаболічними</a:t>
            </a:r>
            <a:r>
              <a:rPr lang="ru-RU" b="1" dirty="0" smtClean="0">
                <a:solidFill>
                  <a:srgbClr val="1709C7"/>
                </a:solidFill>
              </a:rPr>
              <a:t> потребами </a:t>
            </a:r>
            <a:r>
              <a:rPr lang="ru-RU" b="1" dirty="0" err="1" smtClean="0">
                <a:solidFill>
                  <a:srgbClr val="1709C7"/>
                </a:solidFill>
              </a:rPr>
              <a:t>серцевого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м'яза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857232"/>
            <a:ext cx="4071966" cy="42862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633394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Розповсюдженість</a:t>
            </a:r>
            <a:r>
              <a:rPr lang="ru-RU" sz="4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і</a:t>
            </a:r>
            <a:r>
              <a:rPr lang="ru-RU" sz="4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значимість</a:t>
            </a:r>
            <a:r>
              <a:rPr lang="ru-RU" sz="4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ІХС</a:t>
            </a:r>
            <a:endParaRPr lang="pl-PL" sz="40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ІХС —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err="1" smtClean="0">
                <a:solidFill>
                  <a:srgbClr val="7030A0"/>
                </a:solidFill>
              </a:rPr>
              <a:t>поширене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захворювання,одна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</a:t>
            </a:r>
            <a:endParaRPr lang="ru-RU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основних</a:t>
            </a:r>
            <a:r>
              <a:rPr lang="ru-RU" b="1" i="1" dirty="0" smtClean="0">
                <a:solidFill>
                  <a:srgbClr val="7030A0"/>
                </a:solidFill>
              </a:rPr>
              <a:t> причин </a:t>
            </a:r>
            <a:r>
              <a:rPr lang="ru-RU" b="1" i="1" dirty="0" err="1" smtClean="0">
                <a:solidFill>
                  <a:srgbClr val="7030A0"/>
                </a:solidFill>
              </a:rPr>
              <a:t>смертності</a:t>
            </a:r>
            <a:r>
              <a:rPr lang="ru-RU" b="1" i="1" dirty="0" smtClean="0">
                <a:solidFill>
                  <a:srgbClr val="7030A0"/>
                </a:solidFill>
              </a:rPr>
              <a:t>,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а </a:t>
            </a:r>
            <a:r>
              <a:rPr lang="ru-RU" b="1" i="1" dirty="0" err="1" smtClean="0">
                <a:solidFill>
                  <a:srgbClr val="7030A0"/>
                </a:solidFill>
              </a:rPr>
              <a:t>також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тимчасової</a:t>
            </a:r>
            <a:r>
              <a:rPr lang="ru-RU" b="1" i="1" dirty="0" smtClean="0">
                <a:solidFill>
                  <a:srgbClr val="7030A0"/>
                </a:solidFill>
              </a:rPr>
              <a:t> та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err="1" smtClean="0">
                <a:solidFill>
                  <a:srgbClr val="7030A0"/>
                </a:solidFill>
              </a:rPr>
              <a:t>стійкої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втрати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працездатності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населення</a:t>
            </a:r>
            <a:r>
              <a:rPr lang="ru-RU" b="1" i="1" dirty="0" smtClean="0">
                <a:solidFill>
                  <a:srgbClr val="7030A0"/>
                </a:solidFill>
              </a:rPr>
              <a:t> у </a:t>
            </a:r>
            <a:r>
              <a:rPr lang="ru-RU" b="1" i="1" dirty="0" err="1" smtClean="0">
                <a:solidFill>
                  <a:srgbClr val="7030A0"/>
                </a:solidFill>
              </a:rPr>
              <a:t>розвинених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країнах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світу</a:t>
            </a:r>
            <a:r>
              <a:rPr lang="ru-RU" b="1" i="1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У </a:t>
            </a:r>
            <a:r>
              <a:rPr lang="ru-RU" b="1" i="1" dirty="0" err="1" smtClean="0">
                <a:solidFill>
                  <a:srgbClr val="7030A0"/>
                </a:solidFill>
              </a:rPr>
              <a:t>зв'язку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цим</a:t>
            </a:r>
            <a:r>
              <a:rPr lang="ru-RU" b="1" i="1" dirty="0" smtClean="0">
                <a:solidFill>
                  <a:srgbClr val="7030A0"/>
                </a:solidFill>
              </a:rPr>
              <a:t> проблема ІХС </a:t>
            </a:r>
            <a:r>
              <a:rPr lang="ru-RU" b="1" i="1" dirty="0" err="1" smtClean="0">
                <a:solidFill>
                  <a:srgbClr val="7030A0"/>
                </a:solidFill>
              </a:rPr>
              <a:t>займає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одне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провідних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місць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серед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найважливіших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медичних</a:t>
            </a:r>
            <a:r>
              <a:rPr lang="ru-RU" b="1" i="1" dirty="0" smtClean="0">
                <a:solidFill>
                  <a:srgbClr val="7030A0"/>
                </a:solidFill>
              </a:rPr>
              <a:t> проблем ХХІ ст.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err="1" smtClean="0">
                <a:solidFill>
                  <a:srgbClr val="7030A0"/>
                </a:solidFill>
              </a:rPr>
              <a:t>Співвідношення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померлих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чоловіків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і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жінок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приблизно</a:t>
            </a:r>
            <a:r>
              <a:rPr lang="ru-RU" b="1" i="1" dirty="0" smtClean="0">
                <a:solidFill>
                  <a:srgbClr val="7030A0"/>
                </a:solidFill>
              </a:rPr>
              <a:t> 5:1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За статистикою в </a:t>
            </a:r>
            <a:r>
              <a:rPr lang="ru-RU" b="1" i="1" dirty="0" err="1" smtClean="0">
                <a:solidFill>
                  <a:srgbClr val="7030A0"/>
                </a:solidFill>
              </a:rPr>
              <a:t>Європі</a:t>
            </a:r>
            <a:r>
              <a:rPr lang="ru-RU" b="1" i="1" dirty="0" smtClean="0">
                <a:solidFill>
                  <a:srgbClr val="7030A0"/>
                </a:solidFill>
              </a:rPr>
              <a:t> ІХС та </a:t>
            </a:r>
            <a:r>
              <a:rPr lang="ru-RU" b="1" i="1" dirty="0" err="1" smtClean="0">
                <a:solidFill>
                  <a:srgbClr val="7030A0"/>
                </a:solidFill>
              </a:rPr>
              <a:t>інсульт</a:t>
            </a:r>
            <a:r>
              <a:rPr lang="ru-RU" b="1" i="1" dirty="0" smtClean="0">
                <a:solidFill>
                  <a:srgbClr val="7030A0"/>
                </a:solidFill>
              </a:rPr>
              <a:t> головного </a:t>
            </a:r>
            <a:r>
              <a:rPr lang="ru-RU" b="1" i="1" dirty="0" err="1" smtClean="0">
                <a:solidFill>
                  <a:srgbClr val="7030A0"/>
                </a:solidFill>
              </a:rPr>
              <a:t>мозку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визначають</a:t>
            </a:r>
            <a:r>
              <a:rPr lang="ru-RU" b="1" i="1" dirty="0" smtClean="0">
                <a:solidFill>
                  <a:srgbClr val="7030A0"/>
                </a:solidFill>
              </a:rPr>
              <a:t> 90 % </a:t>
            </a:r>
            <a:r>
              <a:rPr lang="ru-RU" b="1" i="1" dirty="0" err="1" smtClean="0">
                <a:solidFill>
                  <a:srgbClr val="7030A0"/>
                </a:solidFill>
              </a:rPr>
              <a:t>від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усіх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захворювань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серцево-судинної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системи</a:t>
            </a:r>
            <a:r>
              <a:rPr lang="ru-RU" b="1" i="1" dirty="0" smtClean="0">
                <a:solidFill>
                  <a:srgbClr val="7030A0"/>
                </a:solidFill>
              </a:rPr>
              <a:t>, </a:t>
            </a:r>
            <a:r>
              <a:rPr lang="ru-RU" b="1" i="1" dirty="0" err="1" smtClean="0">
                <a:solidFill>
                  <a:srgbClr val="7030A0"/>
                </a:solidFill>
              </a:rPr>
              <a:t>що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характеризує</a:t>
            </a:r>
            <a:r>
              <a:rPr lang="ru-RU" b="1" i="1" dirty="0" smtClean="0">
                <a:solidFill>
                  <a:srgbClr val="7030A0"/>
                </a:solidFill>
              </a:rPr>
              <a:t> ІХС як </a:t>
            </a:r>
            <a:r>
              <a:rPr lang="ru-RU" b="1" i="1" dirty="0" err="1" smtClean="0">
                <a:solidFill>
                  <a:srgbClr val="7030A0"/>
                </a:solidFill>
              </a:rPr>
              <a:t>одне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найпоширеніших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захворювань</a:t>
            </a:r>
            <a:endParaRPr lang="ru-RU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pl-PL" sz="3200" b="1" dirty="0" smtClean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857232"/>
            <a:ext cx="279083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32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Класифікація</a:t>
            </a:r>
            <a:r>
              <a:rPr lang="ru-RU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 по </a:t>
            </a:r>
            <a:r>
              <a:rPr lang="ru-RU" sz="32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клінічним</a:t>
            </a:r>
            <a:r>
              <a:rPr lang="ru-RU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формам</a:t>
            </a:r>
            <a:endParaRPr lang="pl-PL" sz="32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кожна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</a:t>
            </a:r>
            <a:r>
              <a:rPr lang="ru-RU" sz="2800" b="1" dirty="0" smtClean="0">
                <a:solidFill>
                  <a:srgbClr val="FF0000"/>
                </a:solidFill>
              </a:rPr>
              <a:t> них </a:t>
            </a:r>
            <a:r>
              <a:rPr lang="ru-RU" sz="2800" b="1" dirty="0" err="1" smtClean="0">
                <a:solidFill>
                  <a:srgbClr val="FF0000"/>
                </a:solidFill>
              </a:rPr>
              <a:t>має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самостійне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значення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1. </a:t>
            </a:r>
            <a:r>
              <a:rPr lang="ru-RU" sz="2800" b="1" dirty="0" err="1" smtClean="0">
                <a:solidFill>
                  <a:srgbClr val="1709C7"/>
                </a:solidFill>
              </a:rPr>
              <a:t>Раптова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коронарна</a:t>
            </a:r>
            <a:r>
              <a:rPr lang="ru-RU" sz="2800" b="1" dirty="0" smtClean="0">
                <a:solidFill>
                  <a:srgbClr val="1709C7"/>
                </a:solidFill>
              </a:rPr>
              <a:t> смерть </a:t>
            </a:r>
          </a:p>
          <a:p>
            <a:pPr marL="542925" indent="-357188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Раптова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коронарна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смерть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успішною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реанімацією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42925" indent="-357188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Раптова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коронарна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смерть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2. </a:t>
            </a:r>
            <a:r>
              <a:rPr lang="ru-RU" sz="2800" b="1" dirty="0" err="1" smtClean="0">
                <a:solidFill>
                  <a:srgbClr val="1709C7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tabLst>
                <a:tab pos="542925" algn="l"/>
              </a:tabLst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Стенокардія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напруги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tabLst>
                <a:tab pos="542925" algn="l"/>
              </a:tabLst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Вперше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стенокардія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що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виникла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tabLst>
                <a:tab pos="542925" algn="l"/>
              </a:tabLst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Стабільна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стенокардія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напруги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із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зазначенням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функціонального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класу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tabLst>
                <a:tab pos="542925" algn="l"/>
              </a:tabLst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Нестабільная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стенокардія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None/>
              <a:tabLst>
                <a:tab pos="542925" algn="l"/>
              </a:tabLst>
            </a:pP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</a:rPr>
              <a:t>    прогресуюча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tabLst>
                <a:tab pos="542925" algn="l"/>
              </a:tabLst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Вазоспастична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стенокардія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3. </a:t>
            </a:r>
            <a:r>
              <a:rPr lang="ru-RU" sz="2800" b="1" dirty="0" err="1" smtClean="0">
                <a:solidFill>
                  <a:srgbClr val="1709C7"/>
                </a:solidFill>
              </a:rPr>
              <a:t>Інфаркт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4. </a:t>
            </a:r>
            <a:r>
              <a:rPr lang="ru-RU" sz="2800" b="1" dirty="0" err="1" smtClean="0">
                <a:solidFill>
                  <a:srgbClr val="1709C7"/>
                </a:solidFill>
              </a:rPr>
              <a:t>Постінфарктний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 </a:t>
            </a:r>
            <a:r>
              <a:rPr lang="ru-RU" sz="2800" b="1" dirty="0" err="1" smtClean="0">
                <a:solidFill>
                  <a:srgbClr val="1709C7"/>
                </a:solidFill>
              </a:rPr>
              <a:t>дифузний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</a:t>
            </a:r>
            <a:r>
              <a:rPr lang="ru-RU" sz="2800" b="1" dirty="0" err="1" smtClean="0">
                <a:solidFill>
                  <a:srgbClr val="1709C7"/>
                </a:solidFill>
              </a:rPr>
              <a:t>кардіосклероз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 </a:t>
            </a:r>
            <a:r>
              <a:rPr lang="ru-RU" sz="2800" b="1" dirty="0" err="1" smtClean="0">
                <a:solidFill>
                  <a:srgbClr val="1709C7"/>
                </a:solidFill>
              </a:rPr>
              <a:t>Безбольова</a:t>
            </a:r>
            <a:r>
              <a:rPr lang="ru-RU" sz="2800" b="1" dirty="0" smtClean="0">
                <a:solidFill>
                  <a:srgbClr val="1709C7"/>
                </a:solidFill>
              </a:rPr>
              <a:t> форма ІХС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4143380"/>
            <a:ext cx="30384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Фактори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ризику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Показатели риска можно классифицировать следующим образом.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Показники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ризику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можна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класифікувати</a:t>
            </a:r>
            <a:r>
              <a:rPr lang="ru-RU" sz="2800" b="1" i="1" dirty="0" smtClean="0">
                <a:solidFill>
                  <a:srgbClr val="1709C7"/>
                </a:solidFill>
              </a:rPr>
              <a:t> в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такий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спосіб</a:t>
            </a:r>
            <a:r>
              <a:rPr lang="ru-RU" sz="2800" b="1" i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1709C7"/>
                </a:solidFill>
              </a:rPr>
              <a:t>1.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Біологічні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детермінанти</a:t>
            </a:r>
            <a:r>
              <a:rPr lang="ru-RU" sz="2800" b="1" i="1" dirty="0" smtClean="0">
                <a:solidFill>
                  <a:srgbClr val="1709C7"/>
                </a:solidFill>
              </a:rPr>
              <a:t>       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фактори</a:t>
            </a:r>
            <a:r>
              <a:rPr lang="ru-RU" sz="2800" b="1" i="1" dirty="0" smtClean="0">
                <a:solidFill>
                  <a:srgbClr val="1709C7"/>
                </a:solidFill>
              </a:rPr>
              <a:t>: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літній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вік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чоловіча</a:t>
            </a:r>
            <a:r>
              <a:rPr lang="ru-RU" sz="2800" b="1" i="1" dirty="0" smtClean="0">
                <a:solidFill>
                  <a:srgbClr val="1709C7"/>
                </a:solidFill>
              </a:rPr>
              <a:t> стать;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1709C7"/>
                </a:solidFill>
              </a:rPr>
              <a:t>     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генетичні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фактори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що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сприяють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виникненню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дисліпідемії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гіпертензії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толерантності</a:t>
            </a:r>
            <a:r>
              <a:rPr lang="ru-RU" sz="2800" b="1" i="1" dirty="0" smtClean="0">
                <a:solidFill>
                  <a:srgbClr val="1709C7"/>
                </a:solidFill>
              </a:rPr>
              <a:t> до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глюкози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цукрового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діабету</a:t>
            </a:r>
            <a:r>
              <a:rPr lang="ru-RU" sz="2800" b="1" i="1" dirty="0" smtClean="0">
                <a:solidFill>
                  <a:srgbClr val="1709C7"/>
                </a:solidFill>
              </a:rPr>
              <a:t> та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ожиріння</a:t>
            </a:r>
            <a:r>
              <a:rPr lang="ru-RU" sz="2800" b="1" i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1709C7"/>
                </a:solidFill>
              </a:rPr>
              <a:t>2.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Анатомічні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фізіологічні</a:t>
            </a:r>
            <a:r>
              <a:rPr lang="ru-RU" sz="2800" b="1" i="1" dirty="0" smtClean="0">
                <a:solidFill>
                  <a:srgbClr val="1709C7"/>
                </a:solidFill>
              </a:rPr>
              <a:t> та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метаболічні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особливості</a:t>
            </a:r>
            <a:r>
              <a:rPr lang="ru-RU" sz="2800" b="1" i="1" dirty="0" smtClean="0">
                <a:solidFill>
                  <a:srgbClr val="1709C7"/>
                </a:solidFill>
              </a:rPr>
              <a:t>: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дисліпідемія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артеріальна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гіпертензія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ожиріння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та</a:t>
            </a:r>
            <a:r>
              <a:rPr lang="ru-RU" sz="2800" b="1" i="1" dirty="0" smtClean="0">
                <a:solidFill>
                  <a:srgbClr val="1709C7"/>
                </a:solidFill>
              </a:rPr>
              <a:t> характер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розподілу</a:t>
            </a:r>
            <a:r>
              <a:rPr lang="ru-RU" sz="2800" b="1" i="1" dirty="0" smtClean="0">
                <a:solidFill>
                  <a:srgbClr val="1709C7"/>
                </a:solidFill>
              </a:rPr>
              <a:t> жиру в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організмі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цукровий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діабет</a:t>
            </a:r>
            <a:r>
              <a:rPr lang="ru-RU" sz="2800" b="1" i="1" dirty="0" smtClean="0">
                <a:solidFill>
                  <a:srgbClr val="1709C7"/>
                </a:solidFill>
              </a:rPr>
              <a:t>. 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1214422"/>
            <a:ext cx="1676397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Фактори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ризикеу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1709C7"/>
                </a:solidFill>
              </a:rPr>
              <a:t>3.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Поведінкові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фактори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які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можуть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призвести</a:t>
            </a:r>
            <a:r>
              <a:rPr lang="ru-RU" sz="2800" b="1" i="1" dirty="0" smtClean="0">
                <a:solidFill>
                  <a:srgbClr val="1709C7"/>
                </a:solidFill>
              </a:rPr>
              <a:t> до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загострення</a:t>
            </a:r>
            <a:r>
              <a:rPr lang="ru-RU" sz="2800" b="1" i="1" dirty="0" smtClean="0">
                <a:solidFill>
                  <a:srgbClr val="1709C7"/>
                </a:solidFill>
              </a:rPr>
              <a:t> ІХС: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харчові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звички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ожиріння</a:t>
            </a:r>
            <a:r>
              <a:rPr lang="ru-RU" sz="2800" b="1" i="1" dirty="0" smtClean="0">
                <a:solidFill>
                  <a:srgbClr val="1709C7"/>
                </a:solidFill>
              </a:rPr>
              <a:t>, як фактор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розвитку</a:t>
            </a:r>
            <a:r>
              <a:rPr lang="ru-RU" sz="2800" b="1" i="1" dirty="0" smtClean="0">
                <a:solidFill>
                  <a:srgbClr val="1709C7"/>
                </a:solidFill>
              </a:rPr>
              <a:t> ІХС;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куріння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недостатня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рухова</a:t>
            </a:r>
            <a:r>
              <a:rPr lang="ru-RU" sz="2800" b="1" i="1" dirty="0" smtClean="0">
                <a:solidFill>
                  <a:srgbClr val="1709C7"/>
                </a:solidFill>
              </a:rPr>
              <a:t>     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активність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фізичні</a:t>
            </a:r>
            <a:r>
              <a:rPr lang="ru-RU" sz="2800" b="1" i="1" dirty="0" smtClean="0">
                <a:solidFill>
                  <a:srgbClr val="1709C7"/>
                </a:solidFill>
              </a:rPr>
              <a:t> 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навантаження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що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перевищують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адаптаційні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можливості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організму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споживання</a:t>
            </a:r>
            <a:r>
              <a:rPr lang="ru-RU" sz="2800" b="1" i="1" dirty="0" smtClean="0">
                <a:solidFill>
                  <a:srgbClr val="1709C7"/>
                </a:solidFill>
              </a:rPr>
              <a:t> алкоголю;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поведінка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що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сприяє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виникненню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захворювань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коронарних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артерій</a:t>
            </a:r>
            <a:r>
              <a:rPr lang="ru-RU" sz="2800" b="1" i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Імовірність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розвитку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коронарної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хвороби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серця</a:t>
            </a:r>
            <a:r>
              <a:rPr lang="ru-RU" sz="2800" b="1" i="1" dirty="0" smtClean="0">
                <a:solidFill>
                  <a:srgbClr val="1709C7"/>
                </a:solidFill>
              </a:rPr>
              <a:t> та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інших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серцево-судинних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захворювань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збільшується</a:t>
            </a:r>
            <a:r>
              <a:rPr lang="ru-RU" sz="2800" b="1" i="1" dirty="0" smtClean="0">
                <a:solidFill>
                  <a:srgbClr val="1709C7"/>
                </a:solidFill>
              </a:rPr>
              <a:t> при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збільшенні</a:t>
            </a:r>
            <a:r>
              <a:rPr lang="ru-RU" sz="2800" b="1" i="1" dirty="0" smtClean="0">
                <a:solidFill>
                  <a:srgbClr val="1709C7"/>
                </a:solidFill>
              </a:rPr>
              <a:t> числа та «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потужності</a:t>
            </a:r>
            <a:r>
              <a:rPr lang="ru-RU" sz="2800" b="1" i="1" dirty="0" smtClean="0">
                <a:solidFill>
                  <a:srgbClr val="1709C7"/>
                </a:solidFill>
              </a:rPr>
              <a:t>»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цих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факторів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ризику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1142994"/>
            <a:ext cx="1947866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857232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C00000"/>
                </a:solidFill>
              </a:rPr>
              <a:t>Відповідно</a:t>
            </a:r>
            <a:r>
              <a:rPr lang="ru-RU" sz="2800" b="1" i="1" dirty="0" smtClean="0">
                <a:solidFill>
                  <a:srgbClr val="C00000"/>
                </a:solidFill>
              </a:rPr>
              <a:t> до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сучасних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уявлень</a:t>
            </a:r>
            <a:r>
              <a:rPr lang="ru-RU" sz="2800" b="1" i="1" dirty="0" smtClean="0">
                <a:solidFill>
                  <a:srgbClr val="C00000"/>
                </a:solidFill>
              </a:rPr>
              <a:t>, ІХС -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це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патологія</a:t>
            </a:r>
            <a:r>
              <a:rPr lang="ru-RU" sz="2800" b="1" i="1" dirty="0" smtClean="0">
                <a:solidFill>
                  <a:srgbClr val="C00000"/>
                </a:solidFill>
              </a:rPr>
              <a:t>, в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основі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якої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лежить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ураження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міокарда</a:t>
            </a:r>
            <a:r>
              <a:rPr lang="ru-RU" sz="2800" b="1" i="1" dirty="0" smtClean="0">
                <a:solidFill>
                  <a:srgbClr val="C00000"/>
                </a:solidFill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обумовлене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недостатнім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його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кровопостачанням</a:t>
            </a:r>
            <a:r>
              <a:rPr lang="ru-RU" sz="2800" b="1" i="1" dirty="0" smtClean="0">
                <a:solidFill>
                  <a:srgbClr val="C0000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C00000"/>
                </a:solidFill>
              </a:rPr>
              <a:t>Порушення</a:t>
            </a:r>
            <a:r>
              <a:rPr lang="ru-RU" sz="2800" b="1" i="1" dirty="0" smtClean="0">
                <a:solidFill>
                  <a:srgbClr val="C00000"/>
                </a:solidFill>
              </a:rPr>
              <a:t> балансу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між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реальним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кровопостачанням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міокарда</a:t>
            </a:r>
            <a:r>
              <a:rPr lang="ru-RU" sz="2800" b="1" i="1" dirty="0" smtClean="0">
                <a:solidFill>
                  <a:srgbClr val="C00000"/>
                </a:solidFill>
              </a:rPr>
              <a:t> та потребами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його</a:t>
            </a:r>
            <a:r>
              <a:rPr lang="ru-RU" sz="2800" b="1" i="1" dirty="0" smtClean="0">
                <a:solidFill>
                  <a:srgbClr val="C00000"/>
                </a:solidFill>
              </a:rPr>
              <a:t> в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кровопостачанні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може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статися</a:t>
            </a:r>
            <a:r>
              <a:rPr lang="ru-RU" sz="2800" b="1" i="1" dirty="0" smtClean="0">
                <a:solidFill>
                  <a:srgbClr val="C00000"/>
                </a:solidFill>
              </a:rPr>
              <a:t> через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наступні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обставини</a:t>
            </a:r>
            <a:r>
              <a:rPr lang="ru-RU" sz="2800" b="1" i="1" dirty="0" smtClean="0">
                <a:solidFill>
                  <a:srgbClr val="C00000"/>
                </a:solidFill>
              </a:rPr>
              <a:t>: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b="1" i="1" dirty="0" smtClean="0">
                <a:solidFill>
                  <a:srgbClr val="C00000"/>
                </a:solidFill>
              </a:rPr>
              <a:t>Причини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всередині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судини:атеросклеротичне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звуження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просвіту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вінцевих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артерій;тромбоз</a:t>
            </a:r>
            <a:r>
              <a:rPr lang="ru-RU" sz="2800" b="1" i="1" dirty="0" smtClean="0">
                <a:solidFill>
                  <a:srgbClr val="C00000"/>
                </a:solidFill>
              </a:rPr>
              <a:t> та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тромбоемболія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вінцевих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артерій;спазм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вінцевих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артерій</a:t>
            </a:r>
            <a:r>
              <a:rPr lang="ru-RU" sz="2800" b="1" i="1" dirty="0" smtClean="0">
                <a:solidFill>
                  <a:srgbClr val="C00000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b="1" i="1" dirty="0" smtClean="0">
                <a:solidFill>
                  <a:srgbClr val="C00000"/>
                </a:solidFill>
              </a:rPr>
              <a:t>Причини поза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судиною:тахікардія;гіпертрофія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міокарда;артеріальна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гіпертензія</a:t>
            </a:r>
            <a:r>
              <a:rPr lang="ru-RU" sz="2800" b="1" i="1" dirty="0" smtClean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Патогенез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5000636"/>
            <a:ext cx="2352681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501122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Патогенез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357562"/>
            <a:ext cx="278608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Патогенез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05043" y="857232"/>
            <a:ext cx="4381271" cy="5643602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Провідною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причиною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є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атеросклероз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–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ущільнення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судин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за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рахунок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відкладання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у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внутрішній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стінці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жироподібних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речовин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(холестерину).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142984"/>
            <a:ext cx="3929090" cy="4044978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Клінічні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форми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i="1" dirty="0" err="1" smtClean="0">
                <a:solidFill>
                  <a:schemeClr val="accent5">
                    <a:lumMod val="50000"/>
                  </a:schemeClr>
                </a:solidFill>
              </a:rPr>
              <a:t>Раптова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5">
                    <a:lumMod val="50000"/>
                  </a:schemeClr>
                </a:solidFill>
              </a:rPr>
              <a:t>коронарна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 смерть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Раптова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коронарна</a:t>
            </a:r>
            <a:r>
              <a:rPr lang="ru-RU" sz="2800" b="1" i="1" dirty="0" smtClean="0">
                <a:solidFill>
                  <a:srgbClr val="FF0000"/>
                </a:solidFill>
              </a:rPr>
              <a:t> смерть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імовірно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пов'язаназ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електричною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нестабільністю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міокарда</a:t>
            </a:r>
            <a:r>
              <a:rPr lang="ru-RU" sz="2800" b="1" i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До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самостійної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форми</a:t>
            </a:r>
            <a:r>
              <a:rPr lang="ru-RU" sz="2800" b="1" i="1" dirty="0" smtClean="0">
                <a:solidFill>
                  <a:srgbClr val="FF0000"/>
                </a:solidFill>
              </a:rPr>
              <a:t> ІХС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раптову</a:t>
            </a:r>
            <a:endParaRPr lang="ru-RU" sz="2800" b="1" i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смерть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відносять</a:t>
            </a:r>
            <a:r>
              <a:rPr lang="ru-RU" sz="2800" b="1" i="1" dirty="0" smtClean="0">
                <a:solidFill>
                  <a:srgbClr val="FF0000"/>
                </a:solidFill>
              </a:rPr>
              <a:t> у тому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випадку</a:t>
            </a:r>
            <a:r>
              <a:rPr lang="ru-RU" sz="2800" b="1" i="1" dirty="0" smtClean="0">
                <a:solidFill>
                  <a:srgbClr val="FF0000"/>
                </a:solidFill>
              </a:rPr>
              <a:t>,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якщо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немає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підстав</a:t>
            </a:r>
            <a:r>
              <a:rPr lang="ru-RU" sz="2800" b="1" i="1" dirty="0" smtClean="0">
                <a:solidFill>
                  <a:srgbClr val="FF0000"/>
                </a:solidFill>
              </a:rPr>
              <a:t> для постановки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діагнозу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іншої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форми</a:t>
            </a:r>
            <a:r>
              <a:rPr lang="ru-RU" sz="2800" b="1" i="1" dirty="0" smtClean="0">
                <a:solidFill>
                  <a:srgbClr val="FF0000"/>
                </a:solidFill>
              </a:rPr>
              <a:t> ІХС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або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іншої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хвороби</a:t>
            </a:r>
            <a:r>
              <a:rPr lang="ru-RU" sz="2800" b="1" i="1" dirty="0" smtClean="0">
                <a:solidFill>
                  <a:srgbClr val="FF0000"/>
                </a:solidFill>
              </a:rPr>
              <a:t>: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наприклад</a:t>
            </a:r>
            <a:r>
              <a:rPr lang="ru-RU" sz="2800" b="1" i="1" dirty="0" smtClean="0">
                <a:solidFill>
                  <a:srgbClr val="FF0000"/>
                </a:solidFill>
              </a:rPr>
              <a:t>, смерть,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що</a:t>
            </a:r>
            <a:r>
              <a:rPr lang="ru-RU" sz="2800" b="1" i="1" dirty="0" smtClean="0">
                <a:solidFill>
                  <a:srgbClr val="FF0000"/>
                </a:solidFill>
              </a:rPr>
              <a:t> настала в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ранній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фазі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інфаркту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міокарда</a:t>
            </a:r>
            <a:r>
              <a:rPr lang="ru-RU" sz="2800" b="1" i="1" dirty="0" smtClean="0">
                <a:solidFill>
                  <a:srgbClr val="FF0000"/>
                </a:solidFill>
              </a:rPr>
              <a:t>, не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включається</a:t>
            </a:r>
            <a:r>
              <a:rPr lang="ru-RU" sz="2800" b="1" i="1" dirty="0" smtClean="0">
                <a:solidFill>
                  <a:srgbClr val="FF0000"/>
                </a:solidFill>
              </a:rPr>
              <a:t> до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цього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класу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</a:t>
            </a:r>
            <a:r>
              <a:rPr lang="ru-RU" sz="2800" b="1" i="1" dirty="0" smtClean="0">
                <a:solidFill>
                  <a:srgbClr val="FF0000"/>
                </a:solidFill>
              </a:rPr>
              <a:t> повинна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розглядатися</a:t>
            </a:r>
            <a:r>
              <a:rPr lang="ru-RU" sz="2800" b="1" i="1" dirty="0" smtClean="0">
                <a:solidFill>
                  <a:srgbClr val="FF0000"/>
                </a:solidFill>
              </a:rPr>
              <a:t> як смерть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від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інфаркту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міокарда.Якщо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реанімаційні</a:t>
            </a:r>
            <a:r>
              <a:rPr lang="ru-RU" sz="2800" b="1" i="1" dirty="0" smtClean="0">
                <a:solidFill>
                  <a:srgbClr val="FF0000"/>
                </a:solidFill>
              </a:rPr>
              <a:t> заходи не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проводилися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або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були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безуспішними</a:t>
            </a:r>
            <a:r>
              <a:rPr lang="ru-RU" sz="2800" b="1" i="1" dirty="0" smtClean="0">
                <a:solidFill>
                  <a:srgbClr val="FF0000"/>
                </a:solidFill>
              </a:rPr>
              <a:t>,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первинна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зупинка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серця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класифікується</a:t>
            </a:r>
            <a:r>
              <a:rPr lang="ru-RU" sz="2800" b="1" i="1" dirty="0" smtClean="0">
                <a:solidFill>
                  <a:srgbClr val="FF0000"/>
                </a:solidFill>
              </a:rPr>
              <a:t> як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раптова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коронарна</a:t>
            </a:r>
            <a:r>
              <a:rPr lang="ru-RU" sz="2800" b="1" i="1" dirty="0" smtClean="0">
                <a:solidFill>
                  <a:srgbClr val="FF0000"/>
                </a:solidFill>
              </a:rPr>
              <a:t> смерть.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Остання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визначається</a:t>
            </a:r>
            <a:r>
              <a:rPr lang="ru-RU" sz="2800" b="1" i="1" dirty="0" smtClean="0">
                <a:solidFill>
                  <a:srgbClr val="FF0000"/>
                </a:solidFill>
              </a:rPr>
              <a:t> як смерть,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що</a:t>
            </a:r>
            <a:r>
              <a:rPr lang="ru-RU" sz="2800" b="1" i="1" dirty="0" smtClean="0">
                <a:solidFill>
                  <a:srgbClr val="FF0000"/>
                </a:solidFill>
              </a:rPr>
              <a:t> настала у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присутності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свідків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миттєво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або</a:t>
            </a:r>
            <a:r>
              <a:rPr lang="ru-RU" sz="2800" b="1" i="1" dirty="0" smtClean="0">
                <a:solidFill>
                  <a:srgbClr val="FF0000"/>
                </a:solidFill>
              </a:rPr>
              <a:t> в межах 6 годин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від</a:t>
            </a:r>
            <a:r>
              <a:rPr lang="ru-RU" sz="2800" b="1" i="1" dirty="0" smtClean="0">
                <a:solidFill>
                  <a:srgbClr val="FF0000"/>
                </a:solidFill>
              </a:rPr>
              <a:t> початку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серцевого</a:t>
            </a:r>
            <a:r>
              <a:rPr lang="ru-RU" sz="2800" b="1" i="1" dirty="0" smtClean="0">
                <a:solidFill>
                  <a:srgbClr val="FF0000"/>
                </a:solidFill>
              </a:rPr>
              <a:t> нападу.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4586" y="857232"/>
            <a:ext cx="290513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Клінічні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форми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Стенокардія</a:t>
            </a:r>
            <a:r>
              <a:rPr lang="ru-RU" b="1" dirty="0" smtClean="0">
                <a:solidFill>
                  <a:srgbClr val="FF0000"/>
                </a:solidFill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</a:rPr>
              <a:t>грудна</a:t>
            </a:r>
            <a:r>
              <a:rPr lang="ru-RU" b="1" dirty="0" smtClean="0">
                <a:solidFill>
                  <a:srgbClr val="FF0000"/>
                </a:solidFill>
              </a:rPr>
              <a:t> жаба, </a:t>
            </a:r>
            <a:r>
              <a:rPr lang="ru-RU" b="1" dirty="0" err="1" smtClean="0">
                <a:solidFill>
                  <a:srgbClr val="FF0000"/>
                </a:solidFill>
              </a:rPr>
              <a:t>angina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pectoris</a:t>
            </a:r>
            <a:r>
              <a:rPr lang="ru-RU" b="1" dirty="0" smtClean="0">
                <a:solidFill>
                  <a:srgbClr val="FF0000"/>
                </a:solidFill>
              </a:rPr>
              <a:t>) – </a:t>
            </a:r>
            <a:r>
              <a:rPr lang="ru-RU" b="1" dirty="0" smtClean="0">
                <a:solidFill>
                  <a:srgbClr val="1709C7"/>
                </a:solidFill>
              </a:rPr>
              <a:t>в </a:t>
            </a:r>
            <a:r>
              <a:rPr lang="ru-RU" b="1" dirty="0" err="1" smtClean="0">
                <a:solidFill>
                  <a:srgbClr val="1709C7"/>
                </a:solidFill>
              </a:rPr>
              <a:t>перекладі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грецького</a:t>
            </a:r>
            <a:r>
              <a:rPr lang="ru-RU" b="1" dirty="0" smtClean="0">
                <a:solidFill>
                  <a:srgbClr val="1709C7"/>
                </a:solidFill>
              </a:rPr>
              <a:t> – </a:t>
            </a:r>
            <a:r>
              <a:rPr lang="ru-RU" b="1" dirty="0" err="1" smtClean="0">
                <a:solidFill>
                  <a:srgbClr val="1709C7"/>
                </a:solidFill>
              </a:rPr>
              <a:t>біль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</a:t>
            </a:r>
            <a:r>
              <a:rPr lang="ru-RU" b="1" dirty="0" smtClean="0">
                <a:solidFill>
                  <a:srgbClr val="1709C7"/>
                </a:solidFill>
              </a:rPr>
              <a:t> грудях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клінічний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синдром,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пов'язаний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гострою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минущою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короткочасною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ішемією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міокарда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виникає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на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тлі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недостатності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коронарного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кровообігу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проявляється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характерними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болями.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857628"/>
            <a:ext cx="4286280" cy="2643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solidFill>
              <a:srgbClr val="7030A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857628"/>
            <a:ext cx="2957522" cy="2643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solidFill>
              <a:srgbClr val="7030A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l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Класифікація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стенокардії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напруги</a:t>
            </a:r>
            <a:endParaRPr lang="ru-RU" sz="2800" b="1" dirty="0" smtClean="0">
              <a:solidFill>
                <a:srgbClr val="B808B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Вперше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B808B0"/>
                </a:solidFill>
              </a:rPr>
              <a:t>, </a:t>
            </a:r>
            <a:r>
              <a:rPr lang="ru-RU" sz="2800" b="1" dirty="0" err="1" smtClean="0">
                <a:solidFill>
                  <a:srgbClr val="B808B0"/>
                </a:solidFill>
              </a:rPr>
              <a:t>що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виникла</a:t>
            </a:r>
            <a:endParaRPr lang="ru-RU" sz="2800" b="1" dirty="0" smtClean="0">
              <a:solidFill>
                <a:srgbClr val="B808B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Стабільна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B808B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Клас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en-US" sz="2800" b="1" dirty="0" smtClean="0">
                <a:solidFill>
                  <a:srgbClr val="B808B0"/>
                </a:solidFill>
              </a:rPr>
              <a:t>I – </a:t>
            </a:r>
            <a:r>
              <a:rPr lang="ru-RU" sz="2800" b="1" dirty="0" smtClean="0">
                <a:solidFill>
                  <a:srgbClr val="B808B0"/>
                </a:solidFill>
              </a:rPr>
              <a:t>латентна. </a:t>
            </a: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виникає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лише</a:t>
            </a:r>
            <a:r>
              <a:rPr lang="ru-RU" sz="2800" b="1" dirty="0" smtClean="0">
                <a:solidFill>
                  <a:srgbClr val="B808B0"/>
                </a:solidFill>
              </a:rPr>
              <a:t> при </a:t>
            </a:r>
            <a:r>
              <a:rPr lang="ru-RU" sz="2800" b="1" dirty="0" err="1" smtClean="0">
                <a:solidFill>
                  <a:srgbClr val="B808B0"/>
                </a:solidFill>
              </a:rPr>
              <a:t>інтенсивних</a:t>
            </a:r>
            <a:r>
              <a:rPr lang="ru-RU" sz="2800" b="1" dirty="0" smtClean="0">
                <a:solidFill>
                  <a:srgbClr val="B808B0"/>
                </a:solidFill>
              </a:rPr>
              <a:t> та </a:t>
            </a:r>
            <a:r>
              <a:rPr lang="ru-RU" sz="2800" b="1" dirty="0" err="1" smtClean="0">
                <a:solidFill>
                  <a:srgbClr val="B808B0"/>
                </a:solidFill>
              </a:rPr>
              <a:t>тривалих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фізичних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навантаженнях</a:t>
            </a:r>
            <a:r>
              <a:rPr lang="ru-RU" sz="2800" b="1" dirty="0" smtClean="0">
                <a:solidFill>
                  <a:srgbClr val="B808B0"/>
                </a:solidFill>
              </a:rPr>
              <a:t>;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Клас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en-US" sz="2800" b="1" dirty="0" smtClean="0">
                <a:solidFill>
                  <a:srgbClr val="B808B0"/>
                </a:solidFill>
              </a:rPr>
              <a:t>II – </a:t>
            </a:r>
            <a:r>
              <a:rPr lang="ru-RU" sz="2800" b="1" dirty="0" smtClean="0">
                <a:solidFill>
                  <a:srgbClr val="B808B0"/>
                </a:solidFill>
              </a:rPr>
              <a:t>легкий </a:t>
            </a:r>
            <a:r>
              <a:rPr lang="ru-RU" sz="2800" b="1" dirty="0" err="1" smtClean="0">
                <a:solidFill>
                  <a:srgbClr val="B808B0"/>
                </a:solidFill>
              </a:rPr>
              <a:t>ступінь</a:t>
            </a:r>
            <a:r>
              <a:rPr lang="ru-RU" sz="2800" b="1" dirty="0" smtClean="0">
                <a:solidFill>
                  <a:srgbClr val="B808B0"/>
                </a:solidFill>
              </a:rPr>
              <a:t>. Напади </a:t>
            </a:r>
            <a:r>
              <a:rPr lang="ru-RU" sz="2800" b="1" dirty="0" err="1" smtClean="0">
                <a:solidFill>
                  <a:srgbClr val="B808B0"/>
                </a:solidFill>
              </a:rPr>
              <a:t>виникають</a:t>
            </a:r>
            <a:r>
              <a:rPr lang="ru-RU" sz="2800" b="1" dirty="0" smtClean="0">
                <a:solidFill>
                  <a:srgbClr val="B808B0"/>
                </a:solidFill>
              </a:rPr>
              <a:t> при </a:t>
            </a:r>
            <a:r>
              <a:rPr lang="ru-RU" sz="2800" b="1" dirty="0" err="1" smtClean="0">
                <a:solidFill>
                  <a:srgbClr val="B808B0"/>
                </a:solidFill>
              </a:rPr>
              <a:t>підйомі</a:t>
            </a:r>
            <a:r>
              <a:rPr lang="ru-RU" sz="2800" b="1" dirty="0" smtClean="0">
                <a:solidFill>
                  <a:srgbClr val="B808B0"/>
                </a:solidFill>
              </a:rPr>
              <a:t> сходами, в гору, на холодному </a:t>
            </a:r>
            <a:r>
              <a:rPr lang="ru-RU" sz="2800" b="1" dirty="0" err="1" smtClean="0">
                <a:solidFill>
                  <a:srgbClr val="B808B0"/>
                </a:solidFill>
              </a:rPr>
              <a:t>вітрі</a:t>
            </a:r>
            <a:r>
              <a:rPr lang="ru-RU" sz="2800" b="1" dirty="0" smtClean="0">
                <a:solidFill>
                  <a:srgbClr val="B808B0"/>
                </a:solidFill>
              </a:rPr>
              <a:t>, в </a:t>
            </a:r>
            <a:r>
              <a:rPr lang="ru-RU" sz="2800" b="1" dirty="0" err="1" smtClean="0">
                <a:solidFill>
                  <a:srgbClr val="B808B0"/>
                </a:solidFill>
              </a:rPr>
              <a:t>морозну</a:t>
            </a:r>
            <a:r>
              <a:rPr lang="ru-RU" sz="2800" b="1" dirty="0" smtClean="0">
                <a:solidFill>
                  <a:srgbClr val="B808B0"/>
                </a:solidFill>
              </a:rPr>
              <a:t> погоду, при </a:t>
            </a:r>
            <a:r>
              <a:rPr lang="ru-RU" sz="2800" b="1" dirty="0" err="1" smtClean="0">
                <a:solidFill>
                  <a:srgbClr val="B808B0"/>
                </a:solidFill>
              </a:rPr>
              <a:t>ходьбі</a:t>
            </a:r>
            <a:r>
              <a:rPr lang="ru-RU" sz="2800" b="1" dirty="0" smtClean="0">
                <a:solidFill>
                  <a:srgbClr val="B808B0"/>
                </a:solidFill>
              </a:rPr>
              <a:t> на </a:t>
            </a:r>
            <a:r>
              <a:rPr lang="ru-RU" sz="2800" b="1" dirty="0" err="1" smtClean="0">
                <a:solidFill>
                  <a:srgbClr val="B808B0"/>
                </a:solidFill>
              </a:rPr>
              <a:t>відстані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більше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двох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кілометрів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підйомі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більш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ніж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на</a:t>
            </a:r>
            <a:r>
              <a:rPr lang="ru-RU" sz="2800" b="1" dirty="0" smtClean="0">
                <a:solidFill>
                  <a:srgbClr val="B808B0"/>
                </a:solidFill>
              </a:rPr>
              <a:t> один поверх;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Клас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en-US" sz="2800" b="1" dirty="0" smtClean="0">
                <a:solidFill>
                  <a:srgbClr val="B808B0"/>
                </a:solidFill>
              </a:rPr>
              <a:t>III – </a:t>
            </a:r>
            <a:r>
              <a:rPr lang="ru-RU" sz="2800" b="1" dirty="0" err="1" smtClean="0">
                <a:solidFill>
                  <a:srgbClr val="B808B0"/>
                </a:solidFill>
              </a:rPr>
              <a:t>середньої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тяжкості</a:t>
            </a:r>
            <a:r>
              <a:rPr lang="ru-RU" sz="2800" b="1" dirty="0" smtClean="0">
                <a:solidFill>
                  <a:srgbClr val="B808B0"/>
                </a:solidFill>
              </a:rPr>
              <a:t>. Приступи </a:t>
            </a:r>
            <a:r>
              <a:rPr lang="ru-RU" sz="2800" b="1" dirty="0" err="1" smtClean="0">
                <a:solidFill>
                  <a:srgbClr val="B808B0"/>
                </a:solidFill>
              </a:rPr>
              <a:t>виникають</a:t>
            </a:r>
            <a:r>
              <a:rPr lang="ru-RU" sz="2800" b="1" dirty="0" smtClean="0">
                <a:solidFill>
                  <a:srgbClr val="B808B0"/>
                </a:solidFill>
              </a:rPr>
              <a:t> при </a:t>
            </a:r>
            <a:r>
              <a:rPr lang="ru-RU" sz="2800" b="1" dirty="0" err="1" smtClean="0">
                <a:solidFill>
                  <a:srgbClr val="B808B0"/>
                </a:solidFill>
              </a:rPr>
              <a:t>ходьбі</a:t>
            </a:r>
            <a:r>
              <a:rPr lang="ru-RU" sz="2800" b="1" dirty="0" smtClean="0">
                <a:solidFill>
                  <a:srgbClr val="B808B0"/>
                </a:solidFill>
              </a:rPr>
              <a:t> на </a:t>
            </a:r>
            <a:r>
              <a:rPr lang="ru-RU" sz="2800" b="1" dirty="0" err="1" smtClean="0">
                <a:solidFill>
                  <a:srgbClr val="B808B0"/>
                </a:solidFill>
              </a:rPr>
              <a:t>відстані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більше</a:t>
            </a:r>
            <a:r>
              <a:rPr lang="ru-RU" sz="2800" b="1" dirty="0" smtClean="0">
                <a:solidFill>
                  <a:srgbClr val="B808B0"/>
                </a:solidFill>
              </a:rPr>
              <a:t> 1 </a:t>
            </a:r>
            <a:r>
              <a:rPr lang="ru-RU" sz="2800" b="1" dirty="0" err="1" smtClean="0">
                <a:solidFill>
                  <a:srgbClr val="B808B0"/>
                </a:solidFill>
              </a:rPr>
              <a:t>кілометра</a:t>
            </a:r>
            <a:r>
              <a:rPr lang="ru-RU" sz="2800" b="1" dirty="0" smtClean="0">
                <a:solidFill>
                  <a:srgbClr val="B808B0"/>
                </a:solidFill>
              </a:rPr>
              <a:t> та </a:t>
            </a:r>
            <a:r>
              <a:rPr lang="ru-RU" sz="2800" b="1" dirty="0" err="1" smtClean="0">
                <a:solidFill>
                  <a:srgbClr val="B808B0"/>
                </a:solidFill>
              </a:rPr>
              <a:t>підйомі</a:t>
            </a:r>
            <a:r>
              <a:rPr lang="ru-RU" sz="2800" b="1" dirty="0" smtClean="0">
                <a:solidFill>
                  <a:srgbClr val="B808B0"/>
                </a:solidFill>
              </a:rPr>
              <a:t> на один поверх. </a:t>
            </a:r>
            <a:r>
              <a:rPr lang="ru-RU" sz="2800" b="1" dirty="0" err="1" smtClean="0">
                <a:solidFill>
                  <a:srgbClr val="B808B0"/>
                </a:solidFill>
              </a:rPr>
              <a:t>Зрідка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наявні</a:t>
            </a:r>
            <a:r>
              <a:rPr lang="ru-RU" sz="2800" b="1" dirty="0" smtClean="0">
                <a:solidFill>
                  <a:srgbClr val="B808B0"/>
                </a:solidFill>
              </a:rPr>
              <a:t> напади у </a:t>
            </a:r>
            <a:r>
              <a:rPr lang="ru-RU" sz="2800" b="1" dirty="0" err="1" smtClean="0">
                <a:solidFill>
                  <a:srgbClr val="B808B0"/>
                </a:solidFill>
              </a:rPr>
              <a:t>стані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спокою</a:t>
            </a:r>
            <a:r>
              <a:rPr lang="ru-RU" sz="2800" b="1" dirty="0" smtClean="0">
                <a:solidFill>
                  <a:srgbClr val="B808B0"/>
                </a:solidFill>
              </a:rPr>
              <a:t>;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Клас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en-US" sz="2800" b="1" dirty="0" smtClean="0">
                <a:solidFill>
                  <a:srgbClr val="B808B0"/>
                </a:solidFill>
              </a:rPr>
              <a:t>IV – </a:t>
            </a:r>
            <a:r>
              <a:rPr lang="ru-RU" sz="2800" b="1" dirty="0" err="1" smtClean="0">
                <a:solidFill>
                  <a:srgbClr val="B808B0"/>
                </a:solidFill>
              </a:rPr>
              <a:t>важка</a:t>
            </a:r>
            <a:r>
              <a:rPr lang="ru-RU" sz="2800" b="1" dirty="0" smtClean="0">
                <a:solidFill>
                  <a:srgbClr val="B808B0"/>
                </a:solidFill>
              </a:rPr>
              <a:t>. </a:t>
            </a:r>
            <a:r>
              <a:rPr lang="ru-RU" sz="2800" b="1" dirty="0" err="1" smtClean="0">
                <a:solidFill>
                  <a:srgbClr val="B808B0"/>
                </a:solidFill>
              </a:rPr>
              <a:t>Нездатність</a:t>
            </a:r>
            <a:r>
              <a:rPr lang="ru-RU" sz="2800" b="1" dirty="0" smtClean="0">
                <a:solidFill>
                  <a:srgbClr val="B808B0"/>
                </a:solidFill>
              </a:rPr>
              <a:t> до </a:t>
            </a:r>
            <a:r>
              <a:rPr lang="ru-RU" sz="2800" b="1" dirty="0" err="1" smtClean="0">
                <a:solidFill>
                  <a:srgbClr val="B808B0"/>
                </a:solidFill>
              </a:rPr>
              <a:t>виконання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будь-якого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фізичного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навантаження</a:t>
            </a:r>
            <a:r>
              <a:rPr lang="ru-RU" sz="2800" b="1" dirty="0" smtClean="0">
                <a:solidFill>
                  <a:srgbClr val="B808B0"/>
                </a:solidFill>
              </a:rPr>
              <a:t>, напади регулярно </a:t>
            </a:r>
            <a:r>
              <a:rPr lang="ru-RU" sz="2800" b="1" dirty="0" err="1" smtClean="0">
                <a:solidFill>
                  <a:srgbClr val="B808B0"/>
                </a:solidFill>
              </a:rPr>
              <a:t>виникають</a:t>
            </a:r>
            <a:r>
              <a:rPr lang="ru-RU" sz="2800" b="1" dirty="0" smtClean="0">
                <a:solidFill>
                  <a:srgbClr val="B808B0"/>
                </a:solidFill>
              </a:rPr>
              <a:t> у </a:t>
            </a:r>
            <a:r>
              <a:rPr lang="ru-RU" sz="2800" b="1" dirty="0" err="1" smtClean="0">
                <a:solidFill>
                  <a:srgbClr val="B808B0"/>
                </a:solidFill>
              </a:rPr>
              <a:t>стані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спокою</a:t>
            </a:r>
            <a:r>
              <a:rPr lang="ru-RU" sz="2800" b="1" dirty="0" smtClean="0">
                <a:solidFill>
                  <a:srgbClr val="B808B0"/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Прогресуюча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B808B0"/>
                </a:solidFill>
              </a:rPr>
              <a:t> (</a:t>
            </a:r>
            <a:r>
              <a:rPr lang="ru-RU" sz="2800" b="1" dirty="0" err="1" smtClean="0">
                <a:solidFill>
                  <a:srgbClr val="B808B0"/>
                </a:solidFill>
              </a:rPr>
              <a:t>нестабільна</a:t>
            </a:r>
            <a:r>
              <a:rPr lang="ru-RU" sz="2800" b="1" dirty="0" smtClean="0">
                <a:solidFill>
                  <a:srgbClr val="B808B0"/>
                </a:solidFill>
              </a:rPr>
              <a:t>)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B808B0"/>
                </a:solidFill>
              </a:rPr>
              <a:t>Спонтанна (</a:t>
            </a:r>
            <a:r>
              <a:rPr lang="ru-RU" sz="2800" b="1" dirty="0" err="1" smtClean="0">
                <a:solidFill>
                  <a:srgbClr val="B808B0"/>
                </a:solidFill>
              </a:rPr>
              <a:t>варіантна</a:t>
            </a:r>
            <a:r>
              <a:rPr lang="ru-RU" sz="2800" b="1" dirty="0" smtClean="0">
                <a:solidFill>
                  <a:srgbClr val="B808B0"/>
                </a:solidFill>
              </a:rPr>
              <a:t>, </a:t>
            </a:r>
            <a:r>
              <a:rPr lang="ru-RU" sz="2800" b="1" dirty="0" err="1" smtClean="0">
                <a:solidFill>
                  <a:srgbClr val="B808B0"/>
                </a:solidFill>
              </a:rPr>
              <a:t>вазоспастична</a:t>
            </a:r>
            <a:r>
              <a:rPr lang="ru-RU" sz="2800" b="1" dirty="0" smtClean="0">
                <a:solidFill>
                  <a:srgbClr val="B808B0"/>
                </a:solidFill>
              </a:rPr>
              <a:t>) </a:t>
            </a: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endParaRPr lang="ru-RU" sz="2800" b="1" dirty="0" smtClean="0">
              <a:solidFill>
                <a:srgbClr val="B808B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53" y="214290"/>
            <a:ext cx="1685927" cy="171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Класифікація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стенокардії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Класифікація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прогресуючої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стенокардії</a:t>
            </a:r>
            <a:r>
              <a:rPr lang="ru-RU" sz="2800" b="1" dirty="0" smtClean="0">
                <a:solidFill>
                  <a:srgbClr val="002060"/>
                </a:solidFill>
              </a:rPr>
              <a:t> (ПС) </a:t>
            </a:r>
            <a:r>
              <a:rPr lang="ru-RU" sz="2800" b="1" dirty="0" err="1" smtClean="0">
                <a:solidFill>
                  <a:srgbClr val="002060"/>
                </a:solidFill>
              </a:rPr>
              <a:t>щодо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гостроти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виникнення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Клас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I. </a:t>
            </a:r>
            <a:r>
              <a:rPr lang="ru-RU" sz="2800" b="1" dirty="0" smtClean="0">
                <a:solidFill>
                  <a:srgbClr val="002060"/>
                </a:solidFill>
              </a:rPr>
              <a:t>Тяжка </a:t>
            </a:r>
            <a:r>
              <a:rPr lang="ru-RU" sz="2800" b="1" dirty="0" err="1" smtClean="0">
                <a:solidFill>
                  <a:srgbClr val="002060"/>
                </a:solidFill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прогресуюча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напруги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Почалася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нещодавно</a:t>
            </a:r>
            <a:r>
              <a:rPr lang="ru-RU" sz="2800" b="1" dirty="0" smtClean="0">
                <a:solidFill>
                  <a:srgbClr val="002060"/>
                </a:solidFill>
              </a:rPr>
              <a:t>, анамнез </a:t>
            </a:r>
            <a:r>
              <a:rPr lang="ru-RU" sz="2800" b="1" dirty="0" err="1" smtClean="0">
                <a:solidFill>
                  <a:srgbClr val="002060"/>
                </a:solidFill>
              </a:rPr>
              <a:t>загострення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ішемічної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хвороби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серця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менш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ніж</a:t>
            </a:r>
            <a:r>
              <a:rPr lang="ru-RU" sz="2800" b="1" dirty="0" smtClean="0">
                <a:solidFill>
                  <a:srgbClr val="002060"/>
                </a:solidFill>
              </a:rPr>
              <a:t> 2 </a:t>
            </a:r>
            <a:r>
              <a:rPr lang="ru-RU" sz="2800" b="1" dirty="0" err="1" smtClean="0">
                <a:solidFill>
                  <a:srgbClr val="002060"/>
                </a:solidFill>
              </a:rPr>
              <a:t>місяці</a:t>
            </a:r>
            <a:r>
              <a:rPr lang="ru-RU" sz="2800" b="1" dirty="0" smtClean="0">
                <a:solidFill>
                  <a:srgbClr val="002060"/>
                </a:solidFill>
              </a:rPr>
              <a:t>;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Клас</a:t>
            </a:r>
            <a:r>
              <a:rPr lang="ru-RU" sz="2800" b="1" dirty="0" smtClean="0">
                <a:solidFill>
                  <a:srgbClr val="002060"/>
                </a:solidFill>
              </a:rPr>
              <a:t> ІІ. </a:t>
            </a:r>
            <a:r>
              <a:rPr lang="ru-RU" sz="2800" b="1" dirty="0" err="1" smtClean="0">
                <a:solidFill>
                  <a:srgbClr val="00206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напруги</a:t>
            </a:r>
            <a:r>
              <a:rPr lang="ru-RU" sz="2800" b="1" dirty="0" smtClean="0">
                <a:solidFill>
                  <a:srgbClr val="002060"/>
                </a:solidFill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</a:rPr>
              <a:t>спокою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підгостра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Пацієнти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ангінозні</a:t>
            </a:r>
            <a:r>
              <a:rPr lang="ru-RU" sz="2800" b="1" dirty="0" smtClean="0">
                <a:solidFill>
                  <a:srgbClr val="002060"/>
                </a:solidFill>
              </a:rPr>
              <a:t> напади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протягом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попереднього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місяця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але</a:t>
            </a:r>
            <a:r>
              <a:rPr lang="ru-RU" sz="2800" b="1" dirty="0" smtClean="0">
                <a:solidFill>
                  <a:srgbClr val="002060"/>
                </a:solidFill>
              </a:rPr>
              <a:t> не </a:t>
            </a:r>
            <a:r>
              <a:rPr lang="ru-RU" sz="2800" b="1" dirty="0" err="1" smtClean="0">
                <a:solidFill>
                  <a:srgbClr val="002060"/>
                </a:solidFill>
              </a:rPr>
              <a:t>пізніше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ніж</a:t>
            </a:r>
            <a:r>
              <a:rPr lang="ru-RU" sz="2800" b="1" dirty="0" smtClean="0">
                <a:solidFill>
                  <a:srgbClr val="002060"/>
                </a:solidFill>
              </a:rPr>
              <a:t> за 48 годин;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Клас</a:t>
            </a:r>
            <a:r>
              <a:rPr lang="ru-RU" sz="2800" b="1" dirty="0" smtClean="0">
                <a:solidFill>
                  <a:srgbClr val="002060"/>
                </a:solidFill>
              </a:rPr>
              <a:t> ІІІ. </a:t>
            </a:r>
            <a:r>
              <a:rPr lang="ru-RU" sz="2800" b="1" dirty="0" err="1" smtClean="0">
                <a:solidFill>
                  <a:srgbClr val="002060"/>
                </a:solidFill>
              </a:rPr>
              <a:t>Гостра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спокою</a:t>
            </a:r>
            <a:r>
              <a:rPr lang="ru-RU" sz="2800" b="1" dirty="0" smtClean="0">
                <a:solidFill>
                  <a:srgbClr val="002060"/>
                </a:solidFill>
              </a:rPr>
              <a:t>. У </a:t>
            </a:r>
            <a:r>
              <a:rPr lang="ru-RU" sz="2800" b="1" dirty="0" err="1" smtClean="0">
                <a:solidFill>
                  <a:srgbClr val="002060"/>
                </a:solidFill>
              </a:rPr>
              <a:t>пацієнтів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спостерігалися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ангінозні</a:t>
            </a:r>
            <a:r>
              <a:rPr lang="ru-RU" sz="2800" b="1" dirty="0" smtClean="0">
                <a:solidFill>
                  <a:srgbClr val="002060"/>
                </a:solidFill>
              </a:rPr>
              <a:t> напади в </a:t>
            </a:r>
            <a:r>
              <a:rPr lang="ru-RU" sz="2800" b="1" dirty="0" err="1" smtClean="0">
                <a:solidFill>
                  <a:srgbClr val="002060"/>
                </a:solidFill>
              </a:rPr>
              <a:t>стані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спокою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протягом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останніх</a:t>
            </a:r>
            <a:r>
              <a:rPr lang="ru-RU" sz="2800" b="1" dirty="0" smtClean="0">
                <a:solidFill>
                  <a:srgbClr val="002060"/>
                </a:solidFill>
              </a:rPr>
              <a:t> 48 годин.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92919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4643442"/>
            <a:ext cx="1428759" cy="192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929198"/>
            <a:ext cx="3214710" cy="157162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solidFill>
              <a:srgbClr val="7030A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Класифікація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стенокардії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Класифікація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нестабільної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стенокардії</a:t>
            </a:r>
            <a:r>
              <a:rPr lang="ru-RU" b="1" dirty="0" smtClean="0">
                <a:solidFill>
                  <a:srgbClr val="002060"/>
                </a:solidFill>
              </a:rPr>
              <a:t> (НС) </a:t>
            </a:r>
            <a:r>
              <a:rPr lang="ru-RU" b="1" dirty="0" err="1" smtClean="0">
                <a:solidFill>
                  <a:srgbClr val="002060"/>
                </a:solidFill>
              </a:rPr>
              <a:t>залежно</a:t>
            </a:r>
            <a:r>
              <a:rPr lang="ru-RU" b="1" dirty="0" smtClean="0">
                <a:solidFill>
                  <a:srgbClr val="002060"/>
                </a:solidFill>
              </a:rPr>
              <a:t> за умов </a:t>
            </a:r>
            <a:r>
              <a:rPr lang="ru-RU" b="1" dirty="0" err="1" smtClean="0">
                <a:solidFill>
                  <a:srgbClr val="002060"/>
                </a:solidFill>
              </a:rPr>
              <a:t>її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виникнення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А. </a:t>
            </a:r>
            <a:r>
              <a:rPr lang="ru-RU" b="1" dirty="0" err="1" smtClean="0">
                <a:solidFill>
                  <a:srgbClr val="002060"/>
                </a:solidFill>
              </a:rPr>
              <a:t>Вторинна</a:t>
            </a:r>
            <a:r>
              <a:rPr lang="ru-RU" b="1" dirty="0" smtClean="0">
                <a:solidFill>
                  <a:srgbClr val="002060"/>
                </a:solidFill>
              </a:rPr>
              <a:t> НС. </a:t>
            </a:r>
            <a:r>
              <a:rPr lang="ru-RU" b="1" dirty="0" err="1" smtClean="0">
                <a:solidFill>
                  <a:srgbClr val="002060"/>
                </a:solidFill>
              </a:rPr>
              <a:t>Розвиток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нестабільної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стенокардії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відбувається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під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впливом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факторів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посилюють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ішемію</a:t>
            </a:r>
            <a:r>
              <a:rPr lang="ru-RU" b="1" dirty="0" smtClean="0">
                <a:solidFill>
                  <a:srgbClr val="002060"/>
                </a:solidFill>
              </a:rPr>
              <a:t> (</a:t>
            </a:r>
            <a:r>
              <a:rPr lang="ru-RU" b="1" dirty="0" err="1" smtClean="0">
                <a:solidFill>
                  <a:srgbClr val="002060"/>
                </a:solidFill>
              </a:rPr>
              <a:t>гарячка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анемія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гіпотензія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інфекція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тахіаритмія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неконтрольована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гіпертензія</a:t>
            </a:r>
            <a:r>
              <a:rPr lang="ru-RU" b="1" dirty="0" smtClean="0">
                <a:solidFill>
                  <a:srgbClr val="002060"/>
                </a:solidFill>
              </a:rPr>
              <a:t>,     </a:t>
            </a:r>
            <a:r>
              <a:rPr lang="ru-RU" b="1" dirty="0" err="1" smtClean="0">
                <a:solidFill>
                  <a:srgbClr val="002060"/>
                </a:solidFill>
              </a:rPr>
              <a:t>дихальна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недостатність</a:t>
            </a:r>
            <a:r>
              <a:rPr lang="ru-RU" b="1" dirty="0" smtClean="0">
                <a:solidFill>
                  <a:srgbClr val="002060"/>
                </a:solidFill>
              </a:rPr>
              <a:t>,     тиреотоксикоз);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В. </a:t>
            </a:r>
            <a:r>
              <a:rPr lang="ru-RU" b="1" dirty="0" err="1" smtClean="0">
                <a:solidFill>
                  <a:srgbClr val="002060"/>
                </a:solidFill>
              </a:rPr>
              <a:t>Первинна</a:t>
            </a:r>
            <a:r>
              <a:rPr lang="ru-RU" b="1" dirty="0" smtClean="0">
                <a:solidFill>
                  <a:srgbClr val="002060"/>
                </a:solidFill>
              </a:rPr>
              <a:t> НС,     </a:t>
            </a:r>
            <a:r>
              <a:rPr lang="ru-RU" b="1" dirty="0" err="1" smtClean="0">
                <a:solidFill>
                  <a:srgbClr val="002060"/>
                </a:solidFill>
              </a:rPr>
              <a:t>розвивається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002060"/>
                </a:solidFill>
              </a:rPr>
              <a:t>без </a:t>
            </a:r>
            <a:r>
              <a:rPr lang="ru-RU" b="1" dirty="0" err="1" smtClean="0">
                <a:solidFill>
                  <a:srgbClr val="002060"/>
                </a:solidFill>
              </a:rPr>
              <a:t>впливу</a:t>
            </a:r>
            <a:r>
              <a:rPr lang="ru-RU" b="1" dirty="0" smtClean="0">
                <a:solidFill>
                  <a:srgbClr val="002060"/>
                </a:solidFill>
              </a:rPr>
              <a:t>     </a:t>
            </a:r>
            <a:r>
              <a:rPr lang="ru-RU" b="1" dirty="0" err="1" smtClean="0">
                <a:solidFill>
                  <a:srgbClr val="002060"/>
                </a:solidFill>
              </a:rPr>
              <a:t>перерахованих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вище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факторів</a:t>
            </a:r>
            <a:r>
              <a:rPr lang="ru-RU" b="1" dirty="0" smtClean="0">
                <a:solidFill>
                  <a:srgbClr val="002060"/>
                </a:solidFill>
              </a:rPr>
              <a:t>;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С. </a:t>
            </a:r>
            <a:r>
              <a:rPr lang="ru-RU" b="1" dirty="0" err="1" smtClean="0">
                <a:solidFill>
                  <a:srgbClr val="002060"/>
                </a:solidFill>
              </a:rPr>
              <a:t>Рання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постінфарктна</a:t>
            </a:r>
            <a:r>
              <a:rPr lang="ru-RU" b="1" dirty="0" smtClean="0">
                <a:solidFill>
                  <a:srgbClr val="002060"/>
                </a:solidFill>
              </a:rPr>
              <a:t>     НС. </a:t>
            </a:r>
            <a:r>
              <a:rPr lang="ru-RU" b="1" dirty="0" err="1" smtClean="0">
                <a:solidFill>
                  <a:srgbClr val="002060"/>
                </a:solidFill>
              </a:rPr>
              <a:t>Розвивається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протягом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двох</a:t>
            </a:r>
            <a:r>
              <a:rPr lang="ru-RU" b="1" dirty="0" smtClean="0">
                <a:solidFill>
                  <a:srgbClr val="002060"/>
                </a:solidFill>
              </a:rPr>
              <a:t>     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тижнів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після</a:t>
            </a:r>
            <a:r>
              <a:rPr lang="ru-RU" b="1" dirty="0" smtClean="0">
                <a:solidFill>
                  <a:srgbClr val="002060"/>
                </a:solidFill>
              </a:rPr>
              <a:t> великого     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інфаркту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міокарда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2857496"/>
            <a:ext cx="1476376" cy="1785950"/>
          </a:xfrm>
          <a:prstGeom prst="rect">
            <a:avLst/>
          </a:prstGeom>
          <a:noFill/>
          <a:ln w="9525">
            <a:solidFill>
              <a:srgbClr val="1709C7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786322"/>
            <a:ext cx="2357454" cy="1643074"/>
          </a:xfrm>
          <a:prstGeom prst="rect">
            <a:avLst/>
          </a:prstGeom>
          <a:noFill/>
          <a:ln w="9525">
            <a:solidFill>
              <a:srgbClr val="1709C7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Симптоми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стенокардії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Болі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або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дискомфорт,локалізуються</a:t>
            </a:r>
            <a:r>
              <a:rPr lang="ru-RU" b="1" dirty="0" smtClean="0">
                <a:solidFill>
                  <a:srgbClr val="1709C7"/>
                </a:solidFill>
              </a:rPr>
              <a:t> в </a:t>
            </a:r>
            <a:r>
              <a:rPr lang="ru-RU" b="1" dirty="0" err="1" smtClean="0">
                <a:solidFill>
                  <a:srgbClr val="1709C7"/>
                </a:solidFill>
              </a:rPr>
              <a:t>ділянці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грудей.Характер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болю:стискає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що</a:t>
            </a:r>
            <a:r>
              <a:rPr lang="ru-RU" b="1" dirty="0" smtClean="0">
                <a:solidFill>
                  <a:srgbClr val="1709C7"/>
                </a:solidFill>
              </a:rPr>
              <a:t> давить </a:t>
            </a:r>
            <a:r>
              <a:rPr lang="ru-RU" b="1" dirty="0" err="1" smtClean="0">
                <a:solidFill>
                  <a:srgbClr val="1709C7"/>
                </a:solidFill>
              </a:rPr>
              <a:t>або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пекучийІррадііація:у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ліве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плечевнутрішню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поверхню</a:t>
            </a:r>
            <a:r>
              <a:rPr lang="ru-RU" b="1" dirty="0" smtClean="0">
                <a:solidFill>
                  <a:srgbClr val="1709C7"/>
                </a:solidFill>
              </a:rPr>
              <a:t>     </a:t>
            </a:r>
            <a:r>
              <a:rPr lang="ru-RU" b="1" dirty="0" err="1" smtClean="0">
                <a:solidFill>
                  <a:srgbClr val="1709C7"/>
                </a:solidFill>
              </a:rPr>
              <a:t>лівої</a:t>
            </a:r>
            <a:r>
              <a:rPr lang="ru-RU" b="1" dirty="0" smtClean="0">
                <a:solidFill>
                  <a:srgbClr val="1709C7"/>
                </a:solidFill>
              </a:rPr>
              <a:t> руки та </a:t>
            </a:r>
            <a:r>
              <a:rPr lang="ru-RU" b="1" dirty="0" err="1" smtClean="0">
                <a:solidFill>
                  <a:srgbClr val="1709C7"/>
                </a:solidFill>
              </a:rPr>
              <a:t>шиюрідше</a:t>
            </a:r>
            <a:r>
              <a:rPr lang="ru-RU" b="1" dirty="0" smtClean="0">
                <a:solidFill>
                  <a:srgbClr val="1709C7"/>
                </a:solidFill>
              </a:rPr>
              <a:t> в </a:t>
            </a:r>
            <a:r>
              <a:rPr lang="ru-RU" b="1" dirty="0" err="1" smtClean="0">
                <a:solidFill>
                  <a:srgbClr val="1709C7"/>
                </a:solidFill>
              </a:rPr>
              <a:t>зуби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лівого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боку,праве</a:t>
            </a:r>
            <a:r>
              <a:rPr lang="ru-RU" b="1" dirty="0" smtClean="0">
                <a:solidFill>
                  <a:srgbClr val="1709C7"/>
                </a:solidFill>
              </a:rPr>
              <a:t> плече </a:t>
            </a:r>
            <a:r>
              <a:rPr lang="ru-RU" b="1" dirty="0" err="1" smtClean="0">
                <a:solidFill>
                  <a:srgbClr val="1709C7"/>
                </a:solidFill>
              </a:rPr>
              <a:t>чи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рукуміжлопаткову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областьабо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епігастральну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ділянку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останнє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може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супроводжуватися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диспептичними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розладами</a:t>
            </a:r>
            <a:r>
              <a:rPr lang="ru-RU" b="1" dirty="0" smtClean="0">
                <a:solidFill>
                  <a:srgbClr val="1709C7"/>
                </a:solidFill>
              </a:rPr>
              <a:t>)</a:t>
            </a:r>
            <a:r>
              <a:rPr lang="ru-RU" b="1" dirty="0" err="1" smtClean="0">
                <a:solidFill>
                  <a:srgbClr val="1709C7"/>
                </a:solidFill>
              </a:rPr>
              <a:t>вкрай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рідко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біль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локалізується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виключно</a:t>
            </a:r>
            <a:r>
              <a:rPr lang="ru-RU" b="1" dirty="0" smtClean="0">
                <a:solidFill>
                  <a:srgbClr val="1709C7"/>
                </a:solidFill>
              </a:rPr>
              <a:t> в </a:t>
            </a:r>
            <a:r>
              <a:rPr lang="ru-RU" b="1" dirty="0" err="1" smtClean="0">
                <a:solidFill>
                  <a:srgbClr val="1709C7"/>
                </a:solidFill>
              </a:rPr>
              <a:t>епігастральній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ділянці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або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ділянці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голови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в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цьому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випадку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діагностика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суттєво</a:t>
            </a:r>
            <a:r>
              <a:rPr lang="ru-RU" b="1" dirty="0" smtClean="0">
                <a:solidFill>
                  <a:srgbClr val="1709C7"/>
                </a:solidFill>
              </a:rPr>
              <a:t> утруднена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4286256"/>
            <a:ext cx="207170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Симптоми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стенокардії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7030A0"/>
                </a:solidFill>
              </a:rPr>
              <a:t>Як правило, напади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стенокардії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виникають:при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фізичному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навантаженні,підвищеному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емоційному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збудженні</a:t>
            </a:r>
            <a:r>
              <a:rPr lang="ru-RU" sz="2800" b="1" i="1" dirty="0" smtClean="0">
                <a:solidFill>
                  <a:srgbClr val="7030A0"/>
                </a:solidFill>
              </a:rPr>
              <a:t>, при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переїданні,при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переохолодженні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підвищення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артеріального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тиску</a:t>
            </a:r>
            <a:r>
              <a:rPr lang="ru-RU" sz="2800" b="1" i="1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7030A0"/>
                </a:solidFill>
              </a:rPr>
              <a:t>У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всіх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вищезгаданих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випадках</a:t>
            </a:r>
            <a:r>
              <a:rPr lang="ru-RU" sz="2800" b="1" i="1" dirty="0" smtClean="0">
                <a:solidFill>
                  <a:srgbClr val="7030A0"/>
                </a:solidFill>
              </a:rPr>
              <a:t> потреба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серцевого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м'яза</a:t>
            </a:r>
            <a:r>
              <a:rPr lang="ru-RU" sz="2800" b="1" i="1" dirty="0" smtClean="0">
                <a:solidFill>
                  <a:srgbClr val="7030A0"/>
                </a:solidFill>
              </a:rPr>
              <a:t> в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кисні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зростає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звужені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коронарні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артерії</a:t>
            </a:r>
            <a:r>
              <a:rPr lang="ru-RU" sz="2800" b="1" i="1" dirty="0" smtClean="0">
                <a:solidFill>
                  <a:srgbClr val="7030A0"/>
                </a:solidFill>
              </a:rPr>
              <a:t> не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можуть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її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задовольнити.За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відсутності</a:t>
            </a:r>
            <a:r>
              <a:rPr lang="ru-RU" sz="2800" b="1" i="1" dirty="0" smtClean="0">
                <a:solidFill>
                  <a:srgbClr val="7030A0"/>
                </a:solidFill>
              </a:rPr>
              <a:t> стенозу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коронарних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артерій</a:t>
            </a:r>
            <a:r>
              <a:rPr lang="ru-RU" sz="2800" b="1" i="1" dirty="0" smtClean="0">
                <a:solidFill>
                  <a:srgbClr val="7030A0"/>
                </a:solidFill>
              </a:rPr>
              <a:t> -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болі</a:t>
            </a:r>
            <a:r>
              <a:rPr lang="ru-RU" sz="2800" b="1" i="1" dirty="0" smtClean="0">
                <a:solidFill>
                  <a:srgbClr val="7030A0"/>
                </a:solidFill>
              </a:rPr>
              <a:t> в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грудній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клітині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можуть</a:t>
            </a:r>
            <a:r>
              <a:rPr lang="ru-RU" sz="2800" b="1" i="1" dirty="0" smtClean="0">
                <a:solidFill>
                  <a:srgbClr val="7030A0"/>
                </a:solidFill>
              </a:rPr>
              <a:t> бути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наслідком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вираженої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гіпертрофії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лівого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шлуночка</a:t>
            </a:r>
            <a:r>
              <a:rPr lang="ru-RU" sz="2800" b="1" i="1" dirty="0" smtClean="0">
                <a:solidFill>
                  <a:srgbClr val="7030A0"/>
                </a:solidFill>
              </a:rPr>
              <a:t>, яка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може</a:t>
            </a:r>
            <a:r>
              <a:rPr lang="ru-RU" sz="2800" b="1" i="1" dirty="0" smtClean="0">
                <a:solidFill>
                  <a:srgbClr val="7030A0"/>
                </a:solidFill>
              </a:rPr>
              <a:t> бути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обумовлена:стенозом</a:t>
            </a:r>
            <a:r>
              <a:rPr lang="ru-RU" sz="2800" b="1" i="1" dirty="0" smtClean="0">
                <a:solidFill>
                  <a:srgbClr val="7030A0"/>
                </a:solidFill>
              </a:rPr>
              <a:t> аортального клапана, аортальною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регургітацією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гіпертрофічною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кардіоміопатією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або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дилатаційною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кардіоміопатією</a:t>
            </a:r>
            <a:endParaRPr lang="ru-RU" sz="2800" b="1" i="1" dirty="0" smtClean="0">
              <a:solidFill>
                <a:srgbClr val="7030A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4929198"/>
            <a:ext cx="21050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715436" cy="5929354"/>
          </a:xfrm>
          <a:prstGeom prst="rect">
            <a:avLst/>
          </a:prstGeom>
          <a:noFill/>
          <a:ln w="57150">
            <a:solidFill>
              <a:srgbClr val="B808B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06202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>
              <a:lnSpc>
                <a:spcPct val="70000"/>
              </a:lnSpc>
            </a:pP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Алгоритм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лікування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хворого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стенокардією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err="1" smtClean="0">
                <a:solidFill>
                  <a:srgbClr val="1709C7"/>
                </a:solidFill>
              </a:rPr>
              <a:t>Антиангінальні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засоби</a:t>
            </a:r>
            <a:r>
              <a:rPr lang="ru-RU" b="1" dirty="0" smtClean="0">
                <a:solidFill>
                  <a:srgbClr val="1709C7"/>
                </a:solidFill>
              </a:rPr>
              <a:t> - ЛЗ, </a:t>
            </a:r>
            <a:r>
              <a:rPr lang="ru-RU" b="1" dirty="0" err="1" smtClean="0">
                <a:solidFill>
                  <a:srgbClr val="1709C7"/>
                </a:solidFill>
              </a:rPr>
              <a:t>які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надають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лікувальну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дію</a:t>
            </a:r>
            <a:r>
              <a:rPr lang="ru-RU" b="1" dirty="0" smtClean="0">
                <a:solidFill>
                  <a:srgbClr val="1709C7"/>
                </a:solidFill>
              </a:rPr>
              <a:t> при ІХС.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Класифікація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засобів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AutoNum type="arabicPeriod"/>
            </a:pPr>
            <a:r>
              <a:rPr lang="ru-RU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що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знижують</a:t>
            </a:r>
            <a:r>
              <a:rPr lang="ru-RU" b="1" dirty="0" smtClean="0">
                <a:solidFill>
                  <a:srgbClr val="1709C7"/>
                </a:solidFill>
              </a:rPr>
              <a:t> потребу </a:t>
            </a:r>
            <a:r>
              <a:rPr lang="ru-RU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b="1" dirty="0" smtClean="0">
                <a:solidFill>
                  <a:srgbClr val="1709C7"/>
                </a:solidFill>
              </a:rPr>
              <a:t> у </a:t>
            </a:r>
            <a:r>
              <a:rPr lang="ru-RU" b="1" dirty="0" err="1" smtClean="0">
                <a:solidFill>
                  <a:srgbClr val="1709C7"/>
                </a:solidFill>
              </a:rPr>
              <a:t>кисні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1.1.Нітрати: </a:t>
            </a:r>
            <a:r>
              <a:rPr lang="ru-RU" b="1" dirty="0" err="1" smtClean="0">
                <a:solidFill>
                  <a:srgbClr val="1709C7"/>
                </a:solidFill>
              </a:rPr>
              <a:t>нітрогліцерин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тринітролонг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сустак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нітросорбід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1.2.Антагоністи </a:t>
            </a:r>
            <a:r>
              <a:rPr lang="ru-RU" b="1" dirty="0" err="1" smtClean="0">
                <a:solidFill>
                  <a:srgbClr val="1709C7"/>
                </a:solidFill>
              </a:rPr>
              <a:t>кальцію</a:t>
            </a:r>
            <a:r>
              <a:rPr lang="ru-RU" b="1" dirty="0" smtClean="0">
                <a:solidFill>
                  <a:srgbClr val="1709C7"/>
                </a:solidFill>
              </a:rPr>
              <a:t>: </a:t>
            </a:r>
            <a:r>
              <a:rPr lang="ru-RU" b="1" dirty="0" err="1" smtClean="0">
                <a:solidFill>
                  <a:srgbClr val="1709C7"/>
                </a:solidFill>
              </a:rPr>
              <a:t>корінфар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ніфедипін</a:t>
            </a:r>
            <a:r>
              <a:rPr lang="ru-RU" b="1" dirty="0" smtClean="0">
                <a:solidFill>
                  <a:srgbClr val="1709C7"/>
                </a:solidFill>
              </a:rPr>
              <a:t>), </a:t>
            </a:r>
            <a:r>
              <a:rPr lang="ru-RU" b="1" dirty="0" err="1" smtClean="0">
                <a:solidFill>
                  <a:srgbClr val="1709C7"/>
                </a:solidFill>
              </a:rPr>
              <a:t>верапаміл</a:t>
            </a:r>
            <a:endParaRPr lang="ru-RU" b="1" dirty="0" smtClean="0">
              <a:solidFill>
                <a:srgbClr val="1709C7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1.3. </a:t>
            </a:r>
            <a:r>
              <a:rPr lang="ru-RU" b="1" dirty="0" err="1" smtClean="0">
                <a:solidFill>
                  <a:srgbClr val="1709C7"/>
                </a:solidFill>
              </a:rPr>
              <a:t>Бета-адреноблокатори</a:t>
            </a:r>
            <a:r>
              <a:rPr lang="ru-RU" b="1" dirty="0" smtClean="0">
                <a:solidFill>
                  <a:srgbClr val="1709C7"/>
                </a:solidFill>
              </a:rPr>
              <a:t>: </a:t>
            </a:r>
            <a:r>
              <a:rPr lang="ru-RU" b="1" dirty="0" err="1" smtClean="0">
                <a:solidFill>
                  <a:srgbClr val="1709C7"/>
                </a:solidFill>
              </a:rPr>
              <a:t>анаприлін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обзидан</a:t>
            </a:r>
            <a:r>
              <a:rPr lang="ru-RU" b="1" dirty="0" smtClean="0">
                <a:solidFill>
                  <a:srgbClr val="1709C7"/>
                </a:solidFill>
              </a:rPr>
              <a:t>), </a:t>
            </a:r>
            <a:r>
              <a:rPr lang="ru-RU" b="1" dirty="0" err="1" smtClean="0">
                <a:solidFill>
                  <a:srgbClr val="1709C7"/>
                </a:solidFill>
              </a:rPr>
              <a:t>метопролол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2. </a:t>
            </a:r>
            <a:r>
              <a:rPr lang="ru-RU" b="1" dirty="0" err="1" smtClean="0">
                <a:solidFill>
                  <a:srgbClr val="1709C7"/>
                </a:solidFill>
              </a:rPr>
              <a:t>Коронаророзширювальні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b="1" dirty="0" smtClean="0">
                <a:solidFill>
                  <a:srgbClr val="1709C7"/>
                </a:solidFill>
              </a:rPr>
              <a:t>: </a:t>
            </a:r>
            <a:r>
              <a:rPr lang="ru-RU" b="1" dirty="0" err="1" smtClean="0">
                <a:solidFill>
                  <a:srgbClr val="1709C7"/>
                </a:solidFill>
              </a:rPr>
              <a:t>молсидомін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корватон</a:t>
            </a:r>
            <a:r>
              <a:rPr lang="ru-RU" b="1" dirty="0" smtClean="0">
                <a:solidFill>
                  <a:srgbClr val="1709C7"/>
                </a:solidFill>
              </a:rPr>
              <a:t>).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3. </a:t>
            </a:r>
            <a:r>
              <a:rPr lang="ru-RU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що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покращують</a:t>
            </a:r>
            <a:r>
              <a:rPr lang="ru-RU" b="1" dirty="0" smtClean="0">
                <a:solidFill>
                  <a:srgbClr val="1709C7"/>
                </a:solidFill>
              </a:rPr>
              <a:t> транспорт </a:t>
            </a:r>
            <a:r>
              <a:rPr lang="ru-RU" b="1" dirty="0" err="1" smtClean="0">
                <a:solidFill>
                  <a:srgbClr val="1709C7"/>
                </a:solidFill>
              </a:rPr>
              <a:t>кисню</a:t>
            </a:r>
            <a:r>
              <a:rPr lang="ru-RU" b="1" dirty="0" smtClean="0">
                <a:solidFill>
                  <a:srgbClr val="1709C7"/>
                </a:solidFill>
              </a:rPr>
              <a:t> до </a:t>
            </a:r>
            <a:r>
              <a:rPr lang="ru-RU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3.1.Інгібітори </a:t>
            </a:r>
            <a:r>
              <a:rPr lang="ru-RU" b="1" dirty="0" err="1" smtClean="0">
                <a:solidFill>
                  <a:srgbClr val="1709C7"/>
                </a:solidFill>
              </a:rPr>
              <a:t>фосфодіестарази</a:t>
            </a:r>
            <a:r>
              <a:rPr lang="ru-RU" b="1" dirty="0" smtClean="0">
                <a:solidFill>
                  <a:srgbClr val="1709C7"/>
                </a:solidFill>
              </a:rPr>
              <a:t>: </a:t>
            </a:r>
            <a:r>
              <a:rPr lang="ru-RU" b="1" dirty="0" err="1" smtClean="0">
                <a:solidFill>
                  <a:srgbClr val="1709C7"/>
                </a:solidFill>
              </a:rPr>
              <a:t>ралофект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пентоксифілін</a:t>
            </a:r>
            <a:r>
              <a:rPr lang="ru-RU" b="1" dirty="0" smtClean="0">
                <a:solidFill>
                  <a:srgbClr val="1709C7"/>
                </a:solidFill>
              </a:rPr>
              <a:t>), </a:t>
            </a:r>
            <a:r>
              <a:rPr lang="ru-RU" b="1" dirty="0" err="1" smtClean="0">
                <a:solidFill>
                  <a:srgbClr val="1709C7"/>
                </a:solidFill>
              </a:rPr>
              <a:t>еуфілін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амінофілін</a:t>
            </a:r>
            <a:r>
              <a:rPr lang="ru-RU" b="1" dirty="0" smtClean="0">
                <a:solidFill>
                  <a:srgbClr val="1709C7"/>
                </a:solidFill>
              </a:rPr>
              <a:t>)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3.2.Інгібітори </a:t>
            </a:r>
            <a:r>
              <a:rPr lang="ru-RU" b="1" dirty="0" err="1" smtClean="0">
                <a:solidFill>
                  <a:srgbClr val="1709C7"/>
                </a:solidFill>
              </a:rPr>
              <a:t>аденозиндезамінази</a:t>
            </a:r>
            <a:r>
              <a:rPr lang="ru-RU" b="1" dirty="0" smtClean="0">
                <a:solidFill>
                  <a:srgbClr val="1709C7"/>
                </a:solidFill>
              </a:rPr>
              <a:t>: </a:t>
            </a:r>
            <a:r>
              <a:rPr lang="ru-RU" b="1" dirty="0" err="1" smtClean="0">
                <a:solidFill>
                  <a:srgbClr val="1709C7"/>
                </a:solidFill>
              </a:rPr>
              <a:t>дипіридамол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курантил</a:t>
            </a:r>
            <a:r>
              <a:rPr lang="ru-RU" b="1" dirty="0" smtClean="0">
                <a:solidFill>
                  <a:srgbClr val="1709C7"/>
                </a:solidFill>
              </a:rPr>
              <a:t>)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Класифікація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засобів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uk-UA" sz="2800" b="1" dirty="0" smtClean="0">
                <a:solidFill>
                  <a:srgbClr val="1709C7"/>
                </a:solidFill>
              </a:rPr>
              <a:t>4</a:t>
            </a:r>
            <a:r>
              <a:rPr lang="en-US" sz="2800" b="1" dirty="0" smtClean="0">
                <a:solidFill>
                  <a:srgbClr val="1709C7"/>
                </a:solidFill>
              </a:rPr>
              <a:t>. </a:t>
            </a:r>
            <a:r>
              <a:rPr lang="ru-RU" sz="2800" b="1" dirty="0" err="1" smtClean="0">
                <a:solidFill>
                  <a:srgbClr val="1709C7"/>
                </a:solidFill>
              </a:rPr>
              <a:t>Інгібітори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агрегації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тробмбоцитів:кислота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ацетилсаліцилова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аспірин</a:t>
            </a:r>
            <a:r>
              <a:rPr lang="ru-RU" sz="2800" b="1" dirty="0" smtClean="0">
                <a:solidFill>
                  <a:srgbClr val="1709C7"/>
                </a:solidFill>
              </a:rPr>
              <a:t>), </a:t>
            </a:r>
            <a:r>
              <a:rPr lang="ru-RU" sz="2800" b="1" dirty="0" err="1" smtClean="0">
                <a:solidFill>
                  <a:srgbClr val="1709C7"/>
                </a:solidFill>
              </a:rPr>
              <a:t>ацелазин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ралофект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пентоксифілін</a:t>
            </a:r>
            <a:r>
              <a:rPr lang="ru-RU" sz="2800" b="1" dirty="0" smtClean="0">
                <a:solidFill>
                  <a:srgbClr val="1709C7"/>
                </a:solidFill>
              </a:rPr>
              <a:t>), </a:t>
            </a:r>
            <a:r>
              <a:rPr lang="ru-RU" sz="2800" b="1" dirty="0" err="1" smtClean="0">
                <a:solidFill>
                  <a:srgbClr val="1709C7"/>
                </a:solidFill>
              </a:rPr>
              <a:t>тіклопідін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тиклід</a:t>
            </a:r>
            <a:r>
              <a:rPr lang="ru-RU" sz="2800" b="1" dirty="0" smtClean="0">
                <a:solidFill>
                  <a:srgbClr val="1709C7"/>
                </a:solidFill>
              </a:rPr>
              <a:t>)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uk-UA" sz="2800" b="1" dirty="0" smtClean="0">
                <a:solidFill>
                  <a:srgbClr val="1709C7"/>
                </a:solidFill>
              </a:rPr>
              <a:t>5</a:t>
            </a:r>
            <a:r>
              <a:rPr lang="en-US" sz="2800" b="1" dirty="0" smtClean="0">
                <a:solidFill>
                  <a:srgbClr val="1709C7"/>
                </a:solidFill>
              </a:rPr>
              <a:t>. </a:t>
            </a:r>
            <a:r>
              <a:rPr lang="ru-RU" sz="2800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що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підвищують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резистентність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до </a:t>
            </a:r>
            <a:r>
              <a:rPr lang="ru-RU" sz="2800" b="1" dirty="0" err="1" smtClean="0">
                <a:solidFill>
                  <a:srgbClr val="1709C7"/>
                </a:solidFill>
              </a:rPr>
              <a:t>гіпоксії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5.1.Енергозабезпечуючі: АТФ (</a:t>
            </a:r>
            <a:r>
              <a:rPr lang="ru-RU" sz="2800" b="1" dirty="0" err="1" smtClean="0">
                <a:solidFill>
                  <a:srgbClr val="1709C7"/>
                </a:solidFill>
              </a:rPr>
              <a:t>фосфобіон</a:t>
            </a:r>
            <a:r>
              <a:rPr lang="ru-RU" sz="2800" b="1" dirty="0" smtClean="0">
                <a:solidFill>
                  <a:srgbClr val="1709C7"/>
                </a:solidFill>
              </a:rPr>
              <a:t>), </a:t>
            </a:r>
            <a:r>
              <a:rPr lang="ru-RU" sz="2800" b="1" dirty="0" err="1" smtClean="0">
                <a:solidFill>
                  <a:srgbClr val="1709C7"/>
                </a:solidFill>
              </a:rPr>
              <a:t>фосфаден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креатинфосфат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неотон</a:t>
            </a:r>
            <a:r>
              <a:rPr lang="ru-RU" sz="2800" b="1" dirty="0" smtClean="0">
                <a:solidFill>
                  <a:srgbClr val="1709C7"/>
                </a:solidFill>
              </a:rPr>
              <a:t>).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5.2.Антиоксиданти: токоферолу ацетат, </a:t>
            </a:r>
            <a:r>
              <a:rPr lang="ru-RU" sz="2800" b="1" dirty="0" err="1" smtClean="0">
                <a:solidFill>
                  <a:srgbClr val="1709C7"/>
                </a:solidFill>
              </a:rPr>
              <a:t>ретинолу</a:t>
            </a:r>
            <a:r>
              <a:rPr lang="ru-RU" sz="2800" b="1" dirty="0" smtClean="0">
                <a:solidFill>
                  <a:srgbClr val="1709C7"/>
                </a:solidFill>
              </a:rPr>
              <a:t> ацетат, кислота </a:t>
            </a:r>
            <a:r>
              <a:rPr lang="ru-RU" sz="2800" b="1" dirty="0" err="1" smtClean="0">
                <a:solidFill>
                  <a:srgbClr val="1709C7"/>
                </a:solidFill>
              </a:rPr>
              <a:t>нікотинова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5.3.Анаболічні </a:t>
            </a:r>
            <a:r>
              <a:rPr lang="ru-RU" sz="2800" b="1" dirty="0" err="1" smtClean="0">
                <a:solidFill>
                  <a:srgbClr val="1709C7"/>
                </a:solidFill>
              </a:rPr>
              <a:t>засоби</a:t>
            </a:r>
            <a:r>
              <a:rPr lang="ru-RU" sz="2800" b="1" dirty="0" smtClean="0">
                <a:solidFill>
                  <a:srgbClr val="1709C7"/>
                </a:solidFill>
              </a:rPr>
              <a:t>: </a:t>
            </a:r>
            <a:r>
              <a:rPr lang="ru-RU" sz="2800" b="1" dirty="0" err="1" smtClean="0">
                <a:solidFill>
                  <a:srgbClr val="1709C7"/>
                </a:solidFill>
              </a:rPr>
              <a:t>інозин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рибоксин</a:t>
            </a:r>
            <a:r>
              <a:rPr lang="ru-RU" sz="2800" b="1" dirty="0" smtClean="0">
                <a:solidFill>
                  <a:srgbClr val="1709C7"/>
                </a:solidFill>
              </a:rPr>
              <a:t>), </a:t>
            </a:r>
            <a:r>
              <a:rPr lang="ru-RU" sz="2800" b="1" dirty="0" err="1" smtClean="0">
                <a:solidFill>
                  <a:srgbClr val="1709C7"/>
                </a:solidFill>
              </a:rPr>
              <a:t>ретаболіл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калію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оротат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5.4.Регулюючі </a:t>
            </a:r>
            <a:r>
              <a:rPr lang="ru-RU" sz="2800" b="1" dirty="0" err="1" smtClean="0">
                <a:solidFill>
                  <a:srgbClr val="1709C7"/>
                </a:solidFill>
              </a:rPr>
              <a:t>обмін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електролітів</a:t>
            </a:r>
            <a:r>
              <a:rPr lang="ru-RU" sz="2800" b="1" dirty="0" smtClean="0">
                <a:solidFill>
                  <a:srgbClr val="1709C7"/>
                </a:solidFill>
              </a:rPr>
              <a:t>: </a:t>
            </a:r>
            <a:r>
              <a:rPr lang="ru-RU" sz="2800" b="1" dirty="0" err="1" smtClean="0">
                <a:solidFill>
                  <a:srgbClr val="1709C7"/>
                </a:solidFill>
              </a:rPr>
              <a:t>аспаркам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панангін</a:t>
            </a:r>
            <a:r>
              <a:rPr lang="ru-RU" sz="2800" b="1" dirty="0" smtClean="0">
                <a:solidFill>
                  <a:srgbClr val="1709C7"/>
                </a:solidFill>
              </a:rPr>
              <a:t>), </a:t>
            </a:r>
            <a:r>
              <a:rPr lang="ru-RU" sz="2800" b="1" dirty="0" err="1" smtClean="0">
                <a:solidFill>
                  <a:srgbClr val="1709C7"/>
                </a:solidFill>
              </a:rPr>
              <a:t>маклукорд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5.5.Електроноакцептори: </a:t>
            </a:r>
            <a:r>
              <a:rPr lang="ru-RU" sz="2800" b="1" dirty="0" err="1" smtClean="0">
                <a:solidFill>
                  <a:srgbClr val="1709C7"/>
                </a:solidFill>
              </a:rPr>
              <a:t>цитохром-С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рибофлавін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Основні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групи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препаратів</a:t>
            </a:r>
            <a:r>
              <a:rPr lang="ru-RU" b="1" dirty="0" smtClean="0">
                <a:solidFill>
                  <a:srgbClr val="FF0000"/>
                </a:solidFill>
              </a:rPr>
              <a:t> при </a:t>
            </a:r>
            <a:r>
              <a:rPr lang="ru-RU" b="1" dirty="0" err="1" smtClean="0">
                <a:solidFill>
                  <a:srgbClr val="FF0000"/>
                </a:solidFill>
              </a:rPr>
              <a:t>лікуванні</a:t>
            </a:r>
            <a:r>
              <a:rPr lang="ru-RU" b="1" dirty="0" smtClean="0">
                <a:solidFill>
                  <a:srgbClr val="FF0000"/>
                </a:solidFill>
              </a:rPr>
              <a:t> ІХС.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Розрізняють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такі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групи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засобів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</a:pPr>
            <a:r>
              <a:rPr lang="ru-RU" b="1" dirty="0" err="1" smtClean="0">
                <a:solidFill>
                  <a:srgbClr val="FF0000"/>
                </a:solidFill>
              </a:rPr>
              <a:t>Нітрати</a:t>
            </a:r>
            <a:r>
              <a:rPr lang="ru-RU" b="1" dirty="0" smtClean="0">
                <a:solidFill>
                  <a:srgbClr val="FF0000"/>
                </a:solidFill>
              </a:rPr>
              <a:t> та </a:t>
            </a:r>
            <a:r>
              <a:rPr lang="ru-RU" b="1" dirty="0" err="1" smtClean="0">
                <a:solidFill>
                  <a:srgbClr val="FF0000"/>
                </a:solidFill>
              </a:rPr>
              <a:t>близька</a:t>
            </a:r>
            <a:r>
              <a:rPr lang="ru-RU" b="1" dirty="0" smtClean="0">
                <a:solidFill>
                  <a:srgbClr val="FF0000"/>
                </a:solidFill>
              </a:rPr>
              <a:t> до них </a:t>
            </a:r>
            <a:r>
              <a:rPr lang="ru-RU" b="1" dirty="0" err="1" smtClean="0">
                <a:solidFill>
                  <a:srgbClr val="FF0000"/>
                </a:solidFill>
              </a:rPr>
              <a:t>група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сіднонімінів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</a:pPr>
            <a:r>
              <a:rPr lang="ru-RU" b="1" dirty="0" err="1" smtClean="0">
                <a:solidFill>
                  <a:srgbClr val="FF0000"/>
                </a:solidFill>
              </a:rPr>
              <a:t>Блокатори</a:t>
            </a:r>
            <a:r>
              <a:rPr lang="ru-RU" b="1" dirty="0" smtClean="0">
                <a:solidFill>
                  <a:srgbClr val="FF0000"/>
                </a:solidFill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</a:rPr>
              <a:t>адренергічних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рецепторів</a:t>
            </a:r>
            <a:r>
              <a:rPr lang="ru-RU" b="1" dirty="0" smtClean="0">
                <a:solidFill>
                  <a:srgbClr val="FF0000"/>
                </a:solidFill>
              </a:rPr>
              <a:t>).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</a:pPr>
            <a:r>
              <a:rPr lang="ru-RU" b="1" dirty="0" err="1" smtClean="0">
                <a:solidFill>
                  <a:srgbClr val="FF0000"/>
                </a:solidFill>
              </a:rPr>
              <a:t>Антагоністи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кальцію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</a:pPr>
            <a:endParaRPr lang="ru-RU" b="1" dirty="0" smtClean="0">
              <a:solidFill>
                <a:srgbClr val="FF0000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Раціональні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комбінації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основних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засобів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бета-адреноблокатори</a:t>
            </a:r>
            <a:r>
              <a:rPr lang="ru-RU" b="1" dirty="0" smtClean="0">
                <a:solidFill>
                  <a:srgbClr val="FF0000"/>
                </a:solidFill>
              </a:rPr>
              <a:t> + </a:t>
            </a:r>
            <a:r>
              <a:rPr lang="ru-RU" b="1" dirty="0" err="1" smtClean="0">
                <a:solidFill>
                  <a:srgbClr val="FF0000"/>
                </a:solidFill>
              </a:rPr>
              <a:t>ніфедипін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бета-адреноблокатори</a:t>
            </a:r>
            <a:r>
              <a:rPr lang="ru-RU" b="1" dirty="0" smtClean="0">
                <a:solidFill>
                  <a:srgbClr val="FF0000"/>
                </a:solidFill>
              </a:rPr>
              <a:t> + </a:t>
            </a:r>
            <a:r>
              <a:rPr lang="ru-RU" b="1" dirty="0" err="1" smtClean="0">
                <a:solidFill>
                  <a:srgbClr val="FF0000"/>
                </a:solidFill>
              </a:rPr>
              <a:t>нітрати</a:t>
            </a:r>
            <a:r>
              <a:rPr lang="ru-RU" b="1" dirty="0" smtClean="0">
                <a:solidFill>
                  <a:srgbClr val="FF0000"/>
                </a:solidFill>
              </a:rPr>
              <a:t>,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антагоністи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кальцію</a:t>
            </a:r>
            <a:r>
              <a:rPr lang="ru-RU" b="1" dirty="0" smtClean="0">
                <a:solidFill>
                  <a:srgbClr val="FF0000"/>
                </a:solidFill>
              </a:rPr>
              <a:t> + </a:t>
            </a:r>
            <a:r>
              <a:rPr lang="ru-RU" b="1" dirty="0" err="1" smtClean="0">
                <a:solidFill>
                  <a:srgbClr val="FF0000"/>
                </a:solidFill>
              </a:rPr>
              <a:t>нітрати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4071942"/>
            <a:ext cx="230981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3600" b="1" i="1" dirty="0" err="1" smtClean="0">
                <a:solidFill>
                  <a:srgbClr val="FF0000"/>
                </a:solidFill>
              </a:rPr>
              <a:t>Нітрати</a:t>
            </a:r>
            <a:r>
              <a:rPr lang="ru-RU" sz="3600" b="1" i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1709C7"/>
                </a:solidFill>
              </a:rPr>
              <a:t>Органічні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нітрати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ще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другої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половини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минулого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століття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застосовують</a:t>
            </a:r>
            <a:r>
              <a:rPr lang="ru-RU" b="1" dirty="0" smtClean="0">
                <a:solidFill>
                  <a:srgbClr val="1709C7"/>
                </a:solidFill>
              </a:rPr>
              <a:t>: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для </a:t>
            </a:r>
            <a:r>
              <a:rPr lang="ru-RU" b="1" dirty="0" err="1" smtClean="0">
                <a:solidFill>
                  <a:srgbClr val="1709C7"/>
                </a:solidFill>
              </a:rPr>
              <a:t>купірування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нападів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стенокардії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для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попередження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нападів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стенокардії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У </a:t>
            </a:r>
            <a:r>
              <a:rPr lang="ru-RU" b="1" dirty="0" err="1" smtClean="0">
                <a:solidFill>
                  <a:srgbClr val="1709C7"/>
                </a:solidFill>
              </a:rPr>
              <a:t>зв'язку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відмінностями</a:t>
            </a:r>
            <a:r>
              <a:rPr lang="ru-RU" b="1" dirty="0" smtClean="0">
                <a:solidFill>
                  <a:srgbClr val="1709C7"/>
                </a:solidFill>
              </a:rPr>
              <a:t> у </a:t>
            </a:r>
            <a:r>
              <a:rPr lang="ru-RU" b="1" dirty="0" err="1" smtClean="0">
                <a:solidFill>
                  <a:srgbClr val="1709C7"/>
                </a:solidFill>
              </a:rPr>
              <a:t>хімічній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будові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нітратів</a:t>
            </a:r>
            <a:r>
              <a:rPr lang="ru-RU" b="1" dirty="0" smtClean="0">
                <a:solidFill>
                  <a:srgbClr val="1709C7"/>
                </a:solidFill>
              </a:rPr>
              <a:t> та </a:t>
            </a:r>
            <a:r>
              <a:rPr lang="ru-RU" b="1" dirty="0" err="1" smtClean="0">
                <a:solidFill>
                  <a:srgbClr val="1709C7"/>
                </a:solidFill>
              </a:rPr>
              <a:t>особливостями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їхньої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фармакологічної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дії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швидкості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настання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антиангінального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ефекту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його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тривалості</a:t>
            </a:r>
            <a:r>
              <a:rPr lang="ru-RU" b="1" dirty="0" smtClean="0">
                <a:solidFill>
                  <a:srgbClr val="1709C7"/>
                </a:solidFill>
              </a:rPr>
              <a:t>) </a:t>
            </a:r>
            <a:r>
              <a:rPr lang="ru-RU" b="1" dirty="0" err="1" smtClean="0">
                <a:solidFill>
                  <a:srgbClr val="1709C7"/>
                </a:solidFill>
              </a:rPr>
              <a:t>нітрати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мають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різне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застосування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4214818"/>
            <a:ext cx="264319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3600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–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безбарвна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масляниста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рідина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погано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розчинна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у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воді,добре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розчинна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– у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спирті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швидко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всмоктується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слизовими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оболонками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шкірою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,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ефективний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при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сублінгвальному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застосуванні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у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вигляді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розчину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, таблеток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чи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капсул.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ефект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настає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через 1-2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хв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продовжується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20-30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хв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при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внутрішньовенному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введенні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   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ефект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розвивається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ще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швидше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928670"/>
            <a:ext cx="1857388" cy="185738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4000504"/>
            <a:ext cx="1905000" cy="114300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4000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sz="4000" b="1" dirty="0" smtClean="0">
                <a:solidFill>
                  <a:srgbClr val="FF0000"/>
                </a:solidFill>
              </a:rPr>
              <a:t> –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Стимулює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утворення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en-US" sz="2800" b="1" dirty="0" smtClean="0">
                <a:solidFill>
                  <a:srgbClr val="1709C7"/>
                </a:solidFill>
              </a:rPr>
              <a:t>NO     </a:t>
            </a:r>
            <a:r>
              <a:rPr lang="ru-RU" sz="2800" b="1" dirty="0" smtClean="0">
                <a:solidFill>
                  <a:srgbClr val="1709C7"/>
                </a:solidFill>
              </a:rPr>
              <a:t>у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</a:t>
            </a:r>
            <a:r>
              <a:rPr lang="ru-RU" sz="2800" b="1" dirty="0" err="1" smtClean="0">
                <a:solidFill>
                  <a:srgbClr val="1709C7"/>
                </a:solidFill>
              </a:rPr>
              <a:t>стінці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Стимулює</a:t>
            </a:r>
            <a:r>
              <a:rPr lang="ru-RU" sz="2800" b="1" dirty="0" smtClean="0">
                <a:solidFill>
                  <a:srgbClr val="1709C7"/>
                </a:solidFill>
              </a:rPr>
              <a:t> синтез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простацикліну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стінці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Стимулює</a:t>
            </a:r>
            <a:r>
              <a:rPr lang="ru-RU" sz="2800" b="1" dirty="0" smtClean="0">
                <a:solidFill>
                  <a:srgbClr val="1709C7"/>
                </a:solidFill>
              </a:rPr>
              <a:t> бета2-адренорецептори ЦНС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збільшує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вплив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коронаророзширювальних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імпульсів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судинно-руховий</a:t>
            </a:r>
            <a:r>
              <a:rPr lang="ru-RU" sz="2800" b="1" dirty="0" smtClean="0">
                <a:solidFill>
                  <a:srgbClr val="1709C7"/>
                </a:solidFill>
              </a:rPr>
              <a:t> центр (</a:t>
            </a:r>
            <a:r>
              <a:rPr lang="ru-RU" sz="2800" b="1" dirty="0" err="1" smtClean="0">
                <a:solidFill>
                  <a:srgbClr val="1709C7"/>
                </a:solidFill>
              </a:rPr>
              <a:t>клофеліновий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механізм</a:t>
            </a:r>
            <a:r>
              <a:rPr lang="ru-RU" sz="2800" b="1" dirty="0" smtClean="0">
                <a:solidFill>
                  <a:srgbClr val="1709C7"/>
                </a:solidFill>
              </a:rPr>
              <a:t>).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Підвищує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активність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гуанілатциклази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Збільшує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кількість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циклічного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гуанілатфосфату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Активує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функцію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релаксуючої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системи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Зменшує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проникнення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іонів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кальцію</a:t>
            </a:r>
            <a:r>
              <a:rPr lang="ru-RU" sz="2800" b="1" dirty="0" smtClean="0">
                <a:solidFill>
                  <a:srgbClr val="1709C7"/>
                </a:solidFill>
              </a:rPr>
              <a:t> в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судини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кардіоміоцити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785794"/>
            <a:ext cx="28575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Знижує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артеріальний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тиск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післянавантаження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серце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Розслаблює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стінку</a:t>
            </a:r>
            <a:r>
              <a:rPr lang="ru-RU" sz="2800" b="1" dirty="0" smtClean="0">
                <a:solidFill>
                  <a:srgbClr val="1709C7"/>
                </a:solidFill>
              </a:rPr>
              <a:t> вен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переднавантаження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серце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Розширює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коронарні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судини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Зменшує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ударний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об'єм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крові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кінцевий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діастолічний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тиск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покращує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кровопостачання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субендокардіальних</a:t>
            </a:r>
            <a:r>
              <a:rPr lang="ru-RU" sz="2800" b="1" dirty="0" smtClean="0">
                <a:solidFill>
                  <a:srgbClr val="1709C7"/>
                </a:solidFill>
              </a:rPr>
              <a:t> зон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Зменшує</a:t>
            </a:r>
            <a:r>
              <a:rPr lang="ru-RU" sz="2800" b="1" dirty="0" smtClean="0">
                <a:solidFill>
                  <a:srgbClr val="1709C7"/>
                </a:solidFill>
              </a:rPr>
              <a:t> роботу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r>
              <a:rPr lang="ru-RU" sz="2800" b="1" dirty="0" smtClean="0">
                <a:solidFill>
                  <a:srgbClr val="1709C7"/>
                </a:solidFill>
              </a:rPr>
              <a:t> та потребу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в </a:t>
            </a:r>
            <a:r>
              <a:rPr lang="ru-RU" sz="2800" b="1" dirty="0" err="1" smtClean="0">
                <a:solidFill>
                  <a:srgbClr val="1709C7"/>
                </a:solidFill>
              </a:rPr>
              <a:t>кисні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Нормалізує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обмін</a:t>
            </a:r>
            <a:r>
              <a:rPr lang="ru-RU" sz="2800" b="1" dirty="0" smtClean="0">
                <a:solidFill>
                  <a:srgbClr val="1709C7"/>
                </a:solidFill>
              </a:rPr>
              <a:t> (особливо </a:t>
            </a:r>
            <a:r>
              <a:rPr lang="ru-RU" sz="2800" b="1" dirty="0" err="1" smtClean="0">
                <a:solidFill>
                  <a:srgbClr val="1709C7"/>
                </a:solidFill>
              </a:rPr>
              <a:t>енергетичний</a:t>
            </a:r>
            <a:r>
              <a:rPr lang="ru-RU" sz="2800" b="1" dirty="0" smtClean="0">
                <a:solidFill>
                  <a:srgbClr val="1709C7"/>
                </a:solidFill>
              </a:rPr>
              <a:t>) </a:t>
            </a:r>
            <a:r>
              <a:rPr lang="ru-RU" sz="2800" b="1" dirty="0" err="1" smtClean="0">
                <a:solidFill>
                  <a:srgbClr val="1709C7"/>
                </a:solidFill>
              </a:rPr>
              <a:t>речовин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міокарді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судинах</a:t>
            </a: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5162572"/>
            <a:ext cx="28575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дія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Зменшується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венозний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приплив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крові</a:t>
            </a:r>
            <a:r>
              <a:rPr lang="ru-RU" sz="2800" b="1" dirty="0" smtClean="0">
                <a:solidFill>
                  <a:srgbClr val="1709C7"/>
                </a:solidFill>
              </a:rPr>
              <a:t> до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Знижується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тиск</a:t>
            </a:r>
            <a:r>
              <a:rPr lang="ru-RU" sz="2800" b="1" dirty="0" smtClean="0">
                <a:solidFill>
                  <a:srgbClr val="1709C7"/>
                </a:solidFill>
              </a:rPr>
              <a:t> у правому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передсерді</a:t>
            </a:r>
            <a:r>
              <a:rPr lang="ru-RU" sz="2800" b="1" dirty="0" smtClean="0">
                <a:solidFill>
                  <a:srgbClr val="1709C7"/>
                </a:solidFill>
              </a:rPr>
              <a:t>, у </a:t>
            </a:r>
            <a:r>
              <a:rPr lang="ru-RU" sz="2800" b="1" dirty="0" err="1" smtClean="0">
                <a:solidFill>
                  <a:srgbClr val="1709C7"/>
                </a:solidFill>
              </a:rPr>
              <a:t>системі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легеневої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артерії</a:t>
            </a:r>
            <a:r>
              <a:rPr lang="ru-RU" sz="2800" b="1" dirty="0" smtClean="0">
                <a:solidFill>
                  <a:srgbClr val="1709C7"/>
                </a:solidFill>
              </a:rPr>
              <a:t>, а </a:t>
            </a:r>
            <a:r>
              <a:rPr lang="ru-RU" sz="2800" b="1" dirty="0" err="1" smtClean="0">
                <a:solidFill>
                  <a:srgbClr val="1709C7"/>
                </a:solidFill>
              </a:rPr>
              <a:t>також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зменшується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периферичний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опір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Внаслідок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цього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відбувається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розвантаження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зменшується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його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напруга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подолання</a:t>
            </a:r>
            <a:r>
              <a:rPr lang="ru-RU" sz="2800" b="1" dirty="0" smtClean="0">
                <a:solidFill>
                  <a:srgbClr val="1709C7"/>
                </a:solidFill>
              </a:rPr>
              <a:t> опору </a:t>
            </a:r>
            <a:r>
              <a:rPr lang="ru-RU" sz="2800" b="1" dirty="0" err="1" smtClean="0">
                <a:solidFill>
                  <a:srgbClr val="1709C7"/>
                </a:solidFill>
              </a:rPr>
              <a:t>викиду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крові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знижуються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його</a:t>
            </a:r>
            <a:r>
              <a:rPr lang="ru-RU" sz="2800" b="1" dirty="0" smtClean="0">
                <a:solidFill>
                  <a:srgbClr val="1709C7"/>
                </a:solidFill>
              </a:rPr>
              <a:t> потреби у </a:t>
            </a:r>
            <a:r>
              <a:rPr lang="ru-RU" sz="2800" b="1" dirty="0" err="1" smtClean="0">
                <a:solidFill>
                  <a:srgbClr val="1709C7"/>
                </a:solidFill>
              </a:rPr>
              <a:t>кисні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енергетичні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витрати</a:t>
            </a:r>
            <a:r>
              <a:rPr lang="ru-RU" sz="2800" b="1" dirty="0" smtClean="0">
                <a:solidFill>
                  <a:srgbClr val="1709C7"/>
                </a:solidFill>
              </a:rPr>
              <a:t>. </a:t>
            </a:r>
            <a:r>
              <a:rPr lang="ru-RU" sz="2800" b="1" dirty="0" err="1" smtClean="0">
                <a:solidFill>
                  <a:srgbClr val="1709C7"/>
                </a:solidFill>
              </a:rPr>
              <a:t>Зниження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кардіальної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напруги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сприяє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відновленню</a:t>
            </a:r>
            <a:r>
              <a:rPr lang="ru-RU" sz="2800" b="1" dirty="0" smtClean="0">
                <a:solidFill>
                  <a:srgbClr val="1709C7"/>
                </a:solidFill>
              </a:rPr>
              <a:t> кровотоку у </a:t>
            </a:r>
            <a:r>
              <a:rPr lang="ru-RU" sz="2800" b="1" dirty="0" err="1" smtClean="0">
                <a:solidFill>
                  <a:srgbClr val="1709C7"/>
                </a:solidFill>
              </a:rPr>
              <a:t>дрібних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судинах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. </a:t>
            </a:r>
            <a:r>
              <a:rPr lang="ru-RU" sz="2800" b="1" dirty="0" err="1" smtClean="0">
                <a:solidFill>
                  <a:srgbClr val="1709C7"/>
                </a:solidFill>
              </a:rPr>
              <a:t>Поряд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зменшенням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ішемії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поступово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зникає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больова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імпульсація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від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ішемізованого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вогнища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припиняється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больовий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синдром.Ці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властивості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нітрогліцерину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дають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підставу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застосовувати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його</a:t>
            </a:r>
            <a:r>
              <a:rPr lang="ru-RU" sz="2800" b="1" dirty="0" smtClean="0">
                <a:solidFill>
                  <a:srgbClr val="1709C7"/>
                </a:solidFill>
              </a:rPr>
              <a:t> як не </a:t>
            </a:r>
            <a:r>
              <a:rPr lang="ru-RU" sz="2800" b="1" dirty="0" err="1" smtClean="0">
                <a:solidFill>
                  <a:srgbClr val="1709C7"/>
                </a:solidFill>
              </a:rPr>
              <a:t>тільки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антиангінальний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засіб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але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засоби</a:t>
            </a:r>
            <a:r>
              <a:rPr lang="ru-RU" sz="2800" b="1" dirty="0" smtClean="0">
                <a:solidFill>
                  <a:srgbClr val="1709C7"/>
                </a:solidFill>
              </a:rPr>
              <a:t> для </a:t>
            </a:r>
            <a:r>
              <a:rPr lang="ru-RU" sz="2800" b="1" dirty="0" err="1" smtClean="0">
                <a:solidFill>
                  <a:srgbClr val="1709C7"/>
                </a:solidFill>
              </a:rPr>
              <a:t>лікування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гострої</a:t>
            </a:r>
            <a:r>
              <a:rPr lang="ru-RU" sz="2800" b="1" dirty="0" smtClean="0">
                <a:solidFill>
                  <a:srgbClr val="1709C7"/>
                </a:solidFill>
              </a:rPr>
              <a:t> та ХСН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Крім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коронарних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судин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нітрати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розширюють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судини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мозку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черевної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порожнини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також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спазмолітичну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дію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на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м'язи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жовчних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шляхів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травного каналу,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сечоводів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матки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бронхів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Безперервний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тривалий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прийом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призводить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до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розвитку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толерантності,коли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для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досягнення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антиангінального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гемодинамічного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ефектів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потрібне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збільшення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дози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частоти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прийомів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Розвиток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толерантності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до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органічних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нітрат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пов'язане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поступовим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зниженням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активності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цГМФ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зменшенням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утворення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NO. </a:t>
            </a:r>
            <a:endParaRPr lang="uk-UA" sz="2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При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призначенні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нітратів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слід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постійно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контролювати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ефективність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терапії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ретельно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регулювати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дози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Побічні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застосуванні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препаратів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часто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виникає:головний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біль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запаморочення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зниження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артеріального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тиску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а при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передозуванні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ортостатичний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колапс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Протипоказання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крововилив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мозок,підвищений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внутрішньочерепний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тиск,виражена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гіпотензія,закритокутова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форма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глаукоми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високим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внутрішньоочним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тиском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67517" y="1928802"/>
            <a:ext cx="22193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378619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Пролонговані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нітрати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Тринітролонг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випускається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вигляді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полімерних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плівок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</a:t>
            </a:r>
            <a:r>
              <a:rPr lang="uk-UA" sz="2800" b="1" dirty="0" err="1" smtClean="0">
                <a:solidFill>
                  <a:schemeClr val="accent3">
                    <a:lumMod val="50000"/>
                  </a:schemeClr>
                </a:solidFill>
              </a:rPr>
              <a:t>анес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енні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слизову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оболонку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ясен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відносно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швидко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тривало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Полімерні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плівки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містять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по 0,001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0,002 г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застосовуються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як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профілактики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так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усунення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нападів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стенокардії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Антиангінальний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розвивається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через 1–2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хвилини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триває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3–4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години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Сустак-міте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Сустак-форте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мікрокапсульована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форма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пролонгованої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містять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по 0,0026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або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0,0064 мг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Застосовують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попередження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нападів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стенокардії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, при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хронічній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коронарній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недостатності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5357826"/>
            <a:ext cx="171451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Пролонговані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нітрати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Ізосорбіду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динітрат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сублінгвально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у вену 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інгаляційно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вживанні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вигляді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таблеток:початок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через 30-50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хвилин,максимальний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через 1,5-2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години,загальна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тривалість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4-6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годин.Приймають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таблетки до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їжі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3-4 рази на день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хронічному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перебігу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ішемічної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хвороби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серця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попередження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нападів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FontTx/>
              <a:buChar char="-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Нітросорбід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введений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сублінгвально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може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усунути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напади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стенокардії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хоча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розвивається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повільніше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ніж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FontTx/>
              <a:buChar char="-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Ізомак-спрей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аерозольна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форма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нітросорбіду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усунення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нападів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стенокардії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FontTx/>
              <a:buChar char="-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Ізодиніт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лікарська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форма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внутрішньовенного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застосування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Антиангінальний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засіб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із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групи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сіднонімінів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Молсидомін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корватон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сіднофарм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виявляє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периферичну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венодилятивну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дію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призводить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зменшення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венозного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повернення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серця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знижує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перед- 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постнавантаження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серце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зменшує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потребу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міокарда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кисні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покращує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умови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циркуляції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субендокардіальній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зоні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міокарда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покращує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колатеральний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коронарний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кровообіг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Фармакокінетика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Швидко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всмоктується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травному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каналі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Метаболізується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печінці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Період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напіввиведення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близько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3,5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години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Виводиться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переважно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із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сечею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Час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настання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близько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10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хвилин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після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сублінгвального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застосування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препарату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триває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кілька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годин.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Застосовують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усунення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профілактики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нападів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стенокардії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хронічній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СН.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Антагоністи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кальцію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Класифікація</a:t>
            </a:r>
            <a:r>
              <a:rPr lang="ru-RU" sz="2800" b="1" i="1" dirty="0" smtClean="0">
                <a:solidFill>
                  <a:srgbClr val="7030A0"/>
                </a:solidFill>
              </a:rPr>
              <a:t>: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1709C7"/>
                </a:solidFill>
              </a:rPr>
              <a:t>Кардіотропні</a:t>
            </a:r>
            <a:r>
              <a:rPr lang="ru-RU" sz="2800" b="1" dirty="0" smtClean="0">
                <a:solidFill>
                  <a:srgbClr val="1709C7"/>
                </a:solidFill>
              </a:rPr>
              <a:t> - </a:t>
            </a:r>
            <a:r>
              <a:rPr lang="ru-RU" sz="2800" b="1" dirty="0" err="1" smtClean="0">
                <a:solidFill>
                  <a:srgbClr val="1709C7"/>
                </a:solidFill>
              </a:rPr>
              <a:t>Фенілалкіламіни</a:t>
            </a:r>
            <a:r>
              <a:rPr lang="ru-RU" sz="2800" b="1" dirty="0" smtClean="0">
                <a:solidFill>
                  <a:srgbClr val="1709C7"/>
                </a:solidFill>
              </a:rPr>
              <a:t>:      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верапаміл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фіноптін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ізоптин</a:t>
            </a:r>
            <a:r>
              <a:rPr lang="ru-RU" sz="2800" b="1" dirty="0" smtClean="0">
                <a:solidFill>
                  <a:srgbClr val="1709C7"/>
                </a:solidFill>
              </a:rPr>
              <a:t>)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2.Вазотропні – </a:t>
            </a:r>
            <a:r>
              <a:rPr lang="ru-RU" sz="2800" b="1" dirty="0" err="1" smtClean="0">
                <a:solidFill>
                  <a:srgbClr val="1709C7"/>
                </a:solidFill>
              </a:rPr>
              <a:t>дігдропіридини</a:t>
            </a:r>
            <a:r>
              <a:rPr lang="ru-RU" sz="2800" b="1" dirty="0" smtClean="0">
                <a:solidFill>
                  <a:srgbClr val="1709C7"/>
                </a:solidFill>
              </a:rPr>
              <a:t>: </a:t>
            </a:r>
            <a:r>
              <a:rPr lang="ru-RU" sz="2800" b="1" dirty="0" err="1" smtClean="0">
                <a:solidFill>
                  <a:srgbClr val="1709C7"/>
                </a:solidFill>
              </a:rPr>
              <a:t>ніфедипін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амлодипін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фелодипін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3.Змішаної </a:t>
            </a:r>
            <a:r>
              <a:rPr lang="ru-RU" sz="2800" b="1" dirty="0" err="1" smtClean="0">
                <a:solidFill>
                  <a:srgbClr val="1709C7"/>
                </a:solidFill>
              </a:rPr>
              <a:t>дії</a:t>
            </a:r>
            <a:r>
              <a:rPr lang="ru-RU" sz="2800" b="1" dirty="0" smtClean="0">
                <a:solidFill>
                  <a:srgbClr val="1709C7"/>
                </a:solidFill>
              </a:rPr>
              <a:t> - </a:t>
            </a:r>
            <a:r>
              <a:rPr lang="ru-RU" sz="2800" b="1" dirty="0" err="1" smtClean="0">
                <a:solidFill>
                  <a:srgbClr val="1709C7"/>
                </a:solidFill>
              </a:rPr>
              <a:t>Бензотіазепіни</a:t>
            </a:r>
            <a:r>
              <a:rPr lang="ru-RU" sz="2800" b="1" dirty="0" smtClean="0">
                <a:solidFill>
                  <a:srgbClr val="1709C7"/>
                </a:solidFill>
              </a:rPr>
              <a:t>: </a:t>
            </a:r>
            <a:r>
              <a:rPr lang="ru-RU" sz="2800" b="1" dirty="0" err="1" smtClean="0">
                <a:solidFill>
                  <a:srgbClr val="1709C7"/>
                </a:solidFill>
              </a:rPr>
              <a:t>дилтіазем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Гальмують</a:t>
            </a:r>
            <a:r>
              <a:rPr lang="ru-RU" sz="2800" b="1" dirty="0" smtClean="0">
                <a:solidFill>
                  <a:srgbClr val="1709C7"/>
                </a:solidFill>
              </a:rPr>
              <a:t> транспорт </a:t>
            </a:r>
            <a:r>
              <a:rPr lang="ru-RU" sz="2800" b="1" dirty="0" err="1" smtClean="0">
                <a:solidFill>
                  <a:srgbClr val="1709C7"/>
                </a:solidFill>
              </a:rPr>
              <a:t>іонів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кальцію</a:t>
            </a:r>
            <a:r>
              <a:rPr lang="ru-RU" sz="2800" b="1" dirty="0" smtClean="0">
                <a:solidFill>
                  <a:srgbClr val="1709C7"/>
                </a:solidFill>
              </a:rPr>
              <a:t> через </a:t>
            </a:r>
            <a:r>
              <a:rPr lang="ru-RU" sz="2800" b="1" dirty="0" err="1" smtClean="0">
                <a:solidFill>
                  <a:srgbClr val="1709C7"/>
                </a:solidFill>
              </a:rPr>
              <a:t>повільні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кальцієві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канали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клітинних</a:t>
            </a:r>
            <a:r>
              <a:rPr lang="ru-RU" sz="2800" b="1" dirty="0" smtClean="0">
                <a:solidFill>
                  <a:srgbClr val="1709C7"/>
                </a:solidFill>
              </a:rPr>
              <a:t> мембран </a:t>
            </a:r>
            <a:r>
              <a:rPr lang="ru-RU" sz="2800" b="1" dirty="0" err="1" smtClean="0">
                <a:solidFill>
                  <a:srgbClr val="1709C7"/>
                </a:solidFill>
              </a:rPr>
              <a:t>усередину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кардіоміоцитів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гладком'язових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клітин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коронарних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периферичних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Знижуючи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скоротливість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та роботу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безпосередньо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зменшують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споживання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кисню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міокардом</a:t>
            </a:r>
            <a:r>
              <a:rPr lang="ru-RU" sz="2800" b="1" dirty="0" smtClean="0">
                <a:solidFill>
                  <a:srgbClr val="1709C7"/>
                </a:solidFill>
              </a:rPr>
              <a:t>, а </a:t>
            </a:r>
            <a:r>
              <a:rPr lang="ru-RU" sz="2800" b="1" dirty="0" err="1" smtClean="0">
                <a:solidFill>
                  <a:srgbClr val="1709C7"/>
                </a:solidFill>
              </a:rPr>
              <a:t>також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побічно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знижує</a:t>
            </a:r>
            <a:r>
              <a:rPr lang="ru-RU" sz="2800" b="1" dirty="0" smtClean="0">
                <a:solidFill>
                  <a:srgbClr val="1709C7"/>
                </a:solidFill>
              </a:rPr>
              <a:t> потребу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кисні</a:t>
            </a:r>
            <a:r>
              <a:rPr lang="ru-RU" sz="2800" b="1" dirty="0" smtClean="0">
                <a:solidFill>
                  <a:srgbClr val="1709C7"/>
                </a:solidFill>
              </a:rPr>
              <a:t> за </a:t>
            </a:r>
            <a:r>
              <a:rPr lang="ru-RU" sz="2800" b="1" dirty="0" err="1" smtClean="0">
                <a:solidFill>
                  <a:srgbClr val="1709C7"/>
                </a:solidFill>
              </a:rPr>
              <a:t>рахунок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периферичного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судинного</a:t>
            </a:r>
            <a:r>
              <a:rPr lang="ru-RU" sz="2800" b="1" dirty="0" smtClean="0">
                <a:solidFill>
                  <a:srgbClr val="1709C7"/>
                </a:solidFill>
              </a:rPr>
              <a:t> опору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пов'язаної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цим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оптимізацією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роботи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857232"/>
            <a:ext cx="11620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Антагоністи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кальцію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Ніфедипін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пролонгований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715963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7030A0"/>
                </a:solidFill>
              </a:rPr>
              <a:t>Помірно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пролонговані</a:t>
            </a:r>
            <a:r>
              <a:rPr lang="ru-RU" sz="2800" b="1" dirty="0" smtClean="0">
                <a:solidFill>
                  <a:srgbClr val="7030A0"/>
                </a:solidFill>
              </a:rPr>
              <a:t>: </a:t>
            </a:r>
          </a:p>
          <a:p>
            <a:pPr marL="715963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Адалат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SL,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Кордафлекс-ретард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</a:p>
          <a:p>
            <a:pPr marL="715963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Корінфар-ретард</a:t>
            </a:r>
            <a:r>
              <a:rPr lang="ru-RU" sz="2800" b="1" dirty="0" smtClean="0">
                <a:solidFill>
                  <a:srgbClr val="7030A0"/>
                </a:solidFill>
              </a:rPr>
              <a:t> 30-100 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715963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7030A0"/>
                </a:solidFill>
              </a:rPr>
              <a:t>Значно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пролонговані</a:t>
            </a:r>
            <a:r>
              <a:rPr lang="ru-RU" sz="2800" b="1" dirty="0" smtClean="0">
                <a:solidFill>
                  <a:srgbClr val="7030A0"/>
                </a:solidFill>
              </a:rPr>
              <a:t>: </a:t>
            </a:r>
          </a:p>
          <a:p>
            <a:pPr marL="715963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Осмо-Адалат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Кордипін-Х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L, 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715963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Ніфекард-Х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L	</a:t>
            </a:r>
            <a:r>
              <a:rPr lang="en-US" sz="2800" b="1" dirty="0" smtClean="0">
                <a:solidFill>
                  <a:srgbClr val="7030A0"/>
                </a:solidFill>
              </a:rPr>
              <a:t>30-120 </a:t>
            </a:r>
            <a:r>
              <a:rPr lang="ru-RU" sz="2800" b="1" dirty="0" smtClean="0">
                <a:solidFill>
                  <a:srgbClr val="7030A0"/>
                </a:solidFill>
              </a:rPr>
              <a:t>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Амлодипін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Норваск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Карділопін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Нормодипін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Калчек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Амловас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Веро-амлодипін</a:t>
            </a:r>
            <a:r>
              <a:rPr lang="ru-RU" sz="2800" b="1" dirty="0" smtClean="0">
                <a:solidFill>
                  <a:srgbClr val="7030A0"/>
                </a:solidFill>
              </a:rPr>
              <a:t> 5-10 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Фелодипін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Плендил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Фелодіп</a:t>
            </a:r>
            <a:r>
              <a:rPr lang="ru-RU" sz="2800" b="1" dirty="0" smtClean="0">
                <a:solidFill>
                  <a:srgbClr val="7030A0"/>
                </a:solidFill>
              </a:rPr>
              <a:t> 5-10 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Ісрадипін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Ломір</a:t>
            </a:r>
            <a:r>
              <a:rPr lang="ru-RU" sz="2800" b="1" dirty="0" smtClean="0">
                <a:solidFill>
                  <a:srgbClr val="7030A0"/>
                </a:solidFill>
              </a:rPr>
              <a:t> 2,5-10 мг 2 рази на 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Лацидипін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Лаципіл</a:t>
            </a:r>
            <a:r>
              <a:rPr lang="ru-RU" sz="2800" b="1" dirty="0" smtClean="0">
                <a:solidFill>
                  <a:srgbClr val="7030A0"/>
                </a:solidFill>
              </a:rPr>
              <a:t> 2-4 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Дилтіазем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Кардізем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Дилтіазем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ТЕВА,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Дилтіазем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Ланнахер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Алтіазем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РР,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Карділ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Діазем</a:t>
            </a:r>
            <a:r>
              <a:rPr lang="ru-RU" sz="2800" b="1" dirty="0" smtClean="0">
                <a:solidFill>
                  <a:srgbClr val="7030A0"/>
                </a:solidFill>
              </a:rPr>
              <a:t> 120-320 мг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Верапаміл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Ізоптин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Фіноптин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Лекоптин</a:t>
            </a:r>
            <a:r>
              <a:rPr lang="ru-RU" sz="2800" b="1" dirty="0" smtClean="0">
                <a:solidFill>
                  <a:srgbClr val="7030A0"/>
                </a:solidFill>
              </a:rPr>
              <a:t> 120-480 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857232"/>
            <a:ext cx="247174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Фенігідин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розширює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спазмовані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вінцеві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артерії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покращує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постстенотичну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коронарну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циркуляцію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атеросклеротичних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обструкціях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Фармакокінетика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препарату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сублінгвальному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застосуванні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починає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проявлятися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через 5-15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а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внутрішньому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прийомі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через 10-30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хвилин.Максимальний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розвивається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через 30-90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хвилин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після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вживання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зберігається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протягом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4-6 годин.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Побічні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ефекти:головний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біль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запаморочення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стомлюваність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припливи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крові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обличчя,рефлекторна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тахікардія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гіпотензія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набряки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гомілок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нудота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почуття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переповнення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шлунка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діарея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свербіж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шкіри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кропив'янка,гіперплазія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ясен,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тимчасова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гіперглікемія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зміна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картини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крові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5286388"/>
            <a:ext cx="1752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Бета-Адреноблокатори</a:t>
            </a:r>
            <a:r>
              <a:rPr lang="ru-RU" sz="2800" b="1" dirty="0" smtClean="0">
                <a:solidFill>
                  <a:srgbClr val="FF0000"/>
                </a:solidFill>
              </a:rPr>
              <a:t>  </a:t>
            </a:r>
            <a:r>
              <a:rPr lang="ru-RU" sz="2800" b="1" dirty="0" err="1" smtClean="0">
                <a:solidFill>
                  <a:srgbClr val="9900CC"/>
                </a:solidFill>
              </a:rPr>
              <a:t>Класифікація</a:t>
            </a:r>
            <a:r>
              <a:rPr lang="ru-RU" sz="2800" b="1" dirty="0" smtClean="0">
                <a:solidFill>
                  <a:srgbClr val="9900CC"/>
                </a:solidFill>
              </a:rPr>
              <a:t>: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Неселективні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Піндолол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Віскен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Пиндолол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2,5-7,5 мг 3 рази на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Пропранолол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Індерал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Обзидан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Анаприлін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20-80 мг 4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р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12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Селективні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Метопролол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Беталок-ЗОК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Егілок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Емзок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Метокард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Корвітол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50-200 мг 2 рази на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Атенолол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Тенормін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Атенолол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Хайпотен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Атенолан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50-200 мг 1-2 рази на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Бісопролол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Конкор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Конкор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Кор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Бісогамма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2,5-10 мг/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Бетаксолол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Локрен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Бетоптик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Бетак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10-20 мг/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Ацебутолол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Сектраль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 200-600 мг 2 рази на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Бета-Адреноблокатори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додатковими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вазодилатуючими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властивостями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Небіволол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Небілет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2,5-5 мг/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Карведілол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Ділатренд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Акриділол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Кардівас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25-50 мг 2 рази на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41921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marL="0" indent="0" algn="r">
              <a:lnSpc>
                <a:spcPct val="70000"/>
              </a:lnSpc>
              <a:spcBef>
                <a:spcPts val="600"/>
              </a:spcBef>
            </a:pP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Лекарські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препарати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які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поліпшують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прогноз у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хворих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643050"/>
            <a:ext cx="5715040" cy="492922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Антиагрегантні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препарати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АСК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– основа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профілактики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артеріального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тромбозу. Оптимальна доза АСК -75-150 мг/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прийом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АСК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хворими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на ІХС, особливо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тими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що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перенесли ІМ,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знижує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ризик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розвитку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повторного ІМ, в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середньому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на 23%.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Тиклопідін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-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неконкурентний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блокатор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АДФ-рецепторів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за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антитромбоцитарною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активністю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можна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порівняти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АСК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Клопідогрель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альтернативний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антитромбоцитарний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препарат –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75 мг/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285688" y="285704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9308" y="4143380"/>
            <a:ext cx="3271848" cy="242889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571612"/>
            <a:ext cx="3276601" cy="25336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41921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marL="0" indent="0" algn="r">
              <a:lnSpc>
                <a:spcPct val="70000"/>
              </a:lnSpc>
              <a:spcBef>
                <a:spcPts val="600"/>
              </a:spcBef>
            </a:pP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Лікарські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препарати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які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поліпшують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прогноз у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хворих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643050"/>
            <a:ext cx="8643998" cy="492922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Гіполіпідемічні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засоби</a:t>
            </a:r>
            <a:r>
              <a:rPr lang="ru-RU" b="1" dirty="0" smtClean="0">
                <a:solidFill>
                  <a:srgbClr val="FF0000"/>
                </a:solidFill>
              </a:rPr>
              <a:t> 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Класифікація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Статини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ловастатин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симвастатин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аторвастатин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розувастатин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Секвестранти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жовчних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кислот (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аніонообмінні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смоли):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холестирамін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колестипол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Фібрати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гемфіброзіл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безафібрат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фенофібрат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ципрофібрат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Нікотинова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кислота</a:t>
            </a: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Різні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пробукол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ненасичені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жирні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кислоти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жиророзчинні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вітаміни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Гіполіпідемічна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терапія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показана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хворим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на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гіперліпопротеїнемію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при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концентрації:ХС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крові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вище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6,5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ммоль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/л, ТГ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понад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2,3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ммоль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/л.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3714752"/>
            <a:ext cx="18478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Лікарська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терапія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Лікарська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терапія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ІХС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здійснюється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поступово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I </a:t>
            </a:r>
            <a:r>
              <a:rPr lang="ru-RU" b="1" dirty="0" err="1" smtClean="0">
                <a:solidFill>
                  <a:srgbClr val="FF0000"/>
                </a:solidFill>
              </a:rPr>
              <a:t>ступінь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монотерапія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препаратом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однієї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3-х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груп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вибору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:  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нітрати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 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бета-блокатори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 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антагоністи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кальцію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II </a:t>
            </a:r>
            <a:r>
              <a:rPr lang="ru-RU" b="1" dirty="0" err="1" smtClean="0">
                <a:solidFill>
                  <a:srgbClr val="FF0000"/>
                </a:solidFill>
              </a:rPr>
              <a:t>ступінь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комбінація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2-х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препаратів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групи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вибору:нітрати+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бета-блокатори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нітрати+антагоністи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кальцію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III </a:t>
            </a:r>
            <a:r>
              <a:rPr lang="ru-RU" b="1" dirty="0" err="1" smtClean="0">
                <a:solidFill>
                  <a:srgbClr val="FF0000"/>
                </a:solidFill>
              </a:rPr>
              <a:t>ступінь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–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комбінація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препаратів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вибору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із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допоміжними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антиангінальними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засобами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5143512"/>
            <a:ext cx="17049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347774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>
              <a:lnSpc>
                <a:spcPct val="70000"/>
              </a:lnSpc>
            </a:pP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Рекомендації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по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фармакотерапії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яка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поліпшує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прогноз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хворих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стабільною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500174"/>
            <a:ext cx="8643998" cy="492922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Клас</a:t>
            </a:r>
            <a:r>
              <a:rPr lang="ru-RU" sz="2800" b="1" dirty="0" smtClean="0">
                <a:solidFill>
                  <a:srgbClr val="FF0000"/>
                </a:solidFill>
              </a:rPr>
              <a:t> I: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аспірин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1709C7"/>
                </a:solidFill>
              </a:rPr>
              <a:t>75 мг на </a:t>
            </a:r>
            <a:r>
              <a:rPr lang="ru-RU" sz="2800" b="1" dirty="0" err="1" smtClean="0">
                <a:solidFill>
                  <a:srgbClr val="1709C7"/>
                </a:solidFill>
              </a:rPr>
              <a:t>добу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всіх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за </a:t>
            </a:r>
            <a:r>
              <a:rPr lang="ru-RU" sz="2800" b="1" dirty="0" err="1" smtClean="0">
                <a:solidFill>
                  <a:srgbClr val="1709C7"/>
                </a:solidFill>
              </a:rPr>
              <a:t>відсутності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протипоказань</a:t>
            </a:r>
            <a:r>
              <a:rPr lang="ru-RU" sz="2800" b="1" dirty="0" smtClean="0">
                <a:solidFill>
                  <a:srgbClr val="1709C7"/>
                </a:solidFill>
              </a:rPr>
              <a:t> (активна </a:t>
            </a:r>
            <a:r>
              <a:rPr lang="ru-RU" sz="2800" b="1" dirty="0" err="1" smtClean="0">
                <a:solidFill>
                  <a:srgbClr val="1709C7"/>
                </a:solidFill>
              </a:rPr>
              <a:t>шлунково-кишкова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кровотеча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алергія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аспірин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його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непереносимість</a:t>
            </a:r>
            <a:r>
              <a:rPr lang="ru-RU" sz="2800" b="1" dirty="0" smtClean="0">
                <a:solidFill>
                  <a:srgbClr val="1709C7"/>
                </a:solidFill>
              </a:rPr>
              <a:t>)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статини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всіх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</a:t>
            </a:r>
            <a:r>
              <a:rPr lang="ru-RU" sz="2800" b="1" dirty="0" smtClean="0">
                <a:solidFill>
                  <a:srgbClr val="1709C7"/>
                </a:solidFill>
              </a:rPr>
              <a:t> коронарною хворобою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інгібітори</a:t>
            </a:r>
            <a:r>
              <a:rPr lang="ru-RU" sz="2800" b="1" dirty="0" smtClean="0">
                <a:solidFill>
                  <a:srgbClr val="FF0000"/>
                </a:solidFill>
              </a:rPr>
              <a:t> АПФ </a:t>
            </a:r>
            <a:r>
              <a:rPr lang="ru-RU" sz="2800" b="1" dirty="0" smtClean="0">
                <a:solidFill>
                  <a:srgbClr val="1709C7"/>
                </a:solidFill>
              </a:rPr>
              <a:t>за </a:t>
            </a:r>
            <a:r>
              <a:rPr lang="ru-RU" sz="2800" b="1" dirty="0" err="1" smtClean="0">
                <a:solidFill>
                  <a:srgbClr val="1709C7"/>
                </a:solidFill>
              </a:rPr>
              <a:t>наявності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артеріальної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гіпертензії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серцевої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недостатності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дисфункції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лівого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шлуночка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перенесеного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інфаркту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дисфункцією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лівого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шлуночка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цукрового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діабету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бета-блокатори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внутрішньо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після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інфаркту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в </a:t>
            </a:r>
            <a:r>
              <a:rPr lang="ru-RU" sz="2800" b="1" dirty="0" err="1" smtClean="0">
                <a:solidFill>
                  <a:srgbClr val="1709C7"/>
                </a:solidFill>
              </a:rPr>
              <a:t>анамнезі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серцевою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недостатністю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збереженою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фракцією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викиду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endParaRPr lang="ru-RU" sz="2800" b="1" dirty="0" smtClean="0">
              <a:solidFill>
                <a:srgbClr val="9900CC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347774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>
              <a:lnSpc>
                <a:spcPct val="70000"/>
              </a:lnSpc>
            </a:pP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Рекомендації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по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фармакотерапії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яка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поліпшує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прогноз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хворих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стабільною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500174"/>
            <a:ext cx="8643998" cy="492922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Клас</a:t>
            </a:r>
            <a:r>
              <a:rPr lang="ru-RU" sz="2800" b="1" dirty="0" smtClean="0">
                <a:solidFill>
                  <a:srgbClr val="FF0000"/>
                </a:solidFill>
              </a:rPr>
              <a:t> II а: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інгібітори</a:t>
            </a:r>
            <a:r>
              <a:rPr lang="ru-RU" sz="2800" b="1" dirty="0" smtClean="0">
                <a:solidFill>
                  <a:srgbClr val="FF0000"/>
                </a:solidFill>
              </a:rPr>
              <a:t> АПФ </a:t>
            </a:r>
            <a:r>
              <a:rPr lang="ru-RU" sz="2800" b="1" dirty="0" smtClean="0">
                <a:solidFill>
                  <a:srgbClr val="1709C7"/>
                </a:solidFill>
              </a:rPr>
              <a:t>у </a:t>
            </a:r>
            <a:r>
              <a:rPr lang="ru-RU" sz="2800" b="1" dirty="0" err="1" smtClean="0">
                <a:solidFill>
                  <a:srgbClr val="1709C7"/>
                </a:solidFill>
              </a:rPr>
              <a:t>всіх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зі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стенокардією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підтвердженим</a:t>
            </a:r>
            <a:r>
              <a:rPr lang="ru-RU" sz="2800" b="1" dirty="0" smtClean="0">
                <a:solidFill>
                  <a:srgbClr val="1709C7"/>
                </a:solidFill>
              </a:rPr>
              <a:t>        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діагнозом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коронарної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хвороби</a:t>
            </a:r>
            <a:r>
              <a:rPr lang="ru-RU" sz="2800" b="1" dirty="0" smtClean="0">
                <a:solidFill>
                  <a:srgbClr val="1709C7"/>
                </a:solidFill>
              </a:rPr>
              <a:t> 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FF0000"/>
                </a:solidFill>
              </a:rPr>
              <a:t>клопідогрель</a:t>
            </a:r>
            <a:r>
              <a:rPr lang="ru-RU" sz="2800" b="1" dirty="0" smtClean="0">
                <a:solidFill>
                  <a:srgbClr val="1709C7"/>
                </a:solidFill>
              </a:rPr>
              <a:t> як альтернатива        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аспірину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стабільну</a:t>
            </a:r>
            <a:r>
              <a:rPr lang="ru-RU" sz="2800" b="1" dirty="0" smtClean="0">
                <a:solidFill>
                  <a:srgbClr val="1709C7"/>
                </a:solidFill>
              </a:rPr>
              <a:t>        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стенокардію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які</a:t>
            </a:r>
            <a:r>
              <a:rPr lang="ru-RU" sz="2800" b="1" dirty="0" smtClean="0">
                <a:solidFill>
                  <a:srgbClr val="1709C7"/>
                </a:solidFill>
              </a:rPr>
              <a:t> не </a:t>
            </a:r>
            <a:r>
              <a:rPr lang="ru-RU" sz="2800" b="1" dirty="0" err="1" smtClean="0">
                <a:solidFill>
                  <a:srgbClr val="1709C7"/>
                </a:solidFill>
              </a:rPr>
              <a:t>можуть</a:t>
            </a:r>
            <a:r>
              <a:rPr lang="ru-RU" sz="2800" b="1" dirty="0" smtClean="0">
                <a:solidFill>
                  <a:srgbClr val="1709C7"/>
                </a:solidFill>
              </a:rPr>
              <a:t> 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приймати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аспірин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наприклад</a:t>
            </a:r>
            <a:r>
              <a:rPr lang="ru-RU" sz="2800" b="1" dirty="0" smtClean="0">
                <a:solidFill>
                  <a:srgbClr val="1709C7"/>
                </a:solidFill>
              </a:rPr>
              <a:t>,        через </a:t>
            </a:r>
            <a:r>
              <a:rPr lang="ru-RU" sz="2800" b="1" dirty="0" err="1" smtClean="0">
                <a:solidFill>
                  <a:srgbClr val="1709C7"/>
                </a:solidFill>
              </a:rPr>
              <a:t>алергію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-      </a:t>
            </a:r>
            <a:r>
              <a:rPr lang="ru-RU" sz="2800" b="1" dirty="0" err="1" smtClean="0">
                <a:solidFill>
                  <a:srgbClr val="FF0000"/>
                </a:solidFill>
              </a:rPr>
              <a:t>статини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1709C7"/>
                </a:solidFill>
              </a:rPr>
              <a:t>у </a:t>
            </a:r>
            <a:r>
              <a:rPr lang="ru-RU" sz="2800" b="1" dirty="0" err="1" smtClean="0">
                <a:solidFill>
                  <a:srgbClr val="1709C7"/>
                </a:solidFill>
              </a:rPr>
              <a:t>високих</a:t>
            </a:r>
            <a:r>
              <a:rPr lang="ru-RU" sz="2800" b="1" dirty="0" smtClean="0">
                <a:solidFill>
                  <a:srgbClr val="1709C7"/>
                </a:solidFill>
              </a:rPr>
              <a:t> дозах за </a:t>
            </a:r>
            <a:r>
              <a:rPr lang="ru-RU" sz="2800" b="1" dirty="0" err="1" smtClean="0">
                <a:solidFill>
                  <a:srgbClr val="1709C7"/>
                </a:solidFill>
              </a:rPr>
              <a:t>наявності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високого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ризику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серцево-судинна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смертність</a:t>
            </a:r>
            <a:r>
              <a:rPr lang="ru-RU" sz="2800" b="1" dirty="0" smtClean="0">
                <a:solidFill>
                  <a:srgbClr val="1709C7"/>
                </a:solidFill>
              </a:rPr>
              <a:t> – </a:t>
            </a:r>
            <a:r>
              <a:rPr lang="ru-RU" sz="2800" b="1" dirty="0" err="1" smtClean="0">
                <a:solidFill>
                  <a:srgbClr val="1709C7"/>
                </a:solidFill>
              </a:rPr>
              <a:t>понад</a:t>
            </a:r>
            <a:r>
              <a:rPr lang="ru-RU" sz="2800" b="1" dirty="0" smtClean="0">
                <a:solidFill>
                  <a:srgbClr val="1709C7"/>
                </a:solidFill>
              </a:rPr>
              <a:t> 2%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рік</a:t>
            </a:r>
            <a:r>
              <a:rPr lang="ru-RU" sz="2800" b="1" dirty="0" smtClean="0">
                <a:solidFill>
                  <a:srgbClr val="1709C7"/>
                </a:solidFill>
              </a:rPr>
              <a:t>) у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доведеною</a:t>
            </a:r>
            <a:r>
              <a:rPr lang="ru-RU" sz="2800" b="1" dirty="0" smtClean="0">
                <a:solidFill>
                  <a:srgbClr val="1709C7"/>
                </a:solidFill>
              </a:rPr>
              <a:t> коронарною хворобою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1571612"/>
            <a:ext cx="2000232" cy="259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347774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>
              <a:lnSpc>
                <a:spcPct val="70000"/>
              </a:lnSpc>
            </a:pP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Рекомендації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по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фармакотерапії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яка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поліпшує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прогноз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хворих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стабільною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500174"/>
            <a:ext cx="8643998" cy="492922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Клас</a:t>
            </a:r>
            <a:r>
              <a:rPr lang="ru-RU" sz="2800" b="1" dirty="0" smtClean="0">
                <a:solidFill>
                  <a:srgbClr val="FF0000"/>
                </a:solidFill>
              </a:rPr>
              <a:t> II b: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фібрати</a:t>
            </a:r>
            <a:r>
              <a:rPr lang="ru-RU" sz="2800" b="1" dirty="0" smtClean="0">
                <a:solidFill>
                  <a:srgbClr val="1709C7"/>
                </a:solidFill>
              </a:rPr>
              <a:t> при </a:t>
            </a:r>
            <a:r>
              <a:rPr lang="ru-RU" sz="2800" b="1" dirty="0" err="1" smtClean="0">
                <a:solidFill>
                  <a:srgbClr val="1709C7"/>
                </a:solidFill>
              </a:rPr>
              <a:t>низькому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рівні</a:t>
            </a:r>
            <a:r>
              <a:rPr lang="ru-RU" sz="2800" b="1" dirty="0" smtClean="0">
                <a:solidFill>
                  <a:srgbClr val="1709C7"/>
                </a:solidFill>
              </a:rPr>
              <a:t> ЛПВЩ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високому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вмісті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тригліцеридів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цукровий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діабет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метаболічний</a:t>
            </a:r>
            <a:r>
              <a:rPr lang="ru-RU" sz="2800" b="1" dirty="0" smtClean="0">
                <a:solidFill>
                  <a:srgbClr val="1709C7"/>
                </a:solidFill>
              </a:rPr>
              <a:t> синдром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1709C7"/>
                </a:solidFill>
              </a:rPr>
              <a:t>Медикаментозна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терапія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спрямована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усунення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симптомів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1709C7"/>
                </a:solidFill>
              </a:rPr>
              <a:t>Антиангінальні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що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запобігають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нападам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стенокардії</a:t>
            </a:r>
            <a:r>
              <a:rPr lang="ru-RU" sz="2800" b="1" dirty="0" smtClean="0">
                <a:solidFill>
                  <a:srgbClr val="1709C7"/>
                </a:solidFill>
              </a:rPr>
              <a:t>)        три </a:t>
            </a:r>
            <a:r>
              <a:rPr lang="ru-RU" sz="2800" b="1" dirty="0" err="1" smtClean="0">
                <a:solidFill>
                  <a:srgbClr val="1709C7"/>
                </a:solidFill>
              </a:rPr>
              <a:t>основні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групи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антиангінальних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препаратів</a:t>
            </a:r>
            <a:r>
              <a:rPr lang="ru-RU" sz="2800" b="1" dirty="0" smtClean="0">
                <a:solidFill>
                  <a:srgbClr val="1709C7"/>
                </a:solidFill>
              </a:rPr>
              <a:t>: ББ, </a:t>
            </a:r>
            <a:r>
              <a:rPr lang="ru-RU" sz="2800" b="1" dirty="0" err="1" smtClean="0">
                <a:solidFill>
                  <a:srgbClr val="1709C7"/>
                </a:solidFill>
              </a:rPr>
              <a:t>нітрати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пролонговані</a:t>
            </a:r>
            <a:r>
              <a:rPr lang="ru-RU" sz="2800" b="1" dirty="0" smtClean="0">
                <a:solidFill>
                  <a:srgbClr val="1709C7"/>
                </a:solidFill>
              </a:rPr>
              <a:t> АК.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CC3399"/>
                </a:solidFill>
              </a:rPr>
              <a:t>І</a:t>
            </a:r>
            <a:r>
              <a:rPr lang="pl-PL" dirty="0" smtClean="0">
                <a:solidFill>
                  <a:srgbClr val="CC3399"/>
                </a:solidFill>
              </a:rPr>
              <a:t>нфаркт м</a:t>
            </a:r>
            <a:r>
              <a:rPr lang="uk-UA" dirty="0" smtClean="0">
                <a:solidFill>
                  <a:srgbClr val="CC3399"/>
                </a:solidFill>
              </a:rPr>
              <a:t>і</a:t>
            </a:r>
            <a:r>
              <a:rPr lang="pl-PL" dirty="0" smtClean="0">
                <a:solidFill>
                  <a:srgbClr val="CC3399"/>
                </a:solidFill>
              </a:rPr>
              <a:t>окарда</a:t>
            </a:r>
            <a:endParaRPr lang="pl-PL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28670"/>
            <a:ext cx="840108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err="1" smtClean="0">
                <a:solidFill>
                  <a:srgbClr val="9900CC"/>
                </a:solidFill>
              </a:rPr>
              <a:t>характеризується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утворенням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некротичного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вогнища</a:t>
            </a:r>
            <a:r>
              <a:rPr lang="ru-RU" sz="2800" b="1" dirty="0" smtClean="0">
                <a:solidFill>
                  <a:srgbClr val="9900CC"/>
                </a:solidFill>
              </a:rPr>
              <a:t> у </a:t>
            </a:r>
            <a:r>
              <a:rPr lang="ru-RU" sz="2800" b="1" dirty="0" err="1" smtClean="0">
                <a:solidFill>
                  <a:srgbClr val="9900CC"/>
                </a:solidFill>
              </a:rPr>
              <a:t>серцевому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м'язі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внаслідок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порушення</a:t>
            </a:r>
            <a:r>
              <a:rPr lang="ru-RU" sz="2800" b="1" dirty="0" smtClean="0">
                <a:solidFill>
                  <a:srgbClr val="9900CC"/>
                </a:solidFill>
              </a:rPr>
              <a:t> коронарного </a:t>
            </a:r>
            <a:r>
              <a:rPr lang="ru-RU" sz="2800" b="1" dirty="0" err="1" smtClean="0">
                <a:solidFill>
                  <a:srgbClr val="9900CC"/>
                </a:solidFill>
              </a:rPr>
              <a:t>кровообігу</a:t>
            </a:r>
            <a:r>
              <a:rPr lang="ru-RU" sz="2800" b="1" dirty="0" smtClean="0">
                <a:solidFill>
                  <a:srgbClr val="9900CC"/>
                </a:solidFill>
              </a:rPr>
              <a:t> (</a:t>
            </a:r>
            <a:r>
              <a:rPr lang="ru-RU" sz="2800" b="1" dirty="0" err="1" smtClean="0">
                <a:solidFill>
                  <a:srgbClr val="9900CC"/>
                </a:solidFill>
              </a:rPr>
              <a:t>найчастіше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його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повного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припинення</a:t>
            </a:r>
            <a:r>
              <a:rPr lang="ru-RU" sz="2800" b="1" dirty="0" smtClean="0">
                <a:solidFill>
                  <a:srgbClr val="9900CC"/>
                </a:solidFill>
              </a:rPr>
              <a:t> за </a:t>
            </a:r>
            <a:r>
              <a:rPr lang="ru-RU" sz="2800" b="1" dirty="0" err="1" smtClean="0">
                <a:solidFill>
                  <a:srgbClr val="9900CC"/>
                </a:solidFill>
              </a:rPr>
              <a:t>рахунок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тромбоутворення</a:t>
            </a:r>
            <a:r>
              <a:rPr lang="ru-RU" sz="2800" b="1" dirty="0" smtClean="0">
                <a:solidFill>
                  <a:srgbClr val="9900CC"/>
                </a:solidFill>
              </a:rPr>
              <a:t>)</a:t>
            </a:r>
          </a:p>
          <a:p>
            <a:pPr algn="just"/>
            <a:endParaRPr lang="pl-PL" dirty="0" smtClean="0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928934"/>
            <a:ext cx="792961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нфаркт 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r>
              <a:rPr lang="ru-RU" b="1" dirty="0" smtClean="0">
                <a:solidFill>
                  <a:srgbClr val="CC3399"/>
                </a:solidFill>
              </a:rPr>
              <a:t> (ІМ)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rgbClr val="FF0000"/>
                </a:solidFill>
              </a:rPr>
              <a:t>Симптоматика  </a:t>
            </a:r>
          </a:p>
          <a:p>
            <a:pPr marL="358775" indent="-358775">
              <a:buFont typeface="Wingdings" pitchFamily="2" charset="2"/>
              <a:buChar char="Ø"/>
            </a:pPr>
            <a:r>
              <a:rPr lang="ru-RU" b="1" dirty="0" err="1" smtClean="0">
                <a:solidFill>
                  <a:srgbClr val="002060"/>
                </a:solidFill>
              </a:rPr>
              <a:t>Основний</a:t>
            </a:r>
            <a:r>
              <a:rPr lang="ru-RU" b="1" dirty="0" smtClean="0">
                <a:solidFill>
                  <a:srgbClr val="002060"/>
                </a:solidFill>
              </a:rPr>
              <a:t> симптом ІМ     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тривалий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больовий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напад</a:t>
            </a:r>
            <a:r>
              <a:rPr lang="ru-RU" b="1" dirty="0" smtClean="0">
                <a:solidFill>
                  <a:srgbClr val="002060"/>
                </a:solidFill>
              </a:rPr>
              <a:t>     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в </a:t>
            </a:r>
            <a:r>
              <a:rPr lang="ru-RU" b="1" dirty="0" err="1" smtClean="0">
                <a:solidFill>
                  <a:srgbClr val="002060"/>
                </a:solidFill>
              </a:rPr>
              <a:t>області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серця</a:t>
            </a:r>
            <a:r>
              <a:rPr lang="ru-RU" b="1" dirty="0" smtClean="0">
                <a:solidFill>
                  <a:srgbClr val="002060"/>
                </a:solidFill>
              </a:rPr>
              <a:t> та за грудиною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Біль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виникає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раптово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     </a:t>
            </a:r>
            <a:r>
              <a:rPr lang="ru-RU" b="1" dirty="0" err="1" smtClean="0">
                <a:solidFill>
                  <a:srgbClr val="002060"/>
                </a:solidFill>
              </a:rPr>
              <a:t>досить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швидко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досягає</a:t>
            </a:r>
            <a:r>
              <a:rPr lang="ru-RU" b="1" dirty="0" smtClean="0">
                <a:solidFill>
                  <a:srgbClr val="002060"/>
                </a:solidFill>
              </a:rPr>
              <a:t>      </a:t>
            </a:r>
            <a:r>
              <a:rPr lang="ru-RU" b="1" dirty="0" err="1" smtClean="0">
                <a:solidFill>
                  <a:srgbClr val="002060"/>
                </a:solidFill>
              </a:rPr>
              <a:t>великої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виразності</a:t>
            </a:r>
            <a:r>
              <a:rPr lang="ru-RU" b="1" dirty="0" smtClean="0">
                <a:solidFill>
                  <a:srgbClr val="002060"/>
                </a:solidFill>
              </a:rPr>
              <a:t>,      </a:t>
            </a:r>
            <a:r>
              <a:rPr lang="ru-RU" b="1" dirty="0" err="1" smtClean="0">
                <a:solidFill>
                  <a:srgbClr val="002060"/>
                </a:solidFill>
              </a:rPr>
              <a:t>може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іррадіювати</a:t>
            </a:r>
            <a:r>
              <a:rPr lang="ru-RU" b="1" dirty="0" smtClean="0">
                <a:solidFill>
                  <a:srgbClr val="002060"/>
                </a:solidFill>
              </a:rPr>
              <a:t> в </a:t>
            </a:r>
            <a:r>
              <a:rPr lang="ru-RU" b="1" dirty="0" err="1" smtClean="0">
                <a:solidFill>
                  <a:srgbClr val="002060"/>
                </a:solidFill>
              </a:rPr>
              <a:t>ліву</a:t>
            </a:r>
            <a:r>
              <a:rPr lang="ru-RU" b="1" dirty="0" smtClean="0">
                <a:solidFill>
                  <a:srgbClr val="002060"/>
                </a:solidFill>
              </a:rPr>
              <a:t> руку,      лопатку, </a:t>
            </a:r>
            <a:r>
              <a:rPr lang="ru-RU" b="1" dirty="0" err="1" smtClean="0">
                <a:solidFill>
                  <a:srgbClr val="002060"/>
                </a:solidFill>
              </a:rPr>
              <a:t>нижню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щелепу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міжлопатковий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простір.На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відміну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</a:t>
            </a:r>
            <a:r>
              <a:rPr lang="ru-RU" b="1" dirty="0" smtClean="0">
                <a:solidFill>
                  <a:srgbClr val="002060"/>
                </a:solidFill>
              </a:rPr>
              <a:t> болю при </a:t>
            </a:r>
            <a:r>
              <a:rPr lang="ru-RU" b="1" dirty="0" err="1" smtClean="0">
                <a:solidFill>
                  <a:srgbClr val="002060"/>
                </a:solidFill>
              </a:rPr>
              <a:t>стенокардії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інфаркті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міокарда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біль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значно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інтенсивніший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не </a:t>
            </a:r>
            <a:r>
              <a:rPr lang="ru-RU" b="1" dirty="0" err="1" smtClean="0">
                <a:solidFill>
                  <a:srgbClr val="002060"/>
                </a:solidFill>
              </a:rPr>
              <a:t>усувається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прийомом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нітрогліцерину</a:t>
            </a:r>
            <a:r>
              <a:rPr lang="ru-RU" b="1" dirty="0" smtClean="0">
                <a:solidFill>
                  <a:srgbClr val="002060"/>
                </a:solidFill>
              </a:rPr>
              <a:t>.      </a:t>
            </a:r>
            <a:r>
              <a:rPr lang="ru-RU" b="1" dirty="0" err="1" smtClean="0">
                <a:solidFill>
                  <a:srgbClr val="002060"/>
                </a:solidFill>
              </a:rPr>
              <a:t>Такий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варіант</a:t>
            </a:r>
            <a:r>
              <a:rPr lang="ru-RU" b="1" dirty="0" smtClean="0">
                <a:solidFill>
                  <a:srgbClr val="002060"/>
                </a:solidFill>
              </a:rPr>
              <a:t> початку </a:t>
            </a:r>
            <a:r>
              <a:rPr lang="ru-RU" b="1" dirty="0" err="1" smtClean="0">
                <a:solidFill>
                  <a:srgbClr val="002060"/>
                </a:solidFill>
              </a:rPr>
              <a:t>інфаркту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є</a:t>
            </a:r>
            <a:r>
              <a:rPr lang="ru-RU" b="1" dirty="0" smtClean="0">
                <a:solidFill>
                  <a:srgbClr val="002060"/>
                </a:solidFill>
              </a:rPr>
              <a:t>     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 </a:t>
            </a:r>
            <a:r>
              <a:rPr lang="ru-RU" b="1" dirty="0" err="1" smtClean="0">
                <a:solidFill>
                  <a:srgbClr val="002060"/>
                </a:solidFill>
              </a:rPr>
              <a:t>типовим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(так званий      </a:t>
            </a:r>
            <a:r>
              <a:rPr lang="ru-RU" b="1" dirty="0" err="1" smtClean="0">
                <a:solidFill>
                  <a:srgbClr val="002060"/>
                </a:solidFill>
              </a:rPr>
              <a:t>ангінозний</a:t>
            </a:r>
            <a:r>
              <a:rPr lang="ru-RU" b="1" dirty="0" smtClean="0">
                <a:solidFill>
                  <a:srgbClr val="002060"/>
                </a:solidFill>
              </a:rPr>
              <a:t> статус).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358775" indent="-358775">
              <a:buFont typeface="Wingdings" pitchFamily="2" charset="2"/>
              <a:buChar char="Ø"/>
            </a:pPr>
            <a:endParaRPr lang="pl-PL" dirty="0" smtClean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928670"/>
            <a:ext cx="264320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5286388"/>
            <a:ext cx="114300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</a:t>
            </a:r>
            <a:r>
              <a:rPr lang="ru-RU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</a:t>
            </a:r>
            <a:r>
              <a:rPr lang="pl-PL" b="1" dirty="0" smtClean="0">
                <a:solidFill>
                  <a:srgbClr val="CC3399"/>
                </a:solidFill>
              </a:rPr>
              <a:t>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rgbClr val="FF0000"/>
                </a:solidFill>
              </a:rPr>
              <a:t>Для </a:t>
            </a:r>
            <a:r>
              <a:rPr lang="ru-RU" sz="3800" b="1" dirty="0" err="1" smtClean="0">
                <a:solidFill>
                  <a:srgbClr val="FF0000"/>
                </a:solidFill>
              </a:rPr>
              <a:t>лікування</a:t>
            </a:r>
            <a:r>
              <a:rPr lang="ru-RU" sz="3800" b="1" dirty="0" smtClean="0">
                <a:solidFill>
                  <a:srgbClr val="FF0000"/>
                </a:solidFill>
              </a:rPr>
              <a:t> хворого на </a:t>
            </a:r>
            <a:r>
              <a:rPr lang="ru-RU" sz="3800" b="1" dirty="0" err="1" smtClean="0">
                <a:solidFill>
                  <a:srgbClr val="FF0000"/>
                </a:solidFill>
              </a:rPr>
              <a:t>гострий</a:t>
            </a:r>
            <a:r>
              <a:rPr lang="ru-RU" sz="3800" b="1" dirty="0" smtClean="0">
                <a:solidFill>
                  <a:srgbClr val="FF0000"/>
                </a:solidFill>
              </a:rPr>
              <a:t> </a:t>
            </a:r>
            <a:r>
              <a:rPr lang="ru-RU" sz="3800" b="1" dirty="0" err="1" smtClean="0">
                <a:solidFill>
                  <a:srgbClr val="FF0000"/>
                </a:solidFill>
              </a:rPr>
              <a:t>інфаркт</a:t>
            </a:r>
            <a:r>
              <a:rPr lang="ru-RU" sz="3800" b="1" dirty="0" smtClean="0">
                <a:solidFill>
                  <a:srgbClr val="FF0000"/>
                </a:solidFill>
              </a:rPr>
              <a:t> </a:t>
            </a:r>
            <a:r>
              <a:rPr lang="ru-RU" sz="3800" b="1" dirty="0" err="1" smtClean="0">
                <a:solidFill>
                  <a:srgbClr val="FF0000"/>
                </a:solidFill>
              </a:rPr>
              <a:t>застосовують</a:t>
            </a:r>
            <a:r>
              <a:rPr lang="ru-RU" sz="3800" b="1" dirty="0" smtClean="0">
                <a:solidFill>
                  <a:srgbClr val="FF0000"/>
                </a:solidFill>
              </a:rPr>
              <a:t> ряд </a:t>
            </a:r>
            <a:r>
              <a:rPr lang="ru-RU" sz="3800" b="1" dirty="0" err="1" smtClean="0">
                <a:solidFill>
                  <a:srgbClr val="FF0000"/>
                </a:solidFill>
              </a:rPr>
              <a:t>заходів</a:t>
            </a:r>
            <a:r>
              <a:rPr lang="ru-RU" sz="3800" b="1" dirty="0" smtClean="0">
                <a:solidFill>
                  <a:srgbClr val="FF0000"/>
                </a:solidFill>
              </a:rPr>
              <a:t>:</a:t>
            </a:r>
          </a:p>
          <a:p>
            <a:pPr marL="742950" indent="-742950">
              <a:buAutoNum type="arabicParenR"/>
            </a:pPr>
            <a:r>
              <a:rPr lang="ru-RU" sz="3800" b="1" dirty="0" err="1" smtClean="0">
                <a:solidFill>
                  <a:srgbClr val="1709C7"/>
                </a:solidFill>
              </a:rPr>
              <a:t>усунення</a:t>
            </a:r>
            <a:r>
              <a:rPr lang="ru-RU" sz="3800" b="1" dirty="0" smtClean="0">
                <a:solidFill>
                  <a:srgbClr val="1709C7"/>
                </a:solidFill>
              </a:rPr>
              <a:t> </a:t>
            </a:r>
            <a:r>
              <a:rPr lang="ru-RU" sz="3800" b="1" dirty="0" err="1" smtClean="0">
                <a:solidFill>
                  <a:srgbClr val="1709C7"/>
                </a:solidFill>
              </a:rPr>
              <a:t>больового</a:t>
            </a:r>
            <a:r>
              <a:rPr lang="ru-RU" sz="3800" b="1" dirty="0" smtClean="0">
                <a:solidFill>
                  <a:srgbClr val="1709C7"/>
                </a:solidFill>
              </a:rPr>
              <a:t> нападу</a:t>
            </a:r>
            <a:r>
              <a:rPr lang="ru-RU" sz="3800" b="1" dirty="0" smtClean="0">
                <a:solidFill>
                  <a:srgbClr val="1709C7"/>
                </a:solidFill>
              </a:rPr>
              <a:t>;</a:t>
            </a:r>
          </a:p>
          <a:p>
            <a:pPr marL="742950" indent="-742950">
              <a:buNone/>
            </a:pPr>
            <a:r>
              <a:rPr lang="ru-RU" sz="3800" b="1" dirty="0" smtClean="0">
                <a:solidFill>
                  <a:srgbClr val="1709C7"/>
                </a:solidFill>
              </a:rPr>
              <a:t>2</a:t>
            </a:r>
            <a:r>
              <a:rPr lang="ru-RU" sz="3800" b="1" dirty="0" smtClean="0">
                <a:solidFill>
                  <a:srgbClr val="1709C7"/>
                </a:solidFill>
              </a:rPr>
              <a:t>) </a:t>
            </a:r>
            <a:r>
              <a:rPr lang="ru-RU" sz="3800" b="1" dirty="0" err="1" smtClean="0">
                <a:solidFill>
                  <a:srgbClr val="1709C7"/>
                </a:solidFill>
              </a:rPr>
              <a:t>антикоагулянтну</a:t>
            </a:r>
            <a:r>
              <a:rPr lang="ru-RU" sz="3800" b="1" dirty="0" smtClean="0">
                <a:solidFill>
                  <a:srgbClr val="1709C7"/>
                </a:solidFill>
              </a:rPr>
              <a:t> та </a:t>
            </a:r>
            <a:r>
              <a:rPr lang="ru-RU" sz="3800" b="1" dirty="0" err="1" smtClean="0">
                <a:solidFill>
                  <a:srgbClr val="1709C7"/>
                </a:solidFill>
              </a:rPr>
              <a:t>фібринолітичну</a:t>
            </a:r>
            <a:r>
              <a:rPr lang="ru-RU" sz="3800" b="1" dirty="0" smtClean="0">
                <a:solidFill>
                  <a:srgbClr val="1709C7"/>
                </a:solidFill>
              </a:rPr>
              <a:t> </a:t>
            </a:r>
            <a:r>
              <a:rPr lang="ru-RU" sz="3800" b="1" dirty="0" err="1" smtClean="0">
                <a:solidFill>
                  <a:srgbClr val="1709C7"/>
                </a:solidFill>
              </a:rPr>
              <a:t>терапію</a:t>
            </a:r>
            <a:r>
              <a:rPr lang="ru-RU" sz="3800" b="1" dirty="0" smtClean="0">
                <a:solidFill>
                  <a:srgbClr val="1709C7"/>
                </a:solidFill>
              </a:rPr>
              <a:t>;</a:t>
            </a:r>
          </a:p>
          <a:p>
            <a:pPr marL="742950" indent="-742950">
              <a:buNone/>
            </a:pPr>
            <a:r>
              <a:rPr lang="ru-RU" sz="3800" b="1" dirty="0" smtClean="0">
                <a:solidFill>
                  <a:srgbClr val="1709C7"/>
                </a:solidFill>
              </a:rPr>
              <a:t>3</a:t>
            </a:r>
            <a:r>
              <a:rPr lang="ru-RU" sz="3800" b="1" dirty="0" smtClean="0">
                <a:solidFill>
                  <a:srgbClr val="1709C7"/>
                </a:solidFill>
              </a:rPr>
              <a:t>) </a:t>
            </a:r>
            <a:r>
              <a:rPr lang="ru-RU" sz="3800" b="1" dirty="0" err="1" smtClean="0">
                <a:solidFill>
                  <a:srgbClr val="1709C7"/>
                </a:solidFill>
              </a:rPr>
              <a:t>профілактику</a:t>
            </a:r>
            <a:r>
              <a:rPr lang="ru-RU" sz="3800" b="1" dirty="0" smtClean="0">
                <a:solidFill>
                  <a:srgbClr val="1709C7"/>
                </a:solidFill>
              </a:rPr>
              <a:t> та </a:t>
            </a:r>
            <a:r>
              <a:rPr lang="ru-RU" sz="3800" b="1" dirty="0" err="1" smtClean="0">
                <a:solidFill>
                  <a:srgbClr val="1709C7"/>
                </a:solidFill>
              </a:rPr>
              <a:t>усунення</a:t>
            </a:r>
            <a:r>
              <a:rPr lang="ru-RU" sz="3800" b="1" dirty="0" smtClean="0">
                <a:solidFill>
                  <a:srgbClr val="1709C7"/>
                </a:solidFill>
              </a:rPr>
              <a:t> </a:t>
            </a:r>
            <a:r>
              <a:rPr lang="ru-RU" sz="3800" b="1" dirty="0" err="1" smtClean="0">
                <a:solidFill>
                  <a:srgbClr val="1709C7"/>
                </a:solidFill>
              </a:rPr>
              <a:t>порушень</a:t>
            </a:r>
            <a:r>
              <a:rPr lang="ru-RU" sz="3800" b="1" dirty="0" smtClean="0">
                <a:solidFill>
                  <a:srgbClr val="1709C7"/>
                </a:solidFill>
              </a:rPr>
              <a:t> ритму </a:t>
            </a:r>
            <a:r>
              <a:rPr lang="ru-RU" sz="3800" b="1" dirty="0" err="1" smtClean="0">
                <a:solidFill>
                  <a:srgbClr val="1709C7"/>
                </a:solidFill>
              </a:rPr>
              <a:t>серця</a:t>
            </a:r>
            <a:r>
              <a:rPr lang="ru-RU" sz="3800" b="1" dirty="0" smtClean="0">
                <a:solidFill>
                  <a:srgbClr val="1709C7"/>
                </a:solidFill>
              </a:rPr>
              <a:t>;</a:t>
            </a:r>
          </a:p>
          <a:p>
            <a:pPr marL="742950" indent="-742950">
              <a:buNone/>
            </a:pPr>
            <a:r>
              <a:rPr lang="ru-RU" sz="3800" b="1" dirty="0" smtClean="0">
                <a:solidFill>
                  <a:srgbClr val="1709C7"/>
                </a:solidFill>
              </a:rPr>
              <a:t>4</a:t>
            </a:r>
            <a:r>
              <a:rPr lang="ru-RU" sz="3800" b="1" dirty="0" smtClean="0">
                <a:solidFill>
                  <a:srgbClr val="1709C7"/>
                </a:solidFill>
              </a:rPr>
              <a:t>) </a:t>
            </a:r>
            <a:r>
              <a:rPr lang="ru-RU" sz="3800" b="1" dirty="0" err="1" smtClean="0">
                <a:solidFill>
                  <a:srgbClr val="1709C7"/>
                </a:solidFill>
              </a:rPr>
              <a:t>лікування</a:t>
            </a:r>
            <a:r>
              <a:rPr lang="ru-RU" sz="3800" b="1" dirty="0" smtClean="0">
                <a:solidFill>
                  <a:srgbClr val="1709C7"/>
                </a:solidFill>
              </a:rPr>
              <a:t> </a:t>
            </a:r>
            <a:r>
              <a:rPr lang="ru-RU" sz="3800" b="1" dirty="0" err="1" smtClean="0">
                <a:solidFill>
                  <a:srgbClr val="1709C7"/>
                </a:solidFill>
              </a:rPr>
              <a:t>ускладнень</a:t>
            </a:r>
            <a:r>
              <a:rPr lang="ru-RU" sz="3800" b="1" dirty="0" smtClean="0">
                <a:solidFill>
                  <a:srgbClr val="1709C7"/>
                </a:solidFill>
              </a:rPr>
              <a:t>. </a:t>
            </a:r>
            <a:endParaRPr lang="ru-RU" sz="3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</a:t>
            </a:r>
            <a:r>
              <a:rPr lang="ru-RU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</a:t>
            </a:r>
            <a:r>
              <a:rPr lang="pl-PL" b="1" dirty="0" smtClean="0">
                <a:solidFill>
                  <a:srgbClr val="CC3399"/>
                </a:solidFill>
              </a:rPr>
              <a:t>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55000" lnSpcReduction="20000"/>
          </a:bodyPr>
          <a:lstStyle/>
          <a:p>
            <a:pPr marL="358775" indent="-358775">
              <a:buFont typeface="+mj-lt"/>
              <a:buAutoNum type="arabicPeriod"/>
            </a:pPr>
            <a:r>
              <a:rPr lang="ru-RU" sz="4500" b="1" dirty="0" err="1" smtClean="0">
                <a:solidFill>
                  <a:srgbClr val="FF0000"/>
                </a:solidFill>
              </a:rPr>
              <a:t>Купірування</a:t>
            </a:r>
            <a:r>
              <a:rPr lang="ru-RU" sz="4500" b="1" dirty="0" smtClean="0">
                <a:solidFill>
                  <a:srgbClr val="FF0000"/>
                </a:solidFill>
              </a:rPr>
              <a:t> </a:t>
            </a:r>
            <a:r>
              <a:rPr lang="ru-RU" sz="4500" b="1" dirty="0" smtClean="0">
                <a:solidFill>
                  <a:srgbClr val="FF0000"/>
                </a:solidFill>
              </a:rPr>
              <a:t>болю</a:t>
            </a:r>
          </a:p>
          <a:p>
            <a:pPr marL="358775" indent="-358775">
              <a:buNone/>
            </a:pP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smtClean="0">
                <a:solidFill>
                  <a:srgbClr val="002060"/>
                </a:solidFill>
              </a:rPr>
              <a:t>   </a:t>
            </a:r>
            <a:r>
              <a:rPr lang="ru-RU" sz="4500" b="1" dirty="0" err="1" smtClean="0">
                <a:solidFill>
                  <a:srgbClr val="002060"/>
                </a:solidFill>
              </a:rPr>
              <a:t>Введення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наркотичних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анальгетиків</a:t>
            </a:r>
            <a:r>
              <a:rPr lang="ru-RU" sz="4500" b="1" dirty="0" smtClean="0">
                <a:solidFill>
                  <a:srgbClr val="002060"/>
                </a:solidFill>
              </a:rPr>
              <a:t> (</a:t>
            </a:r>
            <a:r>
              <a:rPr lang="ru-RU" sz="4500" b="1" dirty="0" err="1" smtClean="0">
                <a:solidFill>
                  <a:srgbClr val="002060"/>
                </a:solidFill>
              </a:rPr>
              <a:t>морфін</a:t>
            </a:r>
            <a:r>
              <a:rPr lang="ru-RU" sz="4500" b="1" dirty="0" smtClean="0">
                <a:solidFill>
                  <a:srgbClr val="002060"/>
                </a:solidFill>
              </a:rPr>
              <a:t>, </a:t>
            </a:r>
            <a:r>
              <a:rPr lang="ru-RU" sz="4500" b="1" dirty="0" err="1" smtClean="0">
                <a:solidFill>
                  <a:srgbClr val="002060"/>
                </a:solidFill>
              </a:rPr>
              <a:t>омнопон</a:t>
            </a:r>
            <a:r>
              <a:rPr lang="ru-RU" sz="4500" b="1" dirty="0" smtClean="0">
                <a:solidFill>
                  <a:srgbClr val="002060"/>
                </a:solidFill>
              </a:rPr>
              <a:t>, </a:t>
            </a:r>
            <a:r>
              <a:rPr lang="ru-RU" sz="4500" b="1" dirty="0" err="1" smtClean="0">
                <a:solidFill>
                  <a:srgbClr val="002060"/>
                </a:solidFill>
              </a:rPr>
              <a:t>промедол</a:t>
            </a:r>
            <a:r>
              <a:rPr lang="ru-RU" sz="4500" b="1" dirty="0" smtClean="0">
                <a:solidFill>
                  <a:srgbClr val="002060"/>
                </a:solidFill>
              </a:rPr>
              <a:t>)</a:t>
            </a:r>
          </a:p>
          <a:p>
            <a:pPr marL="358775" indent="-358775">
              <a:buNone/>
            </a:pP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smtClean="0">
                <a:solidFill>
                  <a:srgbClr val="002060"/>
                </a:solidFill>
              </a:rPr>
              <a:t>    </a:t>
            </a:r>
            <a:r>
              <a:rPr lang="ru-RU" sz="4500" b="1" dirty="0" err="1" smtClean="0">
                <a:solidFill>
                  <a:srgbClr val="002060"/>
                </a:solidFill>
              </a:rPr>
              <a:t>Нейролептаналгезія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smtClean="0">
                <a:solidFill>
                  <a:srgbClr val="002060"/>
                </a:solidFill>
              </a:rPr>
              <a:t>(</a:t>
            </a:r>
            <a:r>
              <a:rPr lang="ru-RU" sz="4500" b="1" dirty="0" err="1" smtClean="0">
                <a:solidFill>
                  <a:srgbClr val="002060"/>
                </a:solidFill>
              </a:rPr>
              <a:t>дроперидол</a:t>
            </a:r>
            <a:r>
              <a:rPr lang="ru-RU" sz="4500" b="1" dirty="0" smtClean="0">
                <a:solidFill>
                  <a:srgbClr val="002060"/>
                </a:solidFill>
              </a:rPr>
              <a:t> – </a:t>
            </a:r>
            <a:r>
              <a:rPr lang="ru-RU" sz="4500" b="1" dirty="0" err="1" smtClean="0">
                <a:solidFill>
                  <a:srgbClr val="002060"/>
                </a:solidFill>
              </a:rPr>
              <a:t>нейролептичний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засіб</a:t>
            </a:r>
            <a:r>
              <a:rPr lang="ru-RU" sz="4500" b="1" dirty="0" smtClean="0">
                <a:solidFill>
                  <a:srgbClr val="002060"/>
                </a:solidFill>
              </a:rPr>
              <a:t> та </a:t>
            </a:r>
            <a:r>
              <a:rPr lang="ru-RU" sz="4500" b="1" dirty="0" err="1" smtClean="0">
                <a:solidFill>
                  <a:srgbClr val="002060"/>
                </a:solidFill>
              </a:rPr>
              <a:t>фентаніл</a:t>
            </a:r>
            <a:r>
              <a:rPr lang="ru-RU" sz="4500" b="1" dirty="0" smtClean="0">
                <a:solidFill>
                  <a:srgbClr val="002060"/>
                </a:solidFill>
              </a:rPr>
              <a:t> – </a:t>
            </a:r>
            <a:r>
              <a:rPr lang="ru-RU" sz="4500" b="1" dirty="0" err="1" smtClean="0">
                <a:solidFill>
                  <a:srgbClr val="002060"/>
                </a:solidFill>
              </a:rPr>
              <a:t>наркотичний</a:t>
            </a:r>
            <a:r>
              <a:rPr lang="ru-RU" sz="4500" b="1" dirty="0" smtClean="0">
                <a:solidFill>
                  <a:srgbClr val="002060"/>
                </a:solidFill>
              </a:rPr>
              <a:t> анальгетик</a:t>
            </a:r>
            <a:r>
              <a:rPr lang="ru-RU" sz="4500" b="1" dirty="0" smtClean="0">
                <a:solidFill>
                  <a:srgbClr val="002060"/>
                </a:solidFill>
              </a:rPr>
              <a:t>).</a:t>
            </a:r>
          </a:p>
          <a:p>
            <a:pPr marL="358775" indent="-358775">
              <a:buNone/>
            </a:pPr>
            <a:r>
              <a:rPr lang="ru-RU" sz="4500" b="1" dirty="0" smtClean="0">
                <a:solidFill>
                  <a:srgbClr val="FF0000"/>
                </a:solidFill>
              </a:rPr>
              <a:t>2</a:t>
            </a:r>
            <a:r>
              <a:rPr lang="ru-RU" sz="4500" b="1" dirty="0" smtClean="0">
                <a:solidFill>
                  <a:srgbClr val="FF0000"/>
                </a:solidFill>
              </a:rPr>
              <a:t>. </a:t>
            </a:r>
            <a:r>
              <a:rPr lang="ru-RU" sz="4500" b="1" dirty="0" err="1" smtClean="0">
                <a:solidFill>
                  <a:srgbClr val="FF0000"/>
                </a:solidFill>
              </a:rPr>
              <a:t>Антикоагулянтна</a:t>
            </a:r>
            <a:r>
              <a:rPr lang="ru-RU" sz="4500" b="1" dirty="0" smtClean="0">
                <a:solidFill>
                  <a:srgbClr val="FF0000"/>
                </a:solidFill>
              </a:rPr>
              <a:t> та </a:t>
            </a:r>
            <a:r>
              <a:rPr lang="ru-RU" sz="4500" b="1" dirty="0" err="1" smtClean="0">
                <a:solidFill>
                  <a:srgbClr val="FF0000"/>
                </a:solidFill>
              </a:rPr>
              <a:t>фібринолітична</a:t>
            </a:r>
            <a:r>
              <a:rPr lang="ru-RU" sz="4500" b="1" dirty="0" smtClean="0">
                <a:solidFill>
                  <a:srgbClr val="FF0000"/>
                </a:solidFill>
              </a:rPr>
              <a:t> </a:t>
            </a:r>
            <a:r>
              <a:rPr lang="ru-RU" sz="4500" b="1" dirty="0" err="1" smtClean="0">
                <a:solidFill>
                  <a:srgbClr val="FF0000"/>
                </a:solidFill>
              </a:rPr>
              <a:t>терапія</a:t>
            </a:r>
            <a:r>
              <a:rPr lang="ru-RU" sz="4500" b="1" dirty="0" smtClean="0">
                <a:solidFill>
                  <a:srgbClr val="FF0000"/>
                </a:solidFill>
              </a:rPr>
              <a:t> </a:t>
            </a:r>
          </a:p>
          <a:p>
            <a:pPr marL="358775" indent="-358775">
              <a:buNone/>
            </a:pP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smtClean="0">
                <a:solidFill>
                  <a:srgbClr val="002060"/>
                </a:solidFill>
              </a:rPr>
              <a:t>    проводиться </a:t>
            </a:r>
            <a:r>
              <a:rPr lang="ru-RU" sz="4500" b="1" dirty="0" smtClean="0">
                <a:solidFill>
                  <a:srgbClr val="002060"/>
                </a:solidFill>
              </a:rPr>
              <a:t>для </a:t>
            </a:r>
            <a:r>
              <a:rPr lang="ru-RU" sz="4500" b="1" dirty="0" err="1" smtClean="0">
                <a:solidFill>
                  <a:srgbClr val="002060"/>
                </a:solidFill>
              </a:rPr>
              <a:t>припинення</a:t>
            </a:r>
            <a:r>
              <a:rPr lang="ru-RU" sz="4500" b="1" dirty="0" smtClean="0">
                <a:solidFill>
                  <a:srgbClr val="002060"/>
                </a:solidFill>
              </a:rPr>
              <a:t> тромбозу </a:t>
            </a:r>
            <a:r>
              <a:rPr lang="ru-RU" sz="4500" b="1" dirty="0" err="1" smtClean="0">
                <a:solidFill>
                  <a:srgbClr val="002060"/>
                </a:solidFill>
              </a:rPr>
              <a:t>коронарної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артерії</a:t>
            </a:r>
            <a:r>
              <a:rPr lang="ru-RU" sz="4500" b="1" dirty="0" smtClean="0">
                <a:solidFill>
                  <a:srgbClr val="002060"/>
                </a:solidFill>
              </a:rPr>
              <a:t>, </a:t>
            </a:r>
            <a:r>
              <a:rPr lang="ru-RU" sz="4500" b="1" dirty="0" err="1" smtClean="0">
                <a:solidFill>
                  <a:srgbClr val="002060"/>
                </a:solidFill>
              </a:rPr>
              <a:t>профілактики</a:t>
            </a:r>
            <a:r>
              <a:rPr lang="ru-RU" sz="4500" b="1" dirty="0" smtClean="0">
                <a:solidFill>
                  <a:srgbClr val="002060"/>
                </a:solidFill>
              </a:rPr>
              <a:t> нового тромбозу </a:t>
            </a:r>
            <a:r>
              <a:rPr lang="ru-RU" sz="4500" b="1" dirty="0" err="1" smtClean="0">
                <a:solidFill>
                  <a:srgbClr val="002060"/>
                </a:solidFill>
              </a:rPr>
              <a:t>попередження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тромбоемболічних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ускладнень</a:t>
            </a:r>
            <a:r>
              <a:rPr lang="ru-RU" sz="4500" b="1" dirty="0" smtClean="0">
                <a:solidFill>
                  <a:srgbClr val="002060"/>
                </a:solidFill>
              </a:rPr>
              <a:t>: </a:t>
            </a:r>
            <a:r>
              <a:rPr lang="ru-RU" sz="4500" b="1" dirty="0" err="1" smtClean="0">
                <a:solidFill>
                  <a:srgbClr val="002060"/>
                </a:solidFill>
              </a:rPr>
              <a:t>внутрішньовенно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крапельно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вводять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фібринолізин</a:t>
            </a:r>
            <a:r>
              <a:rPr lang="ru-RU" sz="4500" b="1" dirty="0" smtClean="0">
                <a:solidFill>
                  <a:srgbClr val="002060"/>
                </a:solidFill>
              </a:rPr>
              <a:t> у </a:t>
            </a:r>
            <a:r>
              <a:rPr lang="ru-RU" sz="4500" b="1" dirty="0" err="1" smtClean="0">
                <a:solidFill>
                  <a:srgbClr val="002060"/>
                </a:solidFill>
              </a:rPr>
              <a:t>поєднанні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з</a:t>
            </a:r>
            <a:r>
              <a:rPr lang="ru-RU" sz="4500" b="1" dirty="0" smtClean="0">
                <a:solidFill>
                  <a:srgbClr val="002060"/>
                </a:solidFill>
              </a:rPr>
              <a:t> гепарином </a:t>
            </a:r>
            <a:r>
              <a:rPr lang="ru-RU" sz="4500" b="1" dirty="0" err="1" smtClean="0">
                <a:solidFill>
                  <a:srgbClr val="002060"/>
                </a:solidFill>
              </a:rPr>
              <a:t>протягом</a:t>
            </a:r>
            <a:r>
              <a:rPr lang="ru-RU" sz="4500" b="1" dirty="0" smtClean="0">
                <a:solidFill>
                  <a:srgbClr val="002060"/>
                </a:solidFill>
              </a:rPr>
              <a:t> 3-7 </a:t>
            </a:r>
            <a:r>
              <a:rPr lang="ru-RU" sz="4500" b="1" dirty="0" err="1" smtClean="0">
                <a:solidFill>
                  <a:srgbClr val="002060"/>
                </a:solidFill>
              </a:rPr>
              <a:t>днів</a:t>
            </a:r>
            <a:r>
              <a:rPr lang="ru-RU" sz="4500" b="1" dirty="0" smtClean="0">
                <a:solidFill>
                  <a:srgbClr val="002060"/>
                </a:solidFill>
              </a:rPr>
              <a:t>, а </a:t>
            </a:r>
            <a:r>
              <a:rPr lang="ru-RU" sz="4500" b="1" dirty="0" err="1" smtClean="0">
                <a:solidFill>
                  <a:srgbClr val="002060"/>
                </a:solidFill>
              </a:rPr>
              <a:t>потім</a:t>
            </a:r>
            <a:r>
              <a:rPr lang="ru-RU" sz="4500" b="1" dirty="0" smtClean="0">
                <a:solidFill>
                  <a:srgbClr val="002060"/>
                </a:solidFill>
              </a:rPr>
              <a:t> хворого </a:t>
            </a:r>
            <a:r>
              <a:rPr lang="ru-RU" sz="4500" b="1" dirty="0" err="1" smtClean="0">
                <a:solidFill>
                  <a:srgbClr val="002060"/>
                </a:solidFill>
              </a:rPr>
              <a:t>переводять</a:t>
            </a:r>
            <a:r>
              <a:rPr lang="ru-RU" sz="4500" b="1" dirty="0" smtClean="0">
                <a:solidFill>
                  <a:srgbClr val="002060"/>
                </a:solidFill>
              </a:rPr>
              <a:t> на </a:t>
            </a:r>
            <a:r>
              <a:rPr lang="ru-RU" sz="4500" b="1" dirty="0" err="1" smtClean="0">
                <a:solidFill>
                  <a:srgbClr val="002060"/>
                </a:solidFill>
              </a:rPr>
              <a:t>прийом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непрямих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антикоагулянтів</a:t>
            </a:r>
            <a:r>
              <a:rPr lang="ru-RU" sz="4500" b="1" dirty="0" smtClean="0">
                <a:solidFill>
                  <a:srgbClr val="002060"/>
                </a:solidFill>
              </a:rPr>
              <a:t> (</a:t>
            </a:r>
            <a:r>
              <a:rPr lang="ru-RU" sz="4500" b="1" dirty="0" err="1" smtClean="0">
                <a:solidFill>
                  <a:srgbClr val="002060"/>
                </a:solidFill>
              </a:rPr>
              <a:t>фенілін</a:t>
            </a:r>
            <a:r>
              <a:rPr lang="ru-RU" sz="4500" b="1" dirty="0" smtClean="0">
                <a:solidFill>
                  <a:srgbClr val="002060"/>
                </a:solidFill>
              </a:rPr>
              <a:t>, </a:t>
            </a:r>
            <a:r>
              <a:rPr lang="ru-RU" sz="4500" b="1" dirty="0" err="1" smtClean="0">
                <a:solidFill>
                  <a:srgbClr val="002060"/>
                </a:solidFill>
              </a:rPr>
              <a:t>пелентан</a:t>
            </a:r>
            <a:r>
              <a:rPr lang="ru-RU" sz="4500" b="1" dirty="0" smtClean="0">
                <a:solidFill>
                  <a:srgbClr val="002060"/>
                </a:solidFill>
              </a:rPr>
              <a:t>). Гепарин </a:t>
            </a:r>
            <a:r>
              <a:rPr lang="ru-RU" sz="4500" b="1" dirty="0" err="1" smtClean="0">
                <a:solidFill>
                  <a:srgbClr val="002060"/>
                </a:solidFill>
              </a:rPr>
              <a:t>вводять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під</a:t>
            </a:r>
            <a:r>
              <a:rPr lang="ru-RU" sz="4500" b="1" dirty="0" smtClean="0">
                <a:solidFill>
                  <a:srgbClr val="002060"/>
                </a:solidFill>
              </a:rPr>
              <a:t> контролем </a:t>
            </a:r>
            <a:r>
              <a:rPr lang="ru-RU" sz="4500" b="1" dirty="0" err="1" smtClean="0">
                <a:solidFill>
                  <a:srgbClr val="002060"/>
                </a:solidFill>
              </a:rPr>
              <a:t>згортання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крові</a:t>
            </a:r>
            <a:r>
              <a:rPr lang="ru-RU" sz="4500" b="1" dirty="0" smtClean="0">
                <a:solidFill>
                  <a:srgbClr val="002060"/>
                </a:solidFill>
              </a:rPr>
              <a:t>, АЧТЧ, </a:t>
            </a:r>
            <a:r>
              <a:rPr lang="ru-RU" sz="4500" b="1" dirty="0" err="1" smtClean="0">
                <a:solidFill>
                  <a:srgbClr val="002060"/>
                </a:solidFill>
              </a:rPr>
              <a:t>непрямі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антикоагулянти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дозують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з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урахуванням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протромбінового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smtClean="0">
                <a:solidFill>
                  <a:srgbClr val="002060"/>
                </a:solidFill>
              </a:rPr>
              <a:t>часу, МНВ.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</a:t>
            </a:r>
            <a:r>
              <a:rPr lang="ru-RU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</a:t>
            </a:r>
            <a:r>
              <a:rPr lang="pl-PL" b="1" dirty="0" smtClean="0">
                <a:solidFill>
                  <a:srgbClr val="CC3399"/>
                </a:solidFill>
              </a:rPr>
              <a:t>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rgbClr val="002060"/>
                </a:solidFill>
              </a:rPr>
              <a:t>2. </a:t>
            </a:r>
            <a:r>
              <a:rPr lang="ru-RU" sz="3800" b="1" dirty="0" err="1" smtClean="0">
                <a:solidFill>
                  <a:srgbClr val="002060"/>
                </a:solidFill>
              </a:rPr>
              <a:t>Тромболізис</a:t>
            </a:r>
            <a:endParaRPr lang="ru-RU" dirty="0" smtClean="0"/>
          </a:p>
          <a:p>
            <a:pPr marL="444500" indent="-444500">
              <a:spcBef>
                <a:spcPts val="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всі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тромболітики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перетворюють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плазміноген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активний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фермент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плазмін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відповідальний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за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розщеплення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фібринового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компонента тромбу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444500" indent="-444500">
              <a:spcBef>
                <a:spcPts val="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відмінності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між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препаратами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зводяться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ступеня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генералізованого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фібринолізу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викликається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ними (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визначає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потребу в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терапії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гепарином),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побічних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ефектів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вартості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pl-PL" dirty="0" smtClean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</a:t>
            </a:r>
            <a:r>
              <a:rPr lang="ru-RU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</a:t>
            </a:r>
            <a:r>
              <a:rPr lang="pl-PL" b="1" dirty="0" smtClean="0">
                <a:solidFill>
                  <a:srgbClr val="CC3399"/>
                </a:solidFill>
              </a:rPr>
              <a:t>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rgbClr val="002060"/>
                </a:solidFill>
              </a:rPr>
              <a:t>2. </a:t>
            </a:r>
            <a:r>
              <a:rPr lang="ru-RU" sz="3800" b="1" dirty="0" err="1" smtClean="0">
                <a:solidFill>
                  <a:srgbClr val="002060"/>
                </a:solidFill>
              </a:rPr>
              <a:t>Тромболізис</a:t>
            </a: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err="1" smtClean="0">
                <a:solidFill>
                  <a:srgbClr val="B808B0"/>
                </a:solidFill>
              </a:rPr>
              <a:t>Тромболітики</a:t>
            </a:r>
            <a:endParaRPr lang="ru-RU" b="1" i="1" dirty="0" smtClean="0">
              <a:solidFill>
                <a:srgbClr val="B808B0"/>
              </a:solidFill>
            </a:endParaRPr>
          </a:p>
          <a:p>
            <a:pPr marL="444500" indent="-444500">
              <a:spcBef>
                <a:spcPts val="60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rgbClr val="1709C7"/>
                </a:solidFill>
              </a:rPr>
              <a:t>Стрептокіназа</a:t>
            </a:r>
            <a:r>
              <a:rPr lang="ru-RU" b="1" dirty="0" smtClean="0">
                <a:solidFill>
                  <a:srgbClr val="1709C7"/>
                </a:solidFill>
              </a:rPr>
              <a:t>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Найдешевший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препарат;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найменша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ймовірність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внутрішньочерепного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крововиливу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444500" indent="-444500">
              <a:spcBef>
                <a:spcPts val="60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rgbClr val="1709C7"/>
                </a:solidFill>
              </a:rPr>
              <a:t>Урокіназа</a:t>
            </a:r>
            <a:r>
              <a:rPr lang="ru-RU" b="1" dirty="0" smtClean="0">
                <a:solidFill>
                  <a:srgbClr val="1709C7"/>
                </a:solidFill>
              </a:rPr>
              <a:t>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Коштує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дорого.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Переваги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перед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стрептокіназою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не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підтверджені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444500" indent="-444500">
              <a:spcBef>
                <a:spcPts val="60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rgbClr val="1709C7"/>
                </a:solidFill>
              </a:rPr>
              <a:t>Аністреплаза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Коштує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дорого.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Переваги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перед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стрептокіназою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не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підтверджені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444500" indent="-444500">
              <a:spcBef>
                <a:spcPts val="60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rgbClr val="1709C7"/>
                </a:solidFill>
              </a:rPr>
              <a:t>Алтеплаза</a:t>
            </a:r>
            <a:r>
              <a:rPr lang="ru-RU" b="1" dirty="0" smtClean="0">
                <a:solidFill>
                  <a:srgbClr val="1709C7"/>
                </a:solidFill>
              </a:rPr>
              <a:t>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Коштує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дорого.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Найбільший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ризик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внутрішньочерепного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крововиливу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При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прискореному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введенні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застосуванні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гепарину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внутрішньовенно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та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ранньому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(4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години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) початку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терапії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-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деяке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підвищення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виживання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в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порівнянні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із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застосуванням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стрептокінази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Для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підтримки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прохідності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коронарної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артерії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необхідно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негайне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внутрішньовенне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введення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гепарину.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Терапію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гепарином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продовжують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протягом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3-7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діб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</a:t>
            </a:r>
            <a:r>
              <a:rPr lang="ru-RU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</a:t>
            </a:r>
            <a:r>
              <a:rPr lang="pl-PL" b="1" dirty="0" smtClean="0">
                <a:solidFill>
                  <a:srgbClr val="CC3399"/>
                </a:solidFill>
              </a:rPr>
              <a:t>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2. </a:t>
            </a:r>
            <a:r>
              <a:rPr lang="ru-RU" sz="2400" b="1" dirty="0" err="1" smtClean="0">
                <a:solidFill>
                  <a:srgbClr val="002060"/>
                </a:solidFill>
              </a:rPr>
              <a:t>Тромболізис</a:t>
            </a:r>
            <a:endParaRPr lang="ru-RU" sz="2400" dirty="0" smtClean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b="1" i="1" dirty="0" err="1" smtClean="0">
                <a:solidFill>
                  <a:srgbClr val="B808B0"/>
                </a:solidFill>
              </a:rPr>
              <a:t>препарати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стрептокінази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smtClean="0">
                <a:solidFill>
                  <a:srgbClr val="B808B0"/>
                </a:solidFill>
              </a:rPr>
              <a:t>(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стрептаза</a:t>
            </a:r>
            <a:r>
              <a:rPr lang="ru-RU" sz="2400" b="1" i="1" dirty="0" smtClean="0">
                <a:solidFill>
                  <a:srgbClr val="B808B0"/>
                </a:solidFill>
              </a:rPr>
              <a:t>,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стрептоліаза</a:t>
            </a:r>
            <a:r>
              <a:rPr lang="ru-RU" sz="2400" b="1" i="1" dirty="0" smtClean="0">
                <a:solidFill>
                  <a:srgbClr val="B808B0"/>
                </a:solidFill>
              </a:rPr>
              <a:t>) - продукту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життєдіяльності</a:t>
            </a:r>
            <a:r>
              <a:rPr lang="ru-RU" sz="2400" b="1" i="1" dirty="0" smtClean="0">
                <a:solidFill>
                  <a:srgbClr val="B808B0"/>
                </a:solidFill>
              </a:rPr>
              <a:t> 7</a:t>
            </a:r>
            <a:r>
              <a:rPr lang="en-US" sz="2400" b="1" i="1" dirty="0" smtClean="0">
                <a:solidFill>
                  <a:srgbClr val="B808B0"/>
                </a:solidFill>
              </a:rPr>
              <a:t>b 0-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гемолітичного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стрептокока</a:t>
            </a:r>
            <a:r>
              <a:rPr lang="ru-RU" sz="2400" b="1" i="1" dirty="0" smtClean="0">
                <a:solidFill>
                  <a:srgbClr val="B808B0"/>
                </a:solidFill>
              </a:rPr>
              <a:t>, та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урокінази</a:t>
            </a:r>
            <a:r>
              <a:rPr lang="ru-RU" sz="2400" b="1" i="1" dirty="0" smtClean="0">
                <a:solidFill>
                  <a:srgbClr val="B808B0"/>
                </a:solidFill>
              </a:rPr>
              <a:t> - продукту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життєдіяльності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людського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організму</a:t>
            </a:r>
            <a:r>
              <a:rPr lang="ru-RU" sz="2400" b="1" i="1" dirty="0" smtClean="0">
                <a:solidFill>
                  <a:srgbClr val="B808B0"/>
                </a:solidFill>
              </a:rPr>
              <a:t>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b="1" i="1" dirty="0" err="1" smtClean="0">
                <a:solidFill>
                  <a:srgbClr val="B808B0"/>
                </a:solidFill>
              </a:rPr>
              <a:t>взаємодіє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з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профібринолізином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і</a:t>
            </a:r>
            <a:r>
              <a:rPr lang="ru-RU" sz="2400" b="1" i="1" dirty="0" smtClean="0">
                <a:solidFill>
                  <a:srgbClr val="B808B0"/>
                </a:solidFill>
              </a:rPr>
              <a:t> комплекс,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що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утворюється</a:t>
            </a:r>
            <a:r>
              <a:rPr lang="ru-RU" sz="2400" b="1" i="1" dirty="0" smtClean="0">
                <a:solidFill>
                  <a:srgbClr val="B808B0"/>
                </a:solidFill>
              </a:rPr>
              <a:t>,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набуває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протеолітичної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активності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і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активує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перехід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профібринолізину</a:t>
            </a:r>
            <a:r>
              <a:rPr lang="ru-RU" sz="2400" b="1" i="1" dirty="0" smtClean="0">
                <a:solidFill>
                  <a:srgbClr val="B808B0"/>
                </a:solidFill>
              </a:rPr>
              <a:t> (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плазміногену</a:t>
            </a:r>
            <a:r>
              <a:rPr lang="ru-RU" sz="2400" b="1" i="1" dirty="0" smtClean="0">
                <a:solidFill>
                  <a:srgbClr val="B808B0"/>
                </a:solidFill>
              </a:rPr>
              <a:t>) в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фібринолізин</a:t>
            </a:r>
            <a:r>
              <a:rPr lang="ru-RU" sz="2400" b="1" i="1" dirty="0" smtClean="0">
                <a:solidFill>
                  <a:srgbClr val="B808B0"/>
                </a:solidFill>
              </a:rPr>
              <a:t> (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плазмін</a:t>
            </a:r>
            <a:r>
              <a:rPr lang="ru-RU" sz="2400" b="1" i="1" dirty="0" smtClean="0">
                <a:solidFill>
                  <a:srgbClr val="B808B0"/>
                </a:solidFill>
              </a:rPr>
              <a:t>). </a:t>
            </a:r>
            <a:endParaRPr lang="ru-RU" sz="2400" b="1" i="1" dirty="0" smtClean="0">
              <a:solidFill>
                <a:srgbClr val="B808B0"/>
              </a:solidFill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b="1" i="1" dirty="0" err="1" smtClean="0">
                <a:solidFill>
                  <a:srgbClr val="B808B0"/>
                </a:solidFill>
              </a:rPr>
              <a:t>Останній</a:t>
            </a:r>
            <a:r>
              <a:rPr lang="ru-RU" sz="2400" b="1" i="1" dirty="0" smtClean="0">
                <a:solidFill>
                  <a:srgbClr val="B808B0"/>
                </a:solidFill>
              </a:rPr>
              <a:t>, будучи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протеолітичним</a:t>
            </a:r>
            <a:r>
              <a:rPr lang="ru-RU" sz="2400" b="1" i="1" dirty="0" smtClean="0">
                <a:solidFill>
                  <a:srgbClr val="B808B0"/>
                </a:solidFill>
              </a:rPr>
              <a:t> ферментом,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розчиняє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фібрин</a:t>
            </a:r>
            <a:r>
              <a:rPr lang="ru-RU" sz="2400" b="1" i="1" dirty="0" smtClean="0">
                <a:solidFill>
                  <a:srgbClr val="B808B0"/>
                </a:solidFill>
              </a:rPr>
              <a:t>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b="1" i="1" dirty="0" err="1" smtClean="0">
                <a:solidFill>
                  <a:srgbClr val="B808B0"/>
                </a:solidFill>
              </a:rPr>
              <a:t>Стрептоліазу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вводять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внутрішньовенно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крапельно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зазвичай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починаючи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з</a:t>
            </a:r>
            <a:r>
              <a:rPr lang="ru-RU" sz="2400" b="1" i="1" dirty="0" smtClean="0">
                <a:solidFill>
                  <a:srgbClr val="B808B0"/>
                </a:solidFill>
              </a:rPr>
              <a:t> 250 000 ОД,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зі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швидкістю</a:t>
            </a:r>
            <a:r>
              <a:rPr lang="ru-RU" sz="2400" b="1" i="1" dirty="0" smtClean="0">
                <a:solidFill>
                  <a:srgbClr val="B808B0"/>
                </a:solidFill>
              </a:rPr>
              <a:t> 30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крапель</a:t>
            </a:r>
            <a:r>
              <a:rPr lang="ru-RU" sz="2400" b="1" i="1" dirty="0" smtClean="0">
                <a:solidFill>
                  <a:srgbClr val="B808B0"/>
                </a:solidFill>
              </a:rPr>
              <a:t> за 1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хв</a:t>
            </a:r>
            <a:r>
              <a:rPr lang="ru-RU" sz="2400" b="1" i="1" dirty="0" smtClean="0">
                <a:solidFill>
                  <a:srgbClr val="B808B0"/>
                </a:solidFill>
              </a:rPr>
              <a:t>. Подальше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лікування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проводять</a:t>
            </a:r>
            <a:r>
              <a:rPr lang="ru-RU" sz="2400" b="1" i="1" dirty="0" smtClean="0">
                <a:solidFill>
                  <a:srgbClr val="B808B0"/>
                </a:solidFill>
              </a:rPr>
              <a:t> гепарином та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непрямими</a:t>
            </a:r>
            <a:r>
              <a:rPr lang="ru-RU" sz="2400" b="1" i="1" dirty="0" smtClean="0">
                <a:solidFill>
                  <a:srgbClr val="B808B0"/>
                </a:solidFill>
              </a:rPr>
              <a:t> антикоагулянтами</a:t>
            </a:r>
            <a:r>
              <a:rPr lang="ru-RU" sz="2400" b="1" i="1" dirty="0" smtClean="0">
                <a:solidFill>
                  <a:srgbClr val="B808B0"/>
                </a:solidFill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i="1" dirty="0" smtClean="0">
              <a:solidFill>
                <a:srgbClr val="B808B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</a:t>
            </a:r>
            <a:r>
              <a:rPr lang="ru-RU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</a:t>
            </a:r>
            <a:r>
              <a:rPr lang="pl-PL" b="1" dirty="0" smtClean="0">
                <a:solidFill>
                  <a:srgbClr val="CC3399"/>
                </a:solidFill>
              </a:rPr>
              <a:t>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3. </a:t>
            </a:r>
            <a:r>
              <a:rPr lang="ru-RU" sz="2400" b="1" dirty="0" err="1" smtClean="0">
                <a:solidFill>
                  <a:srgbClr val="002060"/>
                </a:solidFill>
              </a:rPr>
              <a:t>Антикоагулянти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поділяються</a:t>
            </a:r>
            <a:r>
              <a:rPr lang="ru-RU" sz="2400" b="1" dirty="0" smtClean="0">
                <a:solidFill>
                  <a:srgbClr val="002060"/>
                </a:solidFill>
              </a:rPr>
              <a:t> на:</a:t>
            </a:r>
          </a:p>
          <a:p>
            <a:pPr marL="0" indent="0">
              <a:lnSpc>
                <a:spcPct val="70000"/>
              </a:lnSpc>
              <a:buFontTx/>
              <a:buChar char="-"/>
            </a:pPr>
            <a:r>
              <a:rPr lang="ru-RU" sz="2400" b="1" dirty="0" err="1" smtClean="0">
                <a:solidFill>
                  <a:srgbClr val="002060"/>
                </a:solidFill>
              </a:rPr>
              <a:t>антикоагулянти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прямої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дії</a:t>
            </a:r>
            <a:r>
              <a:rPr lang="ru-RU" sz="2400" b="1" dirty="0" smtClean="0">
                <a:solidFill>
                  <a:srgbClr val="002060"/>
                </a:solidFill>
              </a:rPr>
              <a:t> (</a:t>
            </a:r>
            <a:r>
              <a:rPr lang="ru-RU" sz="2400" b="1" dirty="0" smtClean="0">
                <a:solidFill>
                  <a:srgbClr val="002060"/>
                </a:solidFill>
              </a:rPr>
              <a:t>гепарин, </a:t>
            </a:r>
            <a:r>
              <a:rPr lang="ru-RU" sz="2400" b="1" dirty="0" err="1" smtClean="0">
                <a:solidFill>
                  <a:srgbClr val="002060"/>
                </a:solidFill>
              </a:rPr>
              <a:t>еноксапин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фраксіпарин</a:t>
            </a:r>
            <a:r>
              <a:rPr lang="ru-RU" sz="2400" b="1" dirty="0" smtClean="0">
                <a:solidFill>
                  <a:srgbClr val="002060"/>
                </a:solidFill>
              </a:rPr>
              <a:t>)</a:t>
            </a:r>
          </a:p>
          <a:p>
            <a:pPr marL="0" indent="0">
              <a:lnSpc>
                <a:spcPct val="70000"/>
              </a:lnSpc>
              <a:buFontTx/>
              <a:buChar char="-"/>
            </a:pPr>
            <a:r>
              <a:rPr lang="ru-RU" sz="2400" b="1" dirty="0" err="1" smtClean="0">
                <a:solidFill>
                  <a:srgbClr val="002060"/>
                </a:solidFill>
              </a:rPr>
              <a:t>непрямої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дії</a:t>
            </a:r>
            <a:r>
              <a:rPr lang="ru-RU" sz="2400" b="1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lnSpc>
                <a:spcPct val="70000"/>
              </a:lnSpc>
              <a:buFontTx/>
              <a:buChar char="-"/>
            </a:pPr>
            <a:r>
              <a:rPr lang="ru-RU" sz="2400" b="1" dirty="0" err="1" smtClean="0">
                <a:solidFill>
                  <a:srgbClr val="002060"/>
                </a:solidFill>
              </a:rPr>
              <a:t>похідні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4-оксикумарину (</a:t>
            </a:r>
            <a:r>
              <a:rPr lang="ru-RU" sz="2400" b="1" dirty="0" err="1" smtClean="0">
                <a:solidFill>
                  <a:srgbClr val="002060"/>
                </a:solidFill>
              </a:rPr>
              <a:t>неодикумарин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синкумар</a:t>
            </a:r>
            <a:r>
              <a:rPr lang="ru-RU" sz="2400" b="1" dirty="0" smtClean="0">
                <a:solidFill>
                  <a:srgbClr val="002060"/>
                </a:solidFill>
              </a:rPr>
              <a:t>) </a:t>
            </a:r>
          </a:p>
          <a:p>
            <a:pPr marL="0" indent="0">
              <a:lnSpc>
                <a:spcPct val="70000"/>
              </a:lnSpc>
              <a:buFontTx/>
              <a:buChar char="-"/>
            </a:pPr>
            <a:r>
              <a:rPr lang="ru-RU" sz="2400" b="1" dirty="0" err="1" smtClean="0">
                <a:solidFill>
                  <a:srgbClr val="002060"/>
                </a:solidFill>
              </a:rPr>
              <a:t>похідні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індандіону</a:t>
            </a:r>
            <a:r>
              <a:rPr lang="ru-RU" sz="2400" b="1" dirty="0" smtClean="0">
                <a:solidFill>
                  <a:srgbClr val="002060"/>
                </a:solidFill>
              </a:rPr>
              <a:t> (</a:t>
            </a:r>
            <a:r>
              <a:rPr lang="ru-RU" sz="2400" b="1" dirty="0" err="1" smtClean="0">
                <a:solidFill>
                  <a:srgbClr val="002060"/>
                </a:solidFill>
              </a:rPr>
              <a:t>фенілін</a:t>
            </a:r>
            <a:r>
              <a:rPr lang="ru-RU" sz="2400" b="1" dirty="0" smtClean="0">
                <a:solidFill>
                  <a:srgbClr val="002060"/>
                </a:solidFill>
              </a:rPr>
              <a:t>)</a:t>
            </a:r>
          </a:p>
          <a:p>
            <a:pPr marL="0" indent="0">
              <a:lnSpc>
                <a:spcPct val="70000"/>
              </a:lnSpc>
              <a:buFontTx/>
              <a:buChar char="-"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Гепарин </a:t>
            </a:r>
            <a:r>
              <a:rPr lang="ru-RU" sz="2400" b="1" dirty="0" smtClean="0">
                <a:solidFill>
                  <a:srgbClr val="002060"/>
                </a:solidFill>
              </a:rPr>
              <a:t>–</a:t>
            </a:r>
            <a:r>
              <a:rPr lang="ru-RU" sz="2400" b="1" dirty="0" err="1" smtClean="0">
                <a:solidFill>
                  <a:srgbClr val="002060"/>
                </a:solidFill>
              </a:rPr>
              <a:t>активує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ко-фактор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антитромбіну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III, </a:t>
            </a:r>
            <a:r>
              <a:rPr lang="ru-RU" sz="2400" b="1" dirty="0" err="1" smtClean="0">
                <a:solidFill>
                  <a:srgbClr val="002060"/>
                </a:solidFill>
              </a:rPr>
              <a:t>прискорюючи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протизгортальну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дію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нейтралізує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ряд </a:t>
            </a:r>
            <a:r>
              <a:rPr lang="ru-RU" sz="2400" b="1" dirty="0" err="1" smtClean="0">
                <a:solidFill>
                  <a:srgbClr val="002060"/>
                </a:solidFill>
              </a:rPr>
              <a:t>активуючих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факторів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зсідання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крові</a:t>
            </a:r>
            <a:r>
              <a:rPr lang="ru-RU" sz="2400" b="1" dirty="0" smtClean="0">
                <a:solidFill>
                  <a:srgbClr val="002060"/>
                </a:solidFill>
              </a:rPr>
              <a:t> (</a:t>
            </a:r>
            <a:r>
              <a:rPr lang="ru-RU" sz="2400" b="1" dirty="0" err="1" smtClean="0">
                <a:solidFill>
                  <a:srgbClr val="002060"/>
                </a:solidFill>
              </a:rPr>
              <a:t>каллікреїн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en-US" sz="2400" b="1" dirty="0" smtClean="0">
                <a:solidFill>
                  <a:srgbClr val="002060"/>
                </a:solidFill>
              </a:rPr>
              <a:t>IX, X, XI, XII, XIII</a:t>
            </a:r>
            <a:r>
              <a:rPr lang="en-US" sz="2400" b="1" dirty="0" smtClean="0">
                <a:solidFill>
                  <a:srgbClr val="002060"/>
                </a:solidFill>
              </a:rPr>
              <a:t>)</a:t>
            </a:r>
            <a:r>
              <a:rPr lang="uk-UA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порушує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перехід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протромбіну</a:t>
            </a:r>
            <a:r>
              <a:rPr lang="ru-RU" sz="2400" b="1" dirty="0" smtClean="0">
                <a:solidFill>
                  <a:srgbClr val="002060"/>
                </a:solidFill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</a:rPr>
              <a:t>тромбін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інгібує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тромбін</a:t>
            </a:r>
            <a:r>
              <a:rPr lang="ru-RU" sz="2400" b="1" dirty="0" smtClean="0">
                <a:solidFill>
                  <a:srgbClr val="002060"/>
                </a:solidFill>
              </a:rPr>
              <a:t> (</a:t>
            </a:r>
            <a:r>
              <a:rPr lang="en-US" sz="2400" b="1" dirty="0" err="1" smtClean="0">
                <a:solidFill>
                  <a:srgbClr val="002060"/>
                </a:solidFill>
              </a:rPr>
              <a:t>IIa</a:t>
            </a:r>
            <a:r>
              <a:rPr lang="en-US" sz="2400" b="1" dirty="0" smtClean="0">
                <a:solidFill>
                  <a:srgbClr val="002060"/>
                </a:solidFill>
              </a:rPr>
              <a:t>)</a:t>
            </a:r>
            <a:r>
              <a:rPr lang="uk-UA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знижує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вміст</a:t>
            </a:r>
            <a:r>
              <a:rPr lang="ru-RU" sz="2400" b="1" dirty="0" smtClean="0">
                <a:solidFill>
                  <a:srgbClr val="002060"/>
                </a:solidFill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</a:rPr>
              <a:t>крові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ліпідів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Гепарин </a:t>
            </a:r>
            <a:r>
              <a:rPr lang="ru-RU" sz="2400" b="1" dirty="0" err="1" smtClean="0">
                <a:solidFill>
                  <a:srgbClr val="002060"/>
                </a:solidFill>
              </a:rPr>
              <a:t>вводять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внутрішньовенно</a:t>
            </a:r>
            <a:r>
              <a:rPr lang="ru-RU" sz="2400" b="1" dirty="0" smtClean="0">
                <a:solidFill>
                  <a:srgbClr val="002060"/>
                </a:solidFill>
              </a:rPr>
              <a:t> по 10000-15000-25000 ОД </a:t>
            </a:r>
            <a:r>
              <a:rPr lang="ru-RU" sz="2400" b="1" dirty="0" err="1" smtClean="0">
                <a:solidFill>
                  <a:srgbClr val="002060"/>
                </a:solidFill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підшкірно</a:t>
            </a:r>
            <a:r>
              <a:rPr lang="ru-RU" sz="2400" b="1" dirty="0" smtClean="0">
                <a:solidFill>
                  <a:srgbClr val="002060"/>
                </a:solidFill>
              </a:rPr>
              <a:t> по 10000 ОД. </a:t>
            </a:r>
            <a:r>
              <a:rPr lang="ru-RU" sz="2400" b="1" dirty="0" err="1" smtClean="0">
                <a:solidFill>
                  <a:srgbClr val="002060"/>
                </a:solidFill>
              </a:rPr>
              <a:t>Починаючи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</a:rPr>
              <a:t> другого дня доза становить 30000-50000 ОД. </a:t>
            </a:r>
            <a:r>
              <a:rPr lang="ru-RU" sz="2400" b="1" dirty="0" err="1" smtClean="0">
                <a:solidFill>
                  <a:srgbClr val="002060"/>
                </a:solidFill>
              </a:rPr>
              <a:t>Введення</a:t>
            </a:r>
            <a:r>
              <a:rPr lang="ru-RU" sz="2400" b="1" dirty="0" smtClean="0">
                <a:solidFill>
                  <a:srgbClr val="002060"/>
                </a:solidFill>
              </a:rPr>
              <a:t> гепарину </a:t>
            </a:r>
            <a:r>
              <a:rPr lang="ru-RU" sz="2400" b="1" dirty="0" err="1" smtClean="0">
                <a:solidFill>
                  <a:srgbClr val="002060"/>
                </a:solidFill>
              </a:rPr>
              <a:t>продовжують</a:t>
            </a:r>
            <a:r>
              <a:rPr lang="ru-RU" sz="2400" b="1" dirty="0" smtClean="0">
                <a:solidFill>
                  <a:srgbClr val="002060"/>
                </a:solidFill>
              </a:rPr>
              <a:t> 4-8 </a:t>
            </a:r>
            <a:r>
              <a:rPr lang="ru-RU" sz="2400" b="1" dirty="0" err="1" smtClean="0">
                <a:solidFill>
                  <a:srgbClr val="002060"/>
                </a:solidFill>
              </a:rPr>
              <a:t>днів</a:t>
            </a:r>
            <a:r>
              <a:rPr lang="ru-RU" sz="2400" b="1" dirty="0" smtClean="0">
                <a:solidFill>
                  <a:srgbClr val="002060"/>
                </a:solidFill>
              </a:rPr>
              <a:t>, за 1-2 </a:t>
            </a:r>
            <a:r>
              <a:rPr lang="ru-RU" sz="2400" b="1" dirty="0" err="1" smtClean="0">
                <a:solidFill>
                  <a:srgbClr val="002060"/>
                </a:solidFill>
              </a:rPr>
              <a:t>дні</a:t>
            </a:r>
            <a:r>
              <a:rPr lang="ru-RU" sz="2400" b="1" dirty="0" smtClean="0">
                <a:solidFill>
                  <a:srgbClr val="002060"/>
                </a:solidFill>
              </a:rPr>
              <a:t> до </a:t>
            </a:r>
            <a:r>
              <a:rPr lang="ru-RU" sz="24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відміни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добову</a:t>
            </a:r>
            <a:r>
              <a:rPr lang="ru-RU" sz="2400" b="1" dirty="0" smtClean="0">
                <a:solidFill>
                  <a:srgbClr val="002060"/>
                </a:solidFill>
              </a:rPr>
              <a:t> дозу </a:t>
            </a:r>
            <a:r>
              <a:rPr lang="ru-RU" sz="2400" b="1" dirty="0" err="1" smtClean="0">
                <a:solidFill>
                  <a:srgbClr val="002060"/>
                </a:solidFill>
              </a:rPr>
              <a:t>поступово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знижують</a:t>
            </a:r>
            <a:r>
              <a:rPr lang="ru-RU" sz="2400" b="1" dirty="0" smtClean="0">
                <a:solidFill>
                  <a:srgbClr val="002060"/>
                </a:solidFill>
              </a:rPr>
              <a:t> на 2500-5000 ОД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786874" cy="654032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Проф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pl-PL" b="1" dirty="0" smtClean="0">
                <a:solidFill>
                  <a:srgbClr val="FF0000"/>
                </a:solidFill>
              </a:rPr>
              <a:t>лактика </a:t>
            </a:r>
            <a:r>
              <a:rPr lang="uk-UA" b="1" dirty="0" smtClean="0">
                <a:solidFill>
                  <a:srgbClr val="FF0000"/>
                </a:solidFill>
              </a:rPr>
              <a:t>ІХ</a:t>
            </a:r>
            <a:r>
              <a:rPr lang="pl-PL" b="1" dirty="0" smtClean="0">
                <a:solidFill>
                  <a:srgbClr val="FF0000"/>
                </a:solidFill>
              </a:rPr>
              <a:t>С</a:t>
            </a:r>
            <a:endParaRPr lang="pl-PL" b="1" dirty="0" smtClean="0">
              <a:solidFill>
                <a:srgbClr val="FF0000"/>
              </a:solidFill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857232"/>
            <a:ext cx="4357718" cy="5715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09C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а) </a:t>
            </a:r>
            <a:r>
              <a:rPr lang="ru-RU" sz="3600" b="1" dirty="0" err="1" smtClean="0">
                <a:solidFill>
                  <a:srgbClr val="1709C7"/>
                </a:solidFill>
              </a:rPr>
              <a:t>паління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09C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1709C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  <a:defRPr/>
            </a:pPr>
            <a:r>
              <a:rPr lang="ru-RU" sz="3600" b="1" dirty="0" err="1" smtClean="0">
                <a:solidFill>
                  <a:srgbClr val="C00000"/>
                </a:solidFill>
              </a:rPr>
              <a:t>Курці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порівняно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з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некурцями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вдвічі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частіше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вмирають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від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серцевих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нападів</a:t>
            </a:r>
            <a:endParaRPr lang="ru-RU" sz="3600" b="1" dirty="0" smtClean="0">
              <a:solidFill>
                <a:srgbClr val="C0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857232"/>
            <a:ext cx="370046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786874" cy="654032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Проф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pl-PL" b="1" dirty="0" smtClean="0">
                <a:solidFill>
                  <a:srgbClr val="FF0000"/>
                </a:solidFill>
              </a:rPr>
              <a:t>лактика </a:t>
            </a:r>
            <a:r>
              <a:rPr lang="uk-UA" b="1" dirty="0" smtClean="0">
                <a:solidFill>
                  <a:srgbClr val="FF0000"/>
                </a:solidFill>
              </a:rPr>
              <a:t>ІХ</a:t>
            </a:r>
            <a:r>
              <a:rPr lang="pl-PL" b="1" dirty="0" smtClean="0">
                <a:solidFill>
                  <a:srgbClr val="FF0000"/>
                </a:solidFill>
              </a:rPr>
              <a:t>С</a:t>
            </a:r>
            <a:endParaRPr lang="pl-PL" b="1" dirty="0" smtClean="0">
              <a:solidFill>
                <a:srgbClr val="FF0000"/>
              </a:solidFill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857232"/>
            <a:ext cx="4643470" cy="5715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ru-RU" sz="3600" b="1" dirty="0" smtClean="0">
                <a:solidFill>
                  <a:srgbClr val="1709C7"/>
                </a:solidFill>
              </a:rPr>
              <a:t>б) </a:t>
            </a:r>
            <a:r>
              <a:rPr lang="ru-RU" sz="3600" b="1" dirty="0" err="1" smtClean="0">
                <a:solidFill>
                  <a:srgbClr val="1709C7"/>
                </a:solidFill>
              </a:rPr>
              <a:t>надлишкова</a:t>
            </a:r>
            <a:r>
              <a:rPr lang="ru-RU" sz="3600" b="1" dirty="0" smtClean="0">
                <a:solidFill>
                  <a:srgbClr val="1709C7"/>
                </a:solidFill>
              </a:rPr>
              <a:t> вага</a:t>
            </a:r>
            <a:r>
              <a:rPr lang="ru-RU" sz="3600" b="1" dirty="0" smtClean="0">
                <a:solidFill>
                  <a:srgbClr val="1709C7"/>
                </a:solidFill>
              </a:rPr>
              <a:t> </a:t>
            </a:r>
            <a:endParaRPr lang="ru-RU" sz="3600" b="1" dirty="0" smtClean="0">
              <a:solidFill>
                <a:srgbClr val="1709C7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</a:rPr>
              <a:t>У людей, </a:t>
            </a:r>
            <a:r>
              <a:rPr lang="ru-RU" sz="3600" b="1" dirty="0" err="1" smtClean="0">
                <a:solidFill>
                  <a:srgbClr val="C00000"/>
                </a:solidFill>
              </a:rPr>
              <a:t>які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вживають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жири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вище</a:t>
            </a:r>
            <a:r>
              <a:rPr lang="ru-RU" sz="3600" b="1" dirty="0" smtClean="0">
                <a:solidFill>
                  <a:srgbClr val="C00000"/>
                </a:solidFill>
              </a:rPr>
              <a:t> за </a:t>
            </a:r>
            <a:r>
              <a:rPr lang="ru-RU" sz="3600" b="1" dirty="0" err="1" smtClean="0">
                <a:solidFill>
                  <a:srgbClr val="C00000"/>
                </a:solidFill>
              </a:rPr>
              <a:t>середню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кількість</a:t>
            </a:r>
            <a:r>
              <a:rPr lang="ru-RU" sz="3600" b="1" dirty="0" smtClean="0">
                <a:solidFill>
                  <a:srgbClr val="C00000"/>
                </a:solidFill>
              </a:rPr>
              <a:t> (особливо </a:t>
            </a:r>
            <a:r>
              <a:rPr lang="ru-RU" sz="3600" b="1" dirty="0" err="1" smtClean="0">
                <a:solidFill>
                  <a:srgbClr val="C00000"/>
                </a:solidFill>
              </a:rPr>
              <a:t>тваринного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походження</a:t>
            </a:r>
            <a:r>
              <a:rPr lang="ru-RU" sz="3600" b="1" dirty="0" smtClean="0">
                <a:solidFill>
                  <a:srgbClr val="C00000"/>
                </a:solidFill>
              </a:rPr>
              <a:t>), </a:t>
            </a:r>
            <a:r>
              <a:rPr lang="ru-RU" sz="3600" b="1" dirty="0" err="1" smtClean="0">
                <a:solidFill>
                  <a:srgbClr val="C00000"/>
                </a:solidFill>
              </a:rPr>
              <a:t>збільшується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ризик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утворення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атеросклеротичних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бляшок</a:t>
            </a:r>
            <a:r>
              <a:rPr lang="ru-RU" sz="3600" b="1" dirty="0" smtClean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857232"/>
            <a:ext cx="3714776" cy="308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786874" cy="654032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Проф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pl-PL" b="1" dirty="0" smtClean="0">
                <a:solidFill>
                  <a:srgbClr val="FF0000"/>
                </a:solidFill>
              </a:rPr>
              <a:t>лактика </a:t>
            </a:r>
            <a:r>
              <a:rPr lang="uk-UA" b="1" dirty="0" smtClean="0">
                <a:solidFill>
                  <a:srgbClr val="FF0000"/>
                </a:solidFill>
              </a:rPr>
              <a:t>ІХ</a:t>
            </a:r>
            <a:r>
              <a:rPr lang="pl-PL" b="1" dirty="0" smtClean="0">
                <a:solidFill>
                  <a:srgbClr val="FF0000"/>
                </a:solidFill>
              </a:rPr>
              <a:t>С</a:t>
            </a:r>
            <a:endParaRPr lang="pl-PL" b="1" dirty="0" smtClean="0">
              <a:solidFill>
                <a:srgbClr val="FF0000"/>
              </a:solidFill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857232"/>
            <a:ext cx="5429288" cy="56436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3600" b="1" dirty="0" smtClean="0">
                <a:solidFill>
                  <a:srgbClr val="1709C7"/>
                </a:solidFill>
              </a:rPr>
              <a:t>в) </a:t>
            </a:r>
            <a:r>
              <a:rPr lang="ru-RU" sz="3600" b="1" dirty="0" err="1" smtClean="0">
                <a:solidFill>
                  <a:srgbClr val="1709C7"/>
                </a:solidFill>
              </a:rPr>
              <a:t>низька</a:t>
            </a:r>
            <a:r>
              <a:rPr lang="ru-RU" sz="3600" b="1" dirty="0" smtClean="0">
                <a:solidFill>
                  <a:srgbClr val="1709C7"/>
                </a:solidFill>
              </a:rPr>
              <a:t> </a:t>
            </a:r>
            <a:endParaRPr lang="ru-RU" sz="3600" b="1" dirty="0" smtClean="0">
              <a:solidFill>
                <a:srgbClr val="1709C7"/>
              </a:solidFill>
            </a:endParaRPr>
          </a:p>
          <a:p>
            <a:r>
              <a:rPr lang="ru-RU" sz="3600" b="1" dirty="0" err="1" smtClean="0">
                <a:solidFill>
                  <a:srgbClr val="1709C7"/>
                </a:solidFill>
              </a:rPr>
              <a:t>рухова</a:t>
            </a:r>
            <a:r>
              <a:rPr lang="ru-RU" sz="3600" b="1" dirty="0" smtClean="0">
                <a:solidFill>
                  <a:srgbClr val="1709C7"/>
                </a:solidFill>
              </a:rPr>
              <a:t>  </a:t>
            </a:r>
            <a:endParaRPr lang="ru-RU" sz="3600" b="1" dirty="0" smtClean="0">
              <a:solidFill>
                <a:srgbClr val="1709C7"/>
              </a:solidFill>
            </a:endParaRPr>
          </a:p>
          <a:p>
            <a:r>
              <a:rPr lang="ru-RU" sz="3600" b="1" dirty="0" err="1" smtClean="0">
                <a:solidFill>
                  <a:srgbClr val="1709C7"/>
                </a:solidFill>
              </a:rPr>
              <a:t>активність</a:t>
            </a:r>
            <a:r>
              <a:rPr lang="ru-RU" sz="3600" b="1" dirty="0" smtClean="0">
                <a:solidFill>
                  <a:srgbClr val="1709C7"/>
                </a:solidFill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Регулярні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ф</a:t>
            </a:r>
            <a:r>
              <a:rPr lang="ru-RU" sz="3600" b="1" dirty="0" err="1" smtClean="0">
                <a:solidFill>
                  <a:srgbClr val="C00000"/>
                </a:solidFill>
              </a:rPr>
              <a:t>ізичні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в</a:t>
            </a:r>
            <a:r>
              <a:rPr lang="ru-RU" sz="3600" b="1" dirty="0" err="1" smtClean="0">
                <a:solidFill>
                  <a:srgbClr val="C00000"/>
                </a:solidFill>
              </a:rPr>
              <a:t>прави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з</a:t>
            </a:r>
            <a:r>
              <a:rPr lang="ru-RU" sz="3600" b="1" dirty="0" err="1" smtClean="0">
                <a:solidFill>
                  <a:srgbClr val="C00000"/>
                </a:solidFill>
              </a:rPr>
              <a:t>більшують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ефективність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роботи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серця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знижуючи</a:t>
            </a:r>
            <a:r>
              <a:rPr lang="ru-RU" sz="3600" b="1" dirty="0" smtClean="0">
                <a:solidFill>
                  <a:srgbClr val="C00000"/>
                </a:solidFill>
              </a:rPr>
              <a:t> при </a:t>
            </a:r>
            <a:r>
              <a:rPr lang="ru-RU" sz="3600" b="1" dirty="0" err="1" smtClean="0">
                <a:solidFill>
                  <a:srgbClr val="C00000"/>
                </a:solidFill>
              </a:rPr>
              <a:t>цьому</a:t>
            </a:r>
            <a:r>
              <a:rPr lang="ru-RU" sz="3600" b="1" dirty="0" smtClean="0">
                <a:solidFill>
                  <a:srgbClr val="C00000"/>
                </a:solidFill>
              </a:rPr>
              <a:t> потребу в </a:t>
            </a:r>
            <a:r>
              <a:rPr lang="ru-RU" sz="3600" b="1" dirty="0" err="1" smtClean="0">
                <a:solidFill>
                  <a:srgbClr val="C00000"/>
                </a:solidFill>
              </a:rPr>
              <a:t>кисні</a:t>
            </a:r>
            <a:r>
              <a:rPr lang="ru-RU" sz="3600" b="1" dirty="0" smtClean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endParaRPr lang="ru-RU" sz="3600" b="1" dirty="0" smtClean="0">
              <a:solidFill>
                <a:srgbClr val="C0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857232"/>
            <a:ext cx="53340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786874" cy="654032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Проф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pl-PL" b="1" dirty="0" smtClean="0">
                <a:solidFill>
                  <a:srgbClr val="FF0000"/>
                </a:solidFill>
              </a:rPr>
              <a:t>лактика </a:t>
            </a:r>
            <a:r>
              <a:rPr lang="uk-UA" b="1" dirty="0" smtClean="0">
                <a:solidFill>
                  <a:srgbClr val="FF0000"/>
                </a:solidFill>
              </a:rPr>
              <a:t>ІХ</a:t>
            </a:r>
            <a:r>
              <a:rPr lang="pl-PL" b="1" dirty="0" smtClean="0">
                <a:solidFill>
                  <a:srgbClr val="FF0000"/>
                </a:solidFill>
              </a:rPr>
              <a:t>С</a:t>
            </a:r>
            <a:endParaRPr lang="pl-PL" b="1" dirty="0" smtClean="0">
              <a:solidFill>
                <a:srgbClr val="FF0000"/>
              </a:solidFill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857232"/>
            <a:ext cx="6215106" cy="56436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3600" b="1" dirty="0" smtClean="0">
                <a:solidFill>
                  <a:srgbClr val="1709C7"/>
                </a:solidFill>
              </a:rPr>
              <a:t>г) </a:t>
            </a:r>
            <a:r>
              <a:rPr lang="ru-RU" sz="3600" b="1" dirty="0" err="1" smtClean="0">
                <a:solidFill>
                  <a:srgbClr val="1709C7"/>
                </a:solidFill>
              </a:rPr>
              <a:t>вживання</a:t>
            </a:r>
            <a:r>
              <a:rPr lang="ru-RU" sz="3600" b="1" dirty="0" smtClean="0">
                <a:solidFill>
                  <a:srgbClr val="1709C7"/>
                </a:solidFill>
              </a:rPr>
              <a:t> </a:t>
            </a:r>
            <a:r>
              <a:rPr lang="ru-RU" sz="3600" b="1" dirty="0" err="1" smtClean="0">
                <a:solidFill>
                  <a:srgbClr val="1709C7"/>
                </a:solidFill>
              </a:rPr>
              <a:t>кофеїну</a:t>
            </a:r>
            <a:r>
              <a:rPr lang="ru-RU" sz="3600" b="1" dirty="0" smtClean="0">
                <a:solidFill>
                  <a:srgbClr val="1709C7"/>
                </a:solidFill>
              </a:rPr>
              <a:t> у </a:t>
            </a:r>
            <a:r>
              <a:rPr lang="ru-RU" sz="3600" b="1" dirty="0" err="1" smtClean="0">
                <a:solidFill>
                  <a:srgbClr val="1709C7"/>
                </a:solidFill>
              </a:rPr>
              <a:t>високих</a:t>
            </a:r>
            <a:r>
              <a:rPr lang="ru-RU" sz="3600" b="1" dirty="0" smtClean="0">
                <a:solidFill>
                  <a:srgbClr val="1709C7"/>
                </a:solidFill>
              </a:rPr>
              <a:t> дозах. </a:t>
            </a:r>
            <a:endParaRPr lang="ru-RU" sz="36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3600" b="1" dirty="0" err="1" smtClean="0">
                <a:solidFill>
                  <a:srgbClr val="C00000"/>
                </a:solidFill>
              </a:rPr>
              <a:t>Бажано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щоб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загальне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споживання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кофеїну</a:t>
            </a:r>
            <a:r>
              <a:rPr lang="ru-RU" sz="3600" b="1" dirty="0" smtClean="0">
                <a:solidFill>
                  <a:srgbClr val="C00000"/>
                </a:solidFill>
              </a:rPr>
              <a:t> на день не </a:t>
            </a:r>
            <a:r>
              <a:rPr lang="ru-RU" sz="3600" b="1" dirty="0" err="1" smtClean="0">
                <a:solidFill>
                  <a:srgbClr val="C00000"/>
                </a:solidFill>
              </a:rPr>
              <a:t>перевищувало</a:t>
            </a:r>
            <a:r>
              <a:rPr lang="ru-RU" sz="3600" b="1" dirty="0" smtClean="0">
                <a:solidFill>
                  <a:srgbClr val="C00000"/>
                </a:solidFill>
              </a:rPr>
              <a:t> 400 мг</a:t>
            </a:r>
            <a:r>
              <a:rPr lang="ru-RU" sz="3600" b="1" dirty="0" smtClean="0">
                <a:solidFill>
                  <a:srgbClr val="C00000"/>
                </a:solidFill>
              </a:rPr>
              <a:t>.</a:t>
            </a:r>
          </a:p>
          <a:p>
            <a:pPr marL="358775" indent="-358775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C00000"/>
                </a:solidFill>
              </a:rPr>
              <a:t>Чашка </a:t>
            </a:r>
            <a:r>
              <a:rPr lang="ru-RU" sz="3600" b="1" dirty="0" err="1" smtClean="0">
                <a:solidFill>
                  <a:srgbClr val="C00000"/>
                </a:solidFill>
              </a:rPr>
              <a:t>натуральної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кави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містить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близько</a:t>
            </a:r>
            <a:r>
              <a:rPr lang="ru-RU" sz="3600" b="1" dirty="0" smtClean="0">
                <a:solidFill>
                  <a:srgbClr val="C00000"/>
                </a:solidFill>
              </a:rPr>
              <a:t> 200 мг </a:t>
            </a:r>
            <a:r>
              <a:rPr lang="ru-RU" sz="3600" b="1" dirty="0" err="1" smtClean="0">
                <a:solidFill>
                  <a:srgbClr val="C00000"/>
                </a:solidFill>
              </a:rPr>
              <a:t>кофеїну</a:t>
            </a:r>
            <a:r>
              <a:rPr lang="ru-RU" sz="3600" b="1" dirty="0" smtClean="0">
                <a:solidFill>
                  <a:srgbClr val="C00000"/>
                </a:solidFill>
              </a:rPr>
              <a:t>,</a:t>
            </a:r>
          </a:p>
          <a:p>
            <a:pPr marL="358775" indent="-358775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3600" b="1" dirty="0" err="1" smtClean="0">
                <a:solidFill>
                  <a:srgbClr val="C00000"/>
                </a:solidFill>
              </a:rPr>
              <a:t>ця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ж чашка </a:t>
            </a:r>
            <a:r>
              <a:rPr lang="ru-RU" sz="3600" b="1" dirty="0" err="1" smtClean="0">
                <a:solidFill>
                  <a:srgbClr val="C00000"/>
                </a:solidFill>
              </a:rPr>
              <a:t>розчинної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кави</a:t>
            </a:r>
            <a:r>
              <a:rPr lang="ru-RU" sz="3600" b="1" dirty="0" smtClean="0">
                <a:solidFill>
                  <a:srgbClr val="C00000"/>
                </a:solidFill>
              </a:rPr>
              <a:t> - 80-100 </a:t>
            </a:r>
            <a:r>
              <a:rPr lang="ru-RU" sz="3600" b="1" dirty="0" err="1" smtClean="0">
                <a:solidFill>
                  <a:srgbClr val="C00000"/>
                </a:solidFill>
              </a:rPr>
              <a:t>мг,така</a:t>
            </a:r>
            <a:r>
              <a:rPr lang="ru-RU" sz="3600" b="1" dirty="0" smtClean="0">
                <a:solidFill>
                  <a:srgbClr val="C00000"/>
                </a:solidFill>
              </a:rPr>
              <a:t> ж чашка чаю – 50 мг</a:t>
            </a:r>
            <a:r>
              <a:rPr lang="ru-RU" sz="3600" b="1" dirty="0" smtClean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3786190"/>
            <a:ext cx="1828800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786874" cy="654032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Проф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pl-PL" b="1" dirty="0" smtClean="0">
                <a:solidFill>
                  <a:srgbClr val="FF0000"/>
                </a:solidFill>
              </a:rPr>
              <a:t>лактика </a:t>
            </a:r>
            <a:r>
              <a:rPr lang="uk-UA" b="1" dirty="0" smtClean="0">
                <a:solidFill>
                  <a:srgbClr val="FF0000"/>
                </a:solidFill>
              </a:rPr>
              <a:t>ІХ</a:t>
            </a:r>
            <a:r>
              <a:rPr lang="pl-PL" b="1" dirty="0" smtClean="0">
                <a:solidFill>
                  <a:srgbClr val="FF0000"/>
                </a:solidFill>
              </a:rPr>
              <a:t>С</a:t>
            </a:r>
            <a:endParaRPr lang="pl-PL" b="1" dirty="0" smtClean="0">
              <a:solidFill>
                <a:srgbClr val="FF0000"/>
              </a:solidFill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857232"/>
            <a:ext cx="2500330" cy="56436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3600" b="1" dirty="0" err="1" smtClean="0">
                <a:solidFill>
                  <a:srgbClr val="1709C7"/>
                </a:solidFill>
              </a:rPr>
              <a:t>д</a:t>
            </a:r>
            <a:r>
              <a:rPr lang="ru-RU" sz="3600" b="1" dirty="0" smtClean="0">
                <a:solidFill>
                  <a:srgbClr val="1709C7"/>
                </a:solidFill>
              </a:rPr>
              <a:t>) </a:t>
            </a:r>
            <a:r>
              <a:rPr lang="ru-RU" sz="3600" b="1" dirty="0" err="1" smtClean="0">
                <a:solidFill>
                  <a:srgbClr val="1709C7"/>
                </a:solidFill>
              </a:rPr>
              <a:t>харчування</a:t>
            </a:r>
            <a:endParaRPr lang="ru-RU" sz="3600" b="1" dirty="0" smtClean="0">
              <a:solidFill>
                <a:srgbClr val="1709C7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857232"/>
            <a:ext cx="5929354" cy="5643602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843</TotalTime>
  <Words>3344</Words>
  <PresentationFormat>Экран (4:3)</PresentationFormat>
  <Paragraphs>422</Paragraphs>
  <Slides>53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Слайд 1</vt:lpstr>
      <vt:lpstr>Ішемічна хвороба серця</vt:lpstr>
      <vt:lpstr>Розповсюдженість і значимість ІХС</vt:lpstr>
      <vt:lpstr>Класифікація ІХС по клінічним формам</vt:lpstr>
      <vt:lpstr>Фактори ризику ІХС</vt:lpstr>
      <vt:lpstr>Фактори ризикеу ІХС</vt:lpstr>
      <vt:lpstr>Патогенез ІХС</vt:lpstr>
      <vt:lpstr>Патогенез ІХС</vt:lpstr>
      <vt:lpstr>Патогенез ІХС</vt:lpstr>
      <vt:lpstr>Клінічні форми ІХС</vt:lpstr>
      <vt:lpstr>Клінічні форми ІХС</vt:lpstr>
      <vt:lpstr>Класифікація стенокардії</vt:lpstr>
      <vt:lpstr>Класифікація стенокардії</vt:lpstr>
      <vt:lpstr>Класифікація стенокардії</vt:lpstr>
      <vt:lpstr>Симптоми стенокардії</vt:lpstr>
      <vt:lpstr>Симптоми стенокардії</vt:lpstr>
      <vt:lpstr>Алгоритм лікування хворого із стенокардією </vt:lpstr>
      <vt:lpstr>АНТИАНГІНАЛЬНІ 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Лекарські препарати, які поліпшують прогноз у хворих з ІХС</vt:lpstr>
      <vt:lpstr>Лікарські препарати, які поліпшують прогноз у хворих з ІХС </vt:lpstr>
      <vt:lpstr>Лікарська терапія ІХС</vt:lpstr>
      <vt:lpstr>Рекомендації по фармакотерапії, яка поліпшує прогноз хворих із стабільною ІХС</vt:lpstr>
      <vt:lpstr>Рекомендації по фармакотерапії, яка поліпшує прогноз хворих із стабільною ІХС</vt:lpstr>
      <vt:lpstr>Рекомендації по фармакотерапії, яка поліпшує прогноз хворих із стабільною ІХС</vt:lpstr>
      <vt:lpstr>Інфаркт міокарда</vt:lpstr>
      <vt:lpstr>Інфаркт міокарда (ІМ)</vt:lpstr>
      <vt:lpstr>Лікування інфаркта міокарда</vt:lpstr>
      <vt:lpstr>Лікування інфаркта міокарда</vt:lpstr>
      <vt:lpstr>Лікування інфаркта міокарда</vt:lpstr>
      <vt:lpstr>Лікування інфаркта міокарда</vt:lpstr>
      <vt:lpstr>Лікування інфаркта міокарда</vt:lpstr>
      <vt:lpstr>Лікування інфаркта міокарда</vt:lpstr>
      <vt:lpstr>Профілактика ІХС</vt:lpstr>
      <vt:lpstr>Профілактика ІХС</vt:lpstr>
      <vt:lpstr>Профілактика ІХС</vt:lpstr>
      <vt:lpstr>Профілактика ІХС</vt:lpstr>
      <vt:lpstr>Профілактика ІХС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85</cp:revision>
  <dcterms:created xsi:type="dcterms:W3CDTF">2013-05-17T10:25:45Z</dcterms:created>
  <dcterms:modified xsi:type="dcterms:W3CDTF">2022-08-03T11:27:56Z</dcterms:modified>
</cp:coreProperties>
</file>