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5" r:id="rId24"/>
    <p:sldId id="276" r:id="rId25"/>
    <p:sldId id="283" r:id="rId26"/>
    <p:sldId id="286" r:id="rId27"/>
    <p:sldId id="284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6F4FE3"/>
    <a:srgbClr val="CC0000"/>
    <a:srgbClr val="9900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292DB-853B-45A7-B0E8-D2D856C82ADA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C4D57-7B77-48CF-9514-9C4DC6412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188DA-A252-4200-A396-28163DB91153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WordArt 4"/>
          <p:cNvSpPr>
            <a:spLocks noChangeArrowheads="1" noChangeShapeType="1" noTextEdit="1"/>
          </p:cNvSpPr>
          <p:nvPr/>
        </p:nvSpPr>
        <p:spPr bwMode="auto">
          <a:xfrm>
            <a:off x="285720" y="214290"/>
            <a:ext cx="8715436" cy="6286544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none" fromWordArt="1">
            <a:prstTxWarp prst="textPlain">
              <a:avLst>
                <a:gd name="adj" fmla="val 51588"/>
              </a:avLst>
            </a:prstTxWarp>
          </a:bodyPr>
          <a:lstStyle/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клініко-фармакологічного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до 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 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ревматології</a:t>
            </a:r>
            <a:endParaRPr lang="ru-RU" sz="40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142844" y="282574"/>
            <a:ext cx="8858312" cy="6361135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9429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4929222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Ревматологія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розділ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медицини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присвячений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вивченню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кістково-м'язової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системи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071546"/>
            <a:ext cx="3500462" cy="478634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8572560" cy="4435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У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поняття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«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ревматичні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»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включають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різноманітні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по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походженню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захворювання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що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протікають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стійким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минущим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суглобовим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синдромом.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Це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ревматизм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дифузні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сполучної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тканини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такі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як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системний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червоний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вовчак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(СКВ), системна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склеродермія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(ССД),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дерматополіміозит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та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інші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різноманітні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артрити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та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артрози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хребта запального та дегенеративного характеру,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м'яких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позасуставних,навколосуглобових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) тканин, як,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наприклад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періартрити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бурсити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міозити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6929486" cy="4573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Історія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І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столітті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н. е.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літературі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з'явилосяпоняття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rheuma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Rheuma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відноситься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субстанції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яка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тече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можливо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утворюється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phlegm (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флегми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сік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за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визначенням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давніх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утворювався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мозку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перетікав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різні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частини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тіла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викликаючи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нездоров'я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071546"/>
            <a:ext cx="18049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7429552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Історія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В 1642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"ревматизм"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був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введений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літературу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французьким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лікарем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доктором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Балло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G.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Baillou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підкреслював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бути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проявом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системного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   В 1940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Bernard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Comroe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"ревматолог".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1071546"/>
            <a:ext cx="1643074" cy="2786082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7215238" cy="5213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1946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Річ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Rich)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колагено-судинні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основі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того,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ушкодження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ендотелію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судин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1952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Еріч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Ehnch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поступово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витіснив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колагено-судинні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14290"/>
            <a:ext cx="17859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8572560" cy="5213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romanUcPeriod"/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Ревматизм (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лихоманка)    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Ревматизм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активній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фазі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 Без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1.1.1.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1.2.1.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      1.2.2.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Зворотний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без вади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1.2.3.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Зворотний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на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тлі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пороку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1.3.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хорея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2.0. Ревматизм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неактивній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фазі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857496"/>
            <a:ext cx="149065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501484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 </a:t>
            </a:r>
            <a:endParaRPr lang="ru-RU" sz="36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928671"/>
            <a:ext cx="8643998" cy="605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Дифузні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тканини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червоний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вовчак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Лікарський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вовчаковоподібний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синдром     2.0. Системна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склеродермія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Індукована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склеродермія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Дифузний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фасціїт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Дерматоміозит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поліміозит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ідіопатичний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Паранеопластичний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4.2.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5.0. Хвороба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Шегрена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6.0.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Змішане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7.0.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поліміалгія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8.0.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поліхондрит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хворобу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Тітце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9.0.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паннікуліт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Вебера -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Крісчена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30" y="3214686"/>
            <a:ext cx="2152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хвороб  </a:t>
            </a:r>
            <a:endParaRPr lang="ru-RU" sz="36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8572560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васкуліти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ангіїти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Вузликовий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періартеріїт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Вегенера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Еозинофільний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васкуліт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2.3.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Гігантоклітинний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темпоральний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2.4.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Неспеціф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аортоартеріїт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Такаясу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    3.0.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Гіперергічний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ангіїт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Геморагічний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васкуліт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Шенлейна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Геноха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3.2.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Гудпасчера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Змішана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кріоглобулінемія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4.0.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Облітеруючий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тромбангіїт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Бюргера)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5.0.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Бехчету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6.0.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Кавасакі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слизово-шкірно-залізистий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синдром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42852"/>
            <a:ext cx="155733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643314"/>
            <a:ext cx="200501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572560" cy="46228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артрит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позитивний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фактор)     1.2.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негативний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фактор) 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проявами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3.0.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Фелті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V.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1.1.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Стілла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VI.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Анкілозуючий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спондилоартрит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(хвороба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Бехтерєва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714752"/>
            <a:ext cx="328614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5857916" cy="47212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VII.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поєднуються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спондилоартритом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Псоріатичний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Хвороба Рейтера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неспецифічних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кишок     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Неспецифічний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виразковий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коліт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регіонарний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ілеїт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Крона)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4.0. Артрит та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сакроілеїт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неуточненої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етіології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143248"/>
            <a:ext cx="28575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285860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</a:t>
            </a:r>
            <a:r>
              <a:rPr lang="uk-UA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869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інфекцією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Бактеріальні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стафілококові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гонококові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бруцельозні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    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сифілітичні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туберкульозні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Лаймівська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1.1.2. 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Уіппла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Вірусні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Грибкові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Паразитарні</a:t>
            </a:r>
            <a:endParaRPr lang="ru-RU" sz="2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Реактивні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Постентероколітичні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шигельоз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ієрсиніоз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сальмонельоз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клебсієльоз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Урогенітальні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(за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винятком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Рейтера)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носоглоткової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2.5.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Поствакцинальні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857496"/>
            <a:ext cx="233362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9182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IX.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Мікрокристалічні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Подагра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первинна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Подагра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вторинна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лікарська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при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нирковій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недостатності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3.0.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Хондрокальциноз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псевдоподагра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4.0.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Гідроксиапатитова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артропатія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Остеоартроз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Поліостеоартроз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олігоартроз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моноартроз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Спондильоз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спондилоартроз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Міжхребетний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остеохондроз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1.4.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Ендемічний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остеоартроз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Кашина-Бека)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1.5.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Дифузний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ідиопатичний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гіперостоз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Форест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’</a:t>
            </a:r>
            <a:r>
              <a:rPr lang="uk-UA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Вторинний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дисплазій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травм,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статичних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гіпермобільності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5262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Паліндромний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ревматизм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Інтермітуючий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гідартроз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Множинний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ретикулогістіоцитоз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4.0.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Синовіома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Хондроматоз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6.0.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Віллонодулярний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синовіт</a:t>
            </a:r>
            <a:endParaRPr lang="ru-RU" sz="2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Артропатії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неревматичних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Алергічні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Сироваткова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Лікарська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алергічні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Метаболічні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Амілоїдоз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Охроноз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Гіперліпідемія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5459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позасуглобових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м'яких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тканин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м'язів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Міозити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Осіфікуючий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міозит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навколосуглобових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тканин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Ентезопатії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місць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прикріплення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сухожиль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стилоїдит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епікондиліт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Тендиніти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клацаючий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палець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Тендовагініти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хворобу де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Кервена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Тіносиновити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2.5.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Бурсити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2.6.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2.7. Синдром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зап'ясткового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каналу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фасцій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апоневрозів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3.1.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Апоневрозити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контрактури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Дюпюїтрена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підшкірно-жирової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клітковини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Вузловата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еритема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Болючий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лнпоматоз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(синдром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Деркума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869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XIV.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Остеопороз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остеопенія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генералізований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Остеомаляція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Остеопатія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гіпертрофічна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легенева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Марі-Бамбергер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синдром)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Деформуючий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остеїт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Педжета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Асептичні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некрози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головки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стегнової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Пертеса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локалізацій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Келера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II,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Кенбека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Розсікаючий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хребців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Шейєрмана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May,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Кальве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бугристості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великогомілкової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   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Осгуда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Шлаттера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5143512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49675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Сприятливі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переохолодження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спадковість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несприятливі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метеоумови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(весна,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осінь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періоди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фізіологічної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перебудови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організму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пубертатний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післяпологовий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клімактеричний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періоди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травми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стрес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(для ревматизму -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молодий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для РА-45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старше, для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ДОА-вік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старше 40-60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-стать: для РА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ДОА -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жіноча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чоловіки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страждають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 подагру в 20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частіше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4647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 одних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випадках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інфекційний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агент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мікроб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вірус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етіологічне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значення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при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ревматизмі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Сокольського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Буйо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бета-гемолітичний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гр. А при РА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вірус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Епштейна-Барра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Численні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туберкульозний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гонорейний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сифілітичний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септичний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бруцельозний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.)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виникають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прямого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проникнення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збудника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розвинутись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відповідь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циркулюючий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збудник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його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антиген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реактивні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6997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Роль  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лізосомальних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ферментів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Лізосомальні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ферменти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приймають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участь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пошкодженні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вже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ранній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РА, коли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синовіальній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оболонці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переважає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нейтрофільна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інфільтрація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цей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час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місцева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активація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фагоцитів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імунними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комплексами.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Початковий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деградації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матриксу хряща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участю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лізосомальних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нейтральну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серинову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еластазу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катепсин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таких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металозалежних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нейтральних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протеаз, як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колагеназа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При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хронізації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джерелом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скупчення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моноцитів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макрофагів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несуть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рецептори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en-US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Fc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фрагменту </a:t>
            </a:r>
            <a:r>
              <a:rPr lang="en-US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IgG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  <a:endParaRPr lang="uk-UA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404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Роль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реактивних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метаболитів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кисню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лізосомальніх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ферментів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Радикал супероксиду О2, перекис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водню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Н2О2,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гідроксильний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радикал ВІН –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цитотоксичну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дію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пов'язано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такими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ефектами:руйнуванням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ПГ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хряща,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деполімеризацією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гіалуронової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в'язкості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синовіальної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хемотаксичних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локальної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фагоцитозу,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посиленням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клітинної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осередку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посиленням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місцевого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ушкодження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(за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in situ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хемотаксису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припливу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фагоцитів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Деструкція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хряща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’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язана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інтерлейкіна-1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5075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ВЕЛИКІ КРИТЕРІЇ: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Кардит      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Хорея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Підшкірні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вузлики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337402">
            <a:off x="6097413" y="3349181"/>
            <a:ext cx="2500330" cy="164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714498"/>
            <a:ext cx="2286016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73959">
            <a:off x="5402379" y="1463794"/>
            <a:ext cx="292895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3214686"/>
            <a:ext cx="2786082" cy="185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5429264"/>
            <a:ext cx="2105025" cy="121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TextBox 11"/>
          <p:cNvSpPr txBox="1"/>
          <p:nvPr/>
        </p:nvSpPr>
        <p:spPr>
          <a:xfrm rot="20072669">
            <a:off x="4289677" y="1535391"/>
            <a:ext cx="2809552" cy="6505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714530">
            <a:off x="4875674" y="4470694"/>
            <a:ext cx="3409831" cy="1538595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Кільцеподібна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еритема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456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МАЛі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КРИТЕРії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Артралгія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Лихоманка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    </a:t>
            </a:r>
            <a:endParaRPr lang="en-US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гострофазових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реактантів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ШЗЕ, СРБ</a:t>
            </a:r>
            <a:endParaRPr lang="en-US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Подовження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інтервала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PQ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58775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ОЗНАКИ ПОПЕРЕДНЬОЇ      СТРЕПТОКОККОВОЇ ІНФЕКЦІЇ:</a:t>
            </a:r>
          </a:p>
          <a:p>
            <a:pPr marL="531813" indent="-5318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гемолітичного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бактеріологічному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дослідженні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зіва</a:t>
            </a: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31813" indent="-5318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Високий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титр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титру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антистрептококових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антитіл</a:t>
            </a: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32562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поставити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діагноз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лихоманка:                      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2 великих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критеріїв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ознак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попередньої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інфекції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1 великого, 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малих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критеріїв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ознак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попередньої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214950"/>
            <a:ext cx="15811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143512"/>
            <a:ext cx="2190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5143512"/>
            <a:ext cx="2152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4000504"/>
            <a:ext cx="2643206" cy="257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000504"/>
            <a:ext cx="278606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ревматоїдного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2362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5.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вузлики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Підшкірні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вузлики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виступаючих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ділянках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розгинальних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поверхонь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або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суглобів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виявлені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лікарем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фактор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сироватці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крові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Виявлення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аномальної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кількості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фактора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сироватці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крові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будь-яким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методом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Рентгенологічні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зміни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рентгенограмі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кисті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зап'ястя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передньо-задній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проекції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звуження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суглобової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щілини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ерозії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чіткий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остеопороз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ураженого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безпосередньо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прилеглих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до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нього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Характерні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підвивихи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п'ястково-фалангових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суглобах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латеральна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девіація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пальців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кисті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80000"/>
              </a:lnSpc>
            </a:pP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наявності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4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або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більше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7перерахованих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вище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критеріїв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можна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поставити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діагноз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артрит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ревматоїдного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1706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8. Лабораторные  данные:  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СОЭ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  определение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ревматоидного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 (с 6 мес. заболевания; диагностический титр по реакции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Волера-Роуза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1:32,   латекс–тест   1:20). 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иммуннограмме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 снижение   Т-лимфоцитов,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антикератиновые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антитела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АТ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крови.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9. Инструментальные исследования: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синовиальная  жидкость:  мутная,  низкой  вязкости,  с повышенным  содержанием  белка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40-60г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/л),  снижением  глюкозы   до   0.5-3.5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ЛДГ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&gt;300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ЕД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количество клеток 5000-25000 в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1мкл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норме до 200).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85860"/>
            <a:ext cx="8643998" cy="50721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8.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 </a:t>
            </a: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ШОЕ,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6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;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діагностичний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титр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щодо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Волера-Роуза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1:32, латекс-тест 1:20).В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імуннограмі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Т-лімфоцитів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антикератинові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антитіла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(АТ)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9.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Інструментальні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синовіальна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рідина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каламутна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низька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в'язкість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підвищеним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вмістом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білка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(40-60г/л),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глюкози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0.5-3.5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ммоль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/л, ЛДГ &gt;300 ОД,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5000-25000 в 1мкл (у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нормі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200).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9675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32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Артроз кистей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ригідність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почуття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скутості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кистях,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вдень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місяця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Щільне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3-х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припухлих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п'ястно-фалангових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суглобів,або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тверде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дистальних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Неправильне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одного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кількох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ІІ та ІІІ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дистальних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III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проксимальних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зап'ястково-п'ястковий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кистях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1357298"/>
            <a:ext cx="1285884" cy="1071570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1765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Коксартроз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Клиничні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тазостегновому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15 гр.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згинання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кульшового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115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градусів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15 гр.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внутрішній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60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50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   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рентгенологічні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 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тазостегновому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2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наступних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ознак:рентгенологічні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(головка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вертлужна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западина)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рентгенологічне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вгорі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латерально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медіально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285860"/>
            <a:ext cx="27860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253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Гонартроз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1.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Болі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колінному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днів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передував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міс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при активному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русі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37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мінімум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кісткова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здуття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).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крепітації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кісткова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14" y="1285860"/>
            <a:ext cx="314330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896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Гонартроз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Лабораторні,рентгенологічні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Рентгенологічно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виділяють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артрозу: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1 ст. -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Незначні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рухів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невелике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початкові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2 ст. -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рухливості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виражене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2-3 рази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норми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значні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3 ст. –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рухливості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повна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ущільнення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поверхонь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епіфізів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субхондральні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кісти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  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endParaRPr lang="ru-RU" sz="2400" b="1" dirty="0" smtClean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синовіальній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рідині:кількість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в 1 мкл становить 500-5000,нейтрофілів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50%,виявляються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фрагменти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хрящової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7042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подагричного</a:t>
            </a:r>
            <a:r>
              <a:rPr lang="ru-RU" sz="4400" b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00FF"/>
                </a:solidFill>
              </a:ln>
              <a:solidFill>
                <a:srgbClr val="99003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370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marL="358775" indent="-35877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анамнезі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спостереження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2-х атак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набрякання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почервоніння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сильного болю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кінцівок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ремісією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через 1-2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тижні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артрит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плюсне-фалангового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великого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пальця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стопи   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анамнезі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статусі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Симптом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пробійника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рентгенограмі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рівня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сечової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сироватці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чоловіків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&gt; 0,42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/л (7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мг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жінок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&gt; 0,36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/л (6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мг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Тофуси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Сечокам'яна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хвороба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143116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500438"/>
            <a:ext cx="242889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714884"/>
            <a:ext cx="243364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7042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Дыагностичні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подагричного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00FF"/>
                </a:solidFill>
              </a:ln>
              <a:solidFill>
                <a:srgbClr val="99003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4137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ru-RU" sz="32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дані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32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загострення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ЗАК: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нейтрофільний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лейкоцитоз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зсувом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вліво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ШОЕ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серомукоїду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фібрину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сіалових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кислот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сечової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     -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Достовірні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рентгенологічні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подагри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з'являються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через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початку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остеопорозу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штамповані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вогнища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просвітлення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2-3 см 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діаметрі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симптом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здуття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кісткового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краю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9885" y="3800272"/>
            <a:ext cx="1949833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Основні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задачі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мета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комплексного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лікування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хвороб</a:t>
            </a:r>
            <a:endParaRPr lang="ru-RU" sz="36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49182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Усунення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найбільш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тяжких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суб'єктивних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важких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об'єктивних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клініко-лабораторних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показників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шляхом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впливу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провідні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ланки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патогенезу,насамперед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імунопатологічні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механізми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Цілі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протиревматичної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терапії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зменшити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усунути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біль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зменшити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усунути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ознаки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загальної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місцевої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запальної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активності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впливати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порушення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імунорегуля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</a:p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торних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процесів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попередити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загострення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хвороби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сприяти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відновленню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уражених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суглобів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та 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хребта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8081" y="2452699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Основні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задачі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мета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комплексного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лікування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хвороб</a:t>
            </a:r>
            <a:endParaRPr lang="ru-RU" sz="36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5629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Серед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невідкладних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завдань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на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першому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місці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стоїть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усунення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болю</a:t>
            </a:r>
          </a:p>
          <a:p>
            <a:pPr>
              <a:lnSpc>
                <a:spcPct val="70000"/>
              </a:lnSpc>
            </a:pP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Механізм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больового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синдрому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стимуляція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місцевих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больових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рецепторів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медіаторами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, особливо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брадикініном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та 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простагландинами</a:t>
            </a: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посилення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болю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під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час лихоманки, при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розвитку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системних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проявів</a:t>
            </a:r>
            <a:endParaRPr lang="ru-RU" sz="3200" b="1" i="1" dirty="0" smtClean="0">
              <a:ln>
                <a:solidFill>
                  <a:srgbClr val="0000FF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психогенні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явища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депресія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тривога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)   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Розгляд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загальних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механізмів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патогенезу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запальних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ревматичних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захворювань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показує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ознаки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якими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звертається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хворий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лікаря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передують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глибокі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діяльності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імунної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системи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призводять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до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розвитку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хронічного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персистуючого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імунного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954107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ряду </a:t>
            </a: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40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142985"/>
            <a:ext cx="8715436" cy="4616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НПЗЛ</a:t>
            </a:r>
          </a:p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</a:pP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НПЗЛЗ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щодо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впливу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процеси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біосинтезу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хрящовій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тканині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нейтральні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до артрозу -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Піроксикам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суліндак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солпафлекс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підсилюють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артроз -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Ацетилсаліцилова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кислота,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фенопрофен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сприяють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нормалізації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обмінних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хрящовій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тканині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Беноксапрофен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тіапрофенова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кислота (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сургам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), парацетамол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444289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ряду </a:t>
            </a:r>
            <a:r>
              <a:rPr lang="ru-RU" sz="32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32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714356"/>
            <a:ext cx="8715436" cy="90583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потужні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слабше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фазу. На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НПЗП практично не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впливають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глюкокортикоїдам.Найбільш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важливий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циклооксигенази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(ЦОГ)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ліпооксигенази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(ЛОГ)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ключових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Арахидонова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кислота входить до складу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мембранних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фосфоліпідів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вивільняється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ферменту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фосфоліпази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А2. ЦОГ та ЛОГ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каталізують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подальше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циклічні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ендоперекиси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простагландини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(ПГ),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тромбоксан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(ТХА2),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лейкотрієни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(ЛТ)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ПГ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виробляються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багатьма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найважливіших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паракринних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аутокринних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медіаторів.Протизапальна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перекисного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окислення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ліпідів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стабілізацією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мембран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лізосом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обидва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попереджають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пошкодження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структур),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АТФ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енергозабезпечення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Аналгезуючий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мірою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больових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імпульсів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спинному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мозку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метамізол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Антипроліферативна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опосередкована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як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кілерних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пригніченні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синтезу ПГ, так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залежної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регуляції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Встановлено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продукція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передує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нейрональних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тому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селективні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інгібітори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нейропротективну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багаторічною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хворобу Бехтерева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серонегативний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артрит.Застосування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єнайпотужнішими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препаратами.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системногопризначенню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глюкокортикостсроідів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преднізолону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активніВКВ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дерматополіміозит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проявами,васкуліти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органоспецифічні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аутоімунні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синдроми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незмінноюрекомендація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індивідуальної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повільної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поступовоївідміни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В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роки все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ширше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застосовують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мегада-зи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6-метилпреднізолону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внутрішньовенно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по 1 г/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добу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дляпридушення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кризових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ситуацій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міра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невідкладної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розвиткурезистентності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традиційного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глюкортикостероїдамиПульс-терапія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скасовує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пероральний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якийслід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продовжувати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так само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інтенсивно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  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Нарешті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ревматоїдному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периферичних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артритахглюкокортикостероїди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вводять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внутрішньосуглобово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етапах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розвиткухвороби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НПП.    З метою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побічних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фармакологічних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глюко-кортикостероїдів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дозу,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швидшим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такожальтернуючий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шлях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тобто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одноразовий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ранковий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всієїпереважної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  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препаратидругого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ряду.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артриту, ВКВ,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зворотного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ревматизму4-амінохінолінові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похідні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другого ряду,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протечерез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малу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токсичність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легкість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збудь-якими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делагіл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плаквеніл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знайшли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найширше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застосування.належить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місце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серед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другого ряду.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Амінохінолоновізасоби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ефективні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умови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рано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розпочатого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тривалого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40030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ряду </a:t>
            </a:r>
            <a:r>
              <a:rPr lang="ru-RU" sz="28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28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785794"/>
            <a:ext cx="8715436" cy="20004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потужні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слабше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фазу. На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НПЗП практично не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впливають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глюкокортикоїдам.Найбільш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важливий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циклооксигенази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(ЦОГ)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ліпооксигенази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(ЛОГ)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ключових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Арахидонова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кислота входить до складу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мембранних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фосфоліпідів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вивільняється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ферменту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фосфоліпази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А2. ЦОГ та ЛОГ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каталізують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подальше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їх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циклічні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ендоперекиси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простагландини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(ПГ),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тромбоксан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(ТХА2),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лейкотрієни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(ЛТ)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ПГ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виробляються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багатьма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найважливіших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паракринних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аутокринних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медіаторів.Протизапальна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перекисного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окислення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ліпідів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стабілізацією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мембран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лізосом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обидва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попереджають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пошкодження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структур),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зменшенням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АТФ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енергозабезпечення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Аналгезуючий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мірою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больових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імпульсів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спинному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мозку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метамізол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).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Антипроліферативна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опосередкована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: як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кілерних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пригніченні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синтезу ПГ, так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залежної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регуляції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Встановлено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продукція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передує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нейрональних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тому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селективні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інгібітори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нейропротективну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багаторічною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хворобу Бехтерева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серонегативний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артрит.Застосування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єнайпотужнішими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препаратами.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системногопризначенню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глюкокортикостсроідів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преднізолону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):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активніВКВ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дерматополіміозит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проявами,васкуліти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органоспецифічні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аутоімунні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синдроми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незмінноюрекомендація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індивідуальної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повільної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поступовоївідміни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В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роки все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ширше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застосовують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мегада-зи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6-метилпреднізолону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внутрішньовенно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по 1 г/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добу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дляпридушення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кризових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ситуацій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міра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невідкладної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розвиткурезистентності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традиційного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глюкортикостероїдамиПульс-терапія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скасовує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пероральний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якийслід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продовжувати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так само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інтенсивно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  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Нарешті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ревматоїдному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периферичних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артритахглюкокортикостероїди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вводять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внутрішньосуглобово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етапах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розвиткухвороби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НПП.    З метою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побічних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фармакологічних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глюко-кортикостероїдів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дозу,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швидшим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такожальтернуючий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шлях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тобто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одноразовий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ранковий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всієїпереважної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  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препаратидругого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ряду.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артриту, ВКВ,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зворотного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ревматизму4-амінохінолінові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похідні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другого ряду,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протечерез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їх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малу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токсичність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легкість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збудь-якими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делагіл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плаквеніл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знайшли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найширше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застосування.належить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місце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серед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другого ряду.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Амінохінолоновізасоби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ефективні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умови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рано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розпочатого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тривалого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954107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 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ряд) </a:t>
            </a:r>
            <a:endParaRPr lang="ru-RU" sz="40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50321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НПЛЗ 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– </a:t>
            </a:r>
          </a:p>
          <a:p>
            <a:pPr marL="450850" indent="-450850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подавляють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фазу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ксудації</a:t>
            </a:r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діють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 фазу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синтез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</a:t>
            </a: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язане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цим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слабкіше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фазу –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ндометацин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фазу </a:t>
            </a:r>
            <a:r>
              <a:rPr lang="ru-RU" sz="3200" b="1" i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2800" b="1" i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НПЛЗ практично</a:t>
            </a:r>
            <a:endParaRPr lang="ru-RU" sz="2800" b="1" i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800" b="1" i="1" u="sng" dirty="0" err="1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впливають</a:t>
            </a:r>
            <a:endParaRPr lang="ru-RU" sz="2800" b="1" i="1" u="sng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усі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НПЛЗ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глюкокортикоїдам</a:t>
            </a:r>
            <a:endParaRPr lang="ru-RU" sz="24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3522</Words>
  <PresentationFormat>Экран (4:3)</PresentationFormat>
  <Paragraphs>324</Paragraphs>
  <Slides>38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63</cp:revision>
  <dcterms:created xsi:type="dcterms:W3CDTF">2013-05-12T17:44:49Z</dcterms:created>
  <dcterms:modified xsi:type="dcterms:W3CDTF">2022-08-04T08:56:41Z</dcterms:modified>
</cp:coreProperties>
</file>