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4" r:id="rId2"/>
    <p:sldId id="258" r:id="rId3"/>
    <p:sldId id="259" r:id="rId4"/>
    <p:sldId id="261" r:id="rId5"/>
    <p:sldId id="262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2" r:id="rId18"/>
    <p:sldId id="285" r:id="rId19"/>
    <p:sldId id="286" r:id="rId20"/>
    <p:sldId id="290" r:id="rId21"/>
    <p:sldId id="291" r:id="rId22"/>
    <p:sldId id="297" r:id="rId23"/>
    <p:sldId id="329" r:id="rId24"/>
    <p:sldId id="304" r:id="rId25"/>
    <p:sldId id="305" r:id="rId26"/>
    <p:sldId id="328" r:id="rId27"/>
    <p:sldId id="313" r:id="rId28"/>
    <p:sldId id="314" r:id="rId29"/>
    <p:sldId id="316" r:id="rId30"/>
    <p:sldId id="317" r:id="rId31"/>
    <p:sldId id="318" r:id="rId32"/>
    <p:sldId id="321" r:id="rId33"/>
    <p:sldId id="322" r:id="rId34"/>
    <p:sldId id="323" r:id="rId35"/>
    <p:sldId id="324" r:id="rId36"/>
    <p:sldId id="325" r:id="rId37"/>
    <p:sldId id="326" r:id="rId38"/>
    <p:sldId id="296" r:id="rId39"/>
    <p:sldId id="300" r:id="rId40"/>
    <p:sldId id="301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34B61-CE23-4791-BD05-59EB34FF2593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E25DD-9148-4097-B13D-E251F9387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90ADC-0066-46DD-AEE6-AC5F4F8D4FE7}" type="slidenum">
              <a:rPr lang="ru-RU" smtClean="0">
                <a:latin typeface="Times New Roman" pitchFamily="18" charset="0"/>
              </a:rPr>
              <a:pPr/>
              <a:t>3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55090" y="489548"/>
            <a:ext cx="8633820" cy="5583439"/>
          </a:xfrm>
          <a:prstGeom prst="rect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scene3d>
            <a:camera prst="isometricOffAxis1Right"/>
            <a:lightRig rig="threePt" dir="t">
              <a:rot lat="0" lon="0" rev="1200000"/>
            </a:lightRig>
          </a:scene3d>
          <a:sp3d contourW="12700">
            <a:bevelT w="63500" h="25400"/>
            <a:contourClr>
              <a:srgbClr val="0000CC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1272" tIns="40636" rIns="81272" bIns="4063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Принципи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клініко-фармацевтичного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підходу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до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вибору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лікарських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засобів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</a:p>
          <a:p>
            <a:pPr algn="ctr">
              <a:defRPr/>
            </a:pP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лікування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захворювань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шлунка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>
              <a:defRPr/>
            </a:pP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</a:t>
            </a:r>
            <a:r>
              <a:rPr lang="ru-RU" sz="3200" b="1" kern="10" dirty="0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200" b="1" kern="10" dirty="0" err="1" smtClean="0">
                <a:ln w="19050">
                  <a:solidFill>
                    <a:srgbClr val="CC00CC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стравохода</a:t>
            </a:r>
            <a:endParaRPr lang="ru-RU" sz="3200" b="1" kern="10" dirty="0" smtClean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defRPr/>
            </a:pPr>
            <a:endParaRPr lang="ru-RU" sz="3200" b="1" kern="10" dirty="0">
              <a:ln w="19050">
                <a:solidFill>
                  <a:srgbClr val="CC00CC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090" y="3493794"/>
            <a:ext cx="7817372" cy="27366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Функції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травної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системи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рухова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перемішування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подрібнення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просування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травним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трактом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їжі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секреторна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(синтез та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виділення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травних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соків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ts val="2435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всмоктувальна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забезпечення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переходу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поживних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речовин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кишечника в кров та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лімфу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2398" y="1"/>
            <a:ext cx="877907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81264" tIns="40632" rIns="81264" bIns="40632" anchor="ctr"/>
          <a:lstStyle/>
          <a:p>
            <a:pPr algn="r">
              <a:defRPr/>
            </a:pPr>
            <a:r>
              <a:rPr lang="uk-UA" sz="3900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  <a:latin typeface="Times New Roman" pitchFamily="18" charset="-52"/>
              </a:rPr>
              <a:t>ТРАВЛЕННЯ</a:t>
            </a:r>
            <a:endParaRPr lang="ru-RU" sz="3900" dirty="0">
              <a:ln>
                <a:solidFill>
                  <a:srgbClr val="A50021"/>
                </a:solidFill>
              </a:ln>
              <a:solidFill>
                <a:srgbClr val="FF0000"/>
              </a:solidFill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642873"/>
            <a:ext cx="8674628" cy="224131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Травлення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це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процес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механічної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обробки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їжі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в травному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каналі,її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ферментативне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розщеплення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більш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прості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поживні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речовини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здатні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всмоктуватися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в кров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435"/>
              </a:lnSpc>
              <a:defRPr/>
            </a:pP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Основними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речовинами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входять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до складу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продуктів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є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білки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жири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вуглеводи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вітаміни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мінеральні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солі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2800" b="1" i="1" dirty="0" smtClean="0">
                <a:ln>
                  <a:solidFill>
                    <a:srgbClr val="006600"/>
                  </a:solidFill>
                </a:ln>
                <a:solidFill>
                  <a:srgbClr val="9900CC"/>
                </a:solidFill>
                <a:latin typeface="Arial" pitchFamily="34" charset="0"/>
                <a:cs typeface="Arial" pitchFamily="34" charset="0"/>
              </a:rPr>
              <a:t>вода.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09834" y="1"/>
            <a:ext cx="8970212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" y="213098"/>
            <a:ext cx="9057801" cy="47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20006097" algn="ctr" rotWithShape="0">
              <a:srgbClr val="990000">
                <a:alpha val="50000"/>
              </a:srgbClr>
            </a:outerShdw>
          </a:effectLst>
        </p:spPr>
        <p:txBody>
          <a:bodyPr lIns="98057" tIns="49030" rIns="98057" bIns="49030" anchor="b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АНАТОМ</a:t>
            </a:r>
            <a:r>
              <a:rPr lang="uk-UA" sz="4100" b="1" dirty="0" smtClean="0"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Я </a:t>
            </a:r>
            <a:r>
              <a:rPr lang="ru-RU" sz="4100" b="1" dirty="0"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4100" b="1" dirty="0" smtClean="0"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4100" b="1" dirty="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631496" y="2781064"/>
            <a:ext cx="1376050" cy="390027"/>
          </a:xfrm>
          <a:prstGeom prst="rect">
            <a:avLst/>
          </a:prstGeom>
          <a:gradFill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Ков</a:t>
            </a: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тка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1318677" y="3299413"/>
            <a:ext cx="1716528" cy="3900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Печінка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30474" y="5308015"/>
            <a:ext cx="1884201" cy="986921"/>
          </a:xfrm>
          <a:prstGeom prst="rect">
            <a:avLst/>
          </a:prstGeom>
          <a:gradFill flip="none" rotWithShape="1">
            <a:gsLst>
              <a:gs pos="0">
                <a:srgbClr val="CCFF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Висхідна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ободова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 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5823279" y="1942441"/>
            <a:ext cx="1521987" cy="685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Слинні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uk-UA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залози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798689" y="2766866"/>
            <a:ext cx="2074062" cy="3900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Стравохід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823279" y="3770964"/>
            <a:ext cx="2599269" cy="6916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Підшлункова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823278" y="4611837"/>
            <a:ext cx="2268217" cy="383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Тоща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5823279" y="5151780"/>
            <a:ext cx="1866504" cy="986921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Низхідна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ободова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5823279" y="3285216"/>
            <a:ext cx="1662987" cy="390027"/>
          </a:xfrm>
          <a:prstGeom prst="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Шлунок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91431" tIns="45715" rIns="91431" bIns="45715" anchor="ctr"/>
          <a:lstStyle/>
          <a:p>
            <a:pPr>
              <a:defRPr/>
            </a:pPr>
            <a:endParaRPr lang="ru-RU" dirty="0">
              <a:latin typeface="Times New Roman" pitchFamily="18" charset="-52"/>
            </a:endParaRPr>
          </a:p>
        </p:txBody>
      </p:sp>
      <p:pic>
        <p:nvPicPr>
          <p:cNvPr id="5152" name="Picture 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9782" y="1484485"/>
            <a:ext cx="2629057" cy="524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442781" y="2003539"/>
            <a:ext cx="2730780" cy="685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Привушна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слинна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залоза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30473" y="4530492"/>
            <a:ext cx="2377429" cy="685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12-пала 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defTabSz="914218">
              <a:lnSpc>
                <a:spcPct val="70000"/>
              </a:lnSpc>
              <a:defRPr/>
            </a:pP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35512" y="3752968"/>
            <a:ext cx="2272390" cy="691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Жовчний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defTabSz="914218">
              <a:lnSpc>
                <a:spcPct val="70000"/>
              </a:lnSpc>
              <a:defRPr/>
            </a:pPr>
            <a:r>
              <a:rPr lang="uk-UA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міхур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329107" y="6330517"/>
            <a:ext cx="2678796" cy="3900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Сліпа</a:t>
            </a: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5500694" y="6286521"/>
            <a:ext cx="2587984" cy="383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lIns="81264" tIns="40632" rIns="81264" bIns="40632">
            <a:spAutoFit/>
          </a:bodyPr>
          <a:lstStyle/>
          <a:p>
            <a:pPr defTabSz="914218">
              <a:lnSpc>
                <a:spcPct val="70000"/>
              </a:lnSpc>
              <a:defRPr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Пряма  </a:t>
            </a:r>
            <a:r>
              <a:rPr 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кишка</a:t>
            </a:r>
          </a:p>
        </p:txBody>
      </p:sp>
      <p:cxnSp>
        <p:nvCxnSpPr>
          <p:cNvPr id="5168" name="Прямая со стрелкой 21"/>
          <p:cNvCxnSpPr>
            <a:cxnSpLocks noChangeShapeType="1"/>
          </p:cNvCxnSpPr>
          <p:nvPr/>
        </p:nvCxnSpPr>
        <p:spPr bwMode="auto">
          <a:xfrm flipV="1">
            <a:off x="3007218" y="5956655"/>
            <a:ext cx="688198" cy="575939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69" name="Прямая со стрелкой 23"/>
          <p:cNvCxnSpPr>
            <a:cxnSpLocks noChangeShapeType="1"/>
          </p:cNvCxnSpPr>
          <p:nvPr/>
        </p:nvCxnSpPr>
        <p:spPr bwMode="auto">
          <a:xfrm flipV="1">
            <a:off x="3007218" y="5179136"/>
            <a:ext cx="625635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0" name="Прямая со стрелкой 25"/>
          <p:cNvCxnSpPr>
            <a:cxnSpLocks noChangeShapeType="1"/>
          </p:cNvCxnSpPr>
          <p:nvPr/>
        </p:nvCxnSpPr>
        <p:spPr bwMode="auto">
          <a:xfrm flipV="1">
            <a:off x="3007218" y="4595998"/>
            <a:ext cx="750762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1" name="Прямая со стрелкой 27"/>
          <p:cNvCxnSpPr>
            <a:cxnSpLocks noChangeShapeType="1"/>
          </p:cNvCxnSpPr>
          <p:nvPr/>
        </p:nvCxnSpPr>
        <p:spPr bwMode="auto">
          <a:xfrm flipV="1">
            <a:off x="3007218" y="4207238"/>
            <a:ext cx="500508" cy="64794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2" name="Прямая со стрелкой 29"/>
          <p:cNvCxnSpPr>
            <a:cxnSpLocks noChangeShapeType="1"/>
          </p:cNvCxnSpPr>
          <p:nvPr/>
        </p:nvCxnSpPr>
        <p:spPr bwMode="auto">
          <a:xfrm>
            <a:off x="2975241" y="3500273"/>
            <a:ext cx="532485" cy="383000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3" name="Прямая со стрелкой 31"/>
          <p:cNvCxnSpPr>
            <a:cxnSpLocks noChangeShapeType="1"/>
          </p:cNvCxnSpPr>
          <p:nvPr/>
        </p:nvCxnSpPr>
        <p:spPr bwMode="auto">
          <a:xfrm flipV="1">
            <a:off x="2882091" y="2521175"/>
            <a:ext cx="1501523" cy="51834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4" name="Прямая со стрелкой 33"/>
          <p:cNvCxnSpPr>
            <a:cxnSpLocks noChangeShapeType="1"/>
          </p:cNvCxnSpPr>
          <p:nvPr/>
        </p:nvCxnSpPr>
        <p:spPr bwMode="auto">
          <a:xfrm rot="10800000" flipV="1">
            <a:off x="4383615" y="2968968"/>
            <a:ext cx="1415325" cy="2735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5" name="Прямая со стрелкой 35"/>
          <p:cNvCxnSpPr>
            <a:cxnSpLocks noChangeShapeType="1"/>
          </p:cNvCxnSpPr>
          <p:nvPr/>
        </p:nvCxnSpPr>
        <p:spPr bwMode="auto">
          <a:xfrm rot="10800000" flipV="1">
            <a:off x="5260893" y="3495953"/>
            <a:ext cx="563072" cy="45211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6" name="Прямая со стрелкой 37"/>
          <p:cNvCxnSpPr>
            <a:cxnSpLocks noChangeShapeType="1"/>
          </p:cNvCxnSpPr>
          <p:nvPr/>
        </p:nvCxnSpPr>
        <p:spPr bwMode="auto">
          <a:xfrm rot="10800000" flipV="1">
            <a:off x="5010639" y="4142446"/>
            <a:ext cx="813326" cy="5831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7" name="Прямая со стрелкой 42"/>
          <p:cNvCxnSpPr>
            <a:cxnSpLocks noChangeShapeType="1"/>
          </p:cNvCxnSpPr>
          <p:nvPr/>
        </p:nvCxnSpPr>
        <p:spPr bwMode="auto">
          <a:xfrm rot="10800000" flipV="1">
            <a:off x="5198330" y="4790377"/>
            <a:ext cx="625635" cy="453552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8" name="Прямая со стрелкой 44"/>
          <p:cNvCxnSpPr>
            <a:cxnSpLocks noChangeShapeType="1"/>
          </p:cNvCxnSpPr>
          <p:nvPr/>
        </p:nvCxnSpPr>
        <p:spPr bwMode="auto">
          <a:xfrm rot="10800000">
            <a:off x="4508742" y="6280620"/>
            <a:ext cx="991283" cy="207338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79" name="Прямая со стрелкой 46"/>
          <p:cNvCxnSpPr>
            <a:cxnSpLocks noChangeShapeType="1"/>
          </p:cNvCxnSpPr>
          <p:nvPr/>
        </p:nvCxnSpPr>
        <p:spPr bwMode="auto">
          <a:xfrm rot="10800000">
            <a:off x="5386020" y="5503103"/>
            <a:ext cx="437945" cy="129586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cxnSp>
        <p:nvCxnSpPr>
          <p:cNvPr id="5180" name="Прямая со стрелкой 48"/>
          <p:cNvCxnSpPr>
            <a:cxnSpLocks noChangeShapeType="1"/>
          </p:cNvCxnSpPr>
          <p:nvPr/>
        </p:nvCxnSpPr>
        <p:spPr bwMode="auto">
          <a:xfrm flipV="1">
            <a:off x="3507726" y="2067623"/>
            <a:ext cx="665953" cy="259173"/>
          </a:xfrm>
          <a:prstGeom prst="straightConnector1">
            <a:avLst/>
          </a:prstGeom>
          <a:noFill/>
          <a:ln w="38100" algn="ctr">
            <a:solidFill>
              <a:srgbClr val="0000CC"/>
            </a:solidFill>
            <a:round/>
            <a:headEnd/>
            <a:tailEnd type="arrow" w="med" len="med"/>
          </a:ln>
        </p:spPr>
      </p:cxnSp>
      <p:sp>
        <p:nvSpPr>
          <p:cNvPr id="51" name="Прямоугольник 50"/>
          <p:cNvSpPr/>
          <p:nvPr/>
        </p:nvSpPr>
        <p:spPr>
          <a:xfrm>
            <a:off x="192526" y="642873"/>
            <a:ext cx="8821512" cy="1059256"/>
          </a:xfrm>
          <a:prstGeom prst="rect">
            <a:avLst/>
          </a:prstGeom>
        </p:spPr>
        <p:txBody>
          <a:bodyPr lIns="81272" tIns="40636" rIns="81272" bIns="40636">
            <a:spAutoFit/>
          </a:bodyPr>
          <a:lstStyle/>
          <a:p>
            <a:pPr algn="ctr">
              <a:lnSpc>
                <a:spcPct val="75000"/>
              </a:lnSpc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Травна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складається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з</a:t>
            </a: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:  </a:t>
            </a:r>
          </a:p>
          <a:p>
            <a:pPr>
              <a:lnSpc>
                <a:spcPct val="75000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трав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ного </a:t>
            </a:r>
            <a:r>
              <a:rPr lang="ru-RU" sz="2500" b="1" dirty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канала</a:t>
            </a:r>
          </a:p>
          <a:p>
            <a:pPr>
              <a:lnSpc>
                <a:spcPct val="75000"/>
              </a:lnSpc>
              <a:buFont typeface="Wingdings" pitchFamily="2" charset="2"/>
              <a:buChar char="Ø"/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равних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зало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</a:t>
            </a:r>
            <a:endParaRPr lang="ru-RU" sz="2500" b="1" dirty="0">
              <a:ln>
                <a:solidFill>
                  <a:srgbClr val="0000CC"/>
                </a:solidFill>
              </a:ln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4336112"/>
            <a:ext cx="8696384" cy="2339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його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стінках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розташовані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Виділяючі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шлунковий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сік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містить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фермент пепсин,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розщеплює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білки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до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поліпептидів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Виробляючі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кислоту,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створює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кисле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середовище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в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шлунку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пригнічує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мікроорганізми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потрапили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шлунок</a:t>
            </a:r>
            <a:endParaRPr lang="ru-RU" sz="2400" b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  <a:p>
            <a:pPr marL="457200" indent="-457200">
              <a:lnSpc>
                <a:spcPts val="2258"/>
              </a:lnSpc>
              <a:spcBef>
                <a:spcPts val="533"/>
              </a:spcBef>
              <a:buAutoNum type="arabicPeriod"/>
              <a:defRPr/>
            </a:pP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Секретуючі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слиз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який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захищає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дії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ферментів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соляної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кислоти</a:t>
            </a:r>
            <a:endParaRPr lang="ru-RU" sz="2400" b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2298"/>
            <a:ext cx="8951474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АНАТОМІЯ 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ТА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ФІЗІОЛОГІЯ 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489" y="772460"/>
            <a:ext cx="4817420" cy="328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Шлунок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–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мішкоподібне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розширення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травного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тракту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ньому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виділяють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-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кардіальний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фундальний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відділ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складається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дна,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тіла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власне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кардіальної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област-пілоричний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брамковий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антральний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відділ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включає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в себе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власне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антральну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область, 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привратник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пілоричний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канал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526" y="707666"/>
            <a:ext cx="3691271" cy="3498857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40548"/>
            <a:ext cx="8696384" cy="671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258"/>
              </a:lnSpc>
              <a:spcBef>
                <a:spcPts val="533"/>
              </a:spcBef>
              <a:defRPr/>
            </a:pP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Далі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їжа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у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вигляді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напіврідкої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кашки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порціями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проштовхується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800" b="1" dirty="0" err="1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дванадцятипалу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кишку.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Фізіологія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12-палої 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кишки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34564" y="1549984"/>
            <a:ext cx="4254345" cy="360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Дванадцятипала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кишка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має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довжину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25-30 см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неї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відкриваються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протоки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підшлункової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печінки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Підшлункова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залоза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виробляє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гормони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інсулін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та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ін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надходять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 кров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травні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ферменти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беруть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участь у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подальшому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розщепленні</a:t>
            </a:r>
            <a:r>
              <a:rPr lang="ru-RU" sz="2500" b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їжі</a:t>
            </a:r>
            <a:endParaRPr lang="ru-RU" sz="2500" b="1" dirty="0" smtClean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090" y="1549984"/>
            <a:ext cx="4191782" cy="38228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Прямоугольник 9"/>
          <p:cNvSpPr/>
          <p:nvPr/>
        </p:nvSpPr>
        <p:spPr>
          <a:xfrm>
            <a:off x="192526" y="5502397"/>
            <a:ext cx="8737192" cy="10053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Під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впливом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ферменту трипсину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відбувається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розщеплення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білків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амінокислот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.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Інші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ферменти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беруть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участь у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розщепленні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нуклеїнових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кислот,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вуглеводів</a:t>
            </a:r>
            <a:r>
              <a:rPr lang="ru-RU" sz="2500" dirty="0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9900CC"/>
                  </a:solidFill>
                </a:ln>
                <a:solidFill>
                  <a:srgbClr val="0000CC"/>
                </a:solidFill>
              </a:rPr>
              <a:t>жирів</a:t>
            </a:r>
            <a:endParaRPr lang="ru-RU" sz="2500" dirty="0" smtClean="0">
              <a:ln>
                <a:solidFill>
                  <a:srgbClr val="99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Хвороби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1"/>
            <a:ext cx="8696384" cy="51603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Хвороби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органів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травлення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поділяються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 на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>
              <a:lnSpc>
                <a:spcPts val="2169"/>
              </a:lnSpc>
              <a:defRPr/>
            </a:pP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порожнини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рота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езофагіти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–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,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пухлини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гастрити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гострі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хронічні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виразкова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хвороба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хронічне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захворювання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виразка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дванадцятипалої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кишки, рак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ентерит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тонкого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кишечника,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коліт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-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запалення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товстого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кишечника, </a:t>
            </a: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ентероколіт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одночасне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ураження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тонкого та </a:t>
            </a:r>
            <a:endParaRPr lang="ru-RU" sz="2800" b="1" dirty="0" smtClean="0">
              <a:ln>
                <a:solidFill>
                  <a:srgbClr val="A50021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товстого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кишечника та </a:t>
            </a:r>
            <a:r>
              <a:rPr lang="ru-RU" sz="2800" b="1" dirty="0" err="1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dirty="0" smtClean="0">
                <a:ln>
                  <a:solidFill>
                    <a:srgbClr val="A50021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1867" y="1160519"/>
            <a:ext cx="1785145" cy="180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9430" y="1095726"/>
            <a:ext cx="2435805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5234" y="2974728"/>
            <a:ext cx="1718410" cy="84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58" y="4142445"/>
            <a:ext cx="1326054" cy="174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стравохода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2526" y="772460"/>
            <a:ext cx="8696384" cy="58436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Дисфагія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dysphagia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—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порушення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акту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ков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тання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Біль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запальни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захворюваннях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опіках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при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пухлинах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звичай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біль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спостерігаєть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ся</a:t>
            </a:r>
            <a:r>
              <a:rPr lang="ru-RU" sz="2500" dirty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:</a:t>
            </a: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на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всьому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протязі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стравохода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підсилюєть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процесі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ков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тання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зберігаєть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спокої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 marL="482552" indent="-163673">
              <a:lnSpc>
                <a:spcPct val="70000"/>
              </a:lnSpc>
              <a:buFont typeface="Wingdings" pitchFamily="2" charset="2"/>
              <a:buChar char="q"/>
              <a:defRPr/>
            </a:pP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радіація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болю </a:t>
            </a:r>
            <a:r>
              <a:rPr lang="ru-RU" sz="25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в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міжлопатковий</a:t>
            </a:r>
            <a:r>
              <a:rPr lang="ru-RU" sz="25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простір</a:t>
            </a:r>
            <a:endParaRPr lang="ru-RU" sz="2500" dirty="0">
              <a:ln>
                <a:solidFill>
                  <a:srgbClr val="CC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Стравохідна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блювота</a:t>
            </a:r>
            <a:r>
              <a:rPr lang="ru-RU" sz="2800" b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пов'язана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із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застоєм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їжі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у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стравоході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виникає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без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попередньої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нудоти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без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участі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мускулатури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черевного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преса</a:t>
            </a:r>
            <a:endParaRPr lang="ru-RU" sz="2500" dirty="0" smtClean="0">
              <a:ln>
                <a:solidFill>
                  <a:srgbClr val="006600"/>
                </a:solidFill>
              </a:ln>
              <a:solidFill>
                <a:srgbClr val="CC0000"/>
              </a:solidFill>
            </a:endParaRPr>
          </a:p>
          <a:p>
            <a:pPr marL="318879" indent="-242687">
              <a:lnSpc>
                <a:spcPct val="70000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блювотні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маси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складаються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не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перетравленої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їжі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вони не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містять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соляної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кислоти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 пепсину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CC0000"/>
                </a:solidFill>
              </a:rPr>
              <a:t>.</a:t>
            </a:r>
          </a:p>
          <a:p>
            <a:pPr>
              <a:lnSpc>
                <a:spcPct val="8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Зригування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повернення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частини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прийнятої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назад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ротову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порожнину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–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невротиків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спазмі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кардіального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відділу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шлунка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7290" y="1354898"/>
            <a:ext cx="2189722" cy="194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6528" y="642172"/>
            <a:ext cx="3065611" cy="259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0714" y="3321029"/>
            <a:ext cx="3336719" cy="27645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стравохода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837254"/>
            <a:ext cx="5630752" cy="5327091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098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Слинотеча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Печія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pirosis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) 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своєрідне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болісне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пекуче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відчуття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за грудиною,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якевиникає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результаті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закидання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шлункового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вмісту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нижній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відділ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стравоходу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через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зяючу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кардіальну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частину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що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призвести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розвитку</a:t>
            </a:r>
            <a:r>
              <a:rPr lang="ru-RU" sz="2500" dirty="0" smtClean="0">
                <a:ln>
                  <a:solidFill>
                    <a:srgbClr val="00206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рефлюкс-езофагіту</a:t>
            </a:r>
            <a:endParaRPr lang="ru-RU" sz="2500" dirty="0" smtClean="0">
              <a:ln>
                <a:solidFill>
                  <a:srgbClr val="00206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uk-UA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Стравохідна кровотеча</a:t>
            </a:r>
            <a:endParaRPr lang="ru-RU" sz="2800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варикозно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розширених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вен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при:цирозі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печінки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або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підпечінковим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портальним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блоком</a:t>
            </a: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пухлинному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ураженні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стравоходу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грижах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стравохідного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отвору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діафрагми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 marL="318879" indent="-318879">
              <a:lnSpc>
                <a:spcPts val="2098"/>
              </a:lnSpc>
              <a:buFont typeface="Wingdings" pitchFamily="2" charset="2"/>
              <a:buChar char="ü"/>
              <a:defRPr/>
            </a:pP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внаслідок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сильної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блювоти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-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надрив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слизової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оболонки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це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також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призвести</a:t>
            </a:r>
            <a:r>
              <a:rPr lang="ru-RU" sz="2500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dirty="0" err="1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кровотечі</a:t>
            </a:r>
            <a:endParaRPr lang="ru-RU" sz="2500" dirty="0" smtClean="0">
              <a:ln>
                <a:solidFill>
                  <a:srgbClr val="FF0000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defRPr/>
            </a:pPr>
            <a:r>
              <a:rPr lang="ru-RU" sz="2800" dirty="0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(</a:t>
            </a:r>
            <a:r>
              <a:rPr lang="ru-RU" sz="28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синдром </a:t>
            </a:r>
            <a:r>
              <a:rPr lang="ru-RU" sz="2800" dirty="0" err="1" smtClean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Меллорі-Вейса</a:t>
            </a:r>
            <a:r>
              <a:rPr lang="ru-RU" sz="2800" dirty="0">
                <a:ln>
                  <a:solidFill>
                    <a:srgbClr val="CC00CC"/>
                  </a:solidFill>
                </a:ln>
                <a:solidFill>
                  <a:srgbClr val="CC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746066" cy="5786384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Диспепсичний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синдром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поєднує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ознаки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перекручення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смаку,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відрижка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печія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нудота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блювання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Апетит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дуже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важливий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фактор,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регулює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Порушення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спостерігається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багатьох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ШКТ центрального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походження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тобто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відбуваються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впливом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імпульсів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йдуть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із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ЦНС – при неврозах, психозах та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ураженнях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головного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мозку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Перекручення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смаку –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неприємний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смак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роті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притуплення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смакових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гастритах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притупленні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смакових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відчуттів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зазвичай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знаходять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обкладений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язик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 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утворюється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внаслідок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набухання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відмирання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епітелію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Зміна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Анорексія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повна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втрата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апетитупри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гострому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гастритіпри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раку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хронічних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гастритах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Підвищення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апетиту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– при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гіперсекреції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шлункового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соку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нерідко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відчувають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часту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потребу в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частий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прийом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їжі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зменшує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у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цих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випадках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больові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відчуття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071942"/>
            <a:ext cx="1438960" cy="1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8633820" cy="969168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Перекручення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апетиту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–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вибіркове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ставлення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до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їжі</a:t>
            </a:r>
            <a:endParaRPr lang="ru-RU" sz="2000" b="1" i="1" dirty="0" smtClean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Наприклад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, при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хронічних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гастритах, при раку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шлунка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хворі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endParaRPr lang="ru-RU" sz="2000" b="1" i="1" dirty="0" smtClean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нерідко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відзначають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огиду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до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м'яса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,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жирної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 </a:t>
            </a:r>
            <a:r>
              <a:rPr lang="ru-RU" sz="20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їжі</a:t>
            </a:r>
            <a:r>
              <a:rPr lang="ru-RU" sz="20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endParaRPr lang="ru-RU" sz="2100" dirty="0">
              <a:ln>
                <a:solidFill>
                  <a:srgbClr val="0000CC"/>
                </a:solidFill>
              </a:ln>
              <a:solidFill>
                <a:srgbClr val="A50021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92526" y="1744365"/>
            <a:ext cx="8826346" cy="8515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Підсилена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спраг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500" b="1" i="1" dirty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500" b="1" i="1" dirty="0" err="1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polydipsia</a:t>
            </a:r>
            <a:r>
              <a:rPr lang="ru-RU" sz="2500" b="1" i="1" dirty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)</a:t>
            </a:r>
            <a:endParaRPr lang="ru-RU" sz="2500" dirty="0">
              <a:ln>
                <a:solidFill>
                  <a:srgbClr val="0000CC"/>
                </a:solidFill>
              </a:ln>
              <a:solidFill>
                <a:srgbClr val="A50021"/>
              </a:solidFill>
              <a:ea typeface="Times New Roman" pitchFamily="18" charset="0"/>
              <a:cs typeface="Times New Roman" pitchFamily="18" charset="0"/>
            </a:endParaRPr>
          </a:p>
          <a:p>
            <a:pPr indent="95946" algn="just"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при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гіперсекреції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йде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розведення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кислого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вміступри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блюванні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викликається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зневодненням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організму</a:t>
            </a:r>
            <a:r>
              <a:rPr lang="ru-RU" sz="2100" dirty="0" smtClean="0">
                <a:ln>
                  <a:solidFill>
                    <a:srgbClr val="CC0000"/>
                  </a:solidFill>
                </a:ln>
                <a:solidFill>
                  <a:srgbClr val="0066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sz="2100" dirty="0" smtClean="0">
              <a:ln>
                <a:solidFill>
                  <a:srgbClr val="CC0000"/>
                </a:solidFill>
              </a:ln>
              <a:solidFill>
                <a:srgbClr val="006600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2928934"/>
            <a:ext cx="8758948" cy="34334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81272" tIns="40636" rIns="81272" bIns="40636">
            <a:spAutoFit/>
          </a:bodyPr>
          <a:lstStyle/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eructatio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regurgitatio</a:t>
            </a:r>
            <a:r>
              <a:rPr lang="en-US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їжею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A50021"/>
                </a:solidFill>
                <a:ea typeface="Times New Roman" pitchFamily="18" charset="0"/>
                <a:cs typeface="Times New Roman" pitchFamily="18" charset="0"/>
              </a:rPr>
              <a:t>):</a:t>
            </a:r>
          </a:p>
          <a:p>
            <a:pPr eaLnBrk="0" hangingPunct="0">
              <a:lnSpc>
                <a:spcPts val="1991"/>
              </a:lnSpc>
              <a:tabLst>
                <a:tab pos="128399" algn="l"/>
              </a:tabLst>
              <a:defRPr/>
            </a:pP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повітрям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раптове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іноді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звучне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виходження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через рот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повітря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скупчилося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стравоходу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їжею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вихід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у рот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невеликої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шлункового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вмісту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із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запахом “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тухлих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яєць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”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сірководню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)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вказує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на далеко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зайшовший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розпад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білкових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така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вранці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натщесерце,при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стенозі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воротаря,при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розширенні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шлунка,при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раку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кислим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гіперсекреції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при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виразковій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хворобі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гіркого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смаку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закиданні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шлунок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жовчі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дванадцятипалої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кишки;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відрижка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гіркою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олією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–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зниженій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кислотності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або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повній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соляної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кислоти</a:t>
            </a:r>
            <a:endParaRPr lang="ru-RU" sz="2400" b="1" i="1" dirty="0" smtClean="0">
              <a:ln>
                <a:solidFill>
                  <a:srgbClr val="0000CC"/>
                </a:solidFill>
              </a:ln>
              <a:solidFill>
                <a:srgbClr val="FF0000"/>
              </a:solidFill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639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1123" y="1095725"/>
            <a:ext cx="1063579" cy="10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090" y="772460"/>
            <a:ext cx="6944594" cy="1999514"/>
          </a:xfrm>
          <a:prstGeom prst="rect">
            <a:avLst/>
          </a:prstGeom>
          <a:gradFill>
            <a:gsLst>
              <a:gs pos="0">
                <a:srgbClr val="CCECFF"/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Печія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pirosis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– </a:t>
            </a:r>
            <a:endParaRPr lang="ru-RU" sz="2500" dirty="0" smtClean="0">
              <a:ln>
                <a:solidFill>
                  <a:srgbClr val="002060"/>
                </a:solidFill>
              </a:ln>
              <a:solidFill>
                <a:srgbClr val="0000CC"/>
              </a:solidFill>
            </a:endParaRPr>
          </a:p>
          <a:p>
            <a:pPr marL="318879">
              <a:lnSpc>
                <a:spcPct val="70000"/>
              </a:lnSpc>
              <a:defRPr/>
            </a:pP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це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своєрідне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почуття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жару та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печіння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нижній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частині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стравоходу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яке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пов'язане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регургітацією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вмісту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в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стравохід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.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Спостерігається:при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підвищеній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кислотності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шлункового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соку,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може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бути за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нормальної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або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навіть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зниженої</a:t>
            </a:r>
            <a:r>
              <a:rPr lang="ru-RU" sz="25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5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секреції</a:t>
            </a:r>
            <a:endParaRPr lang="ru-RU" sz="25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5090" y="3143248"/>
            <a:ext cx="6569211" cy="298561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Нудота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nausea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) –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це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неприємне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відчуття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тиск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під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ложечкою,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що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супроводжується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: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відчуттям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нудоти,запамороченням,слинотечею,похолоданням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кінцівок,блідістю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шкірних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покривів,падінням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кров'яного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тиску,іноді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навіть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напівнепритомним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станом. 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Спостерігається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: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захворюваннях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печінки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нирок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.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глистній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інвазії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вагітності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можливо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центрального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походження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, при </a:t>
            </a:r>
            <a:r>
              <a:rPr lang="ru-RU" sz="2400" b="1" i="1" dirty="0" err="1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ураженні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00CC"/>
                  </a:solidFill>
                </a:ln>
                <a:solidFill>
                  <a:srgbClr val="0000FF"/>
                </a:solidFill>
              </a:rPr>
              <a:t>ЦНС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812" y="772460"/>
            <a:ext cx="1626662" cy="1814222"/>
          </a:xfrm>
          <a:prstGeom prst="rect">
            <a:avLst/>
          </a:prstGeom>
          <a:noFill/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6865" y="3057523"/>
            <a:ext cx="2069443" cy="2315287"/>
          </a:xfrm>
          <a:prstGeom prst="rect">
            <a:avLst/>
          </a:prstGeom>
          <a:noFill/>
          <a:ln w="9525">
            <a:solidFill>
              <a:schemeClr val="accent4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3646" y="706966"/>
            <a:ext cx="3231056" cy="298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7"/>
            <a:ext cx="5755880" cy="5061890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189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Блювота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(</a:t>
            </a:r>
            <a:r>
              <a:rPr lang="ru-RU" sz="2800" b="1" i="1" dirty="0" err="1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vomitus</a:t>
            </a:r>
            <a:r>
              <a:rPr lang="en-US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en-US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emesis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)</a:t>
            </a:r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spcBef>
                <a:spcPts val="356"/>
              </a:spcBef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Це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мимовільне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поштовхоподібне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викидання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вмісту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через 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рот</a:t>
            </a:r>
          </a:p>
          <a:p>
            <a:pPr marL="457200" indent="-457200">
              <a:lnSpc>
                <a:spcPct val="70000"/>
              </a:lnSpc>
              <a:spcBef>
                <a:spcPts val="356"/>
              </a:spcBef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Блювота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нервового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походження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характерно: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завзятість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;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відсутність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полегшення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;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поява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без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нудоти</a:t>
            </a:r>
            <a:endParaRPr lang="ru-RU" sz="21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457200" indent="-457200">
              <a:lnSpc>
                <a:spcPct val="70000"/>
              </a:lnSpc>
              <a:spcBef>
                <a:spcPts val="356"/>
              </a:spcBef>
              <a:buAutoNum type="arabicPeriod"/>
              <a:defRPr/>
            </a:pP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Рефлекторне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виникає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внаслідок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роздратування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–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корінь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язика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м'яке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небо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зів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поверхня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очеревини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ін.Розрізняють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такі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шлункового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характеру:блювання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подразнення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слизової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оболонки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шлунка:хімічними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речовинами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(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кислоти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луги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миш'як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та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ін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.),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лікарськими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речовинами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(наперстянка,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аспірин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),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вживання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неякісної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їжі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внаслідок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органічного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стенозу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привратника:пізно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ввечері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вночі,блювотні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маси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гнильного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чи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кислого 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смаку,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після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блювання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хворий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зазвичай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відзначає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полегшення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та </a:t>
            </a:r>
            <a:r>
              <a:rPr lang="ru-RU" sz="2100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зменшення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10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болю</a:t>
            </a:r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6078368" y="3817762"/>
            <a:ext cx="2873106" cy="20569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Допомога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хвор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ому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при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блювоті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</a:rPr>
              <a:t>: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0000CC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 — в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положенні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хвор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ого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сидячи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435"/>
              </a:lnSpc>
              <a:spcBef>
                <a:spcPts val="533"/>
              </a:spcBef>
              <a:defRPr/>
            </a:pPr>
            <a:r>
              <a:rPr lang="ru-RU" b="1" dirty="0">
                <a:ln>
                  <a:solidFill>
                    <a:srgbClr val="993300"/>
                  </a:solidFill>
                </a:ln>
              </a:rPr>
              <a:t>  </a:t>
            </a:r>
            <a:r>
              <a:rPr lang="ru-RU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б — в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положенні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 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хвор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ого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лежачи</a:t>
            </a:r>
            <a:endParaRPr lang="ru-RU" b="1" dirty="0">
              <a:ln>
                <a:solidFill>
                  <a:srgbClr val="993300"/>
                </a:solidFill>
              </a:ln>
              <a:solidFill>
                <a:srgbClr val="CC00CC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6324473" y="3233900"/>
            <a:ext cx="312817" cy="53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13015" y="3234619"/>
            <a:ext cx="341423" cy="530386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sz="2800" b="1" dirty="0">
                <a:ln>
                  <a:solidFill>
                    <a:srgbClr val="993300"/>
                  </a:solidFill>
                </a:ln>
                <a:solidFill>
                  <a:srgbClr val="CC00CC"/>
                </a:solidFill>
              </a:rPr>
              <a:t>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526" y="707666"/>
            <a:ext cx="8696384" cy="62992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            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 </a:t>
            </a:r>
            <a:endParaRPr lang="ru-RU" sz="2800" b="1" i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діагностичній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оцінці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блювання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потрібно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враховувати</a:t>
            </a:r>
            <a:r>
              <a:rPr lang="ru-RU" sz="2500" b="1" dirty="0" smtClean="0"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час </a:t>
            </a:r>
            <a:r>
              <a:rPr lang="ru-RU" sz="2500" b="1" dirty="0" err="1" smtClean="0">
                <a:solidFill>
                  <a:srgbClr val="C00000"/>
                </a:solidFill>
              </a:rPr>
              <a:t>настання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блювоти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кількість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мас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реакцію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– </a:t>
            </a:r>
            <a:r>
              <a:rPr lang="ru-RU" sz="2500" b="1" dirty="0" err="1" smtClean="0">
                <a:solidFill>
                  <a:srgbClr val="C00000"/>
                </a:solidFill>
              </a:rPr>
              <a:t>рН</a:t>
            </a:r>
            <a:r>
              <a:rPr lang="ru-RU" sz="2500" b="1" dirty="0" smtClean="0">
                <a:solidFill>
                  <a:srgbClr val="C00000"/>
                </a:solidFill>
              </a:rPr>
              <a:t>, характер </a:t>
            </a:r>
            <a:r>
              <a:rPr lang="ru-RU" sz="2500" b="1" dirty="0" err="1" smtClean="0">
                <a:solidFill>
                  <a:srgbClr val="C00000"/>
                </a:solidFill>
              </a:rPr>
              <a:t>домішок</a:t>
            </a:r>
            <a:r>
              <a:rPr lang="ru-RU" sz="2500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вранці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натще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–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smtClean="0">
                <a:solidFill>
                  <a:srgbClr val="C00000"/>
                </a:solidFill>
              </a:rPr>
              <a:t>алкогольному </a:t>
            </a:r>
            <a:r>
              <a:rPr lang="ru-RU" sz="2500" b="1" dirty="0" err="1" smtClean="0">
                <a:solidFill>
                  <a:srgbClr val="C00000"/>
                </a:solidFill>
              </a:rPr>
              <a:t>гастриті</a:t>
            </a:r>
            <a:r>
              <a:rPr lang="ru-RU" sz="2500" b="1" dirty="0" smtClean="0">
                <a:solidFill>
                  <a:srgbClr val="C00000"/>
                </a:solidFill>
              </a:rPr>
              <a:t> та при 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Гіперсекреції</a:t>
            </a:r>
            <a:r>
              <a:rPr lang="ru-RU" sz="2500" b="1" dirty="0" smtClean="0">
                <a:solidFill>
                  <a:srgbClr val="C00000"/>
                </a:solidFill>
              </a:rPr>
              <a:t>,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накопиченні</a:t>
            </a:r>
            <a:r>
              <a:rPr lang="ru-RU" sz="2500" b="1" dirty="0" smtClean="0">
                <a:solidFill>
                  <a:srgbClr val="C00000"/>
                </a:solidFill>
              </a:rPr>
              <a:t> у 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шлунку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шлункового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соку</a:t>
            </a: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через 5-10 </a:t>
            </a:r>
            <a:r>
              <a:rPr lang="ru-RU" sz="2500" b="1" dirty="0" err="1" smtClean="0">
                <a:solidFill>
                  <a:srgbClr val="C00000"/>
                </a:solidFill>
              </a:rPr>
              <a:t>хвилин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їжі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–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виразці</a:t>
            </a:r>
            <a:r>
              <a:rPr lang="ru-RU" sz="2500" b="1" dirty="0" smtClean="0">
                <a:solidFill>
                  <a:srgbClr val="C00000"/>
                </a:solidFill>
              </a:rPr>
              <a:t> та раку </a:t>
            </a:r>
            <a:r>
              <a:rPr lang="ru-RU" sz="2500" b="1" dirty="0" err="1" smtClean="0">
                <a:solidFill>
                  <a:srgbClr val="C00000"/>
                </a:solidFill>
              </a:rPr>
              <a:t>кардіального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відділу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67000"/>
              </a:lnSpc>
              <a:defRPr/>
            </a:pPr>
            <a:r>
              <a:rPr lang="ru-RU" sz="2500" b="1" dirty="0" smtClean="0"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неврозі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через 2-3 </a:t>
            </a:r>
            <a:r>
              <a:rPr lang="ru-RU" sz="2500" b="1" dirty="0" err="1" smtClean="0">
                <a:solidFill>
                  <a:srgbClr val="C00000"/>
                </a:solidFill>
              </a:rPr>
              <a:t>години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, у </a:t>
            </a:r>
            <a:r>
              <a:rPr lang="ru-RU" sz="2500" b="1" dirty="0" err="1" smtClean="0">
                <a:solidFill>
                  <a:srgbClr val="C00000"/>
                </a:solidFill>
              </a:rPr>
              <a:t>розпалі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травлення</a:t>
            </a:r>
            <a:r>
              <a:rPr lang="ru-RU" sz="2500" b="1" dirty="0" smtClean="0">
                <a:solidFill>
                  <a:srgbClr val="C00000"/>
                </a:solidFill>
              </a:rPr>
              <a:t> характерна </a:t>
            </a:r>
            <a:r>
              <a:rPr lang="ru-RU" sz="2500" b="1" dirty="0" err="1" smtClean="0">
                <a:solidFill>
                  <a:srgbClr val="C00000"/>
                </a:solidFill>
              </a:rPr>
              <a:t>для:гастриту</a:t>
            </a:r>
            <a:r>
              <a:rPr lang="ru-RU" sz="2500" b="1" dirty="0" smtClean="0"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solidFill>
                  <a:srgbClr val="C00000"/>
                </a:solidFill>
              </a:rPr>
              <a:t>, раку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через 4-6 годин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виразці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привратника </a:t>
            </a:r>
            <a:r>
              <a:rPr lang="ru-RU" sz="2500" b="1" dirty="0" err="1" smtClean="0"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кишки,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атонії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шлунка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endParaRPr lang="ru-RU" sz="2500" b="1" dirty="0" smtClean="0"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defRPr/>
            </a:pPr>
            <a:r>
              <a:rPr lang="ru-RU" sz="2500" b="1" dirty="0" err="1" smtClean="0"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через 6-12 годин </a:t>
            </a:r>
            <a:r>
              <a:rPr lang="ru-RU" sz="2500" b="1" dirty="0" err="1" smtClean="0"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більше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після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їди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напередодні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з'їденою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solidFill>
                  <a:srgbClr val="C00000"/>
                </a:solidFill>
              </a:rPr>
              <a:t>їжею</a:t>
            </a:r>
            <a:r>
              <a:rPr lang="ru-RU" sz="2500" b="1" dirty="0" smtClean="0"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solidFill>
                  <a:srgbClr val="C00000"/>
                </a:solidFill>
              </a:rPr>
              <a:t>стенозі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solidFill>
                  <a:srgbClr val="C00000"/>
                </a:solidFill>
              </a:rPr>
              <a:t>привратника </a:t>
            </a:r>
          </a:p>
        </p:txBody>
      </p:sp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7383" y="1354898"/>
            <a:ext cx="2919629" cy="27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65531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Блюв</a:t>
            </a: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</a:rPr>
              <a:t>ота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жовчна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felliosus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–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масах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присутня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жовч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зяянні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каналу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привратника,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обумовленому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ахілією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звуженням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дванадцятипалої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кишки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істерична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hystericus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</a:t>
            </a:r>
            <a:r>
              <a:rPr lang="uk-UA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як 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прояв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істерії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калова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copremesis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каловий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запах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домішка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калу;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спостерігається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непрохідності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кишечниказа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наявності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кишково-шлункової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нориці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«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кавової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гущею» —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кривава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мають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чорно-коричневий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олір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кривава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haematemesis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cruentus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кров'ю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домішкою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мас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шлунковій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кровотечі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мозкова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v. 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cerebralis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нападоподібна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виникає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незалежно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від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прийому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їжі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у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хворих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з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органічним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ураженням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ЦНС</a:t>
            </a:r>
          </a:p>
          <a:p>
            <a:pPr>
              <a:lnSpc>
                <a:spcPct val="67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Блювота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неукротима (</a:t>
            </a:r>
            <a:r>
              <a:rPr lang="en-US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hyperemesis</a:t>
            </a:r>
            <a:r>
              <a:rPr lang="en-US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) -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вперто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повторюється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по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кілька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разів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добу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в т.ч.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вночіпри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тяжких формах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інфекційних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хвороб,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отруєння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токсикозі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вагітних</a:t>
            </a:r>
            <a:r>
              <a:rPr lang="ru-RU" sz="25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</a:t>
            </a:r>
            <a:endParaRPr lang="ru-RU" sz="2500" b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4301" y="2845857"/>
            <a:ext cx="2002045" cy="19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1678864"/>
            <a:ext cx="988502" cy="84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шлунка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090" y="772461"/>
            <a:ext cx="8696384" cy="49873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81272" tIns="40636" rIns="81272" bIns="40636">
            <a:spAutoFit/>
          </a:bodyPr>
          <a:lstStyle/>
          <a:p>
            <a:pPr>
              <a:lnSpc>
                <a:spcPct val="67000"/>
              </a:lnSpc>
              <a:defRPr/>
            </a:pPr>
            <a:r>
              <a:rPr lang="ru-RU" sz="2800" b="1" i="1" dirty="0" err="1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Больовий</a:t>
            </a:r>
            <a:r>
              <a:rPr lang="ru-RU" sz="2800" b="1" i="1" dirty="0" smtClean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CC0000"/>
                </a:solidFill>
              </a:rPr>
              <a:t>синдром</a:t>
            </a:r>
            <a:endParaRPr lang="ru-RU" sz="2800" b="1" dirty="0">
              <a:ln>
                <a:solidFill>
                  <a:srgbClr val="0000CC"/>
                </a:solidFill>
              </a:ln>
              <a:solidFill>
                <a:srgbClr val="CC0000"/>
              </a:solidFill>
            </a:endParaRPr>
          </a:p>
          <a:p>
            <a:pPr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Розрізняють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: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buAutoNum type="arabicPeriod"/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можуть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бути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ранні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виникають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через 30 хвилин-3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години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їди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характерні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для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виразкової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хвороби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шлунка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2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періодичні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голодні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пізні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)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гіперсекреції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носять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пекучий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характер, 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бувають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дуже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сильними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з'являються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натще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особливо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нічний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час (“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нічні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”),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стихають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після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їди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</a:t>
            </a:r>
          </a:p>
          <a:p>
            <a:pPr marL="457200" indent="-457200">
              <a:lnSpc>
                <a:spcPts val="2098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Постійні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спостерігаються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: при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виразці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ускладненій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перигастритом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перидуоденітом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, при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раку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Болі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можуть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іррадіювати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в спину, лопатки, у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нижню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частину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міжлопаткового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простору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.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Локалізація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болю,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їх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іррадіація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дозволяють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судити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про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залучення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до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патологічного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процесу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тих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чи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інших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органів</a:t>
            </a:r>
            <a:r>
              <a:rPr lang="ru-RU" sz="2500" b="1" dirty="0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rgbClr val="C00000"/>
                  </a:solidFill>
                </a:ln>
                <a:solidFill>
                  <a:srgbClr val="CC0000"/>
                </a:solidFill>
              </a:rPr>
              <a:t>травлення</a:t>
            </a:r>
            <a:endParaRPr lang="ru-RU" sz="2500" b="1" dirty="0" smtClean="0">
              <a:ln>
                <a:solidFill>
                  <a:srgbClr val="C00000"/>
                </a:solidFill>
              </a:ln>
              <a:solidFill>
                <a:srgbClr val="CC0000"/>
              </a:solidFill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8305" y="836553"/>
            <a:ext cx="1230415" cy="161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108" y="2845142"/>
            <a:ext cx="1876904" cy="136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Симптоматологія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захворювань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5100325" y="3278882"/>
            <a:ext cx="5443525" cy="3818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vert" lIns="81272" tIns="40636" rIns="81272" bIns="40636">
            <a:spAutoFit/>
          </a:bodyPr>
          <a:lstStyle/>
          <a:p>
            <a:pPr marL="60672">
              <a:lnSpc>
                <a:spcPct val="67000"/>
              </a:lnSpc>
              <a:defRPr/>
            </a:pPr>
            <a:r>
              <a:rPr lang="ru-RU" sz="3200" b="1" i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Больовий</a:t>
            </a:r>
            <a:endParaRPr lang="ru-RU" sz="3200" b="1" i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  <a:p>
            <a:pPr marL="60672">
              <a:lnSpc>
                <a:spcPct val="67000"/>
              </a:lnSpc>
              <a:defRPr/>
            </a:pPr>
            <a:r>
              <a:rPr lang="ru-RU" sz="3200" b="1" i="1" dirty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</a:rPr>
              <a:t> синдром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218" y="772460"/>
            <a:ext cx="6318955" cy="58962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TextBox 7"/>
          <p:cNvSpPr txBox="1"/>
          <p:nvPr/>
        </p:nvSpPr>
        <p:spPr>
          <a:xfrm>
            <a:off x="2571736" y="2784183"/>
            <a:ext cx="175879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Шлун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ок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серце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798" y="3519082"/>
            <a:ext cx="3065632" cy="33854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lnSpc>
                <a:spcPts val="1991"/>
              </a:lnSpc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Печінка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жовчний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міхур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489" y="3493794"/>
            <a:ext cx="2223221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Підщлункова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залоза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9815" y="4336111"/>
            <a:ext cx="1194863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6183" y="4336111"/>
            <a:ext cx="1285884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947" y="5427389"/>
            <a:ext cx="1751789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Апендикс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4564" y="4984048"/>
            <a:ext cx="1009006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1272" tIns="40636" rIns="81272" bIns="40636">
            <a:spAutoFit/>
          </a:bodyPr>
          <a:lstStyle/>
          <a:p>
            <a:pPr>
              <a:defRPr/>
            </a:pP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Нир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10" y="5891159"/>
            <a:ext cx="3190760" cy="3590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1272" tIns="40636" rIns="81272" bIns="40636">
            <a:spAutoFit/>
          </a:bodyPr>
          <a:lstStyle/>
          <a:p>
            <a:pPr>
              <a:defRPr/>
            </a:pPr>
            <a:r>
              <a:rPr lang="ru-RU" b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Кишечник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і</a:t>
            </a:r>
            <a:r>
              <a:rPr lang="ru-RU" b="1" dirty="0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нир</a:t>
            </a:r>
            <a:r>
              <a:rPr lang="ru-RU" b="1" dirty="0" err="1" smtClean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ки</a:t>
            </a:r>
            <a:endParaRPr lang="ru-RU" b="1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4426" y="772460"/>
            <a:ext cx="8634485" cy="57246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ротової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порожнини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запаху 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гнилисний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. </a:t>
            </a:r>
            <a:endParaRPr lang="ru-RU" sz="2400" b="1" i="1" dirty="0" smtClean="0">
              <a:ln>
                <a:solidFill>
                  <a:srgbClr val="0066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аміаку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яблук,алкоголю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т.д.). </a:t>
            </a:r>
            <a:endParaRPr lang="ru-RU" sz="2400" b="1" i="1" dirty="0" smtClean="0">
              <a:ln>
                <a:solidFill>
                  <a:srgbClr val="0066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стан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порожнини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рота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ясен, неба,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мигдалин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язика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зубів</a:t>
            </a:r>
            <a:endParaRPr lang="ru-RU" sz="2400" b="1" i="1" dirty="0" smtClean="0">
              <a:ln>
                <a:solidFill>
                  <a:srgbClr val="0066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Огляд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форму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положенні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стоячи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форму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положенні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лежачи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на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спині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втягнутий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випнуто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400" b="1" i="1" dirty="0" smtClean="0">
              <a:ln>
                <a:solidFill>
                  <a:srgbClr val="0066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відсутність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асиметрії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живота,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участь живота в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акті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дихання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оцінити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стан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шкіри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оцінити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стан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пупка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венозного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судинного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малюнка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ts val="2169"/>
              </a:lnSpc>
              <a:defRPr/>
            </a:pPr>
            <a:endParaRPr lang="ru-RU" sz="2500" b="1" i="1" dirty="0" smtClean="0">
              <a:ln>
                <a:solidFill>
                  <a:srgbClr val="0066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ts val="2169"/>
              </a:lnSpc>
              <a:defRPr/>
            </a:pP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Поверхнева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пальпація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smtClean="0">
                <a:ln>
                  <a:solidFill>
                    <a:srgbClr val="006600"/>
                  </a:solidFill>
                </a:ln>
                <a:solidFill>
                  <a:srgbClr val="C00000"/>
                </a:solidFill>
              </a:rPr>
              <a:t>живота</a:t>
            </a:r>
          </a:p>
          <a:p>
            <a:pPr>
              <a:lnSpc>
                <a:spcPts val="2169"/>
              </a:lnSpc>
              <a:defRPr/>
            </a:pP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визначити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загальної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обмеженої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хворобливості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черевної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напругу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черевної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стінки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наявність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грижових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випинань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виявити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поверхнево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розташовані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пухлини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збільшені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органи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печінка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селезінка</a:t>
            </a:r>
            <a:r>
              <a:rPr lang="ru-RU" sz="2400" b="1" i="1" dirty="0" smtClean="0">
                <a:ln>
                  <a:solidFill>
                    <a:srgbClr val="006600"/>
                  </a:solidFill>
                </a:ln>
                <a:solidFill>
                  <a:srgbClr val="0000FF"/>
                </a:solidFill>
              </a:rPr>
              <a:t>)</a:t>
            </a:r>
          </a:p>
          <a:p>
            <a:pPr>
              <a:lnSpc>
                <a:spcPts val="2169"/>
              </a:lnSpc>
              <a:defRPr/>
            </a:pPr>
            <a:endParaRPr lang="ru-RU" sz="2100" dirty="0">
              <a:ln>
                <a:solidFill>
                  <a:srgbClr val="006600"/>
                </a:solidFill>
              </a:ln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5996" y="2585968"/>
            <a:ext cx="992674" cy="136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361" y="771759"/>
            <a:ext cx="1651676" cy="168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ослідження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02047"/>
            <a:ext cx="6256391" cy="4773799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Ендоскопічне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шлунково-кишкового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тракту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це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безпосередній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огляд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внутрішньої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поверхні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порожнинних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або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трубчастих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стравохід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шлунок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дванадцятипала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кишка) за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допомогою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особливих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приладів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Ендоскопія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використовується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для:дослідження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езофагоскопія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гастроскопія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)12-палої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дуоденоскопія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прямий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сигмоподібний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кишок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ректороманоскопія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всієї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товстої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колоноскопія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).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Дослідження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верхніх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відділів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шлунково-кишкового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тракту -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дванадцятипалої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кишки (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езофагогастродуоденоскопія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ФГДС) - проводиться, як правило, </a:t>
            </a:r>
            <a:r>
              <a:rPr lang="ru-RU" sz="24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одномоментно</a:t>
            </a:r>
            <a:endParaRPr lang="ru-RU" sz="24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6625" y="1031635"/>
            <a:ext cx="2252285" cy="17537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4045" y="3169825"/>
            <a:ext cx="2377429" cy="233257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rgbClr val="CC00CC"/>
            </a:solidFill>
            <a:miter lim="800000"/>
            <a:headEnd/>
            <a:tailEnd/>
          </a:ln>
          <a:effectLst>
            <a:glow rad="228600">
              <a:srgbClr val="FFC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92526" y="902048"/>
            <a:ext cx="8696384" cy="5744129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Під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час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е</a:t>
            </a:r>
            <a:r>
              <a:rPr lang="ru-RU" sz="25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ндоскопії</a:t>
            </a:r>
            <a:r>
              <a:rPr lang="ru-RU" sz="25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:  </a:t>
            </a:r>
            <a:endParaRPr lang="ru-RU" sz="2500" b="1" i="1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 typeface="Wingdings" pitchFamily="2" charset="2"/>
              <a:buChar char="Ø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брати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матеріал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із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поверхні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слизової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оболонки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цитологічного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аналізу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тобто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вивчення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форми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структури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клітин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брати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шматочки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тканини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гістологічного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гістохімічного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біопсія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)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провести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фотографування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ділянок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цікавлять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для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документування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виявлених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змін</a:t>
            </a: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buFontTx/>
              <a:buChar char="-"/>
              <a:defRPr/>
            </a:pP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можна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здійснювати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запис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на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відеомагнітофон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простежити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динаміку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патологічних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процесів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або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загоєння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розладів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що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виникли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при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повторних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ендоскопічних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дослідженнях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(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наприклад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розвиток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поліпів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хід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рубцювання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шлунка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т.д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.).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Ендоскопію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нерідко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виконують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і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лікувальною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метою</a:t>
            </a:r>
            <a:r>
              <a:rPr lang="ru-RU" sz="25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marL="318879" indent="-318879">
              <a:lnSpc>
                <a:spcPct val="70000"/>
              </a:lnSpc>
              <a:spcBef>
                <a:spcPts val="533"/>
              </a:spcBef>
              <a:defRPr/>
            </a:pP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через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ендоскоп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видаляють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невеликі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поліпи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зупиняють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кровотечі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припікають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заклеюють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обколюють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ліками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виразки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ерозії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проводять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лазеротерапію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тощо.Найточніші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інструментальні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дослідження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виконують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за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допомогою</a:t>
            </a:r>
            <a:r>
              <a:rPr lang="ru-RU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5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відеоскопа</a:t>
            </a:r>
            <a:endParaRPr lang="ru-RU" sz="2500" b="1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376" y="966841"/>
            <a:ext cx="1501534" cy="12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0606" y="901345"/>
            <a:ext cx="2394096" cy="240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3760" y="966841"/>
            <a:ext cx="8635150" cy="442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УЗД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шлун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контрастуванням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–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це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процесі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його</a:t>
            </a:r>
            <a:endParaRPr lang="ru-RU" sz="2500" b="1" i="1" dirty="0" smtClean="0">
              <a:ln>
                <a:solidFill>
                  <a:srgbClr val="800080"/>
                </a:solidFill>
              </a:ln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наповнення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400-500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мл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кип'яченої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води.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Дозволяє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виявляти:пухлини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виразкову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хворобу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порушення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моторної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функції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грижі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стравохідного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отвору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діафрагми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закидання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вмісту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12-палої кишки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шлунок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закидання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вмісту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стравохід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Метод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має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низьку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інформативність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діагностиці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гастритів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та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виразковій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хворобі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12-палої кишки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.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Дуже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ефективний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дитячому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віці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.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включає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3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огляди:натще,після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заповнення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шлунка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водою (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пацієнт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випиває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воду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безпосередньо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під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час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), через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20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хвилин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з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метою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оцінки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ступеня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спорожнення.Проводиться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натще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не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дозволяється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їсти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6 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годин до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пити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2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години</a:t>
            </a:r>
            <a:r>
              <a:rPr lang="ru-RU" sz="2500" b="1" i="1" dirty="0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 до </a:t>
            </a:r>
            <a:r>
              <a:rPr lang="ru-RU" sz="2500" b="1" i="1" dirty="0" err="1" smtClean="0">
                <a:ln>
                  <a:solidFill>
                    <a:srgbClr val="800080"/>
                  </a:solidFill>
                </a:ln>
                <a:solidFill>
                  <a:srgbClr val="FF0000"/>
                </a:solidFill>
              </a:rPr>
              <a:t>дослідження</a:t>
            </a:r>
            <a:endParaRPr lang="ru-RU" sz="2500" b="1" i="1" dirty="0" smtClean="0">
              <a:ln>
                <a:solidFill>
                  <a:srgbClr val="80008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81495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І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нструментальні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методи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ru-RU" sz="32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д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ослідження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Ш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КТ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946093"/>
            <a:ext cx="8633820" cy="430476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lIns="81272" tIns="40636" rIns="81272" bIns="40636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Рентгенологічне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дослідження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та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кишечника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–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дозволяє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уточнити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: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форму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органів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їх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становище, тонус, перистальтику, стан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рельєфу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оболонки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Цей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метод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відіграє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важливу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роль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діагностиці:виразкової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</a:t>
            </a:r>
          </a:p>
          <a:p>
            <a:pPr>
              <a:lnSpc>
                <a:spcPct val="70000"/>
              </a:lnSpc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пухлин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шлунково-кишкового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тракту,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аномалій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розвитку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жовчнокам'яної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хвороби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ускладнень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(стеноз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шлунка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пенетрація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виразки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варикозне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розширення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вен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стравоходу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долихосигма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, мегаколон та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ін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.),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також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оцінки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характеру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функціональних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(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моторно-евакуаторних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розладів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31" y="1000108"/>
            <a:ext cx="31337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Виразкова хвороба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885831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Виразкова хвороба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50112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88"/>
            <a:ext cx="8429684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3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Е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ТІОЛОГІЯ ВИРАЗКОВОЇ ХВОРОБИ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25" y="2238375"/>
            <a:ext cx="3333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0"/>
            <a:ext cx="885828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ПАТОГЕНЕЗ 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ВИРАЗКОВОЇ ХВОРОБИ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25" y="2238375"/>
            <a:ext cx="3333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6" y="0"/>
            <a:ext cx="885828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1120686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ПАТОГЕНЕЗ 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ВИРАЗКОВОЇ ХВОРОБИ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366838"/>
            <a:ext cx="8429684" cy="513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78684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62"/>
            <a:ext cx="8501090" cy="650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725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8"/>
            <a:ext cx="885828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62"/>
            <a:ext cx="8715404" cy="650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62"/>
            <a:ext cx="8643966" cy="642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85831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8"/>
            <a:ext cx="850112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669379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575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ЛВ</a:t>
            </a:r>
            <a:r>
              <a:rPr lang="ru-RU" sz="36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применяемые при </a:t>
            </a:r>
            <a:r>
              <a:rPr lang="ru-RU" sz="36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14"/>
            <a:ext cx="8786842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Класифікація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ЛЗ,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які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застосовуються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 при ВХ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740940"/>
            <a:ext cx="8674628" cy="583133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гастропротектори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1.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механічний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захист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сукралфат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вісмута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субцитрат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2.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підвищення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захисної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00FF"/>
              </a:solidFill>
            </a:endParaRP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    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функції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слизової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0000FF"/>
                </a:solidFill>
              </a:rPr>
              <a:t>	</a:t>
            </a: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карбеноксолон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1263650" indent="-5715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006600"/>
                </a:solidFill>
              </a:rPr>
              <a:t>мізопростол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4"/>
              <a:defRPr/>
            </a:pP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засоби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,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які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спричинюють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бактерицидну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дію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</a:t>
            </a:r>
            <a:endParaRPr lang="ru-RU" sz="2800" b="1" i="1" dirty="0" smtClean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571500" indent="-571500">
              <a:lnSpc>
                <a:spcPct val="70000"/>
              </a:lnSpc>
              <a:defRPr/>
            </a:pP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      на </a:t>
            </a:r>
            <a:r>
              <a:rPr lang="ru-RU" sz="2800" b="1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H.Pylori</a:t>
            </a:r>
            <a:r>
              <a:rPr lang="ru-RU" sz="28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	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метронідазол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тетрациклін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амоксицилін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кларитроміцин</a:t>
            </a:r>
            <a:endParaRPr lang="ru-RU" sz="2800" b="1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1260475" indent="-457200">
              <a:lnSpc>
                <a:spcPct val="7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вісмута</a:t>
            </a:r>
            <a:r>
              <a:rPr lang="ru-RU" sz="2800" b="1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</a:rPr>
              <a:t>субцитрат</a:t>
            </a:r>
            <a:endParaRPr lang="ru-RU" sz="2800" b="1" baseline="-25000" dirty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786058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714356"/>
            <a:ext cx="243840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Классификация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ЛС</a:t>
            </a:r>
            <a:r>
              <a:rPr lang="ru-RU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, применяемых при </a:t>
            </a:r>
            <a:r>
              <a:rPr lang="ru-RU" sz="3200" b="1" dirty="0" err="1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ЯБ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4538689" cy="335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666875"/>
            <a:ext cx="3810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00025"/>
            <a:ext cx="85725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24188" y="1657350"/>
            <a:ext cx="30956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66838" y="1481138"/>
            <a:ext cx="64103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2564" y="0"/>
            <a:ext cx="8952138" cy="6858000"/>
          </a:xfrm>
          <a:prstGeom prst="foldedCorner">
            <a:avLst>
              <a:gd name="adj" fmla="val 12500"/>
            </a:avLst>
          </a:prstGeom>
          <a:noFill/>
          <a:ln w="57150">
            <a:solidFill>
              <a:srgbClr val="CC0099"/>
            </a:solidFill>
            <a:round/>
            <a:headEnd/>
            <a:tailEnd/>
          </a:ln>
          <a:effectLst>
            <a:outerShdw dist="107763" dir="18900000" algn="ctr" rotWithShape="0">
              <a:srgbClr val="6600FF">
                <a:alpha val="50000"/>
              </a:srgbClr>
            </a:outerShdw>
          </a:effectLst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latin typeface="Times New Roman" pitchFamily="18" charset="-5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5128" y="22298"/>
            <a:ext cx="8826346" cy="62062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  <a:effectLst>
            <a:outerShdw dist="63500" dir="2212194" algn="ctr" rotWithShape="0">
              <a:srgbClr val="990000"/>
            </a:outerShdw>
          </a:effectLst>
        </p:spPr>
        <p:txBody>
          <a:bodyPr wrap="none" lIns="81264" tIns="40632" rIns="81264" bIns="40632" anchor="ctr"/>
          <a:lstStyle/>
          <a:p>
            <a:pPr algn="r" defTabSz="980527">
              <a:lnSpc>
                <a:spcPct val="85000"/>
              </a:lnSpc>
              <a:defRPr/>
            </a:pPr>
            <a:r>
              <a:rPr lang="uk-UA" sz="3200" b="1" dirty="0" smtClean="0">
                <a:ln>
                  <a:solidFill>
                    <a:srgbClr val="993300"/>
                  </a:solidFill>
                </a:ln>
                <a:solidFill>
                  <a:srgbClr val="0000CC"/>
                </a:solidFill>
                <a:latin typeface="Arial" pitchFamily="34" charset="0"/>
              </a:rPr>
              <a:t>ПАТОГЕНЕЗ</a:t>
            </a:r>
            <a:endParaRPr lang="ru-RU" sz="3600" b="1" dirty="0">
              <a:ln>
                <a:solidFill>
                  <a:srgbClr val="993300"/>
                </a:solidFill>
              </a:ln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55090" y="800067"/>
            <a:ext cx="8674628" cy="584364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>
            <a:glow rad="101600">
              <a:srgbClr val="CC0000">
                <a:alpha val="60000"/>
              </a:srgbClr>
            </a:glow>
          </a:effectLst>
        </p:spPr>
        <p:txBody>
          <a:bodyPr wrap="square" lIns="81272" tIns="40636" rIns="81272" bIns="40636" anchor="ctr">
            <a:spAutoFit/>
          </a:bodyPr>
          <a:lstStyle/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  <a:p>
            <a:pPr marL="571500" indent="-571500">
              <a:lnSpc>
                <a:spcPct val="70000"/>
              </a:lnSpc>
              <a:spcBef>
                <a:spcPts val="600"/>
              </a:spcBef>
              <a:buAutoNum type="romanUcPeriod" startAt="3"/>
              <a:defRPr/>
            </a:pPr>
            <a:endParaRPr lang="ru-RU" sz="2800" b="1" baseline="-25000" dirty="0" smtClean="0">
              <a:ln>
                <a:solidFill>
                  <a:srgbClr val="006600"/>
                </a:solidFill>
              </a:ln>
              <a:solidFill>
                <a:srgbClr val="006600"/>
              </a:solidFill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2082</Words>
  <PresentationFormat>Экран (4:3)</PresentationFormat>
  <Paragraphs>334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Sergey</cp:lastModifiedBy>
  <cp:revision>56</cp:revision>
  <dcterms:created xsi:type="dcterms:W3CDTF">2013-05-17T10:45:05Z</dcterms:created>
  <dcterms:modified xsi:type="dcterms:W3CDTF">2022-08-05T08:10:17Z</dcterms:modified>
</cp:coreProperties>
</file>