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2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B9ECD8B-4736-46F4-86E5-97480CD22F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0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file:///A:\&#1062;&#1080;&#1088;&#1088;&#1086;&#1079;%20&#1087;&#1077;&#1095;&#1077;&#1085;&#1080;&#1100;%20&#1050;&#1072;&#1088;&#1090;&#1080;&#1085;&#1082;&#1080;.files\1091-1.jpeg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file:///A:\&#1062;&#1080;&#1088;&#1088;&#1086;&#1079;%20&#1087;&#1077;&#1095;&#1077;&#1085;&#1080;&#1100;%20&#1050;&#1072;&#1088;&#1090;&#1080;&#1085;&#1082;&#1080;.files\1091-2.jpeg" TargetMode="External"/><Relationship Id="rId4" Type="http://schemas.openxmlformats.org/officeDocument/2006/relationships/image" Target="../media/image2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печінки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жовчного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міхура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2252285" cy="201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66841"/>
            <a:ext cx="8633820" cy="606832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defRPr/>
            </a:pPr>
            <a:r>
              <a:rPr lang="uk-UA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Скарги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Зустрічаються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такі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групи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скарг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buAutoNum type="arabicPeriod"/>
              <a:defRPr/>
            </a:pP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Печінкова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диспепсія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жовчна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диспепсія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):</a:t>
            </a: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1.1 Цей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симптомокомплекс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обумовлений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порушенням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моторики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жовчних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шляхів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12-палої кишки,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шлунка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стравоходу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Включає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зниження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апетиту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відчуття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тяжкості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тупого болю в правому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підребер'ї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що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посилюються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після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їжі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нудоту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гіркоту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в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роті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часті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головні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болі</a:t>
            </a:r>
            <a:endParaRPr lang="ru-RU" sz="2400" dirty="0" smtClean="0">
              <a:ln>
                <a:solidFill>
                  <a:srgbClr val="C0000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1.2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Недостатнє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надходження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в кишечник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повноцінної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жовчі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призводить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до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порушення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емульгування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гідролізу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всмоктування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жиру, 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також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жиророзчинних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вітамінів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А, Д, Е та К,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що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супроводжується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болем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метеоризмом,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бурчанням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животі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проносом</a:t>
            </a: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2.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Симптомокомплекс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"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печінкової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лінощі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". </a:t>
            </a: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Зумовлений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печінковою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недостатністю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гепатодепресією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)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Виявляється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слабкістю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млявістю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швидкою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психічною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виснажливістю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підвищеною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дратівливістю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невмотивованим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зниженням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працездатності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частою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головним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болем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пітливістю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легким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запамороченням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почуттям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тяжкості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в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епігастрії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та у правому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підребер'ї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нестійким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апетитом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металевим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або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гірким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</a:t>
            </a: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5235" y="966139"/>
            <a:ext cx="1751777" cy="129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66842"/>
            <a:ext cx="8633820" cy="5786384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3.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Жовтяниця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Жовте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фарбування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шкіри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кон'юнктиви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очей,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білірубіну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крові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(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понад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34,2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мкмоль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/л)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4.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Свербіж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шкіри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Пов'язаний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із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затримкою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кислот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депонуванням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їх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шкірі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Сверблячка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наполеглива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посилюється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вночі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70C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5.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Почуття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тяжкості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тиску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та болю в правому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підребер'ї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виникають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внаслідок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розтягування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фіброзної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капсули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печінки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бувають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гострому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хронічному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гепатиті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70C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6.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Жовчна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колька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Приступ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сильних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болів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у правому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підребер'ї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–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характерний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симптом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жовчнокам'яної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хвороби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виникає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внаслідок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закупорки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міхурної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або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загальної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жовчної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протоки конкрементом.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Зазвичай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провокується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рясним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прийомом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їжі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особливо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жирної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Біль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поширюється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надчерев'я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іррадує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міжлопаткову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область, праву лопатку та плече. Приступ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розвивається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зазвичай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раптово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часто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супроводжується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нудотою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блюванням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триває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1-4 год.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Після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стихання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гострого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болю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зазвичай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зберігається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відчуття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тяжкості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тієї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ж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локалізації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протягом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доби.Гарячка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озноб,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виникають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жовчній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коліці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свідчать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розвиток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ускладнень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(холецистит, панкреатит,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холангіт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4301" y="1031635"/>
            <a:ext cx="1968671" cy="103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4919254"/>
            <a:ext cx="8696384" cy="11765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9.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Печінковий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запах -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солодкуватий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ароматичний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відчувається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диханні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хворихЗумовлений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порушенням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обміну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амінокислот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ароматичних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сполук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накопиченням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продукту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перетворення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метіоніну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–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метилмеркаптану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7895" y="966841"/>
            <a:ext cx="3332535" cy="356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9" name="Прямоугольник 8"/>
          <p:cNvSpPr/>
          <p:nvPr/>
        </p:nvSpPr>
        <p:spPr>
          <a:xfrm>
            <a:off x="255090" y="1005562"/>
            <a:ext cx="5005113" cy="3600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7.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Кровотеча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варикозно-розширених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вен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стравоходу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(при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портальній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гіпертензії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).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Кровотеча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виникає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зазвичай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без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будь-яких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явних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провокуючих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факторів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протікає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безболісно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рясним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кривавим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блюванням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наявністю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відсутністю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мелени.Пов'язані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цим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симптоми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легкої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постуральної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тахікардії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до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глибокого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шоку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залежать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вираженості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крововтрати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ступеня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гіповолемії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10459" y="4530491"/>
            <a:ext cx="3190760" cy="3652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8.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Лихоманка</a:t>
            </a:r>
            <a:endParaRPr lang="ru-RU" sz="25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966842"/>
            <a:ext cx="8633820" cy="44232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Анамнез</a:t>
            </a:r>
            <a:endParaRPr lang="ru-RU" sz="2500" b="1" dirty="0">
              <a:ln>
                <a:solidFill>
                  <a:srgbClr val="7030A0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Знайомство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професією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способом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життя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хворого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допомагає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виявити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гепатотоксичні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фактори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запідозрити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такі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інфекції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та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інвазії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як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лептоспіроз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ехінококоз</a:t>
            </a:r>
            <a:endParaRPr lang="ru-RU" sz="2100" b="1" dirty="0" smtClean="0">
              <a:ln>
                <a:solidFill>
                  <a:srgbClr val="7030A0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Вживання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алкоголю -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ураження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виникає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тривалому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зловживанні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алкоголем (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ймовірність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розвитку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цирозу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висока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щоденному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прийомі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більше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60 гр. алкоголю у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чоловіків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більше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20 гр. у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жінок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Застосування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ліків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спричиняє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різноманітні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ураження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діагностика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яких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неможлива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без точного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знання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прийнятих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ліків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їх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можливої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​​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гепатотоксичності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Сімейний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анамнез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дозволяє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запідозрити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спадкове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захворювання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-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доброякісні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гіпербілірубінемії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ін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Епідеміологічний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анамнез -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важливо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встановити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чи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був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контакт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хворими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вірусний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гепатит,переливання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крові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стоматологічні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втручання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операції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гемодіаліз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ін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Приналежність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хворого до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груп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"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підвищеного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ризику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"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щодо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сироваткового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гепатиту - персонал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станцій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переливання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крові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центрів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гемодіалізу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наркомани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повії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966841"/>
            <a:ext cx="8633820" cy="43909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uk-UA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Загальний огляд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241276" indent="-241276">
              <a:lnSpc>
                <a:spcPts val="2098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Схуднення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що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іноді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доходить до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кахексії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можливе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цирозі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пухлини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.</a:t>
            </a:r>
          </a:p>
          <a:p>
            <a:pPr marL="241276" indent="-241276">
              <a:lnSpc>
                <a:spcPts val="2098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Жовтянне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фарбування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шкіри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слизових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оболонок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є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важливою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ознакою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захворювань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.</a:t>
            </a:r>
          </a:p>
          <a:p>
            <a:pPr marL="241276" indent="-241276">
              <a:lnSpc>
                <a:spcPts val="2098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Судинні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(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павуки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телеангіектазії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зірчасті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ангіоми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):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Складаються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пульсуючої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центральної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частини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променеподібних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розгалужень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судин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що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нагадують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ніжки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павука.Центральна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артерія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зірчастої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ангіоми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під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епідермісом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ампулоподібно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розширюється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виступає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над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шкірою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поширюється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у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формі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.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Судинні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розташовуються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на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шиї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обличчі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плечах, кистях,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спині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на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слизовій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оболонці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верхнього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неба, рота,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горлянки.Розміри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від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1 мм до 1-2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см.Пульсація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великих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зірочок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видно на око, а у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дрібних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зірочок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її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дозволяє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виявити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натискання.Судинні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виявляються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активних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ураженнях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: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гострий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хронічно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активний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гепатит,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цироз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цироз-рак</a:t>
            </a:r>
            <a:endParaRPr lang="ru-RU" sz="2100" b="1" dirty="0" smtClean="0">
              <a:ln>
                <a:solidFill>
                  <a:srgbClr val="CC00CC"/>
                </a:solidFill>
              </a:ln>
              <a:solidFill>
                <a:srgbClr val="000066"/>
              </a:solidFill>
            </a:endParaRP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030932"/>
            <a:ext cx="763424" cy="1491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966841"/>
            <a:ext cx="8633820" cy="47756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uk-UA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Загальний огляд</a:t>
            </a:r>
            <a:endParaRPr lang="ru-RU" sz="25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buFont typeface="+mj-lt"/>
              <a:buAutoNum type="arabicPeriod" startAt="4"/>
              <a:defRPr/>
            </a:pP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Печінкові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долоні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пальмарна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еритема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)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симетричне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плямисте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почервоніння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долонь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підошв,виражене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в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області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тенару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гіпотенаруплями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бліднуть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натисканніпри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хронічних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дифузних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захворюваннях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печінки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5.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Випадання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волосся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в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пахвових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областях      при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хронічних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захворюваннях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печінки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6.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Малиновий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язик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-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яскраво-червоне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забарвлення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мови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,     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має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гладку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лаковану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поверхню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    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обумовлена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​​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порушенням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обміну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вітамінів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7.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Розчіси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садна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шкірі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викликані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шкірним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свербінням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8.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Шкірні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крововиливи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точкові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геморагії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обумовлений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зменшенням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синтезу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протромбіну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(та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інших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факторів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згортання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), 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також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тромбоцитопенією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9.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Розширені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вени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передній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стінці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живота (голова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Медузи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) -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анастомози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між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системами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ворітної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вени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нижньої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верхньої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порожнистих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вен     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Розвивається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портальній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гіпертензії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1030933"/>
            <a:ext cx="1099760" cy="2040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5062" name="Прямая со стрелкой 8"/>
          <p:cNvCxnSpPr>
            <a:cxnSpLocks noChangeShapeType="1"/>
          </p:cNvCxnSpPr>
          <p:nvPr/>
        </p:nvCxnSpPr>
        <p:spPr bwMode="auto">
          <a:xfrm flipV="1">
            <a:off x="2756965" y="3233901"/>
            <a:ext cx="4756214" cy="2657961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pic>
        <p:nvPicPr>
          <p:cNvPr id="450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63433" y="5179137"/>
            <a:ext cx="992674" cy="136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4198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7895" y="966842"/>
            <a:ext cx="3482701" cy="2462141"/>
          </a:xfrm>
          <a:prstGeom prst="rect">
            <a:avLst/>
          </a:prstGeom>
          <a:noFill/>
          <a:ln w="9525">
            <a:solidFill>
              <a:srgbClr val="FF9933"/>
            </a:solidFill>
            <a:miter lim="800000"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255090" y="970380"/>
            <a:ext cx="5130241" cy="514755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 anchor="ctr">
            <a:spAutoFit/>
          </a:bodyPr>
          <a:lstStyle/>
          <a:p>
            <a:pPr algn="just" eaLnBrk="0" hangingPunct="0">
              <a:lnSpc>
                <a:spcPts val="1991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Пальпація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краю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endParaRPr lang="ru-RU" sz="25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1.Локалізація краю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щодо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реберної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дуги      норма на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рівні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реберної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дуги</a:t>
            </a: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Консистенція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краю норма -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м'яка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консистенція</a:t>
            </a:r>
            <a:endParaRPr lang="ru-RU" sz="25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3. Форма краю округла (при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застої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амілаїдозі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загострена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частіше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цирозі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4.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Обриси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краю      Край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нормі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рівний</a:t>
            </a:r>
            <a:endParaRPr lang="ru-RU" sz="25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5.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Болючість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Болючість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властива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застійним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запальним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процесам</a:t>
            </a:r>
            <a:endParaRPr lang="ru-RU" sz="25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6.Поверхня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      в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нормі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гладка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73022" y="3688175"/>
            <a:ext cx="3190760" cy="1946550"/>
          </a:xfrm>
          <a:prstGeom prst="rect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 l="-100000" b="-100000"/>
          </a:gradFill>
          <a:ln>
            <a:solidFill>
              <a:srgbClr val="FF9933"/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Низьке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розташування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нижнього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краю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печінки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вказує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її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збільшення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чи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опущення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6367" y="966139"/>
            <a:ext cx="4170898" cy="4925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966841"/>
            <a:ext cx="4942549" cy="59939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Перкусія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098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Перкусія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печінки</a:t>
            </a:r>
            <a:endParaRPr lang="ru-RU" sz="2500" b="1" i="1" dirty="0">
              <a:ln>
                <a:solidFill>
                  <a:srgbClr val="C0000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Дозволяє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орієнтовно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встановити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межі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(по Курлову)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відстань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між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верхньою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нижньою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межами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середньоключичній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лінії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– 9-11 см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відстань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між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верхньою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нижньою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межами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передній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серединній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лінії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– 8-9 см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3.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відстань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нижньої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межі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лівій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реберній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дузі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цей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край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визначають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обережно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перкутуючи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краю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лівої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реберної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дуги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вгору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рівня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en-US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VIII-IX 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ребер) до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верхньої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межі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передній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серединній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лінії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(в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нормі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ця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відстань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становить 7-8 см.)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49156" name="Прямоугольник 4"/>
          <p:cNvSpPr>
            <a:spLocks noChangeArrowheads="1"/>
          </p:cNvSpPr>
          <p:nvPr/>
        </p:nvSpPr>
        <p:spPr bwMode="auto">
          <a:xfrm>
            <a:off x="192526" y="901345"/>
            <a:ext cx="8697049" cy="38846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CC"/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УЗД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черевної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порожнини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>
                <a:solidFill>
                  <a:srgbClr val="FF0000"/>
                </a:solidFill>
              </a:rPr>
              <a:t>–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ультразвукове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підшлункової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залози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селезінки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нирок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надниркових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залоз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сечового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міхура,що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дозволяє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визначити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їх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розміри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стан,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наявність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пухлини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крововили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каміння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ін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.,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оцінити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об'єкти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рухаються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УЗД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функції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–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його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моторних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порушень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. Метод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заснований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динамічному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спостереженні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за ритмом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скорочення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стандартизовані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інтервали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часу –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виявляє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наявність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каменів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дозволяє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визначити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розміри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органу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товщину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його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стінки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наявність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навколоміхурового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інфільтрату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та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консистенцію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вмісту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допомагає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встановити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форму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дискінезії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.</a:t>
            </a: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4565" y="4643446"/>
            <a:ext cx="335757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51204" name="Прямоугольник 4"/>
          <p:cNvSpPr>
            <a:spLocks noChangeArrowheads="1"/>
          </p:cNvSpPr>
          <p:nvPr/>
        </p:nvSpPr>
        <p:spPr bwMode="auto">
          <a:xfrm>
            <a:off x="255090" y="3956268"/>
            <a:ext cx="8571256" cy="13644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1991"/>
              </a:lnSpc>
              <a:defRPr/>
            </a:pP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Метод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застосовується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для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оцінки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стану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жовчовивідних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шляхів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є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єдиним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способом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вивчення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концентраційної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здатності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>
              <a:lnSpc>
                <a:spcPts val="1991"/>
              </a:lnSpc>
              <a:defRPr/>
            </a:pP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Холеграфія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допомагає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встановити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положення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форму,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контури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розміри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структуру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проток та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визначити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наявність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каміння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вивчити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рухову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функцію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endParaRPr lang="ru-RU" b="1" i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534" y="966841"/>
            <a:ext cx="2898085" cy="273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Прямоугольник 5"/>
          <p:cNvSpPr/>
          <p:nvPr/>
        </p:nvSpPr>
        <p:spPr>
          <a:xfrm>
            <a:off x="255090" y="921297"/>
            <a:ext cx="5630752" cy="214673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Холеграфія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холецистохолангіографія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>
              <a:lnSpc>
                <a:spcPts val="2880"/>
              </a:lnSpc>
              <a:spcBef>
                <a:spcPts val="533"/>
              </a:spcBef>
              <a:defRPr/>
            </a:pP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рентгенологічне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жовчних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шляхів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після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введення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внутрішньовенно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перорально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рентгеноконтрастних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речовин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виведених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організму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разом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із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жовчю</a:t>
            </a:r>
            <a:endParaRPr lang="ru-RU" b="1" i="1" dirty="0" smtClean="0">
              <a:ln>
                <a:solidFill>
                  <a:srgbClr val="80008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55578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38398"/>
            <a:ext cx="8633820" cy="12246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ХГ —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поліетиологічне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хронічне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більше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6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місяців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запально-дистрофічного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характеру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помірно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вираженим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фіброзом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збереженою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часточковою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структурою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endParaRPr lang="ru-RU" sz="25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192526" y="2133127"/>
            <a:ext cx="8696384" cy="418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59389" tIns="40636" rIns="159389" bIns="40636" anchor="ctr">
            <a:spAutoFit/>
          </a:bodyPr>
          <a:lstStyle/>
          <a:p>
            <a:pPr indent="203180" algn="just" eaLnBrk="0" hangingPunct="0">
              <a:lnSpc>
                <a:spcPts val="1991"/>
              </a:lnSpc>
              <a:defRPr/>
            </a:pPr>
            <a:r>
              <a:rPr lang="uk-UA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Е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тіологія</a:t>
            </a:r>
            <a:endParaRPr lang="ru-RU" sz="25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318879" indent="-318879" eaLnBrk="0" hangingPunct="0">
              <a:lnSpc>
                <a:spcPts val="1991"/>
              </a:lnSpc>
              <a:buFont typeface="Wingdings" pitchFamily="2" charset="2"/>
              <a:buChar char="q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ХГ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результатом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гострого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гепатиту В,С, В+Д</a:t>
            </a:r>
          </a:p>
          <a:p>
            <a:pPr marL="318879" indent="-318879" eaLnBrk="0" hangingPunct="0">
              <a:lnSpc>
                <a:spcPts val="1991"/>
              </a:lnSpc>
              <a:buFont typeface="Wingdings" pitchFamily="2" charset="2"/>
              <a:buChar char="q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Алкоголь,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тубазид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сульфаніламіди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тетрациклін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.)</a:t>
            </a:r>
          </a:p>
          <a:p>
            <a:pPr marL="318879" indent="-318879" eaLnBrk="0" hangingPunct="0">
              <a:lnSpc>
                <a:spcPts val="1991"/>
              </a:lnSpc>
              <a:buFont typeface="Wingdings" pitchFamily="2" charset="2"/>
              <a:buChar char="q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Ідіопатичний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аутоімунний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) ХГ</a:t>
            </a:r>
          </a:p>
          <a:p>
            <a:pPr marL="318879" indent="-318879" eaLnBrk="0" hangingPunct="0">
              <a:lnSpc>
                <a:spcPts val="1991"/>
              </a:lnSpc>
              <a:buFont typeface="Wingdings" pitchFamily="2" charset="2"/>
              <a:buChar char="q"/>
              <a:defRPr/>
            </a:pP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  <a:ea typeface="Times New Roman" pitchFamily="18" charset="0"/>
              <a:cs typeface="Times New Roman" pitchFamily="18" charset="0"/>
            </a:endParaRPr>
          </a:p>
          <a:p>
            <a:pPr marL="318879" indent="-318879" eaLnBrk="0" hangingPunct="0">
              <a:lnSpc>
                <a:spcPts val="1991"/>
              </a:lnSpc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Патогенез</a:t>
            </a:r>
          </a:p>
          <a:p>
            <a:pPr marL="457200" indent="-457200" eaLnBrk="0" hangingPunct="0">
              <a:lnSpc>
                <a:spcPts val="1991"/>
              </a:lnSpc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гепатоцитів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вірусному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гепатиті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В –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наслідок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цитотоксичних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лімфоцитів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антигени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вірусу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імуний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цитоліз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). У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ХГ на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вирішальній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ролі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грає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неповна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елімінація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вірусу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недостатня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імунна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реакція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) при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гострому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гепатиті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eaLnBrk="0" hangingPunct="0">
              <a:lnSpc>
                <a:spcPts val="1991"/>
              </a:lnSpc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Алкоголь,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медикаменти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хімічні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пряму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шкідливу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дію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печінкові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клітини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eaLnBrk="0" hangingPunct="0">
              <a:lnSpc>
                <a:spcPts val="1991"/>
              </a:lnSpc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аутоімунного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гепатиту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пов'язане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пригніченням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Т-супресорної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популяції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лімфоцитів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появою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антитіл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до ядра,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мітохондрії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, гладких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м'язів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специфічного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ліпопротеїду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гепатоцитів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Останні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стимулюють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цитоліз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лімфоцитами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кілерами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55578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07667"/>
            <a:ext cx="8758948" cy="539121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Класифікація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гепатитів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(ХГ)</a:t>
            </a: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гепатити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(АІГ) —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гіпергаммаглобулінемією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виробленням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антитіл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до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тканини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найважчі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за прогнозом</a:t>
            </a: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 - В -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викликаний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гепатиту В,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переходом в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 - </a:t>
            </a:r>
            <a:r>
              <a:rPr lang="en-US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D -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викликаний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гепатиту </a:t>
            </a:r>
            <a:r>
              <a:rPr lang="en-US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D,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поєднується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вірусним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гепатитом В, так як для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реплікації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D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потрібен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HBS-Ag,</a:t>
            </a:r>
            <a:endParaRPr lang="uk-UA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 - С -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викликаний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гепатиту С,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переходом в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- "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лагідний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вбивця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«</a:t>
            </a: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неспецифічний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гепатитХГ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невстановленої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етіології</a:t>
            </a: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некласифікований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як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-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викликаний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має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походження</a:t>
            </a: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лікарський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-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спричинений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побічною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дією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ліків</a:t>
            </a: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Первинний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біліарний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холестатичний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гранулематозний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деструктивний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процес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у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міждолькових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жовчних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протоках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аутоімунної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етіології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розвитком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Первинний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склерозуючий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холангіт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прогресуюче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фіброзне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запальне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захворювання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вражає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як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позапечінкову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так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внутрішньопечінкову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систему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жовчних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проток,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веде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до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вторинного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біліарного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55578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07667"/>
            <a:ext cx="8758948" cy="57066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Класифікація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ХГ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клініко-морфологічна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)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457200" indent="-457200">
              <a:spcBef>
                <a:spcPts val="533"/>
              </a:spcBef>
              <a:buAutoNum type="arabicPeriod"/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персистуючий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 (ХПГ)</a:t>
            </a:r>
          </a:p>
          <a:p>
            <a:pPr marL="457200" indent="-457200">
              <a:spcBef>
                <a:spcPts val="533"/>
              </a:spcBef>
              <a:buAutoNum type="arabicPeriod"/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 (ХАГ)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2.1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із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високою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активністю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;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2.2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помірною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активністю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;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2.3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мінімальною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активністю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;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2.4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ліпоїдний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) гепатит (ЛГ);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2.5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холестатичний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гепатит.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3.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лобулярний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 (“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застиглий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гострий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гепатит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”)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4.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Неспецифічний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реактивний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 (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клініка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ХПГ на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тлі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виразкової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хвороби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холециститу, панкреатиту,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ентериту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колагенозу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ін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55578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07666"/>
            <a:ext cx="8758948" cy="45704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персистуючий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</a:p>
          <a:p>
            <a:pPr>
              <a:lnSpc>
                <a:spcPts val="2524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відносно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доброякісне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хронічне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запальне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захворювання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без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вираженої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тенденції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до спонтанного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прогресування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>
              <a:lnSpc>
                <a:spcPts val="2524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Клініка</a:t>
            </a:r>
            <a:endParaRPr lang="ru-RU" sz="2500" b="1" i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Провідні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синдроми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диспептичний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нудота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відрижка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гіркота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роті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),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астеновегетативний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швидка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стомлюваність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дратівливість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порушення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сну),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відчуття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тяжкості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або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тупі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болі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у правому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підребер'ї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>
              <a:lnSpc>
                <a:spcPts val="2524"/>
              </a:lnSpc>
              <a:defRPr/>
            </a:pP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Поза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загостренням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ХГ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скарг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немає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>
              <a:lnSpc>
                <a:spcPts val="2524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час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огляду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іктеричність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склер у 1/5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хворих,пальмарна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еритема,незначна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гепатомегалія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ущільнена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рівною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поверхнею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закругленим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краєм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),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спленомегалія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перкуторно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у 1/4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хворих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7195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персистуючий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</a:p>
          <a:p>
            <a:pPr>
              <a:defRPr/>
            </a:pP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800080"/>
                </a:solidFill>
              </a:rPr>
              <a:t>Діагностичні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80008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800080"/>
                </a:solidFill>
              </a:rPr>
              <a:t>дослідження</a:t>
            </a:r>
            <a:endParaRPr lang="ru-RU" sz="2800" b="1" i="1" dirty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800080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buFontTx/>
              <a:buAutoNum type="arabicPeriod"/>
              <a:defRPr/>
            </a:pP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Біохімічні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дослідження</a:t>
            </a:r>
            <a:endParaRPr lang="ru-RU" sz="2500" b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6600CC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Зміни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біохімічних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показників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незначніі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непостійні</a:t>
            </a:r>
            <a:endParaRPr lang="ru-RU" sz="2500" b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6600CC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1.1.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підвищення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активності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амінотрансфераз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(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цитолітичний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синдром)</a:t>
            </a: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1.2.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диспротеїнемія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вання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альбумінів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(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гепатодепресивний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запальний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синдроми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)</a:t>
            </a: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1.3.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підвищення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величини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тимолової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проби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 (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Запальний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синдром)</a:t>
            </a: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1.4. невелика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гіпербілірубінемія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нормальні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показники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загального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білірубіну</a:t>
            </a:r>
            <a:endParaRPr lang="ru-RU" sz="2500" b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6600CC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2.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Маркери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вірусного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гепатиту</a:t>
            </a: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3. При УЗД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відзначається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помірна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гепатомегалія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іноді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невелике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збільшення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селезінки</a:t>
            </a:r>
            <a:endParaRPr lang="ru-RU" sz="2500" b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6600CC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4.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Гістологічне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біоптатів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печінки:патологічний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процес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зосереджений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у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портальних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трактах, погранична тканина не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пошкоджена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8769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  <a:endParaRPr lang="ru-RU" sz="2800" b="1" dirty="0"/>
          </a:p>
          <a:p>
            <a:pPr>
              <a:lnSpc>
                <a:spcPts val="2524"/>
              </a:lnSpc>
              <a:defRPr/>
            </a:pP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Порівняно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нечасте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системне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запальне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захворювання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вираженим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ураженням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значними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імунними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порушеннями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та спонтанно не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затихаючою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активністю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патологічного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процесу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печінці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; часто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трансформується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цироз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печінки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Клініка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Провідні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синдроми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мезенхімально-запальний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гепатодепресивний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,</a:t>
            </a: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Цітолітичний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холестатичний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,</a:t>
            </a: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астено-вегетативний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,</a:t>
            </a: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Диспептичний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Геморагічний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-синдром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гіперспленізму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системні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прояви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511" y="3040238"/>
            <a:ext cx="3753835" cy="278612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5322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  <a:endParaRPr lang="ru-RU" sz="2800" dirty="0"/>
          </a:p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</a:rPr>
              <a:t>Скарги</a:t>
            </a:r>
            <a:r>
              <a:rPr lang="ru-RU" sz="2800" b="1" dirty="0" smtClean="0">
                <a:solidFill>
                  <a:srgbClr val="0000CC"/>
                </a:solidFill>
              </a:rPr>
              <a:t>: </a:t>
            </a:r>
            <a:endParaRPr lang="ru-RU" sz="2800" b="1" dirty="0">
              <a:solidFill>
                <a:srgbClr val="0000CC"/>
              </a:solidFill>
            </a:endParaRPr>
          </a:p>
          <a:p>
            <a:pPr marL="318879" indent="-318879">
              <a:lnSpc>
                <a:spcPts val="2524"/>
              </a:lnSpc>
              <a:buFont typeface="Wingdings" pitchFamily="2" charset="2"/>
              <a:buChar char="ü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Астеновегетативний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синдром:    </a:t>
            </a:r>
          </a:p>
          <a:p>
            <a:pPr marL="318879" indent="-318879">
              <a:lnSpc>
                <a:spcPts val="2524"/>
              </a:lnSpc>
              <a:defRPr/>
            </a:pP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слабкість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виражена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стомлюваність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зниження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працездатності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різке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схуднення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(на 5-10 кг)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Болі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печінці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: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постійні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ниючі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дуже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інтенсивні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різко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посилюються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після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невеликого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фізичного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навантаження</a:t>
            </a:r>
            <a:endParaRPr lang="ru-RU" sz="280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Ознаки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геморагічного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синдрому: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кровоточивість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ясен,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носові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кровотечі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геморагії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Шкірний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свербіж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Жовтянистий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колір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шкіри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Гарячка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аж до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фебрильної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Диспептичний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синдром: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постійна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болісна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нудота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що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посилюється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при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їжі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«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Позапечінкові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"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скарги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: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болі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суглобах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м'язах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аменорея,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зниження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лібідо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гінекомастія</a:t>
            </a:r>
            <a:endParaRPr lang="ru-RU" sz="280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8785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  <a:endParaRPr lang="ru-RU" sz="2800" dirty="0"/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Об</a:t>
            </a:r>
            <a:r>
              <a:rPr lang="en-US" sz="2500" b="1" i="1" dirty="0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’</a:t>
            </a:r>
            <a:r>
              <a:rPr lang="uk-UA" sz="2500" b="1" i="1" dirty="0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є</a:t>
            </a:r>
            <a:r>
              <a:rPr lang="ru-RU" sz="2500" b="1" i="1" dirty="0" err="1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ктивне</a:t>
            </a:r>
            <a:r>
              <a:rPr lang="ru-RU" sz="2500" b="1" i="1" dirty="0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обстеження</a:t>
            </a:r>
            <a:endParaRPr lang="ru-RU" sz="2500" b="1" i="1" dirty="0">
              <a:ln>
                <a:solidFill>
                  <a:schemeClr val="accent4">
                    <a:lumMod val="85000"/>
                    <a:lumOff val="1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Огляд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endParaRPr lang="ru-RU" sz="2500" b="1" dirty="0">
              <a:ln>
                <a:solidFill>
                  <a:srgbClr val="C00000"/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Схуднення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гінекомастія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чоловіків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пальмарна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еритема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Телеангіектізія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іктеричність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склер</a:t>
            </a: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жовтяничність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шкіри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шкірні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крововиливи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Пальпація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значна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гепатомегалія;печінка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болюча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помірно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щільна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з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гладкою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поверхнею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із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загостреним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фестончастим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краєм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Селезінка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спленомегалія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перкуторно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пальпаторно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)</a:t>
            </a: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Системні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прояви -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вузлувата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еритема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, плеврит, перикардит,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геморагічний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васкуліт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6220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  <a:endParaRPr lang="ru-RU" sz="2800" dirty="0"/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Лабораторно-інструментальні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дослідження</a:t>
            </a:r>
            <a:endParaRPr lang="ru-RU" sz="2500" b="1" i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Біохімічні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крові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1.1 5-10-кратне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більше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підвищення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активності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трансаміназ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цитолітичний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синдром)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1.2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підвищення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в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крові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en-US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IgA</a:t>
            </a:r>
            <a:r>
              <a:rPr lang="en-US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M, G,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тимолова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сулемова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проби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мезенхімально-запальний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синдром)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1.3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гіпоальбумінемія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зниження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активності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холінестерази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печінково-клітинна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недостатність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–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гепатодепресія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1.4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Гіпербілірубінемія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1.5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Збільшення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показників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холестазу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-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активності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ЛФ,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вмісту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холестерину,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бета-ліпопротеїдів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жовчних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кислот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2.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Маркери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вірусного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гепатиту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3. УЗД -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збільшена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із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загостреним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краєм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акустична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неоднорідність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спленомегалія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початкові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ознаки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портальної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гіпертензії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4.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Гістологічне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біоптатів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визначаються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ступінчасті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мостоподібні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мультилобулярні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некрози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650" name="Object 2"/>
          <p:cNvGraphicFramePr>
            <a:graphicFrameLocks noChangeAspect="1"/>
          </p:cNvGraphicFramePr>
          <p:nvPr/>
        </p:nvGraphicFramePr>
        <p:xfrm>
          <a:off x="0" y="0"/>
          <a:ext cx="704850" cy="549275"/>
        </p:xfrm>
        <a:graphic>
          <a:graphicData uri="http://schemas.openxmlformats.org/presentationml/2006/ole">
            <p:oleObj spid="_x0000_s1026" name="Фотография Photo Editor" r:id="rId3" imgW="476316" imgH="476316" progId="">
              <p:embed/>
            </p:oleObj>
          </a:graphicData>
        </a:graphic>
      </p:graphicFrame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755650" y="0"/>
            <a:ext cx="8388350" cy="641350"/>
          </a:xfrm>
          <a:prstGeom prst="rect">
            <a:avLst/>
          </a:prstGeom>
          <a:solidFill>
            <a:srgbClr val="F1FEA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Етіологія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захворювань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печінки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762000" y="3810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>
              <a:solidFill>
                <a:srgbClr val="00FEF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endParaRPr lang="ru-RU" sz="1800">
              <a:solidFill>
                <a:srgbClr val="00FEF8"/>
              </a:solidFill>
              <a:latin typeface="Times New Roman" pitchFamily="18" charset="0"/>
            </a:endParaRPr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0" y="549275"/>
            <a:ext cx="9144000" cy="624786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Інфекційне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ураження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віруси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найпростіші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бактерії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гельмінти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гриби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Токсичне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ураження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гепатотоксичних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речовин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поліциклічні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ароматичні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УВ, хлор-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фосфорорганічні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пестициди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етанол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та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його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сурогати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феноли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сполуки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фосфору,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солі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важкі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лих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металів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С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Cl4,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токсини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рослинного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походження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блідої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поганки),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багато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гепатотоксичних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ЛЗ: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засоби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для наркозу (хлороформ),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психотроп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аміназин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ненаркотичні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анальгетики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індометацин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парацетамол),              АБ,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протитуберкульозні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препарати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Фізичні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радіація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механічні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ушкодження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Аліментарні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фактори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споживання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тваринних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жирів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дефіцит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ліпотропних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факторів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білків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печінкового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кровотоку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локальне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(тромбоз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печінкової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артерії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комірної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вени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цироз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системне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Ендокринні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розлади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супроводжуються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порушенням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обміну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речовин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цукровий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діабет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тиреотоксикоз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.)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Пухлини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первинні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метастази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Вроджені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дефекти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аномалії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розвитку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каверноматоз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ворітної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вени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), 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метаболізму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глікогенози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спадкові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ферментопатії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Аутоімунні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процеси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у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печінці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rgbClr val="F5FFDD"/>
          </a:solidFill>
        </p:spPr>
        <p:txBody>
          <a:bodyPr>
            <a:normAutofit fontScale="90000"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І</a:t>
            </a:r>
            <a:r>
              <a:rPr lang="ru-RU" sz="3200" b="1" dirty="0" err="1" smtClean="0">
                <a:solidFill>
                  <a:srgbClr val="FF0000"/>
                </a:solidFill>
                <a:effectLst/>
              </a:rPr>
              <a:t>мунні</a:t>
            </a:r>
            <a:r>
              <a:rPr lang="ru-RU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/>
              </a:rPr>
              <a:t>реакції</a:t>
            </a:r>
            <a:r>
              <a:rPr lang="ru-RU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при </a:t>
            </a:r>
            <a:r>
              <a:rPr lang="ru-RU" sz="3200" b="1" dirty="0" err="1" smtClean="0">
                <a:solidFill>
                  <a:srgbClr val="FF0000"/>
                </a:solidFill>
                <a:effectLst/>
              </a:rPr>
              <a:t>патології</a:t>
            </a:r>
            <a:r>
              <a:rPr lang="ru-RU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/>
              </a:rPr>
              <a:t>печінки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0713"/>
            <a:ext cx="9144000" cy="6237287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u="sng" dirty="0" err="1" smtClean="0">
                <a:solidFill>
                  <a:srgbClr val="FF0000"/>
                </a:solidFill>
              </a:rPr>
              <a:t>Імунні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механізми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При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хронічній</a:t>
            </a:r>
            <a:r>
              <a:rPr lang="ru-RU" sz="2400" b="1" u="sng" dirty="0" smtClean="0">
                <a:solidFill>
                  <a:schemeClr val="bg1"/>
                </a:solidFill>
              </a:rPr>
              <a:t> та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гострій</a:t>
            </a:r>
            <a:r>
              <a:rPr lang="ru-RU" sz="2400" b="1" u="sng" dirty="0" smtClean="0">
                <a:solidFill>
                  <a:schemeClr val="bg1"/>
                </a:solidFill>
              </a:rPr>
              <a:t> формах гепатиту в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крові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виявляють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підвищений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вміст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en-US" sz="2400" b="1" u="sng" dirty="0" smtClean="0">
                <a:solidFill>
                  <a:schemeClr val="bg1"/>
                </a:solidFill>
              </a:rPr>
              <a:t>CD8+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Т-лімфоцитів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які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є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супресорами</a:t>
            </a:r>
            <a:r>
              <a:rPr lang="ru-RU" sz="2400" b="1" u="sng" dirty="0" smtClean="0">
                <a:solidFill>
                  <a:schemeClr val="bg1"/>
                </a:solidFill>
              </a:rPr>
              <a:t> та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мають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цитолітичні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властивості</a:t>
            </a:r>
            <a:r>
              <a:rPr lang="ru-RU" sz="2400" b="1" u="sng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 Як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антигенні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детермінанти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які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викликають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утворення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активованих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Т-лімфоцитів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виступають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віруси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аутоантигени</a:t>
            </a:r>
            <a:r>
              <a:rPr lang="ru-RU" sz="2400" b="1" u="sng" dirty="0" smtClean="0">
                <a:solidFill>
                  <a:schemeClr val="bg1"/>
                </a:solidFill>
              </a:rPr>
              <a:t> та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гаптени</a:t>
            </a:r>
            <a:r>
              <a:rPr lang="ru-RU" sz="2400" b="1" u="sng" dirty="0" smtClean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При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ураженні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вірусом</a:t>
            </a:r>
            <a:r>
              <a:rPr lang="ru-RU" sz="2400" b="1" u="sng" dirty="0" smtClean="0">
                <a:solidFill>
                  <a:schemeClr val="bg1"/>
                </a:solidFill>
              </a:rPr>
              <a:t> гепатиту В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виникають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осередки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імунного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цитолізу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гепатоцитів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, у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яких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персистує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</a:t>
            </a:r>
            <a:r>
              <a:rPr lang="ru-RU" sz="2400" b="1" u="sng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Індукцію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цитолізу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забезпечують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циркулюючі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імунні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комплекси</a:t>
            </a:r>
            <a:r>
              <a:rPr lang="ru-RU" sz="2400" b="1" u="sng" dirty="0" smtClean="0">
                <a:solidFill>
                  <a:schemeClr val="bg1"/>
                </a:solidFill>
              </a:rPr>
              <a:t> як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гетерологічні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містять</a:t>
            </a:r>
            <a:r>
              <a:rPr lang="ru-RU" sz="2400" b="1" u="sng" dirty="0" smtClean="0">
                <a:solidFill>
                  <a:schemeClr val="bg1"/>
                </a:solidFill>
              </a:rPr>
              <a:t> антиген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вірусу</a:t>
            </a:r>
            <a:r>
              <a:rPr lang="ru-RU" sz="2400" b="1" u="sng" dirty="0" smtClean="0">
                <a:solidFill>
                  <a:schemeClr val="bg1"/>
                </a:solidFill>
              </a:rPr>
              <a:t>, так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аутологічні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утворюються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з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включенням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печінкового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аутоантигену</a:t>
            </a:r>
            <a:r>
              <a:rPr lang="ru-RU" sz="2400" b="1" u="sng" dirty="0" smtClean="0">
                <a:solidFill>
                  <a:schemeClr val="bg1"/>
                </a:solidFill>
              </a:rPr>
              <a:t> –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ліпопротеїду</a:t>
            </a:r>
            <a:r>
              <a:rPr lang="ru-RU" sz="2400" b="1" u="sng" dirty="0" smtClean="0">
                <a:solidFill>
                  <a:schemeClr val="bg1"/>
                </a:solidFill>
              </a:rPr>
              <a:t>, до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якого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виробляються</a:t>
            </a:r>
            <a:r>
              <a:rPr lang="ru-RU" sz="2400" b="1" u="sng" dirty="0" smtClean="0">
                <a:solidFill>
                  <a:schemeClr val="bg1"/>
                </a:solidFill>
              </a:rPr>
              <a:t> АТ (</a:t>
            </a:r>
            <a:r>
              <a:rPr lang="en-US" sz="2400" b="1" u="sng" dirty="0" err="1" smtClean="0">
                <a:solidFill>
                  <a:schemeClr val="bg1"/>
                </a:solidFill>
              </a:rPr>
              <a:t>IgG</a:t>
            </a:r>
            <a:r>
              <a:rPr lang="en-US" sz="2400" b="1" u="sng" dirty="0" smtClean="0">
                <a:solidFill>
                  <a:schemeClr val="bg1"/>
                </a:solidFill>
              </a:rPr>
              <a:t>).</a:t>
            </a:r>
            <a:endParaRPr lang="uk-UA" sz="2400" b="1" u="sng" dirty="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err="1" smtClean="0">
                <a:solidFill>
                  <a:schemeClr val="bg1"/>
                </a:solidFill>
              </a:rPr>
              <a:t>Антитіла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фіксуються</a:t>
            </a:r>
            <a:r>
              <a:rPr lang="ru-RU" sz="2400" b="1" u="sng" dirty="0" smtClean="0">
                <a:solidFill>
                  <a:schemeClr val="bg1"/>
                </a:solidFill>
              </a:rPr>
              <a:t> на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поверхні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гепатоцитів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, 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також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індукують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цитотоксичність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нормальних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лімфоцитів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щодо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клітин</a:t>
            </a:r>
            <a:r>
              <a:rPr lang="ru-RU" sz="2400" b="1" u="sng" dirty="0" smtClean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err="1" smtClean="0">
                <a:solidFill>
                  <a:schemeClr val="bg1"/>
                </a:solidFill>
              </a:rPr>
              <a:t>Залежно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від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імунного</a:t>
            </a:r>
            <a:r>
              <a:rPr lang="ru-RU" sz="2400" b="1" u="sng" dirty="0" smtClean="0">
                <a:solidFill>
                  <a:schemeClr val="bg1"/>
                </a:solidFill>
              </a:rPr>
              <a:t> статусу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пацієнта</a:t>
            </a:r>
            <a:r>
              <a:rPr lang="ru-RU" sz="2400" b="1" u="sng" dirty="0" smtClean="0">
                <a:solidFill>
                  <a:schemeClr val="bg1"/>
                </a:solidFill>
              </a:rPr>
              <a:t> та характеру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збудника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переважають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цитотоксичні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реакції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або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виявляється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толерантність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щодо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чужорідних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антигенів</a:t>
            </a:r>
            <a:r>
              <a:rPr lang="ru-RU" sz="2400" b="1" u="sng" dirty="0" smtClean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err="1" smtClean="0">
                <a:solidFill>
                  <a:schemeClr val="bg1"/>
                </a:solidFill>
              </a:rPr>
              <a:t>Кількість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клітин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вступають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у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взаємодію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з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вірусом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визначає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клінічний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перебіг</a:t>
            </a:r>
            <a:r>
              <a:rPr lang="ru-RU" sz="2400" b="1" u="sng" dirty="0" smtClean="0">
                <a:solidFill>
                  <a:schemeClr val="bg1"/>
                </a:solidFill>
              </a:rPr>
              <a:t> гепатиту.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722" name="Object 2"/>
          <p:cNvGraphicFramePr>
            <a:graphicFrameLocks noChangeAspect="1"/>
          </p:cNvGraphicFramePr>
          <p:nvPr/>
        </p:nvGraphicFramePr>
        <p:xfrm>
          <a:off x="0" y="0"/>
          <a:ext cx="704850" cy="549275"/>
        </p:xfrm>
        <a:graphic>
          <a:graphicData uri="http://schemas.openxmlformats.org/presentationml/2006/ole">
            <p:oleObj spid="_x0000_s2050" name="Фотография Photo Editor" r:id="rId3" imgW="476316" imgH="476316" progId="">
              <p:embed/>
            </p:oleObj>
          </a:graphicData>
        </a:graphic>
      </p:graphicFrame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684213" y="0"/>
            <a:ext cx="8459787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3300"/>
                </a:solidFill>
                <a:latin typeface="Times New Roman" pitchFamily="18" charset="0"/>
              </a:rPr>
              <a:t>ЖОВТЯНИЦЯ</a:t>
            </a:r>
            <a:endParaRPr lang="ru-RU" sz="32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-628650" y="981075"/>
            <a:ext cx="97726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синдром,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що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характеризується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появою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жовтого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забарвлення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шкіри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склер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слизових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оболонок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результаті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відкладення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жовчних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пігментів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при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їх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збільшення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у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&gt; 30-35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мкмоль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/л.</a:t>
            </a:r>
          </a:p>
        </p:txBody>
      </p:sp>
      <p:sp>
        <p:nvSpPr>
          <p:cNvPr id="158725" name="Oval 5"/>
          <p:cNvSpPr>
            <a:spLocks noChangeArrowheads="1"/>
          </p:cNvSpPr>
          <p:nvPr/>
        </p:nvSpPr>
        <p:spPr bwMode="auto">
          <a:xfrm>
            <a:off x="914400" y="2205038"/>
            <a:ext cx="2895600" cy="10715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u="sng" dirty="0" smtClean="0">
                <a:solidFill>
                  <a:srgbClr val="FF3300"/>
                </a:solidFill>
                <a:latin typeface="Times New Roman" pitchFamily="18" charset="0"/>
              </a:rPr>
              <a:t>НАБУТІ</a:t>
            </a:r>
            <a:endParaRPr lang="ru-RU" sz="1800" b="1" u="sng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838200" y="3716338"/>
            <a:ext cx="3352800" cy="703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</a:rPr>
              <a:t>Надпечінкова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838200" y="4724400"/>
            <a:ext cx="3352800" cy="6492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</a:rPr>
              <a:t>Підпечінкова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8728" name="Rectangle 8"/>
          <p:cNvSpPr>
            <a:spLocks noChangeArrowheads="1"/>
          </p:cNvSpPr>
          <p:nvPr/>
        </p:nvSpPr>
        <p:spPr bwMode="auto">
          <a:xfrm>
            <a:off x="838200" y="5562600"/>
            <a:ext cx="3352800" cy="6746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</a:rPr>
              <a:t>Печінкова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8729" name="Oval 9"/>
          <p:cNvSpPr>
            <a:spLocks noChangeArrowheads="1"/>
          </p:cNvSpPr>
          <p:nvPr/>
        </p:nvSpPr>
        <p:spPr bwMode="auto">
          <a:xfrm>
            <a:off x="5410200" y="2276475"/>
            <a:ext cx="2895600" cy="10763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u="sng" dirty="0" smtClean="0">
                <a:solidFill>
                  <a:srgbClr val="FF3300"/>
                </a:solidFill>
                <a:latin typeface="Times New Roman" pitchFamily="18" charset="0"/>
              </a:rPr>
              <a:t>СПАДКОВІ</a:t>
            </a:r>
            <a:endParaRPr lang="ru-RU" sz="1800" b="1" u="sng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58730" name="Rectangle 10"/>
          <p:cNvSpPr>
            <a:spLocks noChangeArrowheads="1"/>
          </p:cNvSpPr>
          <p:nvPr/>
        </p:nvSpPr>
        <p:spPr bwMode="auto">
          <a:xfrm>
            <a:off x="5257800" y="3716338"/>
            <a:ext cx="3352800" cy="703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FF0000"/>
                </a:solidFill>
                <a:latin typeface="Times New Roman" pitchFamily="18" charset="0"/>
              </a:rPr>
              <a:t>Жильбера</a:t>
            </a:r>
          </a:p>
        </p:txBody>
      </p:sp>
      <p:sp>
        <p:nvSpPr>
          <p:cNvPr id="158731" name="Rectangle 11"/>
          <p:cNvSpPr>
            <a:spLocks noChangeArrowheads="1"/>
          </p:cNvSpPr>
          <p:nvPr/>
        </p:nvSpPr>
        <p:spPr bwMode="auto">
          <a:xfrm>
            <a:off x="5219700" y="4724400"/>
            <a:ext cx="3352800" cy="6492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FF0000"/>
                </a:solidFill>
                <a:latin typeface="Times New Roman" pitchFamily="18" charset="0"/>
              </a:rPr>
              <a:t>Криглера-Найяра</a:t>
            </a:r>
          </a:p>
        </p:txBody>
      </p:sp>
      <p:sp>
        <p:nvSpPr>
          <p:cNvPr id="158732" name="Rectangle 12"/>
          <p:cNvSpPr>
            <a:spLocks noChangeArrowheads="1"/>
          </p:cNvSpPr>
          <p:nvPr/>
        </p:nvSpPr>
        <p:spPr bwMode="auto">
          <a:xfrm>
            <a:off x="5257800" y="5562600"/>
            <a:ext cx="3352800" cy="6746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</a:rPr>
              <a:t>Дабіна-Джонсона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8733" name="Line 13"/>
          <p:cNvSpPr>
            <a:spLocks noChangeShapeType="1"/>
          </p:cNvSpPr>
          <p:nvPr/>
        </p:nvSpPr>
        <p:spPr bwMode="auto">
          <a:xfrm flipH="1">
            <a:off x="457200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4" name="Line 14"/>
          <p:cNvSpPr>
            <a:spLocks noChangeShapeType="1"/>
          </p:cNvSpPr>
          <p:nvPr/>
        </p:nvSpPr>
        <p:spPr bwMode="auto">
          <a:xfrm>
            <a:off x="457200" y="28956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5" name="Line 15"/>
          <p:cNvSpPr>
            <a:spLocks noChangeShapeType="1"/>
          </p:cNvSpPr>
          <p:nvPr/>
        </p:nvSpPr>
        <p:spPr bwMode="auto">
          <a:xfrm>
            <a:off x="457200" y="579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6" name="Line 16"/>
          <p:cNvSpPr>
            <a:spLocks noChangeShapeType="1"/>
          </p:cNvSpPr>
          <p:nvPr/>
        </p:nvSpPr>
        <p:spPr bwMode="auto">
          <a:xfrm>
            <a:off x="457200" y="4953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7" name="Line 17"/>
          <p:cNvSpPr>
            <a:spLocks noChangeShapeType="1"/>
          </p:cNvSpPr>
          <p:nvPr/>
        </p:nvSpPr>
        <p:spPr bwMode="auto">
          <a:xfrm>
            <a:off x="457200" y="4114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8" name="Line 18"/>
          <p:cNvSpPr>
            <a:spLocks noChangeShapeType="1"/>
          </p:cNvSpPr>
          <p:nvPr/>
        </p:nvSpPr>
        <p:spPr bwMode="auto">
          <a:xfrm flipH="1">
            <a:off x="50292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9" name="Line 19"/>
          <p:cNvSpPr>
            <a:spLocks noChangeShapeType="1"/>
          </p:cNvSpPr>
          <p:nvPr/>
        </p:nvSpPr>
        <p:spPr bwMode="auto">
          <a:xfrm>
            <a:off x="5029200" y="29718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40" name="Line 20"/>
          <p:cNvSpPr>
            <a:spLocks noChangeShapeType="1"/>
          </p:cNvSpPr>
          <p:nvPr/>
        </p:nvSpPr>
        <p:spPr bwMode="auto">
          <a:xfrm>
            <a:off x="50292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41" name="Line 21"/>
          <p:cNvSpPr>
            <a:spLocks noChangeShapeType="1"/>
          </p:cNvSpPr>
          <p:nvPr/>
        </p:nvSpPr>
        <p:spPr bwMode="auto">
          <a:xfrm>
            <a:off x="5029200" y="487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42" name="Line 22"/>
          <p:cNvSpPr>
            <a:spLocks noChangeShapeType="1"/>
          </p:cNvSpPr>
          <p:nvPr/>
        </p:nvSpPr>
        <p:spPr bwMode="auto">
          <a:xfrm>
            <a:off x="5029200" y="4114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43" name="Line 23"/>
          <p:cNvSpPr>
            <a:spLocks noChangeShapeType="1"/>
          </p:cNvSpPr>
          <p:nvPr/>
        </p:nvSpPr>
        <p:spPr bwMode="auto">
          <a:xfrm flipV="1">
            <a:off x="4211638" y="2997200"/>
            <a:ext cx="865187" cy="259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58744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33700" y="476250"/>
            <a:ext cx="37258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  <a:solidFill>
            <a:srgbClr val="F4F46C"/>
          </a:solidFill>
        </p:spPr>
        <p:txBody>
          <a:bodyPr/>
          <a:lstStyle/>
          <a:p>
            <a:r>
              <a:rPr lang="ru-RU" sz="4000" b="1" dirty="0" err="1" smtClean="0">
                <a:solidFill>
                  <a:srgbClr val="FF0000"/>
                </a:solidFill>
                <a:effectLst/>
              </a:rPr>
              <a:t>Печінкова</a:t>
            </a:r>
            <a:r>
              <a:rPr lang="ru-RU" sz="40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effectLst/>
              </a:rPr>
              <a:t>жовтяниця</a:t>
            </a:r>
            <a:endParaRPr lang="ru-RU" sz="4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876925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rgbClr val="800000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Виділяють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печінково-клітинний</a:t>
            </a:r>
            <a:r>
              <a:rPr lang="ru-RU" sz="2800" b="1" dirty="0" smtClean="0">
                <a:solidFill>
                  <a:schemeClr val="bg1"/>
                </a:solidFill>
              </a:rPr>
              <a:t> (</a:t>
            </a:r>
            <a:r>
              <a:rPr lang="ru-RU" sz="2800" b="1" dirty="0" err="1" smtClean="0">
                <a:solidFill>
                  <a:schemeClr val="bg1"/>
                </a:solidFill>
              </a:rPr>
              <a:t>паренхіматозний</a:t>
            </a:r>
            <a:r>
              <a:rPr lang="ru-RU" sz="2800" b="1" dirty="0" smtClean="0">
                <a:solidFill>
                  <a:schemeClr val="bg1"/>
                </a:solidFill>
              </a:rPr>
              <a:t>) та </a:t>
            </a:r>
            <a:r>
              <a:rPr lang="ru-RU" sz="2800" b="1" dirty="0" err="1" smtClean="0">
                <a:solidFill>
                  <a:schemeClr val="bg1"/>
                </a:solidFill>
              </a:rPr>
              <a:t>ензимопатичний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різновид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жовтяниць</a:t>
            </a:r>
            <a:r>
              <a:rPr lang="ru-RU" sz="2800" b="1" dirty="0" smtClean="0">
                <a:solidFill>
                  <a:schemeClr val="bg1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2800" b="1" dirty="0" err="1" smtClean="0">
                <a:solidFill>
                  <a:schemeClr val="bg1"/>
                </a:solidFill>
              </a:rPr>
              <a:t>Печінково-клітинна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жовтяниця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розвивається</a:t>
            </a:r>
            <a:r>
              <a:rPr lang="ru-RU" sz="2800" b="1" dirty="0" smtClean="0">
                <a:solidFill>
                  <a:schemeClr val="bg1"/>
                </a:solidFill>
              </a:rPr>
              <a:t> через </a:t>
            </a:r>
            <a:r>
              <a:rPr lang="ru-RU" sz="2800" b="1" dirty="0" err="1" smtClean="0">
                <a:solidFill>
                  <a:schemeClr val="bg1"/>
                </a:solidFill>
              </a:rPr>
              <a:t>ураження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гепатоцитів</a:t>
            </a:r>
            <a:r>
              <a:rPr lang="ru-RU" sz="2800" b="1" dirty="0" smtClean="0">
                <a:solidFill>
                  <a:schemeClr val="bg1"/>
                </a:solidFill>
              </a:rPr>
              <a:t> (</a:t>
            </a:r>
            <a:r>
              <a:rPr lang="ru-RU" sz="2800" b="1" dirty="0" err="1" smtClean="0">
                <a:solidFill>
                  <a:schemeClr val="bg1"/>
                </a:solidFill>
              </a:rPr>
              <a:t>частіше</a:t>
            </a:r>
            <a:r>
              <a:rPr lang="ru-RU" sz="2800" b="1" dirty="0" smtClean="0">
                <a:solidFill>
                  <a:schemeClr val="bg1"/>
                </a:solidFill>
              </a:rPr>
              <a:t> при </a:t>
            </a:r>
            <a:r>
              <a:rPr lang="ru-RU" sz="2800" b="1" dirty="0" err="1" smtClean="0">
                <a:solidFill>
                  <a:schemeClr val="bg1"/>
                </a:solidFill>
              </a:rPr>
              <a:t>вірусному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гепатиті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або</a:t>
            </a:r>
            <a:r>
              <a:rPr lang="ru-RU" sz="2800" b="1" dirty="0" smtClean="0">
                <a:solidFill>
                  <a:schemeClr val="bg1"/>
                </a:solidFill>
              </a:rPr>
              <a:t> токсичному </a:t>
            </a:r>
            <a:r>
              <a:rPr lang="ru-RU" sz="2800" b="1" dirty="0" err="1" smtClean="0">
                <a:solidFill>
                  <a:schemeClr val="bg1"/>
                </a:solidFill>
              </a:rPr>
              <a:t>ураженні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печінки</a:t>
            </a:r>
            <a:r>
              <a:rPr lang="ru-RU" sz="2800" b="1" dirty="0" smtClean="0">
                <a:solidFill>
                  <a:schemeClr val="bg1"/>
                </a:solidFill>
              </a:rPr>
              <a:t>), </a:t>
            </a:r>
            <a:r>
              <a:rPr lang="ru-RU" sz="2800" b="1" dirty="0" err="1" smtClean="0">
                <a:solidFill>
                  <a:schemeClr val="bg1"/>
                </a:solidFill>
              </a:rPr>
              <a:t>що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супроводжується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порушенням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усіх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функцій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клітин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Залежно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від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ступеня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деструкції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клітин</a:t>
            </a:r>
            <a:r>
              <a:rPr lang="ru-RU" sz="2800" b="1" dirty="0" smtClean="0">
                <a:solidFill>
                  <a:schemeClr val="bg1"/>
                </a:solidFill>
              </a:rPr>
              <a:t> та </a:t>
            </a:r>
            <a:r>
              <a:rPr lang="ru-RU" sz="2800" b="1" dirty="0" err="1" smtClean="0">
                <a:solidFill>
                  <a:schemeClr val="bg1"/>
                </a:solidFill>
              </a:rPr>
              <a:t>вираженості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порушення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функції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печінки</a:t>
            </a:r>
            <a:r>
              <a:rPr lang="ru-RU" sz="2800" b="1" dirty="0" smtClean="0">
                <a:solidFill>
                  <a:schemeClr val="bg1"/>
                </a:solidFill>
              </a:rPr>
              <a:t> в </a:t>
            </a:r>
            <a:r>
              <a:rPr lang="ru-RU" sz="2800" b="1" dirty="0" err="1" smtClean="0">
                <a:solidFill>
                  <a:schemeClr val="bg1"/>
                </a:solidFill>
              </a:rPr>
              <a:t>цілому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розрізняють</a:t>
            </a:r>
            <a:r>
              <a:rPr lang="ru-RU" sz="2800" b="1" dirty="0" smtClean="0">
                <a:solidFill>
                  <a:schemeClr val="bg1"/>
                </a:solidFill>
              </a:rPr>
              <a:t> три </a:t>
            </a:r>
            <a:r>
              <a:rPr lang="ru-RU" sz="2800" b="1" dirty="0" err="1" smtClean="0">
                <a:solidFill>
                  <a:schemeClr val="bg1"/>
                </a:solidFill>
              </a:rPr>
              <a:t>стадії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паренхіматозної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жовтяниці</a:t>
            </a:r>
            <a:r>
              <a:rPr lang="ru-RU" sz="2800" b="1" dirty="0" smtClean="0">
                <a:solidFill>
                  <a:schemeClr val="bg1"/>
                </a:solidFill>
              </a:rPr>
              <a:t> (</a:t>
            </a:r>
            <a:r>
              <a:rPr lang="ru-RU" sz="2800" b="1" dirty="0" err="1" smtClean="0">
                <a:solidFill>
                  <a:schemeClr val="bg1"/>
                </a:solidFill>
              </a:rPr>
              <a:t>переджовтянична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жовтянична</a:t>
            </a:r>
            <a:r>
              <a:rPr lang="ru-RU" sz="2800" b="1" dirty="0" smtClean="0">
                <a:solidFill>
                  <a:schemeClr val="bg1"/>
                </a:solidFill>
              </a:rPr>
              <a:t> та </a:t>
            </a:r>
            <a:r>
              <a:rPr lang="ru-RU" sz="2800" b="1" dirty="0" err="1" smtClean="0">
                <a:solidFill>
                  <a:schemeClr val="bg1"/>
                </a:solidFill>
              </a:rPr>
              <a:t>стадія</a:t>
            </a:r>
            <a:r>
              <a:rPr lang="ru-RU" sz="2800" b="1" dirty="0" smtClean="0">
                <a:solidFill>
                  <a:schemeClr val="bg1"/>
                </a:solidFill>
              </a:rPr>
              <a:t> результату).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rgbClr val="F1FEA0"/>
          </a:solidFill>
        </p:spPr>
        <p:txBody>
          <a:bodyPr/>
          <a:lstStyle/>
          <a:p>
            <a:r>
              <a:rPr lang="ru-RU" sz="3600" b="1" dirty="0" err="1" smtClean="0">
                <a:solidFill>
                  <a:srgbClr val="996633"/>
                </a:solidFill>
              </a:rPr>
              <a:t>Е</a:t>
            </a:r>
            <a:r>
              <a:rPr lang="ru-RU" sz="3600" b="1" dirty="0" err="1" smtClean="0">
                <a:solidFill>
                  <a:srgbClr val="996633"/>
                </a:solidFill>
                <a:effectLst/>
              </a:rPr>
              <a:t>нзимопатична</a:t>
            </a:r>
            <a:r>
              <a:rPr lang="ru-RU" sz="3600" b="1" dirty="0" smtClean="0">
                <a:solidFill>
                  <a:srgbClr val="996633"/>
                </a:solidFill>
                <a:effectLst/>
              </a:rPr>
              <a:t> </a:t>
            </a:r>
            <a:r>
              <a:rPr lang="ru-RU" sz="3600" b="1" dirty="0">
                <a:solidFill>
                  <a:srgbClr val="996633"/>
                </a:solidFill>
                <a:effectLst/>
              </a:rPr>
              <a:t>форма </a:t>
            </a:r>
            <a:r>
              <a:rPr lang="ru-RU" sz="3600" b="1" dirty="0" err="1" smtClean="0">
                <a:solidFill>
                  <a:srgbClr val="996633"/>
                </a:solidFill>
                <a:effectLst/>
              </a:rPr>
              <a:t>паренхіматозної</a:t>
            </a:r>
            <a:r>
              <a:rPr lang="ru-RU" sz="3600" b="1" dirty="0" smtClean="0">
                <a:solidFill>
                  <a:srgbClr val="996633"/>
                </a:solidFill>
                <a:effectLst/>
              </a:rPr>
              <a:t> </a:t>
            </a:r>
            <a:r>
              <a:rPr lang="ru-RU" sz="3600" b="1" dirty="0" err="1" smtClean="0">
                <a:solidFill>
                  <a:srgbClr val="996633"/>
                </a:solidFill>
                <a:effectLst/>
              </a:rPr>
              <a:t>жовтяниці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5516562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err="1" smtClean="0">
                <a:solidFill>
                  <a:schemeClr val="bg1"/>
                </a:solidFill>
              </a:rPr>
              <a:t>Обумовлена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порушеннями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метаболізму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білірубіну</a:t>
            </a:r>
            <a:r>
              <a:rPr lang="ru-RU" sz="2800" b="1" dirty="0" smtClean="0">
                <a:solidFill>
                  <a:schemeClr val="bg1"/>
                </a:solidFill>
              </a:rPr>
              <a:t> у самих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клітинах</a:t>
            </a:r>
            <a:r>
              <a:rPr lang="ru-RU" sz="2800" b="1" dirty="0" smtClean="0">
                <a:solidFill>
                  <a:schemeClr val="bg1"/>
                </a:solidFill>
              </a:rPr>
              <a:t> у </a:t>
            </a:r>
            <a:r>
              <a:rPr lang="ru-RU" sz="2800" b="1" dirty="0" err="1" smtClean="0">
                <a:solidFill>
                  <a:schemeClr val="bg1"/>
                </a:solidFill>
              </a:rPr>
              <a:t>зв'язку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зниженням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активності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ферментів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відповідальних</a:t>
            </a:r>
            <a:r>
              <a:rPr lang="ru-RU" sz="2800" b="1" dirty="0" smtClean="0">
                <a:solidFill>
                  <a:schemeClr val="bg1"/>
                </a:solidFill>
              </a:rPr>
              <a:t> за </a:t>
            </a:r>
            <a:r>
              <a:rPr lang="ru-RU" sz="2800" b="1" dirty="0" err="1" smtClean="0">
                <a:solidFill>
                  <a:schemeClr val="bg1"/>
                </a:solidFill>
              </a:rPr>
              <a:t>захоплення</a:t>
            </a:r>
            <a:r>
              <a:rPr lang="ru-RU" sz="2800" b="1" dirty="0" smtClean="0">
                <a:solidFill>
                  <a:schemeClr val="bg1"/>
                </a:solidFill>
              </a:rPr>
              <a:t>, транспорт, </a:t>
            </a:r>
            <a:r>
              <a:rPr lang="ru-RU" sz="2800" b="1" dirty="0" err="1" smtClean="0">
                <a:solidFill>
                  <a:schemeClr val="bg1"/>
                </a:solidFill>
              </a:rPr>
              <a:t>зв'язування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глюкуроновою</a:t>
            </a:r>
            <a:r>
              <a:rPr lang="ru-RU" sz="2800" b="1" dirty="0" smtClean="0">
                <a:solidFill>
                  <a:schemeClr val="bg1"/>
                </a:solidFill>
              </a:rPr>
              <a:t> кислотою та </a:t>
            </a:r>
            <a:r>
              <a:rPr lang="ru-RU" sz="2800" b="1" dirty="0" err="1" smtClean="0">
                <a:solidFill>
                  <a:schemeClr val="bg1"/>
                </a:solidFill>
              </a:rPr>
              <a:t>екскрецію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білірубіну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гепатоцитів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bg1"/>
                </a:solidFill>
              </a:rPr>
              <a:t> За </a:t>
            </a:r>
            <a:r>
              <a:rPr lang="ru-RU" sz="2800" b="1" dirty="0" err="1" smtClean="0">
                <a:solidFill>
                  <a:schemeClr val="bg1"/>
                </a:solidFill>
              </a:rPr>
              <a:t>етіологією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ці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жовтяниці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зазвичай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спадкові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але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можуть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розвиватися</a:t>
            </a:r>
            <a:r>
              <a:rPr lang="ru-RU" sz="2800" b="1" dirty="0" smtClean="0">
                <a:solidFill>
                  <a:schemeClr val="bg1"/>
                </a:solidFill>
              </a:rPr>
              <a:t> при </a:t>
            </a:r>
            <a:r>
              <a:rPr lang="ru-RU" sz="2800" b="1" dirty="0" err="1" smtClean="0">
                <a:solidFill>
                  <a:schemeClr val="bg1"/>
                </a:solidFill>
              </a:rPr>
              <a:t>тривалому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голодуванні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після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введення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рентгеноконтрастних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радіонуклідних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препаратів</a:t>
            </a:r>
            <a:r>
              <a:rPr lang="ru-RU" sz="2800" b="1" dirty="0" smtClean="0">
                <a:solidFill>
                  <a:schemeClr val="bg1"/>
                </a:solidFill>
              </a:rPr>
              <a:t> та </a:t>
            </a:r>
            <a:r>
              <a:rPr lang="ru-RU" sz="2800" b="1" dirty="0" err="1" smtClean="0">
                <a:solidFill>
                  <a:schemeClr val="bg1"/>
                </a:solidFill>
              </a:rPr>
              <a:t>інших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речовин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що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конкурують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білірубіном</a:t>
            </a:r>
            <a:r>
              <a:rPr lang="ru-RU" sz="2800" b="1" dirty="0" smtClean="0">
                <a:solidFill>
                  <a:schemeClr val="bg1"/>
                </a:solidFill>
              </a:rPr>
              <a:t> за </a:t>
            </a:r>
            <a:r>
              <a:rPr lang="ru-RU" sz="2800" b="1" dirty="0" err="1" smtClean="0">
                <a:solidFill>
                  <a:schemeClr val="bg1"/>
                </a:solidFill>
              </a:rPr>
              <a:t>захоплення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гепатоцитами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05925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  <a:solidFill>
            <a:srgbClr val="F1FEA0"/>
          </a:solidFill>
        </p:spPr>
        <p:txBody>
          <a:bodyPr/>
          <a:lstStyle/>
          <a:p>
            <a:r>
              <a:rPr lang="ru-RU" sz="4000" b="1" dirty="0" err="1" smtClean="0">
                <a:solidFill>
                  <a:srgbClr val="800000"/>
                </a:solidFill>
                <a:effectLst/>
              </a:rPr>
              <a:t>Підпечінкова</a:t>
            </a:r>
            <a:r>
              <a:rPr lang="ru-RU" sz="4000" b="1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b="1" dirty="0" err="1" smtClean="0">
                <a:solidFill>
                  <a:srgbClr val="800000"/>
                </a:solidFill>
                <a:effectLst/>
              </a:rPr>
              <a:t>жовтяниця</a:t>
            </a:r>
            <a:endParaRPr lang="ru-RU" sz="4000" b="1" dirty="0">
              <a:solidFill>
                <a:srgbClr val="800000"/>
              </a:solidFill>
              <a:effectLst/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5661025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err="1" smtClean="0">
                <a:solidFill>
                  <a:schemeClr val="bg1"/>
                </a:solidFill>
              </a:rPr>
              <a:t>Розвивається</a:t>
            </a:r>
            <a:r>
              <a:rPr lang="ru-RU" sz="2400" b="1" dirty="0" smtClean="0">
                <a:solidFill>
                  <a:schemeClr val="bg1"/>
                </a:solidFill>
              </a:rPr>
              <a:t>, коли </a:t>
            </a:r>
            <a:r>
              <a:rPr lang="ru-RU" sz="2400" b="1" dirty="0" err="1" smtClean="0">
                <a:solidFill>
                  <a:schemeClr val="bg1"/>
                </a:solidFill>
              </a:rPr>
              <a:t>затруднене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виведення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із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жовчних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капілярів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жовчного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міхура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або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його</a:t>
            </a:r>
            <a:r>
              <a:rPr lang="ru-RU" sz="2400" b="1" dirty="0" smtClean="0">
                <a:solidFill>
                  <a:schemeClr val="bg1"/>
                </a:solidFill>
              </a:rPr>
              <a:t> протоки у ДПК.</a:t>
            </a:r>
          </a:p>
          <a:p>
            <a:pPr>
              <a:lnSpc>
                <a:spcPct val="90000"/>
              </a:lnSpc>
            </a:pPr>
            <a:r>
              <a:rPr lang="ru-RU" sz="2400" b="1" dirty="0" err="1" smtClean="0">
                <a:solidFill>
                  <a:schemeClr val="bg1"/>
                </a:solidFill>
              </a:rPr>
              <a:t>Порушення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відтоку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супроводжується</a:t>
            </a:r>
            <a:r>
              <a:rPr lang="ru-RU" sz="2400" b="1" dirty="0" smtClean="0">
                <a:solidFill>
                  <a:schemeClr val="bg1"/>
                </a:solidFill>
              </a:rPr>
              <a:t> ↑ </a:t>
            </a:r>
            <a:r>
              <a:rPr lang="ru-RU" sz="2400" b="1" dirty="0" err="1" smtClean="0">
                <a:solidFill>
                  <a:schemeClr val="bg1"/>
                </a:solidFill>
              </a:rPr>
              <a:t>тиску</a:t>
            </a:r>
            <a:r>
              <a:rPr lang="ru-RU" sz="2400" b="1" dirty="0" smtClean="0">
                <a:solidFill>
                  <a:schemeClr val="bg1"/>
                </a:solidFill>
              </a:rPr>
              <a:t> в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жовчних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капілярах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їх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перерозтягуванням</a:t>
            </a:r>
            <a:r>
              <a:rPr lang="ru-RU" sz="2400" b="1" dirty="0" smtClean="0">
                <a:solidFill>
                  <a:schemeClr val="bg1"/>
                </a:solidFill>
              </a:rPr>
              <a:t>, ↑ </a:t>
            </a:r>
            <a:r>
              <a:rPr lang="ru-RU" sz="2400" b="1" dirty="0" err="1" smtClean="0">
                <a:solidFill>
                  <a:schemeClr val="bg1"/>
                </a:solidFill>
              </a:rPr>
              <a:t>проникності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стінок</a:t>
            </a:r>
            <a:r>
              <a:rPr lang="ru-RU" sz="2400" b="1" dirty="0" smtClean="0">
                <a:solidFill>
                  <a:schemeClr val="bg1"/>
                </a:solidFill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</a:rPr>
              <a:t>дифузією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компонентів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жовчі</a:t>
            </a:r>
            <a:r>
              <a:rPr lang="ru-RU" sz="2400" b="1" dirty="0" smtClean="0">
                <a:solidFill>
                  <a:schemeClr val="bg1"/>
                </a:solidFill>
              </a:rPr>
              <a:t> в </a:t>
            </a:r>
            <a:r>
              <a:rPr lang="ru-RU" sz="2400" b="1" dirty="0" err="1" smtClean="0">
                <a:solidFill>
                  <a:schemeClr val="bg1"/>
                </a:solidFill>
              </a:rPr>
              <a:t>кровоносні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капіляри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При </a:t>
            </a:r>
            <a:r>
              <a:rPr lang="ru-RU" sz="2400" b="1" dirty="0" err="1" smtClean="0">
                <a:solidFill>
                  <a:schemeClr val="bg1"/>
                </a:solidFill>
              </a:rPr>
              <a:t>повній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обтурації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жовчовивідних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шляхів</a:t>
            </a:r>
            <a:r>
              <a:rPr lang="ru-RU" sz="2400" b="1" dirty="0" smtClean="0">
                <a:solidFill>
                  <a:schemeClr val="bg1"/>
                </a:solidFill>
              </a:rPr>
              <a:t>,  </a:t>
            </a:r>
            <a:r>
              <a:rPr lang="ru-RU" sz="2400" b="1" dirty="0" err="1" smtClean="0">
                <a:solidFill>
                  <a:schemeClr val="bg1"/>
                </a:solidFill>
              </a:rPr>
              <a:t>розрив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жовчних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капілярів</a:t>
            </a:r>
            <a:r>
              <a:rPr lang="ru-RU" sz="2400" b="1" dirty="0" smtClean="0">
                <a:solidFill>
                  <a:schemeClr val="bg1"/>
                </a:solidFill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</a:rPr>
              <a:t>вихід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жовчі</a:t>
            </a:r>
            <a:r>
              <a:rPr lang="ru-RU" sz="2400" b="1" dirty="0" smtClean="0">
                <a:solidFill>
                  <a:schemeClr val="bg1"/>
                </a:solidFill>
              </a:rPr>
              <a:t> за </a:t>
            </a:r>
            <a:r>
              <a:rPr lang="ru-RU" sz="2400" b="1" dirty="0" err="1" smtClean="0">
                <a:solidFill>
                  <a:schemeClr val="bg1"/>
                </a:solidFill>
              </a:rPr>
              <a:t>межі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останніх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вступаючи</a:t>
            </a:r>
            <a:r>
              <a:rPr lang="ru-RU" sz="2400" b="1" dirty="0" smtClean="0">
                <a:solidFill>
                  <a:schemeClr val="bg1"/>
                </a:solidFill>
              </a:rPr>
              <a:t> в контакт </a:t>
            </a:r>
            <a:r>
              <a:rPr lang="ru-RU" sz="2400" b="1" dirty="0" err="1" smtClean="0">
                <a:solidFill>
                  <a:schemeClr val="bg1"/>
                </a:solidFill>
              </a:rPr>
              <a:t>із</a:t>
            </a:r>
            <a:r>
              <a:rPr lang="ru-RU" sz="2400" b="1" dirty="0" smtClean="0">
                <a:solidFill>
                  <a:schemeClr val="bg1"/>
                </a:solidFill>
              </a:rPr>
              <a:t> тканиною, </a:t>
            </a:r>
            <a:r>
              <a:rPr lang="ru-RU" sz="2400" b="1" dirty="0" err="1" smtClean="0">
                <a:solidFill>
                  <a:schemeClr val="bg1"/>
                </a:solidFill>
              </a:rPr>
              <a:t>викликає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її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пошкодження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проявляється</a:t>
            </a:r>
            <a:r>
              <a:rPr lang="ru-RU" sz="2400" b="1" dirty="0" smtClean="0">
                <a:solidFill>
                  <a:schemeClr val="bg1"/>
                </a:solidFill>
              </a:rPr>
              <a:t> у </a:t>
            </a:r>
            <a:r>
              <a:rPr lang="ru-RU" sz="2400" b="1" dirty="0" err="1" smtClean="0">
                <a:solidFill>
                  <a:schemeClr val="bg1"/>
                </a:solidFill>
              </a:rPr>
              <a:t>вигляді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біліарного</a:t>
            </a:r>
            <a:r>
              <a:rPr lang="ru-RU" sz="2400" b="1" dirty="0" smtClean="0">
                <a:solidFill>
                  <a:schemeClr val="bg1"/>
                </a:solidFill>
              </a:rPr>
              <a:t> гепатиту.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Для </a:t>
            </a:r>
            <a:r>
              <a:rPr lang="ru-RU" sz="2400" b="1" dirty="0" err="1" smtClean="0">
                <a:solidFill>
                  <a:schemeClr val="bg1"/>
                </a:solidFill>
              </a:rPr>
              <a:t>обтураційної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жовтяниці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типова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маніфестація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двох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синдромів</a:t>
            </a:r>
            <a:r>
              <a:rPr lang="ru-RU" sz="2400" b="1" dirty="0" smtClean="0">
                <a:solidFill>
                  <a:schemeClr val="bg1"/>
                </a:solidFill>
              </a:rPr>
              <a:t>: </a:t>
            </a:r>
            <a:r>
              <a:rPr lang="ru-RU" sz="2400" b="1" dirty="0" err="1" smtClean="0">
                <a:solidFill>
                  <a:schemeClr val="bg1"/>
                </a:solidFill>
              </a:rPr>
              <a:t>холемії</a:t>
            </a:r>
            <a:r>
              <a:rPr lang="ru-RU" sz="2400" b="1" dirty="0" smtClean="0">
                <a:solidFill>
                  <a:schemeClr val="bg1"/>
                </a:solidFill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</a:rPr>
              <a:t>ахолії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130" name="Object 2"/>
          <p:cNvGraphicFramePr>
            <a:graphicFrameLocks noChangeAspect="1"/>
          </p:cNvGraphicFramePr>
          <p:nvPr/>
        </p:nvGraphicFramePr>
        <p:xfrm>
          <a:off x="0" y="0"/>
          <a:ext cx="704850" cy="620713"/>
        </p:xfrm>
        <a:graphic>
          <a:graphicData uri="http://schemas.openxmlformats.org/presentationml/2006/ole">
            <p:oleObj spid="_x0000_s3074" name="Фотография Photo Editor" r:id="rId3" imgW="476316" imgH="476316" progId="">
              <p:embed/>
            </p:oleObj>
          </a:graphicData>
        </a:graphic>
      </p:graphicFrame>
      <p:sp>
        <p:nvSpPr>
          <p:cNvPr id="176131" name="Text Box 3"/>
          <p:cNvSpPr txBox="1">
            <a:spLocks noChangeArrowheads="1"/>
          </p:cNvSpPr>
          <p:nvPr/>
        </p:nvSpPr>
        <p:spPr bwMode="auto">
          <a:xfrm>
            <a:off x="684213" y="0"/>
            <a:ext cx="8459787" cy="461665"/>
          </a:xfrm>
          <a:prstGeom prst="rect">
            <a:avLst/>
          </a:prstGeom>
          <a:solidFill>
            <a:srgbClr val="F4F46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          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</a:rPr>
              <a:t>ГОСТРІ  ГЕПАТИТИ                       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685800" y="692150"/>
            <a:ext cx="82311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дифузні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інфільтративно-некротичні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зміни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паренхіми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печінки</a:t>
            </a:r>
            <a:endParaRPr lang="ru-RU" sz="2800" b="1" dirty="0">
              <a:latin typeface="Times New Roman" pitchFamily="18" charset="0"/>
            </a:endParaRPr>
          </a:p>
          <a:p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2286000" y="1773238"/>
            <a:ext cx="53101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</a:t>
            </a:r>
            <a:r>
              <a:rPr lang="ru-RU" sz="3200" b="1" dirty="0" err="1" smtClean="0">
                <a:latin typeface="Times New Roman" pitchFamily="18" charset="0"/>
              </a:rPr>
              <a:t>тіологія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176134" name="Rectangle 6"/>
          <p:cNvSpPr>
            <a:spLocks noChangeArrowheads="1"/>
          </p:cNvSpPr>
          <p:nvPr/>
        </p:nvSpPr>
        <p:spPr bwMode="auto">
          <a:xfrm>
            <a:off x="381000" y="2852738"/>
            <a:ext cx="2667000" cy="88106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інфекційні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6135" name="Rectangle 7"/>
          <p:cNvSpPr>
            <a:spLocks noChangeArrowheads="1"/>
          </p:cNvSpPr>
          <p:nvPr/>
        </p:nvSpPr>
        <p:spPr bwMode="auto">
          <a:xfrm>
            <a:off x="3429000" y="2852738"/>
            <a:ext cx="2438400" cy="88106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токсичні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6136" name="Rectangle 8"/>
          <p:cNvSpPr>
            <a:spLocks noChangeArrowheads="1"/>
          </p:cNvSpPr>
          <p:nvPr/>
        </p:nvSpPr>
        <p:spPr bwMode="auto">
          <a:xfrm>
            <a:off x="6096000" y="2852738"/>
            <a:ext cx="2743200" cy="88106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лікарські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6137" name="Text Box 9"/>
          <p:cNvSpPr txBox="1">
            <a:spLocks noChangeArrowheads="1"/>
          </p:cNvSpPr>
          <p:nvPr/>
        </p:nvSpPr>
        <p:spPr bwMode="auto">
          <a:xfrm>
            <a:off x="2895600" y="4016375"/>
            <a:ext cx="4033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</a:rPr>
              <a:t>   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Шляхи </a:t>
            </a:r>
            <a:r>
              <a:rPr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передачи</a:t>
            </a:r>
          </a:p>
        </p:txBody>
      </p:sp>
      <p:sp>
        <p:nvSpPr>
          <p:cNvPr id="176138" name="Rectangle 10"/>
          <p:cNvSpPr>
            <a:spLocks noChangeArrowheads="1"/>
          </p:cNvSpPr>
          <p:nvPr/>
        </p:nvSpPr>
        <p:spPr bwMode="auto">
          <a:xfrm>
            <a:off x="539750" y="4581525"/>
            <a:ext cx="3727450" cy="75247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А,Е</a:t>
            </a:r>
            <a:r>
              <a:rPr lang="ru-RU" sz="2800" b="1" dirty="0">
                <a:latin typeface="Times New Roman" pitchFamily="18" charset="0"/>
              </a:rPr>
              <a:t>   </a:t>
            </a:r>
          </a:p>
        </p:txBody>
      </p:sp>
      <p:sp>
        <p:nvSpPr>
          <p:cNvPr id="176139" name="Rectangle 11"/>
          <p:cNvSpPr>
            <a:spLocks noChangeArrowheads="1"/>
          </p:cNvSpPr>
          <p:nvPr/>
        </p:nvSpPr>
        <p:spPr bwMode="auto">
          <a:xfrm>
            <a:off x="4800600" y="4581525"/>
            <a:ext cx="3803650" cy="752475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,С,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</a:t>
            </a:r>
            <a:endParaRPr 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6140" name="Rectangle 12"/>
          <p:cNvSpPr>
            <a:spLocks noChangeArrowheads="1"/>
          </p:cNvSpPr>
          <p:nvPr/>
        </p:nvSpPr>
        <p:spPr bwMode="auto">
          <a:xfrm>
            <a:off x="539750" y="5715000"/>
            <a:ext cx="3727450" cy="954088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Кал,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слина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6141" name="Rectangle 13"/>
          <p:cNvSpPr>
            <a:spLocks noChangeArrowheads="1"/>
          </p:cNvSpPr>
          <p:nvPr/>
        </p:nvSpPr>
        <p:spPr bwMode="auto">
          <a:xfrm>
            <a:off x="4800600" y="5715000"/>
            <a:ext cx="4114800" cy="9144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Кров, 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сперма,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слина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</a:p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перинатальний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</a:t>
            </a:r>
            <a:r>
              <a:rPr lang="ru-RU" sz="2800" b="1" dirty="0">
                <a:latin typeface="Times New Roman" pitchFamily="18" charset="0"/>
              </a:rPr>
              <a:t>  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76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0"/>
                                        <p:tgtEl>
                                          <p:spTgt spid="176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500"/>
                                        <p:tgtEl>
                                          <p:spTgt spid="17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76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8" dur="500"/>
                                        <p:tgtEl>
                                          <p:spTgt spid="176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animBg="1" autoUpdateAnimBg="0"/>
      <p:bldP spid="176132" grpId="0" autoUpdateAnimBg="0"/>
      <p:bldP spid="176133" grpId="0" autoUpdateAnimBg="0"/>
      <p:bldP spid="176134" grpId="0" animBg="1" autoUpdateAnimBg="0"/>
      <p:bldP spid="176135" grpId="0" animBg="1" autoUpdateAnimBg="0"/>
      <p:bldP spid="176136" grpId="0" animBg="1" autoUpdateAnimBg="0"/>
      <p:bldP spid="176137" grpId="0" autoUpdateAnimBg="0"/>
      <p:bldP spid="176138" grpId="0" animBg="1" autoUpdateAnimBg="0"/>
      <p:bldP spid="176139" grpId="0" animBg="1" autoUpdateAnimBg="0"/>
      <p:bldP spid="176140" grpId="0" animBg="1" autoUpdateAnimBg="0"/>
      <p:bldP spid="176141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ПРИЧИНИ    </a:t>
            </a:r>
            <a:r>
              <a:rPr lang="ru-RU" sz="4000" b="1" dirty="0">
                <a:latin typeface="Times New Roman" pitchFamily="18" charset="0"/>
              </a:rPr>
              <a:t>ГЕПАТИТА</a:t>
            </a:r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228600" y="836613"/>
            <a:ext cx="2759075" cy="1373187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</a:rPr>
              <a:t>Найбільш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</a:rPr>
              <a:t>часті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7157" name="Rectangle 5"/>
          <p:cNvSpPr>
            <a:spLocks noChangeArrowheads="1"/>
          </p:cNvSpPr>
          <p:nvPr/>
        </p:nvSpPr>
        <p:spPr bwMode="auto">
          <a:xfrm>
            <a:off x="3200400" y="836613"/>
            <a:ext cx="2667000" cy="1373187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Менш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часті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7158" name="Rectangle 6"/>
          <p:cNvSpPr>
            <a:spLocks noChangeArrowheads="1"/>
          </p:cNvSpPr>
          <p:nvPr/>
        </p:nvSpPr>
        <p:spPr bwMode="auto">
          <a:xfrm>
            <a:off x="6084888" y="836613"/>
            <a:ext cx="2809875" cy="1373187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Рідкісні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7159" name="Text Box 7"/>
          <p:cNvSpPr txBox="1">
            <a:spLocks noChangeArrowheads="1"/>
          </p:cNvSpPr>
          <p:nvPr/>
        </p:nvSpPr>
        <p:spPr bwMode="auto">
          <a:xfrm>
            <a:off x="304800" y="2770188"/>
            <a:ext cx="26860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</a:rPr>
              <a:t>вірус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гепатита А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</a:rPr>
              <a:t>вірус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гепатита В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</a:rPr>
              <a:t>вірус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гепатита С</a:t>
            </a:r>
          </a:p>
          <a:p>
            <a:pPr>
              <a:buFontTx/>
              <a:buChar char="-"/>
            </a:pPr>
            <a:r>
              <a:rPr lang="ru-RU" sz="2400" b="1" dirty="0">
                <a:latin typeface="Times New Roman" pitchFamily="18" charset="0"/>
              </a:rPr>
              <a:t>алкоголь</a:t>
            </a:r>
          </a:p>
        </p:txBody>
      </p:sp>
      <p:sp>
        <p:nvSpPr>
          <p:cNvPr id="177160" name="Text Box 8"/>
          <p:cNvSpPr txBox="1">
            <a:spLocks noChangeArrowheads="1"/>
          </p:cNvSpPr>
          <p:nvPr/>
        </p:nvSpPr>
        <p:spPr bwMode="auto">
          <a:xfrm>
            <a:off x="3276600" y="2770188"/>
            <a:ext cx="26511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вірус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гепатита Е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вірус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пштейна-Барра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лікі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7161" name="Text Box 9"/>
          <p:cNvSpPr txBox="1">
            <a:spLocks noChangeArrowheads="1"/>
          </p:cNvSpPr>
          <p:nvPr/>
        </p:nvSpPr>
        <p:spPr bwMode="auto">
          <a:xfrm>
            <a:off x="5873750" y="2636838"/>
            <a:ext cx="32702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вірус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гепатита 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цитомегаловірус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вірус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Коксаки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А и В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лептоспироз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хімічні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речовини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токсини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грибів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7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autoUpdateAnimBg="0"/>
      <p:bldP spid="177156" grpId="0" animBg="1" autoUpdateAnimBg="0"/>
      <p:bldP spid="177157" grpId="0" animBg="1" autoUpdateAnimBg="0"/>
      <p:bldP spid="177158" grpId="0" animBg="1" autoUpdateAnimBg="0"/>
      <p:bldP spid="177159" grpId="0" autoUpdateAnimBg="0"/>
      <p:bldP spid="177160" grpId="0" autoUpdateAnimBg="0"/>
      <p:bldP spid="177161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778" name="Object 2"/>
          <p:cNvGraphicFramePr>
            <a:graphicFrameLocks noChangeAspect="1"/>
          </p:cNvGraphicFramePr>
          <p:nvPr/>
        </p:nvGraphicFramePr>
        <p:xfrm>
          <a:off x="0" y="476250"/>
          <a:ext cx="9144000" cy="6381750"/>
        </p:xfrm>
        <a:graphic>
          <a:graphicData uri="http://schemas.openxmlformats.org/presentationml/2006/ole">
            <p:oleObj spid="_x0000_s4098" name="Фотография Photo Editor" r:id="rId3" imgW="5249008" imgH="2580952" progId="">
              <p:embed/>
            </p:oleObj>
          </a:graphicData>
        </a:graphic>
      </p:graphicFrame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0" y="-57150"/>
            <a:ext cx="9144000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</a:rPr>
              <a:t>        </a:t>
            </a:r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Діагностика</a:t>
            </a:r>
            <a:r>
              <a:rPr lang="ru-RU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вірусного</a:t>
            </a:r>
            <a:r>
              <a:rPr lang="ru-RU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200" b="1" dirty="0">
                <a:solidFill>
                  <a:srgbClr val="800000"/>
                </a:solidFill>
                <a:latin typeface="Times New Roman" pitchFamily="18" charset="0"/>
              </a:rPr>
              <a:t>гепатита</a:t>
            </a:r>
          </a:p>
        </p:txBody>
      </p:sp>
      <p:sp>
        <p:nvSpPr>
          <p:cNvPr id="203780" name="Text Box 4"/>
          <p:cNvSpPr txBox="1">
            <a:spLocks noChangeArrowheads="1"/>
          </p:cNvSpPr>
          <p:nvPr/>
        </p:nvSpPr>
        <p:spPr bwMode="auto">
          <a:xfrm>
            <a:off x="631825" y="61642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   А</a:t>
            </a:r>
            <a:r>
              <a:rPr lang="ru-RU" sz="2800" b="1">
                <a:solidFill>
                  <a:schemeClr val="bg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04803" name="Text Box 3"/>
          <p:cNvSpPr txBox="1">
            <a:spLocks noChangeArrowheads="1"/>
          </p:cNvSpPr>
          <p:nvPr/>
        </p:nvSpPr>
        <p:spPr bwMode="auto">
          <a:xfrm>
            <a:off x="1752600" y="990600"/>
            <a:ext cx="5212581" cy="70788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більшості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випадків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перебіг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легкий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оборотний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розвиток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хвороби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сприятливий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441325" y="1843088"/>
            <a:ext cx="4663713" cy="70788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1.  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Інкубаційний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(2-4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тижні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57200" indent="-457200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2.  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Переджовтяничний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(5-7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діб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1295400" y="2538413"/>
            <a:ext cx="7722820" cy="120032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починається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раптово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;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проявляється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симптомами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інтоксикації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ООФ.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лейкопенія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активності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АлАТ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АсАТ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 </a:t>
            </a:r>
          </a:p>
          <a:p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пігментного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обміну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endParaRPr lang="ru-RU" b="1" dirty="0" smtClean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441325" y="3500438"/>
            <a:ext cx="4229100" cy="701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жовтяниці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5-7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діб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1295400" y="4149725"/>
            <a:ext cx="7331075" cy="147732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з'являється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іктеричність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склер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жовтяниця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досягає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максимуму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пальпації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печінка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гладка,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щільна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лейкопенія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лімфоцитоз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ШОЕ до 18-24 мм/год</a:t>
            </a:r>
          </a:p>
        </p:txBody>
      </p: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441325" y="5661025"/>
            <a:ext cx="3987799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4.  Фаза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оборотного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розвитку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4809" name="Text Box 9"/>
          <p:cNvSpPr txBox="1">
            <a:spLocks noChangeArrowheads="1"/>
          </p:cNvSpPr>
          <p:nvPr/>
        </p:nvSpPr>
        <p:spPr bwMode="auto">
          <a:xfrm>
            <a:off x="395288" y="6092825"/>
            <a:ext cx="8748712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швидк</a:t>
            </a:r>
            <a:r>
              <a:rPr lang="ru-RU" sz="1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зникнення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біохімічних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клінічних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ознак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гепатиту</a:t>
            </a:r>
            <a:endParaRPr lang="ru-RU" sz="18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20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20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0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0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0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 animBg="1" autoUpdateAnimBg="0"/>
      <p:bldP spid="204803" grpId="0" animBg="1" autoUpdateAnimBg="0"/>
      <p:bldP spid="204804" grpId="0" animBg="1" autoUpdateAnimBg="0"/>
      <p:bldP spid="204805" grpId="0" animBg="1" autoUpdateAnimBg="0"/>
      <p:bldP spid="204806" grpId="0" animBg="1" autoUpdateAnimBg="0"/>
      <p:bldP spid="204807" grpId="0" animBg="1" autoUpdateAnimBg="0"/>
      <p:bldP spid="204808" grpId="0" animBg="1" autoUpdateAnimBg="0"/>
      <p:bldP spid="204809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   В</a:t>
            </a:r>
          </a:p>
        </p:txBody>
      </p:sp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0" y="620713"/>
            <a:ext cx="9009063" cy="132343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Особливу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небезпеку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зараження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наражають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пацієнти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біохімічних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лабораторій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відділень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переливання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відділення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гемодіалізу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хворі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імуносупресивні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захворювання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.- 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Особливість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аутоімунне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ураження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sp>
        <p:nvSpPr>
          <p:cNvPr id="205829" name="Text Box 5"/>
          <p:cNvSpPr txBox="1">
            <a:spLocks noChangeArrowheads="1"/>
          </p:cNvSpPr>
          <p:nvPr/>
        </p:nvSpPr>
        <p:spPr bwMode="auto">
          <a:xfrm>
            <a:off x="762000" y="2924175"/>
            <a:ext cx="6665913" cy="323165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Серологічні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дослідження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гепатиті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В: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bs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Ag</a:t>
            </a:r>
          </a:p>
          <a:p>
            <a:pPr>
              <a:buFontTx/>
              <a:buChar char="-"/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Hbe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Ag</a:t>
            </a:r>
          </a:p>
          <a:p>
            <a:pPr>
              <a:buFontTx/>
              <a:buChar char="-"/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Hb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 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Ag </a:t>
            </a:r>
            <a:r>
              <a:rPr lang="ru-RU" sz="2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класу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Ig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М, </a:t>
            </a:r>
            <a:r>
              <a:rPr lang="ru-RU" sz="2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пізніше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Ig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ДНК НВ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</a:t>
            </a:r>
          </a:p>
          <a:p>
            <a:pPr>
              <a:buFontTx/>
              <a:buChar char="-"/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ДНК-полімераза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НВ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</a:t>
            </a:r>
            <a:endParaRPr lang="ru-RU" sz="24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animBg="1" autoUpdateAnimBg="0"/>
      <p:bldP spid="205828" grpId="0" animBg="1" autoUpdateAnimBg="0"/>
      <p:bldP spid="205829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 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Клінічний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перебіг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гострого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гепатиту 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</a:t>
            </a: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441325" y="776288"/>
            <a:ext cx="8447088" cy="378565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Інкубацоїнний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(2-4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місяці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Переджовтяничний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від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1 до дек.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днів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Починається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поступово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диспепсичних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розладів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астеновегетативного синдрому.     - в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лейкопенія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↑ ШОЕ,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сорбіт-і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лактатДГ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     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альдолази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Жовтяничний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розпал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хвороби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жовтяниця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12-16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днів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артралгія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диспепсичні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спленомегалія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больовий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синдром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позапечінкові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ознаки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свербіж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шкіри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геморагічні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явища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брадикардія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гіпотонія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збільшення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;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дистрофічні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зміни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гарячка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міокарда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ЦНС          - у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лейкопенія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лімфоцитоз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іноді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моноцитоз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ШОЕ,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гіпербілірубінемія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маркери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цитолізу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441325" y="6021388"/>
            <a:ext cx="41910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3300"/>
                </a:solidFill>
                <a:latin typeface="Times New Roman" pitchFamily="18" charset="0"/>
              </a:rPr>
              <a:t>4.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Реконвалесценція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3-4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тижня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 animBg="1" autoUpdateAnimBg="0"/>
      <p:bldP spid="206851" grpId="0" animBg="1" autoUpdateAnimBg="0"/>
      <p:bldP spid="206852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1660525" y="44450"/>
            <a:ext cx="5259773" cy="64633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</a:rPr>
              <a:t>      </a:t>
            </a:r>
            <a:r>
              <a:rPr lang="ru-RU" sz="36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Алкогольний</a:t>
            </a:r>
            <a:r>
              <a:rPr lang="ru-RU" sz="36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гепатит</a:t>
            </a:r>
          </a:p>
        </p:txBody>
      </p:sp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1143000" y="685800"/>
            <a:ext cx="4857164" cy="70788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системному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вживанні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алкоголю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має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широкий спектр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клінічних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проявів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27680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</a:rPr>
              <a:t>Клінічна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</a:rPr>
              <a:t>картина:</a:t>
            </a:r>
          </a:p>
        </p:txBody>
      </p:sp>
      <p:sp>
        <p:nvSpPr>
          <p:cNvPr id="207878" name="Text Box 6"/>
          <p:cNvSpPr txBox="1">
            <a:spLocks noChangeArrowheads="1"/>
          </p:cNvSpPr>
          <p:nvPr/>
        </p:nvSpPr>
        <p:spPr bwMode="auto">
          <a:xfrm>
            <a:off x="1066800" y="1804988"/>
            <a:ext cx="4526432" cy="286232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анорексія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нудота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блювота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діарея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лихоманка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гепатомегалія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(80-100%)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асцит (30-60%)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«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судинні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зірочки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»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пальмарна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емфізема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контрактура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Дюпюітрена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207879" name="Text Box 7"/>
          <p:cNvSpPr txBox="1">
            <a:spLocks noChangeArrowheads="1"/>
          </p:cNvSpPr>
          <p:nvPr/>
        </p:nvSpPr>
        <p:spPr bwMode="auto">
          <a:xfrm>
            <a:off x="381000" y="4221163"/>
            <a:ext cx="8050213" cy="14465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</a:rPr>
              <a:t>Перебіг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</a:rPr>
              <a:t>прогноз алкогольного гепатита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</a:rPr>
              <a:t>ускладнення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):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енцефалопатія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асцит </a:t>
            </a: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ниркова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недостатність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207880" name="Text Box 8"/>
          <p:cNvSpPr txBox="1">
            <a:spLocks noChangeArrowheads="1"/>
          </p:cNvSpPr>
          <p:nvPr/>
        </p:nvSpPr>
        <p:spPr bwMode="auto">
          <a:xfrm>
            <a:off x="304800" y="5661025"/>
            <a:ext cx="7893050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20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animBg="1" autoUpdateAnimBg="0"/>
      <p:bldP spid="207876" grpId="0" animBg="1" autoUpdateAnimBg="0"/>
      <p:bldP spid="207877" grpId="0" autoUpdateAnimBg="0"/>
      <p:bldP spid="207878" grpId="0" animBg="1" autoUpdateAnimBg="0"/>
      <p:bldP spid="207879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1279525" y="219075"/>
            <a:ext cx="653935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</a:rPr>
              <a:t>     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Дані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лабораторних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анализів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</a:p>
          <a:p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характерні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для алкогольного 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гепатиту</a:t>
            </a:r>
            <a:endParaRPr lang="ru-RU" sz="28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8899" name="Text Box 3"/>
          <p:cNvSpPr txBox="1">
            <a:spLocks noChangeArrowheads="1"/>
          </p:cNvSpPr>
          <p:nvPr/>
        </p:nvSpPr>
        <p:spPr bwMode="auto">
          <a:xfrm>
            <a:off x="0" y="1268413"/>
            <a:ext cx="9144000" cy="3444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нейтрофільний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лейкоцитоз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/я сдвигом</a:t>
            </a: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ШЗЭ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лейкемоїдні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реакції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білірубіну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амінотрансфераз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гаммаглутамінтрансфераза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– «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потенційний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маркер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алкоголізма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» </a:t>
            </a:r>
          </a:p>
          <a:p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(80-90%)</a:t>
            </a: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альбуминов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838200" y="4724400"/>
            <a:ext cx="8040688" cy="701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Критерії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достовірності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діагнозу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ДАНІ БІОПСІЇ ПЕЧІНКИ</a:t>
            </a:r>
            <a:endParaRPr lang="ru-RU" sz="20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r>
              <a:rPr lang="ru-RU" sz="2000" b="1" dirty="0">
                <a:solidFill>
                  <a:srgbClr val="FF3300"/>
                </a:solidFill>
                <a:latin typeface="Times New Roman" pitchFamily="18" charset="0"/>
              </a:rPr>
              <a:t>                                  </a:t>
            </a:r>
          </a:p>
        </p:txBody>
      </p:sp>
      <p:sp>
        <p:nvSpPr>
          <p:cNvPr id="208901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353425" cy="10156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алкогольний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гіалін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(тельца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Маллорі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коагуляційний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некроз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гепатоцитів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інфільтратами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/я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лейкоцитів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центролобулярний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некроз, часто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стеатозом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208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20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8" grpId="0" autoUpdateAnimBg="0"/>
      <p:bldP spid="208899" grpId="0" animBg="1" autoUpdateAnimBg="0"/>
      <p:bldP spid="208900" grpId="0" animBg="1" autoUpdateAnimBg="0"/>
      <p:bldP spid="208901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0" y="53975"/>
            <a:ext cx="9144000" cy="641350"/>
          </a:xfrm>
          <a:prstGeom prst="rect">
            <a:avLst/>
          </a:prstGeom>
          <a:solidFill>
            <a:srgbClr val="F1FEA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Цироз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печінки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0" y="765175"/>
            <a:ext cx="8686800" cy="280076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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хронічне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прогресуюче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захворювання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що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характеризується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наростаючою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печінковою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недостатністю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обумовленою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дистрофією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печінкових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клітин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рубцевим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зморщуванням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та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перебудовою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нормальної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архітектоніки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що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призводить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до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утворення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структурно-аномальних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вузлів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. 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хроническое прогрессе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, характеризующееся нарастающей  печеночной недостаточностью, обусловленной дистрофией печеночных клеток, рубцовым сморщиванием и перестройкой нормальной архитектоники печени, приводящей к образованию структурно-аномальных узлов.</a:t>
            </a:r>
          </a:p>
          <a:p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1219200" y="1931988"/>
            <a:ext cx="6335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381000" y="2514600"/>
            <a:ext cx="22987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1800" b="1" dirty="0" err="1">
                <a:solidFill>
                  <a:srgbClr val="0F0B05"/>
                </a:solidFill>
                <a:latin typeface="Times New Roman" pitchFamily="18" charset="0"/>
              </a:rPr>
              <a:t>постнекротический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b="1" dirty="0" err="1">
                <a:solidFill>
                  <a:srgbClr val="0F0B05"/>
                </a:solidFill>
                <a:latin typeface="Times New Roman" pitchFamily="18" charset="0"/>
              </a:rPr>
              <a:t>билиарный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портальный</a:t>
            </a:r>
          </a:p>
        </p:txBody>
      </p:sp>
      <p:sp>
        <p:nvSpPr>
          <p:cNvPr id="178183" name="Text Box 7"/>
          <p:cNvSpPr txBox="1">
            <a:spLocks noChangeArrowheads="1"/>
          </p:cNvSpPr>
          <p:nvPr/>
        </p:nvSpPr>
        <p:spPr bwMode="auto">
          <a:xfrm>
            <a:off x="755650" y="3546475"/>
            <a:ext cx="2087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Етіологія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</a:p>
        </p:txBody>
      </p: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0" y="4114800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 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наслідок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вірусних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гепатитів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 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хронічний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алкоголізм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 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аутоімунні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гепатити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 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порушення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метаболізму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гемохроматоз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недостатність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альфа-1-антитрипсину,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глікогенози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)  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захворювання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внутрішньо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- та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позапечінкових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жовчних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шляхів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первинні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та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вторинні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біліарні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цирози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)</a:t>
            </a:r>
          </a:p>
        </p:txBody>
      </p:sp>
      <p:pic>
        <p:nvPicPr>
          <p:cNvPr id="178185" name="Picture 9" descr="A:\Цирроз печениь Картинки.files\1091-1.jpe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708400" y="2420938"/>
            <a:ext cx="2447925" cy="1693862"/>
          </a:xfrm>
          <a:prstGeom prst="rect">
            <a:avLst/>
          </a:prstGeom>
          <a:noFill/>
        </p:spPr>
      </p:pic>
      <p:pic>
        <p:nvPicPr>
          <p:cNvPr id="178186" name="Picture 10" descr="A:\Цирроз печениь Картинки.files\1091-2.jpe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6300788" y="2420938"/>
            <a:ext cx="2519362" cy="1693862"/>
          </a:xfrm>
          <a:prstGeom prst="rect">
            <a:avLst/>
          </a:prstGeom>
          <a:noFill/>
        </p:spPr>
      </p:pic>
      <p:sp>
        <p:nvSpPr>
          <p:cNvPr id="178187" name="Text Box 11"/>
          <p:cNvSpPr txBox="1">
            <a:spLocks noChangeArrowheads="1"/>
          </p:cNvSpPr>
          <p:nvPr/>
        </p:nvSpPr>
        <p:spPr bwMode="auto">
          <a:xfrm>
            <a:off x="3851275" y="4221163"/>
            <a:ext cx="5041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200" b="1" dirty="0">
                <a:solidFill>
                  <a:srgbClr val="0F0B05"/>
                </a:solidFill>
                <a:latin typeface="Times New Roman" pitchFamily="18" charset="0"/>
              </a:rPr>
              <a:t>Так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виглядає</a:t>
            </a:r>
            <a:r>
              <a:rPr lang="ru-RU" sz="1200" b="1" dirty="0" smtClean="0">
                <a:solidFill>
                  <a:srgbClr val="0F0B05"/>
                </a:solidFill>
                <a:latin typeface="Times New Roman" pitchFamily="18" charset="0"/>
              </a:rPr>
              <a:t> здорова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печінка</a:t>
            </a:r>
            <a:r>
              <a:rPr lang="ru-RU" sz="1200" b="1" dirty="0" smtClean="0">
                <a:solidFill>
                  <a:srgbClr val="0F0B05"/>
                </a:solidFill>
                <a:latin typeface="Times New Roman" pitchFamily="18" charset="0"/>
              </a:rPr>
              <a:t>    </a:t>
            </a:r>
            <a:r>
              <a:rPr lang="ru-RU" sz="1200" b="1" dirty="0">
                <a:solidFill>
                  <a:srgbClr val="0F0B05"/>
                </a:solidFill>
                <a:latin typeface="Times New Roman" pitchFamily="18" charset="0"/>
              </a:rPr>
              <a:t>Так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виглядає</a:t>
            </a:r>
            <a:r>
              <a:rPr lang="ru-RU" sz="12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печінка</a:t>
            </a:r>
            <a:r>
              <a:rPr lang="ru-RU" sz="12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200" b="1" dirty="0">
                <a:solidFill>
                  <a:srgbClr val="0F0B05"/>
                </a:solidFill>
                <a:latin typeface="Times New Roman" pitchFamily="18" charset="0"/>
              </a:rPr>
              <a:t>при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цирозі</a:t>
            </a:r>
            <a:endParaRPr lang="ru-RU" sz="12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Text Box 3"/>
          <p:cNvSpPr txBox="1">
            <a:spLocks noChangeArrowheads="1"/>
          </p:cNvSpPr>
          <p:nvPr/>
        </p:nvSpPr>
        <p:spPr bwMode="auto">
          <a:xfrm>
            <a:off x="596900" y="53975"/>
            <a:ext cx="796974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Патогенез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цирозу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–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Ланцюгова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реакція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»</a:t>
            </a:r>
            <a:r>
              <a:rPr lang="ru-RU" sz="3200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971550" y="685800"/>
            <a:ext cx="7305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Повторні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різної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протяжності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некрози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печінкових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клітин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5" name="Text Box 5"/>
          <p:cNvSpPr txBox="1">
            <a:spLocks noChangeArrowheads="1"/>
          </p:cNvSpPr>
          <p:nvPr/>
        </p:nvSpPr>
        <p:spPr bwMode="auto">
          <a:xfrm>
            <a:off x="3054350" y="1412875"/>
            <a:ext cx="2309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Утворення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рубців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6" name="Text Box 6"/>
          <p:cNvSpPr txBox="1">
            <a:spLocks noChangeArrowheads="1"/>
          </p:cNvSpPr>
          <p:nvPr/>
        </p:nvSpPr>
        <p:spPr bwMode="auto">
          <a:xfrm>
            <a:off x="0" y="1989138"/>
            <a:ext cx="78406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Порушення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кровотоку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прилеглих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ділянок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збереженої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паренхими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печінки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7" name="Text Box 7"/>
          <p:cNvSpPr txBox="1">
            <a:spLocks noChangeArrowheads="1"/>
          </p:cNvSpPr>
          <p:nvPr/>
        </p:nvSpPr>
        <p:spPr bwMode="auto">
          <a:xfrm>
            <a:off x="1752600" y="2362200"/>
            <a:ext cx="47931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Вцілілі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гепатоцити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підсиле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проліферують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8" name="Text Box 8"/>
          <p:cNvSpPr txBox="1">
            <a:spLocks noChangeArrowheads="1"/>
          </p:cNvSpPr>
          <p:nvPr/>
        </p:nvSpPr>
        <p:spPr bwMode="auto">
          <a:xfrm>
            <a:off x="2895600" y="2819400"/>
            <a:ext cx="20314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Утворення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вузлів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9" name="Text Box 9"/>
          <p:cNvSpPr txBox="1">
            <a:spLocks noChangeArrowheads="1"/>
          </p:cNvSpPr>
          <p:nvPr/>
        </p:nvSpPr>
        <p:spPr bwMode="auto">
          <a:xfrm>
            <a:off x="685800" y="3200400"/>
            <a:ext cx="52566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Здавлення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прилеглої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тканини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0F0B05"/>
                </a:solidFill>
                <a:latin typeface="Times New Roman" pitchFamily="18" charset="0"/>
              </a:rPr>
              <a:t>з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судинами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аж 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до </a:t>
            </a:r>
          </a:p>
          <a:p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                                   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ішемічного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некрозу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0" name="Text Box 10"/>
          <p:cNvSpPr txBox="1">
            <a:spLocks noChangeArrowheads="1"/>
          </p:cNvSpPr>
          <p:nvPr/>
        </p:nvSpPr>
        <p:spPr bwMode="auto">
          <a:xfrm>
            <a:off x="2819400" y="4038600"/>
            <a:ext cx="28626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Порушення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від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току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крові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1" name="Text Box 11"/>
          <p:cNvSpPr txBox="1">
            <a:spLocks noChangeArrowheads="1"/>
          </p:cNvSpPr>
          <p:nvPr/>
        </p:nvSpPr>
        <p:spPr bwMode="auto">
          <a:xfrm>
            <a:off x="0" y="4495800"/>
            <a:ext cx="8964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Утворення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нових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судинних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анастомозів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між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воротною </a:t>
            </a:r>
            <a:r>
              <a:rPr lang="ru-RU" b="1" dirty="0" err="1">
                <a:solidFill>
                  <a:srgbClr val="0F0B05"/>
                </a:solidFill>
                <a:latin typeface="Times New Roman" pitchFamily="18" charset="0"/>
              </a:rPr>
              <a:t>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печінковою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венами</a:t>
            </a:r>
          </a:p>
        </p:txBody>
      </p:sp>
      <p:sp>
        <p:nvSpPr>
          <p:cNvPr id="179212" name="Text Box 12"/>
          <p:cNvSpPr txBox="1">
            <a:spLocks noChangeArrowheads="1"/>
          </p:cNvSpPr>
          <p:nvPr/>
        </p:nvSpPr>
        <p:spPr bwMode="auto">
          <a:xfrm>
            <a:off x="1692275" y="4941888"/>
            <a:ext cx="41988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Кров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йде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в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обхід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збереженої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паренхіми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3" name="Text Box 13"/>
          <p:cNvSpPr txBox="1">
            <a:spLocks noChangeArrowheads="1"/>
          </p:cNvSpPr>
          <p:nvPr/>
        </p:nvSpPr>
        <p:spPr bwMode="auto">
          <a:xfrm>
            <a:off x="304800" y="5486400"/>
            <a:ext cx="76318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Різко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погіршується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кровообіг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0F0B05"/>
                </a:solidFill>
                <a:latin typeface="Times New Roman" pitchFamily="18" charset="0"/>
              </a:rPr>
              <a:t>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приводить 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до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нових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ішемічних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некрозів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4" name="Text Box 14"/>
          <p:cNvSpPr txBox="1">
            <a:spLocks noChangeArrowheads="1"/>
          </p:cNvSpPr>
          <p:nvPr/>
        </p:nvSpPr>
        <p:spPr bwMode="auto">
          <a:xfrm>
            <a:off x="84138" y="5926138"/>
            <a:ext cx="8880475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Механізм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«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самопрогресування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»</a:t>
            </a:r>
            <a:r>
              <a:rPr lang="ru-RU" sz="1600" b="1" dirty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1600" dirty="0">
                <a:solidFill>
                  <a:srgbClr val="0F0B05"/>
                </a:solidFill>
                <a:latin typeface="Times New Roman" pitchFamily="18" charset="0"/>
              </a:rPr>
              <a:t>-</a:t>
            </a:r>
            <a:r>
              <a:rPr lang="ru-RU" sz="1800" dirty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дія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первинного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патологічного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  <a:p>
            <a:pPr algn="ctr"/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фактору </a:t>
            </a:r>
            <a:r>
              <a:rPr lang="ru-RU" b="1" dirty="0" err="1">
                <a:solidFill>
                  <a:srgbClr val="0F0B05"/>
                </a:solidFill>
                <a:latin typeface="Times New Roman" pitchFamily="18" charset="0"/>
              </a:rPr>
              <a:t>в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же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не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обов</a:t>
            </a:r>
            <a:r>
              <a:rPr lang="en-US" sz="1800" b="1" dirty="0" smtClean="0">
                <a:solidFill>
                  <a:srgbClr val="0F0B05"/>
                </a:solidFill>
                <a:latin typeface="Times New Roman" pitchFamily="18" charset="0"/>
              </a:rPr>
              <a:t>’</a:t>
            </a:r>
            <a:r>
              <a:rPr lang="uk-UA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язкова</a:t>
            </a:r>
            <a:endParaRPr lang="ru-RU" sz="20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5" name="Line 15"/>
          <p:cNvSpPr>
            <a:spLocks noChangeShapeType="1"/>
          </p:cNvSpPr>
          <p:nvPr/>
        </p:nvSpPr>
        <p:spPr bwMode="auto">
          <a:xfrm>
            <a:off x="4211638" y="1052513"/>
            <a:ext cx="0" cy="431800"/>
          </a:xfrm>
          <a:prstGeom prst="line">
            <a:avLst/>
          </a:prstGeom>
          <a:noFill/>
          <a:ln w="38100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16" name="Line 16"/>
          <p:cNvSpPr>
            <a:spLocks noChangeShapeType="1"/>
          </p:cNvSpPr>
          <p:nvPr/>
        </p:nvSpPr>
        <p:spPr bwMode="auto">
          <a:xfrm>
            <a:off x="4191000" y="2209800"/>
            <a:ext cx="0" cy="228600"/>
          </a:xfrm>
          <a:prstGeom prst="line">
            <a:avLst/>
          </a:prstGeom>
          <a:noFill/>
          <a:ln w="12700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17" name="Line 17"/>
          <p:cNvSpPr>
            <a:spLocks noChangeShapeType="1"/>
          </p:cNvSpPr>
          <p:nvPr/>
        </p:nvSpPr>
        <p:spPr bwMode="auto">
          <a:xfrm>
            <a:off x="4191000" y="26670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18" name="Line 18"/>
          <p:cNvSpPr>
            <a:spLocks noChangeShapeType="1"/>
          </p:cNvSpPr>
          <p:nvPr/>
        </p:nvSpPr>
        <p:spPr bwMode="auto">
          <a:xfrm>
            <a:off x="4191000" y="31242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19" name="Line 19"/>
          <p:cNvSpPr>
            <a:spLocks noChangeShapeType="1"/>
          </p:cNvSpPr>
          <p:nvPr/>
        </p:nvSpPr>
        <p:spPr bwMode="auto">
          <a:xfrm>
            <a:off x="4191000" y="38100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20" name="Line 20"/>
          <p:cNvSpPr>
            <a:spLocks noChangeShapeType="1"/>
          </p:cNvSpPr>
          <p:nvPr/>
        </p:nvSpPr>
        <p:spPr bwMode="auto">
          <a:xfrm>
            <a:off x="4191000" y="43434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21" name="Line 21"/>
          <p:cNvSpPr>
            <a:spLocks noChangeShapeType="1"/>
          </p:cNvSpPr>
          <p:nvPr/>
        </p:nvSpPr>
        <p:spPr bwMode="auto">
          <a:xfrm>
            <a:off x="4191000" y="48006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22" name="Line 22"/>
          <p:cNvSpPr>
            <a:spLocks noChangeShapeType="1"/>
          </p:cNvSpPr>
          <p:nvPr/>
        </p:nvSpPr>
        <p:spPr bwMode="auto">
          <a:xfrm>
            <a:off x="4191000" y="53340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23" name="Line 23"/>
          <p:cNvSpPr>
            <a:spLocks noChangeShapeType="1"/>
          </p:cNvSpPr>
          <p:nvPr/>
        </p:nvSpPr>
        <p:spPr bwMode="auto">
          <a:xfrm>
            <a:off x="4211638" y="1700213"/>
            <a:ext cx="0" cy="433387"/>
          </a:xfrm>
          <a:prstGeom prst="line">
            <a:avLst/>
          </a:prstGeom>
          <a:noFill/>
          <a:ln w="38100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  <a:solidFill>
            <a:srgbClr val="F1FEA0"/>
          </a:solidFill>
        </p:spPr>
        <p:txBody>
          <a:bodyPr/>
          <a:lstStyle/>
          <a:p>
            <a:r>
              <a:rPr lang="ru-RU" sz="3600" b="1" dirty="0" smtClean="0">
                <a:solidFill>
                  <a:srgbClr val="800000"/>
                </a:solidFill>
              </a:rPr>
              <a:t>Прояви </a:t>
            </a:r>
            <a:r>
              <a:rPr lang="ru-RU" sz="3600" b="1" dirty="0" err="1" smtClean="0">
                <a:solidFill>
                  <a:srgbClr val="800000"/>
                </a:solidFill>
              </a:rPr>
              <a:t>цирозу</a:t>
            </a:r>
            <a:endParaRPr lang="ru-RU" sz="3600" b="1" dirty="0">
              <a:solidFill>
                <a:srgbClr val="800000"/>
              </a:solidFill>
            </a:endParaRP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876925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/>
              <a:buChar char="F"/>
            </a:pPr>
            <a:r>
              <a:rPr lang="ru-RU" sz="2400" b="1" u="sng" dirty="0" err="1" smtClean="0">
                <a:solidFill>
                  <a:srgbClr val="FF0000"/>
                </a:solidFill>
              </a:rPr>
              <a:t>Портальна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гіпертензія</a:t>
            </a:r>
            <a:r>
              <a:rPr lang="ru-RU" sz="2400" b="1" u="sng" dirty="0" smtClean="0">
                <a:solidFill>
                  <a:srgbClr val="FF0000"/>
                </a:solidFill>
              </a:rPr>
              <a:t>. При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великій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тривалості</a:t>
            </a:r>
            <a:r>
              <a:rPr lang="ru-RU" sz="2400" b="1" u="sng" dirty="0" smtClean="0">
                <a:solidFill>
                  <a:srgbClr val="FF0000"/>
                </a:solidFill>
              </a:rPr>
              <a:t> –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варикозне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розширення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вен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стравоходу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кардіального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відділу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шлунка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передньої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черевної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стінки</a:t>
            </a:r>
            <a:r>
              <a:rPr lang="ru-RU" sz="2400" b="1" u="sng" dirty="0" smtClean="0">
                <a:solidFill>
                  <a:srgbClr val="FF0000"/>
                </a:solidFill>
              </a:rPr>
              <a:t> (голова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медузи</a:t>
            </a:r>
            <a:r>
              <a:rPr lang="ru-RU" sz="2400" b="1" u="sng" dirty="0" smtClean="0">
                <a:solidFill>
                  <a:srgbClr val="FF0000"/>
                </a:solidFill>
              </a:rPr>
              <a:t>)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гемороїдальних</a:t>
            </a:r>
            <a:r>
              <a:rPr lang="ru-RU" sz="2400" b="1" u="sng" dirty="0" smtClean="0">
                <a:solidFill>
                  <a:srgbClr val="FF0000"/>
                </a:solidFill>
              </a:rPr>
              <a:t> вен. </a:t>
            </a:r>
          </a:p>
          <a:p>
            <a:pPr>
              <a:lnSpc>
                <a:spcPct val="80000"/>
              </a:lnSpc>
              <a:buFont typeface="Wingdings"/>
              <a:buChar char="F"/>
            </a:pPr>
            <a:r>
              <a:rPr lang="ru-RU" sz="2400" b="1" u="sng" dirty="0" err="1" smtClean="0">
                <a:solidFill>
                  <a:srgbClr val="FF0000"/>
                </a:solidFill>
              </a:rPr>
              <a:t>Гепатомегалія</a:t>
            </a:r>
            <a:r>
              <a:rPr lang="ru-RU" sz="2400" b="1" u="sng" dirty="0" smtClean="0">
                <a:solidFill>
                  <a:srgbClr val="FF0000"/>
                </a:solidFill>
              </a:rPr>
              <a:t>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спленомегалія</a:t>
            </a:r>
            <a:r>
              <a:rPr lang="ru-RU" sz="2400" b="1" u="sng" dirty="0" smtClean="0">
                <a:solidFill>
                  <a:srgbClr val="FF0000"/>
                </a:solidFill>
              </a:rPr>
              <a:t> (результат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утруднення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відтоку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u="sng" dirty="0" smtClean="0">
                <a:solidFill>
                  <a:srgbClr val="FF0000"/>
                </a:solidFill>
              </a:rPr>
              <a:t>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регіональної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гіпоксії</a:t>
            </a:r>
            <a:r>
              <a:rPr lang="ru-RU" sz="2400" b="1" u="sng" dirty="0" smtClean="0">
                <a:solidFill>
                  <a:srgbClr val="FF0000"/>
                </a:solidFill>
              </a:rPr>
              <a:t>).</a:t>
            </a:r>
          </a:p>
          <a:p>
            <a:pPr>
              <a:lnSpc>
                <a:spcPct val="80000"/>
              </a:lnSpc>
              <a:buFont typeface="Wingdings"/>
              <a:buChar char="F"/>
            </a:pP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Зазначається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порушення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функції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селезінки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елімінації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u="sng" dirty="0" smtClean="0">
                <a:solidFill>
                  <a:srgbClr val="FF0000"/>
                </a:solidFill>
              </a:rPr>
              <a:t>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руйнування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старих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формених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елементів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u="sng" dirty="0" smtClean="0">
                <a:solidFill>
                  <a:srgbClr val="FF0000"/>
                </a:solidFill>
              </a:rPr>
              <a:t> (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анемія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лейкопенія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тромбоцитопенія</a:t>
            </a:r>
            <a:r>
              <a:rPr lang="ru-RU" sz="2400" b="1" u="sng" dirty="0" smtClean="0">
                <a:solidFill>
                  <a:srgbClr val="FF0000"/>
                </a:solidFill>
              </a:rPr>
              <a:t>).</a:t>
            </a:r>
          </a:p>
          <a:p>
            <a:pPr>
              <a:lnSpc>
                <a:spcPct val="80000"/>
              </a:lnSpc>
              <a:buFont typeface="Wingdings"/>
              <a:buChar char="F"/>
            </a:pPr>
            <a:r>
              <a:rPr lang="ru-RU" sz="2400" b="1" u="sng" dirty="0" smtClean="0">
                <a:solidFill>
                  <a:srgbClr val="FF0000"/>
                </a:solidFill>
              </a:rPr>
              <a:t>Асцит.    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Походження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пов'язують</a:t>
            </a:r>
            <a:r>
              <a:rPr lang="ru-RU" sz="2400" b="1" u="sng" dirty="0" smtClean="0">
                <a:solidFill>
                  <a:srgbClr val="FF0000"/>
                </a:solidFill>
              </a:rPr>
              <a:t>:     -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гемодинамічними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застійними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явищами</a:t>
            </a:r>
            <a:r>
              <a:rPr lang="ru-RU" sz="2400" b="1" u="sng" dirty="0" smtClean="0">
                <a:solidFill>
                  <a:srgbClr val="FF0000"/>
                </a:solidFill>
              </a:rPr>
              <a:t>      у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портальній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системі</a:t>
            </a:r>
            <a:r>
              <a:rPr lang="ru-RU" sz="2400" b="1" u="sng" dirty="0" smtClean="0">
                <a:solidFill>
                  <a:srgbClr val="FF0000"/>
                </a:solidFill>
              </a:rPr>
              <a:t>;     -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гормональним</a:t>
            </a:r>
            <a:r>
              <a:rPr lang="ru-RU" sz="2400" b="1" u="sng" dirty="0" smtClean="0">
                <a:solidFill>
                  <a:srgbClr val="FF0000"/>
                </a:solidFill>
              </a:rPr>
              <a:t> фактором (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депонування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u="sng" dirty="0" smtClean="0">
                <a:solidFill>
                  <a:srgbClr val="FF0000"/>
                </a:solidFill>
              </a:rPr>
              <a:t> в органах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черевної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порожнини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веде</a:t>
            </a:r>
            <a:r>
              <a:rPr lang="ru-RU" sz="2400" b="1" u="sng" dirty="0" smtClean="0">
                <a:solidFill>
                  <a:srgbClr val="FF0000"/>
                </a:solidFill>
              </a:rPr>
              <a:t> до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активації</a:t>
            </a:r>
            <a:r>
              <a:rPr lang="ru-RU" sz="2400" b="1" u="sng" dirty="0" smtClean="0">
                <a:solidFill>
                  <a:srgbClr val="FF0000"/>
                </a:solidFill>
              </a:rPr>
              <a:t> РААС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затримки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натрію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та</a:t>
            </a:r>
            <a:r>
              <a:rPr lang="ru-RU" sz="2400" b="1" u="sng" dirty="0" smtClean="0">
                <a:solidFill>
                  <a:srgbClr val="FF0000"/>
                </a:solidFill>
              </a:rPr>
              <a:t> води в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організмі</a:t>
            </a:r>
            <a:r>
              <a:rPr lang="ru-RU" sz="2400" b="1" u="sng" dirty="0" smtClean="0">
                <a:solidFill>
                  <a:srgbClr val="FF0000"/>
                </a:solidFill>
              </a:rPr>
              <a:t>);     -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можливим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дефіцитом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натрійуретичного</a:t>
            </a:r>
            <a:r>
              <a:rPr lang="ru-RU" sz="2400" b="1" u="sng" dirty="0" smtClean="0">
                <a:solidFill>
                  <a:srgbClr val="FF0000"/>
                </a:solidFill>
              </a:rPr>
              <a:t> гормону,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що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виробляється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печінкою</a:t>
            </a:r>
            <a:r>
              <a:rPr lang="ru-RU" sz="2400" b="1" u="sng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 typeface="Wingdings"/>
              <a:buChar char="F"/>
            </a:pPr>
            <a:endParaRPr lang="ru-RU" sz="2000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F1FEA0"/>
          </a:solidFill>
        </p:spPr>
        <p:txBody>
          <a:bodyPr/>
          <a:lstStyle/>
          <a:p>
            <a:r>
              <a:rPr lang="ru-RU" sz="3600" b="1" dirty="0" smtClean="0">
                <a:solidFill>
                  <a:srgbClr val="800000"/>
                </a:solidFill>
              </a:rPr>
              <a:t>Прояви </a:t>
            </a:r>
            <a:r>
              <a:rPr lang="ru-RU" sz="3600" b="1" dirty="0" err="1" smtClean="0">
                <a:solidFill>
                  <a:srgbClr val="800000"/>
                </a:solidFill>
              </a:rPr>
              <a:t>цирозу</a:t>
            </a:r>
            <a:endParaRPr lang="ru-RU" sz="3600" b="1" dirty="0">
              <a:solidFill>
                <a:srgbClr val="800000"/>
              </a:solidFill>
            </a:endParaRP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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Паренхіматозна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жовтяниця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геморагічний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діатез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кровоточивість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слизової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носа та ясен,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підшкірні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петехії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крововиливи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).</a:t>
            </a:r>
          </a:p>
          <a:p>
            <a:pPr>
              <a:lnSpc>
                <a:spcPct val="90000"/>
              </a:lnSpc>
              <a:buFont typeface="Wingdings"/>
              <a:buChar char="F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Диспротеїнемія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гіпоальбумінемія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гіпер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-</a:t>
            </a:r>
            <a:r>
              <a:rPr lang="el-GR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γ-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глобулінемія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),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підвищення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активності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печінкових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трансаміназ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концентрації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прямого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білірубіну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в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крові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, ↑ ШОЕ.</a:t>
            </a:r>
          </a:p>
          <a:p>
            <a:pPr>
              <a:lnSpc>
                <a:spcPct val="90000"/>
              </a:lnSpc>
              <a:buFont typeface="Wingdings"/>
              <a:buChar char="F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Гіпонатрійємія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гіпокаліємічний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алкалоз.</a:t>
            </a:r>
          </a:p>
          <a:p>
            <a:pPr>
              <a:lnSpc>
                <a:spcPct val="90000"/>
              </a:lnSpc>
              <a:buFont typeface="Wingdings"/>
              <a:buChar char="F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Больовий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синдром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дискінезія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жовчних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шляхів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або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некроз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печінки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).</a:t>
            </a:r>
          </a:p>
          <a:p>
            <a:pPr>
              <a:lnSpc>
                <a:spcPct val="90000"/>
              </a:lnSpc>
              <a:buFont typeface="Wingdings"/>
              <a:buChar char="F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Печінкова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недостатність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виражена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різною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мірою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)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гепатоцеребральним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синдромом.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i="1" u="sng" dirty="0" smtClean="0">
                <a:solidFill>
                  <a:srgbClr val="800000"/>
                </a:solidFill>
              </a:rPr>
              <a:t> </a:t>
            </a:r>
            <a:endParaRPr lang="ru-RU" sz="2400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Печінкова</a:t>
            </a:r>
            <a:r>
              <a:rPr lang="ru-RU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недостатність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 algn="ctr"/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381000" y="1052513"/>
            <a:ext cx="8534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это состояние, при котором происходит снижение одной или нескольких функций печени ниже уровня, необходимого для обеспечения нормальной жизнедеятельности организма. </a:t>
            </a:r>
          </a:p>
        </p:txBody>
      </p:sp>
      <p:sp>
        <p:nvSpPr>
          <p:cNvPr id="184325" name="Text Box 5"/>
          <p:cNvSpPr txBox="1">
            <a:spLocks noChangeArrowheads="1"/>
          </p:cNvSpPr>
          <p:nvPr/>
        </p:nvSpPr>
        <p:spPr bwMode="auto">
          <a:xfrm>
            <a:off x="533400" y="1285860"/>
            <a:ext cx="7710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</a:rPr>
              <a:t>Види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печінкової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недостатності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endParaRPr lang="ru-RU" sz="24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26" name="Text Box 6"/>
          <p:cNvSpPr txBox="1">
            <a:spLocks noChangeArrowheads="1"/>
          </p:cNvSpPr>
          <p:nvPr/>
        </p:nvSpPr>
        <p:spPr bwMode="auto">
          <a:xfrm>
            <a:off x="304800" y="1857364"/>
            <a:ext cx="898438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абсолютна та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відносна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(на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тлі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функціональних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навантажень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 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тотальна (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знижено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всі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функції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та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парціальна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мала НП (без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енцефалопатії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та велика ПН </a:t>
            </a:r>
          </a:p>
          <a:p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енцефалопатією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27" name="Text Box 7"/>
          <p:cNvSpPr txBox="1">
            <a:spLocks noChangeArrowheads="1"/>
          </p:cNvSpPr>
          <p:nvPr/>
        </p:nvSpPr>
        <p:spPr bwMode="auto">
          <a:xfrm>
            <a:off x="533400" y="3352800"/>
            <a:ext cx="7854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Патогенетичні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форми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печінкової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недостатності</a:t>
            </a:r>
            <a:r>
              <a:rPr lang="ru-RU" sz="2400" b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endParaRPr lang="ru-RU" sz="24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28" name="Text Box 8"/>
          <p:cNvSpPr txBox="1">
            <a:spLocks noChangeArrowheads="1"/>
          </p:cNvSpPr>
          <p:nvPr/>
        </p:nvSpPr>
        <p:spPr bwMode="auto">
          <a:xfrm>
            <a:off x="746125" y="4076700"/>
            <a:ext cx="85153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uk-UA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кскреторна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холестатична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Гепато-целюлярна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(при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запаленні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дистрофії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некрозі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Судинна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(при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місцевого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або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загального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кровообігу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uk-UA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Змішана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57200" indent="-457200"/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29" name="Text Box 9"/>
          <p:cNvSpPr txBox="1">
            <a:spLocks noChangeArrowheads="1"/>
          </p:cNvSpPr>
          <p:nvPr/>
        </p:nvSpPr>
        <p:spPr bwMode="auto">
          <a:xfrm>
            <a:off x="746125" y="5373688"/>
            <a:ext cx="79295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Клінічні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форми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остра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хронічна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дифузним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ураженням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або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осередковим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05925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solidFill>
            <a:srgbClr val="FAFCA2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Печінково-клітинна</a:t>
            </a:r>
            <a:r>
              <a:rPr lang="ru-RU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недостатність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7396" name="Text Box 4"/>
          <p:cNvSpPr txBox="1">
            <a:spLocks noChangeArrowheads="1"/>
          </p:cNvSpPr>
          <p:nvPr/>
        </p:nvSpPr>
        <p:spPr bwMode="auto">
          <a:xfrm>
            <a:off x="0" y="1125538"/>
            <a:ext cx="9144000" cy="1200329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синдром,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що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характеризується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ослабленням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метаболічної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,   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детоксикаційної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та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бар'єрної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функції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печінки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.</a:t>
            </a:r>
          </a:p>
          <a:p>
            <a:pPr algn="ctr"/>
            <a:endParaRPr lang="ru-RU" sz="24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7397" name="Text Box 5"/>
          <p:cNvSpPr txBox="1">
            <a:spLocks noChangeArrowheads="1"/>
          </p:cNvSpPr>
          <p:nvPr/>
        </p:nvSpPr>
        <p:spPr bwMode="auto">
          <a:xfrm>
            <a:off x="0" y="2997200"/>
            <a:ext cx="9144000" cy="946150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Порушенн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я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метаболічної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функції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печінки</a:t>
            </a:r>
            <a:endParaRPr lang="en-US" sz="2800" b="1" dirty="0">
              <a:solidFill>
                <a:srgbClr val="FF3300"/>
              </a:solidFill>
              <a:latin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rgbClr val="FF3300"/>
                </a:solidFill>
                <a:latin typeface="Times New Roman" pitchFamily="18" charset="0"/>
              </a:rPr>
              <a:t>  </a:t>
            </a:r>
            <a:r>
              <a:rPr lang="ru-RU" sz="2800" b="1" dirty="0">
                <a:solidFill>
                  <a:srgbClr val="FF3300"/>
                </a:solidFill>
                <a:latin typeface="Times New Roman" pitchFamily="18" charset="0"/>
              </a:rPr>
              <a:t>при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печінково-клітинній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недостатності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:</a:t>
            </a:r>
            <a:endParaRPr lang="ru-RU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87398" name="Text Box 6"/>
          <p:cNvSpPr txBox="1">
            <a:spLocks noChangeArrowheads="1"/>
          </p:cNvSpPr>
          <p:nvPr/>
        </p:nvSpPr>
        <p:spPr bwMode="auto">
          <a:xfrm>
            <a:off x="1547813" y="4292600"/>
            <a:ext cx="5040312" cy="2530475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білковий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обмін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вуглеводний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обмін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дисбаланс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гормонів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жировий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обмін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послаблення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антитоксичної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функції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печінки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послаблення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бар</a:t>
            </a:r>
            <a:r>
              <a:rPr lang="en-US" sz="2000" b="1" dirty="0" smtClean="0">
                <a:solidFill>
                  <a:srgbClr val="800000"/>
                </a:solidFill>
                <a:latin typeface="Times New Roman" pitchFamily="18" charset="0"/>
              </a:rPr>
              <a:t>’</a:t>
            </a:r>
            <a:r>
              <a:rPr lang="uk-UA" sz="2000" b="1" dirty="0" smtClean="0">
                <a:solidFill>
                  <a:srgbClr val="800000"/>
                </a:solidFill>
                <a:latin typeface="Times New Roman" pitchFamily="18" charset="0"/>
              </a:rPr>
              <a:t>є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рної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функції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токсемія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7399" name="Line 7"/>
          <p:cNvSpPr>
            <a:spLocks noChangeShapeType="1"/>
          </p:cNvSpPr>
          <p:nvPr/>
        </p:nvSpPr>
        <p:spPr bwMode="auto">
          <a:xfrm>
            <a:off x="4284663" y="549275"/>
            <a:ext cx="0" cy="5762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1925" y="0"/>
            <a:ext cx="9305925" cy="5876925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2819400" y="53975"/>
            <a:ext cx="37038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Ву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глеводний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обмін</a:t>
            </a:r>
            <a:endParaRPr lang="ru-RU" sz="32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0" y="685800"/>
            <a:ext cx="848802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</a:rPr>
              <a:t>схильність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</a:rPr>
              <a:t>до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гіпоглікемії</a:t>
            </a:r>
            <a:r>
              <a:rPr lang="ru-RU" sz="20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(</a:t>
            </a:r>
            <a:r>
              <a:rPr lang="ru-RU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⇓</a:t>
            </a: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процесів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глікогеноліза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</a:rPr>
              <a:t>глюконеогенеза</a:t>
            </a:r>
            <a:r>
              <a:rPr lang="ru-RU" sz="2000" b="1" dirty="0">
                <a:latin typeface="Times New Roman" pitchFamily="18" charset="0"/>
              </a:rPr>
              <a:t>)</a:t>
            </a:r>
            <a:r>
              <a:rPr lang="ru-RU" sz="1800" dirty="0">
                <a:latin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rgbClr val="FF3300"/>
                </a:solidFill>
                <a:latin typeface="Times New Roman" pitchFamily="18" charset="0"/>
              </a:rPr>
              <a:t>                                                   </a:t>
            </a:r>
            <a:endParaRPr lang="ru-RU" sz="1800" dirty="0">
              <a:latin typeface="Times New Roman" pitchFamily="18" charset="0"/>
            </a:endParaRPr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974725" y="1157288"/>
            <a:ext cx="60427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latin typeface="Times New Roman" pitchFamily="18" charset="0"/>
              </a:rPr>
              <a:t>Слабкість</a:t>
            </a:r>
            <a:endParaRPr lang="ru-RU" sz="2000" b="1" dirty="0"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uk-UA" sz="2000" b="1" dirty="0" smtClean="0">
                <a:latin typeface="Times New Roman" pitchFamily="18" charset="0"/>
              </a:rPr>
              <a:t>Запаморочення</a:t>
            </a:r>
            <a:endParaRPr lang="ru-RU" sz="2000" b="1" dirty="0"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latin typeface="Times New Roman" pitchFamily="18" charset="0"/>
              </a:rPr>
              <a:t>Вегетативні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розлади</a:t>
            </a:r>
            <a:endParaRPr lang="ru-RU" sz="2000" b="1" dirty="0"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latin typeface="Times New Roman" pitchFamily="18" charset="0"/>
              </a:rPr>
              <a:t>По</a:t>
            </a:r>
            <a:r>
              <a:rPr lang="ru-RU" sz="2000" b="1" dirty="0" err="1" smtClean="0">
                <a:latin typeface="Times New Roman" pitchFamily="18" charset="0"/>
              </a:rPr>
              <a:t>слаблення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детоксикаційної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функції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печінки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1494" name="Text Box 6"/>
          <p:cNvSpPr txBox="1">
            <a:spLocks noChangeArrowheads="1"/>
          </p:cNvSpPr>
          <p:nvPr/>
        </p:nvSpPr>
        <p:spPr bwMode="auto">
          <a:xfrm>
            <a:off x="2819400" y="2781300"/>
            <a:ext cx="2454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</a:rPr>
              <a:t>Жировий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</a:rPr>
              <a:t>обмін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1495" name="Text Box 7"/>
          <p:cNvSpPr txBox="1">
            <a:spLocks noChangeArrowheads="1"/>
          </p:cNvSpPr>
          <p:nvPr/>
        </p:nvSpPr>
        <p:spPr bwMode="auto">
          <a:xfrm>
            <a:off x="0" y="335756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</a:rPr>
              <a:t>-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синтезу </a:t>
            </a:r>
            <a:r>
              <a:rPr lang="ru-RU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окислення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тригліцеридів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ФЛ, ЛП, ХС, ЖК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КТ.</a:t>
            </a:r>
          </a:p>
        </p:txBody>
      </p:sp>
      <p:sp>
        <p:nvSpPr>
          <p:cNvPr id="191496" name="Oval 8"/>
          <p:cNvSpPr>
            <a:spLocks noChangeArrowheads="1"/>
          </p:cNvSpPr>
          <p:nvPr/>
        </p:nvSpPr>
        <p:spPr bwMode="auto">
          <a:xfrm>
            <a:off x="0" y="4221163"/>
            <a:ext cx="1828800" cy="1079500"/>
          </a:xfrm>
          <a:prstGeom prst="ellipse">
            <a:avLst/>
          </a:prstGeom>
          <a:gradFill rotWithShape="1">
            <a:gsLst>
              <a:gs pos="0">
                <a:srgbClr val="FFFF00">
                  <a:gamma/>
                  <a:shade val="46275"/>
                  <a:invGamma/>
                </a:srgbClr>
              </a:gs>
              <a:gs pos="50000">
                <a:srgbClr val="FFFF00"/>
              </a:gs>
              <a:gs pos="100000">
                <a:srgbClr val="FF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</a:t>
            </a:r>
            <a:r>
              <a:rPr lang="ru-RU" sz="18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крові</a:t>
            </a:r>
            <a:endParaRPr lang="ru-RU" sz="18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1497" name="Text Box 9"/>
          <p:cNvSpPr txBox="1">
            <a:spLocks noChangeArrowheads="1"/>
          </p:cNvSpPr>
          <p:nvPr/>
        </p:nvSpPr>
        <p:spPr bwMode="auto">
          <a:xfrm>
            <a:off x="2362200" y="4498975"/>
            <a:ext cx="64579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</a:rPr>
              <a:t>З</a:t>
            </a:r>
            <a:r>
              <a:rPr lang="ru-RU" sz="2400" b="1" dirty="0" err="1" smtClean="0">
                <a:latin typeface="Times New Roman" pitchFamily="18" charset="0"/>
              </a:rPr>
              <a:t>ниження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</a:rPr>
              <a:t>вмісту</a:t>
            </a:r>
            <a:r>
              <a:rPr lang="ru-RU" sz="2400" b="1" dirty="0" smtClean="0">
                <a:latin typeface="Times New Roman" pitchFamily="18" charset="0"/>
              </a:rPr>
              <a:t> холестерину </a:t>
            </a:r>
            <a:r>
              <a:rPr lang="ru-RU" sz="2400" b="1" dirty="0" err="1" smtClean="0">
                <a:latin typeface="Times New Roman" pitchFamily="18" charset="0"/>
              </a:rPr>
              <a:t>антиатерогених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форм ЛП</a:t>
            </a:r>
            <a:r>
              <a:rPr lang="ru-RU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191498" name="Line 10"/>
          <p:cNvSpPr>
            <a:spLocks noChangeShapeType="1"/>
          </p:cNvSpPr>
          <p:nvPr/>
        </p:nvSpPr>
        <p:spPr bwMode="auto">
          <a:xfrm>
            <a:off x="1905000" y="4724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1499" name="Oval 11"/>
          <p:cNvSpPr>
            <a:spLocks noChangeArrowheads="1"/>
          </p:cNvSpPr>
          <p:nvPr/>
        </p:nvSpPr>
        <p:spPr bwMode="auto">
          <a:xfrm>
            <a:off x="304800" y="5373688"/>
            <a:ext cx="2057400" cy="1223962"/>
          </a:xfrm>
          <a:prstGeom prst="ellipse">
            <a:avLst/>
          </a:prstGeom>
          <a:gradFill rotWithShape="1">
            <a:gsLst>
              <a:gs pos="0">
                <a:srgbClr val="FFFF00">
                  <a:gamma/>
                  <a:shade val="46275"/>
                  <a:invGamma/>
                </a:srgbClr>
              </a:gs>
              <a:gs pos="50000">
                <a:srgbClr val="FFFF00"/>
              </a:gs>
              <a:gs pos="100000">
                <a:srgbClr val="FF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</a:t>
            </a:r>
            <a:r>
              <a:rPr lang="ru-RU" sz="1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кишечнику</a:t>
            </a:r>
            <a:endParaRPr lang="ru-RU" sz="18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1500" name="Line 12"/>
          <p:cNvSpPr>
            <a:spLocks noChangeShapeType="1"/>
          </p:cNvSpPr>
          <p:nvPr/>
        </p:nvSpPr>
        <p:spPr bwMode="auto">
          <a:xfrm>
            <a:off x="2438400" y="5943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1501" name="Text Box 13"/>
          <p:cNvSpPr txBox="1">
            <a:spLocks noChangeArrowheads="1"/>
          </p:cNvSpPr>
          <p:nvPr/>
        </p:nvSpPr>
        <p:spPr bwMode="auto">
          <a:xfrm>
            <a:off x="3108325" y="5680075"/>
            <a:ext cx="3663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</a:rPr>
              <a:t>Дефіцит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</a:rPr>
              <a:t>жовчних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кислот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2"/>
          <p:cNvSpPr txBox="1">
            <a:spLocks noChangeArrowheads="1"/>
          </p:cNvSpPr>
          <p:nvPr/>
        </p:nvSpPr>
        <p:spPr bwMode="auto">
          <a:xfrm>
            <a:off x="1692275" y="228600"/>
            <a:ext cx="511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</a:rPr>
              <a:t>Білковий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обмін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192515" name="Text Box 3"/>
          <p:cNvSpPr txBox="1">
            <a:spLocks noChangeArrowheads="1"/>
          </p:cNvSpPr>
          <p:nvPr/>
        </p:nvSpPr>
        <p:spPr bwMode="auto">
          <a:xfrm>
            <a:off x="1066800" y="738188"/>
            <a:ext cx="37470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</a:rPr>
              <a:t>- </a:t>
            </a:r>
            <a:r>
              <a:rPr lang="ru-RU" sz="2000" b="1" dirty="0" err="1" smtClean="0">
                <a:latin typeface="Times New Roman" pitchFamily="18" charset="0"/>
              </a:rPr>
              <a:t>зменшення</a:t>
            </a:r>
            <a:r>
              <a:rPr lang="ru-RU" b="1" dirty="0" smtClean="0">
                <a:latin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</a:rPr>
              <a:t>в </a:t>
            </a:r>
            <a:r>
              <a:rPr lang="ru-RU" b="1" dirty="0" err="1" smtClean="0">
                <a:latin typeface="Times New Roman" pitchFamily="18" charset="0"/>
              </a:rPr>
              <a:t>крові</a:t>
            </a:r>
            <a:r>
              <a:rPr lang="ru-RU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альбумінів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16" name="Text Box 4"/>
          <p:cNvSpPr txBox="1">
            <a:spLocks noChangeArrowheads="1"/>
          </p:cNvSpPr>
          <p:nvPr/>
        </p:nvSpPr>
        <p:spPr bwMode="auto">
          <a:xfrm>
            <a:off x="1600200" y="1196975"/>
            <a:ext cx="5492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поява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гіпергідратації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</a:rPr>
              <a:t>та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набрякі</a:t>
            </a:r>
            <a:r>
              <a:rPr lang="ru-RU" sz="2000" b="1" dirty="0" err="1" smtClean="0">
                <a:latin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17" name="Text Box 5"/>
          <p:cNvSpPr txBox="1">
            <a:spLocks noChangeArrowheads="1"/>
          </p:cNvSpPr>
          <p:nvPr/>
        </p:nvSpPr>
        <p:spPr bwMode="auto">
          <a:xfrm>
            <a:off x="1600200" y="1557338"/>
            <a:ext cx="282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розвиток</a:t>
            </a:r>
            <a:r>
              <a:rPr lang="ru-RU" sz="2000" b="1" dirty="0" smtClean="0">
                <a:latin typeface="Times New Roman" pitchFamily="18" charset="0"/>
              </a:rPr>
              <a:t> асциту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18" name="Text Box 6"/>
          <p:cNvSpPr txBox="1">
            <a:spLocks noChangeArrowheads="1"/>
          </p:cNvSpPr>
          <p:nvPr/>
        </p:nvSpPr>
        <p:spPr bwMode="auto">
          <a:xfrm>
            <a:off x="1050925" y="2071688"/>
            <a:ext cx="2096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</a:rPr>
              <a:t>- </a:t>
            </a:r>
            <a:r>
              <a:rPr lang="ru-RU" sz="2000" b="1" dirty="0" err="1" smtClean="0">
                <a:latin typeface="Times New Roman" pitchFamily="18" charset="0"/>
              </a:rPr>
              <a:t>диспротеінемія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19" name="Text Box 7"/>
          <p:cNvSpPr txBox="1">
            <a:spLocks noChangeArrowheads="1"/>
          </p:cNvSpPr>
          <p:nvPr/>
        </p:nvSpPr>
        <p:spPr bwMode="auto">
          <a:xfrm>
            <a:off x="1600200" y="2490788"/>
            <a:ext cx="5815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зниження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альбуміно-глобулінового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коефіцієнту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збільшення</a:t>
            </a:r>
            <a:r>
              <a:rPr lang="ru-RU" sz="2000" b="1" dirty="0" smtClean="0">
                <a:latin typeface="Times New Roman" pitchFamily="18" charset="0"/>
              </a:rPr>
              <a:t> ШЗЕ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20" name="Text Box 8"/>
          <p:cNvSpPr txBox="1">
            <a:spLocks noChangeArrowheads="1"/>
          </p:cNvSpPr>
          <p:nvPr/>
        </p:nvSpPr>
        <p:spPr bwMode="auto">
          <a:xfrm>
            <a:off x="0" y="3213100"/>
            <a:ext cx="986948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гіпераміноацидемія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аміноацидурія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вмісту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</a:rPr>
              <a:t>крові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аміаку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</a:rPr>
              <a:t>вмісту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</a:rPr>
              <a:t>крові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сечовини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порушення</a:t>
            </a:r>
            <a:r>
              <a:rPr lang="ru-RU" sz="2000" b="1" dirty="0" smtClean="0">
                <a:latin typeface="Times New Roman" pitchFamily="18" charset="0"/>
              </a:rPr>
              <a:t> синтезу </a:t>
            </a:r>
            <a:r>
              <a:rPr lang="ru-RU" sz="2000" b="1" dirty="0" err="1" smtClean="0">
                <a:latin typeface="Times New Roman" pitchFamily="18" charset="0"/>
              </a:rPr>
              <a:t>важливих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факторів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згортання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крові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І</a:t>
            </a:r>
            <a:r>
              <a:rPr lang="ru-RU" sz="2000" b="1" dirty="0" smtClean="0">
                <a:latin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</a:rPr>
              <a:t>ІІ</a:t>
            </a:r>
            <a:r>
              <a:rPr lang="ru-RU" sz="2000" b="1" dirty="0" smtClean="0">
                <a:latin typeface="Times New Roman" pitchFamily="18" charset="0"/>
              </a:rPr>
              <a:t>, </a:t>
            </a:r>
            <a:r>
              <a:rPr lang="en-US" sz="2000" b="1" dirty="0" smtClean="0">
                <a:latin typeface="Times New Roman" pitchFamily="18" charset="0"/>
              </a:rPr>
              <a:t>V</a:t>
            </a:r>
            <a:r>
              <a:rPr lang="ru-RU" sz="2000" b="1" dirty="0" smtClean="0">
                <a:latin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</a:rPr>
              <a:t>VII</a:t>
            </a:r>
            <a:r>
              <a:rPr lang="ru-RU" sz="2000" b="1" dirty="0" smtClean="0">
                <a:latin typeface="Times New Roman" pitchFamily="18" charset="0"/>
              </a:rPr>
              <a:t>, </a:t>
            </a:r>
            <a:r>
              <a:rPr lang="en-US" sz="2000" b="1" dirty="0" smtClean="0">
                <a:latin typeface="Times New Roman" pitchFamily="18" charset="0"/>
              </a:rPr>
              <a:t>IX</a:t>
            </a:r>
            <a:r>
              <a:rPr lang="ru-RU" sz="2000" b="1" dirty="0" smtClean="0">
                <a:latin typeface="Times New Roman" pitchFamily="18" charset="0"/>
              </a:rPr>
              <a:t>, 1</a:t>
            </a:r>
            <a:r>
              <a:rPr lang="en-US" sz="2000" b="1" dirty="0" smtClean="0">
                <a:latin typeface="Times New Roman" pitchFamily="18" charset="0"/>
              </a:rPr>
              <a:t>X</a:t>
            </a:r>
            <a:r>
              <a:rPr lang="ru-RU" sz="2000" b="1" dirty="0" smtClean="0">
                <a:latin typeface="Times New Roman" pitchFamily="18" charset="0"/>
              </a:rPr>
              <a:t>, </a:t>
            </a:r>
            <a:r>
              <a:rPr lang="en-US" sz="2000" b="1" dirty="0" smtClean="0">
                <a:latin typeface="Times New Roman" pitchFamily="18" charset="0"/>
              </a:rPr>
              <a:t>XIII</a:t>
            </a:r>
            <a:r>
              <a:rPr lang="ru-RU" sz="2000" b="1" dirty="0" smtClean="0">
                <a:latin typeface="Times New Roman" pitchFamily="18" charset="0"/>
              </a:rPr>
              <a:t>. 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21" name="Oval 9"/>
          <p:cNvSpPr>
            <a:spLocks noChangeArrowheads="1"/>
          </p:cNvSpPr>
          <p:nvPr/>
        </p:nvSpPr>
        <p:spPr bwMode="auto">
          <a:xfrm>
            <a:off x="2286000" y="5013325"/>
            <a:ext cx="4518025" cy="1079500"/>
          </a:xfrm>
          <a:prstGeom prst="ellipse">
            <a:avLst/>
          </a:prstGeom>
          <a:gradFill rotWithShape="1">
            <a:gsLst>
              <a:gs pos="0">
                <a:srgbClr val="FFFF00">
                  <a:gamma/>
                  <a:shade val="46275"/>
                  <a:invGamma/>
                </a:srgbClr>
              </a:gs>
              <a:gs pos="50000">
                <a:srgbClr val="FFFF00"/>
              </a:gs>
              <a:gs pos="100000">
                <a:srgbClr val="FF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Геморагічний</a:t>
            </a:r>
            <a:r>
              <a:rPr lang="ru-RU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синдром</a:t>
            </a:r>
          </a:p>
        </p:txBody>
      </p:sp>
      <p:sp>
        <p:nvSpPr>
          <p:cNvPr id="192522" name="Text Box 10"/>
          <p:cNvSpPr txBox="1">
            <a:spLocks noChangeArrowheads="1"/>
          </p:cNvSpPr>
          <p:nvPr/>
        </p:nvSpPr>
        <p:spPr bwMode="auto">
          <a:xfrm>
            <a:off x="974725" y="6110288"/>
            <a:ext cx="74325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FontTx/>
              <a:buChar char="-"/>
            </a:pPr>
            <a:r>
              <a:rPr lang="ru-RU" sz="2000" b="1" dirty="0" err="1" smtClean="0">
                <a:latin typeface="Times New Roman" pitchFamily="18" charset="0"/>
              </a:rPr>
              <a:t>зменшення</a:t>
            </a:r>
            <a:r>
              <a:rPr lang="ru-RU" sz="2000" b="1" dirty="0" smtClean="0">
                <a:latin typeface="Times New Roman" pitchFamily="18" charset="0"/>
              </a:rPr>
              <a:t> синтезу  </a:t>
            </a:r>
            <a:r>
              <a:rPr lang="ru-RU" sz="2000" b="1" dirty="0">
                <a:latin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</a:rPr>
              <a:t>печінці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трансферину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</a:rPr>
              <a:t>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транскобаламіну</a:t>
            </a:r>
            <a:r>
              <a:rPr lang="ru-RU" sz="2000" b="1" dirty="0" smtClean="0">
                <a:latin typeface="Times New Roman" pitchFamily="18" charset="0"/>
              </a:rPr>
              <a:t>,</a:t>
            </a:r>
            <a:endParaRPr lang="ru-RU" sz="2000" b="1" dirty="0">
              <a:latin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вітаміну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В6 </a:t>
            </a:r>
            <a:r>
              <a:rPr lang="ru-RU" sz="2000" b="1" dirty="0" err="1" smtClean="0">
                <a:latin typeface="Times New Roman" pitchFamily="18" charset="0"/>
              </a:rPr>
              <a:t>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А.</a:t>
            </a:r>
          </a:p>
        </p:txBody>
      </p:sp>
      <p:sp>
        <p:nvSpPr>
          <p:cNvPr id="192523" name="Line 11"/>
          <p:cNvSpPr>
            <a:spLocks noChangeShapeType="1"/>
          </p:cNvSpPr>
          <p:nvPr/>
        </p:nvSpPr>
        <p:spPr bwMode="auto">
          <a:xfrm flipH="1">
            <a:off x="4716463" y="47244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2524" name="Line 12"/>
          <p:cNvSpPr>
            <a:spLocks noChangeShapeType="1"/>
          </p:cNvSpPr>
          <p:nvPr/>
        </p:nvSpPr>
        <p:spPr bwMode="auto">
          <a:xfrm>
            <a:off x="250825" y="42211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2525" name="Line 13"/>
          <p:cNvSpPr>
            <a:spLocks noChangeShapeType="1"/>
          </p:cNvSpPr>
          <p:nvPr/>
        </p:nvSpPr>
        <p:spPr bwMode="auto">
          <a:xfrm flipV="1">
            <a:off x="250825" y="39338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963" y="0"/>
            <a:ext cx="930592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ext Box 2"/>
          <p:cNvSpPr txBox="1">
            <a:spLocks noChangeArrowheads="1"/>
          </p:cNvSpPr>
          <p:nvPr/>
        </p:nvSpPr>
        <p:spPr bwMode="auto">
          <a:xfrm>
            <a:off x="1828800" y="130175"/>
            <a:ext cx="59927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слаблення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бар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’</a:t>
            </a:r>
            <a:r>
              <a:rPr lang="uk-UA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є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рної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функції</a:t>
            </a:r>
            <a:endParaRPr lang="ru-RU" sz="3200" b="1" u="sng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4563" name="Text Box 3"/>
          <p:cNvSpPr txBox="1">
            <a:spLocks noChangeArrowheads="1"/>
          </p:cNvSpPr>
          <p:nvPr/>
        </p:nvSpPr>
        <p:spPr bwMode="auto">
          <a:xfrm>
            <a:off x="0" y="727075"/>
            <a:ext cx="88312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u="sng" dirty="0" smtClean="0">
                <a:latin typeface="Times New Roman" pitchFamily="18" charset="0"/>
              </a:rPr>
              <a:t>Таким чином</a:t>
            </a:r>
            <a:r>
              <a:rPr lang="ru-RU" sz="2400" b="1" u="sng" dirty="0" smtClean="0">
                <a:latin typeface="Times New Roman" pitchFamily="18" charset="0"/>
              </a:rPr>
              <a:t>:</a:t>
            </a:r>
            <a:r>
              <a:rPr lang="ru-RU" sz="24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</a:endParaRPr>
          </a:p>
          <a:p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-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зниження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стійкості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до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інфекції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                            </a:t>
            </a:r>
            <a:endParaRPr lang="ru-RU" sz="2000" dirty="0" smtClean="0">
              <a:solidFill>
                <a:srgbClr val="FF3300"/>
              </a:solidFill>
              <a:latin typeface="Times New Roman" pitchFamily="18" charset="0"/>
            </a:endParaRPr>
          </a:p>
          <a:p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-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розвиток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алергічних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імунних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захворювань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</a:rPr>
              <a:t>-</a:t>
            </a:r>
            <a:endParaRPr lang="ru-RU" sz="2000" b="1" u="sng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2700338" y="1773238"/>
            <a:ext cx="3527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Токсемія</a:t>
            </a:r>
            <a:endParaRPr lang="ru-RU" sz="2800" b="1" u="sng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250825" y="2276475"/>
            <a:ext cx="8642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</a:rPr>
              <a:t>Клінічні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 прояви та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</a:rPr>
              <a:t>зміни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</a:rPr>
              <a:t>в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</a:rPr>
              <a:t>периферичній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</a:rPr>
              <a:t>крові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endParaRPr lang="ru-RU" sz="2800" b="1" u="sng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94566" name="Text Box 6"/>
          <p:cNvSpPr txBox="1">
            <a:spLocks noChangeArrowheads="1"/>
          </p:cNvSpPr>
          <p:nvPr/>
        </p:nvSpPr>
        <p:spPr bwMode="auto">
          <a:xfrm>
            <a:off x="2803525" y="3141663"/>
            <a:ext cx="33988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лейкоцитоз</a:t>
            </a: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</a:rPr>
              <a:t>лихоманка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гемоліз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е</a:t>
            </a:r>
            <a:r>
              <a:rPr lang="ru-RU" sz="2000" b="1" dirty="0" err="1" smtClean="0">
                <a:latin typeface="Times New Roman" pitchFamily="18" charset="0"/>
              </a:rPr>
              <a:t>ритроцитів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ерозії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кишечника</a:t>
            </a: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ниркова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недостатність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токсемічний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колапс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179388" y="5084763"/>
            <a:ext cx="8496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</a:t>
            </a:r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слаблення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антитоксичної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функції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печінки</a:t>
            </a:r>
            <a:endParaRPr lang="ru-RU" sz="2800" b="1" u="sng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395288" y="5516563"/>
            <a:ext cx="84248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1800" dirty="0">
                <a:latin typeface="Times New Roman" pitchFamily="18" charset="0"/>
              </a:rPr>
              <a:t>   </a:t>
            </a:r>
            <a:r>
              <a:rPr lang="ru-RU" sz="2200" b="1" dirty="0" err="1" smtClean="0">
                <a:latin typeface="Times New Roman" pitchFamily="18" charset="0"/>
              </a:rPr>
              <a:t>порушення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</a:rPr>
              <a:t>знешкодженняя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</a:rPr>
              <a:t>аміаку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</a:rPr>
              <a:t>і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</a:rPr>
              <a:t>непрямого </a:t>
            </a:r>
            <a:r>
              <a:rPr lang="ru-RU" sz="2200" b="1" dirty="0" err="1" smtClean="0">
                <a:latin typeface="Times New Roman" pitchFamily="18" charset="0"/>
              </a:rPr>
              <a:t>білірубіну</a:t>
            </a:r>
            <a:endParaRPr lang="ru-RU" sz="22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200" b="1" dirty="0">
                <a:latin typeface="Times New Roman" pitchFamily="18" charset="0"/>
              </a:rPr>
              <a:t>   </a:t>
            </a:r>
            <a:r>
              <a:rPr lang="ru-RU" sz="2200" b="1" dirty="0" err="1" smtClean="0">
                <a:latin typeface="Times New Roman" pitchFamily="18" charset="0"/>
              </a:rPr>
              <a:t>поява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</a:rPr>
              <a:t>е</a:t>
            </a:r>
            <a:r>
              <a:rPr lang="ru-RU" sz="2200" b="1" dirty="0" err="1" smtClean="0">
                <a:latin typeface="Times New Roman" pitchFamily="18" charset="0"/>
              </a:rPr>
              <a:t>ндогенних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</a:rPr>
              <a:t>канцерогенів</a:t>
            </a:r>
            <a:endParaRPr lang="ru-RU" sz="22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F1FEA0"/>
          </a:solidFill>
        </p:spPr>
        <p:txBody>
          <a:bodyPr/>
          <a:lstStyle/>
          <a:p>
            <a:r>
              <a:rPr lang="ru-RU" sz="4000" b="1" dirty="0" err="1" smtClean="0">
                <a:solidFill>
                  <a:srgbClr val="800000"/>
                </a:solidFill>
                <a:effectLst/>
              </a:rPr>
              <a:t>Печінкова</a:t>
            </a:r>
            <a:r>
              <a:rPr lang="ru-RU" sz="4000" b="1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b="1" dirty="0">
                <a:solidFill>
                  <a:srgbClr val="800000"/>
                </a:solidFill>
                <a:effectLst/>
              </a:rPr>
              <a:t>кома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6021387"/>
          </a:xfrm>
          <a:solidFill>
            <a:schemeClr val="tx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 </a:t>
            </a:r>
            <a:r>
              <a:rPr lang="ru-RU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Печінкова</a:t>
            </a:r>
            <a:r>
              <a:rPr lang="ru-RU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кома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sym typeface="Wingdings" pitchFamily="2" charset="2"/>
              </a:rPr>
              <a:t>-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кінцевий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етап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розвитку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прогресуючої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печінкової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недостатності</a:t>
            </a:r>
            <a:r>
              <a:rPr lang="ru-RU" sz="2800" b="1" dirty="0" smtClean="0">
                <a:solidFill>
                  <a:srgbClr val="FF0000"/>
                </a:solidFill>
              </a:rPr>
              <a:t>, коли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тлі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</a:t>
            </a:r>
            <a:r>
              <a:rPr lang="ru-RU" sz="2800" b="1" dirty="0" err="1" smtClean="0">
                <a:solidFill>
                  <a:srgbClr val="FF0000"/>
                </a:solidFill>
              </a:rPr>
              <a:t>нтоксикації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організму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виявляються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о</a:t>
            </a:r>
            <a:r>
              <a:rPr lang="ru-RU" sz="2800" b="1" dirty="0" err="1" smtClean="0">
                <a:solidFill>
                  <a:srgbClr val="FF0000"/>
                </a:solidFill>
              </a:rPr>
              <a:t>знаки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вираженого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пошкодження</a:t>
            </a:r>
            <a:r>
              <a:rPr lang="ru-RU" sz="2800" b="1" dirty="0" smtClean="0">
                <a:solidFill>
                  <a:srgbClr val="FF0000"/>
                </a:solidFill>
              </a:rPr>
              <a:t> ЦНС (</a:t>
            </a:r>
            <a:r>
              <a:rPr lang="ru-RU" sz="2800" b="1" dirty="0" err="1" smtClean="0">
                <a:solidFill>
                  <a:srgbClr val="FF0000"/>
                </a:solidFill>
              </a:rPr>
              <a:t>гепатоцеребральний</a:t>
            </a:r>
            <a:r>
              <a:rPr lang="ru-RU" sz="2800" b="1" dirty="0" smtClean="0">
                <a:solidFill>
                  <a:srgbClr val="FF0000"/>
                </a:solidFill>
              </a:rPr>
              <a:t> синдром), та </a:t>
            </a:r>
            <a:r>
              <a:rPr lang="ru-RU" sz="2800" b="1" dirty="0" err="1" smtClean="0">
                <a:solidFill>
                  <a:srgbClr val="FF0000"/>
                </a:solidFill>
              </a:rPr>
              <a:t>також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інших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органів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</a:t>
            </a:r>
            <a:r>
              <a:rPr lang="ru-RU" sz="2800" b="1" dirty="0" smtClean="0">
                <a:solidFill>
                  <a:srgbClr val="FF0000"/>
                </a:solidFill>
              </a:rPr>
              <a:t> тканин.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u="sng" dirty="0" smtClean="0">
                <a:solidFill>
                  <a:srgbClr val="800000"/>
                </a:solidFill>
              </a:rPr>
              <a:t>«</a:t>
            </a:r>
            <a:r>
              <a:rPr lang="ru-RU" sz="2800" b="1" u="sng" dirty="0" err="1" smtClean="0">
                <a:solidFill>
                  <a:srgbClr val="800000"/>
                </a:solidFill>
              </a:rPr>
              <a:t>Печінкової</a:t>
            </a:r>
            <a:r>
              <a:rPr lang="ru-RU" sz="2800" b="1" u="sng" dirty="0" smtClean="0">
                <a:solidFill>
                  <a:srgbClr val="800000"/>
                </a:solidFill>
              </a:rPr>
              <a:t> коми без </a:t>
            </a:r>
            <a:r>
              <a:rPr lang="ru-RU" sz="2800" b="1" u="sng" dirty="0" err="1" smtClean="0">
                <a:solidFill>
                  <a:srgbClr val="800000"/>
                </a:solidFill>
              </a:rPr>
              <a:t>печінки</a:t>
            </a:r>
            <a:r>
              <a:rPr lang="ru-RU" sz="2800" b="1" u="sng" dirty="0" smtClean="0">
                <a:solidFill>
                  <a:srgbClr val="800000"/>
                </a:solidFill>
              </a:rPr>
              <a:t> не </a:t>
            </a:r>
            <a:r>
              <a:rPr lang="ru-RU" sz="2800" b="1" u="sng" dirty="0" err="1" smtClean="0">
                <a:solidFill>
                  <a:srgbClr val="800000"/>
                </a:solidFill>
              </a:rPr>
              <a:t>буває</a:t>
            </a:r>
            <a:r>
              <a:rPr lang="ru-RU" sz="2800" b="1" u="sng" dirty="0" smtClean="0">
                <a:solidFill>
                  <a:srgbClr val="FF0000"/>
                </a:solidFill>
              </a:rPr>
              <a:t>»</a:t>
            </a:r>
            <a:r>
              <a:rPr lang="ru-RU" sz="2800" b="1" dirty="0" smtClean="0">
                <a:solidFill>
                  <a:srgbClr val="FF0000"/>
                </a:solidFill>
              </a:rPr>
              <a:t>  </a:t>
            </a:r>
            <a:r>
              <a:rPr lang="ru-RU" sz="2400" b="1" dirty="0" smtClean="0">
                <a:solidFill>
                  <a:srgbClr val="FF0000"/>
                </a:solidFill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</a:rPr>
              <a:t>якщо</a:t>
            </a:r>
            <a:r>
              <a:rPr lang="ru-RU" sz="2400" b="1" dirty="0" smtClean="0">
                <a:solidFill>
                  <a:srgbClr val="FF0000"/>
                </a:solidFill>
              </a:rPr>
              <a:t> синдром </a:t>
            </a:r>
            <a:r>
              <a:rPr lang="ru-RU" sz="2400" b="1" dirty="0" err="1" smtClean="0">
                <a:solidFill>
                  <a:srgbClr val="FF0000"/>
                </a:solidFill>
              </a:rPr>
              <a:t>уремії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можливо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визвати</a:t>
            </a:r>
            <a:r>
              <a:rPr lang="ru-RU" sz="2400" b="1" dirty="0" smtClean="0">
                <a:solidFill>
                  <a:srgbClr val="FF0000"/>
                </a:solidFill>
              </a:rPr>
              <a:t> в </a:t>
            </a:r>
            <a:r>
              <a:rPr lang="ru-RU" sz="2400" b="1" dirty="0" err="1" smtClean="0">
                <a:solidFill>
                  <a:srgbClr val="FF0000"/>
                </a:solidFill>
              </a:rPr>
              <a:t>експерименті</a:t>
            </a:r>
            <a:r>
              <a:rPr lang="ru-RU" sz="2400" b="1" dirty="0" smtClean="0">
                <a:solidFill>
                  <a:srgbClr val="FF0000"/>
                </a:solidFill>
              </a:rPr>
              <a:t> за </a:t>
            </a:r>
            <a:r>
              <a:rPr lang="ru-RU" sz="2400" b="1" dirty="0" err="1" smtClean="0">
                <a:solidFill>
                  <a:srgbClr val="FF0000"/>
                </a:solidFill>
              </a:rPr>
              <a:t>допомогою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двостронньої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нефркктомії</a:t>
            </a:r>
            <a:r>
              <a:rPr lang="ru-RU" sz="2400" b="1" dirty="0" smtClean="0">
                <a:solidFill>
                  <a:srgbClr val="FF0000"/>
                </a:solidFill>
              </a:rPr>
              <a:t>, то для </a:t>
            </a:r>
            <a:r>
              <a:rPr lang="ru-RU" sz="2400" b="1" dirty="0" err="1" smtClean="0">
                <a:solidFill>
                  <a:srgbClr val="FF0000"/>
                </a:solidFill>
              </a:rPr>
              <a:t>розвитку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печінкової</a:t>
            </a:r>
            <a:r>
              <a:rPr lang="ru-RU" sz="2400" b="1" dirty="0" smtClean="0">
                <a:solidFill>
                  <a:srgbClr val="FF0000"/>
                </a:solidFill>
              </a:rPr>
              <a:t> коми </a:t>
            </a:r>
            <a:r>
              <a:rPr lang="ru-RU" sz="2400" b="1" dirty="0" err="1" smtClean="0">
                <a:solidFill>
                  <a:srgbClr val="FF0000"/>
                </a:solidFill>
              </a:rPr>
              <a:t>необхідна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часткова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збереженість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функцій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гепатоцитів</a:t>
            </a:r>
            <a:r>
              <a:rPr lang="ru-RU" sz="2400" b="1" dirty="0" smtClean="0">
                <a:solidFill>
                  <a:srgbClr val="FF0000"/>
                </a:solidFill>
              </a:rPr>
              <a:t>).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Виділяють</a:t>
            </a:r>
            <a:r>
              <a:rPr lang="ru-RU" sz="2800" b="1" dirty="0" smtClean="0">
                <a:solidFill>
                  <a:srgbClr val="FF0000"/>
                </a:solidFill>
              </a:rPr>
              <a:t> три </a:t>
            </a:r>
            <a:r>
              <a:rPr lang="ru-RU" sz="2800" b="1" dirty="0" err="1" smtClean="0">
                <a:solidFill>
                  <a:srgbClr val="FF0000"/>
                </a:solidFill>
              </a:rPr>
              <a:t>варианти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развитку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печінкової</a:t>
            </a:r>
            <a:r>
              <a:rPr lang="ru-RU" sz="2800" b="1" dirty="0" smtClean="0">
                <a:solidFill>
                  <a:srgbClr val="FF0000"/>
                </a:solidFill>
              </a:rPr>
              <a:t> коми: </a:t>
            </a:r>
            <a:r>
              <a:rPr lang="ru-RU" b="1" i="1" u="sng" dirty="0" err="1" smtClean="0">
                <a:solidFill>
                  <a:srgbClr val="FF0000"/>
                </a:solidFill>
              </a:rPr>
              <a:t>шунтовий</a:t>
            </a:r>
            <a:r>
              <a:rPr lang="ru-RU" b="1" i="1" u="sng" dirty="0" smtClean="0">
                <a:solidFill>
                  <a:srgbClr val="FF0000"/>
                </a:solidFill>
              </a:rPr>
              <a:t>, </a:t>
            </a:r>
            <a:r>
              <a:rPr lang="ru-RU" b="1" i="1" u="sng" dirty="0" err="1" smtClean="0">
                <a:solidFill>
                  <a:srgbClr val="FF0000"/>
                </a:solidFill>
              </a:rPr>
              <a:t>печінково-клітинний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 smtClean="0">
                <a:solidFill>
                  <a:srgbClr val="FF0000"/>
                </a:solidFill>
              </a:rPr>
              <a:t>і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 smtClean="0">
                <a:solidFill>
                  <a:srgbClr val="FF0000"/>
                </a:solidFill>
              </a:rPr>
              <a:t>змішани</a:t>
            </a:r>
            <a:r>
              <a:rPr lang="ru-RU" b="1" i="1" u="sng" dirty="0" err="1" smtClean="0">
                <a:solidFill>
                  <a:srgbClr val="FF0000"/>
                </a:solidFill>
              </a:rPr>
              <a:t>й</a:t>
            </a:r>
            <a:r>
              <a:rPr lang="ru-RU" sz="2800" b="1" u="sng" dirty="0" smtClean="0">
                <a:solidFill>
                  <a:srgbClr val="FF0000"/>
                </a:solidFill>
              </a:rPr>
              <a:t>. 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8" y="0"/>
            <a:ext cx="907891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 l="1871" t="929" r="1871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30000">
    <p:blinds dir="vert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ext Box 2"/>
          <p:cNvSpPr txBox="1">
            <a:spLocks noChangeArrowheads="1"/>
          </p:cNvSpPr>
          <p:nvPr/>
        </p:nvSpPr>
        <p:spPr bwMode="auto">
          <a:xfrm>
            <a:off x="250825" y="0"/>
            <a:ext cx="8893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Розвиток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нцефалопатії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пояснюєть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ся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появою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великої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кількості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ЦЕРЕБРОТОКСИНІВ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</a:p>
        </p:txBody>
      </p:sp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974725" y="928688"/>
            <a:ext cx="549932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аміак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білкові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метаболіти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жирні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кислоти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похідні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піровіноградної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та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молочної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кислоти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амінокислоти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хибні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нейромедіаторы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1732" name="Rectangle 4"/>
          <p:cNvSpPr>
            <a:spLocks noChangeArrowheads="1"/>
          </p:cNvSpPr>
          <p:nvPr/>
        </p:nvSpPr>
        <p:spPr bwMode="auto">
          <a:xfrm>
            <a:off x="533400" y="2924175"/>
            <a:ext cx="7494588" cy="1296988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Причини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развитку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коми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201733" name="Text Box 5"/>
          <p:cNvSpPr txBox="1">
            <a:spLocks noChangeArrowheads="1"/>
          </p:cNvSpPr>
          <p:nvPr/>
        </p:nvSpPr>
        <p:spPr bwMode="auto">
          <a:xfrm>
            <a:off x="1042988" y="4149725"/>
            <a:ext cx="659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може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розвинутись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тлі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1734" name="Text Box 6"/>
          <p:cNvSpPr txBox="1">
            <a:spLocks noChangeArrowheads="1"/>
          </p:cNvSpPr>
          <p:nvPr/>
        </p:nvSpPr>
        <p:spPr bwMode="auto">
          <a:xfrm>
            <a:off x="974725" y="4652963"/>
            <a:ext cx="63341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тяжкого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вірусного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гепатиту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токсичної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дистрофії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цироза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печінки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при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гострому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порушенні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печінкового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кровообігу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при травмах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печінки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F1FEA0"/>
          </a:solidFill>
        </p:spPr>
        <p:txBody>
          <a:bodyPr/>
          <a:lstStyle/>
          <a:p>
            <a:r>
              <a:rPr lang="ru-RU" sz="3200" b="1" dirty="0" err="1" smtClean="0">
                <a:solidFill>
                  <a:srgbClr val="800000"/>
                </a:solidFill>
              </a:rPr>
              <a:t>Лабораторні</a:t>
            </a:r>
            <a:r>
              <a:rPr lang="ru-RU" sz="3200" b="1" dirty="0" smtClean="0">
                <a:solidFill>
                  <a:srgbClr val="800000"/>
                </a:solidFill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</a:rPr>
              <a:t>і</a:t>
            </a:r>
            <a:r>
              <a:rPr lang="ru-RU" sz="3200" b="1" dirty="0" err="1" smtClean="0">
                <a:solidFill>
                  <a:srgbClr val="800000"/>
                </a:solidFill>
              </a:rPr>
              <a:t>ндикатори</a:t>
            </a:r>
            <a:r>
              <a:rPr lang="ru-RU" sz="3200" b="1" dirty="0" smtClean="0">
                <a:solidFill>
                  <a:srgbClr val="800000"/>
                </a:solidFill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</a:rPr>
              <a:t>пошкодження</a:t>
            </a:r>
            <a:r>
              <a:rPr lang="ru-RU" sz="3200" b="1" dirty="0" smtClean="0">
                <a:solidFill>
                  <a:srgbClr val="800000"/>
                </a:solidFill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</a:rPr>
              <a:t>печінки</a:t>
            </a:r>
            <a:endParaRPr lang="ru-RU" sz="3200" b="1" dirty="0">
              <a:solidFill>
                <a:srgbClr val="800000"/>
              </a:solidFill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  <a:solidFill>
            <a:schemeClr val="tx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i="1" u="sng" dirty="0" err="1" smtClean="0">
                <a:solidFill>
                  <a:srgbClr val="FF0000"/>
                </a:solidFill>
              </a:rPr>
              <a:t>Цитоліз</a:t>
            </a:r>
            <a:r>
              <a:rPr lang="ru-RU" sz="2400" b="1" i="1" dirty="0">
                <a:solidFill>
                  <a:srgbClr val="FF0000"/>
                </a:solidFill>
              </a:rPr>
              <a:t>: </a:t>
            </a:r>
            <a:r>
              <a:rPr lang="ru-RU" sz="2400" b="1" i="1" dirty="0">
                <a:solidFill>
                  <a:srgbClr val="FF0000"/>
                </a:solidFill>
                <a:latin typeface="MS Mincho" pitchFamily="49" charset="-128"/>
                <a:ea typeface="MS Mincho" pitchFamily="49" charset="-128"/>
              </a:rPr>
              <a:t>⇑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активності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АЛТ </a:t>
            </a:r>
            <a:r>
              <a:rPr lang="ru-RU" sz="2400" b="1" dirty="0" err="1" smtClean="0">
                <a:solidFill>
                  <a:srgbClr val="FF0000"/>
                </a:solidFill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АСТ, </a:t>
            </a:r>
            <a:r>
              <a:rPr lang="ru-RU" sz="2400" b="1" dirty="0" err="1" smtClean="0">
                <a:solidFill>
                  <a:srgbClr val="FF0000"/>
                </a:solidFill>
              </a:rPr>
              <a:t>глютаматдегідрогенази</a:t>
            </a:r>
            <a:r>
              <a:rPr lang="ru-RU" sz="2400" b="1" dirty="0" smtClean="0">
                <a:solidFill>
                  <a:srgbClr val="FF0000"/>
                </a:solidFill>
              </a:rPr>
              <a:t>, </a:t>
            </a:r>
            <a:r>
              <a:rPr lang="ru-RU" sz="2400" b="1" dirty="0">
                <a:solidFill>
                  <a:srgbClr val="FF0000"/>
                </a:solidFill>
              </a:rPr>
              <a:t>ЛДГ, </a:t>
            </a:r>
            <a:r>
              <a:rPr lang="ru-RU" sz="2400" b="1" dirty="0" err="1" smtClean="0">
                <a:solidFill>
                  <a:srgbClr val="FF0000"/>
                </a:solidFill>
              </a:rPr>
              <a:t>підвищення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вмісту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заліза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вітаміна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В</a:t>
            </a:r>
            <a:r>
              <a:rPr lang="ru-RU" sz="1600" b="1" dirty="0">
                <a:solidFill>
                  <a:srgbClr val="FF0000"/>
                </a:solidFill>
              </a:rPr>
              <a:t>12</a:t>
            </a:r>
            <a:r>
              <a:rPr lang="ru-RU" sz="2400" b="1" dirty="0">
                <a:solidFill>
                  <a:srgbClr val="FF0000"/>
                </a:solidFill>
              </a:rPr>
              <a:t> в </a:t>
            </a:r>
            <a:r>
              <a:rPr lang="ru-RU" sz="2400" b="1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i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u="sng" dirty="0" err="1">
                <a:solidFill>
                  <a:srgbClr val="FF0000"/>
                </a:solidFill>
              </a:rPr>
              <a:t>Холестаз</a:t>
            </a:r>
            <a:r>
              <a:rPr lang="ru-RU" sz="2400" b="1" i="1" dirty="0">
                <a:solidFill>
                  <a:srgbClr val="FF0000"/>
                </a:solidFill>
              </a:rPr>
              <a:t>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MS Mincho" pitchFamily="49" charset="-128"/>
                <a:ea typeface="MS Mincho" pitchFamily="49" charset="-128"/>
              </a:rPr>
              <a:t>⇑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рі</a:t>
            </a:r>
            <a:r>
              <a:rPr lang="ru-RU" sz="2400" b="1" dirty="0" err="1" smtClean="0">
                <a:solidFill>
                  <a:srgbClr val="FF0000"/>
                </a:solidFill>
              </a:rPr>
              <a:t>вня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прямого </a:t>
            </a:r>
            <a:r>
              <a:rPr lang="ru-RU" sz="2400" b="1" dirty="0" err="1" smtClean="0">
                <a:solidFill>
                  <a:srgbClr val="FF0000"/>
                </a:solidFill>
              </a:rPr>
              <a:t>білірубіна</a:t>
            </a:r>
            <a:r>
              <a:rPr lang="ru-RU" sz="2400" b="1" dirty="0">
                <a:solidFill>
                  <a:srgbClr val="FF0000"/>
                </a:solidFill>
              </a:rPr>
              <a:t>, холестерина,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підвищення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активності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>
                <a:solidFill>
                  <a:srgbClr val="FF0000"/>
                </a:solidFill>
              </a:rPr>
              <a:t>Л</a:t>
            </a:r>
            <a:r>
              <a:rPr lang="ru-RU" sz="2400" b="1" u="sng" dirty="0" smtClean="0">
                <a:solidFill>
                  <a:srgbClr val="FF0000"/>
                </a:solidFill>
              </a:rPr>
              <a:t>Ф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el-GR" sz="2400" b="1" dirty="0">
                <a:solidFill>
                  <a:srgbClr val="FF0000"/>
                </a:solidFill>
                <a:cs typeface="Arial" charset="0"/>
              </a:rPr>
              <a:t>γ</a:t>
            </a:r>
            <a:r>
              <a:rPr lang="ru-RU" sz="2400" b="1" dirty="0" smtClean="0"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solidFill>
                  <a:srgbClr val="FF0000"/>
                </a:solidFill>
              </a:rPr>
              <a:t>глютамілтранспептидази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(ГГТ), </a:t>
            </a:r>
            <a:r>
              <a:rPr lang="ru-RU" sz="2400" b="1" dirty="0" smtClean="0">
                <a:solidFill>
                  <a:srgbClr val="FF0000"/>
                </a:solidFill>
              </a:rPr>
              <a:t>5-нуклеотидази.</a:t>
            </a:r>
            <a:endParaRPr lang="ru-RU" sz="2400" b="1" i="1" u="sng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Печінкова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>
                <a:solidFill>
                  <a:srgbClr val="FF0000"/>
                </a:solidFill>
              </a:rPr>
              <a:t>(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продукційна</a:t>
            </a:r>
            <a:r>
              <a:rPr lang="ru-RU" sz="2400" b="1" i="1" u="sng" dirty="0" smtClean="0">
                <a:solidFill>
                  <a:srgbClr val="FF0000"/>
                </a:solidFill>
              </a:rPr>
              <a:t>)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гіперазотемія</a:t>
            </a:r>
            <a:r>
              <a:rPr lang="ru-RU" sz="2400" b="1" i="1" dirty="0">
                <a:solidFill>
                  <a:srgbClr val="FF0000"/>
                </a:solidFill>
              </a:rPr>
              <a:t>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MS Mincho" pitchFamily="49" charset="-128"/>
                <a:ea typeface="MS Mincho" pitchFamily="49" charset="-128"/>
              </a:rPr>
              <a:t>⇑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сироваткового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аміака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</a:rPr>
              <a:t>загально</a:t>
            </a:r>
            <a:r>
              <a:rPr lang="ru-RU" sz="2400" b="1" dirty="0" err="1" smtClean="0">
                <a:solidFill>
                  <a:srgbClr val="FF0000"/>
                </a:solidFill>
              </a:rPr>
              <a:t>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амінного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азота, </a:t>
            </a:r>
            <a:r>
              <a:rPr lang="ru-RU" sz="2400" b="1" dirty="0" err="1" smtClean="0">
                <a:solidFill>
                  <a:srgbClr val="FF0000"/>
                </a:solidFill>
              </a:rPr>
              <a:t>ароматичних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амінокислот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</a:rPr>
              <a:t>фенілаланіна</a:t>
            </a:r>
            <a:r>
              <a:rPr lang="ru-RU" sz="2400" b="1" dirty="0">
                <a:solidFill>
                  <a:srgbClr val="FF0000"/>
                </a:solidFill>
              </a:rPr>
              <a:t>, тирозина, триптофана), </a:t>
            </a:r>
            <a:r>
              <a:rPr lang="ru-RU" sz="2400" b="1" dirty="0" err="1" smtClean="0">
                <a:solidFill>
                  <a:srgbClr val="FF0000"/>
                </a:solidFill>
              </a:rPr>
              <a:t>фенолів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</a:rPr>
              <a:t>індикана</a:t>
            </a:r>
            <a:r>
              <a:rPr lang="ru-RU" sz="2400" b="1" dirty="0">
                <a:solidFill>
                  <a:srgbClr val="FF0000"/>
                </a:solidFill>
              </a:rPr>
              <a:t>.</a:t>
            </a:r>
            <a:endParaRPr lang="ru-RU" sz="2400" b="1" i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Недостатність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синтетичної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функції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печінки</a:t>
            </a:r>
            <a:r>
              <a:rPr lang="ru-RU" sz="2400" b="1" i="1" dirty="0">
                <a:solidFill>
                  <a:srgbClr val="FF0000"/>
                </a:solidFill>
              </a:rPr>
              <a:t>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⇓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рі</a:t>
            </a:r>
            <a:r>
              <a:rPr lang="ru-RU" sz="2400" b="1" dirty="0" err="1" smtClean="0">
                <a:solidFill>
                  <a:srgbClr val="FF0000"/>
                </a:solidFill>
              </a:rPr>
              <a:t>вня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альбумінів</a:t>
            </a:r>
            <a:r>
              <a:rPr lang="ru-RU" sz="2400" b="1" dirty="0">
                <a:solidFill>
                  <a:srgbClr val="FF0000"/>
                </a:solidFill>
              </a:rPr>
              <a:t>, холестерина, </a:t>
            </a:r>
            <a:r>
              <a:rPr lang="ru-RU" sz="2400" b="1" dirty="0" err="1" smtClean="0">
                <a:solidFill>
                  <a:srgbClr val="FF0000"/>
                </a:solidFill>
              </a:rPr>
              <a:t>прокоагулянтів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протромбінового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комплекса, </a:t>
            </a:r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⇓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активності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холінестерази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i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Поліклональна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гаммапатія</a:t>
            </a:r>
            <a:r>
              <a:rPr lang="ru-RU" sz="2400" b="1" i="1" dirty="0">
                <a:solidFill>
                  <a:srgbClr val="FF0000"/>
                </a:solidFill>
              </a:rPr>
              <a:t>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MS Mincho" pitchFamily="49" charset="-128"/>
                <a:ea typeface="MS Mincho" pitchFamily="49" charset="-128"/>
              </a:rPr>
              <a:t>⇑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вмісту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в </a:t>
            </a:r>
            <a:r>
              <a:rPr lang="ru-RU" sz="2400" b="1" dirty="0" err="1" smtClean="0">
                <a:solidFill>
                  <a:srgbClr val="FF0000"/>
                </a:solidFill>
              </a:rPr>
              <a:t>сироваткі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загального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білка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el-GR" sz="2400" b="1" dirty="0">
                <a:solidFill>
                  <a:srgbClr val="FF0000"/>
                </a:solidFill>
                <a:cs typeface="Arial" charset="0"/>
              </a:rPr>
              <a:t>β</a:t>
            </a:r>
            <a:r>
              <a:rPr lang="ru-RU" sz="2400" b="1" dirty="0" smtClean="0"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solidFill>
                  <a:srgbClr val="FF0000"/>
                </a:solidFill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el-GR" sz="2400" b="1" dirty="0">
                <a:solidFill>
                  <a:srgbClr val="FF0000"/>
                </a:solidFill>
                <a:cs typeface="Arial" charset="0"/>
              </a:rPr>
              <a:t>γ</a:t>
            </a:r>
            <a:r>
              <a:rPr lang="ru-RU" sz="2400" b="1" dirty="0" smtClean="0"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solidFill>
                  <a:srgbClr val="FF0000"/>
                </a:solidFill>
              </a:rPr>
              <a:t>глобулінів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ru-RU" sz="2400" b="1" dirty="0" err="1">
                <a:solidFill>
                  <a:srgbClr val="FF0000"/>
                </a:solidFill>
              </a:rPr>
              <a:t>IgA</a:t>
            </a:r>
            <a:r>
              <a:rPr lang="ru-RU" sz="2400" b="1" dirty="0">
                <a:solidFill>
                  <a:srgbClr val="FF0000"/>
                </a:solidFill>
              </a:rPr>
              <a:t>, G, M, </a:t>
            </a:r>
            <a:r>
              <a:rPr lang="ru-RU" sz="2400" b="1" dirty="0" err="1" smtClean="0">
                <a:solidFill>
                  <a:srgbClr val="FF0000"/>
                </a:solidFill>
              </a:rPr>
              <a:t>позитивні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осадові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колоїдні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smtClean="0">
                <a:solidFill>
                  <a:srgbClr val="FF0000"/>
                </a:solidFill>
              </a:rPr>
              <a:t>проби. 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4118</Words>
  <PresentationFormat>Экран (4:3)</PresentationFormat>
  <Paragraphs>458</Paragraphs>
  <Slides>63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5" baseType="lpstr">
      <vt:lpstr>Тема Office</vt:lpstr>
      <vt:lpstr>Фотография Photo Editor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Імунні реакції при патології печінки </vt:lpstr>
      <vt:lpstr>Слайд 24</vt:lpstr>
      <vt:lpstr>Слайд 25</vt:lpstr>
      <vt:lpstr>Слайд 26</vt:lpstr>
      <vt:lpstr>Печінкова жовтяниця</vt:lpstr>
      <vt:lpstr>Слайд 28</vt:lpstr>
      <vt:lpstr>Слайд 29</vt:lpstr>
      <vt:lpstr>Слайд 30</vt:lpstr>
      <vt:lpstr>Ензимопатична форма паренхіматозної жовтяниці </vt:lpstr>
      <vt:lpstr>Слайд 32</vt:lpstr>
      <vt:lpstr>Слайд 33</vt:lpstr>
      <vt:lpstr>Підпечінкова жовтяниця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Прояви цирозу</vt:lpstr>
      <vt:lpstr>Прояви цирозу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Печінкова кома</vt:lpstr>
      <vt:lpstr>Слайд 60</vt:lpstr>
      <vt:lpstr>Слайд 61</vt:lpstr>
      <vt:lpstr>Слайд 62</vt:lpstr>
      <vt:lpstr>Лабораторні індикатори пошкодження печінки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35</cp:revision>
  <dcterms:created xsi:type="dcterms:W3CDTF">2013-05-17T10:54:25Z</dcterms:created>
  <dcterms:modified xsi:type="dcterms:W3CDTF">2022-08-10T08:12:14Z</dcterms:modified>
</cp:coreProperties>
</file>