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118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6" r:id="rId33"/>
    <p:sldId id="297" r:id="rId34"/>
    <p:sldId id="298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40" r:id="rId75"/>
    <p:sldId id="341" r:id="rId76"/>
    <p:sldId id="342" r:id="rId77"/>
    <p:sldId id="344" r:id="rId78"/>
    <p:sldId id="345" r:id="rId79"/>
    <p:sldId id="346" r:id="rId80"/>
    <p:sldId id="347" r:id="rId81"/>
    <p:sldId id="348" r:id="rId82"/>
    <p:sldId id="349" r:id="rId83"/>
    <p:sldId id="350" r:id="rId84"/>
    <p:sldId id="351" r:id="rId85"/>
    <p:sldId id="352" r:id="rId86"/>
    <p:sldId id="353" r:id="rId87"/>
    <p:sldId id="354" r:id="rId88"/>
    <p:sldId id="355" r:id="rId89"/>
    <p:sldId id="357" r:id="rId90"/>
    <p:sldId id="358" r:id="rId91"/>
    <p:sldId id="359" r:id="rId92"/>
    <p:sldId id="360" r:id="rId93"/>
    <p:sldId id="362" r:id="rId94"/>
    <p:sldId id="363" r:id="rId95"/>
    <p:sldId id="364" r:id="rId96"/>
    <p:sldId id="365" r:id="rId97"/>
    <p:sldId id="366" r:id="rId98"/>
    <p:sldId id="371" r:id="rId99"/>
    <p:sldId id="372" r:id="rId100"/>
    <p:sldId id="373" r:id="rId101"/>
    <p:sldId id="374" r:id="rId102"/>
    <p:sldId id="375" r:id="rId103"/>
    <p:sldId id="376" r:id="rId104"/>
    <p:sldId id="377" r:id="rId105"/>
    <p:sldId id="378" r:id="rId106"/>
    <p:sldId id="379" r:id="rId107"/>
    <p:sldId id="381" r:id="rId108"/>
    <p:sldId id="382" r:id="rId109"/>
    <p:sldId id="383" r:id="rId110"/>
    <p:sldId id="384" r:id="rId111"/>
    <p:sldId id="388" r:id="rId112"/>
    <p:sldId id="389" r:id="rId113"/>
    <p:sldId id="390" r:id="rId114"/>
    <p:sldId id="393" r:id="rId115"/>
    <p:sldId id="394" r:id="rId116"/>
    <p:sldId id="395" r:id="rId1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47B9E-FCF0-4153-B50A-91BB4C1F72E8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4DFDD-65B8-45F3-8AE4-21E531DEA0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непосредственная 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EB89A-6570-42B7-8BCF-2C0511C852C1}" type="slidenum">
              <a:rPr lang="ru-RU" smtClean="0"/>
              <a:pPr/>
              <a:t>71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3402A-D07B-4BEB-B44D-B8B54D4D8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6AF8B-925E-4B05-A591-0221E94CA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Принципыи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системи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крові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rgbClr val="FFFF00"/>
                </a:solidFill>
              </a:rPr>
              <a:t>Анемії</a:t>
            </a:r>
            <a:endParaRPr lang="ru-RU" sz="28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rgbClr val="FFFF00"/>
                </a:solidFill>
              </a:rPr>
              <a:t>Еритроцитози</a:t>
            </a:r>
            <a:endParaRPr lang="ru-RU" sz="2800" b="1" dirty="0">
              <a:solidFill>
                <a:srgbClr val="FFFF00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Анемія</a:t>
            </a:r>
            <a:r>
              <a:rPr lang="ru-RU" sz="2800" b="1" dirty="0" smtClean="0">
                <a:solidFill>
                  <a:srgbClr val="FF0000"/>
                </a:solidFill>
              </a:rPr>
              <a:t> – </a:t>
            </a:r>
            <a:r>
              <a:rPr lang="ru-RU" sz="2400" b="1" dirty="0" err="1" smtClean="0"/>
              <a:t>клініко-гематологічний</a:t>
            </a:r>
            <a:r>
              <a:rPr lang="ru-RU" sz="2400" b="1" dirty="0" smtClean="0"/>
              <a:t> синдром,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характеризується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↓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кількості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еритроцитів</a:t>
            </a:r>
            <a:r>
              <a:rPr lang="ru-RU" sz="2400" b="1" dirty="0" smtClean="0"/>
              <a:t> (</a:t>
            </a:r>
            <a:r>
              <a:rPr lang="en-US" sz="2400" b="1" dirty="0" smtClean="0"/>
              <a:t>N </a:t>
            </a:r>
            <a:r>
              <a:rPr lang="ru-RU" sz="2400" b="1" dirty="0" err="1" smtClean="0"/>
              <a:t>чоловіки</a:t>
            </a:r>
            <a:r>
              <a:rPr lang="ru-RU" sz="2400" b="1" dirty="0" smtClean="0"/>
              <a:t> 5,5±0,9·1012/л; </a:t>
            </a:r>
            <a:r>
              <a:rPr lang="ru-RU" sz="2400" b="1" dirty="0" err="1" smtClean="0"/>
              <a:t>жінки</a:t>
            </a:r>
            <a:r>
              <a:rPr lang="ru-RU" sz="2400" b="1" dirty="0" smtClean="0"/>
              <a:t> 4,8±0,6·1012/л) та/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концентрації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гемоглобіна</a:t>
            </a:r>
            <a:r>
              <a:rPr lang="ru-RU" sz="2400" b="1" dirty="0" smtClean="0"/>
              <a:t> (</a:t>
            </a:r>
            <a:r>
              <a:rPr lang="en-US" sz="2400" b="1" dirty="0" smtClean="0"/>
              <a:t>N </a:t>
            </a:r>
            <a:r>
              <a:rPr lang="ru-RU" sz="2400" b="1" dirty="0" err="1" smtClean="0"/>
              <a:t>чоловіки</a:t>
            </a:r>
            <a:r>
              <a:rPr lang="ru-RU" sz="2400" b="1" dirty="0" smtClean="0"/>
              <a:t> 160±20г/л; </a:t>
            </a:r>
            <a:r>
              <a:rPr lang="ru-RU" sz="2400" b="1" dirty="0" err="1" smtClean="0"/>
              <a:t>жінки</a:t>
            </a:r>
            <a:r>
              <a:rPr lang="ru-RU" sz="2400" b="1" dirty="0" smtClean="0"/>
              <a:t> 140±20г/л) од. </a:t>
            </a:r>
            <a:r>
              <a:rPr lang="ru-RU" sz="2400" b="1" dirty="0" err="1" smtClean="0"/>
              <a:t>об'єму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Головна </a:t>
            </a:r>
            <a:r>
              <a:rPr lang="ru-RU" sz="2400" b="1" dirty="0" err="1" smtClean="0"/>
              <a:t>патофізіологічна</a:t>
            </a:r>
            <a:r>
              <a:rPr lang="ru-RU" sz="2400" b="1" dirty="0" smtClean="0"/>
              <a:t> суть </a:t>
            </a:r>
            <a:r>
              <a:rPr lang="ru-RU" sz="2400" b="1" dirty="0" err="1" smtClean="0"/>
              <a:t>анемії</a:t>
            </a:r>
            <a:r>
              <a:rPr lang="ru-RU" sz="2400" b="1" dirty="0" smtClean="0"/>
              <a:t>: </a:t>
            </a:r>
            <a:r>
              <a:rPr lang="ru-RU" sz="2400" b="1" dirty="0" err="1" smtClean="0"/>
              <a:t>↓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кисневої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ємності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крові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призводить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гіпоксії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гемічного</a:t>
            </a:r>
            <a:r>
              <a:rPr lang="ru-RU" sz="2400" b="1" dirty="0" smtClean="0"/>
              <a:t> типу.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З </a:t>
            </a:r>
            <a:r>
              <a:rPr lang="ru-RU" sz="2400" b="1" dirty="0" err="1" smtClean="0"/>
              <a:t>гіпоксією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пов'язані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основні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клінічні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симптоми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розлади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життєдіяльності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хворих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анемію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solidFill>
                  <a:srgbClr val="FF0000"/>
                </a:solidFill>
              </a:rPr>
              <a:t>Пойкілоцитоз</a:t>
            </a:r>
            <a:r>
              <a:rPr lang="ru-RU" sz="2400" b="1" dirty="0" smtClean="0"/>
              <a:t> – стан, у </a:t>
            </a:r>
            <a:r>
              <a:rPr lang="ru-RU" sz="2400" b="1" dirty="0" err="1" smtClean="0"/>
              <a:t>якому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зустрічаються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еритроцити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незвичайної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форми</a:t>
            </a:r>
            <a:r>
              <a:rPr lang="ru-RU" sz="2400" b="1" dirty="0" smtClean="0"/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solidFill>
                  <a:srgbClr val="FF0000"/>
                </a:solidFill>
              </a:rPr>
              <a:t>Анізоцитоз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відмінність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величині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однієї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тканини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клітинної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популяції</a:t>
            </a:r>
            <a:r>
              <a:rPr lang="ru-RU" sz="2400" b="1" dirty="0" smtClean="0"/>
              <a:t> через </a:t>
            </a:r>
            <a:r>
              <a:rPr lang="ru-RU" sz="2400" b="1" dirty="0" err="1" smtClean="0"/>
              <a:t>порушення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функції</a:t>
            </a:r>
            <a:r>
              <a:rPr lang="ru-RU" sz="2400" b="1" dirty="0" smtClean="0"/>
              <a:t> КМ.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2 </a:t>
            </a:r>
            <a:r>
              <a:rPr lang="ru-RU" sz="2800" b="1" dirty="0" err="1" smtClean="0">
                <a:solidFill>
                  <a:srgbClr val="FFFF00"/>
                </a:solidFill>
              </a:rPr>
              <a:t>форми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патології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еритроцитарної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системи</a:t>
            </a:r>
            <a:r>
              <a:rPr lang="ru-RU" sz="2800" b="1" dirty="0" smtClean="0">
                <a:solidFill>
                  <a:srgbClr val="FFFF00"/>
                </a:solidFill>
              </a:rPr>
              <a:t>: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6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188"/>
            <a:ext cx="9296400" cy="721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8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781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ВИДИ АНЕМІЇ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цвітовим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показником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Нормохромні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(0,8-1,0)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Гіперхромні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(˃1,0)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Гіпохромні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(˂0,8)</a:t>
            </a:r>
          </a:p>
          <a:p>
            <a:pPr algn="just">
              <a:buFontTx/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концентрацією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анемії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80-100 г/л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легка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60-80 г/л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середня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˂60 г/л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тяжка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991600" cy="5562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Хронічна</a:t>
            </a:r>
            <a:r>
              <a:rPr lang="ru-RU" sz="2800" b="1" dirty="0" smtClean="0">
                <a:solidFill>
                  <a:srgbClr val="002060"/>
                </a:solidFill>
              </a:rPr>
              <a:t> ПГА</a:t>
            </a:r>
            <a:endParaRPr lang="ru-RU" sz="2800" b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Причини: </a:t>
            </a:r>
            <a:r>
              <a:rPr lang="ru-RU" sz="2800" dirty="0" err="1" smtClean="0">
                <a:solidFill>
                  <a:srgbClr val="FF0000"/>
                </a:solidFill>
              </a:rPr>
              <a:t>кровотечі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що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повторюються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з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внутрішніх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Є </a:t>
            </a:r>
            <a:r>
              <a:rPr lang="ru-RU" sz="2800" dirty="0" err="1" smtClean="0">
                <a:solidFill>
                  <a:srgbClr val="FF0000"/>
                </a:solidFill>
              </a:rPr>
              <a:t>окремим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варіантом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залізодефіцитних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анемій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err="1" smtClean="0">
                <a:solidFill>
                  <a:srgbClr val="FF0000"/>
                </a:solidFill>
              </a:rPr>
              <a:t>Гематологічний</a:t>
            </a:r>
            <a:r>
              <a:rPr lang="ru-RU" sz="2800" dirty="0" smtClean="0">
                <a:solidFill>
                  <a:srgbClr val="FF0000"/>
                </a:solidFill>
              </a:rPr>
              <a:t> синдром: </a:t>
            </a:r>
            <a:r>
              <a:rPr lang="ru-RU" sz="2800" dirty="0" err="1" smtClean="0">
                <a:solidFill>
                  <a:srgbClr val="FF0000"/>
                </a:solidFill>
              </a:rPr>
              <a:t>гіпорегенераторна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гіпохромна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мікроцитарна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Гостра ПГА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sz="2800" dirty="0" err="1" smtClean="0">
                <a:solidFill>
                  <a:srgbClr val="FF0000"/>
                </a:solidFill>
              </a:rPr>
              <a:t>Розвиваються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внаслідок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масивної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крововтрати</a:t>
            </a:r>
            <a:r>
              <a:rPr lang="ru-RU" sz="2800" dirty="0" smtClean="0">
                <a:solidFill>
                  <a:srgbClr val="FF0000"/>
                </a:solidFill>
              </a:rPr>
              <a:t> (</a:t>
            </a:r>
            <a:r>
              <a:rPr lang="ru-RU" sz="2800" dirty="0" err="1" smtClean="0">
                <a:solidFill>
                  <a:srgbClr val="FF0000"/>
                </a:solidFill>
              </a:rPr>
              <a:t>зовнішні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травми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кровотечі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з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внутрішніх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dirty="0" smtClean="0">
                <a:solidFill>
                  <a:srgbClr val="FF0000"/>
                </a:solidFill>
              </a:rPr>
              <a:t>).</a:t>
            </a:r>
          </a:p>
          <a:p>
            <a:pPr algn="just">
              <a:lnSpc>
                <a:spcPct val="80000"/>
              </a:lnSpc>
            </a:pPr>
            <a:r>
              <a:rPr lang="ru-RU" sz="2800" dirty="0" err="1" smtClean="0">
                <a:solidFill>
                  <a:srgbClr val="FF0000"/>
                </a:solidFill>
              </a:rPr>
              <a:t>Провідна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патогенетична</a:t>
            </a:r>
            <a:r>
              <a:rPr lang="ru-RU" sz="2800" dirty="0" smtClean="0">
                <a:solidFill>
                  <a:srgbClr val="FF0000"/>
                </a:solidFill>
              </a:rPr>
              <a:t> ланка – </a:t>
            </a:r>
            <a:r>
              <a:rPr lang="ru-RU" sz="2800" dirty="0" err="1" smtClean="0">
                <a:solidFill>
                  <a:srgbClr val="FF0000"/>
                </a:solidFill>
              </a:rPr>
              <a:t>зменшення</a:t>
            </a:r>
            <a:r>
              <a:rPr lang="ru-RU" sz="2800" dirty="0" smtClean="0">
                <a:solidFill>
                  <a:srgbClr val="FF0000"/>
                </a:solidFill>
              </a:rPr>
              <a:t> ОЦК → </a:t>
            </a:r>
            <a:r>
              <a:rPr lang="ru-RU" sz="2800" dirty="0" err="1" smtClean="0">
                <a:solidFill>
                  <a:srgbClr val="FF0000"/>
                </a:solidFill>
              </a:rPr>
              <a:t>гіпоксія</a:t>
            </a:r>
            <a:r>
              <a:rPr lang="ru-RU" sz="2800" dirty="0" smtClean="0">
                <a:solidFill>
                  <a:srgbClr val="FF0000"/>
                </a:solidFill>
              </a:rPr>
              <a:t> → </a:t>
            </a:r>
            <a:r>
              <a:rPr lang="ru-RU" sz="2800" dirty="0" err="1" smtClean="0">
                <a:solidFill>
                  <a:srgbClr val="FF0000"/>
                </a:solidFill>
              </a:rPr>
              <a:t>порушення</a:t>
            </a:r>
            <a:r>
              <a:rPr lang="ru-RU" sz="2800" dirty="0" smtClean="0">
                <a:solidFill>
                  <a:srgbClr val="FF0000"/>
                </a:solidFill>
              </a:rPr>
              <a:t> КОС, дисбаланс </a:t>
            </a:r>
            <a:r>
              <a:rPr lang="ru-RU" sz="2800" dirty="0" err="1" smtClean="0">
                <a:solidFill>
                  <a:srgbClr val="FF0000"/>
                </a:solidFill>
              </a:rPr>
              <a:t>іонів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990600"/>
          </a:xfrm>
          <a:solidFill>
            <a:srgbClr val="FFFF00"/>
          </a:solidFill>
        </p:spPr>
        <p:txBody>
          <a:bodyPr/>
          <a:lstStyle/>
          <a:p>
            <a:r>
              <a:rPr lang="ru-RU" sz="2800" b="1" dirty="0" err="1" smtClean="0">
                <a:solidFill>
                  <a:srgbClr val="002060"/>
                </a:solidFill>
              </a:rPr>
              <a:t>Постгеморагічні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анемії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(ПГА)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err="1" smtClean="0">
                <a:solidFill>
                  <a:srgbClr val="002060"/>
                </a:solidFill>
              </a:rPr>
              <a:t>хронічні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гострі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/>
              <a:t>При </a:t>
            </a:r>
            <a:r>
              <a:rPr lang="ru-RU" sz="2800" b="1" dirty="0" err="1" smtClean="0"/>
              <a:t>втраті</a:t>
            </a:r>
            <a:r>
              <a:rPr lang="ru-RU" sz="2800" b="1" dirty="0" smtClean="0"/>
              <a:t> 15-25% ОЦК </a:t>
            </a:r>
            <a:r>
              <a:rPr lang="ru-RU" sz="2800" b="1" dirty="0" err="1" smtClean="0"/>
              <a:t>розвивається</a:t>
            </a:r>
            <a:r>
              <a:rPr lang="ru-RU" sz="2800" b="1" dirty="0" smtClean="0"/>
              <a:t> легка </a:t>
            </a:r>
            <a:r>
              <a:rPr lang="ru-RU" sz="2800" b="1" dirty="0" err="1" smtClean="0"/>
              <a:t>постгеморагічна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анемія</a:t>
            </a:r>
            <a:r>
              <a:rPr lang="ru-RU" sz="2800" b="1" dirty="0" smtClean="0"/>
              <a:t> (для </a:t>
            </a:r>
            <a:r>
              <a:rPr lang="ru-RU" sz="2800" b="1" dirty="0" err="1" smtClean="0"/>
              <a:t>дітей</a:t>
            </a:r>
            <a:r>
              <a:rPr lang="ru-RU" sz="2800" b="1" dirty="0" smtClean="0"/>
              <a:t> характерна </a:t>
            </a:r>
            <a:r>
              <a:rPr lang="ru-RU" sz="2800" b="1" dirty="0" err="1" smtClean="0"/>
              <a:t>більша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чутливість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крововтрати</a:t>
            </a:r>
            <a:r>
              <a:rPr lang="ru-RU" sz="2800" b="1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/>
              <a:t>Крововтрата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середньої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тяжкості</a:t>
            </a:r>
            <a:r>
              <a:rPr lang="ru-RU" sz="2800" b="1" dirty="0" smtClean="0"/>
              <a:t> -25-35%;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Тяжка форма </a:t>
            </a:r>
            <a:r>
              <a:rPr lang="ru-RU" sz="2800" b="1" dirty="0" err="1" smtClean="0"/>
              <a:t>анемії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розвивається</a:t>
            </a:r>
            <a:r>
              <a:rPr lang="ru-RU" sz="2800" b="1" dirty="0" smtClean="0"/>
              <a:t> при </a:t>
            </a:r>
            <a:r>
              <a:rPr lang="ru-RU" sz="2800" b="1" dirty="0" err="1" smtClean="0"/>
              <a:t>крововтраті</a:t>
            </a:r>
            <a:r>
              <a:rPr lang="ru-RU" sz="2800" b="1" dirty="0" smtClean="0"/>
              <a:t> 35-50% </a:t>
            </a:r>
            <a:r>
              <a:rPr lang="ru-RU" sz="2800" b="1" dirty="0" err="1" smtClean="0"/>
              <a:t>об'єму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крові</a:t>
            </a:r>
            <a:r>
              <a:rPr lang="ru-RU" sz="28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/>
              <a:t>Понад</a:t>
            </a:r>
            <a:r>
              <a:rPr lang="ru-RU" sz="2800" b="1" dirty="0" smtClean="0"/>
              <a:t> 50% </a:t>
            </a:r>
            <a:r>
              <a:rPr lang="ru-RU" sz="2800" b="1" dirty="0" err="1" smtClean="0"/>
              <a:t>крововтрати</a:t>
            </a:r>
            <a:r>
              <a:rPr lang="ru-RU" sz="2800" b="1" dirty="0" smtClean="0"/>
              <a:t> летально.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</a:rPr>
              <a:t>Выраженість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анемії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від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ступеню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крововтрати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000" b="1" i="1" dirty="0" smtClean="0"/>
              <a:t>Рефлекторна фаза </a:t>
            </a:r>
            <a:r>
              <a:rPr lang="ru-RU" sz="2000" b="1" i="1" dirty="0" err="1" smtClean="0"/>
              <a:t>компенсації</a:t>
            </a:r>
            <a:r>
              <a:rPr lang="ru-RU" sz="2000" b="1" i="1" dirty="0" smtClean="0"/>
              <a:t>. Картина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не </a:t>
            </a:r>
            <a:r>
              <a:rPr lang="ru-RU" sz="2000" b="1" i="1" dirty="0" err="1" smtClean="0"/>
              <a:t>відрізняється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норми</a:t>
            </a:r>
            <a:r>
              <a:rPr lang="ru-RU" sz="2000" b="1" i="1" dirty="0" smtClean="0"/>
              <a:t> (</a:t>
            </a:r>
            <a:r>
              <a:rPr lang="ru-RU" sz="2000" b="1" i="1" dirty="0" err="1" smtClean="0"/>
              <a:t>нормоцитемічна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гіповолемія</a:t>
            </a:r>
            <a:r>
              <a:rPr lang="ru-RU" sz="2000" b="1" i="1" dirty="0" smtClean="0"/>
              <a:t>). </a:t>
            </a:r>
            <a:r>
              <a:rPr lang="en-US" sz="2000" b="1" i="1" dirty="0" smtClean="0"/>
              <a:t>Ht, </a:t>
            </a:r>
            <a:r>
              <a:rPr lang="ru-RU" sz="2000" b="1" i="1" dirty="0" smtClean="0"/>
              <a:t>Е, Н</a:t>
            </a:r>
            <a:r>
              <a:rPr lang="en-US" sz="2000" b="1" i="1" dirty="0" smtClean="0"/>
              <a:t>b – </a:t>
            </a:r>
            <a:r>
              <a:rPr lang="ru-RU" sz="2000" b="1" i="1" dirty="0" smtClean="0"/>
              <a:t>норма. «</a:t>
            </a:r>
            <a:r>
              <a:rPr lang="ru-RU" sz="2000" b="1" i="1" dirty="0" err="1" smtClean="0"/>
              <a:t>Прихована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» – </a:t>
            </a:r>
            <a:r>
              <a:rPr lang="ru-RU" sz="2000" b="1" i="1" dirty="0" err="1" smtClean="0"/>
              <a:t>нормохромна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нормоцитарна.Клінічні</a:t>
            </a:r>
            <a:r>
              <a:rPr lang="ru-RU" sz="2000" b="1" i="1" dirty="0" smtClean="0"/>
              <a:t> прояви </a:t>
            </a:r>
            <a:r>
              <a:rPr lang="ru-RU" sz="2000" b="1" i="1" dirty="0" err="1" smtClean="0"/>
              <a:t>характерні</a:t>
            </a:r>
            <a:r>
              <a:rPr lang="ru-RU" sz="2000" b="1" i="1" dirty="0" smtClean="0"/>
              <a:t> для </a:t>
            </a:r>
            <a:r>
              <a:rPr lang="ru-RU" sz="2000" b="1" i="1" dirty="0" err="1" smtClean="0"/>
              <a:t>колапсу</a:t>
            </a:r>
            <a:r>
              <a:rPr lang="ru-RU" sz="2000" b="1" i="1" dirty="0" smtClean="0"/>
              <a:t>: АТ, </a:t>
            </a:r>
            <a:r>
              <a:rPr lang="ru-RU" sz="2000" b="1" i="1" dirty="0" err="1" smtClean="0"/>
              <a:t>блідість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тахікардія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тахіпное</a:t>
            </a:r>
            <a:r>
              <a:rPr lang="ru-RU" sz="2000" b="1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000" b="1" i="1" dirty="0" err="1" smtClean="0"/>
              <a:t>Гідремічна</a:t>
            </a:r>
            <a:r>
              <a:rPr lang="ru-RU" sz="2000" b="1" i="1" dirty="0" smtClean="0"/>
              <a:t> фаза (</a:t>
            </a:r>
            <a:r>
              <a:rPr lang="ru-RU" sz="2000" b="1" i="1" dirty="0" err="1" smtClean="0"/>
              <a:t>наслідок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роздратування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волюморецепторів</a:t>
            </a:r>
            <a:r>
              <a:rPr lang="ru-RU" sz="2000" b="1" i="1" dirty="0" smtClean="0"/>
              <a:t>) ► </a:t>
            </a:r>
            <a:r>
              <a:rPr lang="ru-RU" sz="2000" b="1" i="1" dirty="0" err="1" smtClean="0"/>
              <a:t>полідипсія</a:t>
            </a:r>
            <a:r>
              <a:rPr lang="ru-RU" sz="2000" b="1" i="1" dirty="0" smtClean="0"/>
              <a:t> ► </a:t>
            </a:r>
            <a:r>
              <a:rPr lang="ru-RU" sz="2000" b="1" i="1" dirty="0" err="1" smtClean="0"/>
              <a:t>↑надходження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рідини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ззовні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тканинна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рідина</a:t>
            </a:r>
            <a:r>
              <a:rPr lang="ru-RU" sz="2000" b="1" i="1" dirty="0" smtClean="0"/>
              <a:t> переходить у </a:t>
            </a:r>
            <a:r>
              <a:rPr lang="ru-RU" sz="2000" b="1" i="1" dirty="0" err="1" smtClean="0"/>
              <a:t>судини</a:t>
            </a:r>
            <a:r>
              <a:rPr lang="ru-RU" sz="2000" b="1" i="1" dirty="0" smtClean="0"/>
              <a:t>, спазм </a:t>
            </a:r>
            <a:r>
              <a:rPr lang="ru-RU" sz="2000" b="1" i="1" dirty="0" err="1" smtClean="0"/>
              <a:t>судин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нирок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↓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діурез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активація</a:t>
            </a:r>
            <a:r>
              <a:rPr lang="ru-RU" sz="2000" b="1" i="1" dirty="0" smtClean="0"/>
              <a:t> РААС, </a:t>
            </a:r>
            <a:r>
              <a:rPr lang="ru-RU" sz="2000" b="1" i="1" dirty="0" err="1" smtClean="0"/>
              <a:t>затримується</a:t>
            </a:r>
            <a:r>
              <a:rPr lang="ru-RU" sz="2000" b="1" i="1" dirty="0" smtClean="0"/>
              <a:t> </a:t>
            </a:r>
            <a:r>
              <a:rPr lang="en-US" sz="2000" b="1" i="1" dirty="0" smtClean="0"/>
              <a:t>Na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вода). </a:t>
            </a:r>
            <a:r>
              <a:rPr lang="ru-RU" sz="2000" b="1" i="1" dirty="0" err="1" smtClean="0"/>
              <a:t>Викид</a:t>
            </a:r>
            <a:r>
              <a:rPr lang="ru-RU" sz="2000" b="1" i="1" dirty="0" smtClean="0"/>
              <a:t> Ер.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депо. </a:t>
            </a:r>
            <a:r>
              <a:rPr lang="ru-RU" sz="2000" b="1" i="1" dirty="0" err="1" smtClean="0"/>
              <a:t>Після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відновлення</a:t>
            </a:r>
            <a:r>
              <a:rPr lang="ru-RU" sz="2000" b="1" i="1" dirty="0" smtClean="0"/>
              <a:t> ОЦК </a:t>
            </a:r>
            <a:r>
              <a:rPr lang="ru-RU" sz="2000" b="1" i="1" dirty="0" err="1" smtClean="0"/>
              <a:t>виникають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гематологічні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симптоми</a:t>
            </a:r>
            <a:r>
              <a:rPr lang="ru-RU" sz="2000" b="1" i="1" dirty="0" smtClean="0"/>
              <a:t>. </a:t>
            </a:r>
            <a:r>
              <a:rPr lang="ru-RU" sz="2000" b="1" i="1" dirty="0" err="1" smtClean="0"/>
              <a:t>Еритроцити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викинуті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депо </a:t>
            </a:r>
            <a:r>
              <a:rPr lang="ru-RU" sz="2000" b="1" i="1" dirty="0" err="1" smtClean="0"/>
              <a:t>містять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нормальну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кількість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гемоглобіну</a:t>
            </a:r>
            <a:r>
              <a:rPr lang="ru-RU" sz="2000" b="1" i="1" dirty="0" smtClean="0"/>
              <a:t> (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нормохромна</a:t>
            </a:r>
            <a:r>
              <a:rPr lang="ru-RU" sz="2000" b="1" i="1" dirty="0" smtClean="0"/>
              <a:t>). </a:t>
            </a:r>
            <a:r>
              <a:rPr lang="ru-RU" sz="2000" b="1" i="1" dirty="0" err="1" smtClean="0"/>
              <a:t>Гіпоксія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стимулює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виділення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еритропоетинів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нирками</a:t>
            </a:r>
            <a:r>
              <a:rPr lang="ru-RU" sz="2000" b="1" i="1" dirty="0" smtClean="0"/>
              <a:t> ►↑ </a:t>
            </a:r>
            <a:r>
              <a:rPr lang="ru-RU" sz="2000" b="1" i="1" dirty="0" err="1" smtClean="0"/>
              <a:t>еритропоез</a:t>
            </a:r>
            <a:r>
              <a:rPr lang="ru-RU" sz="2000" b="1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000" b="1" i="1" dirty="0" smtClean="0"/>
              <a:t>Фаза </a:t>
            </a:r>
            <a:r>
              <a:rPr lang="ru-RU" sz="2000" b="1" i="1" dirty="0" err="1" smtClean="0"/>
              <a:t>кістково-мозкової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компенсації</a:t>
            </a:r>
            <a:r>
              <a:rPr lang="ru-RU" sz="2000" b="1" i="1" dirty="0" smtClean="0"/>
              <a:t>. У </a:t>
            </a:r>
            <a:r>
              <a:rPr lang="ru-RU" sz="2000" b="1" i="1" dirty="0" err="1" smtClean="0"/>
              <a:t>крові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ретикулоцитів</a:t>
            </a:r>
            <a:r>
              <a:rPr lang="ru-RU" sz="2000" b="1" i="1" dirty="0" smtClean="0"/>
              <a:t> до 30-40% (</a:t>
            </a:r>
            <a:r>
              <a:rPr lang="ru-RU" sz="2000" b="1" i="1" dirty="0" err="1" smtClean="0"/>
              <a:t>гіперрегенераторна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). ЦП &lt;0,85 (</a:t>
            </a:r>
            <a:r>
              <a:rPr lang="ru-RU" sz="2000" b="1" i="1" dirty="0" err="1" smtClean="0"/>
              <a:t>гіпохромна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анемія</a:t>
            </a:r>
            <a:r>
              <a:rPr lang="ru-RU" sz="2000" b="1" i="1" dirty="0" smtClean="0"/>
              <a:t>), </a:t>
            </a:r>
            <a:r>
              <a:rPr lang="ru-RU" sz="2000" b="1" i="1" dirty="0" err="1" smtClean="0"/>
              <a:t>швидкість</a:t>
            </a:r>
            <a:r>
              <a:rPr lang="ru-RU" sz="2000" b="1" i="1" dirty="0" smtClean="0"/>
              <a:t> синтезу Н</a:t>
            </a:r>
            <a:r>
              <a:rPr lang="en-US" sz="2000" b="1" i="1" dirty="0" smtClean="0"/>
              <a:t>b </a:t>
            </a:r>
            <a:r>
              <a:rPr lang="ru-RU" sz="2000" b="1" i="1" dirty="0" err="1" smtClean="0"/>
              <a:t>відстає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темпу </a:t>
            </a:r>
            <a:r>
              <a:rPr lang="ru-RU" sz="2000" b="1" i="1" dirty="0" err="1" smtClean="0"/>
              <a:t>проліферації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клітин</a:t>
            </a:r>
            <a:r>
              <a:rPr lang="ru-RU" sz="2000" b="1" i="1" dirty="0" smtClean="0"/>
              <a:t>. У </a:t>
            </a:r>
            <a:r>
              <a:rPr lang="ru-RU" sz="2000" b="1" i="1" dirty="0" err="1" smtClean="0"/>
              <a:t>кістковому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мозку</a:t>
            </a:r>
            <a:r>
              <a:rPr lang="ru-RU" sz="2000" b="1" i="1" dirty="0" smtClean="0"/>
              <a:t> - </a:t>
            </a:r>
            <a:r>
              <a:rPr lang="ru-RU" sz="2000" b="1" i="1" dirty="0" err="1" smtClean="0"/>
              <a:t>ознаки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інтенсифікації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еритропоезу</a:t>
            </a:r>
            <a:r>
              <a:rPr lang="ru-RU" sz="2000" b="1" i="1" dirty="0" smtClean="0"/>
              <a:t> - ↑ </a:t>
            </a:r>
            <a:r>
              <a:rPr lang="ru-RU" sz="2000" b="1" i="1" dirty="0" err="1" smtClean="0"/>
              <a:t>клітин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еритробластів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ретикулоцитів</a:t>
            </a:r>
            <a:r>
              <a:rPr lang="ru-RU" sz="2000" b="1" i="1" dirty="0" smtClean="0"/>
              <a:t>. </a:t>
            </a:r>
            <a:r>
              <a:rPr lang="ru-RU" sz="2000" b="1" i="1" dirty="0" err="1" smtClean="0"/>
              <a:t>Триває</a:t>
            </a:r>
            <a:r>
              <a:rPr lang="ru-RU" sz="2000" b="1" i="1" dirty="0" smtClean="0"/>
              <a:t> до 14 </a:t>
            </a:r>
            <a:r>
              <a:rPr lang="ru-RU" sz="2000" b="1" i="1" dirty="0" err="1" smtClean="0"/>
              <a:t>днів</a:t>
            </a:r>
            <a:r>
              <a:rPr lang="ru-RU" sz="2000" b="1" i="1" dirty="0" smtClean="0"/>
              <a:t>.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330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chemeClr val="bg1"/>
                </a:solidFill>
              </a:rPr>
              <a:t>Фази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перебігу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гострої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ПГА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874838"/>
            <a:ext cx="9144000" cy="49831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ru-RU" sz="2400" dirty="0" err="1" smtClean="0"/>
              <a:t>↓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середньої</a:t>
            </a:r>
            <a:r>
              <a:rPr lang="ru-RU" sz="2400" dirty="0" smtClean="0"/>
              <a:t> </a:t>
            </a:r>
            <a:r>
              <a:rPr lang="ru-RU" sz="2400" dirty="0" err="1" smtClean="0"/>
              <a:t>тривалості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переважання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гемолізу</a:t>
            </a:r>
            <a:r>
              <a:rPr lang="ru-RU" sz="2400" dirty="0" smtClean="0"/>
              <a:t> над </a:t>
            </a:r>
            <a:r>
              <a:rPr lang="ru-RU" sz="2400" dirty="0" err="1" smtClean="0"/>
              <a:t>їхньою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продукцією</a:t>
            </a:r>
            <a:r>
              <a:rPr lang="ru-RU" sz="2400" dirty="0" smtClean="0"/>
              <a:t>.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400" dirty="0" smtClean="0"/>
              <a:t>Причини </a:t>
            </a:r>
            <a:r>
              <a:rPr lang="ru-RU" sz="2400" dirty="0" err="1" smtClean="0"/>
              <a:t>набутих</a:t>
            </a:r>
            <a:r>
              <a:rPr lang="ru-RU" sz="2400" dirty="0" smtClean="0"/>
              <a:t> ГА – </a:t>
            </a:r>
            <a:r>
              <a:rPr lang="ru-RU" sz="2400" dirty="0" err="1" smtClean="0"/>
              <a:t>дія</a:t>
            </a:r>
            <a:r>
              <a:rPr lang="ru-RU" sz="2400" dirty="0" smtClean="0"/>
              <a:t>:  </a:t>
            </a:r>
            <a:r>
              <a:rPr lang="ru-RU" sz="2400" dirty="0" err="1" smtClean="0"/>
              <a:t>фактори</a:t>
            </a:r>
            <a:r>
              <a:rPr lang="ru-RU" sz="2400" dirty="0" smtClean="0"/>
              <a:t> </a:t>
            </a:r>
            <a:r>
              <a:rPr lang="ru-RU" sz="2400" dirty="0" err="1" smtClean="0"/>
              <a:t>фізичного</a:t>
            </a:r>
            <a:r>
              <a:rPr lang="ru-RU" sz="2400" dirty="0" smtClean="0"/>
              <a:t> характеру. </a:t>
            </a:r>
            <a:r>
              <a:rPr lang="ru-RU" sz="2400" dirty="0" err="1" smtClean="0"/>
              <a:t>Штучні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клапани</a:t>
            </a:r>
            <a:r>
              <a:rPr lang="ru-RU" sz="2400" dirty="0" smtClean="0"/>
              <a:t> </a:t>
            </a:r>
            <a:r>
              <a:rPr lang="ru-RU" sz="2400" dirty="0" err="1" smtClean="0"/>
              <a:t>серця</a:t>
            </a:r>
            <a:r>
              <a:rPr lang="ru-RU" sz="2400" dirty="0" smtClean="0"/>
              <a:t>, </a:t>
            </a:r>
            <a:r>
              <a:rPr lang="ru-RU" sz="2400" dirty="0" err="1" smtClean="0"/>
              <a:t>множинні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протези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, "</a:t>
            </a:r>
            <a:r>
              <a:rPr lang="ru-RU" sz="2400" dirty="0" err="1" smtClean="0"/>
              <a:t>маршева</a:t>
            </a:r>
            <a:r>
              <a:rPr lang="ru-RU" sz="2400" dirty="0" smtClean="0"/>
              <a:t>" </a:t>
            </a:r>
            <a:r>
              <a:rPr lang="ru-RU" sz="2400" dirty="0" err="1" smtClean="0"/>
              <a:t>гемоглобінурія</a:t>
            </a:r>
            <a:r>
              <a:rPr lang="ru-RU" sz="2400" dirty="0" smtClean="0"/>
              <a:t>, при </a:t>
            </a:r>
            <a:r>
              <a:rPr lang="ru-RU" sz="2400" dirty="0" err="1" smtClean="0"/>
              <a:t>тромбоутворенні</a:t>
            </a:r>
            <a:r>
              <a:rPr lang="ru-RU" sz="2400" dirty="0" smtClean="0"/>
              <a:t> в </a:t>
            </a:r>
            <a:r>
              <a:rPr lang="ru-RU" sz="2400" dirty="0" err="1" smtClean="0"/>
              <a:t>дрібних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судинах</a:t>
            </a:r>
            <a:r>
              <a:rPr lang="ru-RU" sz="2400" dirty="0" smtClean="0"/>
              <a:t> (</a:t>
            </a:r>
            <a:r>
              <a:rPr lang="ru-RU" sz="2400" dirty="0" err="1" smtClean="0"/>
              <a:t>здавлюється</a:t>
            </a:r>
            <a:r>
              <a:rPr lang="ru-RU" sz="2400" dirty="0" smtClean="0"/>
              <a:t> мембрана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"</a:t>
            </a:r>
            <a:r>
              <a:rPr lang="ru-RU" sz="2400" dirty="0" err="1" smtClean="0"/>
              <a:t>розрізається</a:t>
            </a:r>
            <a:r>
              <a:rPr lang="ru-RU" sz="2400" dirty="0" smtClean="0"/>
              <a:t>" нитками </a:t>
            </a:r>
            <a:r>
              <a:rPr lang="ru-RU" sz="2400" dirty="0" err="1" smtClean="0"/>
              <a:t>фібрину</a:t>
            </a:r>
            <a:r>
              <a:rPr lang="ru-RU" sz="2400" dirty="0" smtClean="0"/>
              <a:t>) </a:t>
            </a:r>
            <a:r>
              <a:rPr lang="ru-RU" sz="2400" dirty="0" err="1" smtClean="0"/>
              <a:t>і</a:t>
            </a:r>
            <a:r>
              <a:rPr lang="ru-RU" sz="2400" dirty="0" smtClean="0"/>
              <a:t> т.д.; </a:t>
            </a:r>
            <a:r>
              <a:rPr lang="ru-RU" sz="2400" dirty="0" err="1" smtClean="0"/>
              <a:t>хімічних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чинників</a:t>
            </a:r>
            <a:r>
              <a:rPr lang="ru-RU" sz="2400" dirty="0" smtClean="0"/>
              <a:t> - </a:t>
            </a:r>
            <a:r>
              <a:rPr lang="ru-RU" sz="2400" dirty="0" err="1" smtClean="0"/>
              <a:t>це</a:t>
            </a:r>
            <a:r>
              <a:rPr lang="ru-RU" sz="2400" dirty="0" smtClean="0"/>
              <a:t> "</a:t>
            </a:r>
            <a:r>
              <a:rPr lang="ru-RU" sz="2400" dirty="0" err="1" smtClean="0"/>
              <a:t>гемолітичні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отрути</a:t>
            </a:r>
            <a:r>
              <a:rPr lang="ru-RU" sz="2400" dirty="0" smtClean="0"/>
              <a:t>". </a:t>
            </a:r>
            <a:r>
              <a:rPr lang="ru-RU" sz="2400" dirty="0" err="1" smtClean="0"/>
              <a:t>Сполуки</a:t>
            </a:r>
            <a:r>
              <a:rPr lang="ru-RU" sz="2400" dirty="0" smtClean="0"/>
              <a:t> </a:t>
            </a:r>
            <a:r>
              <a:rPr lang="ru-RU" sz="2400" dirty="0" err="1" smtClean="0"/>
              <a:t>свинцю</a:t>
            </a:r>
            <a:r>
              <a:rPr lang="ru-RU" sz="2400" dirty="0" smtClean="0"/>
              <a:t>, цинку, фосфору, </a:t>
            </a:r>
            <a:r>
              <a:rPr lang="ru-RU" sz="2400" dirty="0" err="1" smtClean="0"/>
              <a:t>нітробензол</a:t>
            </a:r>
            <a:r>
              <a:rPr lang="ru-RU" sz="2400" dirty="0" smtClean="0"/>
              <a:t>, </a:t>
            </a:r>
            <a:r>
              <a:rPr lang="ru-RU" sz="2400" dirty="0" err="1" smtClean="0"/>
              <a:t>сульфаніламіди</a:t>
            </a:r>
            <a:r>
              <a:rPr lang="ru-RU" sz="2400" dirty="0" smtClean="0"/>
              <a:t>, </a:t>
            </a:r>
            <a:r>
              <a:rPr lang="ru-RU" sz="2400" dirty="0" err="1" smtClean="0"/>
              <a:t>фенацетин;біологічних</a:t>
            </a:r>
            <a:r>
              <a:rPr lang="ru-RU" sz="2400" dirty="0" smtClean="0"/>
              <a:t> - </a:t>
            </a:r>
            <a:r>
              <a:rPr lang="ru-RU" sz="2400" dirty="0" err="1" smtClean="0"/>
              <a:t>грибні</a:t>
            </a:r>
            <a:r>
              <a:rPr lang="ru-RU" sz="2400" dirty="0" smtClean="0"/>
              <a:t>, </a:t>
            </a:r>
            <a:r>
              <a:rPr lang="ru-RU" sz="2400" dirty="0" err="1" smtClean="0"/>
              <a:t>зміїні</a:t>
            </a:r>
            <a:r>
              <a:rPr lang="ru-RU" sz="2400" dirty="0" smtClean="0"/>
              <a:t>, </a:t>
            </a:r>
            <a:r>
              <a:rPr lang="ru-RU" sz="2400" dirty="0" err="1" smtClean="0"/>
              <a:t>бджолині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отрути</a:t>
            </a:r>
            <a:r>
              <a:rPr lang="ru-RU" sz="2400" dirty="0" smtClean="0"/>
              <a:t>, </a:t>
            </a:r>
            <a:r>
              <a:rPr lang="ru-RU" sz="2400" dirty="0" err="1" smtClean="0"/>
              <a:t>екзо</a:t>
            </a:r>
            <a:r>
              <a:rPr lang="ru-RU" sz="2400" dirty="0" smtClean="0"/>
              <a:t>- та </a:t>
            </a:r>
            <a:r>
              <a:rPr lang="ru-RU" sz="2400" dirty="0" err="1" smtClean="0"/>
              <a:t>ендотоксини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бактерій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продукти</a:t>
            </a:r>
            <a:r>
              <a:rPr lang="ru-RU" sz="2400" dirty="0" smtClean="0"/>
              <a:t> </a:t>
            </a:r>
            <a:r>
              <a:rPr lang="ru-RU" sz="2400" dirty="0" err="1" smtClean="0"/>
              <a:t>метаболізму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паразитів</a:t>
            </a:r>
            <a:r>
              <a:rPr lang="ru-RU" sz="2400" dirty="0" smtClean="0"/>
              <a:t> (</a:t>
            </a:r>
            <a:r>
              <a:rPr lang="ru-RU" sz="2400" dirty="0" err="1" smtClean="0"/>
              <a:t>малярійний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плазмодій</a:t>
            </a:r>
            <a:r>
              <a:rPr lang="ru-RU" sz="2400" dirty="0" smtClean="0"/>
              <a:t>), </a:t>
            </a:r>
            <a:r>
              <a:rPr lang="ru-RU" sz="2400" dirty="0" err="1" smtClean="0"/>
              <a:t>аутоантитіла</a:t>
            </a:r>
            <a:r>
              <a:rPr lang="ru-RU" sz="2400" dirty="0" smtClean="0"/>
              <a:t> на </a:t>
            </a:r>
            <a:r>
              <a:rPr lang="ru-RU" sz="2400" dirty="0" err="1" smtClean="0"/>
              <a:t>еритроцити</a:t>
            </a:r>
            <a:r>
              <a:rPr lang="ru-RU" sz="2400" dirty="0" smtClean="0"/>
              <a:t> (</a:t>
            </a:r>
            <a:r>
              <a:rPr lang="ru-RU" sz="2400" dirty="0" err="1" smtClean="0"/>
              <a:t>найбільша</a:t>
            </a:r>
            <a:r>
              <a:rPr lang="ru-RU" sz="2400" dirty="0" smtClean="0"/>
              <a:t> </a:t>
            </a:r>
            <a:r>
              <a:rPr lang="ru-RU" sz="2400" dirty="0" err="1" smtClean="0"/>
              <a:t>питома</a:t>
            </a:r>
            <a:r>
              <a:rPr lang="ru-RU" sz="2400" dirty="0" smtClean="0"/>
              <a:t> вага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причин </a:t>
            </a:r>
            <a:r>
              <a:rPr lang="ru-RU" sz="2400" dirty="0" err="1" smtClean="0"/>
              <a:t>набутих</a:t>
            </a:r>
            <a:r>
              <a:rPr lang="ru-RU" sz="2400" dirty="0" smtClean="0"/>
              <a:t> ГА).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rgbClr val="FFFF00"/>
          </a:solidFill>
          <a:ln/>
        </p:spPr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 err="1" smtClean="0"/>
              <a:t>Гемолітичні</a:t>
            </a:r>
            <a:r>
              <a:rPr lang="ru-RU" b="1" dirty="0" smtClean="0"/>
              <a:t> </a:t>
            </a:r>
            <a:r>
              <a:rPr lang="ru-RU" b="1" dirty="0" err="1" smtClean="0"/>
              <a:t>анемії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2590800" y="5029200"/>
            <a:ext cx="4800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Гипергидратация и набухание эритр. клеток</a:t>
            </a: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46482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2590800" y="5029200"/>
            <a:ext cx="4800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Гипергидратация и набухание эритр. клеток</a:t>
            </a: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Гиперосмия цитозоля</a:t>
            </a:r>
          </a:p>
        </p:txBody>
      </p:sp>
      <p:sp>
        <p:nvSpPr>
          <p:cNvPr id="23580" name="Rectangle 28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Утрата К</a:t>
            </a:r>
            <a:r>
              <a:rPr lang="ru-RU" baseline="30000"/>
              <a:t>+</a:t>
            </a:r>
            <a:r>
              <a:rPr lang="ru-RU"/>
              <a:t>, фосфатов, ферментов и др.; Избыток </a:t>
            </a:r>
            <a:r>
              <a:rPr lang="en-US"/>
              <a:t>Na</a:t>
            </a:r>
            <a:r>
              <a:rPr lang="ru-RU" baseline="30000"/>
              <a:t>+</a:t>
            </a:r>
            <a:r>
              <a:rPr lang="ru-RU"/>
              <a:t>, Са</a:t>
            </a:r>
            <a:r>
              <a:rPr lang="ru-RU" baseline="30000"/>
              <a:t>2+</a:t>
            </a:r>
            <a:endParaRPr lang="ru-RU"/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Повреждающий фактор</a:t>
            </a: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↑ проницаемости мембран эритроидных клеток</a:t>
            </a: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Гипергидратация и набухание эритр. клеток</a:t>
            </a: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596" name="Rectangle 44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Гипергидратация и набухание эритр. клеток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Гиперосмия цитозоля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1371600" y="2971800"/>
            <a:ext cx="6400800" cy="457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Утрата К</a:t>
            </a:r>
            <a:r>
              <a:rPr lang="ru-RU" b="1" baseline="30000"/>
              <a:t>+</a:t>
            </a:r>
            <a:r>
              <a:rPr lang="ru-RU" b="1"/>
              <a:t>, фосфатов, ферментов и др.; Избыток </a:t>
            </a:r>
            <a:r>
              <a:rPr lang="en-US" b="1"/>
              <a:t>Na</a:t>
            </a:r>
            <a:r>
              <a:rPr lang="ru-RU" b="1" baseline="30000"/>
              <a:t>+</a:t>
            </a:r>
            <a:r>
              <a:rPr lang="ru-RU" b="1"/>
              <a:t>, Са</a:t>
            </a:r>
            <a:r>
              <a:rPr lang="ru-RU" b="1" baseline="30000"/>
              <a:t>2+</a:t>
            </a:r>
            <a:endParaRPr lang="ru-RU" b="1"/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Повреждающий фактор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↑ проницаемости мембран эритроидных клеток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3657600" y="6019800"/>
            <a:ext cx="20574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ГЕМОЛІЗ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2286000" y="5029200"/>
            <a:ext cx="55626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Гіпергідратація</a:t>
            </a:r>
            <a:r>
              <a:rPr lang="ru-RU" b="1" dirty="0" smtClean="0"/>
              <a:t> </a:t>
            </a:r>
            <a:r>
              <a:rPr lang="ru-RU" b="1" dirty="0" err="1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набухання</a:t>
            </a:r>
            <a:r>
              <a:rPr lang="ru-RU" b="1" dirty="0" smtClean="0"/>
              <a:t> </a:t>
            </a:r>
            <a:r>
              <a:rPr lang="ru-RU" b="1" dirty="0" err="1" smtClean="0"/>
              <a:t>еритроцитів</a:t>
            </a:r>
            <a:endParaRPr lang="ru-RU" b="1" dirty="0"/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3200400" y="3962400"/>
            <a:ext cx="2819400" cy="533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Гіперосмія</a:t>
            </a:r>
            <a:r>
              <a:rPr lang="ru-RU" b="1" dirty="0" smtClean="0"/>
              <a:t> </a:t>
            </a:r>
            <a:r>
              <a:rPr lang="ru-RU" b="1" dirty="0" err="1" smtClean="0"/>
              <a:t>цитозолю</a:t>
            </a:r>
            <a:endParaRPr lang="ru-RU" b="1" dirty="0"/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838200" y="2971800"/>
            <a:ext cx="7315200" cy="4572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/>
              <a:t>В</a:t>
            </a:r>
            <a:r>
              <a:rPr lang="ru-RU" b="1" dirty="0" err="1" smtClean="0"/>
              <a:t>трата</a:t>
            </a:r>
            <a:r>
              <a:rPr lang="ru-RU" b="1" dirty="0" smtClean="0"/>
              <a:t> </a:t>
            </a:r>
            <a:r>
              <a:rPr lang="ru-RU" b="1" dirty="0"/>
              <a:t>К</a:t>
            </a:r>
            <a:r>
              <a:rPr lang="ru-RU" b="1" baseline="30000" dirty="0"/>
              <a:t>+</a:t>
            </a:r>
            <a:r>
              <a:rPr lang="ru-RU" b="1" dirty="0"/>
              <a:t>, </a:t>
            </a:r>
            <a:r>
              <a:rPr lang="ru-RU" b="1" dirty="0" err="1" smtClean="0"/>
              <a:t>фосфатів</a:t>
            </a:r>
            <a:r>
              <a:rPr lang="ru-RU" b="1" dirty="0"/>
              <a:t>, </a:t>
            </a:r>
            <a:r>
              <a:rPr lang="ru-RU" b="1" dirty="0" err="1" smtClean="0"/>
              <a:t>ферментів</a:t>
            </a:r>
            <a:r>
              <a:rPr lang="ru-RU" b="1" dirty="0" smtClean="0"/>
              <a:t> та </a:t>
            </a:r>
            <a:r>
              <a:rPr lang="ru-RU" b="1" dirty="0" err="1" smtClean="0"/>
              <a:t>ін</a:t>
            </a:r>
            <a:r>
              <a:rPr lang="ru-RU" b="1" dirty="0" smtClean="0"/>
              <a:t>.; </a:t>
            </a:r>
            <a:r>
              <a:rPr lang="ru-RU" b="1" dirty="0" err="1" smtClean="0"/>
              <a:t>Надлишок</a:t>
            </a:r>
            <a:r>
              <a:rPr lang="ru-RU" b="1" dirty="0" smtClean="0"/>
              <a:t> </a:t>
            </a:r>
            <a:r>
              <a:rPr lang="en-US" b="1" dirty="0"/>
              <a:t>Na</a:t>
            </a:r>
            <a:r>
              <a:rPr lang="ru-RU" b="1" baseline="30000" dirty="0"/>
              <a:t>+</a:t>
            </a:r>
            <a:r>
              <a:rPr lang="ru-RU" b="1" dirty="0"/>
              <a:t>, Са</a:t>
            </a:r>
            <a:r>
              <a:rPr lang="ru-RU" b="1" baseline="30000" dirty="0"/>
              <a:t>2+</a:t>
            </a:r>
            <a:endParaRPr lang="ru-RU" b="1" dirty="0"/>
          </a:p>
        </p:txBody>
      </p:sp>
      <p:sp>
        <p:nvSpPr>
          <p:cNvPr id="23607" name="Rectangle 55"/>
          <p:cNvSpPr>
            <a:spLocks noChangeArrowheads="1"/>
          </p:cNvSpPr>
          <p:nvPr/>
        </p:nvSpPr>
        <p:spPr bwMode="auto">
          <a:xfrm>
            <a:off x="3276600" y="457200"/>
            <a:ext cx="2819400" cy="8382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Пошкоджуючий</a:t>
            </a:r>
            <a:r>
              <a:rPr lang="ru-RU" b="1" dirty="0" smtClean="0"/>
              <a:t> </a:t>
            </a:r>
            <a:r>
              <a:rPr lang="ru-RU" b="1" dirty="0"/>
              <a:t>фактор</a:t>
            </a:r>
          </a:p>
        </p:txBody>
      </p:sp>
      <p:sp>
        <p:nvSpPr>
          <p:cNvPr id="23608" name="Rectangle 56"/>
          <p:cNvSpPr>
            <a:spLocks noChangeArrowheads="1"/>
          </p:cNvSpPr>
          <p:nvPr/>
        </p:nvSpPr>
        <p:spPr bwMode="auto">
          <a:xfrm>
            <a:off x="1752600" y="1905000"/>
            <a:ext cx="5638800" cy="3810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/>
              <a:t>↑ </a:t>
            </a:r>
            <a:r>
              <a:rPr lang="ru-RU" b="1" dirty="0" err="1" smtClean="0"/>
              <a:t>проникності</a:t>
            </a:r>
            <a:r>
              <a:rPr lang="ru-RU" b="1" dirty="0" smtClean="0"/>
              <a:t> </a:t>
            </a:r>
            <a:r>
              <a:rPr lang="ru-RU" b="1" dirty="0"/>
              <a:t>мембран </a:t>
            </a:r>
            <a:r>
              <a:rPr lang="ru-RU" b="1" dirty="0" err="1" smtClean="0"/>
              <a:t>еритроцитів</a:t>
            </a:r>
            <a:endParaRPr lang="ru-RU" b="1" dirty="0"/>
          </a:p>
        </p:txBody>
      </p:sp>
      <p:sp>
        <p:nvSpPr>
          <p:cNvPr id="23609" name="Line 57"/>
          <p:cNvSpPr>
            <a:spLocks noChangeShapeType="1"/>
          </p:cNvSpPr>
          <p:nvPr/>
        </p:nvSpPr>
        <p:spPr bwMode="auto">
          <a:xfrm>
            <a:off x="4648200" y="2286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0" name="Line 58"/>
          <p:cNvSpPr>
            <a:spLocks noChangeShapeType="1"/>
          </p:cNvSpPr>
          <p:nvPr/>
        </p:nvSpPr>
        <p:spPr bwMode="auto">
          <a:xfrm>
            <a:off x="46482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1" name="Line 59"/>
          <p:cNvSpPr>
            <a:spLocks noChangeShapeType="1"/>
          </p:cNvSpPr>
          <p:nvPr/>
        </p:nvSpPr>
        <p:spPr bwMode="auto">
          <a:xfrm>
            <a:off x="4648200" y="449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612" name="Line 60"/>
          <p:cNvSpPr>
            <a:spLocks noChangeShapeType="1"/>
          </p:cNvSpPr>
          <p:nvPr/>
        </p:nvSpPr>
        <p:spPr bwMode="auto">
          <a:xfrm>
            <a:off x="46482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smtClean="0"/>
              <a:t>Патогенез – </a:t>
            </a:r>
            <a:r>
              <a:rPr lang="ru-RU" sz="1800" dirty="0" err="1" smtClean="0"/>
              <a:t>уроджені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дефекти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клітинної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.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синтезу </a:t>
            </a:r>
            <a:r>
              <a:rPr lang="ru-RU" sz="1800" dirty="0" err="1" smtClean="0"/>
              <a:t>білків</a:t>
            </a:r>
            <a:r>
              <a:rPr lang="ru-RU" sz="1800" dirty="0" smtClean="0"/>
              <a:t> (</a:t>
            </a:r>
            <a:r>
              <a:rPr lang="ru-RU" sz="1800" dirty="0" err="1" smtClean="0"/>
              <a:t>спектрин</a:t>
            </a:r>
            <a:r>
              <a:rPr lang="ru-RU" sz="1800" dirty="0" smtClean="0"/>
              <a:t>, </a:t>
            </a:r>
            <a:r>
              <a:rPr lang="ru-RU" sz="1800" dirty="0" err="1" smtClean="0"/>
              <a:t>анкерин</a:t>
            </a:r>
            <a:r>
              <a:rPr lang="ru-RU" sz="1800" dirty="0" smtClean="0"/>
              <a:t> та </a:t>
            </a:r>
            <a:r>
              <a:rPr lang="ru-RU" sz="1800" dirty="0" err="1" smtClean="0"/>
              <a:t>інших</a:t>
            </a:r>
            <a:r>
              <a:rPr lang="ru-RU" sz="1800" dirty="0" smtClean="0"/>
              <a:t>.)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Сімейний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спадковий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мікросфероцитоз</a:t>
            </a:r>
            <a:r>
              <a:rPr lang="ru-RU" sz="1800" dirty="0" smtClean="0"/>
              <a:t> (Хвороба </a:t>
            </a:r>
            <a:r>
              <a:rPr lang="ru-RU" sz="1800" dirty="0" err="1" smtClean="0"/>
              <a:t>Мінковського-Шоффара</a:t>
            </a:r>
            <a:r>
              <a:rPr lang="ru-RU" sz="1800" dirty="0" smtClean="0"/>
              <a:t>). </a:t>
            </a:r>
            <a:r>
              <a:rPr lang="ru-RU" sz="1800" dirty="0" err="1" smtClean="0"/>
              <a:t>Наслідується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аутосомно-домінантно</a:t>
            </a:r>
            <a:r>
              <a:rPr lang="ru-RU" sz="1800" dirty="0" smtClean="0"/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Мембранопатія</a:t>
            </a:r>
            <a:r>
              <a:rPr lang="ru-RU" sz="1800" dirty="0" smtClean="0"/>
              <a:t> </a:t>
            </a:r>
            <a:r>
              <a:rPr lang="ru-RU" sz="1800" dirty="0" err="1" smtClean="0"/>
              <a:t>обумовлена</a:t>
            </a:r>
            <a:r>
              <a:rPr lang="ru-RU" sz="1800" dirty="0" smtClean="0"/>
              <a:t> ​​</a:t>
            </a:r>
            <a:r>
              <a:rPr lang="ru-RU" sz="1800" dirty="0" err="1" smtClean="0"/>
              <a:t>значним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вмістом</a:t>
            </a:r>
            <a:r>
              <a:rPr lang="ru-RU" sz="1800" dirty="0" smtClean="0"/>
              <a:t> </a:t>
            </a:r>
            <a:r>
              <a:rPr lang="ru-RU" sz="1800" dirty="0" err="1" smtClean="0"/>
              <a:t>білка</a:t>
            </a:r>
            <a:r>
              <a:rPr lang="ru-RU" sz="1800" dirty="0" smtClean="0"/>
              <a:t> </a:t>
            </a:r>
            <a:r>
              <a:rPr lang="ru-RU" sz="1800" dirty="0" err="1" smtClean="0"/>
              <a:t>спектрину</a:t>
            </a:r>
            <a:r>
              <a:rPr lang="ru-RU" sz="1800" dirty="0" smtClean="0"/>
              <a:t>, </a:t>
            </a:r>
            <a:r>
              <a:rPr lang="ru-RU" sz="1800" dirty="0" err="1" smtClean="0"/>
              <a:t>порушенням</a:t>
            </a:r>
            <a:r>
              <a:rPr lang="ru-RU" sz="1800" dirty="0" smtClean="0"/>
              <a:t> </a:t>
            </a:r>
            <a:r>
              <a:rPr lang="ru-RU" sz="1800" dirty="0" err="1" smtClean="0"/>
              <a:t>зв'язування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іншими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білками</a:t>
            </a:r>
            <a:r>
              <a:rPr lang="ru-RU" sz="1800" dirty="0" smtClean="0"/>
              <a:t> мембран. Структура самого </a:t>
            </a:r>
            <a:r>
              <a:rPr lang="ru-RU" sz="1800" dirty="0" err="1" smtClean="0"/>
              <a:t>спектрину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мікросфероцітозі</a:t>
            </a:r>
            <a:r>
              <a:rPr lang="ru-RU" sz="1800" dirty="0" smtClean="0"/>
              <a:t> </a:t>
            </a:r>
            <a:r>
              <a:rPr lang="ru-RU" sz="1800" dirty="0" err="1" smtClean="0"/>
              <a:t>змінена</a:t>
            </a:r>
            <a:r>
              <a:rPr lang="ru-RU" sz="1800" dirty="0" smtClean="0"/>
              <a:t>. Все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обумовлює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проникності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іонів</a:t>
            </a:r>
            <a:r>
              <a:rPr lang="ru-RU" sz="1800" dirty="0" smtClean="0"/>
              <a:t> </a:t>
            </a:r>
            <a:r>
              <a:rPr lang="en-US" sz="1800" dirty="0" smtClean="0"/>
              <a:t>N</a:t>
            </a:r>
            <a:r>
              <a:rPr lang="ru-RU" sz="1800" dirty="0" err="1" smtClean="0"/>
              <a:t>а+</a:t>
            </a:r>
            <a:r>
              <a:rPr lang="ru-RU" sz="1800" dirty="0" smtClean="0"/>
              <a:t>, </a:t>
            </a:r>
            <a:r>
              <a:rPr lang="ru-RU" sz="1800" dirty="0" err="1" smtClean="0"/>
              <a:t>Са²+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накопичення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надлишку</a:t>
            </a:r>
            <a:r>
              <a:rPr lang="ru-RU" sz="1800" dirty="0" smtClean="0"/>
              <a:t>, а </a:t>
            </a:r>
            <a:r>
              <a:rPr lang="ru-RU" sz="1800" dirty="0" err="1" smtClean="0"/>
              <a:t>також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рідини</a:t>
            </a:r>
            <a:r>
              <a:rPr lang="ru-RU" sz="1800" dirty="0" smtClean="0"/>
              <a:t> в </a:t>
            </a:r>
            <a:r>
              <a:rPr lang="ru-RU" sz="1800" dirty="0" err="1" smtClean="0"/>
              <a:t>гіалоплазмі</a:t>
            </a:r>
            <a:r>
              <a:rPr lang="ru-RU" sz="1800" dirty="0" smtClean="0"/>
              <a:t>. </a:t>
            </a:r>
            <a:r>
              <a:rPr lang="ru-RU" sz="1800" dirty="0" err="1" smtClean="0"/>
              <a:t>Гіпергідратовані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еритроцити</a:t>
            </a:r>
            <a:r>
              <a:rPr lang="ru-RU" sz="1800" dirty="0" smtClean="0"/>
              <a:t> </a:t>
            </a:r>
            <a:r>
              <a:rPr lang="ru-RU" sz="1800" dirty="0" err="1" smtClean="0"/>
              <a:t>набувають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сферичної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форми</a:t>
            </a:r>
            <a:r>
              <a:rPr lang="ru-RU" sz="1800" dirty="0" smtClean="0"/>
              <a:t>. </a:t>
            </a:r>
            <a:r>
              <a:rPr lang="ru-RU" sz="1800" dirty="0" err="1" smtClean="0"/>
              <a:t>Це</a:t>
            </a:r>
            <a:r>
              <a:rPr lang="ru-RU" sz="1800" dirty="0" smtClean="0"/>
              <a:t> </a:t>
            </a:r>
            <a:r>
              <a:rPr lang="ru-RU" sz="1800" dirty="0" err="1" smtClean="0"/>
              <a:t>пластичність</a:t>
            </a:r>
            <a:r>
              <a:rPr lang="ru-RU" sz="1800" dirty="0" smtClean="0"/>
              <a:t> мембран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,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здатність</a:t>
            </a:r>
            <a:r>
              <a:rPr lang="ru-RU" sz="1800" dirty="0" smtClean="0"/>
              <a:t> до </a:t>
            </a:r>
            <a:r>
              <a:rPr lang="ru-RU" sz="1800" dirty="0" err="1" smtClean="0"/>
              <a:t>деформації</a:t>
            </a:r>
            <a:r>
              <a:rPr lang="ru-RU" sz="1800" dirty="0" smtClean="0"/>
              <a:t> в </a:t>
            </a:r>
            <a:r>
              <a:rPr lang="ru-RU" sz="1800" dirty="0" err="1" smtClean="0"/>
              <a:t>мікросудинах</a:t>
            </a:r>
            <a:r>
              <a:rPr lang="ru-RU" sz="1800" dirty="0" smtClean="0"/>
              <a:t>. </a:t>
            </a:r>
            <a:r>
              <a:rPr lang="ru-RU" sz="1800" dirty="0" err="1" smtClean="0"/>
              <a:t>Проходячи</a:t>
            </a:r>
            <a:r>
              <a:rPr lang="ru-RU" sz="1800" dirty="0" smtClean="0"/>
              <a:t> через </a:t>
            </a:r>
            <a:r>
              <a:rPr lang="ru-RU" sz="1800" dirty="0" err="1" smtClean="0"/>
              <a:t>селезінкові</a:t>
            </a:r>
            <a:r>
              <a:rPr lang="ru-RU" sz="1800" dirty="0" smtClean="0"/>
              <a:t> </a:t>
            </a:r>
            <a:r>
              <a:rPr lang="ru-RU" sz="1800" dirty="0" err="1" smtClean="0"/>
              <a:t>синуси</a:t>
            </a:r>
            <a:r>
              <a:rPr lang="ru-RU" sz="1800" dirty="0" smtClean="0"/>
              <a:t>, вони не </a:t>
            </a:r>
            <a:r>
              <a:rPr lang="ru-RU" sz="1800" dirty="0" err="1" smtClean="0"/>
              <a:t>можуть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деформуватися</a:t>
            </a:r>
            <a:r>
              <a:rPr lang="ru-RU" sz="1800" dirty="0" smtClean="0"/>
              <a:t>, </a:t>
            </a:r>
            <a:r>
              <a:rPr lang="ru-RU" sz="1800" dirty="0" err="1" smtClean="0"/>
              <a:t>втрачають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частину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поверхні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перетворюються</a:t>
            </a:r>
            <a:r>
              <a:rPr lang="ru-RU" sz="1800" dirty="0" smtClean="0"/>
              <a:t> на </a:t>
            </a:r>
            <a:r>
              <a:rPr lang="ru-RU" sz="1800" dirty="0" err="1" smtClean="0"/>
              <a:t>сфероцити</a:t>
            </a:r>
            <a:r>
              <a:rPr lang="ru-RU" sz="1800" dirty="0" smtClean="0"/>
              <a:t> малого </a:t>
            </a:r>
            <a:r>
              <a:rPr lang="ru-RU" sz="1800" dirty="0" err="1" smtClean="0"/>
              <a:t>розміру</a:t>
            </a:r>
            <a:r>
              <a:rPr lang="ru-RU" sz="1800" dirty="0" smtClean="0"/>
              <a:t>, </a:t>
            </a:r>
            <a:r>
              <a:rPr lang="ru-RU" sz="1800" dirty="0" err="1" smtClean="0"/>
              <a:t>різко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</a:t>
            </a:r>
            <a:r>
              <a:rPr lang="ru-RU" sz="1800" dirty="0" err="1" smtClean="0"/>
              <a:t>тривалість</a:t>
            </a:r>
            <a:r>
              <a:rPr lang="ru-RU" sz="1800" dirty="0" smtClean="0"/>
              <a:t> </a:t>
            </a:r>
            <a:r>
              <a:rPr lang="ru-RU" sz="1800" dirty="0" err="1" smtClean="0"/>
              <a:t>життя</a:t>
            </a:r>
            <a:r>
              <a:rPr lang="ru-RU" sz="1800" dirty="0" smtClean="0"/>
              <a:t> (до 6-8 </a:t>
            </a:r>
            <a:r>
              <a:rPr lang="ru-RU" sz="1800" dirty="0" err="1" smtClean="0"/>
              <a:t>діб</a:t>
            </a:r>
            <a:r>
              <a:rPr lang="ru-RU" sz="1800" dirty="0" smtClean="0"/>
              <a:t>).         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 err="1" smtClean="0"/>
              <a:t>Характеризується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тривалим</a:t>
            </a:r>
            <a:r>
              <a:rPr lang="ru-RU" sz="1800" dirty="0" smtClean="0"/>
              <a:t> </a:t>
            </a:r>
            <a:r>
              <a:rPr lang="ru-RU" sz="1800" dirty="0" err="1" smtClean="0"/>
              <a:t>латентним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перебігом</a:t>
            </a:r>
            <a:r>
              <a:rPr lang="ru-RU" sz="1800" dirty="0" smtClean="0"/>
              <a:t>, часто </a:t>
            </a:r>
            <a:r>
              <a:rPr lang="ru-RU" sz="1800" dirty="0" err="1" smtClean="0"/>
              <a:t>з</a:t>
            </a:r>
            <a:r>
              <a:rPr lang="ru-RU" sz="1800" dirty="0" smtClean="0"/>
              <a:t> одним симптомом </a:t>
            </a:r>
            <a:r>
              <a:rPr lang="ru-RU" sz="1800" dirty="0" err="1" smtClean="0"/>
              <a:t>жовтяниці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мікросфероцитозом</a:t>
            </a:r>
            <a:r>
              <a:rPr lang="ru-RU" sz="1800" dirty="0" smtClean="0"/>
              <a:t>. </a:t>
            </a:r>
            <a:r>
              <a:rPr lang="ru-RU" sz="1800" dirty="0" err="1" smtClean="0"/>
              <a:t>Провокують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загострення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переохолодження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перевтому</a:t>
            </a:r>
            <a:r>
              <a:rPr lang="ru-RU" sz="1800" dirty="0" smtClean="0"/>
              <a:t>, </a:t>
            </a:r>
            <a:r>
              <a:rPr lang="ru-RU" sz="1800" dirty="0" err="1" smtClean="0"/>
              <a:t>інфекції</a:t>
            </a:r>
            <a:r>
              <a:rPr lang="ru-RU" sz="1800" dirty="0" smtClean="0"/>
              <a:t>. У </a:t>
            </a:r>
            <a:r>
              <a:rPr lang="ru-RU" sz="1800" dirty="0" err="1" smtClean="0"/>
              <a:t>гострому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періоді</a:t>
            </a:r>
            <a:r>
              <a:rPr lang="ru-RU" sz="1800" dirty="0" smtClean="0"/>
              <a:t> - </a:t>
            </a:r>
            <a:r>
              <a:rPr lang="ru-RU" sz="1800" dirty="0" err="1" smtClean="0"/>
              <a:t>спленомегалія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жовтяниця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уробілірубінемією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уробілінурією</a:t>
            </a:r>
            <a:r>
              <a:rPr lang="ru-RU" sz="1800" dirty="0" smtClean="0"/>
              <a:t>, а </a:t>
            </a:r>
            <a:r>
              <a:rPr lang="ru-RU" sz="1800" dirty="0" err="1" smtClean="0"/>
              <a:t>також</a:t>
            </a:r>
            <a:r>
              <a:rPr lang="ru-RU" sz="1800" dirty="0" smtClean="0"/>
              <a:t> ↑</a:t>
            </a:r>
            <a:r>
              <a:rPr lang="en-US" sz="1800" dirty="0" smtClean="0"/>
              <a:t>t°. </a:t>
            </a:r>
            <a:r>
              <a:rPr lang="ru-RU" sz="1800" dirty="0" smtClean="0"/>
              <a:t>Часто </a:t>
            </a:r>
            <a:r>
              <a:rPr lang="ru-RU" sz="1800" dirty="0" err="1" smtClean="0"/>
              <a:t>виникають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трофічні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виразки</a:t>
            </a:r>
            <a:r>
              <a:rPr lang="ru-RU" sz="1800" dirty="0" smtClean="0"/>
              <a:t> (</a:t>
            </a:r>
            <a:r>
              <a:rPr lang="ru-RU" sz="1800" dirty="0" err="1" smtClean="0"/>
              <a:t>наслідок</a:t>
            </a:r>
            <a:r>
              <a:rPr lang="ru-RU" sz="1800" dirty="0" smtClean="0"/>
              <a:t> </a:t>
            </a:r>
            <a:r>
              <a:rPr lang="ru-RU" sz="1800" dirty="0" err="1" smtClean="0"/>
              <a:t>мікротромбів</a:t>
            </a:r>
            <a:r>
              <a:rPr lang="ru-RU" sz="1800" dirty="0" smtClean="0"/>
              <a:t> при </a:t>
            </a:r>
            <a:r>
              <a:rPr lang="ru-RU" sz="1800" dirty="0" err="1" smtClean="0"/>
              <a:t>гемолізі</a:t>
            </a:r>
            <a:r>
              <a:rPr lang="ru-RU" sz="1800" dirty="0" smtClean="0"/>
              <a:t>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b="1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458200" cy="792162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3600" b="1" dirty="0" err="1" smtClean="0"/>
              <a:t>Мембранопатії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еритроцитопатії</a:t>
            </a:r>
            <a:r>
              <a:rPr lang="ru-RU" sz="3600" b="1" dirty="0" smtClean="0"/>
              <a:t>)</a:t>
            </a:r>
            <a:endParaRPr lang="ru-RU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err="1" smtClean="0"/>
              <a:t>Серповидно-клітинна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анемія</a:t>
            </a:r>
            <a:r>
              <a:rPr lang="ru-RU" sz="2400" b="1" i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smtClean="0"/>
              <a:t>Патогенез - </a:t>
            </a:r>
            <a:r>
              <a:rPr lang="ru-RU" sz="2400" b="1" i="1" dirty="0" err="1" smtClean="0"/>
              <a:t>генетичний</a:t>
            </a:r>
            <a:r>
              <a:rPr lang="ru-RU" sz="2400" b="1" i="1" dirty="0" smtClean="0"/>
              <a:t> дефект у структурному </a:t>
            </a:r>
            <a:r>
              <a:rPr lang="ru-RU" sz="2400" b="1" i="1" dirty="0" err="1" smtClean="0"/>
              <a:t>гені</a:t>
            </a:r>
            <a:r>
              <a:rPr lang="ru-RU" sz="2400" b="1" i="1" dirty="0" smtClean="0"/>
              <a:t> ⇒ </a:t>
            </a:r>
            <a:r>
              <a:rPr lang="ru-RU" sz="2400" b="1" i="1" dirty="0" err="1" smtClean="0"/>
              <a:t>порушується</a:t>
            </a:r>
            <a:r>
              <a:rPr lang="ru-RU" sz="2400" b="1" i="1" dirty="0" smtClean="0"/>
              <a:t> структура </a:t>
            </a:r>
            <a:r>
              <a:rPr lang="el-GR" sz="2400" b="1" i="1" dirty="0" smtClean="0"/>
              <a:t>β-</a:t>
            </a:r>
            <a:r>
              <a:rPr lang="ru-RU" sz="2400" b="1" i="1" dirty="0" err="1" smtClean="0"/>
              <a:t>ланцюгів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глобіну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зв'язку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із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заміною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однієї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амінокислоти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частіше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глютаміну</a:t>
            </a:r>
            <a:r>
              <a:rPr lang="ru-RU" sz="2400" b="1" i="1" dirty="0" smtClean="0"/>
              <a:t>) на </a:t>
            </a:r>
            <a:r>
              <a:rPr lang="ru-RU" sz="2400" b="1" i="1" dirty="0" err="1" smtClean="0"/>
              <a:t>іншу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валін</a:t>
            </a:r>
            <a:r>
              <a:rPr lang="ru-RU" sz="2400" b="1" i="1" dirty="0" smtClean="0"/>
              <a:t>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smtClean="0"/>
              <a:t>В </a:t>
            </a:r>
            <a:r>
              <a:rPr lang="ru-RU" sz="2400" b="1" i="1" dirty="0" err="1" smtClean="0"/>
              <a:t>основі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утворення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серповидних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клітин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лежить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властивість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err="1" smtClean="0"/>
              <a:t>полімеризуватися</a:t>
            </a:r>
            <a:r>
              <a:rPr lang="ru-RU" sz="2400" b="1" i="1" dirty="0" smtClean="0"/>
              <a:t> при </a:t>
            </a:r>
            <a:r>
              <a:rPr lang="ru-RU" sz="2400" b="1" i="1" dirty="0" err="1" smtClean="0"/>
              <a:t>переході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відновлену</a:t>
            </a:r>
            <a:r>
              <a:rPr lang="ru-RU" sz="2400" b="1" i="1" dirty="0" smtClean="0"/>
              <a:t> форму. </a:t>
            </a:r>
            <a:r>
              <a:rPr lang="ru-RU" sz="2400" b="1" i="1" dirty="0" err="1" smtClean="0"/>
              <a:t>Полімери</a:t>
            </a:r>
            <a:r>
              <a:rPr lang="ru-RU" sz="2400" b="1" i="1" dirty="0" smtClean="0"/>
              <a:t> (</a:t>
            </a:r>
            <a:r>
              <a:rPr lang="ru-RU" sz="2400" b="1" i="1" dirty="0" err="1" smtClean="0"/>
              <a:t>довгі</a:t>
            </a:r>
            <a:r>
              <a:rPr lang="ru-RU" sz="2400" b="1" i="1" dirty="0" smtClean="0"/>
              <a:t> нитки), </a:t>
            </a:r>
            <a:r>
              <a:rPr lang="ru-RU" sz="2400" b="1" i="1" dirty="0" err="1" smtClean="0"/>
              <a:t>що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утворюються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групуються</a:t>
            </a:r>
            <a:r>
              <a:rPr lang="ru-RU" sz="2400" b="1" i="1" dirty="0" smtClean="0"/>
              <a:t> в </a:t>
            </a:r>
            <a:r>
              <a:rPr lang="ru-RU" sz="2400" b="1" i="1" dirty="0" err="1" smtClean="0"/>
              <a:t>тактоїди</a:t>
            </a:r>
            <a:r>
              <a:rPr lang="ru-RU" sz="2400" b="1" i="1" dirty="0" smtClean="0"/>
              <a:t>, вони </a:t>
            </a:r>
            <a:r>
              <a:rPr lang="ru-RU" sz="2400" b="1" i="1" dirty="0" err="1" smtClean="0"/>
              <a:t>змінюють</a:t>
            </a:r>
            <a:r>
              <a:rPr lang="ru-RU" sz="2400" b="1" i="1" dirty="0" smtClean="0"/>
              <a:t> форму </a:t>
            </a:r>
            <a:r>
              <a:rPr lang="ru-RU" sz="2400" b="1" i="1" dirty="0" err="1" smtClean="0"/>
              <a:t>і</a:t>
            </a:r>
            <a:r>
              <a:rPr lang="ru-RU" sz="2400" b="1" i="1" dirty="0" smtClean="0"/>
              <a:t> вид </a:t>
            </a:r>
            <a:r>
              <a:rPr lang="ru-RU" sz="2400" b="1" i="1" dirty="0" err="1" smtClean="0"/>
              <a:t>еритроцитів</a:t>
            </a:r>
            <a:r>
              <a:rPr lang="ru-RU" sz="2400" b="1" i="1" dirty="0" smtClean="0"/>
              <a:t>. </a:t>
            </a:r>
            <a:r>
              <a:rPr lang="ru-RU" sz="2400" b="1" i="1" dirty="0" err="1" smtClean="0"/>
              <a:t>Полімеризація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відновленого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err="1" smtClean="0"/>
              <a:t>пов'язана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його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низькою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розчинністю</a:t>
            </a:r>
            <a:r>
              <a:rPr lang="ru-RU" sz="2400" b="1" i="1" dirty="0" smtClean="0"/>
              <a:t> (в 100 </a:t>
            </a:r>
            <a:r>
              <a:rPr lang="ru-RU" sz="2400" b="1" i="1" dirty="0" err="1" smtClean="0"/>
              <a:t>разів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розчинності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HbA</a:t>
            </a:r>
            <a:r>
              <a:rPr lang="en-US" sz="2400" b="1" i="1" dirty="0" smtClean="0"/>
              <a:t>). </a:t>
            </a:r>
            <a:r>
              <a:rPr lang="ru-RU" sz="2400" b="1" i="1" dirty="0" err="1" smtClean="0"/>
              <a:t>Утворення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тактоїдів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залежить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від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концентрації</a:t>
            </a:r>
            <a:r>
              <a:rPr lang="ru-RU" sz="2400" b="1" i="1" dirty="0" smtClean="0"/>
              <a:t> </a:t>
            </a:r>
            <a:r>
              <a:rPr lang="en-US" sz="2400" b="1" i="1" dirty="0" err="1" smtClean="0"/>
              <a:t>HbS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в </a:t>
            </a:r>
            <a:r>
              <a:rPr lang="ru-RU" sz="2400" b="1" i="1" dirty="0" err="1" smtClean="0"/>
              <a:t>еритроциті</a:t>
            </a:r>
            <a:r>
              <a:rPr lang="ru-RU" sz="2400" b="1" i="1" dirty="0" smtClean="0"/>
              <a:t> та </a:t>
            </a:r>
            <a:r>
              <a:rPr lang="ru-RU" sz="2400" b="1" i="1" dirty="0" err="1" smtClean="0"/>
              <a:t>парціального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тиску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кисню</a:t>
            </a:r>
            <a:r>
              <a:rPr lang="ru-RU" sz="2400" b="1" i="1" dirty="0" smtClean="0"/>
              <a:t> у </a:t>
            </a:r>
            <a:r>
              <a:rPr lang="ru-RU" sz="2400" b="1" i="1" dirty="0" err="1" smtClean="0"/>
              <a:t>крові</a:t>
            </a:r>
            <a:r>
              <a:rPr lang="ru-RU" sz="2400" b="1" i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i="1" dirty="0" err="1" smtClean="0"/>
              <a:t>↓Нв</a:t>
            </a:r>
            <a:r>
              <a:rPr lang="ru-RU" sz="2400" b="1" i="1" dirty="0" smtClean="0"/>
              <a:t> до 30-50 г/л, </a:t>
            </a:r>
            <a:r>
              <a:rPr lang="ru-RU" sz="2400" b="1" i="1" dirty="0" err="1" smtClean="0"/>
              <a:t>ретикулоцитоз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зменшення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вмісту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заліза</a:t>
            </a:r>
            <a:r>
              <a:rPr lang="ru-RU" sz="2400" b="1" i="1" dirty="0" smtClean="0"/>
              <a:t> в </a:t>
            </a:r>
            <a:r>
              <a:rPr lang="ru-RU" sz="2400" b="1" i="1" dirty="0" err="1" smtClean="0"/>
              <a:t>сироватці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гіпохромія</a:t>
            </a:r>
            <a:r>
              <a:rPr lang="ru-RU" sz="2400" b="1" i="1" dirty="0" smtClean="0"/>
              <a:t>. 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b="1" dirty="0" err="1" smtClean="0"/>
              <a:t>Гемоглобінопатії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dirty="0"/>
              <a:t>       </a:t>
            </a:r>
            <a:r>
              <a:rPr lang="ru-RU" sz="1800" dirty="0" err="1" smtClean="0"/>
              <a:t>Найчастіше</a:t>
            </a:r>
            <a:r>
              <a:rPr lang="ru-RU" sz="1800" dirty="0" smtClean="0"/>
              <a:t> </a:t>
            </a:r>
            <a:r>
              <a:rPr lang="ru-RU" sz="1800" dirty="0" err="1" smtClean="0"/>
              <a:t>виявляють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такі</a:t>
            </a:r>
            <a:r>
              <a:rPr lang="ru-RU" sz="1800" dirty="0" smtClean="0"/>
              <a:t> </a:t>
            </a:r>
            <a:r>
              <a:rPr lang="ru-RU" sz="1800" dirty="0" err="1" smtClean="0"/>
              <a:t>дефекти:дефекти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активності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ферментів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гліколізу</a:t>
            </a:r>
            <a:r>
              <a:rPr lang="ru-RU" sz="1800" dirty="0" smtClean="0"/>
              <a:t>: </a:t>
            </a:r>
            <a:r>
              <a:rPr lang="ru-RU" sz="1800" dirty="0" err="1" smtClean="0"/>
              <a:t>піруваткінази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гексокінази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фосфофруктокінази</a:t>
            </a:r>
            <a:r>
              <a:rPr lang="ru-RU" sz="1800" dirty="0" smtClean="0"/>
              <a:t> та </a:t>
            </a:r>
            <a:r>
              <a:rPr lang="ru-RU" sz="1800" dirty="0" err="1" smtClean="0"/>
              <a:t>ін</a:t>
            </a:r>
            <a:r>
              <a:rPr lang="ru-RU" sz="1800" dirty="0" smtClean="0"/>
              <a:t>.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В </a:t>
            </a:r>
            <a:r>
              <a:rPr lang="ru-RU" sz="1800" dirty="0" err="1" smtClean="0"/>
              <a:t>еритроцитах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провідним</a:t>
            </a:r>
            <a:r>
              <a:rPr lang="ru-RU" sz="1800" dirty="0" smtClean="0"/>
              <a:t> шляхом </a:t>
            </a:r>
            <a:r>
              <a:rPr lang="ru-RU" sz="1800" dirty="0" err="1" smtClean="0"/>
              <a:t>ресинтезу</a:t>
            </a:r>
            <a:r>
              <a:rPr lang="ru-RU" sz="1800" dirty="0" smtClean="0"/>
              <a:t> АТФ </a:t>
            </a:r>
            <a:r>
              <a:rPr lang="ru-RU" sz="1800" dirty="0" err="1" smtClean="0"/>
              <a:t>є</a:t>
            </a:r>
            <a:r>
              <a:rPr lang="ru-RU" sz="1800" dirty="0" smtClean="0"/>
              <a:t> </a:t>
            </a:r>
            <a:r>
              <a:rPr lang="ru-RU" sz="1800" dirty="0" err="1" smtClean="0"/>
              <a:t>гліколіз</a:t>
            </a:r>
            <a:r>
              <a:rPr lang="ru-RU" sz="1800" dirty="0" smtClean="0"/>
              <a:t>. →→ </a:t>
            </a:r>
            <a:r>
              <a:rPr lang="ru-RU" sz="1800" dirty="0" err="1" smtClean="0"/>
              <a:t>нестача</a:t>
            </a:r>
            <a:r>
              <a:rPr lang="ru-RU" sz="1800" dirty="0" smtClean="0"/>
              <a:t> </a:t>
            </a:r>
            <a:r>
              <a:rPr lang="ru-RU" sz="1800" dirty="0" err="1" smtClean="0"/>
              <a:t>енергії</a:t>
            </a:r>
            <a:r>
              <a:rPr lang="ru-RU" sz="1800" dirty="0" smtClean="0"/>
              <a:t> АТФ </a:t>
            </a:r>
            <a:r>
              <a:rPr lang="ru-RU" sz="1800" dirty="0" err="1" smtClean="0"/>
              <a:t>обумовлює</a:t>
            </a:r>
            <a:r>
              <a:rPr lang="ru-RU" sz="1800" dirty="0" smtClean="0"/>
              <a:t>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трансмембранного </a:t>
            </a:r>
            <a:r>
              <a:rPr lang="ru-RU" sz="1800" dirty="0" err="1" smtClean="0"/>
              <a:t>перенесення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іонів</a:t>
            </a:r>
            <a:r>
              <a:rPr lang="ru-RU" sz="1800" dirty="0" smtClean="0"/>
              <a:t>. </a:t>
            </a:r>
            <a:r>
              <a:rPr lang="ru-RU" sz="1800" dirty="0" err="1" smtClean="0"/>
              <a:t>Розвивається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їх</a:t>
            </a:r>
            <a:r>
              <a:rPr lang="ru-RU" sz="1800" dirty="0" smtClean="0"/>
              <a:t> дисбаланс ► </a:t>
            </a:r>
            <a:r>
              <a:rPr lang="ru-RU" sz="1800" dirty="0" err="1" smtClean="0"/>
              <a:t>гіпергідратація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набухання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еритроцитів;↓</a:t>
            </a:r>
            <a:r>
              <a:rPr lang="ru-RU" sz="1800" dirty="0" smtClean="0"/>
              <a:t> </a:t>
            </a:r>
            <a:r>
              <a:rPr lang="ru-RU" sz="1800" dirty="0" err="1" smtClean="0"/>
              <a:t>активності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ензимів</a:t>
            </a:r>
            <a:r>
              <a:rPr lang="ru-RU" sz="1800" dirty="0" smtClean="0"/>
              <a:t> пентозофосфатного циклу. У </a:t>
            </a:r>
            <a:r>
              <a:rPr lang="ru-RU" sz="1800" dirty="0" err="1" smtClean="0"/>
              <a:t>його</a:t>
            </a:r>
            <a:r>
              <a:rPr lang="ru-RU" sz="1800" dirty="0" smtClean="0"/>
              <a:t> </a:t>
            </a:r>
            <a:r>
              <a:rPr lang="ru-RU" sz="1800" dirty="0" err="1" smtClean="0"/>
              <a:t>реалізації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утворюється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відновлена</a:t>
            </a:r>
            <a:r>
              <a:rPr lang="ru-RU" sz="1800" dirty="0" smtClean="0"/>
              <a:t> ​​форма НАДФ, </a:t>
            </a:r>
            <a:r>
              <a:rPr lang="ru-RU" sz="1800" dirty="0" err="1" smtClean="0"/>
              <a:t>що</a:t>
            </a:r>
            <a:r>
              <a:rPr lang="ru-RU" sz="1800" dirty="0" smtClean="0"/>
              <a:t> </a:t>
            </a:r>
            <a:r>
              <a:rPr lang="ru-RU" sz="1800" dirty="0" err="1" smtClean="0"/>
              <a:t>використовується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глютатіона</a:t>
            </a:r>
            <a:r>
              <a:rPr lang="ru-RU" sz="1800" dirty="0" smtClean="0"/>
              <a:t>. </a:t>
            </a:r>
            <a:r>
              <a:rPr lang="ru-RU" sz="1800" dirty="0" err="1" smtClean="0"/>
              <a:t>Відновлений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</a:t>
            </a:r>
            <a:r>
              <a:rPr lang="ru-RU" sz="1800" dirty="0" smtClean="0"/>
              <a:t> - компонент </a:t>
            </a:r>
            <a:r>
              <a:rPr lang="ru-RU" sz="1800" dirty="0" err="1" smtClean="0"/>
              <a:t>антиоксидантної</a:t>
            </a:r>
            <a:r>
              <a:rPr lang="ru-RU" sz="1800" dirty="0" smtClean="0"/>
              <a:t> </a:t>
            </a:r>
            <a:r>
              <a:rPr lang="ru-RU" sz="1800" dirty="0" err="1" smtClean="0"/>
              <a:t>системи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при таких </a:t>
            </a:r>
            <a:r>
              <a:rPr lang="ru-RU" sz="1800" dirty="0" err="1" smtClean="0"/>
              <a:t>ензимопатіях</a:t>
            </a:r>
            <a:r>
              <a:rPr lang="ru-RU" sz="1800" dirty="0" smtClean="0"/>
              <a:t> </a:t>
            </a: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місце</a:t>
            </a:r>
            <a:r>
              <a:rPr lang="ru-RU" sz="1800" dirty="0" smtClean="0"/>
              <a:t> </a:t>
            </a:r>
            <a:r>
              <a:rPr lang="ru-RU" sz="1800" dirty="0" err="1" smtClean="0"/>
              <a:t>руйнування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ліпопротеїдних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комплексів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мембран;дефіцит</a:t>
            </a:r>
            <a:r>
              <a:rPr lang="ru-RU" sz="1800" dirty="0" smtClean="0"/>
              <a:t> </a:t>
            </a:r>
            <a:r>
              <a:rPr lang="ru-RU" sz="1800" dirty="0" err="1" smtClean="0"/>
              <a:t>ферментів</a:t>
            </a:r>
            <a:r>
              <a:rPr lang="ru-RU" sz="1800" dirty="0" smtClean="0"/>
              <a:t> </a:t>
            </a:r>
            <a:r>
              <a:rPr lang="ru-RU" sz="1800" dirty="0" err="1" smtClean="0"/>
              <a:t>системи</a:t>
            </a:r>
            <a:r>
              <a:rPr lang="ru-RU" sz="1800" dirty="0" smtClean="0"/>
              <a:t> </a:t>
            </a:r>
            <a:r>
              <a:rPr lang="ru-RU" sz="1800" dirty="0" err="1" smtClean="0"/>
              <a:t>глютатіону</a:t>
            </a:r>
            <a:r>
              <a:rPr lang="ru-RU" sz="1800" dirty="0" smtClean="0"/>
              <a:t> (</a:t>
            </a:r>
            <a:r>
              <a:rPr lang="ru-RU" sz="1800" dirty="0" err="1" smtClean="0"/>
              <a:t>глютатіонсинтетази</a:t>
            </a:r>
            <a:r>
              <a:rPr lang="ru-RU" sz="1800" dirty="0" smtClean="0"/>
              <a:t>, </a:t>
            </a:r>
            <a:r>
              <a:rPr lang="ru-RU" sz="1800" dirty="0" err="1" smtClean="0"/>
              <a:t>глютатіонредуктази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т.д.).        </a:t>
            </a:r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Наслідки</a:t>
            </a:r>
            <a:r>
              <a:rPr lang="ru-RU" sz="1800" dirty="0" smtClean="0"/>
              <a:t>  - </a:t>
            </a:r>
            <a:r>
              <a:rPr lang="ru-RU" sz="1800" dirty="0" err="1" smtClean="0"/>
              <a:t>активація</a:t>
            </a:r>
            <a:r>
              <a:rPr lang="ru-RU" sz="1800" dirty="0" smtClean="0"/>
              <a:t> </a:t>
            </a:r>
            <a:r>
              <a:rPr lang="ru-RU" sz="1800" dirty="0" err="1" smtClean="0"/>
              <a:t>ліпоперекисних</a:t>
            </a:r>
            <a:r>
              <a:rPr lang="ru-RU" sz="1800" dirty="0" smtClean="0"/>
              <a:t> </a:t>
            </a:r>
            <a:r>
              <a:rPr lang="ru-RU" sz="1800" dirty="0" err="1" smtClean="0"/>
              <a:t>реакцій</a:t>
            </a:r>
            <a:r>
              <a:rPr lang="ru-RU" sz="1800" dirty="0" smtClean="0"/>
              <a:t> в </a:t>
            </a:r>
            <a:r>
              <a:rPr lang="ru-RU" sz="1800" dirty="0" err="1" smtClean="0"/>
              <a:t>еритроцитах</a:t>
            </a:r>
            <a:r>
              <a:rPr lang="ru-RU" sz="1800" dirty="0" smtClean="0"/>
              <a:t>, </a:t>
            </a:r>
            <a:r>
              <a:rPr lang="ru-RU" sz="1800" dirty="0" err="1" smtClean="0"/>
              <a:t>порушення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цілісності</a:t>
            </a:r>
            <a:r>
              <a:rPr lang="ru-RU" sz="1800" dirty="0" smtClean="0"/>
              <a:t> </a:t>
            </a:r>
            <a:r>
              <a:rPr lang="ru-RU" sz="1800" dirty="0" err="1" smtClean="0"/>
              <a:t>їхньої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мембрани</a:t>
            </a:r>
            <a:r>
              <a:rPr lang="ru-RU" sz="1800" dirty="0" smtClean="0"/>
              <a:t>.         Приклад: </a:t>
            </a:r>
            <a:r>
              <a:rPr lang="ru-RU" sz="1800" dirty="0" err="1" smtClean="0"/>
              <a:t>гемолітична</a:t>
            </a:r>
            <a:r>
              <a:rPr lang="ru-RU" sz="1800" dirty="0" smtClean="0"/>
              <a:t> </a:t>
            </a:r>
            <a:r>
              <a:rPr lang="ru-RU" sz="1800" dirty="0" err="1" smtClean="0"/>
              <a:t>анемія</a:t>
            </a:r>
            <a:r>
              <a:rPr lang="ru-RU" sz="1800" dirty="0" smtClean="0"/>
              <a:t>, </a:t>
            </a:r>
            <a:r>
              <a:rPr lang="ru-RU" sz="1800" dirty="0" err="1" smtClean="0"/>
              <a:t>пов'язана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недостатністю</a:t>
            </a:r>
            <a:r>
              <a:rPr lang="ru-RU" sz="1800" dirty="0" smtClean="0"/>
              <a:t> </a:t>
            </a:r>
            <a:r>
              <a:rPr lang="ru-RU" sz="1800" dirty="0" err="1" smtClean="0"/>
              <a:t>еритроцитів</a:t>
            </a:r>
            <a:r>
              <a:rPr lang="ru-RU" sz="1800" dirty="0" smtClean="0"/>
              <a:t> Г-6-ФД. </a:t>
            </a:r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Гемоліз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провокується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прийомом</a:t>
            </a:r>
            <a:r>
              <a:rPr lang="ru-RU" sz="1800" dirty="0" smtClean="0"/>
              <a:t> </a:t>
            </a:r>
            <a:r>
              <a:rPr lang="ru-RU" sz="1800" dirty="0" err="1" smtClean="0"/>
              <a:t>лікарських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препаратів</a:t>
            </a:r>
            <a:r>
              <a:rPr lang="ru-RU" sz="1800" dirty="0" smtClean="0"/>
              <a:t> (</a:t>
            </a:r>
            <a:r>
              <a:rPr lang="ru-RU" sz="1800" dirty="0" err="1" smtClean="0"/>
              <a:t>сульфаніламіди</a:t>
            </a:r>
            <a:r>
              <a:rPr lang="ru-RU" sz="1800" dirty="0" smtClean="0"/>
              <a:t>, </a:t>
            </a:r>
            <a:r>
              <a:rPr lang="ru-RU" sz="1800" dirty="0" err="1" smtClean="0"/>
              <a:t>антипіретики</a:t>
            </a:r>
            <a:r>
              <a:rPr lang="ru-RU" sz="1800" dirty="0" smtClean="0"/>
              <a:t>, анальгетики та </a:t>
            </a:r>
            <a:r>
              <a:rPr lang="ru-RU" sz="1800" dirty="0" err="1" smtClean="0"/>
              <a:t>ін</a:t>
            </a:r>
            <a:r>
              <a:rPr lang="ru-RU" sz="1800" dirty="0" smtClean="0"/>
              <a:t>). При </a:t>
            </a:r>
            <a:r>
              <a:rPr lang="ru-RU" sz="1800" dirty="0" err="1" smtClean="0"/>
              <a:t>↓</a:t>
            </a:r>
            <a:r>
              <a:rPr lang="ru-RU" sz="1800" dirty="0" smtClean="0"/>
              <a:t> Г-6-ФД </a:t>
            </a:r>
            <a:r>
              <a:rPr lang="ru-RU" sz="1800" dirty="0" err="1" smtClean="0"/>
              <a:t>еритроцити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</a:t>
            </a:r>
            <a:r>
              <a:rPr lang="ru-RU" sz="1800" dirty="0" smtClean="0"/>
              <a:t> </a:t>
            </a:r>
            <a:r>
              <a:rPr lang="ru-RU" sz="1800" dirty="0" err="1" smtClean="0"/>
              <a:t>втрачають</a:t>
            </a:r>
            <a:r>
              <a:rPr lang="ru-RU" sz="1800" dirty="0" smtClean="0"/>
              <a:t> </a:t>
            </a:r>
            <a:r>
              <a:rPr lang="ru-RU" sz="1800" dirty="0" err="1" smtClean="0"/>
              <a:t>мінімум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відновленого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глутатіону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швидко</a:t>
            </a:r>
            <a:r>
              <a:rPr lang="ru-RU" sz="1800" dirty="0" smtClean="0"/>
              <a:t> </a:t>
            </a:r>
            <a:r>
              <a:rPr lang="ru-RU" sz="1800" dirty="0" err="1" smtClean="0"/>
              <a:t>старіють</a:t>
            </a: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err="1" smtClean="0"/>
              <a:t>Анемія</a:t>
            </a:r>
            <a:r>
              <a:rPr lang="ru-RU" sz="1800" dirty="0" smtClean="0"/>
              <a:t>: </a:t>
            </a:r>
            <a:r>
              <a:rPr lang="ru-RU" sz="1800" dirty="0" err="1" smtClean="0"/>
              <a:t>нормохромна</a:t>
            </a:r>
            <a:r>
              <a:rPr lang="ru-RU" sz="1800" dirty="0" smtClean="0"/>
              <a:t>, </a:t>
            </a:r>
            <a:r>
              <a:rPr lang="ru-RU" sz="1800" dirty="0" err="1" smtClean="0"/>
              <a:t>нормоцитарна</a:t>
            </a:r>
            <a:r>
              <a:rPr lang="ru-RU" sz="1800" dirty="0" smtClean="0"/>
              <a:t>, </a:t>
            </a:r>
            <a:r>
              <a:rPr lang="ru-RU" sz="1800" dirty="0" err="1" smtClean="0"/>
              <a:t>регенераторна</a:t>
            </a:r>
            <a:r>
              <a:rPr lang="ru-RU" sz="1800" dirty="0" smtClean="0"/>
              <a:t>.</a:t>
            </a:r>
          </a:p>
          <a:p>
            <a:pPr>
              <a:lnSpc>
                <a:spcPct val="80000"/>
              </a:lnSpc>
            </a:pP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68363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b="1" dirty="0" err="1" smtClean="0"/>
              <a:t>Ензимопатії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Генез </a:t>
            </a:r>
            <a:r>
              <a:rPr lang="ru-RU" sz="2400" dirty="0" err="1" smtClean="0"/>
              <a:t>різний</a:t>
            </a:r>
            <a:r>
              <a:rPr lang="ru-RU" sz="2400" dirty="0" smtClean="0"/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Анемії</a:t>
            </a:r>
            <a:r>
              <a:rPr lang="ru-RU" sz="2400" dirty="0" smtClean="0"/>
              <a:t> </a:t>
            </a:r>
            <a:r>
              <a:rPr lang="ru-RU" sz="2400" dirty="0" err="1" smtClean="0"/>
              <a:t>цієї</a:t>
            </a:r>
            <a:r>
              <a:rPr lang="ru-RU" sz="2400" dirty="0" smtClean="0"/>
              <a:t> </a:t>
            </a:r>
            <a:r>
              <a:rPr lang="ru-RU" sz="2400" dirty="0" err="1" smtClean="0"/>
              <a:t>групи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поєднує</a:t>
            </a:r>
            <a:r>
              <a:rPr lang="ru-RU" sz="2400" dirty="0" smtClean="0"/>
              <a:t> </a:t>
            </a:r>
            <a:r>
              <a:rPr lang="ru-RU" sz="2400" dirty="0" err="1" smtClean="0"/>
              <a:t>внутрішньосудинний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гемоліз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По </a:t>
            </a:r>
            <a:r>
              <a:rPr lang="ru-RU" sz="2400" dirty="0" err="1" smtClean="0"/>
              <a:t>механізму</a:t>
            </a:r>
            <a:r>
              <a:rPr lang="ru-RU" sz="2400" dirty="0" smtClean="0"/>
              <a:t> </a:t>
            </a:r>
            <a:r>
              <a:rPr lang="ru-RU" sz="2400" dirty="0" err="1" smtClean="0"/>
              <a:t>руйнування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еритроцитів</a:t>
            </a:r>
            <a:r>
              <a:rPr lang="ru-RU" sz="2400" dirty="0" smtClean="0"/>
              <a:t>: </a:t>
            </a:r>
            <a:r>
              <a:rPr lang="ru-RU" sz="2400" dirty="0" err="1" smtClean="0"/>
              <a:t>імунні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неімунні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Імунні</a:t>
            </a:r>
            <a:r>
              <a:rPr lang="ru-RU" sz="2400" dirty="0" smtClean="0"/>
              <a:t> - </a:t>
            </a:r>
            <a:r>
              <a:rPr lang="ru-RU" sz="2400" dirty="0" err="1" smtClean="0"/>
              <a:t>викликані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тепловими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IgG</a:t>
            </a:r>
            <a:r>
              <a:rPr lang="en-US" sz="2400" dirty="0" smtClean="0"/>
              <a:t>) </a:t>
            </a:r>
            <a:r>
              <a:rPr lang="ru-RU" sz="2400" dirty="0" err="1" smtClean="0"/>
              <a:t>АТ.Викликані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</a:t>
            </a:r>
            <a:r>
              <a:rPr lang="ru-RU" sz="2400" dirty="0" smtClean="0"/>
              <a:t>м) </a:t>
            </a:r>
            <a:r>
              <a:rPr lang="ru-RU" sz="2400" dirty="0" err="1" smtClean="0"/>
              <a:t>АТ.Анемія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холодовими</a:t>
            </a:r>
            <a:r>
              <a:rPr lang="ru-RU" sz="2400" dirty="0" smtClean="0"/>
              <a:t> (</a:t>
            </a:r>
            <a:r>
              <a:rPr lang="en-US" sz="2400" dirty="0" err="1" smtClean="0"/>
              <a:t>IgG</a:t>
            </a:r>
            <a:r>
              <a:rPr lang="en-US" sz="2400" dirty="0" smtClean="0"/>
              <a:t>) </a:t>
            </a:r>
            <a:r>
              <a:rPr lang="ru-RU" sz="2400" dirty="0" err="1" smtClean="0"/>
              <a:t>гемолізинами.Анемії</a:t>
            </a:r>
            <a:r>
              <a:rPr lang="ru-RU" sz="2400" dirty="0" smtClean="0"/>
              <a:t> </a:t>
            </a:r>
            <a:r>
              <a:rPr lang="ru-RU" sz="2400" dirty="0" err="1" smtClean="0"/>
              <a:t>неімунного</a:t>
            </a:r>
            <a:r>
              <a:rPr lang="ru-RU" sz="2400" dirty="0" smtClean="0"/>
              <a:t> генезу.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Причина: </a:t>
            </a:r>
            <a:r>
              <a:rPr lang="ru-RU" sz="2400" dirty="0" err="1" smtClean="0"/>
              <a:t>інфекційні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захворювання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малярія</a:t>
            </a:r>
            <a:r>
              <a:rPr lang="ru-RU" sz="2400" dirty="0" smtClean="0"/>
              <a:t>, укуси </a:t>
            </a:r>
            <a:r>
              <a:rPr lang="ru-RU" sz="2400" dirty="0" err="1" smtClean="0"/>
              <a:t>змій</a:t>
            </a:r>
            <a:r>
              <a:rPr lang="ru-RU" sz="2400" dirty="0" smtClean="0"/>
              <a:t>, </a:t>
            </a:r>
            <a:r>
              <a:rPr lang="ru-RU" sz="2400" dirty="0" err="1" smtClean="0"/>
              <a:t>опікова</a:t>
            </a:r>
            <a:r>
              <a:rPr lang="ru-RU" sz="2400" dirty="0" smtClean="0"/>
              <a:t> хвороба та </a:t>
            </a:r>
            <a:r>
              <a:rPr lang="ru-RU" sz="2400" dirty="0" err="1" smtClean="0"/>
              <a:t>ін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Картина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гемолітичних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анеміях</a:t>
            </a:r>
            <a:r>
              <a:rPr lang="ru-RU" sz="2400" dirty="0" smtClean="0"/>
              <a:t>: </a:t>
            </a:r>
            <a:r>
              <a:rPr lang="ru-RU" sz="2400" dirty="0" err="1" smtClean="0"/>
              <a:t>еритропенія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поліхроматофілія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пойкілоцитоз</a:t>
            </a:r>
            <a:r>
              <a:rPr lang="ru-RU" sz="2400" dirty="0" smtClean="0"/>
              <a:t>, </a:t>
            </a:r>
            <a:r>
              <a:rPr lang="ru-RU" sz="2400" dirty="0" err="1" smtClean="0"/>
              <a:t>ретикулоцитоз</a:t>
            </a:r>
            <a:r>
              <a:rPr lang="ru-RU" sz="2400" dirty="0" smtClean="0"/>
              <a:t>, </a:t>
            </a:r>
            <a:r>
              <a:rPr lang="ru-RU" sz="2400" dirty="0" err="1" smtClean="0"/>
              <a:t>↑непрямого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білірубіну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    У КМ: </a:t>
            </a:r>
            <a:r>
              <a:rPr lang="ru-RU" sz="2400" dirty="0" err="1" smtClean="0"/>
              <a:t>↑клітин</a:t>
            </a:r>
            <a:r>
              <a:rPr lang="ru-RU" sz="2400" dirty="0" smtClean="0"/>
              <a:t> </a:t>
            </a:r>
            <a:r>
              <a:rPr lang="ru-RU" sz="2400" dirty="0" err="1" smtClean="0"/>
              <a:t>еритроїдного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паростка</a:t>
            </a:r>
            <a:r>
              <a:rPr lang="ru-RU" sz="2400" dirty="0" smtClean="0"/>
              <a:t>.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2800" b="1" dirty="0" err="1" smtClean="0"/>
              <a:t>Набуті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гемолітичні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анемії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ru-RU" sz="2400" b="1" dirty="0" err="1" smtClean="0">
                <a:solidFill>
                  <a:schemeClr val="accent2"/>
                </a:solidFill>
              </a:rPr>
              <a:t>Зумовлені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зв'язку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з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переважним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ушкодженням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стовбурових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гіпо</a:t>
            </a:r>
            <a:r>
              <a:rPr lang="ru-RU" sz="2400" b="1" dirty="0" smtClean="0">
                <a:solidFill>
                  <a:schemeClr val="accent2"/>
                </a:solidFill>
              </a:rPr>
              <a:t>- та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апластичні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</a:t>
            </a:r>
            <a:r>
              <a:rPr lang="ru-RU" sz="2400" b="1" dirty="0" smtClean="0">
                <a:solidFill>
                  <a:schemeClr val="accent2"/>
                </a:solidFill>
              </a:rPr>
              <a:t>.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solidFill>
                  <a:schemeClr val="accent2"/>
                </a:solidFill>
              </a:rPr>
              <a:t>2. </a:t>
            </a:r>
            <a:r>
              <a:rPr lang="ru-RU" sz="2400" b="1" dirty="0" err="1" smtClean="0">
                <a:solidFill>
                  <a:schemeClr val="accent2"/>
                </a:solidFill>
              </a:rPr>
              <a:t>Зумовлені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зв'язку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з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переважним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пошкодженням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клітин-попередників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мієлопоезу</a:t>
            </a:r>
            <a:r>
              <a:rPr lang="ru-RU" sz="2400" b="1" dirty="0" smtClean="0">
                <a:solidFill>
                  <a:schemeClr val="accent2"/>
                </a:solidFill>
              </a:rPr>
              <a:t> та/</a:t>
            </a:r>
            <a:r>
              <a:rPr lang="ru-RU" sz="2400" b="1" dirty="0" err="1" smtClean="0">
                <a:solidFill>
                  <a:schemeClr val="accent2"/>
                </a:solidFill>
              </a:rPr>
              <a:t>або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еритропоетинчутливих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: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-</a:t>
            </a:r>
            <a:r>
              <a:rPr lang="ru-RU" sz="2400" b="1" dirty="0" err="1" smtClean="0">
                <a:solidFill>
                  <a:schemeClr val="accent2"/>
                </a:solidFill>
              </a:rPr>
              <a:t>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нуклеїнових</a:t>
            </a:r>
            <a:r>
              <a:rPr lang="ru-RU" sz="2400" b="1" dirty="0" smtClean="0">
                <a:solidFill>
                  <a:schemeClr val="accent2"/>
                </a:solidFill>
              </a:rPr>
              <a:t> кислот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еритроплазмоцитів</a:t>
            </a:r>
            <a:r>
              <a:rPr lang="ru-RU" sz="2400" b="1" dirty="0" smtClean="0">
                <a:solidFill>
                  <a:schemeClr val="accent2"/>
                </a:solidFill>
              </a:rPr>
              <a:t> (</a:t>
            </a:r>
            <a:r>
              <a:rPr lang="ru-RU" sz="2400" b="1" dirty="0" err="1" smtClean="0">
                <a:solidFill>
                  <a:schemeClr val="accent2"/>
                </a:solidFill>
              </a:rPr>
              <a:t>мегалобластичні</a:t>
            </a:r>
            <a:r>
              <a:rPr lang="ru-RU" sz="2400" b="1" dirty="0" smtClean="0">
                <a:solidFill>
                  <a:schemeClr val="accent2"/>
                </a:solidFill>
              </a:rPr>
              <a:t>): 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вітамін</a:t>
            </a:r>
            <a:r>
              <a:rPr lang="ru-RU" sz="2400" b="1" dirty="0" smtClean="0">
                <a:solidFill>
                  <a:schemeClr val="accent2"/>
                </a:solidFill>
              </a:rPr>
              <a:t> В12 - (</a:t>
            </a:r>
            <a:r>
              <a:rPr lang="ru-RU" sz="2400" b="1" dirty="0" err="1" smtClean="0">
                <a:solidFill>
                  <a:schemeClr val="accent2"/>
                </a:solidFill>
              </a:rPr>
              <a:t>фолієво</a:t>
            </a:r>
            <a:r>
              <a:rPr lang="ru-RU" sz="2400" b="1" dirty="0" smtClean="0">
                <a:solidFill>
                  <a:schemeClr val="accent2"/>
                </a:solidFill>
              </a:rPr>
              <a:t>) </a:t>
            </a:r>
            <a:r>
              <a:rPr lang="ru-RU" sz="2400" b="1" dirty="0" err="1" smtClean="0">
                <a:solidFill>
                  <a:schemeClr val="accent2"/>
                </a:solidFill>
              </a:rPr>
              <a:t>дефіцитні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</a:t>
            </a:r>
            <a:r>
              <a:rPr lang="ru-RU" sz="2400" b="1" dirty="0" smtClean="0">
                <a:solidFill>
                  <a:schemeClr val="accent2"/>
                </a:solidFill>
              </a:rPr>
              <a:t>; </a:t>
            </a:r>
            <a:r>
              <a:rPr lang="ru-RU" sz="2400" b="1" dirty="0" err="1" smtClean="0">
                <a:solidFill>
                  <a:schemeClr val="accent2"/>
                </a:solidFill>
              </a:rPr>
              <a:t>фолієводефіцитні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анемії.внаслідок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гему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залізодефіцитна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анемія</a:t>
            </a:r>
            <a:r>
              <a:rPr lang="ru-RU" sz="2400" b="1" dirty="0" smtClean="0">
                <a:solidFill>
                  <a:schemeClr val="accent2"/>
                </a:solidFill>
              </a:rPr>
              <a:t>;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порфіриндефіцитна</a:t>
            </a:r>
            <a:r>
              <a:rPr lang="ru-RU" sz="2400" b="1" dirty="0" smtClean="0">
                <a:solidFill>
                  <a:schemeClr val="accent2"/>
                </a:solidFill>
              </a:rPr>
              <a:t>;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-</a:t>
            </a:r>
            <a:r>
              <a:rPr lang="ru-RU" sz="2400" b="1" dirty="0" err="1" smtClean="0">
                <a:solidFill>
                  <a:schemeClr val="accent2"/>
                </a:solidFill>
              </a:rPr>
              <a:t>внаслідок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2"/>
                </a:solidFill>
              </a:rPr>
              <a:t> синтезу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глобіну</a:t>
            </a:r>
            <a:r>
              <a:rPr lang="ru-RU" sz="2400" b="1" dirty="0" smtClean="0">
                <a:solidFill>
                  <a:schemeClr val="accent2"/>
                </a:solidFill>
              </a:rPr>
              <a:t>: </a:t>
            </a:r>
            <a:r>
              <a:rPr lang="ru-RU" sz="2400" b="1" dirty="0" err="1" smtClean="0">
                <a:solidFill>
                  <a:schemeClr val="accent2"/>
                </a:solidFill>
              </a:rPr>
              <a:t>таласемії</a:t>
            </a:r>
            <a:r>
              <a:rPr lang="ru-RU" sz="2400" b="1" dirty="0" smtClean="0">
                <a:solidFill>
                  <a:schemeClr val="accent2"/>
                </a:solidFill>
              </a:rPr>
              <a:t>; при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первинної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структури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ланцюгів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глобіну</a:t>
            </a:r>
            <a:r>
              <a:rPr lang="ru-RU" sz="2400" b="1" dirty="0" smtClean="0">
                <a:solidFill>
                  <a:schemeClr val="accent2"/>
                </a:solidFill>
              </a:rPr>
              <a:t> (</a:t>
            </a:r>
            <a:r>
              <a:rPr lang="ru-RU" sz="2400" b="1" dirty="0" err="1" smtClean="0">
                <a:solidFill>
                  <a:schemeClr val="accent2"/>
                </a:solidFill>
              </a:rPr>
              <a:t>серповідно-клітинна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анемія</a:t>
            </a:r>
            <a:r>
              <a:rPr lang="ru-RU" sz="2400" b="1" dirty="0" smtClean="0">
                <a:solidFill>
                  <a:schemeClr val="accent2"/>
                </a:solidFill>
              </a:rPr>
              <a:t>).При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порушенні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регуляції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поділу</a:t>
            </a:r>
            <a:r>
              <a:rPr lang="ru-RU" sz="2400" b="1" dirty="0" smtClean="0">
                <a:solidFill>
                  <a:schemeClr val="accent2"/>
                </a:solidFill>
              </a:rPr>
              <a:t> та </a:t>
            </a:r>
            <a:r>
              <a:rPr lang="ru-RU" sz="2400" b="1" dirty="0" err="1" smtClean="0">
                <a:solidFill>
                  <a:schemeClr val="accent2"/>
                </a:solidFill>
              </a:rPr>
              <a:t>дозрівання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еритроцитарних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клітин</a:t>
            </a:r>
            <a:r>
              <a:rPr lang="ru-RU" sz="2400" b="1" dirty="0" smtClean="0">
                <a:solidFill>
                  <a:schemeClr val="accent2"/>
                </a:solidFill>
              </a:rPr>
              <a:t>.</a:t>
            </a:r>
          </a:p>
          <a:p>
            <a:pPr marL="457200" indent="-457200">
              <a:lnSpc>
                <a:spcPct val="80000"/>
              </a:lnSpc>
              <a:buNone/>
            </a:pPr>
            <a:endParaRPr lang="ru-RU" sz="2400" dirty="0">
              <a:solidFill>
                <a:srgbClr val="A50021"/>
              </a:solidFill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85113" cy="914400"/>
          </a:xfrm>
          <a:solidFill>
            <a:srgbClr val="FFFF00"/>
          </a:solidFill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ДИЗЕРИТРОПОЭТИЧНІ АНЕМІЇ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Є синдромами </a:t>
            </a:r>
            <a:r>
              <a:rPr lang="ru-RU" sz="2400" dirty="0" err="1" smtClean="0"/>
              <a:t>інших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патологічних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процесів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За </a:t>
            </a:r>
            <a:r>
              <a:rPr lang="ru-RU" sz="2400" dirty="0" err="1" smtClean="0"/>
              <a:t>походженням</a:t>
            </a:r>
            <a:r>
              <a:rPr lang="ru-RU" sz="2400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Набуті</a:t>
            </a:r>
            <a:r>
              <a:rPr lang="ru-RU" sz="2400" dirty="0" smtClean="0"/>
              <a:t> (</a:t>
            </a:r>
            <a:r>
              <a:rPr lang="ru-RU" sz="2400" dirty="0" err="1" smtClean="0"/>
              <a:t>вторинні</a:t>
            </a:r>
            <a:r>
              <a:rPr lang="ru-RU" sz="2400" dirty="0" smtClean="0"/>
              <a:t>) </a:t>
            </a:r>
            <a:r>
              <a:rPr lang="ru-RU" sz="2400" dirty="0" err="1" smtClean="0"/>
              <a:t>під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впливом</a:t>
            </a:r>
            <a:r>
              <a:rPr lang="ru-RU" sz="2400" dirty="0" smtClean="0"/>
              <a:t> </a:t>
            </a:r>
            <a:r>
              <a:rPr lang="ru-RU" sz="2400" dirty="0" err="1" smtClean="0"/>
              <a:t>агентів</a:t>
            </a:r>
            <a:r>
              <a:rPr lang="ru-RU" sz="2400" dirty="0" smtClean="0"/>
              <a:t> </a:t>
            </a:r>
            <a:r>
              <a:rPr lang="ru-RU" sz="2400" dirty="0" err="1" smtClean="0"/>
              <a:t>фізичної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хімічної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біологічної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Патогенез 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проліферації</a:t>
            </a:r>
            <a:r>
              <a:rPr lang="ru-RU" sz="2400" dirty="0" smtClean="0"/>
              <a:t> та/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загибель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гемопоетичних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→</a:t>
            </a:r>
            <a:r>
              <a:rPr lang="ru-RU" sz="2400" dirty="0" err="1" smtClean="0"/>
              <a:t>анемія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Прояви – </a:t>
            </a:r>
            <a:r>
              <a:rPr lang="ru-RU" sz="2400" dirty="0" err="1" smtClean="0"/>
              <a:t>гіпоксія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кровотечі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крововиливи</a:t>
            </a:r>
            <a:r>
              <a:rPr lang="ru-RU" sz="2400" dirty="0" smtClean="0"/>
              <a:t> (через </a:t>
            </a:r>
            <a:r>
              <a:rPr lang="ru-RU" sz="2400" dirty="0" err="1" smtClean="0"/>
              <a:t>згортання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), </a:t>
            </a:r>
            <a:r>
              <a:rPr lang="ru-RU" sz="2400" dirty="0" err="1" smtClean="0"/>
              <a:t>інфекції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err="1" smtClean="0"/>
              <a:t>Успадковані</a:t>
            </a:r>
            <a:r>
              <a:rPr lang="ru-RU" sz="2400" dirty="0" smtClean="0"/>
              <a:t> (</a:t>
            </a:r>
            <a:r>
              <a:rPr lang="ru-RU" sz="2400" dirty="0" err="1" smtClean="0"/>
              <a:t>первинні</a:t>
            </a:r>
            <a:r>
              <a:rPr lang="ru-RU" sz="2400" dirty="0" smtClean="0"/>
              <a:t>).</a:t>
            </a:r>
            <a:r>
              <a:rPr lang="ru-RU" sz="2400" dirty="0" err="1" smtClean="0"/>
              <a:t>Анемія</a:t>
            </a:r>
            <a:r>
              <a:rPr lang="ru-RU" sz="2400" dirty="0" smtClean="0"/>
              <a:t> </a:t>
            </a:r>
            <a:r>
              <a:rPr lang="ru-RU" sz="2400" dirty="0" err="1" smtClean="0"/>
              <a:t>Фанконі</a:t>
            </a:r>
            <a:r>
              <a:rPr lang="ru-RU" sz="2400" dirty="0" smtClean="0"/>
              <a:t>. (</a:t>
            </a:r>
            <a:r>
              <a:rPr lang="ru-RU" sz="2400" dirty="0" err="1" smtClean="0"/>
              <a:t>аутосомно-рецесивно</a:t>
            </a:r>
            <a:r>
              <a:rPr lang="ru-RU" sz="2400" dirty="0" smtClean="0"/>
              <a:t>).Патогенез -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процесів</a:t>
            </a:r>
            <a:r>
              <a:rPr lang="ru-RU" sz="2400" dirty="0" smtClean="0"/>
              <a:t> </a:t>
            </a:r>
            <a:r>
              <a:rPr lang="ru-RU" sz="2400" dirty="0" err="1" smtClean="0"/>
              <a:t>репарації</a:t>
            </a:r>
            <a:r>
              <a:rPr lang="ru-RU" sz="2400" dirty="0" smtClean="0"/>
              <a:t> ДНК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, ↑ </a:t>
            </a:r>
            <a:r>
              <a:rPr lang="ru-RU" sz="2400" dirty="0" err="1" smtClean="0"/>
              <a:t>мутабельності</a:t>
            </a:r>
            <a:r>
              <a:rPr lang="ru-RU" sz="2400" dirty="0" smtClean="0"/>
              <a:t>. У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нині</a:t>
            </a:r>
            <a:r>
              <a:rPr lang="ru-RU" sz="2400" dirty="0" smtClean="0"/>
              <a:t> не </a:t>
            </a:r>
            <a:r>
              <a:rPr lang="ru-RU" sz="2400" dirty="0" err="1" smtClean="0"/>
              <a:t>зрозумілий</a:t>
            </a:r>
            <a:r>
              <a:rPr lang="ru-RU" sz="2400" dirty="0" smtClean="0"/>
              <a:t>, </a:t>
            </a:r>
            <a:r>
              <a:rPr lang="ru-RU" sz="2400" dirty="0" err="1" smtClean="0"/>
              <a:t>імовірно</a:t>
            </a:r>
            <a:r>
              <a:rPr lang="ru-RU" sz="2400" dirty="0" smtClean="0"/>
              <a:t> – </a:t>
            </a:r>
            <a:r>
              <a:rPr lang="ru-RU" sz="2400" dirty="0" err="1" smtClean="0"/>
              <a:t>імунологічна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супресія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аномалії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/>
              <a:t>Прояви: </a:t>
            </a:r>
            <a:r>
              <a:rPr lang="ru-RU" sz="2400" dirty="0" err="1" smtClean="0"/>
              <a:t>гіпоксія</a:t>
            </a:r>
            <a:r>
              <a:rPr lang="ru-RU" sz="2400" dirty="0" smtClean="0"/>
              <a:t>, </a:t>
            </a:r>
            <a:r>
              <a:rPr lang="ru-RU" sz="2400" dirty="0" err="1" smtClean="0"/>
              <a:t>тромбоцитопенія</a:t>
            </a:r>
            <a:r>
              <a:rPr lang="ru-RU" sz="2400" dirty="0" smtClean="0"/>
              <a:t>, </a:t>
            </a:r>
            <a:r>
              <a:rPr lang="ru-RU" sz="2400" dirty="0" err="1" smtClean="0"/>
              <a:t>лейкопенія</a:t>
            </a:r>
            <a:r>
              <a:rPr lang="ru-RU" sz="2400" dirty="0" smtClean="0"/>
              <a:t> (</a:t>
            </a:r>
            <a:r>
              <a:rPr lang="ru-RU" sz="2400" dirty="0" err="1" smtClean="0"/>
              <a:t>інфекції</a:t>
            </a:r>
            <a:r>
              <a:rPr lang="ru-RU" sz="2400" dirty="0" smtClean="0"/>
              <a:t>).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15963"/>
          </a:xfrm>
          <a:solidFill>
            <a:srgbClr val="FF3300"/>
          </a:solidFill>
          <a:ln/>
        </p:spPr>
        <p:txBody>
          <a:bodyPr/>
          <a:lstStyle/>
          <a:p>
            <a:r>
              <a:rPr lang="ru-RU" sz="3600" b="1" dirty="0" err="1" smtClean="0"/>
              <a:t>Гіпо</a:t>
            </a:r>
            <a:r>
              <a:rPr lang="ru-RU" sz="3600" b="1" dirty="0" smtClean="0"/>
              <a:t>- </a:t>
            </a:r>
            <a:r>
              <a:rPr lang="ru-RU" sz="3600" b="1" dirty="0" err="1" smtClean="0"/>
              <a:t>апластичні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анемії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991600" cy="53340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smtClean="0"/>
              <a:t>В12 - (</a:t>
            </a:r>
            <a:r>
              <a:rPr lang="ru-RU" sz="2000" dirty="0" err="1" smtClean="0"/>
              <a:t>фолієво</a:t>
            </a:r>
            <a:r>
              <a:rPr lang="ru-RU" sz="2000" dirty="0" smtClean="0"/>
              <a:t>) </a:t>
            </a:r>
            <a:r>
              <a:rPr lang="ru-RU" sz="2000" dirty="0" err="1" smtClean="0"/>
              <a:t>дефіцитні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анемії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фолієво-дефіцитні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анемії</a:t>
            </a:r>
            <a:r>
              <a:rPr lang="ru-RU" sz="2000" dirty="0" smtClean="0"/>
              <a:t> (</a:t>
            </a:r>
            <a:r>
              <a:rPr lang="ru-RU" sz="2000" dirty="0" err="1" smtClean="0"/>
              <a:t>мегалобластичні</a:t>
            </a:r>
            <a:r>
              <a:rPr lang="ru-RU" sz="2000" dirty="0" smtClean="0"/>
              <a:t>).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err="1" smtClean="0"/>
              <a:t>Дефіцит</a:t>
            </a:r>
            <a:r>
              <a:rPr lang="ru-RU" sz="2000" dirty="0" smtClean="0"/>
              <a:t> В12 та </a:t>
            </a:r>
            <a:r>
              <a:rPr lang="ru-RU" sz="2000" dirty="0" err="1" smtClean="0"/>
              <a:t>фолієвої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к-ти</a:t>
            </a:r>
            <a:r>
              <a:rPr lang="ru-RU" sz="2000" dirty="0" smtClean="0"/>
              <a:t>. </a:t>
            </a:r>
            <a:r>
              <a:rPr lang="uk-UA" sz="2000" dirty="0" smtClean="0"/>
              <a:t>Порушується</a:t>
            </a:r>
            <a:r>
              <a:rPr lang="ru-RU" sz="2000" dirty="0" smtClean="0"/>
              <a:t> синтез ДНК. В12 (</a:t>
            </a:r>
            <a:r>
              <a:rPr lang="ru-RU" sz="2000" dirty="0" err="1" smtClean="0"/>
              <a:t>кобаламін</a:t>
            </a:r>
            <a:r>
              <a:rPr lang="ru-RU" sz="2000" dirty="0" smtClean="0"/>
              <a:t>) та </a:t>
            </a:r>
            <a:r>
              <a:rPr lang="ru-RU" sz="2000" dirty="0" err="1" smtClean="0"/>
              <a:t>фолати</a:t>
            </a:r>
            <a:r>
              <a:rPr lang="ru-RU" sz="2000" dirty="0" smtClean="0"/>
              <a:t> – </a:t>
            </a:r>
            <a:r>
              <a:rPr lang="ru-RU" sz="2000" dirty="0" err="1" smtClean="0"/>
              <a:t>коензими</a:t>
            </a:r>
            <a:r>
              <a:rPr lang="ru-RU" sz="2000" dirty="0" smtClean="0"/>
              <a:t> у </a:t>
            </a:r>
            <a:r>
              <a:rPr lang="ru-RU" sz="2000" dirty="0" err="1" smtClean="0"/>
              <a:t>процесі</a:t>
            </a:r>
            <a:r>
              <a:rPr lang="ru-RU" sz="2000" dirty="0" smtClean="0"/>
              <a:t> синтезу ДНК.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недолік</a:t>
            </a:r>
            <a:r>
              <a:rPr lang="ru-RU" sz="2000" dirty="0" smtClean="0"/>
              <a:t> →дефект </a:t>
            </a:r>
            <a:r>
              <a:rPr lang="ru-RU" sz="2000" dirty="0" err="1" smtClean="0"/>
              <a:t>дозрівання</a:t>
            </a:r>
            <a:r>
              <a:rPr lang="ru-RU" sz="2000" dirty="0" smtClean="0"/>
              <a:t> ядра,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процесів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поділу</a:t>
            </a:r>
            <a:r>
              <a:rPr lang="ru-RU" sz="2000" dirty="0" smtClean="0"/>
              <a:t>. </a:t>
            </a:r>
            <a:r>
              <a:rPr lang="ru-RU" sz="2000" dirty="0" err="1" smtClean="0"/>
              <a:t>Асинхронність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дозрівання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цитоплазми</a:t>
            </a:r>
            <a:r>
              <a:rPr lang="ru-RU" sz="2000" dirty="0" smtClean="0"/>
              <a:t> та ядра. </a:t>
            </a:r>
            <a:r>
              <a:rPr lang="ru-RU" sz="2000" dirty="0" err="1" smtClean="0"/>
              <a:t>Аномальність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кровотворення.Для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всмоктування</a:t>
            </a:r>
            <a:r>
              <a:rPr lang="ru-RU" sz="2000" dirty="0" smtClean="0"/>
              <a:t> В12 </a:t>
            </a:r>
            <a:r>
              <a:rPr lang="ru-RU" sz="2000" dirty="0" err="1" smtClean="0"/>
              <a:t>необхідний</a:t>
            </a:r>
            <a:r>
              <a:rPr lang="ru-RU" sz="2000" dirty="0" smtClean="0"/>
              <a:t> ф. </a:t>
            </a:r>
            <a:r>
              <a:rPr lang="ru-RU" sz="2000" dirty="0" err="1" smtClean="0"/>
              <a:t>Кастла</a:t>
            </a:r>
            <a:r>
              <a:rPr lang="ru-RU" sz="2000" dirty="0" smtClean="0"/>
              <a:t>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000" dirty="0" smtClean="0"/>
              <a:t>2 </a:t>
            </a:r>
            <a:r>
              <a:rPr lang="ru-RU" sz="2000" dirty="0" err="1" smtClean="0"/>
              <a:t>форми</a:t>
            </a:r>
            <a:r>
              <a:rPr lang="ru-RU" sz="2000" dirty="0" smtClean="0"/>
              <a:t> В12:метилкобаламін (за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</a:t>
            </a:r>
            <a:r>
              <a:rPr lang="ru-RU" sz="2000" dirty="0" err="1" smtClean="0"/>
              <a:t>фолієва</a:t>
            </a:r>
            <a:r>
              <a:rPr lang="ru-RU" sz="2000" dirty="0" smtClean="0"/>
              <a:t> </a:t>
            </a:r>
            <a:r>
              <a:rPr lang="ru-RU" sz="2000" dirty="0" err="1" smtClean="0"/>
              <a:t>к-та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перетворюється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тетрагідрофолієву</a:t>
            </a:r>
            <a:r>
              <a:rPr lang="ru-RU" sz="2000" dirty="0" smtClean="0"/>
              <a:t>; 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відсутності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утворюються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попередники</a:t>
            </a:r>
            <a:r>
              <a:rPr lang="ru-RU" sz="2000" dirty="0" smtClean="0"/>
              <a:t> ДНК, </a:t>
            </a:r>
            <a:r>
              <a:rPr lang="ru-RU" sz="2000" dirty="0" err="1" smtClean="0"/>
              <a:t>процес</a:t>
            </a:r>
            <a:r>
              <a:rPr lang="ru-RU" sz="2000" dirty="0" smtClean="0"/>
              <a:t> </a:t>
            </a:r>
            <a:r>
              <a:rPr lang="ru-RU" sz="2000" dirty="0" err="1" smtClean="0"/>
              <a:t>обривається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гальмування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називається</a:t>
            </a:r>
            <a:r>
              <a:rPr lang="ru-RU" sz="2000" dirty="0" smtClean="0"/>
              <a:t> «капкан </a:t>
            </a:r>
            <a:r>
              <a:rPr lang="ru-RU" sz="2000" dirty="0" err="1" smtClean="0"/>
              <a:t>метилфолата</a:t>
            </a:r>
            <a:r>
              <a:rPr lang="ru-RU" sz="2000" dirty="0" smtClean="0"/>
              <a:t>»).</a:t>
            </a:r>
            <a:r>
              <a:rPr lang="ru-RU" sz="2000" dirty="0" err="1" smtClean="0"/>
              <a:t>аденозинкобаламін</a:t>
            </a:r>
            <a:r>
              <a:rPr lang="ru-RU" sz="2000" dirty="0" smtClean="0"/>
              <a:t> – </a:t>
            </a:r>
            <a:r>
              <a:rPr lang="ru-RU" sz="2000" dirty="0" err="1" smtClean="0"/>
              <a:t>дефіцит</a:t>
            </a:r>
            <a:r>
              <a:rPr lang="ru-RU" sz="2000" dirty="0" smtClean="0"/>
              <a:t> </a:t>
            </a:r>
            <a:r>
              <a:rPr lang="ru-RU" sz="2000" dirty="0" err="1" smtClean="0"/>
              <a:t>веде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накопичення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метилмалонату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пропіонату</a:t>
            </a:r>
            <a:r>
              <a:rPr lang="ru-RU" sz="2000" dirty="0" smtClean="0"/>
              <a:t> → </a:t>
            </a:r>
            <a:r>
              <a:rPr lang="ru-RU" sz="2000" dirty="0" err="1" smtClean="0"/>
              <a:t>надлишок</a:t>
            </a:r>
            <a:r>
              <a:rPr lang="ru-RU" sz="2000" dirty="0" smtClean="0"/>
              <a:t> </a:t>
            </a:r>
            <a:r>
              <a:rPr lang="ru-RU" sz="2000" dirty="0" err="1" smtClean="0"/>
              <a:t>аномальних</a:t>
            </a:r>
            <a:r>
              <a:rPr lang="ru-RU" sz="2000" dirty="0" smtClean="0"/>
              <a:t> РК у </a:t>
            </a:r>
            <a:r>
              <a:rPr lang="ru-RU" sz="2000" dirty="0" err="1" smtClean="0"/>
              <a:t>ліпідах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нервових</a:t>
            </a:r>
            <a:r>
              <a:rPr lang="ru-RU" sz="2000" dirty="0" smtClean="0"/>
              <a:t> структур → </a:t>
            </a:r>
            <a:r>
              <a:rPr lang="ru-RU" sz="2000" dirty="0" err="1" smtClean="0"/>
              <a:t>неврологічна</a:t>
            </a:r>
            <a:r>
              <a:rPr lang="ru-RU" sz="2000" dirty="0" smtClean="0"/>
              <a:t> симптоматика.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FF3300"/>
          </a:solidFill>
          <a:ln/>
        </p:spPr>
        <p:txBody>
          <a:bodyPr>
            <a:normAutofit fontScale="90000"/>
          </a:bodyPr>
          <a:lstStyle/>
          <a:p>
            <a:r>
              <a:rPr lang="ru-RU" sz="2200" b="1" dirty="0" err="1" smtClean="0">
                <a:solidFill>
                  <a:schemeClr val="tx1"/>
                </a:solidFill>
              </a:rPr>
              <a:t>Анемії</a:t>
            </a:r>
            <a:r>
              <a:rPr lang="ru-RU" sz="2200" b="1" dirty="0" smtClean="0">
                <a:solidFill>
                  <a:schemeClr val="tx1"/>
                </a:solidFill>
              </a:rPr>
              <a:t> - </a:t>
            </a:r>
            <a:r>
              <a:rPr lang="ru-RU" sz="2200" b="1" dirty="0" err="1" smtClean="0">
                <a:solidFill>
                  <a:schemeClr val="tx1"/>
                </a:solidFill>
              </a:rPr>
              <a:t>обумовлені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порушенням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еритропоезу</a:t>
            </a:r>
            <a:r>
              <a:rPr lang="ru-RU" sz="2200" b="1" dirty="0" smtClean="0">
                <a:solidFill>
                  <a:schemeClr val="tx1"/>
                </a:solidFill>
              </a:rPr>
              <a:t> у </a:t>
            </a:r>
            <a:r>
              <a:rPr lang="ru-RU" sz="2200" b="1" dirty="0" err="1" smtClean="0">
                <a:solidFill>
                  <a:schemeClr val="tx1"/>
                </a:solidFill>
              </a:rPr>
              <a:t>зв'язку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з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переважним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пошкодженням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клітин-попередників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мієлопоезу</a:t>
            </a:r>
            <a:r>
              <a:rPr lang="ru-RU" sz="2200" b="1" dirty="0" smtClean="0">
                <a:solidFill>
                  <a:schemeClr val="tx1"/>
                </a:solidFill>
              </a:rPr>
              <a:t> та/</a:t>
            </a:r>
            <a:r>
              <a:rPr lang="ru-RU" sz="2200" b="1" dirty="0" err="1" smtClean="0">
                <a:solidFill>
                  <a:schemeClr val="tx1"/>
                </a:solidFill>
              </a:rPr>
              <a:t>або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еритропоетинчутливих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</a:rPr>
              <a:t>клітин</a:t>
            </a:r>
            <a:r>
              <a:rPr lang="ru-RU" sz="2200" b="1" dirty="0" smtClean="0">
                <a:solidFill>
                  <a:schemeClr val="tx1"/>
                </a:solidFill>
              </a:rPr>
              <a:t>.</a:t>
            </a:r>
            <a:r>
              <a:rPr lang="ru-RU" sz="2000" b="1" dirty="0">
                <a:solidFill>
                  <a:schemeClr val="accent2"/>
                </a:solidFill>
              </a:rPr>
              <a:t/>
            </a:r>
            <a:br>
              <a:rPr lang="ru-RU" sz="2000" b="1" dirty="0">
                <a:solidFill>
                  <a:schemeClr val="accent2"/>
                </a:solidFill>
              </a:rPr>
            </a:br>
            <a:endParaRPr lang="ru-RU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Клінічна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тріада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дефіциті</a:t>
            </a:r>
            <a:r>
              <a:rPr lang="ru-RU" sz="2000" b="1" dirty="0" smtClean="0"/>
              <a:t> В12: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Мегалобластична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анемія;Глосит</a:t>
            </a:r>
            <a:r>
              <a:rPr lang="ru-RU" sz="2000" b="1" dirty="0" smtClean="0"/>
              <a:t> Хантера;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Фунікулярний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мієлоз</a:t>
            </a:r>
            <a:r>
              <a:rPr lang="ru-RU" sz="2000" b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smtClean="0"/>
              <a:t>Патогенез В12 - (</a:t>
            </a:r>
            <a:r>
              <a:rPr lang="ru-RU" sz="2000" b="1" dirty="0" err="1" smtClean="0"/>
              <a:t>фолієво</a:t>
            </a:r>
            <a:r>
              <a:rPr lang="ru-RU" sz="2000" b="1" dirty="0" smtClean="0"/>
              <a:t>) </a:t>
            </a:r>
            <a:r>
              <a:rPr lang="ru-RU" sz="2000" b="1" dirty="0" err="1" smtClean="0"/>
              <a:t>дефіцитних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анемій:Анемія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Аддісона-Бірмера.Аутоімунне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захворювання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Цитотоксичний</a:t>
            </a:r>
            <a:r>
              <a:rPr lang="ru-RU" sz="2000" b="1" dirty="0" smtClean="0"/>
              <a:t> тип </a:t>
            </a:r>
            <a:r>
              <a:rPr lang="ru-RU" sz="2000" b="1" dirty="0" err="1" smtClean="0"/>
              <a:t>ураження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слизової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оболонки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шлунка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парієтальних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клітин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його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фундального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відділу</a:t>
            </a:r>
            <a:r>
              <a:rPr lang="ru-RU" sz="2000" b="1" dirty="0" smtClean="0"/>
              <a:t>. АТ 3 </a:t>
            </a:r>
            <a:r>
              <a:rPr lang="ru-RU" sz="2000" b="1" dirty="0" err="1" smtClean="0"/>
              <a:t>типів</a:t>
            </a:r>
            <a:r>
              <a:rPr lang="ru-RU" sz="2000" b="1" dirty="0" smtClean="0"/>
              <a:t>: І тип - </a:t>
            </a:r>
            <a:r>
              <a:rPr lang="ru-RU" sz="2000" b="1" dirty="0" err="1" smtClean="0"/>
              <a:t>блокуючі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блокують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зв'язування</a:t>
            </a:r>
            <a:r>
              <a:rPr lang="ru-RU" sz="2000" b="1" dirty="0" smtClean="0"/>
              <a:t> В12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ф. </a:t>
            </a:r>
            <a:r>
              <a:rPr lang="ru-RU" sz="2000" b="1" dirty="0" err="1" smtClean="0"/>
              <a:t>Кастла</a:t>
            </a:r>
            <a:r>
              <a:rPr lang="ru-RU" sz="2000" b="1" dirty="0" smtClean="0"/>
              <a:t>), ІІ тип - </a:t>
            </a:r>
            <a:r>
              <a:rPr lang="ru-RU" sz="2000" b="1" dirty="0" err="1" smtClean="0"/>
              <a:t>нар-ие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зв'язування</a:t>
            </a:r>
            <a:r>
              <a:rPr lang="ru-RU" sz="2000" b="1" dirty="0" smtClean="0"/>
              <a:t> комплексу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рецептором, ІІІ тип - </a:t>
            </a:r>
            <a:r>
              <a:rPr lang="ru-RU" sz="2000" b="1" dirty="0" err="1" smtClean="0"/>
              <a:t>проти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мікроворсинок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парієтальних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клітин</a:t>
            </a:r>
            <a:r>
              <a:rPr lang="ru-RU" sz="2000" b="1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smtClean="0"/>
              <a:t>Прояви </a:t>
            </a:r>
            <a:r>
              <a:rPr lang="ru-RU" sz="2000" b="1" dirty="0" err="1" smtClean="0"/>
              <a:t>мегалобласт.анемій</a:t>
            </a:r>
            <a:r>
              <a:rPr lang="ru-RU" sz="2000" b="1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 smtClean="0"/>
              <a:t>Загальні</a:t>
            </a:r>
            <a:r>
              <a:rPr lang="ru-RU" sz="2000" b="1" dirty="0" smtClean="0"/>
              <a:t> для В12 (</a:t>
            </a:r>
            <a:r>
              <a:rPr lang="ru-RU" sz="2000" b="1" dirty="0" err="1" smtClean="0"/>
              <a:t>фолієво</a:t>
            </a:r>
            <a:r>
              <a:rPr lang="ru-RU" sz="2000" b="1" dirty="0" smtClean="0"/>
              <a:t>) та </a:t>
            </a:r>
            <a:r>
              <a:rPr lang="ru-RU" sz="2000" b="1" dirty="0" err="1" smtClean="0"/>
              <a:t>анемії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дефіциті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фолатів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пов'язані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порушенням</a:t>
            </a:r>
            <a:r>
              <a:rPr lang="ru-RU" sz="2000" b="1" dirty="0" smtClean="0"/>
              <a:t> синтезу ДНК (</a:t>
            </a:r>
            <a:r>
              <a:rPr lang="ru-RU" sz="2000" b="1" dirty="0" err="1" smtClean="0"/>
              <a:t>зміни</a:t>
            </a:r>
            <a:r>
              <a:rPr lang="ru-RU" sz="2000" b="1" dirty="0" smtClean="0"/>
              <a:t> у КМ, </a:t>
            </a:r>
            <a:r>
              <a:rPr lang="ru-RU" sz="2000" b="1" dirty="0" err="1" smtClean="0"/>
              <a:t>крові</a:t>
            </a:r>
            <a:r>
              <a:rPr lang="ru-RU" sz="2000" b="1" dirty="0" smtClean="0"/>
              <a:t>, ШКТ).</a:t>
            </a:r>
            <a:r>
              <a:rPr lang="ru-RU" sz="2000" b="1" dirty="0" err="1" smtClean="0"/>
              <a:t>Відмінності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фолатна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недостатність</a:t>
            </a:r>
            <a:r>
              <a:rPr lang="ru-RU" sz="2000" b="1" dirty="0" smtClean="0"/>
              <a:t> не </a:t>
            </a:r>
            <a:r>
              <a:rPr lang="ru-RU" sz="2000" b="1" dirty="0" err="1" smtClean="0"/>
              <a:t>пов'язана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ф-ії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аденозин-кобаламіна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синтезі</a:t>
            </a:r>
            <a:r>
              <a:rPr lang="ru-RU" sz="2000" b="1" dirty="0" smtClean="0"/>
              <a:t> ЖК та </a:t>
            </a:r>
            <a:r>
              <a:rPr lang="ru-RU" sz="2000" b="1" dirty="0" err="1" smtClean="0"/>
              <a:t>розладами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периферич</a:t>
            </a:r>
            <a:r>
              <a:rPr lang="ru-RU" sz="2000" b="1" dirty="0" smtClean="0"/>
              <a:t>. та ЦНС.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chemeClr val="accent2"/>
                </a:solidFill>
              </a:rPr>
              <a:t>Прояви </a:t>
            </a:r>
            <a:r>
              <a:rPr lang="ru-RU" sz="2800" b="1" dirty="0" err="1" smtClean="0">
                <a:solidFill>
                  <a:schemeClr val="accent2"/>
                </a:solidFill>
              </a:rPr>
              <a:t>мегалобластних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err="1" smtClean="0">
                <a:solidFill>
                  <a:schemeClr val="accent2"/>
                </a:solidFill>
              </a:rPr>
              <a:t>анемій</a:t>
            </a:r>
            <a:r>
              <a:rPr lang="ru-RU" sz="2800" b="1" dirty="0">
                <a:solidFill>
                  <a:schemeClr val="accent2"/>
                </a:solidFill>
              </a:rPr>
              <a:t>: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u="sng" dirty="0" smtClean="0"/>
              <a:t>У </a:t>
            </a:r>
            <a:r>
              <a:rPr lang="ru-RU" sz="2400" u="sng" dirty="0" err="1" smtClean="0"/>
              <a:t>кістковому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мозку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виявляються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мегалобласти</a:t>
            </a:r>
            <a:r>
              <a:rPr lang="ru-RU" sz="2400" u="sng" dirty="0" smtClean="0"/>
              <a:t> (</a:t>
            </a:r>
            <a:r>
              <a:rPr lang="en-US" sz="2400" u="sng" dirty="0" smtClean="0"/>
              <a:t>d &gt; 15 </a:t>
            </a:r>
            <a:r>
              <a:rPr lang="ru-RU" sz="2400" u="sng" dirty="0" smtClean="0"/>
              <a:t>мкм) «</a:t>
            </a:r>
            <a:r>
              <a:rPr lang="ru-RU" sz="2400" u="sng" dirty="0" err="1" smtClean="0"/>
              <a:t>синій</a:t>
            </a:r>
            <a:r>
              <a:rPr lang="ru-RU" sz="2400" u="sng" dirty="0" smtClean="0"/>
              <a:t>» КМ, а </a:t>
            </a:r>
            <a:r>
              <a:rPr lang="ru-RU" sz="2400" u="sng" dirty="0" err="1" smtClean="0"/>
              <a:t>також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мегалокаріоцити</a:t>
            </a:r>
            <a:r>
              <a:rPr lang="ru-RU" sz="2400" u="sng" dirty="0" smtClean="0"/>
              <a:t>. </a:t>
            </a:r>
            <a:r>
              <a:rPr lang="ru-RU" sz="2400" u="sng" dirty="0" err="1" smtClean="0"/>
              <a:t>Порушується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диференціювання</a:t>
            </a:r>
            <a:r>
              <a:rPr lang="ru-RU" sz="2400" u="sng" dirty="0" smtClean="0"/>
              <a:t> та </a:t>
            </a:r>
            <a:r>
              <a:rPr lang="ru-RU" sz="2400" u="sng" dirty="0" err="1" smtClean="0"/>
              <a:t>інших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клітин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мієлоїдного</a:t>
            </a:r>
            <a:r>
              <a:rPr lang="ru-RU" sz="2400" u="sng" dirty="0" smtClean="0"/>
              <a:t> ряду.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u="sng" dirty="0" smtClean="0"/>
              <a:t>У </a:t>
            </a:r>
            <a:r>
              <a:rPr lang="ru-RU" sz="2400" u="sng" dirty="0" err="1" smtClean="0"/>
              <a:t>периферичній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крові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значно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кількість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еритроцитів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іноді</a:t>
            </a:r>
            <a:r>
              <a:rPr lang="ru-RU" sz="2400" u="sng" dirty="0" smtClean="0"/>
              <a:t> до 0,7-0,8х10/л. Вони </a:t>
            </a:r>
            <a:r>
              <a:rPr lang="ru-RU" sz="2400" u="sng" dirty="0" err="1" smtClean="0"/>
              <a:t>більшого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розміру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овальної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форми</a:t>
            </a:r>
            <a:r>
              <a:rPr lang="ru-RU" sz="2400" u="sng" dirty="0" smtClean="0"/>
              <a:t>, без центрального </a:t>
            </a:r>
            <a:r>
              <a:rPr lang="ru-RU" sz="2400" u="sng" dirty="0" err="1" smtClean="0"/>
              <a:t>просвітлення</a:t>
            </a:r>
            <a:r>
              <a:rPr lang="ru-RU" sz="2400" u="sng" dirty="0" smtClean="0"/>
              <a:t>. </a:t>
            </a:r>
            <a:r>
              <a:rPr lang="ru-RU" sz="2400" u="sng" dirty="0" err="1" smtClean="0"/>
              <a:t>Зустрічаються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мегалобласти</a:t>
            </a:r>
            <a:r>
              <a:rPr lang="ru-RU" sz="2400" u="sng" dirty="0" smtClean="0"/>
              <a:t>. В </a:t>
            </a:r>
            <a:r>
              <a:rPr lang="ru-RU" sz="2400" u="sng" dirty="0" err="1" smtClean="0"/>
              <a:t>еритроцитах</a:t>
            </a:r>
            <a:r>
              <a:rPr lang="ru-RU" sz="2400" u="sng" dirty="0" smtClean="0"/>
              <a:t> - </a:t>
            </a:r>
            <a:r>
              <a:rPr lang="ru-RU" sz="2400" u="sng" dirty="0" err="1" smtClean="0"/>
              <a:t>залишки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ядерної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речовини</a:t>
            </a:r>
            <a:r>
              <a:rPr lang="ru-RU" sz="2400" u="sng" dirty="0" smtClean="0"/>
              <a:t> (</a:t>
            </a:r>
            <a:r>
              <a:rPr lang="ru-RU" sz="2400" u="sng" dirty="0" err="1" smtClean="0"/>
              <a:t>тільця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Жоллі</a:t>
            </a:r>
            <a:r>
              <a:rPr lang="ru-RU" sz="2400" u="sng" dirty="0" smtClean="0"/>
              <a:t>) та </a:t>
            </a:r>
            <a:r>
              <a:rPr lang="ru-RU" sz="2400" u="sng" dirty="0" err="1" smtClean="0"/>
              <a:t>нуклеолеми</a:t>
            </a:r>
            <a:r>
              <a:rPr lang="ru-RU" sz="2400" u="sng" dirty="0" smtClean="0"/>
              <a:t> (</a:t>
            </a:r>
            <a:r>
              <a:rPr lang="ru-RU" sz="2400" u="sng" dirty="0" err="1" smtClean="0"/>
              <a:t>кільця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Кебота</a:t>
            </a:r>
            <a:r>
              <a:rPr lang="ru-RU" sz="2400" u="sng" dirty="0" smtClean="0"/>
              <a:t>). </a:t>
            </a:r>
            <a:r>
              <a:rPr lang="ru-RU" sz="2400" u="sng" dirty="0" err="1" smtClean="0"/>
              <a:t>Характерні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анізоцитоз</a:t>
            </a:r>
            <a:r>
              <a:rPr lang="ru-RU" sz="2400" u="sng" dirty="0" smtClean="0"/>
              <a:t> та </a:t>
            </a:r>
            <a:r>
              <a:rPr lang="ru-RU" sz="2400" u="sng" dirty="0" err="1" smtClean="0"/>
              <a:t>пойкілоцитоз</a:t>
            </a:r>
            <a:r>
              <a:rPr lang="ru-RU" sz="2400" u="sng" dirty="0" smtClean="0"/>
              <a:t>. КП = 1,1-1,3. Н</a:t>
            </a:r>
            <a:r>
              <a:rPr lang="en-US" sz="2400" u="sng" dirty="0" smtClean="0"/>
              <a:t>b </a:t>
            </a:r>
            <a:r>
              <a:rPr lang="ru-RU" sz="2400" u="sng" dirty="0" smtClean="0"/>
              <a:t>в </a:t>
            </a:r>
            <a:r>
              <a:rPr lang="ru-RU" sz="2400" u="sng" dirty="0" err="1" smtClean="0"/>
              <a:t>крові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суттєво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(через </a:t>
            </a:r>
            <a:r>
              <a:rPr lang="ru-RU" sz="2400" u="sng" dirty="0" err="1" smtClean="0"/>
              <a:t>↓</a:t>
            </a:r>
            <a:r>
              <a:rPr lang="ru-RU" sz="2400" u="sng" dirty="0" smtClean="0"/>
              <a:t> число </a:t>
            </a:r>
            <a:r>
              <a:rPr lang="ru-RU" sz="2400" u="sng" dirty="0" err="1" smtClean="0"/>
              <a:t>еритроцитів</a:t>
            </a:r>
            <a:r>
              <a:rPr lang="ru-RU" sz="2400" u="sng" dirty="0" smtClean="0"/>
              <a:t>). </a:t>
            </a:r>
            <a:r>
              <a:rPr lang="ru-RU" sz="2400" u="sng" dirty="0" err="1" smtClean="0"/>
              <a:t>Кількість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ретикулоцитів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частіше</a:t>
            </a:r>
            <a:r>
              <a:rPr lang="ru-RU" sz="2400" u="sng" dirty="0" smtClean="0"/>
              <a:t>, як правило, </a:t>
            </a:r>
            <a:r>
              <a:rPr lang="ru-RU" sz="2400" u="sng" dirty="0" err="1" smtClean="0"/>
              <a:t>спостерігається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лейкопенія</a:t>
            </a:r>
            <a:r>
              <a:rPr lang="ru-RU" sz="2400" u="sng" dirty="0" smtClean="0"/>
              <a:t> (за </a:t>
            </a:r>
            <a:r>
              <a:rPr lang="ru-RU" sz="2400" u="sng" dirty="0" err="1" smtClean="0"/>
              <a:t>рахунок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нейтрофілів</a:t>
            </a:r>
            <a:r>
              <a:rPr lang="ru-RU" sz="2400" u="sng" dirty="0" smtClean="0"/>
              <a:t>). У </a:t>
            </a:r>
            <a:r>
              <a:rPr lang="ru-RU" sz="2400" u="sng" dirty="0" err="1" smtClean="0"/>
              <a:t>зв'язку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з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↑гемоліз</a:t>
            </a:r>
            <a:r>
              <a:rPr lang="ru-RU" sz="2400" u="sng" dirty="0" smtClean="0"/>
              <a:t> - </a:t>
            </a:r>
            <a:r>
              <a:rPr lang="ru-RU" sz="2400" u="sng" dirty="0" err="1" smtClean="0"/>
              <a:t>білірубінемія.Мегалобластичні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анемії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хар-ся</a:t>
            </a:r>
            <a:r>
              <a:rPr lang="ru-RU" sz="2400" u="sng" dirty="0" smtClean="0"/>
              <a:t> як </a:t>
            </a:r>
            <a:r>
              <a:rPr lang="ru-RU" sz="2400" u="sng" dirty="0" err="1" smtClean="0"/>
              <a:t>гіперхромні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макромегалоцитарні</a:t>
            </a:r>
            <a:r>
              <a:rPr lang="ru-RU" sz="2400" u="sng" dirty="0" smtClean="0"/>
              <a:t>, </a:t>
            </a:r>
            <a:r>
              <a:rPr lang="ru-RU" sz="2400" u="sng" dirty="0" err="1" smtClean="0"/>
              <a:t>гіпоарегенераторні</a:t>
            </a:r>
            <a:r>
              <a:rPr lang="ru-RU" sz="2400" u="sng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827088" y="6092825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</a:t>
            </a:r>
            <a:r>
              <a:rPr lang="ru-RU" sz="36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12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дефіцитна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анемія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001000" cy="57150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flipH="1">
            <a:off x="1828800" y="2438400"/>
            <a:ext cx="25908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>
            <a:off x="4419600" y="2438400"/>
            <a:ext cx="2819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>
            <a:off x="1828800" y="2438400"/>
            <a:ext cx="2590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>
            <a:off x="4419600" y="2438400"/>
            <a:ext cx="28194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/>
              <a:t>Порфириндефицитные</a:t>
            </a: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Виды дизэритропоэтических анемий </a:t>
            </a:r>
          </a:p>
          <a:p>
            <a:pPr algn="ctr"/>
            <a:r>
              <a:rPr lang="ru-RU" sz="2000" b="1"/>
              <a:t>в рез-те нар-ия синтеза гема</a:t>
            </a: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00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/>
              <a:t>Железодефицитные</a:t>
            </a:r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5791200" y="4419600"/>
            <a:ext cx="29718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 dirty="0" err="1" smtClean="0"/>
              <a:t>Порфириндефіцитні</a:t>
            </a:r>
            <a:endParaRPr lang="ru-RU" b="1" dirty="0"/>
          </a:p>
        </p:txBody>
      </p: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838200" y="1524000"/>
            <a:ext cx="74676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 err="1" smtClean="0"/>
              <a:t>Види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дизеритропоетичних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анемій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algn="ctr"/>
            <a:r>
              <a:rPr lang="ru-RU" sz="2000" b="1" dirty="0" err="1" smtClean="0"/>
              <a:t>внаслідок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порушення</a:t>
            </a:r>
            <a:r>
              <a:rPr lang="ru-RU" sz="2000" b="1" dirty="0" smtClean="0"/>
              <a:t> </a:t>
            </a:r>
            <a:r>
              <a:rPr lang="ru-RU" sz="2000" b="1" dirty="0"/>
              <a:t>синтеза </a:t>
            </a:r>
            <a:r>
              <a:rPr lang="ru-RU" sz="2000" b="1" dirty="0" err="1" smtClean="0"/>
              <a:t>гему</a:t>
            </a:r>
            <a:endParaRPr lang="ru-RU" sz="2000" b="1" dirty="0"/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457200" y="4419600"/>
            <a:ext cx="2895600" cy="91440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 err="1" smtClean="0"/>
              <a:t>Залізодефіцитні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None/>
            </a:pPr>
            <a:r>
              <a:rPr lang="ru-RU" sz="2400" dirty="0"/>
              <a:t>¾ </a:t>
            </a:r>
            <a:r>
              <a:rPr lang="ru-RU" sz="2400" dirty="0" err="1" smtClean="0"/>
              <a:t>усіх</a:t>
            </a:r>
            <a:r>
              <a:rPr lang="ru-RU" sz="2400" dirty="0" smtClean="0"/>
              <a:t> </a:t>
            </a:r>
            <a:r>
              <a:rPr lang="ru-RU" sz="2400" dirty="0" err="1" smtClean="0"/>
              <a:t>анемій</a:t>
            </a:r>
            <a:r>
              <a:rPr lang="ru-RU" sz="2400" dirty="0"/>
              <a:t>. </a:t>
            </a:r>
            <a:r>
              <a:rPr lang="ru-RU" sz="2400" dirty="0" err="1" smtClean="0"/>
              <a:t>Переважно</a:t>
            </a:r>
            <a:r>
              <a:rPr lang="ru-RU" sz="2400" dirty="0" smtClean="0"/>
              <a:t> </a:t>
            </a:r>
            <a:r>
              <a:rPr lang="ru-RU" sz="2400" dirty="0"/>
              <a:t>– </a:t>
            </a:r>
            <a:r>
              <a:rPr lang="ru-RU" sz="2400" dirty="0" err="1" smtClean="0"/>
              <a:t>вагітні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лактуючі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</a:t>
            </a:r>
            <a:r>
              <a:rPr lang="ru-RU" sz="2400" dirty="0" smtClean="0"/>
              <a:t>.</a:t>
            </a:r>
            <a:endParaRPr lang="ru-RU" sz="2400" dirty="0"/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Залізо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організму</a:t>
            </a:r>
            <a:r>
              <a:rPr lang="ru-RU" sz="2400" dirty="0" smtClean="0"/>
              <a:t> – </a:t>
            </a:r>
            <a:r>
              <a:rPr lang="ru-RU" sz="2400" dirty="0" err="1" smtClean="0"/>
              <a:t>функціональне</a:t>
            </a:r>
            <a:r>
              <a:rPr lang="ru-RU" sz="2400" dirty="0" smtClean="0"/>
              <a:t> (в </a:t>
            </a:r>
            <a:r>
              <a:rPr lang="ru-RU" sz="2400" dirty="0" err="1" smtClean="0"/>
              <a:t>Нв</a:t>
            </a:r>
            <a:r>
              <a:rPr lang="ru-RU" sz="2400" dirty="0" smtClean="0"/>
              <a:t>) та пул </a:t>
            </a:r>
            <a:r>
              <a:rPr lang="ru-RU" sz="2400" dirty="0" err="1" smtClean="0"/>
              <a:t>зберігання</a:t>
            </a:r>
            <a:r>
              <a:rPr lang="ru-RU" sz="2400" dirty="0" smtClean="0"/>
              <a:t> (</a:t>
            </a:r>
            <a:r>
              <a:rPr lang="ru-RU" sz="2400" dirty="0" err="1" smtClean="0"/>
              <a:t>гемосидерин</a:t>
            </a:r>
            <a:r>
              <a:rPr lang="ru-RU" sz="2400" dirty="0" smtClean="0"/>
              <a:t> та </a:t>
            </a:r>
            <a:r>
              <a:rPr lang="ru-RU" sz="2400" dirty="0" err="1" smtClean="0"/>
              <a:t>феритин</a:t>
            </a:r>
            <a:r>
              <a:rPr lang="ru-RU" sz="2400" dirty="0" smtClean="0"/>
              <a:t>). 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Феритин</a:t>
            </a:r>
            <a:r>
              <a:rPr lang="ru-RU" sz="2400" dirty="0" smtClean="0"/>
              <a:t> - комплекс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білком</a:t>
            </a:r>
            <a:r>
              <a:rPr lang="ru-RU" sz="2400" dirty="0" smtClean="0"/>
              <a:t> (у </a:t>
            </a:r>
            <a:r>
              <a:rPr lang="ru-RU" sz="2400" dirty="0" err="1" smtClean="0"/>
              <a:t>багатьох</a:t>
            </a:r>
            <a:r>
              <a:rPr lang="ru-RU" sz="2400" dirty="0" smtClean="0"/>
              <a:t> тканинах, </a:t>
            </a:r>
            <a:r>
              <a:rPr lang="ru-RU" sz="2400" dirty="0" err="1" smtClean="0"/>
              <a:t>багато</a:t>
            </a:r>
            <a:r>
              <a:rPr lang="ru-RU" sz="2400" dirty="0" smtClean="0"/>
              <a:t> в макрофагах). </a:t>
            </a:r>
            <a:r>
              <a:rPr lang="ru-RU" sz="2400" dirty="0" err="1" smtClean="0"/>
              <a:t>Частина</a:t>
            </a:r>
            <a:r>
              <a:rPr lang="ru-RU" sz="2400" dirty="0" smtClean="0"/>
              <a:t> </a:t>
            </a:r>
            <a:r>
              <a:rPr lang="ru-RU" sz="2400" dirty="0" err="1" smtClean="0"/>
              <a:t>феритину</a:t>
            </a:r>
            <a:r>
              <a:rPr lang="ru-RU" sz="2400" dirty="0" smtClean="0"/>
              <a:t> в макрофагах </a:t>
            </a:r>
            <a:r>
              <a:rPr lang="ru-RU" sz="2400" dirty="0" err="1" smtClean="0"/>
              <a:t>деградує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утворенням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гемосидерину</a:t>
            </a:r>
            <a:r>
              <a:rPr lang="ru-RU" sz="2400" dirty="0" smtClean="0"/>
              <a:t> (</a:t>
            </a:r>
            <a:r>
              <a:rPr lang="ru-RU" sz="2400" dirty="0" err="1" smtClean="0"/>
              <a:t>гранули</a:t>
            </a:r>
            <a:r>
              <a:rPr lang="ru-RU" sz="2400" dirty="0" smtClean="0"/>
              <a:t>).</a:t>
            </a:r>
            <a:r>
              <a:rPr lang="ru-RU" sz="2400" dirty="0" err="1" smtClean="0"/>
              <a:t>Індикатор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дефіциту</a:t>
            </a:r>
            <a:r>
              <a:rPr lang="ru-RU" sz="2400" dirty="0" smtClean="0"/>
              <a:t>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надлишку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 – </a:t>
            </a:r>
            <a:r>
              <a:rPr lang="ru-RU" sz="2400" dirty="0" err="1" smtClean="0"/>
              <a:t>сироватковий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феритин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smtClean="0"/>
              <a:t>Причина ЖДА - </a:t>
            </a:r>
            <a:r>
              <a:rPr lang="ru-RU" sz="2400" dirty="0" err="1" smtClean="0"/>
              <a:t>хронічна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крововтрата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Стадії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дефіциту</a:t>
            </a:r>
            <a:r>
              <a:rPr lang="ru-RU" sz="2400" dirty="0" smtClean="0"/>
              <a:t> </a:t>
            </a:r>
            <a:r>
              <a:rPr lang="ru-RU" sz="2400" dirty="0" err="1" smtClean="0"/>
              <a:t>заліза</a:t>
            </a:r>
            <a:r>
              <a:rPr lang="ru-RU" sz="2400" dirty="0" smtClean="0"/>
              <a:t>: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Прихований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Латентний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Постійний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Tx/>
              <a:buNone/>
            </a:pPr>
            <a:r>
              <a:rPr lang="ru-RU" sz="2400" dirty="0" err="1" smtClean="0"/>
              <a:t>Виражений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дефіцит</a:t>
            </a:r>
            <a:r>
              <a:rPr lang="ru-RU" sz="2400" dirty="0" smtClean="0"/>
              <a:t>.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</a:rPr>
              <a:t>Залізодефіцитні</a:t>
            </a:r>
            <a:r>
              <a:rPr lang="ru-RU" sz="4000" b="1" dirty="0" smtClean="0">
                <a:solidFill>
                  <a:srgbClr val="FF0000"/>
                </a:solidFill>
              </a:rPr>
              <a:t>  </a:t>
            </a:r>
            <a:r>
              <a:rPr lang="ru-RU" sz="4000" b="1" dirty="0" err="1" smtClean="0">
                <a:solidFill>
                  <a:srgbClr val="FF0000"/>
                </a:solidFill>
              </a:rPr>
              <a:t>анемії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Прояви ЗДА</a:t>
            </a:r>
            <a:r>
              <a:rPr lang="ru-RU" b="1" dirty="0">
                <a:solidFill>
                  <a:schemeClr val="accent2"/>
                </a:solidFill>
              </a:rPr>
              <a:t>:</a:t>
            </a:r>
          </a:p>
          <a:p>
            <a:pPr>
              <a:buFontTx/>
              <a:buNone/>
            </a:pPr>
            <a:r>
              <a:rPr lang="ru-RU" b="1" dirty="0">
                <a:solidFill>
                  <a:srgbClr val="FF0000"/>
                </a:solidFill>
              </a:rPr>
              <a:t>КМ:</a:t>
            </a:r>
            <a:r>
              <a:rPr lang="ru-RU" dirty="0"/>
              <a:t> </a:t>
            </a:r>
            <a:r>
              <a:rPr lang="ru-RU" dirty="0" smtClean="0"/>
              <a:t>↑ </a:t>
            </a:r>
            <a:r>
              <a:rPr lang="ru-RU" dirty="0" err="1" smtClean="0"/>
              <a:t>еритропоезу</a:t>
            </a:r>
            <a:r>
              <a:rPr lang="ru-RU" dirty="0" smtClean="0"/>
              <a:t>, </a:t>
            </a:r>
            <a:r>
              <a:rPr lang="ru-RU" dirty="0" err="1" smtClean="0"/>
              <a:t>зникнення</a:t>
            </a:r>
            <a:r>
              <a:rPr lang="ru-RU" dirty="0" smtClean="0"/>
              <a:t> </a:t>
            </a:r>
            <a:r>
              <a:rPr lang="ru-RU" dirty="0" err="1" smtClean="0"/>
              <a:t>заліза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макрофагів</a:t>
            </a:r>
            <a:r>
              <a:rPr lang="ru-RU" dirty="0" smtClean="0"/>
              <a:t> та </a:t>
            </a:r>
            <a:r>
              <a:rPr lang="ru-RU" dirty="0" err="1" smtClean="0"/>
              <a:t>↓</a:t>
            </a:r>
            <a:r>
              <a:rPr lang="ru-RU" dirty="0" smtClean="0"/>
              <a:t> </a:t>
            </a:r>
            <a:r>
              <a:rPr lang="ru-RU" dirty="0" err="1" smtClean="0"/>
              <a:t>індексу</a:t>
            </a:r>
            <a:r>
              <a:rPr lang="ru-RU" dirty="0" smtClean="0"/>
              <a:t> </a:t>
            </a:r>
            <a:r>
              <a:rPr lang="ru-RU" dirty="0" err="1" smtClean="0"/>
              <a:t>сидеробластів</a:t>
            </a:r>
            <a:r>
              <a:rPr lang="ru-RU" dirty="0" smtClean="0"/>
              <a:t> КМ.</a:t>
            </a:r>
          </a:p>
          <a:p>
            <a:pPr>
              <a:buFontTx/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Периферична</a:t>
            </a:r>
            <a:r>
              <a:rPr lang="ru-RU" dirty="0" smtClean="0">
                <a:solidFill>
                  <a:srgbClr val="FF0000"/>
                </a:solidFill>
              </a:rPr>
              <a:t> кров: </a:t>
            </a:r>
            <a:r>
              <a:rPr lang="ru-RU" dirty="0" err="1" smtClean="0"/>
              <a:t>мікроцити</a:t>
            </a:r>
            <a:r>
              <a:rPr lang="ru-RU" dirty="0" smtClean="0"/>
              <a:t>, </a:t>
            </a:r>
            <a:r>
              <a:rPr lang="ru-RU" dirty="0" err="1" smtClean="0"/>
              <a:t>гіпохромія</a:t>
            </a:r>
            <a:r>
              <a:rPr lang="ru-RU" dirty="0" smtClean="0"/>
              <a:t>, </a:t>
            </a:r>
            <a:r>
              <a:rPr lang="ru-RU" dirty="0" err="1" smtClean="0"/>
              <a:t>анулоцити</a:t>
            </a:r>
            <a:r>
              <a:rPr lang="ru-RU" dirty="0" smtClean="0"/>
              <a:t> (</a:t>
            </a:r>
            <a:r>
              <a:rPr lang="ru-RU" dirty="0" err="1" smtClean="0"/>
              <a:t>Нв</a:t>
            </a:r>
            <a:r>
              <a:rPr lang="ru-RU" dirty="0" smtClean="0"/>
              <a:t> </a:t>
            </a:r>
            <a:r>
              <a:rPr lang="ru-RU" dirty="0" err="1" smtClean="0"/>
              <a:t>міститься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</a:t>
            </a:r>
            <a:r>
              <a:rPr lang="ru-RU" dirty="0" err="1" smtClean="0"/>
              <a:t>кільця</a:t>
            </a:r>
            <a:r>
              <a:rPr lang="ru-RU" dirty="0" smtClean="0"/>
              <a:t> на </a:t>
            </a:r>
            <a:r>
              <a:rPr lang="ru-RU" dirty="0" err="1" smtClean="0"/>
              <a:t>периферії</a:t>
            </a:r>
            <a:r>
              <a:rPr lang="ru-RU" dirty="0" smtClean="0"/>
              <a:t>), </a:t>
            </a:r>
            <a:r>
              <a:rPr lang="ru-RU" dirty="0" err="1" smtClean="0"/>
              <a:t>пойкілоцитоз</a:t>
            </a:r>
            <a:r>
              <a:rPr lang="ru-RU" dirty="0" smtClean="0"/>
              <a:t>.</a:t>
            </a:r>
          </a:p>
          <a:p>
            <a:pPr>
              <a:buFontTx/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Зміни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органів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</a:t>
            </a:r>
            <a:r>
              <a:rPr lang="ru-RU" dirty="0" smtClean="0">
                <a:solidFill>
                  <a:srgbClr val="FF0000"/>
                </a:solidFill>
              </a:rPr>
              <a:t> тканин: </a:t>
            </a:r>
            <a:r>
              <a:rPr lang="ru-RU" dirty="0" err="1" smtClean="0"/>
              <a:t>глосит</a:t>
            </a:r>
            <a:r>
              <a:rPr lang="ru-RU" dirty="0" smtClean="0"/>
              <a:t>, </a:t>
            </a:r>
            <a:r>
              <a:rPr lang="ru-RU" dirty="0" err="1" smtClean="0"/>
              <a:t>тріщини</a:t>
            </a:r>
            <a:r>
              <a:rPr lang="ru-RU" dirty="0" smtClean="0"/>
              <a:t> в кутах губ, </a:t>
            </a:r>
            <a:r>
              <a:rPr lang="ru-RU" dirty="0" err="1" smtClean="0"/>
              <a:t>набряки</a:t>
            </a:r>
            <a:r>
              <a:rPr lang="ru-RU" dirty="0" smtClean="0"/>
              <a:t>, </a:t>
            </a:r>
            <a:r>
              <a:rPr lang="ru-RU" dirty="0" err="1" smtClean="0"/>
              <a:t>збочення</a:t>
            </a:r>
            <a:r>
              <a:rPr lang="ru-RU" dirty="0" smtClean="0"/>
              <a:t> смаку, </a:t>
            </a:r>
            <a:r>
              <a:rPr lang="ru-RU" dirty="0" err="1" smtClean="0"/>
              <a:t>крихкість</a:t>
            </a:r>
            <a:r>
              <a:rPr lang="ru-RU" dirty="0" smtClean="0"/>
              <a:t> </a:t>
            </a:r>
            <a:r>
              <a:rPr lang="ru-RU" dirty="0" err="1" smtClean="0"/>
              <a:t>нігтів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5994400"/>
            <a:ext cx="91440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Залізодефіцитна</a:t>
            </a:r>
            <a:r>
              <a:rPr lang="ru-RU" sz="36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анемія</a:t>
            </a:r>
            <a:endParaRPr lang="ru-RU" sz="36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Гіпохромія</a:t>
            </a:r>
            <a:r>
              <a:rPr lang="ru-RU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еритроцитів</a:t>
            </a: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ru-RU" sz="24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мікроцитоз</a:t>
            </a: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)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838200" y="304800"/>
            <a:ext cx="7785100" cy="55816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2514600" y="838200"/>
            <a:ext cx="4038600" cy="914400"/>
          </a:xfrm>
          <a:prstGeom prst="ellipse">
            <a:avLst/>
          </a:prstGeom>
          <a:gradFill rotWithShape="1">
            <a:gsLst>
              <a:gs pos="0">
                <a:schemeClr val="tx2"/>
              </a:gs>
              <a:gs pos="50000">
                <a:srgbClr val="FFFF00"/>
              </a:gs>
              <a:gs pos="100000">
                <a:schemeClr val="tx2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Железорефрактерные анемии</a:t>
            </a: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533400" y="3048000"/>
            <a:ext cx="2286000" cy="91440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Первичные</a:t>
            </a: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6248400" y="3124200"/>
            <a:ext cx="2362200" cy="91440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tx2"/>
              </a:gs>
            </a:gsLst>
            <a:path path="shape">
              <a:fillToRect l="50000" t="50000" r="50000" b="50000"/>
            </a:path>
          </a:gra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Вторичные</a:t>
            </a:r>
          </a:p>
          <a:p>
            <a:pPr algn="ctr"/>
            <a:r>
              <a:rPr lang="ru-RU" b="1">
                <a:solidFill>
                  <a:srgbClr val="FF0000"/>
                </a:solidFill>
              </a:rPr>
              <a:t>(приобретенные)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>
            <a:off x="1752600" y="1752600"/>
            <a:ext cx="2743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>
            <a:off x="4495800" y="1752600"/>
            <a:ext cx="2971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6576" name="Rectangle 16"/>
          <p:cNvSpPr>
            <a:spLocks noGrp="1" noChangeArrowheads="1"/>
          </p:cNvSpPr>
          <p:nvPr>
            <p:ph idx="1"/>
          </p:nvPr>
        </p:nvSpPr>
        <p:spPr>
          <a:xfrm>
            <a:off x="457200" y="152400"/>
            <a:ext cx="8229600" cy="640080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Tx/>
              <a:buNone/>
            </a:pPr>
            <a:r>
              <a:rPr lang="ru-RU" sz="2000" b="1" dirty="0" smtClean="0"/>
              <a:t>У </a:t>
            </a:r>
            <a:r>
              <a:rPr lang="ru-RU" sz="2000" b="1" dirty="0" err="1" smtClean="0"/>
              <a:t>молекулі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гема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залізо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пов'язане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протопорфірином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Порфірини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синтезуються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найбільше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еритрокаріоцитах</a:t>
            </a:r>
            <a:r>
              <a:rPr lang="ru-RU" sz="2000" b="1" dirty="0" smtClean="0"/>
              <a:t> та </a:t>
            </a:r>
            <a:r>
              <a:rPr lang="ru-RU" sz="2000" b="1" dirty="0" err="1" smtClean="0"/>
              <a:t>печінці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Порфірини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входять</a:t>
            </a:r>
            <a:r>
              <a:rPr lang="ru-RU" sz="2000" b="1" dirty="0" smtClean="0"/>
              <a:t> до складу </a:t>
            </a:r>
            <a:r>
              <a:rPr lang="ru-RU" sz="2000" b="1" dirty="0" err="1" smtClean="0"/>
              <a:t>пероксидаз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цитохромів</a:t>
            </a:r>
            <a:r>
              <a:rPr lang="ru-RU" sz="2000" b="1" dirty="0" smtClean="0"/>
              <a:t>, Н</a:t>
            </a:r>
            <a:r>
              <a:rPr lang="en-US" sz="2000" b="1" dirty="0" smtClean="0"/>
              <a:t>b, </a:t>
            </a:r>
            <a:r>
              <a:rPr lang="ru-RU" sz="2000" b="1" dirty="0" err="1" smtClean="0"/>
              <a:t>міоглобіну</a:t>
            </a:r>
            <a:r>
              <a:rPr lang="ru-RU" sz="2000" b="1" dirty="0" smtClean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500188" y="1524000"/>
            <a:ext cx="7491412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причини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розподілу</a:t>
            </a:r>
            <a:r>
              <a:rPr lang="ru-RU" dirty="0" smtClean="0"/>
              <a:t> </a:t>
            </a:r>
            <a:r>
              <a:rPr lang="ru-RU" dirty="0" err="1" smtClean="0"/>
              <a:t>еритроцитів</a:t>
            </a:r>
            <a:r>
              <a:rPr lang="ru-RU" dirty="0" smtClean="0"/>
              <a:t> (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ушкоджують</a:t>
            </a:r>
            <a:r>
              <a:rPr lang="ru-RU" dirty="0" smtClean="0"/>
              <a:t>,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дефіцитних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гіпоксії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гемосидерозу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корекція</a:t>
            </a:r>
            <a:r>
              <a:rPr lang="ru-RU" dirty="0" smtClean="0"/>
              <a:t> КЛР;</a:t>
            </a:r>
          </a:p>
          <a:p>
            <a:pPr>
              <a:lnSpc>
                <a:spcPct val="90000"/>
              </a:lnSpc>
            </a:pPr>
            <a:r>
              <a:rPr lang="ru-RU" dirty="0" err="1" smtClean="0"/>
              <a:t>усунення</a:t>
            </a:r>
            <a:r>
              <a:rPr lang="ru-RU" dirty="0" smtClean="0"/>
              <a:t> </a:t>
            </a:r>
            <a:r>
              <a:rPr lang="ru-RU" dirty="0" err="1" smtClean="0"/>
              <a:t>наслідків</a:t>
            </a:r>
            <a:r>
              <a:rPr lang="ru-RU" dirty="0" smtClean="0"/>
              <a:t> </a:t>
            </a:r>
            <a:r>
              <a:rPr lang="ru-RU" dirty="0" err="1" smtClean="0"/>
              <a:t>гіпоксії</a:t>
            </a:r>
            <a:r>
              <a:rPr lang="ru-RU" dirty="0" smtClean="0"/>
              <a:t>.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/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Принципи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методи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терапії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</a:rPr>
              <a:t>ДА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</a:t>
            </a:r>
            <a:r>
              <a:rPr lang="ru-RU" sz="4000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логія</a:t>
            </a:r>
            <a:r>
              <a:rPr lang="ru-RU" sz="4000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белої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крові</a:t>
            </a:r>
            <a:endParaRPr lang="ru-RU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195" name="Picture 7" descr="Острый миелолейкоз (M5)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1643063"/>
            <a:ext cx="6192838" cy="3000375"/>
          </a:xfrm>
        </p:spPr>
      </p:pic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4365625"/>
            <a:ext cx="7772400" cy="1981200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2800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Лейкопенії</a:t>
            </a:r>
            <a:endParaRPr lang="ru-RU" sz="2800" i="1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Лейкоцитози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лейкемоїдні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реакції</a:t>
            </a:r>
            <a:endParaRPr lang="ru-RU" sz="2800" i="1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800" i="1" dirty="0" err="1" smtClean="0">
                <a:latin typeface="Comic Sans MS" pitchFamily="66" charset="0"/>
              </a:rPr>
              <a:t>Лейкози</a:t>
            </a:r>
            <a:endParaRPr lang="ru-RU" sz="2800" i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idx="1"/>
          </p:nvPr>
        </p:nvSpPr>
        <p:spPr>
          <a:xfrm>
            <a:off x="357188" y="1357313"/>
            <a:ext cx="8429625" cy="50720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b="1" dirty="0" smtClean="0"/>
              <a:t>            </a:t>
            </a:r>
            <a:r>
              <a:rPr lang="ru-RU" sz="2800" b="1" u="sng" dirty="0" err="1" smtClean="0">
                <a:latin typeface="Comic Sans MS" pitchFamily="66" charset="0"/>
              </a:rPr>
              <a:t>Класифікація</a:t>
            </a:r>
            <a:r>
              <a:rPr lang="ru-RU" sz="2800" b="1" u="sng" dirty="0" smtClean="0">
                <a:latin typeface="Comic Sans MS" pitchFamily="66" charset="0"/>
              </a:rPr>
              <a:t> </a:t>
            </a:r>
            <a:r>
              <a:rPr lang="ru-RU" sz="2800" b="1" u="sng" dirty="0" err="1" smtClean="0">
                <a:latin typeface="Comic Sans MS" pitchFamily="66" charset="0"/>
              </a:rPr>
              <a:t>лейкопеній</a:t>
            </a:r>
            <a:r>
              <a:rPr lang="ru-RU" sz="2800" b="1" u="sng" dirty="0" smtClean="0">
                <a:latin typeface="Comic Sans MS" pitchFamily="66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фізіологічна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лейкопенія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конституційна</a:t>
            </a:r>
            <a:r>
              <a:rPr lang="ru-RU" sz="2800" b="1" i="1" dirty="0" smtClean="0">
                <a:latin typeface="Comic Sans MS" pitchFamily="66" charset="0"/>
              </a:rPr>
              <a:t> – 2-12% практично </a:t>
            </a:r>
            <a:r>
              <a:rPr lang="ru-RU" sz="2800" b="1" i="1" dirty="0" err="1" smtClean="0">
                <a:latin typeface="Comic Sans MS" pitchFamily="66" charset="0"/>
              </a:rPr>
              <a:t>здорових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індивідів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європеоїдної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раси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понад</a:t>
            </a:r>
            <a:r>
              <a:rPr lang="ru-RU" sz="2800" b="1" i="1" dirty="0" smtClean="0">
                <a:latin typeface="Comic Sans MS" pitchFamily="66" charset="0"/>
              </a:rPr>
              <a:t> 80% </a:t>
            </a:r>
            <a:r>
              <a:rPr lang="ru-RU" sz="2800" b="1" i="1" dirty="0" err="1" smtClean="0">
                <a:latin typeface="Comic Sans MS" pitchFamily="66" charset="0"/>
              </a:rPr>
              <a:t>негроїдів</a:t>
            </a:r>
            <a:r>
              <a:rPr lang="ru-RU" sz="2800" b="1" i="1" dirty="0" smtClean="0">
                <a:latin typeface="Comic Sans MS" pitchFamily="66" charset="0"/>
              </a:rPr>
              <a:t>).   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smtClean="0">
                <a:latin typeface="Comic Sans MS" pitchFamily="66" charset="0"/>
              </a:rPr>
              <a:t>не </a:t>
            </a:r>
            <a:r>
              <a:rPr lang="ru-RU" sz="2800" b="1" i="1" dirty="0" err="1" smtClean="0">
                <a:latin typeface="Comic Sans MS" pitchFamily="66" charset="0"/>
              </a:rPr>
              <a:t>знижує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пристосувальних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можливостей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індивідів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немає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проявів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імунодефіциту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Патологічна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лейкопенія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різноманітна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етіології</a:t>
            </a:r>
            <a:r>
              <a:rPr lang="ru-RU" sz="2800" b="1" i="1" dirty="0" smtClean="0">
                <a:latin typeface="Comic Sans MS" pitchFamily="66" charset="0"/>
              </a:rPr>
              <a:t>, патогенезу та </a:t>
            </a:r>
            <a:r>
              <a:rPr lang="ru-RU" sz="2800" b="1" i="1" dirty="0" err="1" smtClean="0">
                <a:latin typeface="Comic Sans MS" pitchFamily="66" charset="0"/>
              </a:rPr>
              <a:t>зустрічається</a:t>
            </a:r>
            <a:r>
              <a:rPr lang="ru-RU" sz="2800" b="1" i="1" dirty="0" smtClean="0">
                <a:latin typeface="Comic Sans MS" pitchFamily="66" charset="0"/>
              </a:rPr>
              <a:t> при </a:t>
            </a:r>
            <a:r>
              <a:rPr lang="ru-RU" sz="2800" b="1" i="1" dirty="0" err="1" smtClean="0">
                <a:latin typeface="Comic Sans MS" pitchFamily="66" charset="0"/>
              </a:rPr>
              <a:t>різних</a:t>
            </a:r>
            <a:r>
              <a:rPr lang="ru-RU" sz="2800" b="1" i="1" dirty="0" smtClean="0">
                <a:latin typeface="Comic Sans MS" pitchFamily="66" charset="0"/>
              </a:rPr>
              <a:t> синдромах та хворобах.</a:t>
            </a:r>
          </a:p>
        </p:txBody>
      </p:sp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714348" y="285728"/>
            <a:ext cx="7772400" cy="1071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Лейкопенія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зниження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вмісту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у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периферичній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крові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нижче</a:t>
            </a:r>
            <a:r>
              <a:rPr lang="ru-RU" sz="2800" b="1" i="1" u="sng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4*10/л.</a:t>
            </a:r>
            <a:endParaRPr lang="ru-RU" sz="2800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43000"/>
            <a:ext cx="7958137" cy="5286375"/>
          </a:xfrm>
        </p:spPr>
        <p:txBody>
          <a:bodyPr>
            <a:normAutofit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Перерозподільна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лейкопенія</a:t>
            </a:r>
            <a:r>
              <a:rPr lang="ru-RU" sz="2800" b="1" i="1" u="sng" dirty="0" smtClean="0">
                <a:latin typeface="Comic Sans MS" pitchFamily="66" charset="0"/>
              </a:rPr>
              <a:t> - </a:t>
            </a:r>
            <a:r>
              <a:rPr lang="ru-RU" sz="2800" b="1" i="1" u="sng" dirty="0" err="1" smtClean="0">
                <a:latin typeface="Comic Sans MS" pitchFamily="66" charset="0"/>
              </a:rPr>
              <a:t>наслідок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перерозподілу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циркулюючого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пристінкового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пулів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посилена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екстрена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маргінація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при </a:t>
            </a:r>
            <a:r>
              <a:rPr lang="ru-RU" sz="2800" b="1" i="1" u="sng" dirty="0" err="1" smtClean="0">
                <a:latin typeface="Comic Sans MS" pitchFamily="66" charset="0"/>
              </a:rPr>
              <a:t>стресі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шоці</a:t>
            </a:r>
            <a:r>
              <a:rPr lang="ru-RU" sz="2800" b="1" i="1" u="sng" dirty="0" smtClean="0">
                <a:latin typeface="Comic Sans MS" pitchFamily="66" charset="0"/>
              </a:rPr>
              <a:t>)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Справжні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лейкопенії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виникають</a:t>
            </a:r>
            <a:r>
              <a:rPr lang="ru-RU" sz="2800" b="1" i="1" u="sng" dirty="0" smtClean="0">
                <a:latin typeface="Comic Sans MS" pitchFamily="66" charset="0"/>
              </a:rPr>
              <a:t> при абсолютному </a:t>
            </a:r>
            <a:r>
              <a:rPr lang="ru-RU" sz="2800" b="1" i="1" u="sng" dirty="0" err="1" smtClean="0">
                <a:latin typeface="Comic Sans MS" pitchFamily="66" charset="0"/>
              </a:rPr>
              <a:t>зменшенні</a:t>
            </a:r>
            <a:r>
              <a:rPr lang="ru-RU" sz="2800" b="1" i="1" u="sng" dirty="0" smtClean="0">
                <a:latin typeface="Comic Sans MS" pitchFamily="66" charset="0"/>
              </a:rPr>
              <a:t> числа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в </a:t>
            </a:r>
            <a:r>
              <a:rPr lang="ru-RU" sz="2800" b="1" i="1" u="sng" dirty="0" err="1" smtClean="0">
                <a:latin typeface="Comic Sans MS" pitchFamily="66" charset="0"/>
              </a:rPr>
              <a:t>організмі</a:t>
            </a:r>
            <a:r>
              <a:rPr lang="ru-RU" sz="2800" b="1" i="1" u="sng" dirty="0" smtClean="0">
                <a:latin typeface="Comic Sans MS" pitchFamily="66" charset="0"/>
              </a:rPr>
              <a:t> як результат </a:t>
            </a:r>
            <a:r>
              <a:rPr lang="ru-RU" sz="2800" b="1" i="1" u="sng" dirty="0" err="1" smtClean="0">
                <a:latin typeface="Comic Sans MS" pitchFamily="66" charset="0"/>
              </a:rPr>
              <a:t>суттєвого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тривалого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переважання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швидкості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загибелі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лейкоцитів</a:t>
            </a:r>
            <a:r>
              <a:rPr lang="ru-RU" sz="2800" b="1" i="1" u="sng" dirty="0" smtClean="0">
                <a:latin typeface="Comic Sans MS" pitchFamily="66" charset="0"/>
              </a:rPr>
              <a:t> над </a:t>
            </a:r>
            <a:r>
              <a:rPr lang="ru-RU" sz="2800" b="1" i="1" u="sng" dirty="0" err="1" smtClean="0">
                <a:latin typeface="Comic Sans MS" pitchFamily="66" charset="0"/>
              </a:rPr>
              <a:t>швидкістю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їхнього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виходу</a:t>
            </a:r>
            <a:r>
              <a:rPr lang="ru-RU" sz="2800" b="1" i="1" u="sng" dirty="0" smtClean="0">
                <a:latin typeface="Comic Sans MS" pitchFamily="66" charset="0"/>
              </a:rPr>
              <a:t> в кров (при </a:t>
            </a:r>
            <a:r>
              <a:rPr lang="ru-RU" sz="2800" b="1" i="1" u="sng" dirty="0" err="1" smtClean="0">
                <a:latin typeface="Comic Sans MS" pitchFamily="66" charset="0"/>
              </a:rPr>
              <a:t>гіпоплазії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кісткового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мозку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променевому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ураженні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дефіциті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вітаміну</a:t>
            </a:r>
            <a:r>
              <a:rPr lang="ru-RU" sz="2800" b="1" i="1" u="sng" dirty="0" smtClean="0">
                <a:latin typeface="Comic Sans MS" pitchFamily="66" charset="0"/>
              </a:rPr>
              <a:t> В12)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267" name="Содержимое 3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r>
              <a:rPr lang="ru-RU" i="1" dirty="0" err="1" smtClean="0">
                <a:latin typeface="Comic Sans MS" pitchFamily="66" charset="0"/>
              </a:rPr>
              <a:t>Нейтропенія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Лімфопенія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Моноцитопенія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Еозинопенія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1268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r>
              <a:rPr lang="uk-UA" i="1" dirty="0" smtClean="0">
                <a:latin typeface="Comic Sans MS" pitchFamily="66" charset="0"/>
              </a:rPr>
              <a:t>Спадкові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uk-UA" i="1" dirty="0" smtClean="0">
                <a:latin typeface="Comic Sans MS" pitchFamily="66" charset="0"/>
              </a:rPr>
              <a:t>Набуті</a:t>
            </a:r>
            <a:endParaRPr lang="ru-RU" i="1" dirty="0" smtClean="0">
              <a:latin typeface="Comic Sans MS" pitchFamily="66" charset="0"/>
            </a:endParaRPr>
          </a:p>
          <a:p>
            <a:endParaRPr lang="ru-RU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857250"/>
            <a:ext cx="8929688" cy="5786438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пригнічення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лейкопоезу</a:t>
            </a:r>
            <a:r>
              <a:rPr lang="ru-RU" sz="2700" b="1" i="1" dirty="0" smtClean="0">
                <a:latin typeface="Comic Sans MS" pitchFamily="66" charset="0"/>
              </a:rPr>
              <a:t> в </a:t>
            </a:r>
            <a:r>
              <a:rPr lang="ru-RU" sz="2700" b="1" i="1" dirty="0" err="1" smtClean="0">
                <a:latin typeface="Comic Sans MS" pitchFamily="66" charset="0"/>
              </a:rPr>
              <a:t>кістковому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мозку</a:t>
            </a:r>
            <a:r>
              <a:rPr lang="ru-RU" sz="2700" b="1" i="1" dirty="0" smtClean="0">
                <a:latin typeface="Comic Sans MS" pitchFamily="66" charset="0"/>
              </a:rPr>
              <a:t> – </a:t>
            </a:r>
            <a:r>
              <a:rPr lang="ru-RU" sz="2700" b="1" i="1" dirty="0" err="1" smtClean="0">
                <a:latin typeface="Comic Sans MS" pitchFamily="66" charset="0"/>
              </a:rPr>
              <a:t>порушується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розмноження</a:t>
            </a:r>
            <a:r>
              <a:rPr lang="ru-RU" sz="2700" b="1" i="1" dirty="0" smtClean="0">
                <a:latin typeface="Comic Sans MS" pitchFamily="66" charset="0"/>
              </a:rPr>
              <a:t> та </a:t>
            </a:r>
            <a:r>
              <a:rPr lang="ru-RU" sz="2700" b="1" i="1" dirty="0" err="1" smtClean="0">
                <a:latin typeface="Comic Sans MS" pitchFamily="66" charset="0"/>
              </a:rPr>
              <a:t>диференціювання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клітин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мієлоїдного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паростка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фактори</a:t>
            </a:r>
            <a:r>
              <a:rPr lang="ru-RU" sz="2700" b="1" i="1" dirty="0" smtClean="0">
                <a:latin typeface="Comic Sans MS" pitchFamily="66" charset="0"/>
              </a:rPr>
              <a:t>: </a:t>
            </a:r>
            <a:r>
              <a:rPr lang="ru-RU" sz="2700" b="1" i="1" dirty="0" err="1" smtClean="0">
                <a:latin typeface="Comic Sans MS" pitchFamily="66" charset="0"/>
              </a:rPr>
              <a:t>лікарські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препарати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саліцилати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сульфаніламіди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антибіотики</a:t>
            </a:r>
            <a:r>
              <a:rPr lang="ru-RU" sz="2700" b="1" i="1" dirty="0" smtClean="0">
                <a:latin typeface="Comic Sans MS" pitchFamily="66" charset="0"/>
              </a:rPr>
              <a:t>), </a:t>
            </a:r>
            <a:r>
              <a:rPr lang="ru-RU" sz="2700" b="1" i="1" dirty="0" err="1" smtClean="0">
                <a:latin typeface="Comic Sans MS" pitchFamily="66" charset="0"/>
              </a:rPr>
              <a:t>радіація</a:t>
            </a:r>
            <a:r>
              <a:rPr lang="ru-RU" sz="2700" b="1" i="1" dirty="0" smtClean="0">
                <a:latin typeface="Comic Sans MS" pitchFamily="66" charset="0"/>
              </a:rPr>
              <a:t>, холод, бензол, </a:t>
            </a:r>
            <a:r>
              <a:rPr lang="ru-RU" sz="2700" b="1" i="1" dirty="0" err="1" smtClean="0">
                <a:latin typeface="Comic Sans MS" pitchFamily="66" charset="0"/>
              </a:rPr>
              <a:t>миш'як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дефіцит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вітаміну</a:t>
            </a:r>
            <a:r>
              <a:rPr lang="ru-RU" sz="2700" b="1" i="1" dirty="0" smtClean="0">
                <a:latin typeface="Comic Sans MS" pitchFamily="66" charset="0"/>
              </a:rPr>
              <a:t> В12 та </a:t>
            </a:r>
            <a:r>
              <a:rPr lang="ru-RU" sz="2700" b="1" i="1" dirty="0" err="1" smtClean="0">
                <a:latin typeface="Comic Sans MS" pitchFamily="66" charset="0"/>
              </a:rPr>
              <a:t>фолієвої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кислоти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заліза</a:t>
            </a:r>
            <a:r>
              <a:rPr lang="ru-RU" sz="2700" b="1" i="1" dirty="0" smtClean="0">
                <a:latin typeface="Comic Sans MS" pitchFamily="66" charset="0"/>
              </a:rPr>
              <a:t>;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підвищене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руйнування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лейкоцитів</a:t>
            </a:r>
            <a:r>
              <a:rPr lang="ru-RU" sz="2700" b="1" i="1" dirty="0" smtClean="0">
                <a:latin typeface="Comic Sans MS" pitchFamily="66" charset="0"/>
              </a:rPr>
              <a:t> у </a:t>
            </a:r>
            <a:r>
              <a:rPr lang="ru-RU" sz="2700" b="1" i="1" dirty="0" err="1" smtClean="0">
                <a:latin typeface="Comic Sans MS" pitchFamily="66" charset="0"/>
              </a:rPr>
              <a:t>судинному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руслі</a:t>
            </a:r>
            <a:r>
              <a:rPr lang="ru-RU" sz="2700" b="1" i="1" dirty="0" smtClean="0">
                <a:latin typeface="Comic Sans MS" pitchFamily="66" charset="0"/>
              </a:rPr>
              <a:t> – </a:t>
            </a:r>
            <a:r>
              <a:rPr lang="ru-RU" sz="2700" b="1" i="1" dirty="0" err="1" smtClean="0">
                <a:latin typeface="Comic Sans MS" pitchFamily="66" charset="0"/>
              </a:rPr>
              <a:t>під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впливом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антитіл</a:t>
            </a:r>
            <a:r>
              <a:rPr lang="ru-RU" sz="2700" b="1" i="1" dirty="0" smtClean="0">
                <a:latin typeface="Comic Sans MS" pitchFamily="66" charset="0"/>
              </a:rPr>
              <a:t> (</a:t>
            </a:r>
            <a:r>
              <a:rPr lang="ru-RU" sz="2700" b="1" i="1" dirty="0" err="1" smtClean="0">
                <a:latin typeface="Comic Sans MS" pitchFamily="66" charset="0"/>
              </a:rPr>
              <a:t>переливання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крові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лікарська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алергія</a:t>
            </a:r>
            <a:r>
              <a:rPr lang="ru-RU" sz="2700" b="1" i="1" dirty="0" smtClean="0">
                <a:latin typeface="Comic Sans MS" pitchFamily="66" charset="0"/>
              </a:rPr>
              <a:t>, СЧВ), </a:t>
            </a:r>
            <a:r>
              <a:rPr lang="ru-RU" sz="2700" b="1" i="1" dirty="0" err="1" smtClean="0">
                <a:latin typeface="Comic Sans MS" pitchFamily="66" charset="0"/>
              </a:rPr>
              <a:t>токсинів</a:t>
            </a:r>
            <a:r>
              <a:rPr lang="ru-RU" sz="2700" b="1" i="1" dirty="0" smtClean="0">
                <a:latin typeface="Comic Sans MS" pitchFamily="66" charset="0"/>
              </a:rPr>
              <a:t> м/о, – у </a:t>
            </a:r>
            <a:r>
              <a:rPr lang="ru-RU" sz="2700" b="1" i="1" dirty="0" err="1" smtClean="0">
                <a:latin typeface="Comic Sans MS" pitchFamily="66" charset="0"/>
              </a:rPr>
              <a:t>селезінці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печінці</a:t>
            </a:r>
            <a:r>
              <a:rPr lang="ru-RU" sz="2700" b="1" i="1" dirty="0" smtClean="0">
                <a:latin typeface="Comic Sans MS" pitchFamily="66" charset="0"/>
              </a:rPr>
              <a:t>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2700" b="1" i="1" dirty="0" err="1" smtClean="0">
                <a:latin typeface="Comic Sans MS" pitchFamily="66" charset="0"/>
              </a:rPr>
              <a:t>перерозподіл</a:t>
            </a:r>
            <a:r>
              <a:rPr lang="ru-RU" sz="2700" b="1" i="1" dirty="0" smtClean="0">
                <a:latin typeface="Comic Sans MS" pitchFamily="66" charset="0"/>
              </a:rPr>
              <a:t> у </a:t>
            </a:r>
            <a:r>
              <a:rPr lang="ru-RU" sz="2700" b="1" i="1" dirty="0" err="1" smtClean="0">
                <a:latin typeface="Comic Sans MS" pitchFamily="66" charset="0"/>
              </a:rPr>
              <a:t>судинному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руслі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депонування</a:t>
            </a:r>
            <a:r>
              <a:rPr lang="ru-RU" sz="2700" b="1" i="1" dirty="0" smtClean="0">
                <a:latin typeface="Comic Sans MS" pitchFamily="66" charset="0"/>
              </a:rPr>
              <a:t> – шок, </a:t>
            </a:r>
            <a:r>
              <a:rPr lang="ru-RU" sz="2700" b="1" i="1" dirty="0" err="1" smtClean="0">
                <a:latin typeface="Comic Sans MS" pitchFamily="66" charset="0"/>
              </a:rPr>
              <a:t>колапс</a:t>
            </a:r>
            <a:r>
              <a:rPr lang="ru-RU" sz="2700" b="1" i="1" dirty="0" smtClean="0">
                <a:latin typeface="Comic Sans MS" pitchFamily="66" charset="0"/>
              </a:rPr>
              <a:t>, невроз, </a:t>
            </a:r>
            <a:r>
              <a:rPr lang="ru-RU" sz="2700" b="1" i="1" dirty="0" err="1" smtClean="0">
                <a:latin typeface="Comic Sans MS" pitchFamily="66" charset="0"/>
              </a:rPr>
              <a:t>важка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м'язова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робота.підвищена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втрата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лейкоцитів</a:t>
            </a:r>
            <a:r>
              <a:rPr lang="ru-RU" sz="2700" b="1" i="1" dirty="0" smtClean="0">
                <a:latin typeface="Comic Sans MS" pitchFamily="66" charset="0"/>
              </a:rPr>
              <a:t> – при </a:t>
            </a:r>
            <a:r>
              <a:rPr lang="ru-RU" sz="2700" b="1" i="1" dirty="0" err="1" smtClean="0">
                <a:latin typeface="Comic Sans MS" pitchFamily="66" charset="0"/>
              </a:rPr>
              <a:t>гострій</a:t>
            </a:r>
            <a:r>
              <a:rPr lang="ru-RU" sz="2700" b="1" i="1" dirty="0" smtClean="0">
                <a:latin typeface="Comic Sans MS" pitchFamily="66" charset="0"/>
              </a:rPr>
              <a:t> </a:t>
            </a:r>
            <a:r>
              <a:rPr lang="ru-RU" sz="2700" b="1" i="1" dirty="0" err="1" smtClean="0">
                <a:latin typeface="Comic Sans MS" pitchFamily="66" charset="0"/>
              </a:rPr>
              <a:t>крововтраті</a:t>
            </a:r>
            <a:r>
              <a:rPr lang="ru-RU" sz="2700" b="1" i="1" dirty="0" smtClean="0">
                <a:latin typeface="Comic Sans MS" pitchFamily="66" charset="0"/>
              </a:rPr>
              <a:t>, </a:t>
            </a:r>
            <a:r>
              <a:rPr lang="ru-RU" sz="2700" b="1" i="1" dirty="0" err="1" smtClean="0">
                <a:latin typeface="Comic Sans MS" pitchFamily="66" charset="0"/>
              </a:rPr>
              <a:t>плазмовтраті</a:t>
            </a:r>
            <a:r>
              <a:rPr lang="ru-RU" sz="27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6429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розвитку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8"/>
          <p:cNvSpPr>
            <a:spLocks noGrp="1" noChangeArrowheads="1"/>
          </p:cNvSpPr>
          <p:nvPr>
            <p:ph idx="1"/>
          </p:nvPr>
        </p:nvSpPr>
        <p:spPr>
          <a:xfrm>
            <a:off x="0" y="785813"/>
            <a:ext cx="8853488" cy="581025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2800" b="1" i="1" dirty="0" smtClean="0">
                <a:latin typeface="Comic Sans MS" pitchFamily="66" charset="0"/>
              </a:rPr>
              <a:t>Синдром </a:t>
            </a:r>
            <a:r>
              <a:rPr lang="ru-RU" sz="2800" b="1" i="1" dirty="0" err="1" smtClean="0">
                <a:latin typeface="Comic Sans MS" pitchFamily="66" charset="0"/>
              </a:rPr>
              <a:t>Костманна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пов'язаний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аутосомно-рецесивною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мутацією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зумовлює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нечутливість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промієлоцитів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подальшої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дії</a:t>
            </a:r>
            <a:r>
              <a:rPr lang="ru-RU" sz="2800" b="1" i="1" dirty="0" smtClean="0">
                <a:latin typeface="Comic Sans MS" pitchFamily="66" charset="0"/>
              </a:rPr>
              <a:t> КСФ.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гіпоплазія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мієлоїдних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елементів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кісткового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мозку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нестача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мієлоцитів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більш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зрілих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нейтрофілів</a:t>
            </a:r>
            <a:r>
              <a:rPr lang="ru-RU" sz="2800" b="1" i="1" dirty="0" smtClean="0">
                <a:latin typeface="Comic Sans MS" pitchFamily="66" charset="0"/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мікроцефалія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затримка</a:t>
            </a:r>
            <a:r>
              <a:rPr lang="ru-RU" sz="2800" b="1" i="1" dirty="0" smtClean="0">
                <a:latin typeface="Comic Sans MS" pitchFamily="66" charset="0"/>
              </a:rPr>
              <a:t> психомоторного </a:t>
            </a:r>
            <a:r>
              <a:rPr lang="ru-RU" sz="2800" b="1" i="1" dirty="0" err="1" smtClean="0">
                <a:latin typeface="Comic Sans MS" pitchFamily="66" charset="0"/>
              </a:rPr>
              <a:t>розвитку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низькорослість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можуть</a:t>
            </a:r>
            <a:r>
              <a:rPr lang="ru-RU" sz="2800" b="1" i="1" dirty="0" smtClean="0">
                <a:latin typeface="Comic Sans MS" pitchFamily="66" charset="0"/>
              </a:rPr>
              <a:t> бути як </a:t>
            </a:r>
            <a:r>
              <a:rPr lang="ru-RU" sz="2800" b="1" i="1" dirty="0" err="1" smtClean="0">
                <a:latin typeface="Comic Sans MS" pitchFamily="66" charset="0"/>
              </a:rPr>
              <a:t>проявом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первинного</a:t>
            </a:r>
            <a:r>
              <a:rPr lang="ru-RU" sz="2800" b="1" i="1" dirty="0" smtClean="0">
                <a:latin typeface="Comic Sans MS" pitchFamily="66" charset="0"/>
              </a:rPr>
              <a:t> системного дефекту, так </a:t>
            </a:r>
            <a:r>
              <a:rPr lang="ru-RU" sz="2800" b="1" i="1" dirty="0" err="1" smtClean="0">
                <a:latin typeface="Comic Sans MS" pitchFamily="66" charset="0"/>
              </a:rPr>
              <a:t>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наслідками</a:t>
            </a:r>
            <a:r>
              <a:rPr lang="ru-RU" sz="2800" b="1" i="1" dirty="0" smtClean="0">
                <a:latin typeface="Comic Sans MS" pitchFamily="66" charset="0"/>
              </a:rPr>
              <a:t> тяжких </a:t>
            </a:r>
            <a:r>
              <a:rPr lang="ru-RU" sz="2800" b="1" i="1" dirty="0" err="1" smtClean="0">
                <a:latin typeface="Comic Sans MS" pitchFamily="66" charset="0"/>
              </a:rPr>
              <a:t>гнійних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настають</a:t>
            </a:r>
            <a:r>
              <a:rPr lang="ru-RU" sz="2800" b="1" i="1" dirty="0" smtClean="0">
                <a:latin typeface="Comic Sans MS" pitchFamily="66" charset="0"/>
              </a:rPr>
              <a:t> у таких </a:t>
            </a:r>
            <a:r>
              <a:rPr lang="ru-RU" sz="2800" b="1" i="1" dirty="0" err="1" smtClean="0">
                <a:latin typeface="Comic Sans MS" pitchFamily="66" charset="0"/>
              </a:rPr>
              <a:t>хворих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вже</a:t>
            </a:r>
            <a:r>
              <a:rPr lang="ru-RU" sz="2800" b="1" i="1" dirty="0" smtClean="0">
                <a:latin typeface="Comic Sans MS" pitchFamily="66" charset="0"/>
              </a:rPr>
              <a:t> в </a:t>
            </a:r>
            <a:r>
              <a:rPr lang="ru-RU" sz="2800" b="1" i="1" dirty="0" err="1" smtClean="0">
                <a:latin typeface="Comic Sans MS" pitchFamily="66" charset="0"/>
              </a:rPr>
              <a:t>ранньому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віці</a:t>
            </a:r>
            <a:r>
              <a:rPr lang="ru-RU" sz="2800" b="1" i="1" dirty="0" smtClean="0">
                <a:latin typeface="Comic Sans MS" pitchFamily="66" charset="0"/>
              </a:rPr>
              <a:t>);</a:t>
            </a:r>
          </a:p>
          <a:p>
            <a:pPr algn="just">
              <a:lnSpc>
                <a:spcPct val="90000"/>
              </a:lnSpc>
            </a:pPr>
            <a:r>
              <a:rPr lang="ru-RU" sz="2800" b="1" i="1" dirty="0" smtClean="0">
                <a:latin typeface="Comic Sans MS" pitchFamily="66" charset="0"/>
              </a:rPr>
              <a:t>хвороба </a:t>
            </a:r>
            <a:r>
              <a:rPr lang="ru-RU" sz="2800" b="1" i="1" dirty="0" err="1" smtClean="0">
                <a:latin typeface="Comic Sans MS" pitchFamily="66" charset="0"/>
              </a:rPr>
              <a:t>відноситься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передлейкемічних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підвищує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ризик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мієлолейкозу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>
          <a:xfrm>
            <a:off x="714375" y="214313"/>
            <a:ext cx="7772400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Спадкові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857250"/>
            <a:ext cx="8318500" cy="5238750"/>
          </a:xfrm>
        </p:spPr>
        <p:txBody>
          <a:bodyPr>
            <a:normAutofit/>
          </a:bodyPr>
          <a:lstStyle/>
          <a:p>
            <a:pPr marL="365760" indent="-283464" algn="just">
              <a:defRPr/>
            </a:pPr>
            <a:r>
              <a:rPr lang="ru-RU" sz="2800" b="1" i="1" u="sng" dirty="0" err="1" smtClean="0">
                <a:latin typeface="Comic Sans MS" pitchFamily="66" charset="0"/>
              </a:rPr>
              <a:t>Вроджена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циклічна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нейтропенія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успадковується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аутосомно-домінантно</a:t>
            </a:r>
            <a:r>
              <a:rPr lang="ru-RU" sz="2800" b="1" i="1" dirty="0" smtClean="0">
                <a:latin typeface="Comic Sans MS" pitchFamily="66" charset="0"/>
              </a:rPr>
              <a:t>. Прояви </a:t>
            </a:r>
            <a:r>
              <a:rPr lang="ru-RU" sz="2800" b="1" i="1" dirty="0" err="1" smtClean="0">
                <a:latin typeface="Comic Sans MS" pitchFamily="66" charset="0"/>
              </a:rPr>
              <a:t>нейтропенії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настають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періодично</a:t>
            </a:r>
            <a:r>
              <a:rPr lang="ru-RU" sz="2800" b="1" i="1" dirty="0" smtClean="0">
                <a:latin typeface="Comic Sans MS" pitchFamily="66" charset="0"/>
              </a:rPr>
              <a:t>, раз на 3-5 </a:t>
            </a:r>
            <a:r>
              <a:rPr lang="ru-RU" sz="2800" b="1" i="1" dirty="0" err="1" smtClean="0">
                <a:latin typeface="Comic Sans MS" pitchFamily="66" charset="0"/>
              </a:rPr>
              <a:t>тижнів</a:t>
            </a:r>
            <a:r>
              <a:rPr lang="ru-RU" sz="2800" b="1" i="1" dirty="0" smtClean="0">
                <a:latin typeface="Comic Sans MS" pitchFamily="66" charset="0"/>
              </a:rPr>
              <a:t>. Є </a:t>
            </a:r>
            <a:r>
              <a:rPr lang="ru-RU" sz="2800" b="1" i="1" dirty="0" err="1" smtClean="0">
                <a:latin typeface="Comic Sans MS" pitchFamily="66" charset="0"/>
              </a:rPr>
              <a:t>циклічне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коливання</a:t>
            </a:r>
            <a:r>
              <a:rPr lang="ru-RU" sz="2800" b="1" i="1" dirty="0" smtClean="0">
                <a:latin typeface="Comic Sans MS" pitchFamily="66" charset="0"/>
              </a:rPr>
              <a:t> числа </a:t>
            </a:r>
            <a:r>
              <a:rPr lang="ru-RU" sz="2800" b="1" i="1" dirty="0" err="1" smtClean="0">
                <a:latin typeface="Comic Sans MS" pitchFamily="66" charset="0"/>
              </a:rPr>
              <a:t>інших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кров'яних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платівок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ретикулоцитів</a:t>
            </a:r>
            <a:r>
              <a:rPr lang="ru-RU" sz="2800" b="1" i="1" dirty="0" smtClean="0">
                <a:latin typeface="Comic Sans MS" pitchFamily="66" charset="0"/>
              </a:rPr>
              <a:t>. Патогенез </a:t>
            </a:r>
            <a:r>
              <a:rPr lang="ru-RU" sz="2800" b="1" i="1" dirty="0" err="1" smtClean="0">
                <a:latin typeface="Comic Sans MS" pitchFamily="66" charset="0"/>
              </a:rPr>
              <a:t>пов'язують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зниженою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чутливістю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клітин-попередниць</a:t>
            </a:r>
            <a:r>
              <a:rPr lang="ru-RU" sz="2800" b="1" i="1" dirty="0" smtClean="0">
                <a:latin typeface="Comic Sans MS" pitchFamily="66" charset="0"/>
              </a:rPr>
              <a:t> до КСФ,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викликає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необхідність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накопичення</a:t>
            </a:r>
            <a:r>
              <a:rPr lang="ru-RU" sz="2800" b="1" i="1" dirty="0" smtClean="0">
                <a:latin typeface="Comic Sans MS" pitchFamily="66" charset="0"/>
              </a:rPr>
              <a:t> ростового стимулу.     </a:t>
            </a:r>
            <a:r>
              <a:rPr lang="ru-RU" sz="2800" b="1" i="1" dirty="0" err="1" smtClean="0">
                <a:latin typeface="Comic Sans MS" pitchFamily="66" charset="0"/>
              </a:rPr>
              <a:t>Симптоми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типові</a:t>
            </a:r>
            <a:r>
              <a:rPr lang="ru-RU" sz="2800" b="1" i="1" dirty="0" smtClean="0">
                <a:latin typeface="Comic Sans MS" pitchFamily="66" charset="0"/>
              </a:rPr>
              <a:t> для </a:t>
            </a:r>
            <a:r>
              <a:rPr lang="ru-RU" sz="2800" b="1" i="1" dirty="0" err="1" smtClean="0">
                <a:latin typeface="Comic Sans MS" pitchFamily="66" charset="0"/>
              </a:rPr>
              <a:t>клініки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наслідків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агранулоцитозу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428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Спадкові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785813"/>
            <a:ext cx="8929688" cy="59293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Інфекційні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агенти</a:t>
            </a:r>
            <a:r>
              <a:rPr lang="ru-RU" sz="2800" b="1" i="1" dirty="0" smtClean="0">
                <a:latin typeface="Comic Sans MS" pitchFamily="66" charset="0"/>
              </a:rPr>
              <a:t>:       - </a:t>
            </a:r>
            <a:r>
              <a:rPr lang="ru-RU" sz="2800" b="1" i="1" dirty="0" err="1" smtClean="0">
                <a:latin typeface="Comic Sans MS" pitchFamily="66" charset="0"/>
              </a:rPr>
              <a:t>Вірусні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інфекційний</a:t>
            </a:r>
            <a:r>
              <a:rPr lang="ru-RU" sz="2800" b="1" i="1" dirty="0" smtClean="0">
                <a:latin typeface="Comic Sans MS" pitchFamily="66" charset="0"/>
              </a:rPr>
              <a:t> мононуклеоз, </a:t>
            </a:r>
            <a:r>
              <a:rPr lang="ru-RU" sz="2800" b="1" i="1" dirty="0" err="1" smtClean="0">
                <a:latin typeface="Comic Sans MS" pitchFamily="66" charset="0"/>
              </a:rPr>
              <a:t>вірусний</a:t>
            </a:r>
            <a:r>
              <a:rPr lang="ru-RU" sz="2800" b="1" i="1" dirty="0" smtClean="0">
                <a:latin typeface="Comic Sans MS" pitchFamily="66" charset="0"/>
              </a:rPr>
              <a:t> гепатит, </a:t>
            </a:r>
            <a:r>
              <a:rPr lang="ru-RU" sz="2800" b="1" i="1" dirty="0" err="1" smtClean="0">
                <a:latin typeface="Comic Sans MS" pitchFamily="66" charset="0"/>
              </a:rPr>
              <a:t>ВІЛ-інфекція</a:t>
            </a:r>
            <a:r>
              <a:rPr lang="ru-RU" sz="2800" b="1" i="1" dirty="0" smtClean="0">
                <a:latin typeface="Comic Sans MS" pitchFamily="66" charset="0"/>
              </a:rPr>
              <a:t>, краснуха, </a:t>
            </a:r>
            <a:r>
              <a:rPr lang="ru-RU" sz="2800" b="1" i="1" dirty="0" err="1" smtClean="0">
                <a:latin typeface="Comic Sans MS" pitchFamily="66" charset="0"/>
              </a:rPr>
              <a:t>вітряна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віспа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грип</a:t>
            </a:r>
            <a:r>
              <a:rPr lang="ru-RU" sz="2800" b="1" i="1" dirty="0" smtClean="0">
                <a:latin typeface="Comic Sans MS" pitchFamily="66" charset="0"/>
              </a:rPr>
              <a:t>, ГРВІ).       -</a:t>
            </a:r>
            <a:r>
              <a:rPr lang="ru-RU" sz="2800" b="1" i="1" dirty="0" err="1" smtClean="0">
                <a:latin typeface="Comic Sans MS" pitchFamily="66" charset="0"/>
              </a:rPr>
              <a:t>окремі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бактеріальні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інфекції</a:t>
            </a:r>
            <a:r>
              <a:rPr lang="ru-RU" sz="2800" b="1" i="1" dirty="0" smtClean="0">
                <a:latin typeface="Comic Sans MS" pitchFamily="66" charset="0"/>
              </a:rPr>
              <a:t>: </a:t>
            </a:r>
            <a:r>
              <a:rPr lang="ru-RU" sz="2800" b="1" i="1" dirty="0" err="1" smtClean="0">
                <a:latin typeface="Comic Sans MS" pitchFamily="66" charset="0"/>
              </a:rPr>
              <a:t>кашлюк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сальмонельоз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черевний</a:t>
            </a:r>
            <a:r>
              <a:rPr lang="ru-RU" sz="2800" b="1" i="1" dirty="0" smtClean="0">
                <a:latin typeface="Comic Sans MS" pitchFamily="66" charset="0"/>
              </a:rPr>
              <a:t> тиф.       -</a:t>
            </a:r>
            <a:r>
              <a:rPr lang="ru-RU" sz="2800" b="1" i="1" dirty="0" err="1" smtClean="0">
                <a:latin typeface="Comic Sans MS" pitchFamily="66" charset="0"/>
              </a:rPr>
              <a:t>рикетсіози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деякі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протозоонози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лейшманіоз</a:t>
            </a:r>
            <a:r>
              <a:rPr lang="ru-RU" sz="2800" b="1" i="1" dirty="0" smtClean="0">
                <a:latin typeface="Comic Sans MS" pitchFamily="66" charset="0"/>
              </a:rPr>
              <a:t>).      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виснаження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розвивається</a:t>
            </a:r>
            <a:r>
              <a:rPr lang="ru-RU" sz="2800" b="1" i="1" dirty="0" smtClean="0">
                <a:latin typeface="Comic Sans MS" pitchFamily="66" charset="0"/>
              </a:rPr>
              <a:t> при тяжкому та </a:t>
            </a:r>
            <a:r>
              <a:rPr lang="ru-RU" sz="2800" b="1" i="1" dirty="0" err="1" smtClean="0">
                <a:latin typeface="Comic Sans MS" pitchFamily="66" charset="0"/>
              </a:rPr>
              <a:t>генералізованому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перебігу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деяких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бактеріальних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інфекцій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стафілококовій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туберкульозній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менінгококовій</a:t>
            </a:r>
            <a:r>
              <a:rPr lang="ru-RU" sz="2800" b="1" i="1" dirty="0" smtClean="0">
                <a:latin typeface="Comic Sans MS" pitchFamily="66" charset="0"/>
              </a:rPr>
              <a:t>) </a:t>
            </a:r>
            <a:r>
              <a:rPr lang="ru-RU" sz="2800" b="1" i="1" dirty="0" err="1" smtClean="0">
                <a:latin typeface="Comic Sans MS" pitchFamily="66" charset="0"/>
              </a:rPr>
              <a:t>виникає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вдруге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після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тривалої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нейтрофілії</a:t>
            </a:r>
            <a:r>
              <a:rPr lang="ru-RU" sz="2800" b="1" i="1" dirty="0" smtClean="0">
                <a:latin typeface="Comic Sans MS" pitchFamily="66" charset="0"/>
              </a:rPr>
              <a:t> через </a:t>
            </a:r>
            <a:r>
              <a:rPr lang="ru-RU" sz="2800" b="1" i="1" dirty="0" err="1" smtClean="0">
                <a:latin typeface="Comic Sans MS" pitchFamily="66" charset="0"/>
              </a:rPr>
              <a:t>виснаження</a:t>
            </a:r>
            <a:r>
              <a:rPr lang="ru-RU" sz="2800" b="1" i="1" dirty="0" smtClean="0">
                <a:latin typeface="Comic Sans MS" pitchFamily="66" charset="0"/>
              </a:rPr>
              <a:t> запасного пулу </a:t>
            </a:r>
            <a:r>
              <a:rPr lang="ru-RU" sz="2800" b="1" i="1" dirty="0" err="1" smtClean="0">
                <a:latin typeface="Comic Sans MS" pitchFamily="66" charset="0"/>
              </a:rPr>
              <a:t>кісткового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мозку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72400" cy="428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857250"/>
            <a:ext cx="8750300" cy="5715000"/>
          </a:xfrm>
        </p:spPr>
        <p:txBody>
          <a:bodyPr>
            <a:normAutofit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dirty="0" err="1" smtClean="0">
                <a:latin typeface="Comic Sans MS" pitchFamily="66" charset="0"/>
              </a:rPr>
              <a:t>Аутоалергія</a:t>
            </a:r>
            <a:r>
              <a:rPr lang="ru-RU" sz="2800" b="1" i="1" dirty="0" smtClean="0">
                <a:latin typeface="Comic Sans MS" pitchFamily="66" charset="0"/>
              </a:rPr>
              <a:t> до </a:t>
            </a:r>
            <a:r>
              <a:rPr lang="ru-RU" sz="2800" b="1" i="1" dirty="0" err="1" smtClean="0">
                <a:latin typeface="Comic Sans MS" pitchFamily="66" charset="0"/>
              </a:rPr>
              <a:t>нейтрофільпих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антигенів</a:t>
            </a:r>
            <a:r>
              <a:rPr lang="ru-RU" sz="2800" b="1" i="1" dirty="0" smtClean="0">
                <a:latin typeface="Comic Sans MS" pitchFamily="66" charset="0"/>
              </a:rPr>
              <a:t> - при системному </a:t>
            </a:r>
            <a:r>
              <a:rPr lang="ru-RU" sz="2800" b="1" i="1" dirty="0" err="1" smtClean="0">
                <a:latin typeface="Comic Sans MS" pitchFamily="66" charset="0"/>
              </a:rPr>
              <a:t>червоному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вовчаку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ревматоїдному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артриті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хворобі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Шенляйн-Геноха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інших.Ізоімунний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конфлікт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матері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та</a:t>
            </a:r>
            <a:r>
              <a:rPr lang="ru-RU" sz="2800" b="1" i="1" dirty="0" smtClean="0">
                <a:latin typeface="Comic Sans MS" pitchFamily="66" charset="0"/>
              </a:rPr>
              <a:t> плоду за антигенами </a:t>
            </a:r>
            <a:r>
              <a:rPr lang="ru-RU" sz="2800" b="1" i="1" dirty="0" err="1" smtClean="0">
                <a:latin typeface="Comic Sans MS" pitchFamily="66" charset="0"/>
              </a:rPr>
              <a:t>Нф</a:t>
            </a:r>
            <a:r>
              <a:rPr lang="ru-RU" sz="2800" b="1" i="1" dirty="0" smtClean="0">
                <a:latin typeface="Comic Sans MS" pitchFamily="66" charset="0"/>
              </a:rPr>
              <a:t>. 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800" b="1" i="1" dirty="0" err="1" smtClean="0">
                <a:latin typeface="Comic Sans MS" pitchFamily="66" charset="0"/>
              </a:rPr>
              <a:t>Ізоімунна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захворювання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принципово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аналогічне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гемолітичній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хворобі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новонароджених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але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протікає</a:t>
            </a:r>
            <a:r>
              <a:rPr lang="ru-RU" sz="2800" b="1" i="1" dirty="0" smtClean="0">
                <a:latin typeface="Comic Sans MS" pitchFamily="66" charset="0"/>
              </a:rPr>
              <a:t> при </a:t>
            </a:r>
            <a:r>
              <a:rPr lang="ru-RU" sz="2800" b="1" i="1" dirty="0" err="1" smtClean="0">
                <a:latin typeface="Comic Sans MS" pitchFamily="66" charset="0"/>
              </a:rPr>
              <a:t>розбіжності</a:t>
            </a:r>
            <a:r>
              <a:rPr lang="ru-RU" sz="2800" b="1" i="1" dirty="0" smtClean="0">
                <a:latin typeface="Comic Sans MS" pitchFamily="66" charset="0"/>
              </a:rPr>
              <a:t> за </a:t>
            </a:r>
            <a:r>
              <a:rPr lang="ru-RU" sz="2800" b="1" i="1" dirty="0" err="1" smtClean="0">
                <a:latin typeface="Comic Sans MS" pitchFamily="66" charset="0"/>
              </a:rPr>
              <a:t>гранулоцитарними</a:t>
            </a:r>
            <a:r>
              <a:rPr lang="ru-RU" sz="2800" b="1" i="1" dirty="0" smtClean="0">
                <a:latin typeface="Comic Sans MS" pitchFamily="66" charset="0"/>
              </a:rPr>
              <a:t> антигенами плода та </a:t>
            </a:r>
            <a:r>
              <a:rPr lang="ru-RU" sz="2800" b="1" i="1" dirty="0" err="1" smtClean="0">
                <a:latin typeface="Comic Sans MS" pitchFamily="66" charset="0"/>
              </a:rPr>
              <a:t>матері</a:t>
            </a:r>
            <a:r>
              <a:rPr lang="ru-RU" sz="2800" b="1" i="1" dirty="0" smtClean="0">
                <a:latin typeface="Comic Sans MS" pitchFamily="66" charset="0"/>
              </a:rPr>
              <a:t>. </a:t>
            </a:r>
            <a:r>
              <a:rPr lang="ru-RU" sz="2800" b="1" i="1" dirty="0" err="1" smtClean="0">
                <a:latin typeface="Comic Sans MS" pitchFamily="66" charset="0"/>
              </a:rPr>
              <a:t>Мати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антитіла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проти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батьківських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антигенів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Нф</a:t>
            </a:r>
            <a:r>
              <a:rPr lang="ru-RU" sz="2800" b="1" i="1" dirty="0" smtClean="0">
                <a:latin typeface="Comic Sans MS" pitchFamily="66" charset="0"/>
              </a:rPr>
              <a:t> плода,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форсували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плацентарний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бар'єр</a:t>
            </a:r>
            <a:r>
              <a:rPr lang="ru-RU" sz="2800" b="1" i="1" dirty="0" smtClean="0">
                <a:latin typeface="Comic Sans MS" pitchFamily="66" charset="0"/>
              </a:rPr>
              <a:t>. Частота </a:t>
            </a:r>
            <a:r>
              <a:rPr lang="ru-RU" sz="2800" b="1" i="1" dirty="0" err="1" smtClean="0">
                <a:latin typeface="Comic Sans MS" pitchFamily="66" charset="0"/>
              </a:rPr>
              <a:t>захворювання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серед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живонароджених</a:t>
            </a:r>
            <a:r>
              <a:rPr lang="ru-RU" sz="2800" b="1" i="1" dirty="0" smtClean="0">
                <a:latin typeface="Comic Sans MS" pitchFamily="66" charset="0"/>
              </a:rPr>
              <a:t> становить 0,2%, у </a:t>
            </a:r>
            <a:r>
              <a:rPr lang="ru-RU" sz="2800" b="1" i="1" dirty="0" err="1" smtClean="0">
                <a:latin typeface="Comic Sans MS" pitchFamily="66" charset="0"/>
              </a:rPr>
              <a:t>важких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випадках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воно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сприяє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розвитку</a:t>
            </a:r>
            <a:r>
              <a:rPr lang="ru-RU" sz="2800" b="1" i="1" dirty="0" smtClean="0">
                <a:latin typeface="Comic Sans MS" pitchFamily="66" charset="0"/>
              </a:rPr>
              <a:t> сепсису </a:t>
            </a:r>
            <a:r>
              <a:rPr lang="ru-RU" sz="2800" b="1" i="1" dirty="0" err="1" smtClean="0">
                <a:latin typeface="Comic Sans MS" pitchFamily="66" charset="0"/>
              </a:rPr>
              <a:t>новонароджених</a:t>
            </a:r>
            <a:r>
              <a:rPr lang="ru-RU" sz="2800" b="1" i="1" dirty="0" smtClean="0">
                <a:latin typeface="Comic Sans MS" pitchFamily="66" charset="0"/>
              </a:rPr>
              <a:t>, а </a:t>
            </a:r>
            <a:r>
              <a:rPr lang="ru-RU" sz="2800" b="1" i="1" dirty="0" err="1" smtClean="0">
                <a:latin typeface="Comic Sans MS" pitchFamily="66" charset="0"/>
              </a:rPr>
              <a:t>зазвичай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усувається</a:t>
            </a:r>
            <a:r>
              <a:rPr lang="ru-RU" sz="2800" b="1" i="1" dirty="0" smtClean="0">
                <a:latin typeface="Comic Sans MS" pitchFamily="66" charset="0"/>
              </a:rPr>
              <a:t> за 2-3 </a:t>
            </a:r>
            <a:r>
              <a:rPr lang="ru-RU" sz="2800" b="1" i="1" dirty="0" err="1" smtClean="0">
                <a:latin typeface="Comic Sans MS" pitchFamily="66" charset="0"/>
              </a:rPr>
              <a:t>тижні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00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857250"/>
            <a:ext cx="8750300" cy="52387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b="1" i="1" dirty="0" err="1" smtClean="0">
                <a:latin typeface="Comic Sans MS" pitchFamily="66" charset="0"/>
              </a:rPr>
              <a:t>Токсичне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ураження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нейтрофілів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Лікарська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нейтропенія</a:t>
            </a:r>
            <a:r>
              <a:rPr lang="ru-RU" sz="2800" b="1" i="1" dirty="0" smtClean="0">
                <a:latin typeface="Comic Sans MS" pitchFamily="66" charset="0"/>
              </a:rPr>
              <a:t> часто </a:t>
            </a:r>
            <a:r>
              <a:rPr lang="ru-RU" sz="2800" b="1" i="1" dirty="0" err="1" smtClean="0">
                <a:latin typeface="Comic Sans MS" pitchFamily="66" charset="0"/>
              </a:rPr>
              <a:t>вражає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пацієнтів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середнього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похилого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віку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які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постійно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приймають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ті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чи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інші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препарати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мерказоліл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аміноглікозидні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макролідні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антибіотики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сульфаніламіди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бісептол</a:t>
            </a:r>
            <a:r>
              <a:rPr lang="ru-RU" sz="2800" b="1" i="1" dirty="0" smtClean="0">
                <a:latin typeface="Comic Sans MS" pitchFamily="66" charset="0"/>
              </a:rPr>
              <a:t>), </a:t>
            </a:r>
            <a:r>
              <a:rPr lang="ru-RU" sz="2800" b="1" i="1" dirty="0" err="1" smtClean="0">
                <a:latin typeface="Comic Sans MS" pitchFamily="66" charset="0"/>
              </a:rPr>
              <a:t>новокаїнамід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протирозіонід</a:t>
            </a:r>
            <a:r>
              <a:rPr lang="ru-RU" sz="2800" b="1" i="1" dirty="0" smtClean="0">
                <a:latin typeface="Comic Sans MS" pitchFamily="66" charset="0"/>
              </a:rPr>
              <a:t> (</a:t>
            </a:r>
            <a:r>
              <a:rPr lang="ru-RU" sz="2800" b="1" i="1" dirty="0" err="1" smtClean="0">
                <a:latin typeface="Comic Sans MS" pitchFamily="66" charset="0"/>
              </a:rPr>
              <a:t>амідопіоніну</a:t>
            </a:r>
            <a:r>
              <a:rPr lang="ru-RU" sz="2800" b="1" i="1" dirty="0" smtClean="0">
                <a:latin typeface="Comic Sans MS" pitchFamily="66" charset="0"/>
              </a:rPr>
              <a:t>) </a:t>
            </a:r>
            <a:r>
              <a:rPr lang="ru-RU" sz="2800" b="1" i="1" dirty="0" err="1" smtClean="0">
                <a:latin typeface="Comic Sans MS" pitchFamily="66" charset="0"/>
              </a:rPr>
              <a:t>та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рядів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медіозів</a:t>
            </a:r>
            <a:r>
              <a:rPr lang="ru-RU" sz="2800" b="1" i="1" dirty="0" smtClean="0">
                <a:latin typeface="Comic Sans MS" pitchFamily="66" charset="0"/>
              </a:rPr>
              <a:t>); </a:t>
            </a:r>
            <a:r>
              <a:rPr lang="ru-RU" sz="2800" b="1" i="1" dirty="0" err="1" smtClean="0">
                <a:latin typeface="Comic Sans MS" pitchFamily="66" charset="0"/>
              </a:rPr>
              <a:t>препарати</a:t>
            </a:r>
            <a:r>
              <a:rPr lang="ru-RU" sz="2800" b="1" i="1" dirty="0" smtClean="0">
                <a:latin typeface="Comic Sans MS" pitchFamily="66" charset="0"/>
              </a:rPr>
              <a:t> наперстянки).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00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Набуті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нейтропенії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00125"/>
            <a:ext cx="8929688" cy="54292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800" i="1" dirty="0" err="1" smtClean="0">
                <a:latin typeface="Comic Sans MS" pitchFamily="66" charset="0"/>
              </a:rPr>
              <a:t>Агранулоцитоз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називають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глибоку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селективну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або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неселективну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нейтропенію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найчастіше</a:t>
            </a:r>
            <a:r>
              <a:rPr lang="ru-RU" sz="2800" i="1" dirty="0" smtClean="0">
                <a:latin typeface="Comic Sans MS" pitchFamily="66" charset="0"/>
              </a:rPr>
              <a:t> - за </a:t>
            </a:r>
            <a:r>
              <a:rPr lang="ru-RU" sz="2800" i="1" dirty="0" err="1" smtClean="0">
                <a:latin typeface="Comic Sans MS" pitchFamily="66" charset="0"/>
              </a:rPr>
              <a:t>відсутності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еозинофілів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базофілів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800" i="1" dirty="0" err="1" smtClean="0">
                <a:latin typeface="Comic Sans MS" pitchFamily="66" charset="0"/>
              </a:rPr>
              <a:t>Незалежно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від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походження</a:t>
            </a:r>
            <a:r>
              <a:rPr lang="ru-RU" sz="2800" i="1" dirty="0" smtClean="0">
                <a:latin typeface="Comic Sans MS" pitchFamily="66" charset="0"/>
              </a:rPr>
              <a:t>, при </a:t>
            </a:r>
            <a:r>
              <a:rPr lang="ru-RU" sz="2800" i="1" dirty="0" err="1" smtClean="0">
                <a:latin typeface="Comic Sans MS" pitchFamily="66" charset="0"/>
              </a:rPr>
              <a:t>вираженій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гострій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патологічній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проявляється</a:t>
            </a:r>
            <a:r>
              <a:rPr lang="ru-RU" sz="2800" i="1" dirty="0" smtClean="0">
                <a:latin typeface="Comic Sans MS" pitchFamily="66" charset="0"/>
              </a:rPr>
              <a:t> той </a:t>
            </a:r>
            <a:r>
              <a:rPr lang="ru-RU" sz="2800" i="1" dirty="0" err="1" smtClean="0">
                <a:latin typeface="Comic Sans MS" pitchFamily="66" charset="0"/>
              </a:rPr>
              <a:t>самий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симптомокомплекс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пов'язаний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зниженням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резистентності</a:t>
            </a:r>
            <a:r>
              <a:rPr lang="ru-RU" sz="2800" i="1" dirty="0" smtClean="0">
                <a:latin typeface="Comic Sans MS" pitchFamily="66" charset="0"/>
              </a:rPr>
              <a:t> до </a:t>
            </a:r>
            <a:r>
              <a:rPr lang="ru-RU" sz="2800" i="1" dirty="0" err="1" smtClean="0">
                <a:latin typeface="Comic Sans MS" pitchFamily="66" charset="0"/>
              </a:rPr>
              <a:t>бактеріальної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грибкової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біль</a:t>
            </a:r>
            <a:r>
              <a:rPr lang="ru-RU" sz="2800" i="1" dirty="0" smtClean="0">
                <a:latin typeface="Comic Sans MS" pitchFamily="66" charset="0"/>
              </a:rPr>
              <a:t> у </a:t>
            </a:r>
            <a:r>
              <a:rPr lang="ru-RU" sz="2800" i="1" dirty="0" err="1" smtClean="0">
                <a:latin typeface="Comic Sans MS" pitchFamily="66" charset="0"/>
              </a:rPr>
              <a:t>горлі</a:t>
            </a:r>
            <a:r>
              <a:rPr lang="ru-RU" sz="2800" i="1" dirty="0" smtClean="0">
                <a:latin typeface="Comic Sans MS" pitchFamily="66" charset="0"/>
              </a:rPr>
              <a:t>, аж до </a:t>
            </a:r>
            <a:r>
              <a:rPr lang="ru-RU" sz="2800" i="1" dirty="0" err="1" smtClean="0">
                <a:latin typeface="Comic Sans MS" pitchFamily="66" charset="0"/>
              </a:rPr>
              <a:t>важкої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ангіни</a:t>
            </a:r>
            <a:r>
              <a:rPr lang="ru-RU" sz="2800" i="1" dirty="0" smtClean="0">
                <a:latin typeface="Comic Sans MS" pitchFamily="66" charset="0"/>
              </a:rPr>
              <a:t>, лихоманка, «</a:t>
            </a:r>
            <a:r>
              <a:rPr lang="ru-RU" sz="2800" i="1" dirty="0" err="1" smtClean="0">
                <a:latin typeface="Comic Sans MS" pitchFamily="66" charset="0"/>
              </a:rPr>
              <a:t>мукозит</a:t>
            </a:r>
            <a:r>
              <a:rPr lang="ru-RU" sz="2800" i="1" dirty="0" smtClean="0">
                <a:latin typeface="Comic Sans MS" pitchFamily="66" charset="0"/>
              </a:rPr>
              <a:t>» — </a:t>
            </a:r>
            <a:r>
              <a:rPr lang="ru-RU" sz="2800" i="1" dirty="0" err="1" smtClean="0">
                <a:latin typeface="Comic Sans MS" pitchFamily="66" charset="0"/>
              </a:rPr>
              <a:t>тобто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ознаки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запалення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слизових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оболонок</a:t>
            </a:r>
            <a:r>
              <a:rPr lang="ru-RU" sz="2800" i="1" dirty="0" smtClean="0">
                <a:latin typeface="Comic Sans MS" pitchFamily="66" charset="0"/>
              </a:rPr>
              <a:t>. , ротоглотки, носоглотки, </a:t>
            </a:r>
            <a:r>
              <a:rPr lang="ru-RU" sz="2800" i="1" dirty="0" err="1" smtClean="0">
                <a:latin typeface="Comic Sans MS" pitchFamily="66" charset="0"/>
              </a:rPr>
              <a:t>іноді</a:t>
            </a:r>
            <a:r>
              <a:rPr lang="ru-RU" sz="2800" i="1" dirty="0" smtClean="0">
                <a:latin typeface="Comic Sans MS" pitchFamily="66" charset="0"/>
              </a:rPr>
              <a:t> – очей, </a:t>
            </a:r>
            <a:r>
              <a:rPr lang="ru-RU" sz="2800" i="1" dirty="0" err="1" smtClean="0">
                <a:latin typeface="Comic Sans MS" pitchFamily="66" charset="0"/>
              </a:rPr>
              <a:t>статевих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органів</a:t>
            </a:r>
            <a:r>
              <a:rPr lang="ru-RU" sz="2800" i="1" dirty="0" smtClean="0">
                <a:latin typeface="Comic Sans MS" pitchFamily="66" charset="0"/>
              </a:rPr>
              <a:t>. При </a:t>
            </a:r>
            <a:r>
              <a:rPr lang="ru-RU" sz="2800" i="1" dirty="0" err="1" smtClean="0">
                <a:latin typeface="Comic Sans MS" pitchFamily="66" charset="0"/>
              </a:rPr>
              <a:t>більш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тривалій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нейтропенії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можливі</a:t>
            </a:r>
            <a:r>
              <a:rPr lang="ru-RU" sz="2800" i="1" dirty="0" smtClean="0">
                <a:latin typeface="Comic Sans MS" pitchFamily="66" charset="0"/>
              </a:rPr>
              <a:t> прояви </a:t>
            </a:r>
            <a:r>
              <a:rPr lang="ru-RU" sz="2800" i="1" dirty="0" err="1" smtClean="0">
                <a:latin typeface="Comic Sans MS" pitchFamily="66" charset="0"/>
              </a:rPr>
              <a:t>піодермії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поверхневих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мікозів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5000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Агранулоцитоз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928688"/>
            <a:ext cx="8643938" cy="5167312"/>
          </a:xfrm>
        </p:spPr>
        <p:txBody>
          <a:bodyPr>
            <a:normAutofit/>
          </a:bodyPr>
          <a:lstStyle/>
          <a:p>
            <a:pPr algn="just"/>
            <a:r>
              <a:rPr lang="ru-RU" i="1" u="sng" dirty="0" err="1" smtClean="0">
                <a:latin typeface="Comic Sans MS" pitchFamily="66" charset="0"/>
              </a:rPr>
              <a:t>Імунний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лікарська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алергічна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реакція</a:t>
            </a:r>
            <a:r>
              <a:rPr lang="ru-RU" i="1" dirty="0" smtClean="0">
                <a:latin typeface="Comic Sans MS" pitchFamily="66" charset="0"/>
              </a:rPr>
              <a:t> 2 типу (</a:t>
            </a:r>
            <a:r>
              <a:rPr lang="ru-RU" i="1" dirty="0" err="1" smtClean="0">
                <a:latin typeface="Comic Sans MS" pitchFamily="66" charset="0"/>
              </a:rPr>
              <a:t>цитоліз</a:t>
            </a:r>
            <a:r>
              <a:rPr lang="ru-RU" i="1" dirty="0" smtClean="0">
                <a:latin typeface="Comic Sans MS" pitchFamily="66" charset="0"/>
              </a:rPr>
              <a:t>): </a:t>
            </a:r>
            <a:r>
              <a:rPr lang="ru-RU" i="1" dirty="0" err="1" smtClean="0">
                <a:latin typeface="Comic Sans MS" pitchFamily="66" charset="0"/>
              </a:rPr>
              <a:t>сульфаніламіди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антибіотики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анальгін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препарати</a:t>
            </a:r>
            <a:r>
              <a:rPr lang="ru-RU" i="1" dirty="0" smtClean="0">
                <a:latin typeface="Comic Sans MS" pitchFamily="66" charset="0"/>
              </a:rPr>
              <a:t> золота, </a:t>
            </a:r>
            <a:r>
              <a:rPr lang="ru-RU" i="1" dirty="0" err="1" smtClean="0">
                <a:latin typeface="Comic Sans MS" pitchFamily="66" charset="0"/>
              </a:rPr>
              <a:t>вісмуту</a:t>
            </a:r>
            <a:r>
              <a:rPr lang="ru-RU" i="1" dirty="0" smtClean="0">
                <a:latin typeface="Comic Sans MS" pitchFamily="66" charset="0"/>
              </a:rPr>
              <a:t>; </a:t>
            </a:r>
            <a:r>
              <a:rPr lang="ru-RU" i="1" dirty="0" err="1" smtClean="0">
                <a:latin typeface="Comic Sans MS" pitchFamily="66" charset="0"/>
              </a:rPr>
              <a:t>аутоімунне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пошкодження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нейтрофілів</a:t>
            </a:r>
            <a:r>
              <a:rPr lang="ru-RU" i="1" dirty="0" smtClean="0">
                <a:latin typeface="Comic Sans MS" pitchFamily="66" charset="0"/>
              </a:rPr>
              <a:t> при СЧВ, РА.</a:t>
            </a:r>
          </a:p>
          <a:p>
            <a:pPr algn="just"/>
            <a:r>
              <a:rPr lang="ru-RU" i="1" u="sng" dirty="0" err="1" smtClean="0">
                <a:latin typeface="Comic Sans MS" pitchFamily="66" charset="0"/>
              </a:rPr>
              <a:t>Мієлотоксичний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пригнічення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проліферації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гранулоцитів</a:t>
            </a:r>
            <a:r>
              <a:rPr lang="ru-RU" i="1" dirty="0" smtClean="0">
                <a:latin typeface="Comic Sans MS" pitchFamily="66" charset="0"/>
              </a:rPr>
              <a:t> у к/м – </a:t>
            </a:r>
            <a:r>
              <a:rPr lang="ru-RU" i="1" dirty="0" err="1" smtClean="0">
                <a:latin typeface="Comic Sans MS" pitchFamily="66" charset="0"/>
              </a:rPr>
              <a:t>мієлотоксична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дія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цитостатиків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іонізуючої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радіації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714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агранулоцитозу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341438"/>
            <a:ext cx="8358187" cy="4754562"/>
          </a:xfrm>
        </p:spPr>
        <p:txBody>
          <a:bodyPr>
            <a:normAutofit/>
          </a:bodyPr>
          <a:lstStyle/>
          <a:p>
            <a:pPr algn="just"/>
            <a:r>
              <a:rPr lang="ru-RU" i="1" u="sng" dirty="0" err="1" smtClean="0">
                <a:latin typeface="Comic Sans MS" pitchFamily="66" charset="0"/>
              </a:rPr>
              <a:t>Еозинопенія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smtClean="0">
                <a:latin typeface="Comic Sans MS" pitchFamily="66" charset="0"/>
              </a:rPr>
              <a:t>при </a:t>
            </a:r>
            <a:r>
              <a:rPr lang="ru-RU" i="1" dirty="0" err="1" smtClean="0">
                <a:latin typeface="Comic Sans MS" pitchFamily="66" charset="0"/>
              </a:rPr>
              <a:t>стресі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підвищенні</a:t>
            </a:r>
            <a:r>
              <a:rPr lang="ru-RU" i="1" dirty="0" smtClean="0">
                <a:latin typeface="Comic Sans MS" pitchFamily="66" charset="0"/>
              </a:rPr>
              <a:t> ГК (хвороба </a:t>
            </a:r>
            <a:r>
              <a:rPr lang="ru-RU" i="1" dirty="0" err="1" smtClean="0">
                <a:latin typeface="Comic Sans MS" pitchFamily="66" charset="0"/>
              </a:rPr>
              <a:t>Іценко-Кушинга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 algn="just"/>
            <a:r>
              <a:rPr lang="ru-RU" i="1" u="sng" dirty="0" err="1" smtClean="0">
                <a:latin typeface="Comic Sans MS" pitchFamily="66" charset="0"/>
              </a:rPr>
              <a:t>Лімфопенія</a:t>
            </a:r>
            <a:r>
              <a:rPr lang="ru-RU" i="1" u="sng" dirty="0" smtClean="0">
                <a:latin typeface="Comic Sans MS" pitchFamily="66" charset="0"/>
              </a:rPr>
              <a:t> – </a:t>
            </a:r>
            <a:r>
              <a:rPr lang="ru-RU" i="1" dirty="0" err="1" smtClean="0">
                <a:latin typeface="Comic Sans MS" pitchFamily="66" charset="0"/>
              </a:rPr>
              <a:t>зниження</a:t>
            </a:r>
            <a:r>
              <a:rPr lang="ru-RU" i="1" dirty="0" smtClean="0">
                <a:latin typeface="Comic Sans MS" pitchFamily="66" charset="0"/>
              </a:rPr>
              <a:t> синтезу </a:t>
            </a:r>
            <a:r>
              <a:rPr lang="ru-RU" i="1" dirty="0" err="1" smtClean="0">
                <a:latin typeface="Comic Sans MS" pitchFamily="66" charset="0"/>
              </a:rPr>
              <a:t>лімфоцитів</a:t>
            </a:r>
            <a:r>
              <a:rPr lang="ru-RU" i="1" dirty="0" smtClean="0">
                <a:latin typeface="Comic Sans MS" pitchFamily="66" charset="0"/>
              </a:rPr>
              <a:t> при </a:t>
            </a:r>
            <a:r>
              <a:rPr lang="ru-RU" i="1" dirty="0" err="1" smtClean="0">
                <a:latin typeface="Comic Sans MS" pitchFamily="66" charset="0"/>
              </a:rPr>
              <a:t>гіпоплазії</a:t>
            </a:r>
            <a:r>
              <a:rPr lang="ru-RU" i="1" dirty="0" smtClean="0">
                <a:latin typeface="Comic Sans MS" pitchFamily="66" charset="0"/>
              </a:rPr>
              <a:t> тимусу, </a:t>
            </a:r>
            <a:r>
              <a:rPr lang="ru-RU" i="1" dirty="0" err="1" smtClean="0">
                <a:latin typeface="Comic Sans MS" pitchFamily="66" charset="0"/>
              </a:rPr>
              <a:t>дефіциті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білка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організмі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голодування</a:t>
            </a:r>
            <a:r>
              <a:rPr lang="ru-RU" i="1" dirty="0" smtClean="0">
                <a:latin typeface="Comic Sans MS" pitchFamily="66" charset="0"/>
              </a:rPr>
              <a:t>), </a:t>
            </a:r>
            <a:r>
              <a:rPr lang="ru-RU" i="1" dirty="0" err="1" smtClean="0">
                <a:latin typeface="Comic Sans MS" pitchFamily="66" charset="0"/>
              </a:rPr>
              <a:t>застосуванні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імунодепресантів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ГК-препаратів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спадкових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імунодефіцитах</a:t>
            </a:r>
            <a:r>
              <a:rPr lang="ru-RU" i="1" dirty="0" smtClean="0">
                <a:latin typeface="Comic Sans MS" pitchFamily="66" charset="0"/>
              </a:rPr>
              <a:t>, СНІД, </a:t>
            </a:r>
            <a:r>
              <a:rPr lang="ru-RU" i="1" dirty="0" err="1" smtClean="0">
                <a:latin typeface="Comic Sans MS" pitchFamily="66" charset="0"/>
              </a:rPr>
              <a:t>стресі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гіперкортицизмі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Інші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види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лейкопеній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85800" y="214313"/>
            <a:ext cx="7772400" cy="10715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Лейкоцитоз </a:t>
            </a:r>
            <a:b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</a:br>
            <a:endParaRPr lang="ru-RU" sz="3600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2531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1071563"/>
            <a:ext cx="4171950" cy="5024437"/>
          </a:xfrm>
        </p:spPr>
        <p:txBody>
          <a:bodyPr>
            <a:normAutofit/>
          </a:bodyPr>
          <a:lstStyle/>
          <a:p>
            <a:r>
              <a:rPr lang="ru-RU" sz="3200" i="1" dirty="0" err="1" smtClean="0">
                <a:latin typeface="Comic Sans MS" pitchFamily="66" charset="0"/>
              </a:rPr>
              <a:t>збільшення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загальної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кількості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лейкоцитів</a:t>
            </a:r>
            <a:r>
              <a:rPr lang="ru-RU" sz="3200" i="1" dirty="0" smtClean="0">
                <a:latin typeface="Comic Sans MS" pitchFamily="66" charset="0"/>
              </a:rPr>
              <a:t> у </a:t>
            </a:r>
            <a:r>
              <a:rPr lang="ru-RU" sz="3200" i="1" dirty="0" err="1" smtClean="0">
                <a:latin typeface="Comic Sans MS" pitchFamily="66" charset="0"/>
              </a:rPr>
              <a:t>периферичній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крові</a:t>
            </a:r>
            <a:r>
              <a:rPr lang="ru-RU" sz="3200" i="1" dirty="0" smtClean="0">
                <a:latin typeface="Comic Sans MS" pitchFamily="66" charset="0"/>
              </a:rPr>
              <a:t> </a:t>
            </a:r>
            <a:r>
              <a:rPr lang="ru-RU" sz="3200" i="1" dirty="0" err="1" smtClean="0">
                <a:latin typeface="Comic Sans MS" pitchFamily="66" charset="0"/>
              </a:rPr>
              <a:t>вище</a:t>
            </a:r>
            <a:r>
              <a:rPr lang="ru-RU" sz="3200" i="1" dirty="0" smtClean="0">
                <a:latin typeface="Comic Sans MS" pitchFamily="66" charset="0"/>
              </a:rPr>
              <a:t> 9*10 </a:t>
            </a:r>
            <a:r>
              <a:rPr lang="ru-RU" sz="3200" i="1" dirty="0" err="1" smtClean="0">
                <a:latin typeface="Comic Sans MS" pitchFamily="66" charset="0"/>
              </a:rPr>
              <a:t>клітин</a:t>
            </a:r>
            <a:r>
              <a:rPr lang="ru-RU" sz="3200" i="1" dirty="0" smtClean="0">
                <a:latin typeface="Comic Sans MS" pitchFamily="66" charset="0"/>
              </a:rPr>
              <a:t>/</a:t>
            </a:r>
            <a:r>
              <a:rPr lang="ru-RU" sz="3200" i="1" dirty="0" err="1" smtClean="0">
                <a:latin typeface="Comic Sans MS" pitchFamily="66" charset="0"/>
              </a:rPr>
              <a:t>літр</a:t>
            </a:r>
            <a:endParaRPr lang="ru-RU" sz="3200" i="1" dirty="0" smtClean="0">
              <a:latin typeface="Comic Sans MS" pitchFamily="66" charset="0"/>
            </a:endParaRPr>
          </a:p>
        </p:txBody>
      </p:sp>
      <p:sp>
        <p:nvSpPr>
          <p:cNvPr id="22532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>
            <a:normAutofit/>
          </a:bodyPr>
          <a:lstStyle/>
          <a:p>
            <a:pPr eaLnBrk="1" hangingPunct="1"/>
            <a:endParaRPr lang="ru-RU" smtClean="0"/>
          </a:p>
        </p:txBody>
      </p:sp>
      <p:pic>
        <p:nvPicPr>
          <p:cNvPr id="22533" name="Picture 4" descr="8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071563"/>
            <a:ext cx="31813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idx="1"/>
          </p:nvPr>
        </p:nvSpPr>
        <p:spPr>
          <a:xfrm>
            <a:off x="357188" y="1125538"/>
            <a:ext cx="8572500" cy="54467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Міогенний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фізичного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навантаження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Психогенний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емоційний</a:t>
            </a: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Акліматизаційний</a:t>
            </a: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Травний</a:t>
            </a:r>
            <a:r>
              <a:rPr lang="ru-RU" i="1" dirty="0" smtClean="0">
                <a:latin typeface="Comic Sans MS" pitchFamily="66" charset="0"/>
              </a:rPr>
              <a:t> (через 2-3 </a:t>
            </a:r>
            <a:r>
              <a:rPr lang="ru-RU" i="1" dirty="0" err="1" smtClean="0">
                <a:latin typeface="Comic Sans MS" pitchFamily="66" charset="0"/>
              </a:rPr>
              <a:t>години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їжі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ru-RU" i="1" dirty="0" smtClean="0">
              <a:latin typeface="Comic Sans MS" pitchFamily="66" charset="0"/>
            </a:endParaRPr>
          </a:p>
          <a:p>
            <a:pPr>
              <a:lnSpc>
                <a:spcPct val="80000"/>
              </a:lnSpc>
              <a:buNone/>
            </a:pPr>
            <a:r>
              <a:rPr lang="ru-RU" i="1" dirty="0" smtClean="0">
                <a:latin typeface="Comic Sans MS" pitchFamily="66" charset="0"/>
              </a:rPr>
              <a:t> 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перерозподільнийхарактер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є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нейтрофільними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протікають</a:t>
            </a:r>
            <a:r>
              <a:rPr lang="ru-RU" i="1" dirty="0" smtClean="0">
                <a:latin typeface="Comic Sans MS" pitchFamily="66" charset="0"/>
              </a:rPr>
              <a:t> без </a:t>
            </a:r>
            <a:r>
              <a:rPr lang="ru-RU" i="1" dirty="0" err="1" smtClean="0">
                <a:latin typeface="Comic Sans MS" pitchFamily="66" charset="0"/>
              </a:rPr>
              <a:t>різких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зрушень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лейкоцитарної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формули.У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здорових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новонароджених</a:t>
            </a:r>
            <a:r>
              <a:rPr lang="ru-RU" i="1" dirty="0" smtClean="0">
                <a:latin typeface="Comic Sans MS" pitchFamily="66" charset="0"/>
              </a:rPr>
              <a:t>, у </a:t>
            </a:r>
            <a:r>
              <a:rPr lang="ru-RU" i="1" dirty="0" err="1" smtClean="0">
                <a:latin typeface="Comic Sans MS" pitchFamily="66" charset="0"/>
              </a:rPr>
              <a:t>вагітних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пологів</a:t>
            </a:r>
            <a:r>
              <a:rPr lang="ru-RU" i="1" dirty="0" smtClean="0">
                <a:latin typeface="Comic Sans MS" pitchFamily="66" charset="0"/>
              </a:rPr>
              <a:t>.      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змішаний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механізм</a:t>
            </a:r>
            <a:r>
              <a:rPr lang="ru-RU" i="1" dirty="0" smtClean="0">
                <a:latin typeface="Comic Sans MS" pitchFamily="66" charset="0"/>
              </a:rPr>
              <a:t>: </a:t>
            </a:r>
            <a:r>
              <a:rPr lang="ru-RU" i="1" dirty="0" err="1" smtClean="0">
                <a:latin typeface="Comic Sans MS" pitchFamily="66" charset="0"/>
              </a:rPr>
              <a:t>стресорне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регулювання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перерозподілу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лейкоцитів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справжня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стимуляція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sz="2600" b="1" i="1" dirty="0" smtClean="0">
              <a:latin typeface="Comic Sans MS" pitchFamily="66" charset="0"/>
            </a:endParaRPr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Фізіологічний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143000"/>
            <a:ext cx="7772400" cy="4949825"/>
          </a:xfrm>
        </p:spPr>
        <p:txBody>
          <a:bodyPr>
            <a:normAutofit/>
          </a:bodyPr>
          <a:lstStyle/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Реактивний</a:t>
            </a:r>
            <a:r>
              <a:rPr lang="ru-RU" sz="2800" b="1" i="1" dirty="0" smtClean="0">
                <a:latin typeface="Comic Sans MS" pitchFamily="66" charset="0"/>
              </a:rPr>
              <a:t> - </a:t>
            </a:r>
            <a:r>
              <a:rPr lang="ru-RU" sz="2800" b="1" i="1" dirty="0" err="1" smtClean="0">
                <a:latin typeface="Comic Sans MS" pitchFamily="66" charset="0"/>
              </a:rPr>
              <a:t>під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дією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цитокінів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що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стимулюють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лейкопоез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або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перерозподіл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:    - </a:t>
            </a:r>
            <a:r>
              <a:rPr lang="ru-RU" sz="2800" b="1" i="1" dirty="0" err="1" smtClean="0">
                <a:latin typeface="Comic Sans MS" pitchFamily="66" charset="0"/>
              </a:rPr>
              <a:t>інфекційно-запальний</a:t>
            </a:r>
            <a:r>
              <a:rPr lang="ru-RU" sz="2800" b="1" i="1" dirty="0" smtClean="0">
                <a:latin typeface="Comic Sans MS" pitchFamily="66" charset="0"/>
              </a:rPr>
              <a:t> (особливо при </a:t>
            </a:r>
            <a:r>
              <a:rPr lang="ru-RU" sz="2800" b="1" i="1" dirty="0" err="1" smtClean="0">
                <a:latin typeface="Comic Sans MS" pitchFamily="66" charset="0"/>
              </a:rPr>
              <a:t>гнійних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процесах</a:t>
            </a:r>
            <a:r>
              <a:rPr lang="ru-RU" sz="2800" b="1" i="1" dirty="0" smtClean="0">
                <a:latin typeface="Comic Sans MS" pitchFamily="66" charset="0"/>
              </a:rPr>
              <a:t>);    - </a:t>
            </a:r>
            <a:r>
              <a:rPr lang="ru-RU" sz="2800" b="1" i="1" dirty="0" err="1" smtClean="0">
                <a:latin typeface="Comic Sans MS" pitchFamily="66" charset="0"/>
              </a:rPr>
              <a:t>асептичне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запалення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алергія</a:t>
            </a:r>
            <a:r>
              <a:rPr lang="ru-RU" sz="2800" b="1" i="1" dirty="0" smtClean="0">
                <a:latin typeface="Comic Sans MS" pitchFamily="66" charset="0"/>
              </a:rPr>
              <a:t>, некроз (ІМ), </a:t>
            </a:r>
            <a:r>
              <a:rPr lang="ru-RU" sz="2800" b="1" i="1" dirty="0" err="1" smtClean="0">
                <a:latin typeface="Comic Sans MS" pitchFamily="66" charset="0"/>
              </a:rPr>
              <a:t>опіки</a:t>
            </a:r>
            <a:r>
              <a:rPr lang="ru-RU" sz="2800" b="1" i="1" dirty="0" smtClean="0">
                <a:latin typeface="Comic Sans MS" pitchFamily="66" charset="0"/>
              </a:rPr>
              <a:t>;    - </a:t>
            </a:r>
            <a:r>
              <a:rPr lang="ru-RU" sz="2800" b="1" i="1" dirty="0" err="1" smtClean="0">
                <a:latin typeface="Comic Sans MS" pitchFamily="66" charset="0"/>
              </a:rPr>
              <a:t>токсичний</a:t>
            </a:r>
            <a:r>
              <a:rPr lang="ru-RU" sz="2800" b="1" i="1" dirty="0" smtClean="0">
                <a:latin typeface="Comic Sans MS" pitchFamily="66" charset="0"/>
              </a:rPr>
              <a:t> (при ХНН, </a:t>
            </a:r>
            <a:r>
              <a:rPr lang="ru-RU" sz="2800" b="1" i="1" dirty="0" err="1" smtClean="0">
                <a:latin typeface="Comic Sans MS" pitchFamily="66" charset="0"/>
              </a:rPr>
              <a:t>отруєнні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нітробензолом</a:t>
            </a:r>
            <a:r>
              <a:rPr lang="ru-RU" sz="2800" b="1" i="1" dirty="0" smtClean="0">
                <a:latin typeface="Comic Sans MS" pitchFamily="66" charset="0"/>
              </a:rPr>
              <a:t>, </a:t>
            </a:r>
            <a:r>
              <a:rPr lang="ru-RU" sz="2800" b="1" i="1" dirty="0" err="1" smtClean="0">
                <a:latin typeface="Comic Sans MS" pitchFamily="66" charset="0"/>
              </a:rPr>
              <a:t>аніліном</a:t>
            </a:r>
            <a:r>
              <a:rPr lang="ru-RU" sz="2800" b="1" i="1" dirty="0" smtClean="0">
                <a:latin typeface="Comic Sans MS" pitchFamily="66" charset="0"/>
              </a:rPr>
              <a:t> та </a:t>
            </a:r>
            <a:r>
              <a:rPr lang="ru-RU" sz="2800" b="1" i="1" dirty="0" err="1" smtClean="0">
                <a:latin typeface="Comic Sans MS" pitchFamily="66" charset="0"/>
              </a:rPr>
              <a:t>ін</a:t>
            </a:r>
            <a:r>
              <a:rPr lang="ru-RU" sz="2800" b="1" i="1" dirty="0" smtClean="0">
                <a:latin typeface="Comic Sans MS" pitchFamily="66" charset="0"/>
              </a:rPr>
              <a:t>.);    </a:t>
            </a:r>
          </a:p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Центрогенний</a:t>
            </a:r>
            <a:r>
              <a:rPr lang="ru-RU" sz="2800" b="1" i="1" dirty="0" smtClean="0">
                <a:latin typeface="Comic Sans MS" pitchFamily="66" charset="0"/>
              </a:rPr>
              <a:t> (шок, </a:t>
            </a:r>
            <a:r>
              <a:rPr lang="ru-RU" sz="2800" b="1" i="1" dirty="0" err="1" smtClean="0">
                <a:latin typeface="Comic Sans MS" pitchFamily="66" charset="0"/>
              </a:rPr>
              <a:t>епілепсія</a:t>
            </a:r>
            <a:r>
              <a:rPr lang="ru-RU" sz="2800" b="1" i="1" dirty="0" smtClean="0">
                <a:latin typeface="Comic Sans MS" pitchFamily="66" charset="0"/>
              </a:rPr>
              <a:t>).</a:t>
            </a:r>
          </a:p>
          <a:p>
            <a:pPr marL="365760" indent="-283464" algn="just">
              <a:defRPr/>
            </a:pPr>
            <a:r>
              <a:rPr lang="ru-RU" sz="2800" b="1" i="1" dirty="0" err="1" smtClean="0">
                <a:latin typeface="Comic Sans MS" pitchFamily="66" charset="0"/>
              </a:rPr>
              <a:t>Неопластичний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лейкози</a:t>
            </a:r>
            <a:r>
              <a:rPr lang="ru-RU" sz="2800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7143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Патологічний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Comic Sans MS" pitchFamily="66" charset="0"/>
              </a:rPr>
              <a:t>Посилення</a:t>
            </a:r>
            <a:r>
              <a:rPr lang="ru-RU" i="1" dirty="0" smtClean="0">
                <a:latin typeface="Comic Sans MS" pitchFamily="66" charset="0"/>
              </a:rPr>
              <a:t> нормального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запалення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err="1" smtClean="0">
                <a:latin typeface="Comic Sans MS" pitchFamily="66" charset="0"/>
              </a:rPr>
              <a:t>Перерозподіл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лейкоцитів</a:t>
            </a:r>
            <a:r>
              <a:rPr lang="ru-RU" i="1" dirty="0" smtClean="0">
                <a:latin typeface="Comic Sans MS" pitchFamily="66" charset="0"/>
              </a:rPr>
              <a:t> у </a:t>
            </a:r>
            <a:r>
              <a:rPr lang="ru-RU" i="1" dirty="0" err="1" smtClean="0">
                <a:latin typeface="Comic Sans MS" pitchFamily="66" charset="0"/>
              </a:rPr>
              <a:t>судинному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руслі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прийом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їжі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фізичне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навантаження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стрес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err="1" smtClean="0">
                <a:latin typeface="Comic Sans MS" pitchFamily="66" charset="0"/>
              </a:rPr>
              <a:t>Посилення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пухлинного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лейкопоезу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Згущення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endParaRPr lang="ru-RU" i="1" dirty="0" smtClean="0">
              <a:latin typeface="Comic Sans MS" pitchFamily="66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Механізми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розвитку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286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3886200" cy="4953000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Гострі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вірусні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вітряна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віспа</a:t>
            </a:r>
            <a:r>
              <a:rPr lang="ru-RU" sz="2800" i="1" dirty="0" smtClean="0">
                <a:latin typeface="Comic Sans MS" pitchFamily="66" charset="0"/>
              </a:rPr>
              <a:t>, краснуха, </a:t>
            </a:r>
            <a:r>
              <a:rPr lang="ru-RU" sz="2800" i="1" dirty="0" err="1" smtClean="0">
                <a:latin typeface="Comic Sans MS" pitchFamily="66" charset="0"/>
              </a:rPr>
              <a:t>кір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r>
              <a:rPr lang="ru-RU" sz="2800" i="1" dirty="0" err="1" smtClean="0">
                <a:latin typeface="Comic Sans MS" pitchFamily="66" charset="0"/>
              </a:rPr>
              <a:t>Хронічні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бактеріальні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інфекції</a:t>
            </a:r>
            <a:r>
              <a:rPr lang="ru-RU" sz="2800" i="1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туберкульоз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сифіліс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бруцельоз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>
              <a:buNone/>
            </a:pP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endParaRPr lang="ru-RU" sz="2800" dirty="0" smtClean="0">
              <a:latin typeface="Comic Sans MS" pitchFamily="66" charset="0"/>
            </a:endParaRPr>
          </a:p>
          <a:p>
            <a:pPr eaLnBrk="1" hangingPunct="1"/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26628" name="Picture 7" descr="Острый лимфолейкоз (L1)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767219"/>
            <a:ext cx="3810000" cy="25427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10715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Моноцитоз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4438"/>
            <a:ext cx="3810000" cy="4881562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Інфекційний</a:t>
            </a:r>
            <a:r>
              <a:rPr lang="ru-RU" sz="2800" i="1" dirty="0" smtClean="0">
                <a:latin typeface="Comic Sans MS" pitchFamily="66" charset="0"/>
              </a:rPr>
              <a:t> мононуклеоз</a:t>
            </a:r>
          </a:p>
          <a:p>
            <a:r>
              <a:rPr lang="ru-RU" sz="2800" i="1" dirty="0" smtClean="0">
                <a:latin typeface="Comic Sans MS" pitchFamily="66" charset="0"/>
              </a:rPr>
              <a:t>Краснуха</a:t>
            </a:r>
          </a:p>
          <a:p>
            <a:r>
              <a:rPr lang="ru-RU" sz="2800" i="1" dirty="0" err="1" smtClean="0">
                <a:latin typeface="Comic Sans MS" pitchFamily="66" charset="0"/>
              </a:rPr>
              <a:t>Активний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туберкульоз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Після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спленектомії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Гострий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моноцитарний</a:t>
            </a:r>
            <a:r>
              <a:rPr lang="ru-RU" sz="2800" i="1" dirty="0" smtClean="0">
                <a:latin typeface="Comic Sans MS" pitchFamily="66" charset="0"/>
              </a:rPr>
              <a:t> лейкоз</a:t>
            </a:r>
          </a:p>
        </p:txBody>
      </p:sp>
      <p:pic>
        <p:nvPicPr>
          <p:cNvPr id="27652" name="Picture 8" descr="Моноци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4875" y="2357438"/>
            <a:ext cx="4210050" cy="3238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10001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Еозинофілія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85875"/>
            <a:ext cx="3810000" cy="4810125"/>
          </a:xfrm>
        </p:spPr>
        <p:txBody>
          <a:bodyPr/>
          <a:lstStyle/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Алергічні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реакції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Глистні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інвазії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r>
              <a:rPr lang="ru-RU" sz="2800" i="1" dirty="0" err="1" smtClean="0">
                <a:latin typeface="Comic Sans MS" pitchFamily="66" charset="0"/>
              </a:rPr>
              <a:t>Прийом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ліків</a:t>
            </a:r>
            <a:r>
              <a:rPr lang="ru-RU" sz="2800" i="1" dirty="0" smtClean="0">
                <a:latin typeface="Comic Sans MS" pitchFamily="66" charset="0"/>
              </a:rPr>
              <a:t> (</a:t>
            </a:r>
            <a:r>
              <a:rPr lang="ru-RU" sz="2800" i="1" dirty="0" err="1" smtClean="0">
                <a:latin typeface="Comic Sans MS" pitchFamily="66" charset="0"/>
              </a:rPr>
              <a:t>аспірин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сульфаніламіди</a:t>
            </a:r>
            <a:r>
              <a:rPr lang="ru-RU" sz="2800" i="1" dirty="0" smtClean="0">
                <a:latin typeface="Comic Sans MS" pitchFamily="66" charset="0"/>
              </a:rPr>
              <a:t>)</a:t>
            </a:r>
          </a:p>
          <a:p>
            <a:pPr eaLnBrk="1" hangingPunct="1"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pic>
        <p:nvPicPr>
          <p:cNvPr id="28676" name="Picture 6" descr="Сегментоядерный эозинофил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214563"/>
            <a:ext cx="3995738" cy="3214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Базофілія</a:t>
            </a:r>
            <a:endParaRPr lang="ru-RU" sz="40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969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14500"/>
            <a:ext cx="3810000" cy="4381500"/>
          </a:xfrm>
        </p:spPr>
        <p:txBody>
          <a:bodyPr/>
          <a:lstStyle/>
          <a:p>
            <a:pPr eaLnBrk="1" hangingPunct="1"/>
            <a:r>
              <a:rPr lang="ru-RU" sz="3600" i="1" dirty="0" err="1" smtClean="0">
                <a:latin typeface="Comic Sans MS" pitchFamily="66" charset="0"/>
              </a:rPr>
              <a:t>Мікседема</a:t>
            </a:r>
            <a:endParaRPr lang="ru-RU" sz="3600" i="1" dirty="0" smtClean="0">
              <a:latin typeface="Comic Sans MS" pitchFamily="66" charset="0"/>
            </a:endParaRPr>
          </a:p>
          <a:p>
            <a:pPr eaLnBrk="1" hangingPunct="1">
              <a:buNone/>
            </a:pPr>
            <a:endParaRPr lang="ru-RU" sz="3600" i="1" dirty="0" smtClean="0">
              <a:latin typeface="Comic Sans MS" pitchFamily="66" charset="0"/>
            </a:endParaRPr>
          </a:p>
        </p:txBody>
      </p:sp>
      <p:pic>
        <p:nvPicPr>
          <p:cNvPr id="29700" name="Picture 8" descr="Базофильный миелоци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286000"/>
            <a:ext cx="3810000" cy="3024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Нейтрофільний</a:t>
            </a: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лейкоцитоз</a:t>
            </a:r>
          </a:p>
        </p:txBody>
      </p:sp>
      <p:pic>
        <p:nvPicPr>
          <p:cNvPr id="30723" name="Picture 12" descr="Сегментоядерный нейтрофил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35100" y="2635250"/>
            <a:ext cx="3657600" cy="2441575"/>
          </a:xfrm>
          <a:noFill/>
        </p:spPr>
      </p:pic>
      <p:sp>
        <p:nvSpPr>
          <p:cNvPr id="30724" name="Содержимое 4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>
            <a:normAutofit/>
          </a:bodyPr>
          <a:lstStyle/>
          <a:p>
            <a:r>
              <a:rPr lang="ru-RU" i="1" dirty="0" err="1" smtClean="0">
                <a:latin typeface="Comic Sans MS" pitchFamily="66" charset="0"/>
              </a:rPr>
              <a:t>Гострі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інфекційні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захворювання</a:t>
            </a:r>
            <a:r>
              <a:rPr lang="ru-RU" i="1" dirty="0" smtClean="0">
                <a:latin typeface="Comic Sans MS" pitchFamily="66" charset="0"/>
              </a:rPr>
              <a:t> (</a:t>
            </a:r>
            <a:r>
              <a:rPr lang="ru-RU" i="1" dirty="0" err="1" smtClean="0">
                <a:latin typeface="Comic Sans MS" pitchFamily="66" charset="0"/>
              </a:rPr>
              <a:t>гнійно-запальні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  <a:p>
            <a:r>
              <a:rPr lang="ru-RU" i="1" dirty="0" smtClean="0">
                <a:latin typeface="Comic Sans MS" pitchFamily="66" charset="0"/>
              </a:rPr>
              <a:t>При ЇМ</a:t>
            </a:r>
          </a:p>
          <a:p>
            <a:r>
              <a:rPr lang="ru-RU" i="1" dirty="0" err="1" smtClean="0">
                <a:latin typeface="Comic Sans MS" pitchFamily="66" charset="0"/>
              </a:rPr>
              <a:t>Після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гострої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крововтрати</a:t>
            </a:r>
            <a:endParaRPr lang="ru-RU" i="1" dirty="0" smtClean="0">
              <a:latin typeface="Comic Sans MS" pitchFamily="66" charset="0"/>
            </a:endParaRPr>
          </a:p>
          <a:p>
            <a:r>
              <a:rPr lang="ru-RU" i="1" dirty="0" err="1" smtClean="0">
                <a:latin typeface="Comic Sans MS" pitchFamily="66" charset="0"/>
              </a:rPr>
              <a:t>Інтоксикації</a:t>
            </a:r>
            <a:endParaRPr lang="ru-RU" i="1" dirty="0" smtClean="0">
              <a:latin typeface="Comic Sans MS" pitchFamily="66" charset="0"/>
            </a:endParaRPr>
          </a:p>
          <a:p>
            <a:endParaRPr lang="ru-RU" i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нейтрофільної</a:t>
            </a:r>
            <a:r>
              <a:rPr lang="ru-RU" sz="4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формули</a:t>
            </a:r>
            <a:endParaRPr lang="ru-RU" sz="40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1747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  <a:p>
            <a:pPr eaLnBrk="1" hangingPunct="1"/>
            <a:r>
              <a:rPr lang="ru-RU" i="1" dirty="0" smtClean="0">
                <a:latin typeface="Comic Sans MS" pitchFamily="66" charset="0"/>
              </a:rPr>
              <a:t>КМ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метамієлоцити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3"/>
                </a:solidFill>
                <a:latin typeface="Comic Sans MS" pitchFamily="66" charset="0"/>
              </a:rPr>
              <a:t>Кров       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палочко-ядерні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3"/>
                </a:solidFill>
                <a:latin typeface="Comic Sans MS" pitchFamily="66" charset="0"/>
              </a:rPr>
              <a:t>     </a:t>
            </a:r>
            <a:r>
              <a:rPr lang="ru-RU" i="1" dirty="0" err="1" smtClean="0">
                <a:solidFill>
                  <a:schemeClr val="accent3"/>
                </a:solidFill>
                <a:latin typeface="Comic Sans MS" pitchFamily="66" charset="0"/>
              </a:rPr>
              <a:t>сегментоядерні</a:t>
            </a:r>
            <a:endParaRPr lang="ru-RU" i="1" dirty="0" smtClean="0">
              <a:solidFill>
                <a:schemeClr val="accent3"/>
              </a:solidFill>
              <a:latin typeface="Comic Sans MS" pitchFamily="66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i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2071678"/>
            <a:ext cx="5786478" cy="20002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Мієлобласти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Промієлоцити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Миелоциты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Содержимое 5"/>
          <p:cNvSpPr>
            <a:spLocks noGrp="1"/>
          </p:cNvSpPr>
          <p:nvPr>
            <p:ph idx="1"/>
          </p:nvPr>
        </p:nvSpPr>
        <p:spPr>
          <a:xfrm>
            <a:off x="1435100" y="714375"/>
            <a:ext cx="7499350" cy="55340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i="1" dirty="0" err="1" smtClean="0">
                <a:latin typeface="Comic Sans MS" pitchFamily="66" charset="0"/>
              </a:rPr>
              <a:t>Зрушення</a:t>
            </a:r>
            <a:r>
              <a:rPr lang="ru-RU" b="1" i="1" dirty="0" smtClean="0">
                <a:latin typeface="Comic Sans MS" pitchFamily="66" charset="0"/>
              </a:rPr>
              <a:t> ВЛІВО</a:t>
            </a:r>
          </a:p>
          <a:p>
            <a:r>
              <a:rPr lang="ru-RU" i="1" dirty="0" err="1" smtClean="0">
                <a:latin typeface="Comic Sans MS" pitchFamily="66" charset="0"/>
              </a:rPr>
              <a:t>Збільшення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периферичній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незрілих</a:t>
            </a:r>
            <a:r>
              <a:rPr lang="ru-RU" i="1" dirty="0" smtClean="0">
                <a:latin typeface="Comic Sans MS" pitchFamily="66" charset="0"/>
              </a:rPr>
              <a:t> форм </a:t>
            </a:r>
            <a:r>
              <a:rPr lang="ru-RU" i="1" dirty="0" err="1" smtClean="0">
                <a:latin typeface="Comic Sans MS" pitchFamily="66" charset="0"/>
              </a:rPr>
              <a:t>нейтрофільного</a:t>
            </a:r>
            <a:r>
              <a:rPr lang="ru-RU" i="1" dirty="0" smtClean="0">
                <a:latin typeface="Comic Sans MS" pitchFamily="66" charset="0"/>
              </a:rPr>
              <a:t> ряду(</a:t>
            </a:r>
            <a:r>
              <a:rPr lang="ru-RU" i="1" dirty="0" err="1" smtClean="0">
                <a:latin typeface="Comic Sans MS" pitchFamily="66" charset="0"/>
              </a:rPr>
              <a:t>омолодження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клітин</a:t>
            </a:r>
            <a:r>
              <a:rPr lang="ru-RU" i="1" dirty="0" smtClean="0">
                <a:latin typeface="Comic Sans MS" pitchFamily="66" charset="0"/>
              </a:rPr>
              <a:t>)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39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2772" name="Содержимое 7"/>
          <p:cNvSpPr>
            <a:spLocks noGrp="1"/>
          </p:cNvSpPr>
          <p:nvPr>
            <p:ph sz="half" idx="4294967295"/>
          </p:nvPr>
        </p:nvSpPr>
        <p:spPr>
          <a:xfrm>
            <a:off x="1643063" y="3214688"/>
            <a:ext cx="7500937" cy="29733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b="1" i="1" dirty="0" smtClean="0">
              <a:latin typeface="Comic Sans MS" pitchFamily="66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b="1" i="1" dirty="0" err="1" smtClean="0">
                <a:latin typeface="Comic Sans MS" pitchFamily="66" charset="0"/>
              </a:rPr>
              <a:t>Зрушення</a:t>
            </a:r>
            <a:r>
              <a:rPr lang="ru-RU" b="1" i="1" dirty="0" smtClean="0">
                <a:latin typeface="Comic Sans MS" pitchFamily="66" charset="0"/>
              </a:rPr>
              <a:t> ВПРАВО</a:t>
            </a:r>
          </a:p>
          <a:p>
            <a:r>
              <a:rPr lang="ru-RU" i="1" dirty="0" err="1" smtClean="0">
                <a:latin typeface="Comic Sans MS" pitchFamily="66" charset="0"/>
              </a:rPr>
              <a:t>Збільшення</a:t>
            </a:r>
            <a:r>
              <a:rPr lang="ru-RU" i="1" dirty="0" smtClean="0">
                <a:latin typeface="Comic Sans MS" pitchFamily="66" charset="0"/>
              </a:rPr>
              <a:t> в </a:t>
            </a:r>
            <a:r>
              <a:rPr lang="ru-RU" i="1" dirty="0" err="1" smtClean="0">
                <a:latin typeface="Comic Sans MS" pitchFamily="66" charset="0"/>
              </a:rPr>
              <a:t>периферичній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зрілих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сегментоядерних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нейтрофілів</a:t>
            </a:r>
            <a:endParaRPr lang="ru-RU" i="1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Содержимое 5"/>
          <p:cNvSpPr>
            <a:spLocks noGrp="1"/>
          </p:cNvSpPr>
          <p:nvPr>
            <p:ph idx="1"/>
          </p:nvPr>
        </p:nvSpPr>
        <p:spPr>
          <a:xfrm>
            <a:off x="285750" y="642938"/>
            <a:ext cx="8648700" cy="5929312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Гіпорегенеративний</a:t>
            </a:r>
            <a:r>
              <a:rPr lang="ru-RU" sz="2800" i="1" u="sng" dirty="0" smtClean="0">
                <a:latin typeface="Comic Sans MS" pitchFamily="66" charset="0"/>
              </a:rPr>
              <a:t> (</a:t>
            </a:r>
            <a:r>
              <a:rPr lang="ru-RU" sz="2800" i="1" u="sng" dirty="0" err="1" smtClean="0">
                <a:latin typeface="Comic Sans MS" pitchFamily="66" charset="0"/>
              </a:rPr>
              <a:t>простий</a:t>
            </a:r>
            <a:r>
              <a:rPr lang="ru-RU" sz="2800" i="1" u="sng" dirty="0" smtClean="0">
                <a:latin typeface="Comic Sans MS" pitchFamily="66" charset="0"/>
              </a:rPr>
              <a:t>):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форм – </a:t>
            </a:r>
            <a:r>
              <a:rPr lang="ru-RU" sz="2800" i="1" u="sng" dirty="0" err="1" smtClean="0">
                <a:latin typeface="Comic Sans MS" pitchFamily="66" charset="0"/>
              </a:rPr>
              <a:t>початкові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стадії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гнійної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інфекції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легкі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форми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Регенеративний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метамієлоцитів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Гіперрегенеративний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збільшення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паличкоядерних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метамієлоцитів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поява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мієлоцитів</a:t>
            </a:r>
            <a:r>
              <a:rPr lang="ru-RU" sz="2800" i="1" u="sng" dirty="0" smtClean="0">
                <a:latin typeface="Comic Sans MS" pitchFamily="66" charset="0"/>
              </a:rPr>
              <a:t> – тяжкий </a:t>
            </a:r>
            <a:r>
              <a:rPr lang="ru-RU" sz="2800" i="1" u="sng" dirty="0" err="1" smtClean="0">
                <a:latin typeface="Comic Sans MS" pitchFamily="66" charset="0"/>
              </a:rPr>
              <a:t>перебіг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гнійно-запальних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захворювань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Лейкемічний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u="sng" dirty="0" err="1" smtClean="0">
                <a:latin typeface="Comic Sans MS" pitchFamily="66" charset="0"/>
              </a:rPr>
              <a:t>поява</a:t>
            </a:r>
            <a:r>
              <a:rPr lang="ru-RU" sz="2800" i="1" u="sng" dirty="0" smtClean="0">
                <a:latin typeface="Comic Sans MS" pitchFamily="66" charset="0"/>
              </a:rPr>
              <a:t> в </a:t>
            </a:r>
            <a:r>
              <a:rPr lang="ru-RU" sz="2800" i="1" u="sng" dirty="0" err="1" smtClean="0">
                <a:latin typeface="Comic Sans MS" pitchFamily="66" charset="0"/>
              </a:rPr>
              <a:t>крові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промієлоцитів</a:t>
            </a:r>
            <a:r>
              <a:rPr lang="ru-RU" sz="2800" i="1" u="sng" dirty="0" smtClean="0">
                <a:latin typeface="Comic Sans MS" pitchFamily="66" charset="0"/>
              </a:rPr>
              <a:t> та </a:t>
            </a:r>
            <a:r>
              <a:rPr lang="ru-RU" sz="2800" i="1" u="sng" dirty="0" err="1" smtClean="0">
                <a:latin typeface="Comic Sans MS" pitchFamily="66" charset="0"/>
              </a:rPr>
              <a:t>мієлобластів</a:t>
            </a:r>
            <a:r>
              <a:rPr lang="ru-RU" sz="2800" i="1" u="sng" dirty="0" smtClean="0">
                <a:latin typeface="Comic Sans MS" pitchFamily="66" charset="0"/>
              </a:rPr>
              <a:t> – </a:t>
            </a:r>
            <a:r>
              <a:rPr lang="ru-RU" sz="2800" i="1" u="sng" dirty="0" err="1" smtClean="0">
                <a:latin typeface="Comic Sans MS" pitchFamily="66" charset="0"/>
              </a:rPr>
              <a:t>лейкози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лейкемоїдні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реакції</a:t>
            </a:r>
            <a:r>
              <a:rPr lang="ru-RU" sz="2800" i="1" u="sng" dirty="0" smtClean="0">
                <a:latin typeface="Comic Sans MS" pitchFamily="66" charset="0"/>
              </a:rPr>
              <a:t>;</a:t>
            </a:r>
          </a:p>
          <a:p>
            <a:pPr algn="just" eaLnBrk="1" hangingPunct="1">
              <a:buFont typeface="Wingdings 2" pitchFamily="18" charset="2"/>
              <a:buNone/>
            </a:pPr>
            <a:endParaRPr lang="ru-RU" sz="2400" i="1" dirty="0" smtClean="0">
              <a:latin typeface="Comic Sans MS" pitchFamily="66" charset="0"/>
            </a:endParaRPr>
          </a:p>
          <a:p>
            <a:pPr algn="just" eaLnBrk="1" hangingPunct="1"/>
            <a:endParaRPr lang="ru-RU" sz="2400" i="1" dirty="0" smtClean="0">
              <a:latin typeface="Comic Sans MS" pitchFamily="66" charset="0"/>
            </a:endParaRPr>
          </a:p>
          <a:p>
            <a:pPr eaLnBrk="1" hangingPunct="1"/>
            <a:endParaRPr lang="ru-RU" sz="2400" i="1" dirty="0" smtClean="0">
              <a:latin typeface="Comic Sans MS" pitchFamily="66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вліво</a:t>
            </a: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Содержимое 5"/>
          <p:cNvSpPr>
            <a:spLocks noGrp="1"/>
          </p:cNvSpPr>
          <p:nvPr>
            <p:ph idx="1"/>
          </p:nvPr>
        </p:nvSpPr>
        <p:spPr>
          <a:xfrm>
            <a:off x="500063" y="642938"/>
            <a:ext cx="8434387" cy="5929312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Регенеративно-дегенеративний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збільшено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паличкоядерні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метамієлоцити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мієлоцити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знижено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надмірна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стимуляція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r>
              <a:rPr lang="ru-RU" sz="2800" i="1" dirty="0" smtClean="0">
                <a:latin typeface="Comic Sans MS" pitchFamily="66" charset="0"/>
              </a:rPr>
              <a:t> при </a:t>
            </a:r>
            <a:r>
              <a:rPr lang="ru-RU" sz="2800" i="1" dirty="0" err="1" smtClean="0">
                <a:latin typeface="Comic Sans MS" pitchFamily="66" charset="0"/>
              </a:rPr>
              <a:t>виснаженні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ресурсів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Дегенеративний</a:t>
            </a:r>
            <a:r>
              <a:rPr lang="ru-RU" sz="2800" i="1" u="sng" dirty="0" smtClean="0">
                <a:latin typeface="Comic Sans MS" pitchFamily="66" charset="0"/>
              </a:rPr>
              <a:t>: </a:t>
            </a:r>
            <a:r>
              <a:rPr lang="ru-RU" sz="2800" i="1" dirty="0" err="1" smtClean="0">
                <a:latin typeface="Comic Sans MS" pitchFamily="66" charset="0"/>
              </a:rPr>
              <a:t>лейкоцити</a:t>
            </a:r>
            <a:r>
              <a:rPr lang="ru-RU" sz="2800" i="1" dirty="0" smtClean="0">
                <a:latin typeface="Comic Sans MS" pitchFamily="66" charset="0"/>
              </a:rPr>
              <a:t> на </a:t>
            </a:r>
            <a:r>
              <a:rPr lang="ru-RU" sz="2800" i="1" dirty="0" err="1" smtClean="0">
                <a:latin typeface="Comic Sans MS" pitchFamily="66" charset="0"/>
              </a:rPr>
              <a:t>нижній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межі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норми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або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різко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знижені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- </a:t>
            </a:r>
            <a:r>
              <a:rPr lang="ru-RU" sz="2800" i="1" dirty="0" err="1" smtClean="0">
                <a:latin typeface="Comic Sans MS" pitchFamily="66" charset="0"/>
              </a:rPr>
              <a:t>позамежна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стимуляція</a:t>
            </a:r>
            <a:r>
              <a:rPr lang="ru-RU" sz="2800" i="1" dirty="0" smtClean="0">
                <a:latin typeface="Comic Sans MS" pitchFamily="66" charset="0"/>
              </a:rPr>
              <a:t> - </a:t>
            </a:r>
            <a:r>
              <a:rPr lang="ru-RU" sz="2800" i="1" dirty="0" err="1" smtClean="0">
                <a:latin typeface="Comic Sans MS" pitchFamily="66" charset="0"/>
              </a:rPr>
              <a:t>пригнічення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endParaRPr lang="ru-RU" sz="2800" i="1" dirty="0" smtClean="0"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400" i="1" dirty="0" smtClean="0">
              <a:latin typeface="Comic Sans MS" pitchFamily="66" charset="0"/>
            </a:endParaRPr>
          </a:p>
          <a:p>
            <a:pPr algn="just" eaLnBrk="1" hangingPunct="1"/>
            <a:endParaRPr lang="ru-RU" sz="2400" i="1" dirty="0" smtClean="0">
              <a:latin typeface="Comic Sans MS" pitchFamily="66" charset="0"/>
            </a:endParaRPr>
          </a:p>
          <a:p>
            <a:pPr eaLnBrk="1" hangingPunct="1"/>
            <a:endParaRPr lang="ru-RU" sz="2400" i="1" dirty="0" smtClean="0">
              <a:latin typeface="Comic Sans MS" pitchFamily="66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Зрушення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вліво</a:t>
            </a: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Содержимое 5"/>
          <p:cNvSpPr>
            <a:spLocks noGrp="1"/>
          </p:cNvSpPr>
          <p:nvPr>
            <p:ph idx="1"/>
          </p:nvPr>
        </p:nvSpPr>
        <p:spPr>
          <a:xfrm>
            <a:off x="0" y="214313"/>
            <a:ext cx="8934450" cy="6357937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ru-RU" sz="2800" b="1" i="1" u="sng" dirty="0" smtClean="0">
                <a:latin typeface="Comic Sans MS" pitchFamily="66" charset="0"/>
              </a:rPr>
              <a:t>Сдвиг вправо</a:t>
            </a:r>
            <a:endParaRPr lang="ru-RU" sz="2400" b="1" i="1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Збільшення</a:t>
            </a:r>
            <a:r>
              <a:rPr lang="ru-RU" sz="2800" i="1" dirty="0" smtClean="0">
                <a:latin typeface="Comic Sans MS" pitchFamily="66" charset="0"/>
              </a:rPr>
              <a:t> в </a:t>
            </a:r>
            <a:r>
              <a:rPr lang="ru-RU" sz="2800" i="1" dirty="0" err="1" smtClean="0">
                <a:latin typeface="Comic Sans MS" pitchFamily="66" charset="0"/>
              </a:rPr>
              <a:t>крові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сегментоядерних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нейтрофілів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зміни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нейтрофілах</a:t>
            </a:r>
            <a:r>
              <a:rPr lang="ru-RU" sz="2800" i="1" dirty="0" smtClean="0">
                <a:latin typeface="Comic Sans MS" pitchFamily="66" charset="0"/>
              </a:rPr>
              <a:t> – при </a:t>
            </a:r>
            <a:r>
              <a:rPr lang="ru-RU" sz="2800" i="1" dirty="0" err="1" smtClean="0">
                <a:latin typeface="Comic Sans MS" pitchFamily="66" charset="0"/>
              </a:rPr>
              <a:t>пригніченні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мієлопоезу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апластичні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стани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Дегенеративні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форми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лейкоцитівТоксична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зернистість</a:t>
            </a:r>
            <a:r>
              <a:rPr lang="ru-RU" sz="2800" i="1" dirty="0" smtClean="0">
                <a:latin typeface="Comic Sans MS" pitchFamily="66" charset="0"/>
              </a:rPr>
              <a:t> – у </a:t>
            </a:r>
            <a:r>
              <a:rPr lang="ru-RU" sz="2800" i="1" dirty="0" err="1" smtClean="0">
                <a:latin typeface="Comic Sans MS" pitchFamily="66" charset="0"/>
              </a:rPr>
              <a:t>цитоплазмі</a:t>
            </a:r>
            <a:r>
              <a:rPr lang="ru-RU" sz="2800" i="1" dirty="0" smtClean="0">
                <a:latin typeface="Comic Sans MS" pitchFamily="66" charset="0"/>
              </a:rPr>
              <a:t> та ядрах </a:t>
            </a:r>
            <a:r>
              <a:rPr lang="ru-RU" sz="2800" i="1" dirty="0" err="1" smtClean="0">
                <a:latin typeface="Comic Sans MS" pitchFamily="66" charset="0"/>
              </a:rPr>
              <a:t>великі</a:t>
            </a:r>
            <a:r>
              <a:rPr lang="ru-RU" sz="2800" i="1" dirty="0" smtClean="0">
                <a:latin typeface="Comic Sans MS" pitchFamily="66" charset="0"/>
              </a:rPr>
              <a:t> зерна </a:t>
            </a:r>
            <a:r>
              <a:rPr lang="ru-RU" sz="2800" i="1" dirty="0" err="1" smtClean="0">
                <a:latin typeface="Comic Sans MS" pitchFamily="66" charset="0"/>
              </a:rPr>
              <a:t>блакитного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кольору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відображає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незавершений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лізис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збудника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smtClean="0">
                <a:latin typeface="Comic Sans MS" pitchFamily="66" charset="0"/>
              </a:rPr>
              <a:t>Зерна </a:t>
            </a:r>
            <a:r>
              <a:rPr lang="ru-RU" sz="2800" i="1" dirty="0" err="1" smtClean="0">
                <a:latin typeface="Comic Sans MS" pitchFamily="66" charset="0"/>
              </a:rPr>
              <a:t>Амато</a:t>
            </a:r>
            <a:r>
              <a:rPr lang="ru-RU" sz="2800" i="1" dirty="0" smtClean="0">
                <a:latin typeface="Comic Sans MS" pitchFamily="66" charset="0"/>
              </a:rPr>
              <a:t> – </a:t>
            </a:r>
            <a:r>
              <a:rPr lang="ru-RU" sz="2800" i="1" dirty="0" err="1" smtClean="0">
                <a:latin typeface="Comic Sans MS" pitchFamily="66" charset="0"/>
              </a:rPr>
              <a:t>овальні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блакитні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утворення</a:t>
            </a:r>
            <a:r>
              <a:rPr lang="ru-RU" sz="2800" i="1" dirty="0" smtClean="0">
                <a:latin typeface="Comic Sans MS" pitchFamily="66" charset="0"/>
              </a:rPr>
              <a:t> у </a:t>
            </a:r>
            <a:r>
              <a:rPr lang="ru-RU" sz="2800" i="1" dirty="0" err="1" smtClean="0">
                <a:latin typeface="Comic Sans MS" pitchFamily="66" charset="0"/>
              </a:rPr>
              <a:t>цитоплазмі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з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червоними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включеннями</a:t>
            </a:r>
            <a:r>
              <a:rPr lang="ru-RU" sz="2800" i="1" dirty="0" smtClean="0">
                <a:latin typeface="Comic Sans MS" pitchFamily="66" charset="0"/>
              </a:rPr>
              <a:t> – при </a:t>
            </a:r>
            <a:r>
              <a:rPr lang="ru-RU" sz="2800" i="1" dirty="0" err="1" smtClean="0">
                <a:latin typeface="Comic Sans MS" pitchFamily="66" charset="0"/>
              </a:rPr>
              <a:t>скарлатині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Вакуолізація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цитоплазми</a:t>
            </a:r>
            <a:r>
              <a:rPr lang="ru-RU" sz="2800" i="1" dirty="0" smtClean="0">
                <a:latin typeface="Comic Sans MS" pitchFamily="66" charset="0"/>
              </a:rPr>
              <a:t> («</a:t>
            </a:r>
            <a:r>
              <a:rPr lang="ru-RU" sz="2800" i="1" dirty="0" err="1" smtClean="0">
                <a:latin typeface="Comic Sans MS" pitchFamily="66" charset="0"/>
              </a:rPr>
              <a:t>прострілені</a:t>
            </a:r>
            <a:r>
              <a:rPr lang="ru-RU" sz="2800" i="1" dirty="0" smtClean="0">
                <a:latin typeface="Comic Sans MS" pitchFamily="66" charset="0"/>
              </a:rPr>
              <a:t>» </a:t>
            </a:r>
            <a:r>
              <a:rPr lang="ru-RU" sz="2800" i="1" dirty="0" err="1" smtClean="0">
                <a:latin typeface="Comic Sans MS" pitchFamily="66" charset="0"/>
              </a:rPr>
              <a:t>лейкоцити</a:t>
            </a:r>
            <a:r>
              <a:rPr lang="ru-RU" sz="2800" i="1" dirty="0" smtClean="0">
                <a:latin typeface="Comic Sans MS" pitchFamily="66" charset="0"/>
              </a:rPr>
              <a:t>) – </a:t>
            </a:r>
            <a:r>
              <a:rPr lang="ru-RU" sz="2800" i="1" dirty="0" err="1" smtClean="0">
                <a:latin typeface="Comic Sans MS" pitchFamily="66" charset="0"/>
              </a:rPr>
              <a:t>жирова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дегенерація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що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відображає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глибокий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енергодефіцит</a:t>
            </a:r>
            <a:r>
              <a:rPr lang="ru-RU" sz="2800" i="1" dirty="0" smtClean="0">
                <a:latin typeface="Comic Sans MS" pitchFamily="66" charset="0"/>
              </a:rPr>
              <a:t>, початок </a:t>
            </a:r>
            <a:r>
              <a:rPr lang="ru-RU" sz="2800" i="1" dirty="0" err="1" smtClean="0">
                <a:latin typeface="Comic Sans MS" pitchFamily="66" charset="0"/>
              </a:rPr>
              <a:t>некробіозу</a:t>
            </a:r>
            <a:r>
              <a:rPr lang="ru-RU" sz="2800" i="1" dirty="0" smtClean="0">
                <a:latin typeface="Comic Sans MS" pitchFamily="66" charset="0"/>
              </a:rPr>
              <a:t>;</a:t>
            </a:r>
          </a:p>
          <a:p>
            <a:pPr algn="just">
              <a:buNone/>
            </a:pPr>
            <a:r>
              <a:rPr lang="ru-RU" sz="2800" i="1" dirty="0" err="1" smtClean="0">
                <a:latin typeface="Comic Sans MS" pitchFamily="66" charset="0"/>
              </a:rPr>
              <a:t>Пікноз</a:t>
            </a:r>
            <a:r>
              <a:rPr lang="ru-RU" sz="2800" i="1" dirty="0" smtClean="0">
                <a:latin typeface="Comic Sans MS" pitchFamily="66" charset="0"/>
              </a:rPr>
              <a:t> ядер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714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3600" b="1" i="1" dirty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714375"/>
            <a:ext cx="8715375" cy="614362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400" i="1" dirty="0" smtClean="0"/>
              <a:t> </a:t>
            </a:r>
            <a:r>
              <a:rPr lang="ru-RU" sz="2400" i="1" dirty="0" err="1" smtClean="0"/>
              <a:t>Нейтрофільно-еозинопенічний</a:t>
            </a:r>
            <a:r>
              <a:rPr lang="ru-RU" sz="2400" i="1" dirty="0" smtClean="0"/>
              <a:t> - </a:t>
            </a:r>
            <a:r>
              <a:rPr lang="ru-RU" sz="2400" i="1" dirty="0" err="1" smtClean="0"/>
              <a:t>збільшення</a:t>
            </a:r>
            <a:r>
              <a:rPr lang="ru-RU" sz="2400" i="1" dirty="0" smtClean="0"/>
              <a:t> числа </a:t>
            </a:r>
            <a:r>
              <a:rPr lang="ru-RU" sz="2400" i="1" dirty="0" err="1" smtClean="0"/>
              <a:t>нейтрофілів</a:t>
            </a:r>
            <a:r>
              <a:rPr lang="ru-RU" sz="2400" i="1" dirty="0" smtClean="0"/>
              <a:t>, при </a:t>
            </a:r>
            <a:r>
              <a:rPr lang="ru-RU" sz="2400" i="1" dirty="0" err="1" smtClean="0"/>
              <a:t>зниженні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вмісту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еозинофілів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Характерний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гнійних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інфекцій</a:t>
            </a:r>
            <a:r>
              <a:rPr lang="ru-RU" sz="2400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Нейтрофіл'но-еозинофіл'ний</a:t>
            </a:r>
            <a:r>
              <a:rPr lang="ru-RU" sz="2400" i="1" dirty="0" smtClean="0"/>
              <a:t> – </a:t>
            </a:r>
            <a:r>
              <a:rPr lang="ru-RU" sz="2400" i="1" dirty="0" err="1" smtClean="0"/>
              <a:t>відбувається</a:t>
            </a:r>
            <a:r>
              <a:rPr lang="ru-RU" sz="2400" i="1" dirty="0" smtClean="0"/>
              <a:t> при </a:t>
            </a:r>
            <a:r>
              <a:rPr lang="ru-RU" sz="2400" i="1" dirty="0" err="1" smtClean="0"/>
              <a:t>анафілактичних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захворюваннях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паразитозах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поєднаним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підвищенням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кількості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нейтрофілів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та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еозинофільних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гранулоцитів</a:t>
            </a:r>
            <a:r>
              <a:rPr lang="ru-RU" sz="2400" i="1" dirty="0" smtClean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Лімфоцитарно-нейтропенічний</a:t>
            </a:r>
            <a:r>
              <a:rPr lang="ru-RU" sz="2400" i="1" dirty="0" smtClean="0"/>
              <a:t> -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переважанням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лімфоцитів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типовий</a:t>
            </a:r>
            <a:r>
              <a:rPr lang="ru-RU" sz="2400" i="1" dirty="0" smtClean="0"/>
              <a:t> для </a:t>
            </a:r>
            <a:r>
              <a:rPr lang="ru-RU" sz="2400" i="1" dirty="0" err="1" smtClean="0"/>
              <a:t>тифо-паратифозних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захворювань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вірусних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інших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інфекцій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що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супроводжуються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вираженими</a:t>
            </a:r>
            <a:r>
              <a:rPr lang="ru-RU" sz="2400" i="1" dirty="0" smtClean="0"/>
              <a:t> ГЗТ.</a:t>
            </a:r>
          </a:p>
          <a:p>
            <a:pPr algn="just">
              <a:lnSpc>
                <a:spcPct val="80000"/>
              </a:lnSpc>
            </a:pPr>
            <a:r>
              <a:rPr lang="ru-RU" sz="2400" i="1" dirty="0" err="1" smtClean="0"/>
              <a:t>Моноцитарно-лімфоцитарний</a:t>
            </a:r>
            <a:r>
              <a:rPr lang="ru-RU" sz="2400" i="1" dirty="0" smtClean="0"/>
              <a:t> – </a:t>
            </a:r>
            <a:r>
              <a:rPr lang="ru-RU" sz="2400" i="1" dirty="0" err="1" smtClean="0"/>
              <a:t>характеризується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підвищенням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агранулоцитів</a:t>
            </a:r>
            <a:r>
              <a:rPr lang="ru-RU" sz="2400" i="1" dirty="0" smtClean="0"/>
              <a:t>. </a:t>
            </a:r>
            <a:r>
              <a:rPr lang="ru-RU" sz="2400" i="1" dirty="0" err="1" smtClean="0"/>
              <a:t>Буває</a:t>
            </a:r>
            <a:r>
              <a:rPr lang="ru-RU" sz="2400" i="1" dirty="0" smtClean="0"/>
              <a:t> при </a:t>
            </a:r>
            <a:r>
              <a:rPr lang="ru-RU" sz="2400" i="1" dirty="0" err="1" smtClean="0"/>
              <a:t>аутоімунних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алергічних</a:t>
            </a:r>
            <a:r>
              <a:rPr lang="ru-RU" sz="2400" i="1" dirty="0" smtClean="0"/>
              <a:t> та </a:t>
            </a:r>
            <a:r>
              <a:rPr lang="ru-RU" sz="2400" i="1" dirty="0" err="1" smtClean="0"/>
              <a:t>інфекційних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захворюваннях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збудники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яких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фагоцитуються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переважно</a:t>
            </a:r>
            <a:r>
              <a:rPr lang="ru-RU" sz="2400" i="1" dirty="0" smtClean="0"/>
              <a:t> макрофагами.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42875"/>
            <a:ext cx="7772400" cy="500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Види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лейкоцитозів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0" y="857250"/>
            <a:ext cx="8929688" cy="578643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реактивний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гіперлейкоцитоз</a:t>
            </a:r>
            <a:r>
              <a:rPr lang="ru-RU" i="1" dirty="0" smtClean="0">
                <a:latin typeface="Comic Sans MS" pitchFamily="66" charset="0"/>
              </a:rPr>
              <a:t>; </a:t>
            </a:r>
            <a:r>
              <a:rPr lang="ru-RU" i="1" dirty="0" err="1" smtClean="0">
                <a:latin typeface="Comic Sans MS" pitchFamily="66" charset="0"/>
              </a:rPr>
              <a:t>патологічна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реакція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, схожа </a:t>
            </a:r>
            <a:r>
              <a:rPr lang="ru-RU" i="1" dirty="0" err="1" smtClean="0">
                <a:latin typeface="Comic Sans MS" pitchFamily="66" charset="0"/>
              </a:rPr>
              <a:t>з</a:t>
            </a:r>
            <a:r>
              <a:rPr lang="ru-RU" i="1" dirty="0" smtClean="0">
                <a:latin typeface="Comic Sans MS" pitchFamily="66" charset="0"/>
              </a:rPr>
              <a:t> лейкозом. </a:t>
            </a:r>
            <a:r>
              <a:rPr lang="ru-RU" i="1" dirty="0" err="1" smtClean="0">
                <a:latin typeface="Comic Sans MS" pitchFamily="66" charset="0"/>
              </a:rPr>
              <a:t>Термін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вперше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запропонував</a:t>
            </a:r>
            <a:r>
              <a:rPr lang="ru-RU" i="1" dirty="0" smtClean="0">
                <a:latin typeface="Comic Sans MS" pitchFamily="66" charset="0"/>
              </a:rPr>
              <a:t> у 1926 </a:t>
            </a:r>
            <a:r>
              <a:rPr lang="ru-RU" i="1" dirty="0" err="1" smtClean="0">
                <a:latin typeface="Comic Sans MS" pitchFamily="66" charset="0"/>
              </a:rPr>
              <a:t>році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Крумбхар</a:t>
            </a:r>
            <a:r>
              <a:rPr lang="ru-RU" i="1" dirty="0" smtClean="0">
                <a:latin typeface="Comic Sans MS" pitchFamily="66" charset="0"/>
              </a:rPr>
              <a:t> для </a:t>
            </a:r>
            <a:r>
              <a:rPr lang="ru-RU" i="1" dirty="0" err="1" smtClean="0">
                <a:latin typeface="Comic Sans MS" pitchFamily="66" charset="0"/>
              </a:rPr>
              <a:t>позначення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змін</a:t>
            </a:r>
            <a:r>
              <a:rPr lang="ru-RU" i="1" dirty="0" smtClean="0">
                <a:latin typeface="Comic Sans MS" pitchFamily="66" charset="0"/>
              </a:rPr>
              <a:t> у </a:t>
            </a:r>
            <a:r>
              <a:rPr lang="ru-RU" i="1" dirty="0" err="1" smtClean="0">
                <a:latin typeface="Comic Sans MS" pitchFamily="66" charset="0"/>
              </a:rPr>
              <a:t>крові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що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нагадують</a:t>
            </a:r>
            <a:r>
              <a:rPr lang="ru-RU" i="1" dirty="0" smtClean="0">
                <a:latin typeface="Comic Sans MS" pitchFamily="66" charset="0"/>
              </a:rPr>
              <a:t> лейкоз, </a:t>
            </a:r>
            <a:r>
              <a:rPr lang="ru-RU" i="1" dirty="0" err="1" smtClean="0">
                <a:latin typeface="Comic Sans MS" pitchFamily="66" charset="0"/>
              </a:rPr>
              <a:t>але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мають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реактивний</a:t>
            </a:r>
            <a:r>
              <a:rPr lang="ru-RU" i="1" dirty="0" smtClean="0">
                <a:latin typeface="Comic Sans MS" pitchFamily="66" charset="0"/>
              </a:rPr>
              <a:t> характер.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Класифікація</a:t>
            </a:r>
            <a:r>
              <a:rPr lang="ru-RU" i="1" dirty="0" smtClean="0">
                <a:latin typeface="Comic Sans MS" pitchFamily="66" charset="0"/>
              </a:rPr>
              <a:t>: </a:t>
            </a:r>
            <a:r>
              <a:rPr lang="ru-RU" i="1" dirty="0" err="1" smtClean="0">
                <a:latin typeface="Comic Sans MS" pitchFamily="66" charset="0"/>
              </a:rPr>
              <a:t>мієлоїдного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лімфо-моноцитарного</a:t>
            </a:r>
            <a:r>
              <a:rPr lang="ru-RU" i="1" dirty="0" smtClean="0">
                <a:latin typeface="Comic Sans MS" pitchFamily="66" charset="0"/>
              </a:rPr>
              <a:t> типу.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Мієлоїдного</a:t>
            </a:r>
            <a:r>
              <a:rPr lang="ru-RU" i="1" dirty="0" smtClean="0">
                <a:latin typeface="Comic Sans MS" pitchFamily="66" charset="0"/>
              </a:rPr>
              <a:t> типу - </a:t>
            </a:r>
            <a:r>
              <a:rPr lang="ru-RU" i="1" dirty="0" err="1" smtClean="0">
                <a:latin typeface="Comic Sans MS" pitchFamily="66" charset="0"/>
              </a:rPr>
              <a:t>нейтрофільна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мієлобластна</a:t>
            </a:r>
            <a:r>
              <a:rPr lang="ru-RU" i="1" dirty="0" smtClean="0">
                <a:latin typeface="Comic Sans MS" pitchFamily="66" charset="0"/>
              </a:rPr>
              <a:t> – при тяжких, </a:t>
            </a:r>
            <a:r>
              <a:rPr lang="ru-RU" i="1" dirty="0" err="1" smtClean="0">
                <a:latin typeface="Comic Sans MS" pitchFamily="66" charset="0"/>
              </a:rPr>
              <a:t>генералізованих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гнійно-септичних</a:t>
            </a:r>
            <a:r>
              <a:rPr lang="ru-RU" i="1" dirty="0" smtClean="0">
                <a:latin typeface="Comic Sans MS" pitchFamily="66" charset="0"/>
              </a:rPr>
              <a:t> та </a:t>
            </a:r>
            <a:r>
              <a:rPr lang="ru-RU" i="1" dirty="0" err="1" smtClean="0">
                <a:latin typeface="Comic Sans MS" pitchFamily="66" charset="0"/>
              </a:rPr>
              <a:t>токсичних</a:t>
            </a:r>
            <a:r>
              <a:rPr lang="ru-RU" i="1" dirty="0" smtClean="0">
                <a:latin typeface="Comic Sans MS" pitchFamily="66" charset="0"/>
              </a:rPr>
              <a:t> станах (сепсис, скарлатина, </a:t>
            </a:r>
            <a:r>
              <a:rPr lang="ru-RU" i="1" dirty="0" err="1" smtClean="0">
                <a:latin typeface="Comic Sans MS" pitchFamily="66" charset="0"/>
              </a:rPr>
              <a:t>гнійна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пневмонія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хронічна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ниркова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недостатність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отруєння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ртуттю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гострий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масивний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гемоліз</a:t>
            </a:r>
            <a:r>
              <a:rPr lang="ru-RU" i="1" dirty="0" smtClean="0">
                <a:latin typeface="Comic Sans MS" pitchFamily="66" charset="0"/>
              </a:rPr>
              <a:t>, шок);</a:t>
            </a:r>
          </a:p>
          <a:p>
            <a:pPr algn="just">
              <a:lnSpc>
                <a:spcPct val="80000"/>
              </a:lnSpc>
            </a:pPr>
            <a:r>
              <a:rPr lang="ru-RU" i="1" dirty="0" smtClean="0">
                <a:latin typeface="Comic Sans MS" pitchFamily="66" charset="0"/>
              </a:rPr>
              <a:t>велика </a:t>
            </a:r>
            <a:r>
              <a:rPr lang="ru-RU" i="1" dirty="0" err="1" smtClean="0">
                <a:latin typeface="Comic Sans MS" pitchFamily="66" charset="0"/>
              </a:rPr>
              <a:t>еозинофілія</a:t>
            </a:r>
            <a:r>
              <a:rPr lang="ru-RU" i="1" dirty="0" smtClean="0">
                <a:latin typeface="Comic Sans MS" pitchFamily="66" charset="0"/>
              </a:rPr>
              <a:t> – при тяжких </a:t>
            </a:r>
            <a:r>
              <a:rPr lang="ru-RU" i="1" dirty="0" err="1" smtClean="0">
                <a:latin typeface="Comic Sans MS" pitchFamily="66" charset="0"/>
              </a:rPr>
              <a:t>алергіях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гельмінтозах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i="1" dirty="0" err="1" smtClean="0">
                <a:latin typeface="Comic Sans MS" pitchFamily="66" charset="0"/>
              </a:rPr>
              <a:t>Лімфоцитарно-моноцитарного</a:t>
            </a:r>
            <a:r>
              <a:rPr lang="ru-RU" i="1" dirty="0" smtClean="0">
                <a:latin typeface="Comic Sans MS" pitchFamily="66" charset="0"/>
              </a:rPr>
              <a:t> типу – при </a:t>
            </a:r>
            <a:r>
              <a:rPr lang="ru-RU" i="1" dirty="0" err="1" smtClean="0">
                <a:latin typeface="Comic Sans MS" pitchFamily="66" charset="0"/>
              </a:rPr>
              <a:t>інфекційному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мононуклеозі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важкій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краснусі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корі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туберкульозі</a:t>
            </a:r>
            <a:r>
              <a:rPr lang="ru-RU" i="1" dirty="0" smtClean="0">
                <a:latin typeface="Comic Sans MS" pitchFamily="66" charset="0"/>
              </a:rPr>
              <a:t>, </a:t>
            </a:r>
            <a:r>
              <a:rPr lang="ru-RU" i="1" dirty="0" err="1" smtClean="0">
                <a:latin typeface="Comic Sans MS" pitchFamily="66" charset="0"/>
              </a:rPr>
              <a:t>герпетичній</a:t>
            </a:r>
            <a:r>
              <a:rPr lang="ru-RU" i="1" dirty="0" smtClean="0">
                <a:latin typeface="Comic Sans MS" pitchFamily="66" charset="0"/>
              </a:rPr>
              <a:t> </a:t>
            </a:r>
            <a:r>
              <a:rPr lang="ru-RU" i="1" dirty="0" err="1" smtClean="0">
                <a:latin typeface="Comic Sans MS" pitchFamily="66" charset="0"/>
              </a:rPr>
              <a:t>інфекції</a:t>
            </a:r>
            <a:r>
              <a:rPr lang="ru-RU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5"/>
            <a:ext cx="7772400" cy="714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Лейкемоїдні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реакції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r>
              <a:rPr lang="ru-RU" sz="2800" i="1" dirty="0" err="1" smtClean="0">
                <a:latin typeface="Comic Sans MS" pitchFamily="66" charset="0"/>
              </a:rPr>
              <a:t>Захворювання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крові</a:t>
            </a:r>
            <a:r>
              <a:rPr lang="ru-RU" sz="2800" i="1" dirty="0" smtClean="0">
                <a:latin typeface="Comic Sans MS" pitchFamily="66" charset="0"/>
              </a:rPr>
              <a:t>, </a:t>
            </a:r>
            <a:r>
              <a:rPr lang="ru-RU" sz="2800" i="1" dirty="0" err="1" smtClean="0">
                <a:latin typeface="Comic Sans MS" pitchFamily="66" charset="0"/>
              </a:rPr>
              <a:t>що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характеризується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нестримною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проліферацією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омолодженням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кровотворних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елементів</a:t>
            </a:r>
            <a:r>
              <a:rPr lang="ru-RU" sz="2800" i="1" dirty="0" smtClean="0">
                <a:latin typeface="Comic Sans MS" pitchFamily="66" charset="0"/>
              </a:rPr>
              <a:t> без </a:t>
            </a:r>
            <a:r>
              <a:rPr lang="ru-RU" sz="2800" i="1" dirty="0" err="1" smtClean="0">
                <a:latin typeface="Comic Sans MS" pitchFamily="66" charset="0"/>
              </a:rPr>
              <a:t>їх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дозрівання</a:t>
            </a:r>
            <a:r>
              <a:rPr lang="ru-RU" sz="2800" i="1" dirty="0" smtClean="0">
                <a:latin typeface="Comic Sans MS" pitchFamily="66" charset="0"/>
              </a:rPr>
              <a:t> та </a:t>
            </a:r>
            <a:r>
              <a:rPr lang="ru-RU" sz="2800" i="1" dirty="0" err="1" smtClean="0">
                <a:latin typeface="Comic Sans MS" pitchFamily="66" charset="0"/>
              </a:rPr>
              <a:t>метаплазією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кровотворної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тканини</a:t>
            </a:r>
            <a:r>
              <a:rPr lang="ru-RU" sz="2800" i="1" dirty="0" smtClean="0">
                <a:latin typeface="Comic Sans MS" pitchFamily="66" charset="0"/>
              </a:rPr>
              <a:t>.</a:t>
            </a:r>
          </a:p>
          <a:p>
            <a:r>
              <a:rPr lang="ru-RU" sz="2800" i="1" dirty="0" smtClean="0">
                <a:latin typeface="Comic Sans MS" pitchFamily="66" charset="0"/>
              </a:rPr>
              <a:t>Частота </a:t>
            </a:r>
            <a:r>
              <a:rPr lang="ru-RU" sz="2800" i="1" dirty="0" smtClean="0">
                <a:latin typeface="Comic Sans MS" pitchFamily="66" charset="0"/>
              </a:rPr>
              <a:t>– 3-10 на 100 тис. </a:t>
            </a:r>
            <a:r>
              <a:rPr lang="ru-RU" sz="2800" i="1" dirty="0" err="1" smtClean="0">
                <a:latin typeface="Comic Sans MS" pitchFamily="66" charset="0"/>
              </a:rPr>
              <a:t>Населення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err="1" smtClean="0">
                <a:latin typeface="Comic Sans MS" pitchFamily="66" charset="0"/>
              </a:rPr>
              <a:t>Чоловіки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хворіють</a:t>
            </a:r>
            <a:r>
              <a:rPr lang="ru-RU" sz="2800" i="1" dirty="0" smtClean="0">
                <a:latin typeface="Comic Sans MS" pitchFamily="66" charset="0"/>
              </a:rPr>
              <a:t> у 1,5 рази </a:t>
            </a:r>
            <a:r>
              <a:rPr lang="ru-RU" sz="2800" i="1" dirty="0" err="1" smtClean="0">
                <a:latin typeface="Comic Sans MS" pitchFamily="66" charset="0"/>
              </a:rPr>
              <a:t>частіше</a:t>
            </a:r>
            <a:endParaRPr lang="ru-RU" sz="2800" i="1" dirty="0" smtClean="0">
              <a:latin typeface="Comic Sans MS" pitchFamily="66" charset="0"/>
            </a:endParaRPr>
          </a:p>
          <a:p>
            <a:r>
              <a:rPr lang="ru-RU" sz="2800" i="1" dirty="0" smtClean="0">
                <a:latin typeface="Comic Sans MS" pitchFamily="66" charset="0"/>
              </a:rPr>
              <a:t>Максимум </a:t>
            </a:r>
            <a:r>
              <a:rPr lang="ru-RU" sz="2800" i="1" dirty="0" err="1" smtClean="0">
                <a:latin typeface="Comic Sans MS" pitchFamily="66" charset="0"/>
              </a:rPr>
              <a:t>захворюваності</a:t>
            </a:r>
            <a:r>
              <a:rPr lang="ru-RU" sz="2800" i="1" dirty="0" smtClean="0">
                <a:latin typeface="Comic Sans MS" pitchFamily="66" charset="0"/>
              </a:rPr>
              <a:t> на </a:t>
            </a:r>
            <a:r>
              <a:rPr lang="ru-RU" sz="2800" i="1" dirty="0" err="1" smtClean="0">
                <a:latin typeface="Comic Sans MS" pitchFamily="66" charset="0"/>
              </a:rPr>
              <a:t>гострі</a:t>
            </a: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800" i="1" dirty="0" err="1" smtClean="0">
                <a:latin typeface="Comic Sans MS" pitchFamily="66" charset="0"/>
              </a:rPr>
              <a:t>лейкози</a:t>
            </a:r>
            <a:r>
              <a:rPr lang="ru-RU" sz="2800" i="1" dirty="0" smtClean="0">
                <a:latin typeface="Comic Sans MS" pitchFamily="66" charset="0"/>
              </a:rPr>
              <a:t> – до 10-18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r>
              <a:rPr lang="ru-RU" sz="2800" i="1" dirty="0" smtClean="0">
                <a:latin typeface="Comic Sans MS" pitchFamily="66" charset="0"/>
              </a:rPr>
              <a:t> (</a:t>
            </a:r>
            <a:r>
              <a:rPr lang="ru-RU" sz="2800" i="1" dirty="0" err="1" smtClean="0">
                <a:latin typeface="Comic Sans MS" pitchFamily="66" charset="0"/>
              </a:rPr>
              <a:t>пік</a:t>
            </a:r>
            <a:r>
              <a:rPr lang="ru-RU" sz="2800" i="1" dirty="0" smtClean="0">
                <a:latin typeface="Comic Sans MS" pitchFamily="66" charset="0"/>
              </a:rPr>
              <a:t>: 2-5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r>
              <a:rPr lang="ru-RU" sz="2800" i="1" dirty="0" smtClean="0">
                <a:latin typeface="Comic Sans MS" pitchFamily="66" charset="0"/>
              </a:rPr>
              <a:t>), </a:t>
            </a:r>
            <a:r>
              <a:rPr lang="ru-RU" sz="2800" i="1" dirty="0" err="1" smtClean="0">
                <a:latin typeface="Comic Sans MS" pitchFamily="66" charset="0"/>
              </a:rPr>
              <a:t>хронічні</a:t>
            </a:r>
            <a:r>
              <a:rPr lang="ru-RU" sz="2800" i="1" dirty="0" smtClean="0">
                <a:latin typeface="Comic Sans MS" pitchFamily="66" charset="0"/>
              </a:rPr>
              <a:t> – старше 50 </a:t>
            </a:r>
            <a:r>
              <a:rPr lang="ru-RU" sz="2800" i="1" dirty="0" err="1" smtClean="0">
                <a:latin typeface="Comic Sans MS" pitchFamily="66" charset="0"/>
              </a:rPr>
              <a:t>років</a:t>
            </a:r>
            <a:endParaRPr lang="ru-RU" sz="2800" i="1" dirty="0" smtClean="0">
              <a:latin typeface="Comic Sans MS" pitchFamily="66" charset="0"/>
            </a:endParaRPr>
          </a:p>
          <a:p>
            <a:pPr eaLnBrk="1" hangingPunct="1"/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i="1" u="sng" dirty="0" err="1" smtClean="0">
                <a:latin typeface="Comic Sans MS" pitchFamily="66" charset="0"/>
              </a:rPr>
              <a:t>Іонізуюче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випромінювання</a:t>
            </a:r>
            <a:r>
              <a:rPr lang="ru-RU" sz="2800" i="1" u="sng" dirty="0" smtClean="0">
                <a:latin typeface="Comic Sans MS" pitchFamily="66" charset="0"/>
              </a:rPr>
              <a:t>:</a:t>
            </a:r>
          </a:p>
          <a:p>
            <a:pPr algn="just">
              <a:buNone/>
            </a:pPr>
            <a:r>
              <a:rPr lang="ru-RU" sz="2800" i="1" u="sng" dirty="0" smtClean="0">
                <a:latin typeface="Comic Sans MS" pitchFamily="66" charset="0"/>
              </a:rPr>
              <a:t>   </a:t>
            </a:r>
            <a:r>
              <a:rPr lang="ru-RU" sz="2800" i="1" u="sng" dirty="0" smtClean="0">
                <a:latin typeface="Comic Sans MS" pitchFamily="66" charset="0"/>
              </a:rPr>
              <a:t>- </a:t>
            </a:r>
            <a:r>
              <a:rPr lang="ru-RU" sz="2800" i="1" u="sng" dirty="0" err="1" smtClean="0">
                <a:latin typeface="Comic Sans MS" pitchFamily="66" charset="0"/>
              </a:rPr>
              <a:t>після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Хіросіми</a:t>
            </a:r>
            <a:r>
              <a:rPr lang="ru-RU" sz="2800" i="1" u="sng" dirty="0" smtClean="0">
                <a:latin typeface="Comic Sans MS" pitchFamily="66" charset="0"/>
              </a:rPr>
              <a:t> – </a:t>
            </a:r>
            <a:r>
              <a:rPr lang="ru-RU" sz="2800" i="1" u="sng" dirty="0" err="1" smtClean="0">
                <a:latin typeface="Comic Sans MS" pitchFamily="66" charset="0"/>
              </a:rPr>
              <a:t>захворюваність</a:t>
            </a:r>
            <a:r>
              <a:rPr lang="ru-RU" sz="2800" i="1" u="sng" dirty="0" smtClean="0">
                <a:latin typeface="Comic Sans MS" pitchFamily="66" charset="0"/>
              </a:rPr>
              <a:t> на </a:t>
            </a:r>
            <a:r>
              <a:rPr lang="ru-RU" sz="2800" i="1" u="sng" dirty="0" err="1" smtClean="0">
                <a:latin typeface="Comic Sans MS" pitchFamily="66" charset="0"/>
              </a:rPr>
              <a:t>лейкози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збільшилася</a:t>
            </a:r>
            <a:r>
              <a:rPr lang="ru-RU" sz="2800" i="1" u="sng" dirty="0" smtClean="0">
                <a:latin typeface="Comic Sans MS" pitchFamily="66" charset="0"/>
              </a:rPr>
              <a:t> в 7,5 </a:t>
            </a:r>
            <a:r>
              <a:rPr lang="ru-RU" sz="2800" i="1" u="sng" dirty="0" err="1" smtClean="0">
                <a:latin typeface="Comic Sans MS" pitchFamily="66" charset="0"/>
              </a:rPr>
              <a:t>разів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Хімічні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канцерогени</a:t>
            </a:r>
            <a:r>
              <a:rPr lang="ru-RU" sz="2800" i="1" u="sng" dirty="0" smtClean="0">
                <a:latin typeface="Comic Sans MS" pitchFamily="66" charset="0"/>
              </a:rPr>
              <a:t>  - Доведено в </a:t>
            </a:r>
            <a:r>
              <a:rPr lang="ru-RU" sz="2800" i="1" u="sng" dirty="0" err="1" smtClean="0">
                <a:latin typeface="Comic Sans MS" pitchFamily="66" charset="0"/>
              </a:rPr>
              <a:t>експерименті</a:t>
            </a:r>
            <a:r>
              <a:rPr lang="ru-RU" sz="2800" i="1" u="sng" dirty="0" smtClean="0">
                <a:latin typeface="Comic Sans MS" pitchFamily="66" charset="0"/>
              </a:rPr>
              <a:t> на </a:t>
            </a:r>
            <a:r>
              <a:rPr lang="ru-RU" sz="2800" i="1" u="sng" dirty="0" err="1" smtClean="0">
                <a:latin typeface="Comic Sans MS" pitchFamily="66" charset="0"/>
              </a:rPr>
              <a:t>тварин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Віруси</a:t>
            </a:r>
            <a:r>
              <a:rPr lang="ru-RU" sz="2800" i="1" u="sng" dirty="0" smtClean="0">
                <a:latin typeface="Comic Sans MS" pitchFamily="66" charset="0"/>
              </a:rPr>
              <a:t>  </a:t>
            </a:r>
            <a:r>
              <a:rPr lang="ru-RU" sz="2800" i="1" u="sng" dirty="0" smtClean="0">
                <a:latin typeface="Comic Sans MS" pitchFamily="66" charset="0"/>
              </a:rPr>
              <a:t>- Доведено </a:t>
            </a:r>
            <a:r>
              <a:rPr lang="ru-RU" sz="2800" i="1" u="sng" dirty="0" err="1" smtClean="0">
                <a:latin typeface="Comic Sans MS" pitchFamily="66" charset="0"/>
              </a:rPr>
              <a:t>експериментально</a:t>
            </a:r>
            <a:endParaRPr lang="ru-RU" sz="2800" i="1" u="sng" dirty="0" smtClean="0"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800" i="1" u="sng" dirty="0" err="1" smtClean="0">
                <a:latin typeface="Comic Sans MS" pitchFamily="66" charset="0"/>
              </a:rPr>
              <a:t>Генетична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схильність</a:t>
            </a:r>
            <a:r>
              <a:rPr lang="ru-RU" sz="2800" i="1" u="sng" dirty="0" smtClean="0">
                <a:latin typeface="Comic Sans MS" pitchFamily="66" charset="0"/>
              </a:rPr>
              <a:t>  - </a:t>
            </a:r>
            <a:r>
              <a:rPr lang="ru-RU" sz="2800" i="1" u="sng" dirty="0" err="1" smtClean="0">
                <a:latin typeface="Comic Sans MS" pitchFamily="66" charset="0"/>
              </a:rPr>
              <a:t>Підвищена</a:t>
            </a:r>
            <a:r>
              <a:rPr lang="ru-RU" sz="2800" i="1" u="sng" dirty="0" smtClean="0">
                <a:latin typeface="Comic Sans MS" pitchFamily="66" charset="0"/>
              </a:rPr>
              <a:t> </a:t>
            </a:r>
            <a:r>
              <a:rPr lang="ru-RU" sz="2800" i="1" u="sng" dirty="0" err="1" smtClean="0">
                <a:latin typeface="Comic Sans MS" pitchFamily="66" charset="0"/>
              </a:rPr>
              <a:t>захворюваність</a:t>
            </a:r>
            <a:r>
              <a:rPr lang="ru-RU" sz="2800" i="1" u="sng" dirty="0" smtClean="0">
                <a:latin typeface="Comic Sans MS" pitchFamily="66" charset="0"/>
              </a:rPr>
              <a:t> при синдромах Дауна, </a:t>
            </a:r>
            <a:r>
              <a:rPr lang="ru-RU" sz="2800" i="1" u="sng" dirty="0" err="1" smtClean="0">
                <a:latin typeface="Comic Sans MS" pitchFamily="66" charset="0"/>
              </a:rPr>
              <a:t>Клайнфельтера</a:t>
            </a:r>
            <a:r>
              <a:rPr lang="ru-RU" sz="2800" i="1" u="sng" dirty="0" smtClean="0">
                <a:latin typeface="Comic Sans MS" pitchFamily="66" charset="0"/>
              </a:rPr>
              <a:t>, </a:t>
            </a:r>
            <a:r>
              <a:rPr lang="ru-RU" sz="2800" i="1" u="sng" dirty="0" err="1" smtClean="0">
                <a:latin typeface="Comic Sans MS" pitchFamily="66" charset="0"/>
              </a:rPr>
              <a:t>Шерашевського-Тернера</a:t>
            </a:r>
            <a:endParaRPr lang="ru-RU" sz="2800" i="1" u="sng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Е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тіологія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Гострі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хронічні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критерій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морфо-функціональні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особливості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лейкозних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)</a:t>
            </a:r>
          </a:p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Гострі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smtClean="0">
                <a:latin typeface="Comic Sans MS" pitchFamily="66" charset="0"/>
              </a:rPr>
              <a:t>– </a:t>
            </a:r>
            <a:r>
              <a:rPr lang="ru-RU" sz="2800" b="1" i="1" u="sng" dirty="0" err="1" smtClean="0">
                <a:latin typeface="Comic Sans MS" pitchFamily="66" charset="0"/>
              </a:rPr>
              <a:t>основний</a:t>
            </a:r>
            <a:r>
              <a:rPr lang="ru-RU" sz="2800" b="1" i="1" u="sng" dirty="0" smtClean="0">
                <a:latin typeface="Comic Sans MS" pitchFamily="66" charset="0"/>
              </a:rPr>
              <a:t> субстрат </a:t>
            </a:r>
            <a:r>
              <a:rPr lang="ru-RU" sz="2800" b="1" i="1" u="sng" dirty="0" err="1" smtClean="0">
                <a:latin typeface="Comic Sans MS" pitchFamily="66" charset="0"/>
              </a:rPr>
              <a:t>пухлини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низькодиференційовані</a:t>
            </a:r>
            <a:r>
              <a:rPr lang="ru-RU" sz="2800" b="1" i="1" u="sng" dirty="0" smtClean="0">
                <a:latin typeface="Comic Sans MS" pitchFamily="66" charset="0"/>
              </a:rPr>
              <a:t>, </a:t>
            </a:r>
            <a:r>
              <a:rPr lang="ru-RU" sz="2800" b="1" i="1" u="sng" dirty="0" err="1" smtClean="0">
                <a:latin typeface="Comic Sans MS" pitchFamily="66" charset="0"/>
              </a:rPr>
              <a:t>незрілі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клітини</a:t>
            </a:r>
            <a:r>
              <a:rPr lang="ru-RU" sz="2800" b="1" i="1" u="sng" dirty="0" smtClean="0">
                <a:latin typeface="Comic Sans MS" pitchFamily="66" charset="0"/>
              </a:rPr>
              <a:t> (</a:t>
            </a:r>
            <a:r>
              <a:rPr lang="ru-RU" sz="2800" b="1" i="1" u="sng" dirty="0" err="1" smtClean="0">
                <a:latin typeface="Comic Sans MS" pitchFamily="66" charset="0"/>
              </a:rPr>
              <a:t>бласти</a:t>
            </a:r>
            <a:r>
              <a:rPr lang="ru-RU" sz="2800" b="1" i="1" u="sng" dirty="0" smtClean="0">
                <a:latin typeface="Comic Sans MS" pitchFamily="66" charset="0"/>
              </a:rPr>
              <a:t>). </a:t>
            </a:r>
            <a:r>
              <a:rPr lang="ru-RU" sz="2800" b="1" i="1" u="sng" dirty="0" err="1" smtClean="0">
                <a:latin typeface="Comic Sans MS" pitchFamily="66" charset="0"/>
              </a:rPr>
              <a:t>Кістковий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мозок</a:t>
            </a:r>
            <a:r>
              <a:rPr lang="ru-RU" sz="2800" b="1" i="1" u="sng" dirty="0" smtClean="0">
                <a:latin typeface="Comic Sans MS" pitchFamily="66" charset="0"/>
              </a:rPr>
              <a:t> та кров </a:t>
            </a:r>
            <a:r>
              <a:rPr lang="ru-RU" sz="2800" b="1" i="1" u="sng" dirty="0" err="1" smtClean="0">
                <a:latin typeface="Comic Sans MS" pitchFamily="66" charset="0"/>
              </a:rPr>
              <a:t>перенасичені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клітинами</a:t>
            </a:r>
            <a:r>
              <a:rPr lang="ru-RU" sz="2800" b="1" i="1" u="sng" dirty="0" smtClean="0">
                <a:latin typeface="Comic Sans MS" pitchFamily="66" charset="0"/>
              </a:rPr>
              <a:t> 2, 3, 4-го </a:t>
            </a:r>
            <a:r>
              <a:rPr lang="ru-RU" sz="2800" b="1" i="1" u="sng" dirty="0" err="1" smtClean="0">
                <a:latin typeface="Comic Sans MS" pitchFamily="66" charset="0"/>
              </a:rPr>
              <a:t>класів</a:t>
            </a:r>
            <a:r>
              <a:rPr lang="ru-RU" sz="2800" b="1" i="1" u="sng" dirty="0" smtClean="0">
                <a:latin typeface="Comic Sans MS" pitchFamily="66" charset="0"/>
              </a:rPr>
              <a:t>;</a:t>
            </a:r>
          </a:p>
          <a:p>
            <a:pPr algn="just"/>
            <a:r>
              <a:rPr lang="ru-RU" sz="2800" b="1" i="1" u="sng" dirty="0" err="1" smtClean="0">
                <a:latin typeface="Comic Sans MS" pitchFamily="66" charset="0"/>
              </a:rPr>
              <a:t>Хронічні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smtClean="0">
                <a:latin typeface="Comic Sans MS" pitchFamily="66" charset="0"/>
              </a:rPr>
              <a:t>– субстрат </a:t>
            </a:r>
            <a:r>
              <a:rPr lang="ru-RU" sz="2800" b="1" i="1" u="sng" dirty="0" err="1" smtClean="0">
                <a:latin typeface="Comic Sans MS" pitchFamily="66" charset="0"/>
              </a:rPr>
              <a:t>пухлини</a:t>
            </a:r>
            <a:r>
              <a:rPr lang="ru-RU" sz="2800" b="1" i="1" u="sng" dirty="0" smtClean="0">
                <a:latin typeface="Comic Sans MS" pitchFamily="66" charset="0"/>
              </a:rPr>
              <a:t> – </a:t>
            </a:r>
            <a:r>
              <a:rPr lang="ru-RU" sz="2800" b="1" i="1" u="sng" dirty="0" err="1" smtClean="0">
                <a:latin typeface="Comic Sans MS" pitchFamily="66" charset="0"/>
              </a:rPr>
              <a:t>дозріваючі</a:t>
            </a:r>
            <a:r>
              <a:rPr lang="ru-RU" sz="2800" b="1" i="1" u="sng" dirty="0" smtClean="0">
                <a:latin typeface="Comic Sans MS" pitchFamily="66" charset="0"/>
              </a:rPr>
              <a:t> та </a:t>
            </a:r>
            <a:r>
              <a:rPr lang="ru-RU" sz="2800" b="1" i="1" u="sng" dirty="0" err="1" smtClean="0">
                <a:latin typeface="Comic Sans MS" pitchFamily="66" charset="0"/>
              </a:rPr>
              <a:t>зрілі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елементи</a:t>
            </a:r>
            <a:r>
              <a:rPr lang="ru-RU" sz="2800" b="1" i="1" u="sng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/>
          <a:lstStyle/>
          <a:p>
            <a:pPr algn="just"/>
            <a:r>
              <a:rPr lang="ru-RU" sz="2800" b="1" i="1" u="sng" dirty="0" smtClean="0">
                <a:latin typeface="Comic Sans MS" pitchFamily="66" charset="0"/>
              </a:rPr>
              <a:t>За типом </a:t>
            </a:r>
            <a:r>
              <a:rPr lang="ru-RU" sz="2800" b="1" i="1" u="sng" dirty="0" err="1" smtClean="0">
                <a:latin typeface="Comic Sans MS" pitchFamily="66" charset="0"/>
              </a:rPr>
              <a:t>лейкозних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:</a:t>
            </a: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Мієлобластний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Лімфобластний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Монобласний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Еритромієлобластний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Промієлоцитарний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Comic Sans MS" pitchFamily="66" charset="0"/>
              </a:rPr>
              <a:t>Недиференційований</a:t>
            </a:r>
            <a:endParaRPr lang="ru-RU" sz="28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 smtClean="0">
                <a:latin typeface="Comic Sans MS" pitchFamily="66" charset="0"/>
              </a:rPr>
              <a:t>За </a:t>
            </a:r>
            <a:r>
              <a:rPr lang="ru-RU" sz="2800" b="1" i="1" u="sng" dirty="0" err="1" smtClean="0">
                <a:latin typeface="Comic Sans MS" pitchFamily="66" charset="0"/>
              </a:rPr>
              <a:t>кількістю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клітин</a:t>
            </a:r>
            <a:r>
              <a:rPr lang="ru-RU" sz="2800" b="1" i="1" u="sng" dirty="0" smtClean="0">
                <a:latin typeface="Comic Sans MS" pitchFamily="66" charset="0"/>
              </a:rPr>
              <a:t> у </a:t>
            </a:r>
            <a:r>
              <a:rPr lang="ru-RU" sz="2800" b="1" i="1" u="sng" dirty="0" err="1" smtClean="0">
                <a:latin typeface="Comic Sans MS" pitchFamily="66" charset="0"/>
              </a:rPr>
              <a:t>периферичній</a:t>
            </a:r>
            <a:r>
              <a:rPr lang="ru-RU" sz="2800" b="1" i="1" u="sng" dirty="0" smtClean="0">
                <a:latin typeface="Comic Sans MS" pitchFamily="66" charset="0"/>
              </a:rPr>
              <a:t> </a:t>
            </a:r>
            <a:r>
              <a:rPr lang="ru-RU" sz="2800" b="1" i="1" u="sng" dirty="0" err="1" smtClean="0">
                <a:latin typeface="Comic Sans MS" pitchFamily="66" charset="0"/>
              </a:rPr>
              <a:t>крові</a:t>
            </a:r>
            <a:r>
              <a:rPr lang="ru-RU" sz="2800" b="1" i="1" u="sng" dirty="0" smtClean="0">
                <a:latin typeface="Comic Sans MS" pitchFamily="66" charset="0"/>
              </a:rPr>
              <a:t>: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Лейкемічний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варіант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кількість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</a:t>
            </a:r>
            <a:r>
              <a:rPr lang="ru-RU" sz="2800" b="1" i="1" dirty="0" err="1" smtClean="0">
                <a:latin typeface="Comic Sans MS" pitchFamily="66" charset="0"/>
              </a:rPr>
              <a:t>периферичній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крові</a:t>
            </a:r>
            <a:r>
              <a:rPr lang="ru-RU" sz="2800" b="1" i="1" dirty="0" smtClean="0">
                <a:latin typeface="Comic Sans MS" pitchFamily="66" charset="0"/>
              </a:rPr>
              <a:t> – </a:t>
            </a:r>
            <a:r>
              <a:rPr lang="ru-RU" sz="2800" b="1" i="1" dirty="0" err="1" smtClean="0">
                <a:latin typeface="Comic Sans MS" pitchFamily="66" charset="0"/>
              </a:rPr>
              <a:t>понад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smtClean="0">
                <a:latin typeface="Comic Sans MS" pitchFamily="66" charset="0"/>
              </a:rPr>
              <a:t>100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Сублейкемічний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smtClean="0">
                <a:latin typeface="Comic Sans MS" pitchFamily="66" charset="0"/>
              </a:rPr>
              <a:t>-лейкоцитоз: </a:t>
            </a:r>
            <a:r>
              <a:rPr lang="ru-RU" sz="2800" b="1" i="1" dirty="0" smtClean="0">
                <a:latin typeface="Comic Sans MS" pitchFamily="66" charset="0"/>
              </a:rPr>
              <a:t>20-50-80</a:t>
            </a: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Алейкемічний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smtClean="0">
                <a:latin typeface="Comic Sans MS" pitchFamily="66" charset="0"/>
              </a:rPr>
              <a:t>– </a:t>
            </a:r>
            <a:r>
              <a:rPr lang="ru-RU" sz="2800" b="1" i="1" dirty="0" err="1" smtClean="0">
                <a:latin typeface="Comic Sans MS" pitchFamily="66" charset="0"/>
              </a:rPr>
              <a:t>кількість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межах </a:t>
            </a:r>
            <a:r>
              <a:rPr lang="ru-RU" sz="2800" b="1" i="1" dirty="0" err="1" smtClean="0">
                <a:latin typeface="Comic Sans MS" pitchFamily="66" charset="0"/>
              </a:rPr>
              <a:t>норми</a:t>
            </a:r>
            <a:endParaRPr lang="ru-RU" sz="2800" b="1" i="1" dirty="0" smtClean="0">
              <a:latin typeface="Comic Sans MS" pitchFamily="66" charset="0"/>
            </a:endParaRPr>
          </a:p>
          <a:p>
            <a:pPr algn="just"/>
            <a:r>
              <a:rPr lang="ru-RU" sz="2800" b="1" i="1" dirty="0" err="1" smtClean="0">
                <a:latin typeface="Comic Sans MS" pitchFamily="66" charset="0"/>
              </a:rPr>
              <a:t>Лейкопенічний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smtClean="0">
                <a:latin typeface="Comic Sans MS" pitchFamily="66" charset="0"/>
              </a:rPr>
              <a:t>– </a:t>
            </a:r>
            <a:r>
              <a:rPr lang="ru-RU" sz="2800" b="1" i="1" dirty="0" err="1" smtClean="0">
                <a:latin typeface="Comic Sans MS" pitchFamily="66" charset="0"/>
              </a:rPr>
              <a:t>зниження</a:t>
            </a:r>
            <a:r>
              <a:rPr lang="ru-RU" sz="2800" b="1" i="1" dirty="0" smtClean="0">
                <a:latin typeface="Comic Sans MS" pitchFamily="66" charset="0"/>
              </a:rPr>
              <a:t> </a:t>
            </a:r>
            <a:r>
              <a:rPr lang="ru-RU" sz="2800" b="1" i="1" dirty="0" err="1" smtClean="0">
                <a:latin typeface="Comic Sans MS" pitchFamily="66" charset="0"/>
              </a:rPr>
              <a:t>лейкоцитів</a:t>
            </a:r>
            <a:r>
              <a:rPr lang="ru-RU" sz="2800" b="1" i="1" dirty="0" smtClean="0">
                <a:latin typeface="Comic Sans MS" pitchFamily="66" charset="0"/>
              </a:rPr>
              <a:t> у </a:t>
            </a:r>
            <a:r>
              <a:rPr lang="ru-RU" sz="2800" b="1" i="1" dirty="0" err="1" smtClean="0">
                <a:latin typeface="Comic Sans MS" pitchFamily="66" charset="0"/>
              </a:rPr>
              <a:t>крові</a:t>
            </a:r>
            <a:endParaRPr lang="ru-RU" sz="2800" b="1" i="1" dirty="0" smtClean="0">
              <a:latin typeface="Comic Sans MS" pitchFamily="66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ru-RU" sz="2800" i="1" dirty="0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Класифікація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928688"/>
            <a:ext cx="7862887" cy="5929312"/>
          </a:xfrm>
        </p:spPr>
        <p:txBody>
          <a:bodyPr>
            <a:normAutofit/>
          </a:bodyPr>
          <a:lstStyle/>
          <a:p>
            <a:pPr marL="90488" indent="-7938" algn="just"/>
            <a:r>
              <a:rPr lang="ru-RU" sz="2400" i="1" dirty="0" err="1" smtClean="0">
                <a:latin typeface="Comic Sans MS" pitchFamily="66" charset="0"/>
              </a:rPr>
              <a:t>Канцерогенний</a:t>
            </a:r>
            <a:r>
              <a:rPr lang="ru-RU" sz="2400" i="1" dirty="0" smtClean="0">
                <a:latin typeface="Comic Sans MS" pitchFamily="66" charset="0"/>
              </a:rPr>
              <a:t> фактор </a:t>
            </a:r>
            <a:r>
              <a:rPr lang="ru-RU" sz="2400" i="1" dirty="0" err="1" smtClean="0">
                <a:latin typeface="Comic Sans MS" pitchFamily="66" charset="0"/>
              </a:rPr>
              <a:t>викликає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мутацію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однієї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клітин-попередниць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гемопоезу.порушується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інформація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поділу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диференціювання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регуляція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поділу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кровотворних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</a:t>
            </a:r>
            <a:endParaRPr lang="ru-RU" sz="2400" i="1" dirty="0" smtClean="0">
              <a:latin typeface="Comic Sans MS" pitchFamily="66" charset="0"/>
            </a:endParaRPr>
          </a:p>
          <a:p>
            <a:pPr marL="90488" indent="-7938" algn="just"/>
            <a:r>
              <a:rPr lang="ru-RU" sz="2400" i="1" dirty="0" err="1" smtClean="0">
                <a:latin typeface="Comic Sans MS" pitchFamily="66" charset="0"/>
              </a:rPr>
              <a:t>Розподіл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лейкозної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клітини</a:t>
            </a:r>
            <a:r>
              <a:rPr lang="ru-RU" sz="2400" i="1" dirty="0" smtClean="0">
                <a:latin typeface="Comic Sans MS" pitchFamily="66" charset="0"/>
              </a:rPr>
              <a:t> – </a:t>
            </a:r>
            <a:r>
              <a:rPr lang="ru-RU" sz="2400" i="1" dirty="0" err="1" smtClean="0">
                <a:latin typeface="Comic Sans MS" pitchFamily="66" charset="0"/>
              </a:rPr>
              <a:t>формування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патологічного</a:t>
            </a:r>
            <a:r>
              <a:rPr lang="ru-RU" sz="2400" i="1" dirty="0" smtClean="0">
                <a:latin typeface="Comic Sans MS" pitchFamily="66" charset="0"/>
              </a:rPr>
              <a:t> клону – </a:t>
            </a:r>
            <a:r>
              <a:rPr lang="ru-RU" sz="2400" i="1" dirty="0" err="1" smtClean="0">
                <a:latin typeface="Comic Sans MS" pitchFamily="66" charset="0"/>
              </a:rPr>
              <a:t>моноклональна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стадіяФормування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безлічі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різних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клонів</a:t>
            </a:r>
            <a:r>
              <a:rPr lang="ru-RU" sz="2400" i="1" dirty="0" smtClean="0">
                <a:latin typeface="Comic Sans MS" pitchFamily="66" charset="0"/>
              </a:rPr>
              <a:t> (через </a:t>
            </a:r>
            <a:r>
              <a:rPr lang="ru-RU" sz="2400" i="1" dirty="0" err="1" smtClean="0">
                <a:latin typeface="Comic Sans MS" pitchFamily="66" charset="0"/>
              </a:rPr>
              <a:t>нестабільність</a:t>
            </a:r>
            <a:r>
              <a:rPr lang="ru-RU" sz="2400" i="1" dirty="0" smtClean="0">
                <a:latin typeface="Comic Sans MS" pitchFamily="66" charset="0"/>
              </a:rPr>
              <a:t> хромосомного </a:t>
            </a:r>
            <a:r>
              <a:rPr lang="ru-RU" sz="2400" i="1" dirty="0" err="1" smtClean="0">
                <a:latin typeface="Comic Sans MS" pitchFamily="66" charset="0"/>
              </a:rPr>
              <a:t>апарату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лейкозних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</a:t>
            </a:r>
            <a:r>
              <a:rPr lang="ru-RU" sz="2400" i="1" dirty="0" smtClean="0">
                <a:latin typeface="Comic Sans MS" pitchFamily="66" charset="0"/>
              </a:rPr>
              <a:t>) – </a:t>
            </a:r>
            <a:r>
              <a:rPr lang="ru-RU" sz="2400" i="1" dirty="0" err="1" smtClean="0">
                <a:latin typeface="Comic Sans MS" pitchFamily="66" charset="0"/>
              </a:rPr>
              <a:t>поліклональна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стадія</a:t>
            </a:r>
            <a:endParaRPr lang="ru-RU" sz="2400" i="1" dirty="0" smtClean="0">
              <a:latin typeface="Comic Sans MS" pitchFamily="66" charset="0"/>
            </a:endParaRPr>
          </a:p>
          <a:p>
            <a:pPr marL="90488" indent="-7938" algn="just"/>
            <a:r>
              <a:rPr lang="ru-RU" sz="2400" i="1" dirty="0" smtClean="0">
                <a:latin typeface="Comic Sans MS" pitchFamily="66" charset="0"/>
              </a:rPr>
              <a:t>Подальше </a:t>
            </a:r>
            <a:r>
              <a:rPr lang="ru-RU" sz="2400" i="1" dirty="0" err="1" smtClean="0">
                <a:latin typeface="Comic Sans MS" pitchFamily="66" charset="0"/>
              </a:rPr>
              <a:t>розростання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клонів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заміщення</a:t>
            </a:r>
            <a:r>
              <a:rPr lang="ru-RU" sz="2400" i="1" dirty="0" smtClean="0">
                <a:latin typeface="Comic Sans MS" pitchFamily="66" charset="0"/>
              </a:rPr>
              <a:t> (</a:t>
            </a:r>
            <a:r>
              <a:rPr lang="ru-RU" sz="2400" i="1" dirty="0" err="1" smtClean="0">
                <a:latin typeface="Comic Sans MS" pitchFamily="66" charset="0"/>
              </a:rPr>
              <a:t>витіснення</a:t>
            </a:r>
            <a:r>
              <a:rPr lang="ru-RU" sz="2400" i="1" dirty="0" smtClean="0">
                <a:latin typeface="Comic Sans MS" pitchFamily="66" charset="0"/>
              </a:rPr>
              <a:t>) </a:t>
            </a:r>
            <a:r>
              <a:rPr lang="ru-RU" sz="2400" i="1" dirty="0" err="1" smtClean="0">
                <a:latin typeface="Comic Sans MS" pitchFamily="66" charset="0"/>
              </a:rPr>
              <a:t>нормальних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кровотворних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елементів</a:t>
            </a:r>
            <a:r>
              <a:rPr lang="ru-RU" sz="2400" i="1" dirty="0" smtClean="0">
                <a:latin typeface="Comic Sans MS" pitchFamily="66" charset="0"/>
              </a:rPr>
              <a:t> до/м, </a:t>
            </a:r>
            <a:r>
              <a:rPr lang="ru-RU" sz="2400" i="1" dirty="0" err="1" smtClean="0">
                <a:latin typeface="Comic Sans MS" pitchFamily="66" charset="0"/>
              </a:rPr>
              <a:t>розповсюдження</a:t>
            </a:r>
            <a:r>
              <a:rPr lang="ru-RU" sz="2400" i="1" dirty="0" smtClean="0">
                <a:latin typeface="Comic Sans MS" pitchFamily="66" charset="0"/>
              </a:rPr>
              <a:t> по </a:t>
            </a:r>
            <a:r>
              <a:rPr lang="ru-RU" sz="2400" i="1" dirty="0" err="1" smtClean="0">
                <a:latin typeface="Comic Sans MS" pitchFamily="66" charset="0"/>
              </a:rPr>
              <a:t>організму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струмом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крові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метастазування</a:t>
            </a:r>
            <a:r>
              <a:rPr lang="ru-RU" sz="2400" i="1" dirty="0" smtClean="0">
                <a:latin typeface="Comic Sans MS" pitchFamily="66" charset="0"/>
              </a:rPr>
              <a:t> в </a:t>
            </a:r>
            <a:r>
              <a:rPr lang="ru-RU" sz="2400" i="1" dirty="0" err="1" smtClean="0">
                <a:latin typeface="Comic Sans MS" pitchFamily="66" charset="0"/>
              </a:rPr>
              <a:t>органи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тканини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Патогенез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endParaRPr lang="ru-RU" sz="36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800" i="1" smtClean="0">
                <a:latin typeface="Comic Sans MS" pitchFamily="66" charset="0"/>
              </a:rPr>
              <a:t>Лейкозная гиперплазия и инфильтрация костного мозга приводят к замещению нормальных очагов кроветворения лейкозными элементами, угнетению нормального кроветворения, в результате чего развиваются </a:t>
            </a:r>
            <a:r>
              <a:rPr lang="ru-RU" sz="2800" b="1" i="1" smtClean="0">
                <a:latin typeface="Comic Sans MS" pitchFamily="66" charset="0"/>
              </a:rPr>
              <a:t>анемия и тромбоцитопения</a:t>
            </a:r>
            <a:r>
              <a:rPr lang="ru-RU" sz="2800" i="1" smtClean="0">
                <a:latin typeface="Comic Sans MS" pitchFamily="66" charset="0"/>
              </a:rPr>
              <a:t>. </a:t>
            </a:r>
            <a:endParaRPr lang="ru-RU" sz="2800" b="1" i="1" smtClean="0"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2800" b="1" i="1" smtClean="0">
                <a:latin typeface="Comic Sans MS" pitchFamily="66" charset="0"/>
              </a:rPr>
              <a:t>Геморрагический синдром - геморрагии </a:t>
            </a:r>
            <a:r>
              <a:rPr lang="ru-RU" sz="2800" i="1" smtClean="0">
                <a:latin typeface="Comic Sans MS" pitchFamily="66" charset="0"/>
              </a:rPr>
              <a:t>могут быть мелкоточечными или мелкопятнистыми одиночными высыпаниями на коже и слизистых, а могут проявляться в виде обширных кровоизлияний и профузных кровотечений.</a:t>
            </a:r>
            <a:endParaRPr lang="ru-RU" sz="2800" b="1" i="1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Клинические проявления лейкозов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071563"/>
            <a:ext cx="7862887" cy="57864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800" b="1" i="1" u="sng" smtClean="0">
                <a:latin typeface="Comic Sans MS" pitchFamily="66" charset="0"/>
              </a:rPr>
              <a:t>Гиперпластический синдром</a:t>
            </a:r>
            <a:r>
              <a:rPr lang="ru-RU" sz="2800" i="1" smtClean="0">
                <a:latin typeface="Comic Sans MS" pitchFamily="66" charset="0"/>
              </a:rPr>
              <a:t>: умеренное и безболезненное увеличение лимфоузлов, печени и селезенки, гиперплазия миндалин, что часто вызывает затрудненность и болезненность при дыхании и глотании.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800" b="1" i="1" smtClean="0">
                <a:latin typeface="Comic Sans MS" pitchFamily="66" charset="0"/>
              </a:rPr>
              <a:t>Интоксикационный синдром</a:t>
            </a:r>
            <a:r>
              <a:rPr lang="ru-RU" sz="2800" i="1" smtClean="0">
                <a:latin typeface="Comic Sans MS" pitchFamily="66" charset="0"/>
              </a:rPr>
              <a:t> проявляется нарастающей слабостью, повышенной утомляемостью, заторможенностью или, наоборот, повышенной возбудимостью, нарушением сна, тяжестью в голове, снижением аппетита, тахикардией, повышением температуры тела.</a:t>
            </a:r>
          </a:p>
          <a:p>
            <a:pPr algn="just" eaLnBrk="1" hangingPunct="1">
              <a:lnSpc>
                <a:spcPct val="80000"/>
              </a:lnSpc>
            </a:pPr>
            <a:endParaRPr lang="ru-RU" sz="2800" b="1" i="1" smtClean="0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7969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Клинические проявления лейкозов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b="1" i="1" u="sng" dirty="0" err="1" smtClean="0">
                <a:latin typeface="Comic Sans MS" pitchFamily="66" charset="0"/>
              </a:rPr>
              <a:t>Інфекційний</a:t>
            </a:r>
            <a:r>
              <a:rPr lang="ru-RU" b="1" i="1" u="sng" dirty="0" smtClean="0">
                <a:latin typeface="Comic Sans MS" pitchFamily="66" charset="0"/>
              </a:rPr>
              <a:t> синдром – </a:t>
            </a:r>
            <a:r>
              <a:rPr lang="ru-RU" b="1" i="1" dirty="0" err="1" smtClean="0">
                <a:latin typeface="Comic Sans MS" pitchFamily="66" charset="0"/>
              </a:rPr>
              <a:t>основне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ускладнення</a:t>
            </a:r>
            <a:r>
              <a:rPr lang="ru-RU" b="1" i="1" dirty="0" smtClean="0">
                <a:latin typeface="Comic Sans MS" pitchFamily="66" charset="0"/>
              </a:rPr>
              <a:t> лейкозу, </a:t>
            </a:r>
            <a:r>
              <a:rPr lang="ru-RU" b="1" i="1" dirty="0" err="1" smtClean="0">
                <a:latin typeface="Comic Sans MS" pitchFamily="66" charset="0"/>
              </a:rPr>
              <a:t>найчастіша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безпосередня</a:t>
            </a:r>
            <a:r>
              <a:rPr lang="ru-RU" b="1" i="1" dirty="0" smtClean="0">
                <a:latin typeface="Comic Sans MS" pitchFamily="66" charset="0"/>
              </a:rPr>
              <a:t> причина </a:t>
            </a:r>
            <a:r>
              <a:rPr lang="ru-RU" b="1" i="1" dirty="0" err="1" smtClean="0">
                <a:latin typeface="Comic Sans MS" pitchFamily="66" charset="0"/>
              </a:rPr>
              <a:t>загибелі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хворих</a:t>
            </a:r>
            <a:r>
              <a:rPr lang="ru-RU" b="1" i="1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b="1" i="1" dirty="0" err="1" smtClean="0">
                <a:latin typeface="Comic Sans MS" pitchFamily="66" charset="0"/>
              </a:rPr>
              <a:t>Виразково-некротичні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ангіни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стоматити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пневмонії</a:t>
            </a:r>
            <a:r>
              <a:rPr lang="ru-RU" b="1" i="1" dirty="0" smtClean="0">
                <a:latin typeface="Comic Sans MS" pitchFamily="66" charset="0"/>
              </a:rPr>
              <a:t> та </a:t>
            </a:r>
            <a:r>
              <a:rPr lang="ru-RU" b="1" i="1" dirty="0" err="1" smtClean="0">
                <a:latin typeface="Comic Sans MS" pitchFamily="66" charset="0"/>
              </a:rPr>
              <a:t>інші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інфекційні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ураження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що</a:t>
            </a:r>
            <a:r>
              <a:rPr lang="ru-RU" b="1" i="1" dirty="0" smtClean="0">
                <a:latin typeface="Comic Sans MS" pitchFamily="66" charset="0"/>
              </a:rPr>
              <a:t> часто </a:t>
            </a:r>
            <a:r>
              <a:rPr lang="ru-RU" b="1" i="1" dirty="0" err="1" smtClean="0">
                <a:latin typeface="Comic Sans MS" pitchFamily="66" charset="0"/>
              </a:rPr>
              <a:t>набувають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генералізованого</a:t>
            </a:r>
            <a:r>
              <a:rPr lang="ru-RU" b="1" i="1" dirty="0" smtClean="0">
                <a:latin typeface="Comic Sans MS" pitchFamily="66" charset="0"/>
              </a:rPr>
              <a:t> характеру (сепсис) </a:t>
            </a:r>
            <a:r>
              <a:rPr lang="ru-RU" b="1" i="1" dirty="0" err="1" smtClean="0">
                <a:latin typeface="Comic Sans MS" pitchFamily="66" charset="0"/>
              </a:rPr>
              <a:t>пов'язані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з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різким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зниженням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функціональних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якостей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неповноцінних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низькодиференційованих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лейкоцитів</a:t>
            </a:r>
            <a:r>
              <a:rPr lang="ru-RU" b="1" i="1" dirty="0" smtClean="0">
                <a:latin typeface="Comic Sans MS" pitchFamily="66" charset="0"/>
              </a:rPr>
              <a:t> (</a:t>
            </a:r>
            <a:r>
              <a:rPr lang="ru-RU" b="1" i="1" dirty="0" err="1" smtClean="0">
                <a:latin typeface="Comic Sans MS" pitchFamily="66" charset="0"/>
              </a:rPr>
              <a:t>функціональний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пухлинний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атипізм</a:t>
            </a:r>
            <a:r>
              <a:rPr lang="ru-RU" b="1" i="1" dirty="0" smtClean="0">
                <a:latin typeface="Comic Sans MS" pitchFamily="66" charset="0"/>
              </a:rPr>
              <a:t>) – </a:t>
            </a:r>
            <a:r>
              <a:rPr lang="ru-RU" b="1" i="1" dirty="0" err="1" smtClean="0">
                <a:latin typeface="Comic Sans MS" pitchFamily="66" charset="0"/>
              </a:rPr>
              <a:t>зниження</a:t>
            </a:r>
            <a:r>
              <a:rPr lang="ru-RU" b="1" i="1" dirty="0" smtClean="0">
                <a:latin typeface="Comic Sans MS" pitchFamily="66" charset="0"/>
              </a:rPr>
              <a:t> фагоцитозу, </a:t>
            </a:r>
            <a:r>
              <a:rPr lang="ru-RU" b="1" i="1" dirty="0" err="1" smtClean="0">
                <a:latin typeface="Comic Sans MS" pitchFamily="66" charset="0"/>
              </a:rPr>
              <a:t>рухової</a:t>
            </a:r>
            <a:r>
              <a:rPr lang="ru-RU" b="1" i="1" dirty="0" smtClean="0">
                <a:latin typeface="Comic Sans MS" pitchFamily="66" charset="0"/>
              </a:rPr>
              <a:t>, </a:t>
            </a:r>
            <a:r>
              <a:rPr lang="ru-RU" b="1" i="1" dirty="0" err="1" smtClean="0">
                <a:latin typeface="Comic Sans MS" pitchFamily="66" charset="0"/>
              </a:rPr>
              <a:t>ферментативної</a:t>
            </a:r>
            <a:r>
              <a:rPr lang="ru-RU" b="1" i="1" dirty="0" smtClean="0">
                <a:latin typeface="Comic Sans MS" pitchFamily="66" charset="0"/>
              </a:rPr>
              <a:t> </a:t>
            </a:r>
            <a:r>
              <a:rPr lang="ru-RU" b="1" i="1" dirty="0" err="1" smtClean="0">
                <a:latin typeface="Comic Sans MS" pitchFamily="66" charset="0"/>
              </a:rPr>
              <a:t>активності</a:t>
            </a:r>
            <a:r>
              <a:rPr lang="ru-RU" b="1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Клінічні</a:t>
            </a:r>
            <a:r>
              <a:rPr lang="ru-RU" sz="36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прояви </a:t>
            </a:r>
            <a:r>
              <a:rPr lang="ru-RU" sz="36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лейкозів</a:t>
            </a:r>
            <a:endParaRPr lang="ru-RU" sz="36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6429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Го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стрий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лімфобластний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2875" y="928688"/>
            <a:ext cx="4572000" cy="5500687"/>
          </a:xfrm>
        </p:spPr>
        <p:txBody>
          <a:bodyPr>
            <a:normAutofit lnSpcReduction="10000"/>
          </a:bodyPr>
          <a:lstStyle/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smtClean="0">
                <a:latin typeface="Comic Sans MS" pitchFamily="66" charset="0"/>
              </a:rPr>
              <a:t>тип лейкозу,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найчастіше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зустрічається</a:t>
            </a:r>
            <a:r>
              <a:rPr lang="ru-RU" sz="2400" i="1" dirty="0" smtClean="0">
                <a:latin typeface="Comic Sans MS" pitchFamily="66" charset="0"/>
              </a:rPr>
              <a:t> у </a:t>
            </a:r>
            <a:r>
              <a:rPr lang="ru-RU" sz="2400" i="1" dirty="0" err="1" smtClean="0">
                <a:latin typeface="Comic Sans MS" pitchFamily="66" charset="0"/>
              </a:rPr>
              <a:t>дітей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Він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виходить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недиференційованого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проліферуючого</a:t>
            </a:r>
            <a:r>
              <a:rPr lang="ru-RU" sz="2400" i="1" dirty="0" smtClean="0">
                <a:latin typeface="Comic Sans MS" pitchFamily="66" charset="0"/>
              </a:rPr>
              <a:t> клону </a:t>
            </a:r>
            <a:r>
              <a:rPr lang="ru-RU" sz="2400" i="1" dirty="0" err="1" smtClean="0">
                <a:latin typeface="Comic Sans MS" pitchFamily="66" charset="0"/>
              </a:rPr>
              <a:t>лімфобластів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Пік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захворюваності</a:t>
            </a:r>
            <a:r>
              <a:rPr lang="ru-RU" sz="2400" i="1" dirty="0" smtClean="0">
                <a:latin typeface="Comic Sans MS" pitchFamily="66" charset="0"/>
              </a:rPr>
              <a:t> на </a:t>
            </a:r>
            <a:r>
              <a:rPr lang="ru-RU" sz="2400" i="1" dirty="0" smtClean="0">
                <a:latin typeface="Comic Sans MS" pitchFamily="66" charset="0"/>
              </a:rPr>
              <a:t>ГЛЛ </a:t>
            </a:r>
            <a:r>
              <a:rPr lang="ru-RU" sz="2400" i="1" dirty="0" err="1" smtClean="0">
                <a:latin typeface="Comic Sans MS" pitchFamily="66" charset="0"/>
              </a:rPr>
              <a:t>припадає</a:t>
            </a:r>
            <a:r>
              <a:rPr lang="ru-RU" sz="2400" i="1" dirty="0" smtClean="0">
                <a:latin typeface="Comic Sans MS" pitchFamily="66" charset="0"/>
              </a:rPr>
              <a:t> на </a:t>
            </a:r>
            <a:r>
              <a:rPr lang="ru-RU" sz="2400" i="1" dirty="0" err="1" smtClean="0">
                <a:latin typeface="Comic Sans MS" pitchFamily="66" charset="0"/>
              </a:rPr>
              <a:t>вік</a:t>
            </a:r>
            <a:r>
              <a:rPr lang="ru-RU" sz="2400" i="1" dirty="0" smtClean="0">
                <a:latin typeface="Comic Sans MS" pitchFamily="66" charset="0"/>
              </a:rPr>
              <a:t> 4-5 </a:t>
            </a:r>
            <a:r>
              <a:rPr lang="ru-RU" sz="2400" i="1" dirty="0" err="1" smtClean="0">
                <a:latin typeface="Comic Sans MS" pitchFamily="66" charset="0"/>
              </a:rPr>
              <a:t>років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дівчатка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складають</a:t>
            </a:r>
            <a:r>
              <a:rPr lang="ru-RU" sz="2400" i="1" dirty="0" smtClean="0">
                <a:latin typeface="Comic Sans MS" pitchFamily="66" charset="0"/>
              </a:rPr>
              <a:t> 1/3 </a:t>
            </a:r>
            <a:r>
              <a:rPr lang="ru-RU" sz="2400" i="1" dirty="0" err="1" smtClean="0">
                <a:latin typeface="Comic Sans MS" pitchFamily="66" charset="0"/>
              </a:rPr>
              <a:t>хворих</a:t>
            </a:r>
            <a:r>
              <a:rPr lang="ru-RU" sz="2400" i="1" dirty="0" smtClean="0">
                <a:latin typeface="Comic Sans MS" pitchFamily="66" charset="0"/>
              </a:rPr>
              <a:t>.  </a:t>
            </a:r>
            <a:endParaRPr lang="ru-RU" sz="2400" i="1" dirty="0" smtClean="0">
              <a:latin typeface="Comic Sans MS" pitchFamily="66" charset="0"/>
            </a:endParaRPr>
          </a:p>
          <a:p>
            <a:pPr marL="365760" indent="-283464" algn="just">
              <a:lnSpc>
                <a:spcPct val="80000"/>
              </a:lnSpc>
              <a:defRPr/>
            </a:pPr>
            <a:r>
              <a:rPr lang="ru-RU" sz="2400" i="1" dirty="0" err="1" smtClean="0">
                <a:latin typeface="Comic Sans MS" pitchFamily="66" charset="0"/>
              </a:rPr>
              <a:t>Характерні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анемія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тромбоцитопенія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гранулоцитопенія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відповідні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їм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клінічні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кореляти</a:t>
            </a:r>
            <a:r>
              <a:rPr lang="ru-RU" sz="2400" i="1" dirty="0" smtClean="0">
                <a:latin typeface="Comic Sans MS" pitchFamily="66" charset="0"/>
              </a:rPr>
              <a:t> (</a:t>
            </a:r>
            <a:r>
              <a:rPr lang="ru-RU" sz="2400" i="1" dirty="0" err="1" smtClean="0">
                <a:latin typeface="Comic Sans MS" pitchFamily="66" charset="0"/>
              </a:rPr>
              <a:t>геморагічний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анемічний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інфекційно-септичний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синдроми</a:t>
            </a:r>
            <a:r>
              <a:rPr lang="ru-RU" sz="2400" i="1" dirty="0" smtClean="0">
                <a:latin typeface="Comic Sans MS" pitchFamily="66" charset="0"/>
              </a:rPr>
              <a:t>).</a:t>
            </a:r>
          </a:p>
          <a:p>
            <a:pPr marL="365760" indent="-283464" algn="just">
              <a:lnSpc>
                <a:spcPct val="80000"/>
              </a:lnSpc>
              <a:defRPr/>
            </a:pPr>
            <a:endParaRPr lang="ru-RU" sz="2400" i="1" dirty="0" smtClean="0">
              <a:latin typeface="Comic Sans MS" pitchFamily="66" charset="0"/>
            </a:endParaRPr>
          </a:p>
        </p:txBody>
      </p:sp>
      <p:pic>
        <p:nvPicPr>
          <p:cNvPr id="48132" name="Picture 4" descr="Острый лимфолейкоз (L3)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57750" y="1000125"/>
            <a:ext cx="3857625" cy="30718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714375"/>
            <a:ext cx="8501062" cy="53816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невиліковне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повільно-прогресуюче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неопластичне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захворювання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виходить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із</a:t>
            </a:r>
            <a:r>
              <a:rPr lang="ru-RU" sz="2400" i="1" dirty="0" smtClean="0">
                <a:latin typeface="Comic Sans MS" pitchFamily="66" charset="0"/>
              </a:rPr>
              <a:t> клону </a:t>
            </a:r>
            <a:r>
              <a:rPr lang="ru-RU" sz="2400" i="1" dirty="0" err="1" smtClean="0">
                <a:latin typeface="Comic Sans MS" pitchFamily="66" charset="0"/>
              </a:rPr>
              <a:t>В-клітин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Чоловіки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хворіють</a:t>
            </a:r>
            <a:r>
              <a:rPr lang="ru-RU" sz="2400" i="1" dirty="0" smtClean="0">
                <a:latin typeface="Comic Sans MS" pitchFamily="66" charset="0"/>
              </a:rPr>
              <a:t> на ХЛЛ </a:t>
            </a:r>
            <a:r>
              <a:rPr lang="ru-RU" sz="2400" i="1" dirty="0" err="1" smtClean="0">
                <a:latin typeface="Comic Sans MS" pitchFamily="66" charset="0"/>
              </a:rPr>
              <a:t>утричі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частіше</a:t>
            </a:r>
            <a:r>
              <a:rPr lang="ru-RU" sz="2400" i="1" dirty="0" smtClean="0">
                <a:latin typeface="Comic Sans MS" pitchFamily="66" charset="0"/>
              </a:rPr>
              <a:t> за </a:t>
            </a:r>
            <a:r>
              <a:rPr lang="ru-RU" sz="2400" i="1" dirty="0" err="1" smtClean="0">
                <a:latin typeface="Comic Sans MS" pitchFamily="66" charset="0"/>
              </a:rPr>
              <a:t>жінок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Специфіка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ХЛЛ – у </a:t>
            </a:r>
            <a:r>
              <a:rPr lang="ru-RU" sz="2400" i="1" dirty="0" err="1" smtClean="0">
                <a:latin typeface="Comic Sans MS" pitchFamily="66" charset="0"/>
              </a:rPr>
              <a:t>патологічного</a:t>
            </a:r>
            <a:r>
              <a:rPr lang="ru-RU" sz="2400" i="1" dirty="0" smtClean="0">
                <a:latin typeface="Comic Sans MS" pitchFamily="66" charset="0"/>
              </a:rPr>
              <a:t> В-клону, за </a:t>
            </a:r>
            <a:r>
              <a:rPr lang="ru-RU" sz="2400" i="1" dirty="0" err="1" smtClean="0">
                <a:latin typeface="Comic Sans MS" pitchFamily="66" charset="0"/>
              </a:rPr>
              <a:t>наявності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деяких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ознак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дозрівання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немає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здатності</a:t>
            </a:r>
            <a:r>
              <a:rPr lang="ru-RU" sz="2400" i="1" dirty="0" smtClean="0">
                <a:latin typeface="Comic Sans MS" pitchFamily="66" charset="0"/>
              </a:rPr>
              <a:t> до переходу до </a:t>
            </a:r>
            <a:r>
              <a:rPr lang="ru-RU" sz="2400" i="1" dirty="0" err="1" smtClean="0">
                <a:latin typeface="Comic Sans MS" pitchFamily="66" charset="0"/>
              </a:rPr>
              <a:t>плазмоцитів</a:t>
            </a:r>
            <a:r>
              <a:rPr lang="ru-RU" sz="2400" i="1" dirty="0" smtClean="0">
                <a:latin typeface="Comic Sans MS" pitchFamily="66" charset="0"/>
              </a:rPr>
              <a:t>. </a:t>
            </a:r>
            <a:r>
              <a:rPr lang="ru-RU" sz="2400" i="1" dirty="0" err="1" smtClean="0">
                <a:latin typeface="Comic Sans MS" pitchFamily="66" charset="0"/>
              </a:rPr>
              <a:t>Однак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ці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зрілі</a:t>
            </a:r>
            <a:r>
              <a:rPr lang="ru-RU" sz="2400" i="1" dirty="0" smtClean="0">
                <a:latin typeface="Comic Sans MS" pitchFamily="66" charset="0"/>
              </a:rPr>
              <a:t> на </a:t>
            </a:r>
            <a:r>
              <a:rPr lang="ru-RU" sz="2400" i="1" dirty="0" err="1" smtClean="0">
                <a:latin typeface="Comic Sans MS" pitchFamily="66" charset="0"/>
              </a:rPr>
              <a:t>вигляд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клітини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несуть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хромосомні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аномалії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функціонально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неповноцінні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що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зумовлює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гіпогаммаглобулінемію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зниження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імунітету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тенденцію</a:t>
            </a:r>
            <a:r>
              <a:rPr lang="ru-RU" sz="2400" i="1" dirty="0" smtClean="0">
                <a:latin typeface="Comic Sans MS" pitchFamily="66" charset="0"/>
              </a:rPr>
              <a:t> до </a:t>
            </a:r>
            <a:r>
              <a:rPr lang="ru-RU" sz="2400" i="1" dirty="0" err="1" smtClean="0">
                <a:latin typeface="Comic Sans MS" pitchFamily="66" charset="0"/>
              </a:rPr>
              <a:t>аутоалергії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latin typeface="Comic Sans MS" pitchFamily="66" charset="0"/>
              </a:rPr>
              <a:t>Гепатомегалія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спленомегалія</a:t>
            </a:r>
            <a:r>
              <a:rPr lang="ru-RU" sz="2400" i="1" dirty="0" smtClean="0">
                <a:latin typeface="Comic Sans MS" pitchFamily="66" charset="0"/>
              </a:rPr>
              <a:t>, </a:t>
            </a:r>
            <a:r>
              <a:rPr lang="ru-RU" sz="2400" i="1" dirty="0" err="1" smtClean="0">
                <a:latin typeface="Comic Sans MS" pitchFamily="66" charset="0"/>
              </a:rPr>
              <a:t>генералізована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лімфоаденопатія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ru-RU" sz="2400" i="1" dirty="0" smtClean="0">
                <a:latin typeface="Comic Sans MS" pitchFamily="66" charset="0"/>
              </a:rPr>
              <a:t>Практично </a:t>
            </a:r>
            <a:r>
              <a:rPr lang="ru-RU" sz="2400" i="1" dirty="0" err="1" smtClean="0">
                <a:latin typeface="Comic Sans MS" pitchFamily="66" charset="0"/>
              </a:rPr>
              <a:t>важливими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пізніми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проявами</a:t>
            </a:r>
            <a:r>
              <a:rPr lang="ru-RU" sz="2400" i="1" dirty="0" smtClean="0">
                <a:latin typeface="Comic Sans MS" pitchFamily="66" charset="0"/>
              </a:rPr>
              <a:t> ХЛЛ </a:t>
            </a:r>
            <a:r>
              <a:rPr lang="ru-RU" sz="2400" i="1" dirty="0" err="1" smtClean="0">
                <a:latin typeface="Comic Sans MS" pitchFamily="66" charset="0"/>
              </a:rPr>
              <a:t>є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аутоімунна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гемолітична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анемія</a:t>
            </a:r>
            <a:r>
              <a:rPr lang="ru-RU" sz="2400" i="1" dirty="0" smtClean="0">
                <a:latin typeface="Comic Sans MS" pitchFamily="66" charset="0"/>
              </a:rPr>
              <a:t> та </a:t>
            </a:r>
            <a:r>
              <a:rPr lang="ru-RU" sz="2400" i="1" dirty="0" err="1" smtClean="0">
                <a:latin typeface="Comic Sans MS" pitchFamily="66" charset="0"/>
              </a:rPr>
              <a:t>аутоімунна</a:t>
            </a: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400" i="1" dirty="0" err="1" smtClean="0">
                <a:latin typeface="Comic Sans MS" pitchFamily="66" charset="0"/>
              </a:rPr>
              <a:t>тромбоцитопенія</a:t>
            </a:r>
            <a:r>
              <a:rPr lang="ru-RU" sz="2400" i="1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Хронічний</a:t>
            </a:r>
            <a:r>
              <a:rPr lang="ru-RU" sz="32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лімфолейкоз</a:t>
            </a:r>
            <a:endParaRPr lang="ru-RU" sz="3200" b="1" i="1" dirty="0" smtClean="0">
              <a:solidFill>
                <a:schemeClr val="tx2">
                  <a:satMod val="13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928688"/>
            <a:ext cx="8715375" cy="51673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2400" b="1" i="1" u="sng" dirty="0" smtClean="0">
                <a:latin typeface="Comic Sans MS" pitchFamily="66" charset="0"/>
              </a:rPr>
              <a:t>Картина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: При </a:t>
            </a:r>
            <a:r>
              <a:rPr lang="ru-RU" sz="2400" b="1" i="1" u="sng" dirty="0" err="1" smtClean="0">
                <a:latin typeface="Comic Sans MS" pitchFamily="66" charset="0"/>
              </a:rPr>
              <a:t>приготуванні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мазків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хворих</a:t>
            </a:r>
            <a:r>
              <a:rPr lang="ru-RU" sz="2400" b="1" i="1" u="sng" dirty="0" smtClean="0">
                <a:latin typeface="Comic Sans MS" pitchFamily="66" charset="0"/>
              </a:rPr>
              <a:t> на ХЛЛ на </a:t>
            </a:r>
            <a:r>
              <a:rPr lang="ru-RU" sz="2400" b="1" i="1" u="sng" dirty="0" err="1" smtClean="0">
                <a:latin typeface="Comic Sans MS" pitchFamily="66" charset="0"/>
              </a:rPr>
              <a:t>склі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частина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клітин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виявляє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нестійкість</a:t>
            </a:r>
            <a:r>
              <a:rPr lang="ru-RU" sz="2400" b="1" i="1" u="sng" dirty="0" smtClean="0">
                <a:latin typeface="Comic Sans MS" pitchFamily="66" charset="0"/>
              </a:rPr>
              <a:t> до </a:t>
            </a:r>
            <a:r>
              <a:rPr lang="ru-RU" sz="2400" b="1" i="1" u="sng" dirty="0" err="1" smtClean="0">
                <a:latin typeface="Comic Sans MS" pitchFamily="66" charset="0"/>
              </a:rPr>
              <a:t>механічного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впливу</a:t>
            </a:r>
            <a:r>
              <a:rPr lang="ru-RU" sz="2400" b="1" i="1" u="sng" dirty="0" smtClean="0">
                <a:latin typeface="Comic Sans MS" pitchFamily="66" charset="0"/>
              </a:rPr>
              <a:t> та </a:t>
            </a:r>
            <a:r>
              <a:rPr lang="ru-RU" sz="2400" b="1" i="1" u="sng" dirty="0" err="1" smtClean="0">
                <a:latin typeface="Comic Sans MS" pitchFamily="66" charset="0"/>
              </a:rPr>
              <a:t>руйнується</a:t>
            </a:r>
            <a:r>
              <a:rPr lang="ru-RU" sz="2400" b="1" i="1" u="sng" dirty="0" smtClean="0">
                <a:latin typeface="Comic Sans MS" pitchFamily="66" charset="0"/>
              </a:rPr>
              <a:t>. Результатом </a:t>
            </a:r>
            <a:r>
              <a:rPr lang="ru-RU" sz="2400" b="1" i="1" u="sng" dirty="0" err="1" smtClean="0">
                <a:latin typeface="Comic Sans MS" pitchFamily="66" charset="0"/>
              </a:rPr>
              <a:t>буває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поява</a:t>
            </a:r>
            <a:r>
              <a:rPr lang="ru-RU" sz="2400" b="1" i="1" u="sng" dirty="0" smtClean="0">
                <a:latin typeface="Comic Sans MS" pitchFamily="66" charset="0"/>
              </a:rPr>
              <a:t> на мазку (</a:t>
            </a:r>
            <a:r>
              <a:rPr lang="ru-RU" sz="2400" b="1" i="1" u="sng" dirty="0" err="1" smtClean="0">
                <a:latin typeface="Comic Sans MS" pitchFamily="66" charset="0"/>
              </a:rPr>
              <a:t>але</a:t>
            </a:r>
            <a:r>
              <a:rPr lang="ru-RU" sz="2400" b="1" i="1" u="sng" dirty="0" smtClean="0">
                <a:latin typeface="Comic Sans MS" pitchFamily="66" charset="0"/>
              </a:rPr>
              <a:t> не в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хворого </a:t>
            </a:r>
            <a:r>
              <a:rPr lang="en-US" sz="2400" b="1" i="1" u="sng" dirty="0" smtClean="0">
                <a:latin typeface="Comic Sans MS" pitchFamily="66" charset="0"/>
              </a:rPr>
              <a:t>in vivo!) </a:t>
            </a:r>
            <a:r>
              <a:rPr lang="ru-RU" sz="2400" b="1" i="1" u="sng" dirty="0" err="1" smtClean="0">
                <a:latin typeface="Comic Sans MS" pitchFamily="66" charset="0"/>
              </a:rPr>
              <a:t>тіней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Клейна-Гумпрехта-Боткіна</a:t>
            </a:r>
            <a:r>
              <a:rPr lang="ru-RU" sz="2400" b="1" i="1" u="sng" dirty="0" smtClean="0">
                <a:latin typeface="Comic Sans MS" pitchFamily="66" charset="0"/>
              </a:rPr>
              <a:t>. </a:t>
            </a:r>
            <a:r>
              <a:rPr lang="ru-RU" sz="2400" b="1" i="1" u="sng" dirty="0" err="1" smtClean="0">
                <a:latin typeface="Comic Sans MS" pitchFamily="66" charset="0"/>
              </a:rPr>
              <a:t>Дані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утворення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патогномонічні</a:t>
            </a:r>
            <a:r>
              <a:rPr lang="ru-RU" sz="2400" b="1" i="1" u="sng" dirty="0" smtClean="0">
                <a:latin typeface="Comic Sans MS" pitchFamily="66" charset="0"/>
              </a:rPr>
              <a:t> для ХЛЛ </a:t>
            </a:r>
            <a:r>
              <a:rPr lang="ru-RU" sz="2400" b="1" i="1" u="sng" dirty="0" err="1" smtClean="0">
                <a:latin typeface="Comic Sans MS" pitchFamily="66" charset="0"/>
              </a:rPr>
              <a:t>і</a:t>
            </a:r>
            <a:r>
              <a:rPr lang="ru-RU" sz="2400" b="1" i="1" u="sng" dirty="0" smtClean="0">
                <a:latin typeface="Comic Sans MS" pitchFamily="66" charset="0"/>
              </a:rPr>
              <a:t> у </a:t>
            </a:r>
            <a:r>
              <a:rPr lang="ru-RU" sz="2400" b="1" i="1" u="sng" dirty="0" err="1" smtClean="0">
                <a:latin typeface="Comic Sans MS" pitchFamily="66" charset="0"/>
              </a:rPr>
              <a:t>зв'язку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з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малосимптомністю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ранніх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стадій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цього</a:t>
            </a:r>
            <a:r>
              <a:rPr lang="ru-RU" sz="2400" b="1" i="1" u="sng" dirty="0" smtClean="0">
                <a:latin typeface="Comic Sans MS" pitchFamily="66" charset="0"/>
              </a:rPr>
              <a:t> смертельного </a:t>
            </a:r>
            <a:r>
              <a:rPr lang="ru-RU" sz="2400" b="1" i="1" u="sng" dirty="0" err="1" smtClean="0">
                <a:latin typeface="Comic Sans MS" pitchFamily="66" charset="0"/>
              </a:rPr>
              <a:t>захворювання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мають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велике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діагностичне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значення</a:t>
            </a:r>
            <a:r>
              <a:rPr lang="ru-RU" sz="2400" b="1" i="1" u="sng" dirty="0" smtClean="0">
                <a:latin typeface="Comic Sans MS" pitchFamily="66" charset="0"/>
              </a:rPr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b="1" i="1" u="sng" dirty="0" smtClean="0">
                <a:latin typeface="Comic Sans MS" pitchFamily="66" charset="0"/>
              </a:rPr>
              <a:t>ХЛЛ </a:t>
            </a:r>
            <a:r>
              <a:rPr lang="ru-RU" sz="2400" b="1" i="1" u="sng" dirty="0" smtClean="0">
                <a:latin typeface="Comic Sans MS" pitchFamily="66" charset="0"/>
              </a:rPr>
              <a:t>- той </a:t>
            </a:r>
            <a:r>
              <a:rPr lang="ru-RU" sz="2400" b="1" i="1" u="sng" dirty="0" err="1" smtClean="0">
                <a:latin typeface="Comic Sans MS" pitchFamily="66" charset="0"/>
              </a:rPr>
              <a:t>єдиний</a:t>
            </a:r>
            <a:r>
              <a:rPr lang="ru-RU" sz="2400" b="1" i="1" u="sng" dirty="0" smtClean="0">
                <a:latin typeface="Comic Sans MS" pitchFamily="66" charset="0"/>
              </a:rPr>
              <a:t> тип лейкозу, при </a:t>
            </a:r>
            <a:r>
              <a:rPr lang="ru-RU" sz="2400" b="1" i="1" u="sng" dirty="0" err="1" smtClean="0">
                <a:latin typeface="Comic Sans MS" pitchFamily="66" charset="0"/>
              </a:rPr>
              <a:t>якому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сучасна</a:t>
            </a:r>
            <a:r>
              <a:rPr lang="ru-RU" sz="2400" b="1" i="1" u="sng" dirty="0" smtClean="0">
                <a:latin typeface="Comic Sans MS" pitchFamily="66" charset="0"/>
              </a:rPr>
              <a:t> медицина все </a:t>
            </a:r>
            <a:r>
              <a:rPr lang="ru-RU" sz="2400" b="1" i="1" u="sng" dirty="0" err="1" smtClean="0">
                <a:latin typeface="Comic Sans MS" pitchFamily="66" charset="0"/>
              </a:rPr>
              <a:t>ще</a:t>
            </a:r>
            <a:r>
              <a:rPr lang="ru-RU" sz="2400" b="1" i="1" u="sng" dirty="0" smtClean="0">
                <a:latin typeface="Comic Sans MS" pitchFamily="66" charset="0"/>
              </a:rPr>
              <a:t> абсолютно </a:t>
            </a:r>
            <a:r>
              <a:rPr lang="ru-RU" sz="2400" b="1" i="1" u="sng" dirty="0" err="1" smtClean="0">
                <a:latin typeface="Comic Sans MS" pitchFamily="66" charset="0"/>
              </a:rPr>
              <a:t>безсила</a:t>
            </a:r>
            <a:r>
              <a:rPr lang="ru-RU" sz="2400" b="1" i="1" u="sng" dirty="0" smtClean="0">
                <a:latin typeface="Comic Sans MS" pitchFamily="66" charset="0"/>
              </a:rPr>
              <a:t>. </a:t>
            </a:r>
            <a:r>
              <a:rPr lang="ru-RU" sz="2400" b="1" i="1" u="sng" dirty="0" err="1" smtClean="0">
                <a:latin typeface="Comic Sans MS" pitchFamily="66" charset="0"/>
              </a:rPr>
              <a:t>Ранній</a:t>
            </a:r>
            <a:r>
              <a:rPr lang="ru-RU" sz="2400" b="1" i="1" u="sng" dirty="0" smtClean="0">
                <a:latin typeface="Comic Sans MS" pitchFamily="66" charset="0"/>
              </a:rPr>
              <a:t> початок </a:t>
            </a:r>
            <a:r>
              <a:rPr lang="ru-RU" sz="2400" b="1" i="1" u="sng" dirty="0" err="1" smtClean="0">
                <a:latin typeface="Comic Sans MS" pitchFamily="66" charset="0"/>
              </a:rPr>
              <a:t>терапії</a:t>
            </a:r>
            <a:r>
              <a:rPr lang="ru-RU" sz="2400" b="1" i="1" u="sng" dirty="0" smtClean="0">
                <a:latin typeface="Comic Sans MS" pitchFamily="66" charset="0"/>
              </a:rPr>
              <a:t> не </a:t>
            </a:r>
            <a:r>
              <a:rPr lang="ru-RU" sz="2400" b="1" i="1" u="sng" dirty="0" err="1" smtClean="0">
                <a:latin typeface="Comic Sans MS" pitchFamily="66" charset="0"/>
              </a:rPr>
              <a:t>покращує</a:t>
            </a:r>
            <a:r>
              <a:rPr lang="ru-RU" sz="2400" b="1" i="1" u="sng" dirty="0" smtClean="0">
                <a:latin typeface="Comic Sans MS" pitchFamily="66" charset="0"/>
              </a:rPr>
              <a:t>, як при </a:t>
            </a:r>
            <a:r>
              <a:rPr lang="ru-RU" sz="2400" b="1" i="1" u="sng" dirty="0" err="1" smtClean="0">
                <a:latin typeface="Comic Sans MS" pitchFamily="66" charset="0"/>
              </a:rPr>
              <a:t>інших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новоутвореннях</a:t>
            </a:r>
            <a:r>
              <a:rPr lang="ru-RU" sz="2400" b="1" i="1" u="sng" dirty="0" smtClean="0">
                <a:latin typeface="Comic Sans MS" pitchFamily="66" charset="0"/>
              </a:rPr>
              <a:t>, а </a:t>
            </a:r>
            <a:r>
              <a:rPr lang="ru-RU" sz="2400" b="1" i="1" u="sng" dirty="0" err="1" smtClean="0">
                <a:latin typeface="Comic Sans MS" pitchFamily="66" charset="0"/>
              </a:rPr>
              <a:t>відчутно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погіршує</a:t>
            </a:r>
            <a:r>
              <a:rPr lang="ru-RU" sz="2400" b="1" i="1" u="sng" dirty="0" smtClean="0">
                <a:latin typeface="Comic Sans MS" pitchFamily="66" charset="0"/>
              </a:rPr>
              <a:t> прогноз, через </a:t>
            </a:r>
            <a:r>
              <a:rPr lang="ru-RU" sz="2400" b="1" i="1" u="sng" dirty="0" err="1" smtClean="0">
                <a:latin typeface="Comic Sans MS" pitchFamily="66" charset="0"/>
              </a:rPr>
              <a:t>побічні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ефекти</a:t>
            </a:r>
            <a:r>
              <a:rPr lang="ru-RU" sz="2400" b="1" i="1" u="sng" dirty="0" smtClean="0">
                <a:latin typeface="Comic Sans MS" pitchFamily="66" charset="0"/>
              </a:rPr>
              <a:t>, тому </a:t>
            </a:r>
            <a:r>
              <a:rPr lang="ru-RU" sz="2400" b="1" i="1" u="sng" dirty="0" err="1" smtClean="0">
                <a:latin typeface="Comic Sans MS" pitchFamily="66" charset="0"/>
              </a:rPr>
              <a:t>прийнято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починати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лікувати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пацієнта</a:t>
            </a:r>
            <a:r>
              <a:rPr lang="ru-RU" sz="2400" b="1" i="1" u="sng" dirty="0" smtClean="0">
                <a:latin typeface="Comic Sans MS" pitchFamily="66" charset="0"/>
              </a:rPr>
              <a:t>, у </a:t>
            </a:r>
            <a:r>
              <a:rPr lang="ru-RU" sz="2400" b="1" i="1" u="sng" dirty="0" err="1" smtClean="0">
                <a:latin typeface="Comic Sans MS" pitchFamily="66" charset="0"/>
              </a:rPr>
              <a:t>якого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рівень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лімфоцитів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у</a:t>
            </a:r>
            <a:r>
              <a:rPr lang="ru-RU" sz="2400" b="1" i="1" u="sng" dirty="0" smtClean="0">
                <a:latin typeface="Comic Sans MS" pitchFamily="66" charset="0"/>
              </a:rPr>
              <a:t> </a:t>
            </a:r>
            <a:r>
              <a:rPr lang="ru-RU" sz="2400" b="1" i="1" u="sng" dirty="0" err="1" smtClean="0">
                <a:latin typeface="Comic Sans MS" pitchFamily="66" charset="0"/>
              </a:rPr>
              <a:t>крові</a:t>
            </a:r>
            <a:r>
              <a:rPr lang="ru-RU" sz="2400" b="1" i="1" u="sng" dirty="0" smtClean="0">
                <a:latin typeface="Comic Sans MS" pitchFamily="66" charset="0"/>
              </a:rPr>
              <a:t> не </a:t>
            </a:r>
            <a:r>
              <a:rPr lang="ru-RU" sz="2400" b="1" i="1" u="sng" dirty="0" err="1" smtClean="0">
                <a:latin typeface="Comic Sans MS" pitchFamily="66" charset="0"/>
              </a:rPr>
              <a:t>менше</a:t>
            </a:r>
            <a:r>
              <a:rPr lang="ru-RU" sz="2400" b="1" i="1" u="sng" dirty="0" smtClean="0">
                <a:latin typeface="Comic Sans MS" pitchFamily="66" charset="0"/>
              </a:rPr>
              <a:t> 150 г/л</a:t>
            </a:r>
            <a:r>
              <a:rPr lang="ru-RU" sz="2400" b="1" i="1" u="sng" dirty="0" smtClean="0">
                <a:latin typeface="Comic Sans MS" pitchFamily="66" charset="0"/>
              </a:rPr>
              <a:t>.</a:t>
            </a:r>
          </a:p>
          <a:p>
            <a:pPr eaLnBrk="1" hangingPunct="1"/>
            <a:endParaRPr lang="ru-RU" dirty="0" smtClean="0">
              <a:latin typeface="Comic Sans MS" pitchFamily="66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429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Хронічний</a:t>
            </a:r>
            <a:r>
              <a:rPr lang="ru-RU" sz="3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000" b="1" i="1" dirty="0" err="1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лімфобластний</a:t>
            </a:r>
            <a:r>
              <a:rPr lang="ru-RU" sz="3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 </a:t>
            </a:r>
            <a:r>
              <a:rPr lang="ru-RU" sz="3000" b="1" i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>лейкоз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3800" y="1268413"/>
            <a:ext cx="3811588" cy="3671887"/>
          </a:xfrm>
        </p:spPr>
        <p:txBody>
          <a:bodyPr/>
          <a:lstStyle/>
          <a:p>
            <a:r>
              <a:rPr lang="ru-RU" sz="4400" b="1" dirty="0" smtClean="0"/>
              <a:t>ПАТОЛОГІЯ КРОВІ АНЕМІЇ ПАТОЛОГІЯ </a:t>
            </a:r>
            <a:r>
              <a:rPr lang="ru-RU" sz="4400" b="1" dirty="0"/>
              <a:t>ЛЕЙКОНА</a:t>
            </a:r>
            <a:r>
              <a:rPr lang="ru-RU" dirty="0"/>
              <a:t> </a:t>
            </a:r>
          </a:p>
        </p:txBody>
      </p:sp>
      <p:pic>
        <p:nvPicPr>
          <p:cNvPr id="2053" name="Picture 5" descr="krov_00"/>
          <p:cNvPicPr>
            <a:picLocks noChangeAspect="1" noChangeArrowheads="1"/>
          </p:cNvPicPr>
          <p:nvPr/>
        </p:nvPicPr>
        <p:blipFill>
          <a:blip r:embed="rId2"/>
          <a:srcRect l="586" t="1952" r="51576" b="51175"/>
          <a:stretch>
            <a:fillRect/>
          </a:stretch>
        </p:blipFill>
        <p:spPr bwMode="auto">
          <a:xfrm>
            <a:off x="323850" y="981075"/>
            <a:ext cx="4319588" cy="4265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7019925" cy="40608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Система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представлена </a:t>
            </a:r>
            <a:r>
              <a:rPr lang="ru-RU" sz="2800" dirty="0" err="1" smtClean="0">
                <a:solidFill>
                  <a:schemeClr val="tx2"/>
                </a:solidFill>
              </a:rPr>
              <a:t>форменими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елементами</a:t>
            </a:r>
            <a:r>
              <a:rPr lang="ru-RU" sz="2800" dirty="0" smtClean="0">
                <a:solidFill>
                  <a:schemeClr val="tx2"/>
                </a:solidFill>
              </a:rPr>
              <a:t> (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еритроцити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лейкоцити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тромбоцити</a:t>
            </a:r>
            <a:r>
              <a:rPr lang="ru-RU" sz="2800" dirty="0" smtClean="0">
                <a:solidFill>
                  <a:schemeClr val="tx2"/>
                </a:solidFill>
              </a:rPr>
              <a:t>) та </a:t>
            </a:r>
            <a:r>
              <a:rPr lang="ru-RU" sz="2800" dirty="0" err="1" smtClean="0">
                <a:solidFill>
                  <a:schemeClr val="tx2"/>
                </a:solidFill>
              </a:rPr>
              <a:t>рідкою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частиною</a:t>
            </a:r>
            <a:r>
              <a:rPr lang="ru-RU" sz="2800" dirty="0" smtClean="0">
                <a:solidFill>
                  <a:schemeClr val="tx2"/>
                </a:solidFill>
              </a:rPr>
              <a:t> – плазмою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У </a:t>
            </a:r>
            <a:r>
              <a:rPr lang="ru-RU" sz="2800" dirty="0" err="1" smtClean="0">
                <a:solidFill>
                  <a:schemeClr val="tx2"/>
                </a:solidFill>
              </a:rPr>
              <a:t>здорових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чоловіків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кількість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800" dirty="0" smtClean="0">
                <a:solidFill>
                  <a:schemeClr val="tx2"/>
                </a:solidFill>
              </a:rPr>
              <a:t> в 1 л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становить 4,5–5,5 · 1012, у </a:t>
            </a:r>
            <a:r>
              <a:rPr lang="ru-RU" sz="2800" dirty="0" err="1" smtClean="0">
                <a:solidFill>
                  <a:schemeClr val="tx2"/>
                </a:solidFill>
              </a:rPr>
              <a:t>жінок</a:t>
            </a:r>
            <a:r>
              <a:rPr lang="ru-RU" sz="2800" dirty="0" smtClean="0">
                <a:solidFill>
                  <a:schemeClr val="tx2"/>
                </a:solidFill>
              </a:rPr>
              <a:t> – 4,0–4,5 · 1012 при </a:t>
            </a:r>
            <a:r>
              <a:rPr lang="ru-RU" sz="2800" dirty="0" err="1" smtClean="0">
                <a:solidFill>
                  <a:schemeClr val="tx2"/>
                </a:solidFill>
              </a:rPr>
              <a:t>вмісті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800" dirty="0" smtClean="0">
                <a:solidFill>
                  <a:schemeClr val="tx2"/>
                </a:solidFill>
              </a:rPr>
              <a:t> 120–180 г/л </a:t>
            </a:r>
            <a:endParaRPr lang="ru-RU" sz="2800" dirty="0" smtClean="0">
              <a:solidFill>
                <a:schemeClr val="tx2"/>
              </a:solidFill>
            </a:endParaRP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10425" cy="1143000"/>
          </a:xfrm>
        </p:spPr>
        <p:txBody>
          <a:bodyPr/>
          <a:lstStyle/>
          <a:p>
            <a:r>
              <a:rPr lang="ru-RU" dirty="0" smtClean="0"/>
              <a:t>Кров  як </a:t>
            </a:r>
            <a:r>
              <a:rPr lang="ru-RU" dirty="0" err="1" smtClean="0"/>
              <a:t>рідке</a:t>
            </a:r>
            <a:r>
              <a:rPr lang="ru-RU" dirty="0" smtClean="0"/>
              <a:t> </a:t>
            </a:r>
            <a:r>
              <a:rPr lang="ru-RU" dirty="0" err="1" smtClean="0"/>
              <a:t>середовище</a:t>
            </a:r>
            <a:endParaRPr lang="ru-RU" dirty="0"/>
          </a:p>
        </p:txBody>
      </p:sp>
      <p:sp>
        <p:nvSpPr>
          <p:cNvPr id="73794" name="Rectangle 66"/>
          <p:cNvSpPr>
            <a:spLocks noChangeArrowheads="1"/>
          </p:cNvSpPr>
          <p:nvPr/>
        </p:nvSpPr>
        <p:spPr bwMode="auto">
          <a:xfrm>
            <a:off x="0" y="87820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latin typeface="Arial" charset="0"/>
              </a:rPr>
              <a:t/>
            </a:r>
            <a:br>
              <a:rPr lang="ru-RU">
                <a:latin typeface="Arial" charset="0"/>
              </a:rPr>
            </a:br>
            <a:endParaRPr lang="ru-RU">
              <a:latin typeface="Arial" charset="0"/>
            </a:endParaRPr>
          </a:p>
        </p:txBody>
      </p:sp>
      <p:pic>
        <p:nvPicPr>
          <p:cNvPr id="73734" name="Picture 6" descr="RBC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0" y="0"/>
            <a:ext cx="1428750" cy="1143000"/>
          </a:xfrm>
          <a:prstGeom prst="rect">
            <a:avLst/>
          </a:prstGeom>
          <a:noFill/>
        </p:spPr>
      </p:pic>
      <p:pic>
        <p:nvPicPr>
          <p:cNvPr id="73736" name="Picture 8" descr="RBC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1196975"/>
            <a:ext cx="1428750" cy="1143000"/>
          </a:xfrm>
          <a:prstGeom prst="rect">
            <a:avLst/>
          </a:prstGeom>
          <a:noFill/>
        </p:spPr>
      </p:pic>
      <p:pic>
        <p:nvPicPr>
          <p:cNvPr id="73740" name="Picture 12" descr="RBC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1268413"/>
            <a:ext cx="1428750" cy="1143000"/>
          </a:xfrm>
          <a:prstGeom prst="rect">
            <a:avLst/>
          </a:prstGeom>
          <a:noFill/>
        </p:spPr>
      </p:pic>
      <p:pic>
        <p:nvPicPr>
          <p:cNvPr id="73744" name="Picture 16" descr="RBC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2636838"/>
            <a:ext cx="1428750" cy="1143000"/>
          </a:xfrm>
          <a:prstGeom prst="rect">
            <a:avLst/>
          </a:prstGeom>
          <a:noFill/>
        </p:spPr>
      </p:pic>
      <p:pic>
        <p:nvPicPr>
          <p:cNvPr id="73746" name="Picture 18" descr="RBC0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2" name="Picture 24" descr="RBC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9227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4" name="Picture 26" descr="RBC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56" name="Picture 28" descr="RBC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50" y="4149725"/>
            <a:ext cx="1428750" cy="1143000"/>
          </a:xfrm>
          <a:prstGeom prst="rect">
            <a:avLst/>
          </a:prstGeom>
          <a:noFill/>
        </p:spPr>
      </p:pic>
      <p:pic>
        <p:nvPicPr>
          <p:cNvPr id="73758" name="Picture 30" descr="RBC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3575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60" name="Picture 32" descr="RBC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15250" y="5715000"/>
            <a:ext cx="1428750" cy="1143000"/>
          </a:xfrm>
          <a:prstGeom prst="rect">
            <a:avLst/>
          </a:prstGeom>
          <a:noFill/>
        </p:spPr>
      </p:pic>
      <p:pic>
        <p:nvPicPr>
          <p:cNvPr id="73764" name="Picture 36" descr="RBC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24525" y="4292600"/>
            <a:ext cx="1428750" cy="1143000"/>
          </a:xfrm>
          <a:prstGeom prst="rect">
            <a:avLst/>
          </a:prstGeom>
          <a:noFill/>
        </p:spPr>
      </p:pic>
      <p:pic>
        <p:nvPicPr>
          <p:cNvPr id="73768" name="Picture 40" descr="RBC18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87900" y="5715000"/>
            <a:ext cx="142875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5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5734050"/>
            <a:ext cx="8229600" cy="1123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err="1" smtClean="0">
                <a:solidFill>
                  <a:schemeClr val="tx2"/>
                </a:solidFill>
              </a:rPr>
              <a:t>Мікроскопія</a:t>
            </a:r>
            <a:r>
              <a:rPr lang="ru-RU" dirty="0" smtClean="0">
                <a:solidFill>
                  <a:schemeClr val="tx2"/>
                </a:solidFill>
              </a:rPr>
              <a:t>               </a:t>
            </a:r>
            <a:r>
              <a:rPr lang="ru-RU" dirty="0" err="1" smtClean="0">
                <a:solidFill>
                  <a:schemeClr val="tx2"/>
                </a:solidFill>
              </a:rPr>
              <a:t>Гемограма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Нормальна кров</a:t>
            </a:r>
            <a:endParaRPr lang="ru-RU" dirty="0"/>
          </a:p>
        </p:txBody>
      </p:sp>
      <p:pic>
        <p:nvPicPr>
          <p:cNvPr id="75781" name="Picture 5" descr="HEM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2706687" cy="4049713"/>
          </a:xfrm>
          <a:prstGeom prst="rect">
            <a:avLst/>
          </a:prstGeom>
          <a:noFill/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1614488"/>
            <a:ext cx="5327650" cy="4084637"/>
          </a:xfrm>
          <a:prstGeom prst="rect">
            <a:avLst/>
          </a:prstGeom>
          <a:noFill/>
        </p:spPr>
      </p:pic>
      <p:pic>
        <p:nvPicPr>
          <p:cNvPr id="75786" name="Picture 10" descr="HEME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1989138"/>
            <a:ext cx="5256213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Image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3058" b="12889"/>
          <a:stretch>
            <a:fillRect/>
          </a:stretch>
        </p:blipFill>
        <p:spPr>
          <a:xfrm>
            <a:off x="900113" y="1331913"/>
            <a:ext cx="6696075" cy="5245100"/>
          </a:xfrm>
          <a:noFill/>
          <a:ln/>
        </p:spPr>
      </p:pic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4000" dirty="0" err="1" smtClean="0"/>
              <a:t>Функціональна</a:t>
            </a:r>
            <a:r>
              <a:rPr lang="ru-RU" sz="4000" dirty="0" smtClean="0"/>
              <a:t> </a:t>
            </a:r>
            <a:r>
              <a:rPr lang="ru-RU" sz="4000" dirty="0"/>
              <a:t>система </a:t>
            </a:r>
            <a:r>
              <a:rPr lang="ru-RU" sz="4000" dirty="0" err="1" smtClean="0"/>
              <a:t>гемопоеза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0" y="687388"/>
            <a:ext cx="313213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b="1" dirty="0" err="1" smtClean="0">
                <a:solidFill>
                  <a:schemeClr val="tx2"/>
                </a:solidFill>
              </a:rPr>
              <a:t>Еритрон</a:t>
            </a:r>
            <a:r>
              <a:rPr lang="ru-RU" sz="2400" b="1" dirty="0" smtClean="0">
                <a:solidFill>
                  <a:schemeClr val="tx2"/>
                </a:solidFill>
              </a:rPr>
              <a:t> – система </a:t>
            </a:r>
            <a:r>
              <a:rPr lang="ru-RU" sz="2400" b="1" dirty="0" err="1" smtClean="0">
                <a:solidFill>
                  <a:schemeClr val="tx2"/>
                </a:solidFill>
              </a:rPr>
              <a:t>циркулюючих</a:t>
            </a:r>
            <a:r>
              <a:rPr lang="ru-RU" sz="2400" b="1" dirty="0" smtClean="0">
                <a:solidFill>
                  <a:schemeClr val="tx2"/>
                </a:solidFill>
              </a:rPr>
              <a:t> у </a:t>
            </a:r>
            <a:r>
              <a:rPr lang="ru-RU" sz="24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400" b="1" dirty="0" smtClean="0">
                <a:solidFill>
                  <a:schemeClr val="tx2"/>
                </a:solidFill>
              </a:rPr>
              <a:t> та </a:t>
            </a:r>
            <a:r>
              <a:rPr lang="ru-RU" sz="2400" b="1" dirty="0" err="1" smtClean="0">
                <a:solidFill>
                  <a:schemeClr val="tx2"/>
                </a:solidFill>
              </a:rPr>
              <a:t>органів</a:t>
            </a:r>
            <a:r>
              <a:rPr lang="ru-RU" sz="2400" b="1" dirty="0" smtClean="0">
                <a:solidFill>
                  <a:schemeClr val="tx2"/>
                </a:solidFill>
              </a:rPr>
              <a:t>, </a:t>
            </a:r>
            <a:r>
              <a:rPr lang="ru-RU" sz="2400" b="1" dirty="0" err="1" smtClean="0">
                <a:solidFill>
                  <a:schemeClr val="tx2"/>
                </a:solidFill>
              </a:rPr>
              <a:t>що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здійснюють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їх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вироблення</a:t>
            </a:r>
            <a:r>
              <a:rPr lang="ru-RU" sz="2400" b="1" dirty="0" smtClean="0">
                <a:solidFill>
                  <a:schemeClr val="tx2"/>
                </a:solidFill>
              </a:rPr>
              <a:t> (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еритропоез</a:t>
            </a:r>
            <a:r>
              <a:rPr lang="ru-RU" sz="2400" b="1" dirty="0" smtClean="0">
                <a:solidFill>
                  <a:schemeClr val="tx2"/>
                </a:solidFill>
              </a:rPr>
              <a:t>) </a:t>
            </a:r>
            <a:r>
              <a:rPr lang="ru-RU" sz="2400" b="1" dirty="0" err="1" smtClean="0">
                <a:solidFill>
                  <a:schemeClr val="tx2"/>
                </a:solidFill>
              </a:rPr>
              <a:t>та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руйнування</a:t>
            </a:r>
            <a:r>
              <a:rPr lang="ru-RU" sz="2400" b="1" dirty="0" smtClean="0">
                <a:solidFill>
                  <a:schemeClr val="tx2"/>
                </a:solidFill>
              </a:rPr>
              <a:t> (</a:t>
            </a:r>
            <a:r>
              <a:rPr lang="ru-RU" sz="2400" b="1" dirty="0" err="1" smtClean="0">
                <a:solidFill>
                  <a:schemeClr val="tx2"/>
                </a:solidFill>
              </a:rPr>
              <a:t>еритродієрез</a:t>
            </a:r>
            <a:r>
              <a:rPr lang="ru-RU" sz="2400" b="1" dirty="0" smtClean="0">
                <a:solidFill>
                  <a:schemeClr val="tx2"/>
                </a:solidFill>
              </a:rPr>
              <a:t>), </a:t>
            </a:r>
            <a:r>
              <a:rPr lang="ru-RU" sz="2400" b="1" dirty="0" err="1" smtClean="0">
                <a:solidFill>
                  <a:schemeClr val="tx2"/>
                </a:solidFill>
              </a:rPr>
              <a:t>що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функціонує</a:t>
            </a:r>
            <a:r>
              <a:rPr lang="ru-RU" sz="2400" b="1" dirty="0" smtClean="0">
                <a:solidFill>
                  <a:schemeClr val="tx2"/>
                </a:solidFill>
              </a:rPr>
              <a:t> при </a:t>
            </a:r>
            <a:r>
              <a:rPr lang="ru-RU" sz="2400" b="1" dirty="0" err="1" smtClean="0">
                <a:solidFill>
                  <a:schemeClr val="tx2"/>
                </a:solidFill>
              </a:rPr>
              <a:t>впливі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системи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нейрогуморальної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регуляції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95239" name="Picture 7" descr="Image11"/>
          <p:cNvPicPr>
            <a:picLocks noChangeAspect="1" noChangeArrowheads="1"/>
          </p:cNvPicPr>
          <p:nvPr/>
        </p:nvPicPr>
        <p:blipFill>
          <a:blip r:embed="rId2" cstate="print"/>
          <a:srcRect l="11288" t="33830" r="6171" b="18718"/>
          <a:stretch>
            <a:fillRect/>
          </a:stretch>
        </p:blipFill>
        <p:spPr bwMode="auto">
          <a:xfrm>
            <a:off x="3203575" y="1052513"/>
            <a:ext cx="5616575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2844800" cy="51117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 err="1" smtClean="0">
                <a:solidFill>
                  <a:schemeClr val="tx2"/>
                </a:solidFill>
              </a:rPr>
              <a:t>група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захворювань</a:t>
            </a:r>
            <a:r>
              <a:rPr lang="ru-RU" sz="2800" dirty="0" smtClean="0">
                <a:solidFill>
                  <a:schemeClr val="tx2"/>
                </a:solidFill>
              </a:rPr>
              <a:t> та </a:t>
            </a:r>
            <a:r>
              <a:rPr lang="ru-RU" sz="2800" dirty="0" err="1" smtClean="0">
                <a:solidFill>
                  <a:schemeClr val="tx2"/>
                </a:solidFill>
              </a:rPr>
              <a:t>станів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що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характеризуються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зменшенням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та</a:t>
            </a:r>
            <a:r>
              <a:rPr lang="ru-RU" sz="2800" dirty="0" smtClean="0">
                <a:solidFill>
                  <a:schemeClr val="tx2"/>
                </a:solidFill>
              </a:rPr>
              <a:t>/</a:t>
            </a:r>
            <a:r>
              <a:rPr lang="ru-RU" sz="2800" dirty="0" err="1" smtClean="0">
                <a:solidFill>
                  <a:schemeClr val="tx2"/>
                </a:solidFill>
              </a:rPr>
              <a:t>або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800" dirty="0" smtClean="0">
                <a:solidFill>
                  <a:schemeClr val="tx2"/>
                </a:solidFill>
              </a:rPr>
              <a:t> в </a:t>
            </a:r>
            <a:r>
              <a:rPr lang="ru-RU" sz="2800" dirty="0" err="1" smtClean="0">
                <a:solidFill>
                  <a:schemeClr val="tx2"/>
                </a:solidFill>
              </a:rPr>
              <a:t>одиниці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об'єму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2916238" cy="850900"/>
          </a:xfrm>
        </p:spPr>
        <p:txBody>
          <a:bodyPr/>
          <a:lstStyle/>
          <a:p>
            <a:r>
              <a:rPr lang="ru-RU" dirty="0" err="1" smtClean="0"/>
              <a:t>Анемії</a:t>
            </a:r>
            <a:endParaRPr lang="ru-RU" dirty="0"/>
          </a:p>
        </p:txBody>
      </p:sp>
      <p:pic>
        <p:nvPicPr>
          <p:cNvPr id="96261" name="Picture 5" descr="Изображение"/>
          <p:cNvPicPr>
            <a:picLocks noChangeAspect="1" noChangeArrowheads="1"/>
          </p:cNvPicPr>
          <p:nvPr/>
        </p:nvPicPr>
        <p:blipFill>
          <a:blip r:embed="rId2"/>
          <a:srcRect l="10780" t="14638" r="49585" b="35825"/>
          <a:stretch>
            <a:fillRect/>
          </a:stretch>
        </p:blipFill>
        <p:spPr bwMode="auto">
          <a:xfrm>
            <a:off x="2987675" y="692150"/>
            <a:ext cx="5965825" cy="5616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28775"/>
            <a:ext cx="4032250" cy="46799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У </a:t>
            </a:r>
            <a:r>
              <a:rPr lang="ru-RU" sz="2000" dirty="0" err="1" smtClean="0">
                <a:solidFill>
                  <a:schemeClr val="tx2"/>
                </a:solidFill>
              </a:rPr>
              <a:t>нормі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мають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</a:t>
            </a:r>
            <a:r>
              <a:rPr lang="ru-RU" sz="2000" dirty="0" smtClean="0">
                <a:solidFill>
                  <a:schemeClr val="tx2"/>
                </a:solidFill>
              </a:rPr>
              <a:t> 75 мкм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діаметра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мікроцитоз,збільшення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діаметра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макроцитоз</a:t>
            </a:r>
            <a:r>
              <a:rPr lang="ru-RU" sz="2000" dirty="0" smtClean="0">
                <a:solidFill>
                  <a:schemeClr val="tx2"/>
                </a:solidFill>
              </a:rPr>
              <a:t>), </a:t>
            </a:r>
            <a:endParaRPr lang="ru-RU" sz="2000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при </a:t>
            </a:r>
            <a:r>
              <a:rPr lang="ru-RU" sz="2000" dirty="0" err="1" smtClean="0">
                <a:solidFill>
                  <a:schemeClr val="tx2"/>
                </a:solidFill>
              </a:rPr>
              <a:t>ще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більших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розмірах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мегалоцитоз</a:t>
            </a:r>
            <a:r>
              <a:rPr lang="ru-RU" sz="2000" dirty="0" smtClean="0">
                <a:solidFill>
                  <a:schemeClr val="tx2"/>
                </a:solidFill>
              </a:rPr>
              <a:t>).  </a:t>
            </a:r>
            <a:endParaRPr lang="ru-RU" sz="2000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без </a:t>
            </a:r>
            <a:r>
              <a:rPr lang="ru-RU" sz="2000" dirty="0" err="1" smtClean="0">
                <a:solidFill>
                  <a:schemeClr val="tx2"/>
                </a:solidFill>
              </a:rPr>
              <a:t>змін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розмірів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нормоцитоз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endParaRPr lang="ru-RU" sz="2000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різнорідні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за </a:t>
            </a:r>
            <a:r>
              <a:rPr lang="ru-RU" sz="2000" dirty="0" err="1" smtClean="0">
                <a:solidFill>
                  <a:schemeClr val="tx2"/>
                </a:solidFill>
              </a:rPr>
              <a:t>діаметром</a:t>
            </a:r>
            <a:r>
              <a:rPr lang="ru-RU" sz="2000" dirty="0" smtClean="0">
                <a:solidFill>
                  <a:schemeClr val="tx2"/>
                </a:solidFill>
              </a:rPr>
              <a:t> Ер – </a:t>
            </a:r>
            <a:r>
              <a:rPr lang="ru-RU" sz="2000" dirty="0" err="1" smtClean="0">
                <a:solidFill>
                  <a:schemeClr val="tx2"/>
                </a:solidFill>
              </a:rPr>
              <a:t>анізоцитоз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може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змінюватися</a:t>
            </a:r>
            <a:r>
              <a:rPr lang="ru-RU" sz="2000" dirty="0" smtClean="0">
                <a:solidFill>
                  <a:schemeClr val="tx2"/>
                </a:solidFill>
              </a:rPr>
              <a:t> форма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000" dirty="0" smtClean="0">
                <a:solidFill>
                  <a:schemeClr val="tx2"/>
                </a:solidFill>
              </a:rPr>
              <a:t>: </a:t>
            </a:r>
            <a:r>
              <a:rPr lang="ru-RU" sz="2000" dirty="0" err="1" smtClean="0">
                <a:solidFill>
                  <a:schemeClr val="tx2"/>
                </a:solidFill>
              </a:rPr>
              <a:t>сфероцитоз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овалоцитоз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серповидно-клітинність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Різна</a:t>
            </a:r>
            <a:r>
              <a:rPr lang="ru-RU" sz="2000" dirty="0" smtClean="0">
                <a:solidFill>
                  <a:schemeClr val="tx2"/>
                </a:solidFill>
              </a:rPr>
              <a:t> форма – </a:t>
            </a:r>
            <a:r>
              <a:rPr lang="ru-RU" sz="2000" dirty="0" err="1" smtClean="0">
                <a:solidFill>
                  <a:schemeClr val="tx2"/>
                </a:solidFill>
              </a:rPr>
              <a:t>пойкілоцитоз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4392613" cy="1143000"/>
          </a:xfrm>
        </p:spPr>
        <p:txBody>
          <a:bodyPr/>
          <a:lstStyle/>
          <a:p>
            <a:r>
              <a:rPr lang="ru-RU" sz="3200" dirty="0"/>
              <a:t>Форма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розмір</a:t>
            </a:r>
            <a:r>
              <a:rPr lang="ru-RU" sz="3200" dirty="0" smtClean="0"/>
              <a:t> </a:t>
            </a:r>
            <a:r>
              <a:rPr lang="ru-RU" sz="3200" dirty="0" err="1" smtClean="0"/>
              <a:t>е</a:t>
            </a:r>
            <a:r>
              <a:rPr lang="ru-RU" sz="3200" dirty="0" err="1" smtClean="0"/>
              <a:t>ритроцитів</a:t>
            </a:r>
            <a:endParaRPr lang="ru-RU" sz="3200" dirty="0"/>
          </a:p>
        </p:txBody>
      </p:sp>
      <p:pic>
        <p:nvPicPr>
          <p:cNvPr id="99333" name="Picture 5" descr="Изображение"/>
          <p:cNvPicPr>
            <a:picLocks noChangeAspect="1" noChangeArrowheads="1"/>
          </p:cNvPicPr>
          <p:nvPr/>
        </p:nvPicPr>
        <p:blipFill>
          <a:blip r:embed="rId2"/>
          <a:srcRect l="54306" t="38072" r="5940" b="4767"/>
          <a:stretch>
            <a:fillRect/>
          </a:stretch>
        </p:blipFill>
        <p:spPr bwMode="auto">
          <a:xfrm>
            <a:off x="4356100" y="188913"/>
            <a:ext cx="4610100" cy="4391025"/>
          </a:xfrm>
          <a:prstGeom prst="rect">
            <a:avLst/>
          </a:prstGeom>
          <a:noFill/>
        </p:spPr>
      </p:pic>
      <p:pic>
        <p:nvPicPr>
          <p:cNvPr id="99334" name="Picture 6" descr="Изображение0001"/>
          <p:cNvPicPr>
            <a:picLocks noChangeAspect="1" noChangeArrowheads="1"/>
          </p:cNvPicPr>
          <p:nvPr/>
        </p:nvPicPr>
        <p:blipFill>
          <a:blip r:embed="rId3"/>
          <a:srcRect l="11420" t="8571" r="49718" b="64159"/>
          <a:stretch>
            <a:fillRect/>
          </a:stretch>
        </p:blipFill>
        <p:spPr bwMode="auto">
          <a:xfrm>
            <a:off x="4356100" y="4714875"/>
            <a:ext cx="4616450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8" name="Picture 6" descr="Изображение000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747" t="45569" r="60033" b="12538"/>
          <a:stretch>
            <a:fillRect/>
          </a:stretch>
        </p:blipFill>
        <p:spPr>
          <a:xfrm>
            <a:off x="4294188" y="188913"/>
            <a:ext cx="4670425" cy="6480175"/>
          </a:xfrm>
          <a:noFill/>
          <a:ln/>
        </p:spPr>
      </p:pic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3889375" cy="1066800"/>
          </a:xfrm>
        </p:spPr>
        <p:txBody>
          <a:bodyPr/>
          <a:lstStyle/>
          <a:p>
            <a:r>
              <a:rPr lang="ru-RU" sz="3200" dirty="0" err="1" smtClean="0"/>
              <a:t>Основні</a:t>
            </a:r>
            <a:r>
              <a:rPr lang="ru-RU" sz="3200" dirty="0" smtClean="0"/>
              <a:t> </a:t>
            </a:r>
            <a:r>
              <a:rPr lang="ru-RU" sz="3200" dirty="0" err="1" smtClean="0"/>
              <a:t>види</a:t>
            </a:r>
            <a:r>
              <a:rPr lang="ru-RU" sz="3200" dirty="0" smtClean="0"/>
              <a:t>  </a:t>
            </a:r>
            <a:r>
              <a:rPr lang="ru-RU" sz="3200" dirty="0" err="1" smtClean="0"/>
              <a:t>пойкилоцитів</a:t>
            </a:r>
            <a:endParaRPr lang="ru-RU" sz="3200" dirty="0"/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900113" y="2492375"/>
            <a:ext cx="27368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Овалоцити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Сфероцити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Дакроцити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хіноцити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Лептоцити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Стоматоцити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Кодоцити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8.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Кератоцити</a:t>
            </a:r>
            <a:r>
              <a:rPr lang="ru-RU" sz="2000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000" dirty="0" err="1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</a:t>
            </a:r>
            <a:r>
              <a:rPr lang="ru-RU" sz="2000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rgbClr val="CC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шизоцити</a:t>
            </a: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4284663" cy="22336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підвищений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вміст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гемоглобіну</a:t>
            </a:r>
            <a:r>
              <a:rPr lang="ru-RU" sz="2000" dirty="0" smtClean="0">
                <a:solidFill>
                  <a:schemeClr val="tx2"/>
                </a:solidFill>
              </a:rPr>
              <a:t> в </a:t>
            </a:r>
            <a:r>
              <a:rPr lang="ru-RU" sz="2000" dirty="0" err="1" smtClean="0">
                <a:solidFill>
                  <a:schemeClr val="tx2"/>
                </a:solidFill>
              </a:rPr>
              <a:t>еритроцитах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гіперхромія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нормальний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нормохромія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знижений</a:t>
            </a:r>
            <a:r>
              <a:rPr lang="ru-RU" sz="2000" dirty="0" smtClean="0">
                <a:solidFill>
                  <a:schemeClr val="tx2"/>
                </a:solidFill>
              </a:rPr>
              <a:t> – </a:t>
            </a:r>
            <a:r>
              <a:rPr lang="ru-RU" sz="2000" dirty="0" err="1" smtClean="0">
                <a:solidFill>
                  <a:schemeClr val="tx2"/>
                </a:solidFill>
              </a:rPr>
              <a:t>гіпохромія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Частина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анемій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супроводжується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анізохромією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поліхроматофілія</a:t>
            </a:r>
            <a:r>
              <a:rPr lang="ru-RU" sz="2000" dirty="0" smtClean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(</a:t>
            </a:r>
            <a:r>
              <a:rPr lang="ru-RU" sz="2000" i="1" dirty="0" err="1">
                <a:solidFill>
                  <a:srgbClr val="CCFF66"/>
                </a:solidFill>
              </a:rPr>
              <a:t>полихроматофилия</a:t>
            </a:r>
            <a:r>
              <a:rPr lang="ru-RU" sz="2000" dirty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066800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/>
              <a:t>Вміст</a:t>
            </a:r>
            <a:r>
              <a:rPr lang="ru-RU" sz="3600" dirty="0" smtClean="0"/>
              <a:t> </a:t>
            </a:r>
            <a:r>
              <a:rPr lang="ru-RU" sz="3600" dirty="0" err="1" smtClean="0"/>
              <a:t>гемоглобіна</a:t>
            </a:r>
            <a:r>
              <a:rPr lang="ru-RU" sz="3600" dirty="0" smtClean="0"/>
              <a:t> </a:t>
            </a:r>
            <a:r>
              <a:rPr lang="ru-RU" sz="3600" dirty="0" err="1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регенерація</a:t>
            </a:r>
            <a:r>
              <a:rPr lang="ru-RU" sz="3600" dirty="0" smtClean="0"/>
              <a:t> </a:t>
            </a:r>
            <a:r>
              <a:rPr lang="ru-RU" sz="3600" dirty="0" err="1" smtClean="0"/>
              <a:t>е</a:t>
            </a:r>
            <a:r>
              <a:rPr lang="ru-RU" sz="3600" dirty="0" err="1" smtClean="0"/>
              <a:t>ритроцитів</a:t>
            </a:r>
            <a:endParaRPr lang="ru-RU" sz="3600" dirty="0"/>
          </a:p>
        </p:txBody>
      </p:sp>
      <p:pic>
        <p:nvPicPr>
          <p:cNvPr id="100356" name="Picture 4" descr="Изображение"/>
          <p:cNvPicPr>
            <a:picLocks noChangeAspect="1" noChangeArrowheads="1"/>
          </p:cNvPicPr>
          <p:nvPr/>
        </p:nvPicPr>
        <p:blipFill>
          <a:blip r:embed="rId2"/>
          <a:srcRect l="54990" t="14154" r="6624" b="63779"/>
          <a:stretch>
            <a:fillRect/>
          </a:stretch>
        </p:blipFill>
        <p:spPr bwMode="auto">
          <a:xfrm>
            <a:off x="4211638" y="1557338"/>
            <a:ext cx="4752975" cy="1973262"/>
          </a:xfrm>
          <a:prstGeom prst="rect">
            <a:avLst/>
          </a:prstGeom>
          <a:noFill/>
        </p:spPr>
      </p:pic>
      <p:pic>
        <p:nvPicPr>
          <p:cNvPr id="100357" name="Picture 5" descr="Изображение0001"/>
          <p:cNvPicPr>
            <a:picLocks noChangeAspect="1" noChangeArrowheads="1"/>
          </p:cNvPicPr>
          <p:nvPr/>
        </p:nvPicPr>
        <p:blipFill>
          <a:blip r:embed="rId3"/>
          <a:srcRect l="54974" t="5711" r="5954" b="56174"/>
          <a:stretch>
            <a:fillRect/>
          </a:stretch>
        </p:blipFill>
        <p:spPr bwMode="auto">
          <a:xfrm>
            <a:off x="179388" y="3357563"/>
            <a:ext cx="4824412" cy="3327400"/>
          </a:xfrm>
          <a:prstGeom prst="rect">
            <a:avLst/>
          </a:prstGeom>
          <a:noFill/>
        </p:spPr>
      </p:pic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5003800" y="4292600"/>
            <a:ext cx="41402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</a:pP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Змінюється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активність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органів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еритропоезу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регенерація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еритроцитів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Виділяють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анемії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гіпо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-,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нормо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та </a:t>
            </a:r>
            <a:r>
              <a:rPr 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гіперрегенераторні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</a:pPr>
            <a:endParaRPr lang="ru-RU" sz="2000" dirty="0">
              <a:solidFill>
                <a:srgbClr val="CC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0" name="Picture 4" descr="Изображение0001"/>
          <p:cNvPicPr>
            <a:picLocks noChangeAspect="1" noChangeArrowheads="1"/>
          </p:cNvPicPr>
          <p:nvPr/>
        </p:nvPicPr>
        <p:blipFill>
          <a:blip r:embed="rId2"/>
          <a:srcRect l="54306" t="43826" r="5806" b="23813"/>
          <a:stretch>
            <a:fillRect/>
          </a:stretch>
        </p:blipFill>
        <p:spPr bwMode="auto">
          <a:xfrm>
            <a:off x="395288" y="908050"/>
            <a:ext cx="8497887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2984"/>
            <a:ext cx="8229600" cy="538164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втрати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крові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постгеморагічні</a:t>
            </a:r>
            <a:r>
              <a:rPr lang="ru-RU" sz="2200" i="1" dirty="0" smtClean="0">
                <a:solidFill>
                  <a:schemeClr val="tx2"/>
                </a:solidFill>
              </a:rPr>
              <a:t>). 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гострі</a:t>
            </a:r>
            <a:r>
              <a:rPr lang="ru-RU" sz="2200" i="1" dirty="0" smtClean="0">
                <a:solidFill>
                  <a:schemeClr val="tx2"/>
                </a:solidFill>
              </a:rPr>
              <a:t>; 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хронічні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варіант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залізодефіцитної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порушеного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200" i="1" dirty="0" smtClean="0">
                <a:solidFill>
                  <a:schemeClr val="tx2"/>
                </a:solidFill>
              </a:rPr>
              <a:t>: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дефіцитні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білково</a:t>
            </a:r>
            <a:r>
              <a:rPr lang="ru-RU" sz="2200" i="1" dirty="0" smtClean="0">
                <a:solidFill>
                  <a:schemeClr val="tx2"/>
                </a:solidFill>
              </a:rPr>
              <a:t>-, </a:t>
            </a:r>
            <a:r>
              <a:rPr lang="ru-RU" sz="2200" i="1" dirty="0" err="1" smtClean="0">
                <a:solidFill>
                  <a:schemeClr val="tx2"/>
                </a:solidFill>
              </a:rPr>
              <a:t>залізо</a:t>
            </a:r>
            <a:r>
              <a:rPr lang="ru-RU" sz="2200" i="1" dirty="0" smtClean="0">
                <a:solidFill>
                  <a:schemeClr val="tx2"/>
                </a:solidFill>
              </a:rPr>
              <a:t>-, В12-фолієводефіцитні </a:t>
            </a: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);  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ахрестичні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нездатність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використовувати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фактори</a:t>
            </a:r>
            <a:r>
              <a:rPr lang="ru-RU" sz="2200" i="1" dirty="0" smtClean="0">
                <a:solidFill>
                  <a:schemeClr val="tx2"/>
                </a:solidFill>
              </a:rPr>
              <a:t> при </a:t>
            </a:r>
            <a:r>
              <a:rPr lang="ru-RU" sz="2200" i="1" dirty="0" err="1" smtClean="0">
                <a:solidFill>
                  <a:schemeClr val="tx2"/>
                </a:solidFill>
              </a:rPr>
              <a:t>їх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надходженні</a:t>
            </a:r>
            <a:r>
              <a:rPr lang="ru-RU" sz="2200" i="1" dirty="0" smtClean="0">
                <a:solidFill>
                  <a:schemeClr val="tx2"/>
                </a:solidFill>
              </a:rPr>
              <a:t> в кров;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гіпопластичні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чи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припинення</a:t>
            </a:r>
            <a:r>
              <a:rPr lang="ru-RU" sz="2200" i="1" dirty="0" smtClean="0">
                <a:solidFill>
                  <a:schemeClr val="tx2"/>
                </a:solidFill>
              </a:rPr>
              <a:t>      </a:t>
            </a:r>
            <a:r>
              <a:rPr lang="ru-RU" sz="2200" i="1" dirty="0" err="1" smtClean="0">
                <a:solidFill>
                  <a:schemeClr val="tx2"/>
                </a:solidFill>
              </a:rPr>
              <a:t>еритропоезу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радіаційне</a:t>
            </a:r>
            <a:r>
              <a:rPr lang="ru-RU" sz="2200" i="1" dirty="0" smtClean="0">
                <a:solidFill>
                  <a:schemeClr val="tx2"/>
                </a:solidFill>
              </a:rPr>
              <a:t>, </a:t>
            </a:r>
            <a:r>
              <a:rPr lang="ru-RU" sz="2200" i="1" dirty="0" err="1" smtClean="0">
                <a:solidFill>
                  <a:schemeClr val="tx2"/>
                </a:solidFill>
              </a:rPr>
              <a:t>токсичне</a:t>
            </a:r>
            <a:r>
              <a:rPr lang="ru-RU" sz="2200" i="1" dirty="0" smtClean="0">
                <a:solidFill>
                  <a:schemeClr val="tx2"/>
                </a:solidFill>
              </a:rPr>
              <a:t>, </a:t>
            </a:r>
            <a:r>
              <a:rPr lang="ru-RU" sz="2200" i="1" dirty="0" err="1" smtClean="0">
                <a:solidFill>
                  <a:schemeClr val="tx2"/>
                </a:solidFill>
              </a:rPr>
              <a:t>імунне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ушкодження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мозку</a:t>
            </a:r>
            <a:r>
              <a:rPr lang="ru-RU" sz="2200" i="1" dirty="0" smtClean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80000"/>
              </a:lnSpc>
            </a:pPr>
            <a:r>
              <a:rPr lang="ru-RU" sz="2200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внаслідок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підвищеного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руйнування</a:t>
            </a: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200" i="1" dirty="0" smtClean="0">
                <a:solidFill>
                  <a:schemeClr val="tx2"/>
                </a:solidFill>
              </a:rPr>
              <a:t> (</a:t>
            </a:r>
            <a:r>
              <a:rPr lang="ru-RU" sz="2200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200" i="1" dirty="0" smtClean="0">
                <a:solidFill>
                  <a:schemeClr val="tx2"/>
                </a:solidFill>
              </a:rPr>
              <a:t>).  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Спадкові</a:t>
            </a:r>
            <a:r>
              <a:rPr lang="ru-RU" sz="2200" i="1" dirty="0" smtClean="0">
                <a:solidFill>
                  <a:schemeClr val="tx2"/>
                </a:solidFill>
              </a:rPr>
              <a:t>;    </a:t>
            </a:r>
            <a:endParaRPr lang="ru-RU" sz="2200" i="1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i="1" dirty="0" smtClean="0">
                <a:solidFill>
                  <a:schemeClr val="tx2"/>
                </a:solidFill>
              </a:rPr>
              <a:t> </a:t>
            </a:r>
            <a:r>
              <a:rPr lang="ru-RU" sz="2200" i="1" dirty="0" smtClean="0">
                <a:solidFill>
                  <a:schemeClr val="tx2"/>
                </a:solidFill>
              </a:rPr>
              <a:t>- </a:t>
            </a:r>
            <a:r>
              <a:rPr lang="ru-RU" sz="2200" i="1" dirty="0" err="1" smtClean="0">
                <a:solidFill>
                  <a:schemeClr val="tx2"/>
                </a:solidFill>
              </a:rPr>
              <a:t>Придбані</a:t>
            </a:r>
            <a:r>
              <a:rPr lang="ru-RU" sz="2200" i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r>
              <a:rPr lang="ru-RU" dirty="0" err="1" smtClean="0"/>
              <a:t>Класифікація</a:t>
            </a:r>
            <a:r>
              <a:rPr lang="ru-RU" dirty="0" smtClean="0"/>
              <a:t> </a:t>
            </a:r>
            <a:r>
              <a:rPr lang="ru-RU" dirty="0" err="1" smtClean="0"/>
              <a:t>анемій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після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масивних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кровотеч</a:t>
            </a:r>
            <a:r>
              <a:rPr lang="ru-RU" dirty="0" smtClean="0">
                <a:solidFill>
                  <a:schemeClr val="tx2"/>
                </a:solidFill>
              </a:rPr>
              <a:t> при </a:t>
            </a:r>
            <a:r>
              <a:rPr lang="ru-RU" dirty="0" err="1" smtClean="0">
                <a:solidFill>
                  <a:schemeClr val="tx2"/>
                </a:solidFill>
              </a:rPr>
              <a:t>виразковій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хворобі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при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розриві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маткової</a:t>
            </a:r>
            <a:r>
              <a:rPr lang="ru-RU" dirty="0" smtClean="0">
                <a:solidFill>
                  <a:schemeClr val="tx2"/>
                </a:solidFill>
              </a:rPr>
              <a:t> труби у </a:t>
            </a:r>
            <a:r>
              <a:rPr lang="ru-RU" dirty="0" err="1" smtClean="0">
                <a:solidFill>
                  <a:schemeClr val="tx2"/>
                </a:solidFill>
              </a:rPr>
              <a:t>разі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позаматкової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вагітності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роз'їданні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гілки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легеневої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артерії</a:t>
            </a:r>
            <a:r>
              <a:rPr lang="ru-RU" dirty="0" smtClean="0">
                <a:solidFill>
                  <a:schemeClr val="tx2"/>
                </a:solidFill>
              </a:rPr>
              <a:t> при </a:t>
            </a:r>
            <a:r>
              <a:rPr lang="ru-RU" dirty="0" err="1" smtClean="0">
                <a:solidFill>
                  <a:schemeClr val="tx2"/>
                </a:solidFill>
              </a:rPr>
              <a:t>туберкульозі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легень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розриві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аневризми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аорти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або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пораненні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її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стінки</a:t>
            </a:r>
            <a:r>
              <a:rPr lang="ru-RU" dirty="0" smtClean="0">
                <a:solidFill>
                  <a:schemeClr val="tx2"/>
                </a:solidFill>
              </a:rPr>
              <a:t> та великих </a:t>
            </a:r>
            <a:r>
              <a:rPr lang="ru-RU" dirty="0" err="1" smtClean="0">
                <a:solidFill>
                  <a:schemeClr val="tx2"/>
                </a:solidFill>
              </a:rPr>
              <a:t>гілок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відходять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від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аорти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Го</a:t>
            </a:r>
            <a:r>
              <a:rPr lang="ru-RU" sz="4000" dirty="0" err="1" smtClean="0"/>
              <a:t>стра</a:t>
            </a:r>
            <a:r>
              <a:rPr lang="ru-RU" sz="4000" dirty="0" smtClean="0"/>
              <a:t> </a:t>
            </a:r>
            <a:r>
              <a:rPr lang="ru-RU" sz="4000" dirty="0" err="1" smtClean="0"/>
              <a:t>постгеморагічна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205038"/>
            <a:ext cx="8229600" cy="3484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tx2"/>
                </a:solidFill>
              </a:rPr>
              <a:t>при </a:t>
            </a:r>
            <a:r>
              <a:rPr lang="ru-RU" dirty="0" err="1" smtClean="0">
                <a:solidFill>
                  <a:schemeClr val="tx2"/>
                </a:solidFill>
              </a:rPr>
              <a:t>повторних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нерясних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крововтратах</a:t>
            </a:r>
            <a:r>
              <a:rPr lang="ru-RU" dirty="0" smtClean="0">
                <a:solidFill>
                  <a:schemeClr val="tx2"/>
                </a:solidFill>
              </a:rPr>
              <a:t>: невеликих </a:t>
            </a:r>
            <a:r>
              <a:rPr lang="ru-RU" dirty="0" err="1" smtClean="0">
                <a:solidFill>
                  <a:schemeClr val="tx2"/>
                </a:solidFill>
              </a:rPr>
              <a:t>кровотечах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пухлини</a:t>
            </a:r>
            <a:r>
              <a:rPr lang="ru-RU" dirty="0" smtClean="0">
                <a:solidFill>
                  <a:schemeClr val="tx2"/>
                </a:solidFill>
              </a:rPr>
              <a:t> ШКТ,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розпадається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виразки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шлунка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гемороїдальних</a:t>
            </a:r>
            <a:r>
              <a:rPr lang="ru-RU" dirty="0" smtClean="0">
                <a:solidFill>
                  <a:schemeClr val="tx2"/>
                </a:solidFill>
              </a:rPr>
              <a:t> вен,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порожнини</a:t>
            </a:r>
            <a:r>
              <a:rPr lang="ru-RU" dirty="0" smtClean="0">
                <a:solidFill>
                  <a:schemeClr val="tx2"/>
                </a:solidFill>
              </a:rPr>
              <a:t> матки, при </a:t>
            </a:r>
            <a:r>
              <a:rPr lang="ru-RU" dirty="0" err="1" smtClean="0">
                <a:solidFill>
                  <a:schemeClr val="tx2"/>
                </a:solidFill>
              </a:rPr>
              <a:t>геморагічному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синдромі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гемофілії</a:t>
            </a:r>
            <a:r>
              <a:rPr lang="ru-RU" dirty="0" smtClean="0">
                <a:solidFill>
                  <a:schemeClr val="tx2"/>
                </a:solidFill>
              </a:rPr>
              <a:t> .</a:t>
            </a: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Хронічна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постгеморагічна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5219700" y="1773238"/>
            <a:ext cx="3924300" cy="43497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при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недостатньому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надходженні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їжею,екзогенної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 у </a:t>
            </a:r>
            <a:r>
              <a:rPr lang="ru-RU" sz="2000" dirty="0" err="1" smtClean="0">
                <a:solidFill>
                  <a:schemeClr val="tx2"/>
                </a:solidFill>
              </a:rPr>
              <a:t>зв'язку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підвищеними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запитами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організму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вагітних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жінок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що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годують,при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деяких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інфекціях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в </a:t>
            </a:r>
            <a:r>
              <a:rPr lang="ru-RU" sz="2000" dirty="0" err="1" smtClean="0">
                <a:solidFill>
                  <a:schemeClr val="tx2"/>
                </a:solidFill>
              </a:rPr>
              <a:t>основі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може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лежати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резорбційна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недостатність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заліза</a:t>
            </a:r>
            <a:r>
              <a:rPr lang="ru-RU" sz="2000" dirty="0" smtClean="0">
                <a:solidFill>
                  <a:schemeClr val="tx2"/>
                </a:solidFill>
              </a:rPr>
              <a:t>, яка </a:t>
            </a:r>
            <a:r>
              <a:rPr lang="ru-RU" sz="2000" dirty="0" err="1" smtClean="0">
                <a:solidFill>
                  <a:schemeClr val="tx2"/>
                </a:solidFill>
              </a:rPr>
              <a:t>зустрічається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шлунково-кишкового</a:t>
            </a:r>
            <a:r>
              <a:rPr lang="ru-RU" sz="2000" dirty="0" smtClean="0">
                <a:solidFill>
                  <a:schemeClr val="tx2"/>
                </a:solidFill>
              </a:rPr>
              <a:t> тракту, а </a:t>
            </a:r>
            <a:r>
              <a:rPr lang="ru-RU" sz="2000" dirty="0" err="1" smtClean="0">
                <a:solidFill>
                  <a:schemeClr val="tx2"/>
                </a:solidFill>
              </a:rPr>
              <a:t>також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після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резекції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шлунка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або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кишечника</a:t>
            </a:r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Залі</a:t>
            </a:r>
            <a:r>
              <a:rPr lang="ru-RU" dirty="0" err="1" smtClean="0"/>
              <a:t>зодефіцитна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  <p:pic>
        <p:nvPicPr>
          <p:cNvPr id="97284" name="Picture 4" descr="Image12"/>
          <p:cNvPicPr>
            <a:picLocks noChangeAspect="1" noChangeArrowheads="1"/>
          </p:cNvPicPr>
          <p:nvPr/>
        </p:nvPicPr>
        <p:blipFill>
          <a:blip r:embed="rId2" cstate="print"/>
          <a:srcRect l="6142" t="13873" r="995" b="21127"/>
          <a:stretch>
            <a:fillRect/>
          </a:stretch>
        </p:blipFill>
        <p:spPr bwMode="auto">
          <a:xfrm>
            <a:off x="323850" y="1412875"/>
            <a:ext cx="4752975" cy="489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ru-RU" sz="4000" dirty="0" err="1" smtClean="0"/>
              <a:t>Залі</a:t>
            </a:r>
            <a:r>
              <a:rPr lang="ru-RU" sz="4000" dirty="0" err="1" smtClean="0"/>
              <a:t>зодефіцитна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  <p:pic>
        <p:nvPicPr>
          <p:cNvPr id="122884" name="Picture 4" descr="Изображение0002"/>
          <p:cNvPicPr>
            <a:picLocks noChangeAspect="1" noChangeArrowheads="1"/>
          </p:cNvPicPr>
          <p:nvPr/>
        </p:nvPicPr>
        <p:blipFill>
          <a:blip r:embed="rId2"/>
          <a:srcRect l="11449" t="50945" r="48798" b="5711"/>
          <a:stretch>
            <a:fillRect/>
          </a:stretch>
        </p:blipFill>
        <p:spPr bwMode="auto">
          <a:xfrm>
            <a:off x="827088" y="981075"/>
            <a:ext cx="7561262" cy="5688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4211638" cy="48529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/>
                </a:solidFill>
              </a:rPr>
              <a:t>виникає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зрілому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віці</a:t>
            </a:r>
            <a:r>
              <a:rPr lang="ru-RU" sz="2400" dirty="0" smtClean="0">
                <a:solidFill>
                  <a:schemeClr val="tx2"/>
                </a:solidFill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</a:rPr>
              <a:t>після</a:t>
            </a:r>
            <a:r>
              <a:rPr lang="ru-RU" sz="2400" dirty="0" smtClean="0">
                <a:solidFill>
                  <a:schemeClr val="tx2"/>
                </a:solidFill>
              </a:rPr>
              <a:t> 40 </a:t>
            </a:r>
            <a:r>
              <a:rPr lang="ru-RU" sz="2400" dirty="0" err="1" smtClean="0">
                <a:solidFill>
                  <a:schemeClr val="tx2"/>
                </a:solidFill>
              </a:rPr>
              <a:t>років</a:t>
            </a:r>
            <a:r>
              <a:rPr lang="ru-RU" sz="2400" dirty="0" smtClean="0">
                <a:solidFill>
                  <a:schemeClr val="tx2"/>
                </a:solidFill>
              </a:rPr>
              <a:t>).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хвороби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обумовлено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випаданням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секреції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гастромукопротеїду</a:t>
            </a:r>
            <a:r>
              <a:rPr lang="ru-RU" sz="2400" dirty="0" smtClean="0">
                <a:solidFill>
                  <a:schemeClr val="tx2"/>
                </a:solidFill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</a:rPr>
              <a:t>зв'язку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спадковою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неповноцінністю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власних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залоз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шлунка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що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завершується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передчасною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інволюцією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Велике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значення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аутоімунні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процеси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4259262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В12-дефіцитна </a:t>
            </a:r>
            <a:r>
              <a:rPr lang="ru-RU" sz="3600" dirty="0" err="1" smtClean="0"/>
              <a:t>анемія</a:t>
            </a:r>
            <a:endParaRPr lang="ru-RU" sz="3600" dirty="0"/>
          </a:p>
        </p:txBody>
      </p:sp>
      <p:pic>
        <p:nvPicPr>
          <p:cNvPr id="105476" name="Picture 4" descr="Изображение0005"/>
          <p:cNvPicPr>
            <a:picLocks noChangeAspect="1" noChangeArrowheads="1"/>
          </p:cNvPicPr>
          <p:nvPr/>
        </p:nvPicPr>
        <p:blipFill>
          <a:blip r:embed="rId2"/>
          <a:srcRect l="13217" t="16086" r="47639" b="3822"/>
          <a:stretch>
            <a:fillRect/>
          </a:stretch>
        </p:blipFill>
        <p:spPr bwMode="auto">
          <a:xfrm>
            <a:off x="4494213" y="188913"/>
            <a:ext cx="4478337" cy="648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В12-дефіцитна </a:t>
            </a:r>
            <a:r>
              <a:rPr lang="ru-RU" dirty="0" err="1" smtClean="0"/>
              <a:t>анемія</a:t>
            </a:r>
            <a:endParaRPr lang="ru-RU" dirty="0"/>
          </a:p>
        </p:txBody>
      </p:sp>
      <p:pic>
        <p:nvPicPr>
          <p:cNvPr id="78853" name="Picture 5" descr="HEME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268413"/>
            <a:ext cx="3394075" cy="5184775"/>
          </a:xfrm>
          <a:prstGeom prst="rect">
            <a:avLst/>
          </a:prstGeom>
          <a:noFill/>
        </p:spPr>
      </p:pic>
      <p:pic>
        <p:nvPicPr>
          <p:cNvPr id="78854" name="Picture 6" descr="Image14"/>
          <p:cNvPicPr>
            <a:picLocks noChangeAspect="1" noChangeArrowheads="1"/>
          </p:cNvPicPr>
          <p:nvPr/>
        </p:nvPicPr>
        <p:blipFill>
          <a:blip r:embed="rId3" cstate="print"/>
          <a:srcRect l="3998" t="12358" r="2675" b="9256"/>
          <a:stretch>
            <a:fillRect/>
          </a:stretch>
        </p:blipFill>
        <p:spPr bwMode="auto">
          <a:xfrm>
            <a:off x="395288" y="1268413"/>
            <a:ext cx="5040312" cy="5256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3059113" y="1268413"/>
            <a:ext cx="6084887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зумовлені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внутрішньосудинним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гемолізом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виникають</a:t>
            </a:r>
            <a:r>
              <a:rPr lang="ru-RU" sz="2000" b="1" i="1" dirty="0" smtClean="0">
                <a:solidFill>
                  <a:schemeClr val="tx2"/>
                </a:solidFill>
              </a:rPr>
              <a:t> при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впливі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гемолітичних</a:t>
            </a:r>
            <a:r>
              <a:rPr lang="ru-RU" sz="2000" b="1" i="1" dirty="0" smtClean="0">
                <a:solidFill>
                  <a:schemeClr val="tx2"/>
                </a:solidFill>
              </a:rPr>
              <a:t> отрут, при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важких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опіках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малярії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сепсисі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переливанні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несумісної</a:t>
            </a:r>
            <a:r>
              <a:rPr lang="ru-RU" sz="2000" b="1" i="1" dirty="0" smtClean="0">
                <a:solidFill>
                  <a:schemeClr val="tx2"/>
                </a:solidFill>
              </a:rPr>
              <a:t> по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групі</a:t>
            </a:r>
            <a:r>
              <a:rPr lang="ru-RU" sz="2000" b="1" i="1" dirty="0" smtClean="0">
                <a:solidFill>
                  <a:schemeClr val="tx2"/>
                </a:solidFill>
              </a:rPr>
              <a:t> та резус-фактору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крові</a:t>
            </a:r>
            <a:r>
              <a:rPr lang="ru-RU" sz="2000" b="1" i="1" dirty="0" smtClean="0">
                <a:solidFill>
                  <a:schemeClr val="tx2"/>
                </a:solidFill>
              </a:rPr>
              <a:t>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Велику</a:t>
            </a:r>
            <a:r>
              <a:rPr lang="ru-RU" sz="2000" b="1" i="1" dirty="0" smtClean="0">
                <a:solidFill>
                  <a:schemeClr val="tx2"/>
                </a:solidFill>
              </a:rPr>
              <a:t> роль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грають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імунопатологічні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процеси</a:t>
            </a:r>
            <a:r>
              <a:rPr lang="ru-RU" sz="2000" b="1" i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b="1" i="1" dirty="0" err="1" smtClean="0">
                <a:solidFill>
                  <a:schemeClr val="tx2"/>
                </a:solidFill>
              </a:rPr>
              <a:t>Гемолітичні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зумовлені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позасудинним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 (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внутрішньоклітинним</a:t>
            </a:r>
            <a:r>
              <a:rPr lang="ru-RU" sz="2000" b="1" i="1" dirty="0" smtClean="0">
                <a:solidFill>
                  <a:schemeClr val="tx2"/>
                </a:solidFill>
              </a:rPr>
              <a:t>)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гемолізом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мають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спадковий</a:t>
            </a:r>
            <a:r>
              <a:rPr lang="ru-RU" sz="2000" b="1" i="1" dirty="0" smtClean="0">
                <a:solidFill>
                  <a:schemeClr val="tx2"/>
                </a:solidFill>
              </a:rPr>
              <a:t> характер.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Розпад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еритроцитів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відбувається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2000" b="1" i="1" dirty="0" smtClean="0">
                <a:solidFill>
                  <a:schemeClr val="tx2"/>
                </a:solidFill>
              </a:rPr>
              <a:t> в макрофагах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селезінки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меншою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мірою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мозку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печінки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b="1" i="1" dirty="0" smtClean="0">
                <a:solidFill>
                  <a:schemeClr val="tx2"/>
                </a:solidFill>
              </a:rPr>
              <a:t>. Характерна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тріада</a:t>
            </a:r>
            <a:r>
              <a:rPr lang="ru-RU" sz="2000" b="1" i="1" dirty="0" smtClean="0">
                <a:solidFill>
                  <a:schemeClr val="tx2"/>
                </a:solidFill>
              </a:rPr>
              <a:t>: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анемія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спленомегалія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жовтяниця</a:t>
            </a:r>
            <a:r>
              <a:rPr lang="ru-RU" sz="2000" b="1" i="1" dirty="0" smtClean="0">
                <a:solidFill>
                  <a:schemeClr val="tx2"/>
                </a:solidFill>
              </a:rPr>
              <a:t>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Ці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ділять</a:t>
            </a:r>
            <a:r>
              <a:rPr lang="ru-RU" sz="2000" b="1" i="1" dirty="0" smtClean="0">
                <a:solidFill>
                  <a:schemeClr val="tx2"/>
                </a:solidFill>
              </a:rPr>
              <a:t> на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,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еритроцитоферментопатії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 та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гемоглобінопатії</a:t>
            </a:r>
            <a:r>
              <a:rPr lang="ru-RU" sz="2000" b="1" i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77834" name="Picture 10" descr="I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87675" cy="6858000"/>
          </a:xfrm>
          <a:prstGeom prst="rect">
            <a:avLst/>
          </a:prstGeom>
          <a:noFill/>
        </p:spPr>
      </p:pic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2987675" y="333375"/>
            <a:ext cx="61563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Гемолітичні</a:t>
            </a: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анемії</a:t>
            </a:r>
            <a:endParaRPr lang="ru-RU" sz="36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7786687" cy="1143000"/>
          </a:xfrm>
        </p:spPr>
        <p:txBody>
          <a:bodyPr/>
          <a:lstStyle/>
          <a:p>
            <a:r>
              <a:rPr lang="ru-RU" sz="3200" dirty="0" err="1" smtClean="0"/>
              <a:t>Спадкові</a:t>
            </a:r>
            <a:r>
              <a:rPr lang="ru-RU" sz="3200" dirty="0" smtClean="0"/>
              <a:t> </a:t>
            </a:r>
            <a:r>
              <a:rPr lang="ru-RU" sz="3200" dirty="0" err="1" smtClean="0"/>
              <a:t>форми</a:t>
            </a:r>
            <a:r>
              <a:rPr lang="ru-RU" sz="3200" dirty="0" smtClean="0"/>
              <a:t> </a:t>
            </a:r>
            <a:r>
              <a:rPr lang="ru-RU" sz="3200" dirty="0" err="1" smtClean="0"/>
              <a:t>гемолітичних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анемій</a:t>
            </a:r>
            <a:endParaRPr lang="ru-RU" sz="3200" dirty="0"/>
          </a:p>
        </p:txBody>
      </p:sp>
      <p:pic>
        <p:nvPicPr>
          <p:cNvPr id="123908" name="Picture 4" descr="Изображение0003"/>
          <p:cNvPicPr>
            <a:picLocks noChangeAspect="1" noChangeArrowheads="1"/>
          </p:cNvPicPr>
          <p:nvPr/>
        </p:nvPicPr>
        <p:blipFill>
          <a:blip r:embed="rId2"/>
          <a:srcRect l="54306" t="8568" r="5806" b="35237"/>
          <a:stretch>
            <a:fillRect/>
          </a:stretch>
        </p:blipFill>
        <p:spPr bwMode="auto">
          <a:xfrm>
            <a:off x="1619250" y="1084263"/>
            <a:ext cx="6121400" cy="556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 descr="Изображение000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4306" t="64784" r="5806" b="4767"/>
          <a:stretch>
            <a:fillRect/>
          </a:stretch>
        </p:blipFill>
        <p:spPr>
          <a:xfrm>
            <a:off x="611188" y="1628775"/>
            <a:ext cx="7848600" cy="4495800"/>
          </a:xfrm>
          <a:noFill/>
          <a:ln/>
        </p:spPr>
      </p:pic>
      <p:sp>
        <p:nvSpPr>
          <p:cNvPr id="13107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3600" dirty="0" err="1" smtClean="0"/>
              <a:t>Спадкові</a:t>
            </a:r>
            <a:r>
              <a:rPr lang="ru-RU" sz="3600" dirty="0" smtClean="0"/>
              <a:t> </a:t>
            </a:r>
            <a:r>
              <a:rPr lang="ru-RU" sz="3600" dirty="0" err="1" smtClean="0"/>
              <a:t>форми</a:t>
            </a:r>
            <a:r>
              <a:rPr lang="ru-RU" sz="3600" dirty="0" smtClean="0"/>
              <a:t> </a:t>
            </a:r>
            <a:r>
              <a:rPr lang="ru-RU" sz="3600" dirty="0" err="1" smtClean="0"/>
              <a:t>гемолітичних</a:t>
            </a:r>
            <a:r>
              <a:rPr lang="ru-RU" sz="3600" dirty="0" smtClean="0"/>
              <a:t> </a:t>
            </a:r>
            <a:r>
              <a:rPr lang="ru-RU" sz="3600" dirty="0" err="1" smtClean="0"/>
              <a:t>анемій</a:t>
            </a:r>
            <a:endParaRPr lang="ru-RU" sz="36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3" name="Picture 7" descr="Image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90" t="9604" b="8722"/>
          <a:stretch>
            <a:fillRect/>
          </a:stretch>
        </p:blipFill>
        <p:spPr>
          <a:xfrm>
            <a:off x="468313" y="1773238"/>
            <a:ext cx="3887787" cy="4464050"/>
          </a:xfrm>
          <a:noFill/>
          <a:ln/>
        </p:spPr>
      </p:pic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dirty="0" err="1" smtClean="0"/>
              <a:t>Гемолітичні</a:t>
            </a:r>
            <a:r>
              <a:rPr lang="ru-RU" dirty="0" smtClean="0"/>
              <a:t> </a:t>
            </a:r>
            <a:r>
              <a:rPr lang="ru-RU" dirty="0" err="1" smtClean="0"/>
              <a:t>анемії</a:t>
            </a:r>
            <a:endParaRPr lang="ru-RU" dirty="0"/>
          </a:p>
        </p:txBody>
      </p:sp>
      <p:pic>
        <p:nvPicPr>
          <p:cNvPr id="80904" name="Picture 8" descr="Image15"/>
          <p:cNvPicPr>
            <a:picLocks noChangeAspect="1" noChangeArrowheads="1"/>
          </p:cNvPicPr>
          <p:nvPr/>
        </p:nvPicPr>
        <p:blipFill>
          <a:blip r:embed="rId3" cstate="print"/>
          <a:srcRect l="8574" t="9363" r="6422" b="16751"/>
          <a:stretch>
            <a:fillRect/>
          </a:stretch>
        </p:blipFill>
        <p:spPr bwMode="auto">
          <a:xfrm>
            <a:off x="4656138" y="1844675"/>
            <a:ext cx="4054475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Набуті</a:t>
            </a:r>
            <a:r>
              <a:rPr lang="ru-RU" sz="3600" dirty="0" smtClean="0"/>
              <a:t> </a:t>
            </a:r>
            <a:r>
              <a:rPr lang="ru-RU" sz="3600" dirty="0" err="1" smtClean="0"/>
              <a:t>форми</a:t>
            </a:r>
            <a:r>
              <a:rPr lang="ru-RU" sz="3600" dirty="0" smtClean="0"/>
              <a:t> </a:t>
            </a:r>
            <a:r>
              <a:rPr lang="ru-RU" sz="3600" dirty="0" err="1" smtClean="0"/>
              <a:t>гемолітичних</a:t>
            </a:r>
            <a:r>
              <a:rPr lang="ru-RU" sz="3600" dirty="0" smtClean="0"/>
              <a:t> </a:t>
            </a:r>
            <a:r>
              <a:rPr lang="ru-RU" sz="3600" dirty="0" err="1" smtClean="0"/>
              <a:t>анемій</a:t>
            </a:r>
            <a:endParaRPr lang="ru-RU" sz="3600" dirty="0"/>
          </a:p>
        </p:txBody>
      </p:sp>
      <p:pic>
        <p:nvPicPr>
          <p:cNvPr id="129028" name="Picture 4" descr="Изображение0002"/>
          <p:cNvPicPr>
            <a:picLocks noChangeAspect="1" noChangeArrowheads="1"/>
          </p:cNvPicPr>
          <p:nvPr/>
        </p:nvPicPr>
        <p:blipFill>
          <a:blip r:embed="rId2"/>
          <a:srcRect l="54321" t="7623" r="5940" b="48215"/>
          <a:stretch>
            <a:fillRect/>
          </a:stretch>
        </p:blipFill>
        <p:spPr bwMode="auto">
          <a:xfrm>
            <a:off x="1042988" y="1557338"/>
            <a:ext cx="6913562" cy="4979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213"/>
            <a:ext cx="5580063" cy="4495800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tx2"/>
                </a:solidFill>
              </a:rPr>
              <a:t>є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наслідком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400" dirty="0" smtClean="0">
                <a:solidFill>
                  <a:schemeClr val="tx2"/>
                </a:solidFill>
              </a:rPr>
              <a:t>, особливо </a:t>
            </a:r>
            <a:r>
              <a:rPr lang="ru-RU" sz="2400" dirty="0" err="1" smtClean="0">
                <a:solidFill>
                  <a:schemeClr val="tx2"/>
                </a:solidFill>
              </a:rPr>
              <a:t>молодих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гемопоезу</a:t>
            </a:r>
            <a:r>
              <a:rPr lang="ru-RU" sz="2400" dirty="0" smtClean="0">
                <a:solidFill>
                  <a:schemeClr val="tx2"/>
                </a:solidFill>
              </a:rPr>
              <a:t>. Причиною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може</a:t>
            </a:r>
            <a:r>
              <a:rPr lang="ru-RU" sz="2400" dirty="0" smtClean="0">
                <a:solidFill>
                  <a:schemeClr val="tx2"/>
                </a:solidFill>
              </a:rPr>
              <a:t> бути як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ендогенні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екзогенні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чинники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Серед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факторів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велике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місце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займають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спадкові</a:t>
            </a:r>
            <a:r>
              <a:rPr lang="ru-RU" sz="2400" dirty="0" smtClean="0">
                <a:solidFill>
                  <a:schemeClr val="tx2"/>
                </a:solidFill>
              </a:rPr>
              <a:t>. Для </a:t>
            </a:r>
            <a:r>
              <a:rPr lang="ru-RU" sz="2400" dirty="0" err="1" smtClean="0">
                <a:solidFill>
                  <a:schemeClr val="tx2"/>
                </a:solidFill>
              </a:rPr>
              <a:t>ендогенних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анемій</a:t>
            </a:r>
            <a:r>
              <a:rPr lang="ru-RU" sz="2400" dirty="0" smtClean="0">
                <a:solidFill>
                  <a:schemeClr val="tx2"/>
                </a:solidFill>
              </a:rPr>
              <a:t> характерно </a:t>
            </a:r>
            <a:r>
              <a:rPr lang="ru-RU" sz="2400" dirty="0" err="1" smtClean="0">
                <a:solidFill>
                  <a:schemeClr val="tx2"/>
                </a:solidFill>
              </a:rPr>
              <a:t>ураження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еритробластичного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паростка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втратою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здатності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мозку</a:t>
            </a:r>
            <a:r>
              <a:rPr lang="ru-RU" sz="2400" dirty="0" smtClean="0">
                <a:solidFill>
                  <a:schemeClr val="tx2"/>
                </a:solidFill>
              </a:rPr>
              <a:t> до </a:t>
            </a:r>
            <a:r>
              <a:rPr lang="ru-RU" sz="2400" dirty="0" err="1" smtClean="0">
                <a:solidFill>
                  <a:schemeClr val="tx2"/>
                </a:solidFill>
              </a:rPr>
              <a:t>регенерації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dirty="0" err="1" smtClean="0"/>
              <a:t>Апластична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  <p:pic>
        <p:nvPicPr>
          <p:cNvPr id="82949" name="Picture 5" descr="HEME0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1557338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/>
                </a:solidFill>
              </a:rPr>
              <a:t>Екзогенними</a:t>
            </a:r>
            <a:r>
              <a:rPr lang="ru-RU" sz="2400" dirty="0" smtClean="0">
                <a:solidFill>
                  <a:schemeClr val="tx2"/>
                </a:solidFill>
              </a:rPr>
              <a:t> факторами, </a:t>
            </a:r>
            <a:r>
              <a:rPr lang="ru-RU" sz="2400" dirty="0" err="1" smtClean="0">
                <a:solidFill>
                  <a:schemeClr val="tx2"/>
                </a:solidFill>
              </a:rPr>
              <a:t>що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викликають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гіпопластичних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анемій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можуть</a:t>
            </a:r>
            <a:r>
              <a:rPr lang="ru-RU" sz="2400" dirty="0" smtClean="0">
                <a:solidFill>
                  <a:schemeClr val="tx2"/>
                </a:solidFill>
              </a:rPr>
              <a:t> бути </a:t>
            </a:r>
            <a:r>
              <a:rPr lang="ru-RU" sz="2400" dirty="0" err="1" smtClean="0">
                <a:solidFill>
                  <a:schemeClr val="tx2"/>
                </a:solidFill>
              </a:rPr>
              <a:t>променева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енергія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токсичні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речовини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лікарські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препарати</a:t>
            </a:r>
            <a:r>
              <a:rPr lang="ru-RU" sz="2400" dirty="0" smtClean="0">
                <a:solidFill>
                  <a:schemeClr val="tx2"/>
                </a:solidFill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</a:rPr>
              <a:t>цитостатики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амідопірин</a:t>
            </a:r>
            <a:r>
              <a:rPr lang="ru-RU" sz="2400" dirty="0" smtClean="0">
                <a:solidFill>
                  <a:schemeClr val="tx2"/>
                </a:solidFill>
              </a:rPr>
              <a:t>, атофан, </a:t>
            </a:r>
            <a:r>
              <a:rPr lang="ru-RU" sz="2400" dirty="0" err="1" smtClean="0">
                <a:solidFill>
                  <a:schemeClr val="tx2"/>
                </a:solidFill>
              </a:rPr>
              <a:t>барбітурати</a:t>
            </a:r>
            <a:r>
              <a:rPr lang="ru-RU" sz="2400" dirty="0" smtClean="0">
                <a:solidFill>
                  <a:schemeClr val="tx2"/>
                </a:solidFill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</a:rPr>
              <a:t>ін</a:t>
            </a:r>
            <a:r>
              <a:rPr lang="ru-RU" sz="2400" dirty="0" smtClean="0">
                <a:solidFill>
                  <a:schemeClr val="tx2"/>
                </a:solidFill>
              </a:rPr>
              <a:t>.). При </a:t>
            </a:r>
            <a:r>
              <a:rPr lang="ru-RU" sz="2400" dirty="0" err="1" smtClean="0">
                <a:solidFill>
                  <a:schemeClr val="tx2"/>
                </a:solidFill>
              </a:rPr>
              <a:t>екзогенних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анеміях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повного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гемопоезу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немає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лише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пригнічення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регенераторної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здатності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мозку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  <a:r>
              <a:rPr lang="ru-RU" sz="2400" dirty="0" err="1" smtClean="0">
                <a:solidFill>
                  <a:schemeClr val="tx2"/>
                </a:solidFill>
              </a:rPr>
              <a:t>Приєднується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гемоліз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виникають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множинні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крововиливи</a:t>
            </a:r>
            <a:r>
              <a:rPr lang="ru-RU" sz="2400" dirty="0" smtClean="0">
                <a:solidFill>
                  <a:schemeClr val="tx2"/>
                </a:solidFill>
              </a:rPr>
              <a:t> в </a:t>
            </a:r>
            <a:r>
              <a:rPr lang="ru-RU" sz="2400" dirty="0" err="1" smtClean="0">
                <a:solidFill>
                  <a:schemeClr val="tx2"/>
                </a:solidFill>
              </a:rPr>
              <a:t>серозних</a:t>
            </a:r>
            <a:r>
              <a:rPr lang="ru-RU" sz="2400" dirty="0" smtClean="0">
                <a:solidFill>
                  <a:schemeClr val="tx2"/>
                </a:solidFill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</a:rPr>
              <a:t>слизових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оболонках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явища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загального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гемосидерозу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жирова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дистрофія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міокарда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печінки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нирок</a:t>
            </a:r>
            <a:r>
              <a:rPr lang="ru-RU" sz="2400" dirty="0" smtClean="0">
                <a:solidFill>
                  <a:schemeClr val="tx2"/>
                </a:solidFill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</a:rPr>
              <a:t>виразково-некротичні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та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гнійні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процеси</a:t>
            </a:r>
            <a:r>
              <a:rPr lang="ru-RU" sz="2400" dirty="0" smtClean="0">
                <a:solidFill>
                  <a:schemeClr val="tx2"/>
                </a:solidFill>
              </a:rPr>
              <a:t>, особливо у </a:t>
            </a:r>
            <a:r>
              <a:rPr lang="ru-RU" sz="2400" dirty="0" err="1" smtClean="0">
                <a:solidFill>
                  <a:schemeClr val="tx2"/>
                </a:solidFill>
              </a:rPr>
              <a:t>шлунково-кишковому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</a:rPr>
              <a:t>тракті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Апластична</a:t>
            </a:r>
            <a:r>
              <a:rPr lang="ru-RU" dirty="0" smtClean="0"/>
              <a:t> </a:t>
            </a:r>
            <a:r>
              <a:rPr lang="ru-RU" dirty="0" err="1" smtClean="0"/>
              <a:t>анемія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r>
              <a:rPr lang="ru-RU" sz="4000" dirty="0" err="1" smtClean="0"/>
              <a:t>Апластична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анемія</a:t>
            </a:r>
            <a:endParaRPr lang="ru-RU" sz="4000" dirty="0"/>
          </a:p>
        </p:txBody>
      </p:sp>
      <p:pic>
        <p:nvPicPr>
          <p:cNvPr id="124932" name="Picture 4" descr="Изображение0004"/>
          <p:cNvPicPr>
            <a:picLocks noChangeAspect="1" noChangeArrowheads="1"/>
          </p:cNvPicPr>
          <p:nvPr/>
        </p:nvPicPr>
        <p:blipFill>
          <a:blip r:embed="rId2"/>
          <a:srcRect l="53891" t="44687" r="5806" b="4767"/>
          <a:stretch>
            <a:fillRect/>
          </a:stretch>
        </p:blipFill>
        <p:spPr bwMode="auto">
          <a:xfrm>
            <a:off x="684213" y="942975"/>
            <a:ext cx="7775575" cy="5691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Image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4" y="1524000"/>
            <a:ext cx="3714776" cy="4572000"/>
          </a:xfrm>
          <a:noFill/>
          <a:ln/>
        </p:spPr>
      </p:pic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Лейкон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457200" y="1600200"/>
            <a:ext cx="404336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</a:pP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система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циркулюючих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периферичній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крові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лейкоцитів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органів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здійснюють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їх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продукцію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лейкопоез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руйнування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лейкодієрез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),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функціонують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при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впливі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системи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нейрогуморальної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регуляції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</a:pP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Лейкоцитоз – </a:t>
            </a:r>
            <a:r>
              <a:rPr lang="ru-RU" sz="2800" b="1" dirty="0" err="1" smtClean="0">
                <a:solidFill>
                  <a:schemeClr val="tx2"/>
                </a:solidFill>
              </a:rPr>
              <a:t>збільшення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лейкоцитів</a:t>
            </a:r>
            <a:r>
              <a:rPr lang="ru-RU" sz="2800" b="1" dirty="0" smtClean="0">
                <a:solidFill>
                  <a:schemeClr val="tx2"/>
                </a:solidFill>
              </a:rPr>
              <a:t> у </a:t>
            </a:r>
            <a:r>
              <a:rPr lang="ru-RU" sz="28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800" b="1" dirty="0" smtClean="0">
                <a:solidFill>
                  <a:schemeClr val="tx2"/>
                </a:solidFill>
              </a:rPr>
              <a:t> (норма – 4,0–8,0 ∙ 109 в 1л). На </a:t>
            </a:r>
            <a:r>
              <a:rPr lang="ru-RU" sz="2800" b="1" dirty="0" err="1" smtClean="0">
                <a:solidFill>
                  <a:schemeClr val="tx2"/>
                </a:solidFill>
              </a:rPr>
              <a:t>вигляд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лейкоцитози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ділять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на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нейтрофільні</a:t>
            </a:r>
            <a:r>
              <a:rPr lang="ru-RU" sz="2800" b="1" dirty="0" smtClean="0">
                <a:solidFill>
                  <a:schemeClr val="tx2"/>
                </a:solidFill>
              </a:rPr>
              <a:t>, </a:t>
            </a:r>
            <a:r>
              <a:rPr lang="ru-RU" sz="2800" b="1" dirty="0" err="1" smtClean="0">
                <a:solidFill>
                  <a:schemeClr val="tx2"/>
                </a:solidFill>
              </a:rPr>
              <a:t>лімфоцитарні</a:t>
            </a:r>
            <a:r>
              <a:rPr lang="ru-RU" sz="2800" b="1" dirty="0" smtClean="0">
                <a:solidFill>
                  <a:schemeClr val="tx2"/>
                </a:solidFill>
              </a:rPr>
              <a:t> та </a:t>
            </a:r>
            <a:r>
              <a:rPr lang="ru-RU" sz="2800" b="1" dirty="0" err="1" smtClean="0">
                <a:solidFill>
                  <a:schemeClr val="tx2"/>
                </a:solidFill>
              </a:rPr>
              <a:t>змішані</a:t>
            </a:r>
            <a:r>
              <a:rPr lang="ru-RU" sz="2800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sz="2800" b="1" dirty="0" err="1" smtClean="0">
                <a:solidFill>
                  <a:schemeClr val="tx2"/>
                </a:solidFill>
              </a:rPr>
              <a:t>Лейкопенія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– </a:t>
            </a:r>
            <a:r>
              <a:rPr lang="ru-RU" sz="2800" b="1" dirty="0" err="1" smtClean="0">
                <a:solidFill>
                  <a:schemeClr val="tx2"/>
                </a:solidFill>
              </a:rPr>
              <a:t>зменшення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вмісту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лейкоцитів</a:t>
            </a:r>
            <a:r>
              <a:rPr lang="ru-RU" sz="2800" b="1" dirty="0" smtClean="0">
                <a:solidFill>
                  <a:schemeClr val="tx2"/>
                </a:solidFill>
              </a:rPr>
              <a:t> у </a:t>
            </a:r>
            <a:r>
              <a:rPr lang="ru-RU" sz="2800" b="1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крові</a:t>
            </a:r>
            <a:r>
              <a:rPr lang="ru-RU" sz="2800" b="1" dirty="0" smtClean="0">
                <a:solidFill>
                  <a:schemeClr val="tx2"/>
                </a:solidFill>
              </a:rPr>
              <a:t> (</a:t>
            </a:r>
            <a:r>
              <a:rPr lang="ru-RU" sz="2800" b="1" dirty="0" err="1" smtClean="0">
                <a:solidFill>
                  <a:schemeClr val="tx2"/>
                </a:solidFill>
              </a:rPr>
              <a:t>менше</a:t>
            </a:r>
            <a:r>
              <a:rPr lang="ru-RU" sz="2800" b="1" dirty="0" smtClean="0">
                <a:solidFill>
                  <a:schemeClr val="tx2"/>
                </a:solidFill>
              </a:rPr>
              <a:t> 4,0 ∙ 109 в 1л). </a:t>
            </a:r>
            <a:r>
              <a:rPr lang="ru-RU" sz="2800" b="1" dirty="0" err="1" smtClean="0">
                <a:solidFill>
                  <a:schemeClr val="tx2"/>
                </a:solidFill>
              </a:rPr>
              <a:t>Лейкопенії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також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бувають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нейтрофільні</a:t>
            </a:r>
            <a:r>
              <a:rPr lang="ru-RU" sz="2800" b="1" dirty="0" smtClean="0">
                <a:solidFill>
                  <a:schemeClr val="tx2"/>
                </a:solidFill>
              </a:rPr>
              <a:t>, </a:t>
            </a:r>
            <a:r>
              <a:rPr lang="ru-RU" sz="2800" b="1" dirty="0" err="1" smtClean="0">
                <a:solidFill>
                  <a:schemeClr val="tx2"/>
                </a:solidFill>
              </a:rPr>
              <a:t>лімфоцитарні</a:t>
            </a:r>
            <a:r>
              <a:rPr lang="ru-RU" sz="2800" b="1" dirty="0" smtClean="0">
                <a:solidFill>
                  <a:schemeClr val="tx2"/>
                </a:solidFill>
              </a:rPr>
              <a:t> та </a:t>
            </a:r>
            <a:r>
              <a:rPr lang="ru-RU" sz="2800" b="1" dirty="0" err="1" smtClean="0">
                <a:solidFill>
                  <a:schemeClr val="tx2"/>
                </a:solidFill>
              </a:rPr>
              <a:t>змішані</a:t>
            </a:r>
            <a:r>
              <a:rPr lang="ru-RU" sz="2800" b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Лейкоцитози</a:t>
            </a:r>
            <a:r>
              <a:rPr lang="ru-RU" dirty="0" smtClean="0"/>
              <a:t> </a:t>
            </a:r>
            <a:r>
              <a:rPr lang="ru-RU" dirty="0" err="1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лейкопенії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3600" dirty="0" err="1" smtClean="0"/>
              <a:t>Зміни</a:t>
            </a:r>
            <a:r>
              <a:rPr lang="ru-RU" sz="3600" dirty="0" smtClean="0"/>
              <a:t> </a:t>
            </a:r>
            <a:r>
              <a:rPr lang="ru-RU" sz="3600" dirty="0" err="1" smtClean="0"/>
              <a:t>лейкоцитарної</a:t>
            </a:r>
            <a:r>
              <a:rPr lang="ru-RU" sz="3600" dirty="0" smtClean="0"/>
              <a:t> </a:t>
            </a:r>
            <a:r>
              <a:rPr lang="ru-RU" sz="3600" dirty="0" err="1" smtClean="0"/>
              <a:t>формули</a:t>
            </a:r>
            <a:endParaRPr lang="ru-RU" sz="3600" dirty="0"/>
          </a:p>
        </p:txBody>
      </p:sp>
      <p:pic>
        <p:nvPicPr>
          <p:cNvPr id="125956" name="Picture 4" descr="Изображение0005"/>
          <p:cNvPicPr>
            <a:picLocks noChangeAspect="1" noChangeArrowheads="1"/>
          </p:cNvPicPr>
          <p:nvPr/>
        </p:nvPicPr>
        <p:blipFill>
          <a:blip r:embed="rId2"/>
          <a:srcRect l="55391" t="9534" r="3772" b="52037"/>
          <a:stretch>
            <a:fillRect/>
          </a:stretch>
        </p:blipFill>
        <p:spPr bwMode="auto">
          <a:xfrm>
            <a:off x="468313" y="1341438"/>
            <a:ext cx="8135937" cy="5168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686800" cy="30956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Лейкоз - </a:t>
            </a:r>
            <a:r>
              <a:rPr lang="ru-RU" sz="2800" dirty="0" err="1" smtClean="0">
                <a:solidFill>
                  <a:schemeClr val="tx2"/>
                </a:solidFill>
              </a:rPr>
              <a:t>новоутворення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кровотворних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ураженням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кісткового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мозку</a:t>
            </a:r>
            <a:r>
              <a:rPr lang="ru-RU" sz="2800" dirty="0" smtClean="0">
                <a:solidFill>
                  <a:schemeClr val="tx2"/>
                </a:solidFill>
              </a:rPr>
              <a:t> у </a:t>
            </a:r>
            <a:r>
              <a:rPr lang="ru-RU" sz="2800" dirty="0" err="1" smtClean="0">
                <a:solidFill>
                  <a:schemeClr val="tx2"/>
                </a:solidFill>
              </a:rPr>
              <a:t>вигляді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генералізованої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нерегульованої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гіперплазії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надходженням</a:t>
            </a:r>
            <a:r>
              <a:rPr lang="ru-RU" sz="2800" dirty="0" smtClean="0">
                <a:solidFill>
                  <a:schemeClr val="tx2"/>
                </a:solidFill>
              </a:rPr>
              <a:t> (</a:t>
            </a:r>
            <a:r>
              <a:rPr lang="ru-RU" sz="2800" dirty="0" err="1" smtClean="0">
                <a:solidFill>
                  <a:schemeClr val="tx2"/>
                </a:solidFill>
              </a:rPr>
              <a:t>або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відсутністю</a:t>
            </a:r>
            <a:r>
              <a:rPr lang="ru-RU" sz="2800" dirty="0" smtClean="0">
                <a:solidFill>
                  <a:schemeClr val="tx2"/>
                </a:solidFill>
              </a:rPr>
              <a:t> такого) </a:t>
            </a:r>
            <a:r>
              <a:rPr lang="ru-RU" sz="2800" dirty="0" err="1" smtClean="0">
                <a:solidFill>
                  <a:schemeClr val="tx2"/>
                </a:solidFill>
              </a:rPr>
              <a:t>формених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800" dirty="0" smtClean="0">
                <a:solidFill>
                  <a:schemeClr val="tx2"/>
                </a:solidFill>
              </a:rPr>
              <a:t> в </a:t>
            </a:r>
            <a:r>
              <a:rPr lang="ru-RU" sz="2800" dirty="0" err="1" smtClean="0">
                <a:solidFill>
                  <a:schemeClr val="tx2"/>
                </a:solidFill>
              </a:rPr>
              <a:t>кровотік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ru-RU" sz="2800" dirty="0" smtClean="0">
                <a:solidFill>
                  <a:schemeClr val="tx2"/>
                </a:solidFill>
              </a:rPr>
              <a:t>элементов </a:t>
            </a:r>
            <a:r>
              <a:rPr lang="ru-RU" sz="2800" dirty="0">
                <a:solidFill>
                  <a:schemeClr val="tx2"/>
                </a:solidFill>
              </a:rPr>
              <a:t>в кровоток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/>
              <a:t>Лейкоз</a:t>
            </a:r>
          </a:p>
        </p:txBody>
      </p:sp>
      <p:pic>
        <p:nvPicPr>
          <p:cNvPr id="72709" name="Picture 5" descr="HEME1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357563"/>
            <a:ext cx="4284662" cy="3162300"/>
          </a:xfrm>
          <a:prstGeom prst="rect">
            <a:avLst/>
          </a:prstGeom>
          <a:noFill/>
        </p:spPr>
      </p:pic>
      <p:pic>
        <p:nvPicPr>
          <p:cNvPr id="72711" name="Picture 7" descr="HEME1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57563"/>
            <a:ext cx="4211638" cy="3152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4" name="Picture 4" descr="Изображение000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786" t="8191" r="48129" b="67337"/>
          <a:stretch>
            <a:fillRect/>
          </a:stretch>
        </p:blipFill>
        <p:spPr>
          <a:xfrm>
            <a:off x="323850" y="1341438"/>
            <a:ext cx="8496300" cy="4608512"/>
          </a:xfrm>
          <a:noFill/>
          <a:ln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Клініка</a:t>
            </a:r>
            <a:r>
              <a:rPr lang="ru-RU" sz="4000" dirty="0" smtClean="0"/>
              <a:t> </a:t>
            </a:r>
            <a:r>
              <a:rPr lang="ru-RU" sz="4000" dirty="0" err="1" smtClean="0"/>
              <a:t>лейкозів</a:t>
            </a:r>
            <a:endParaRPr lang="ru-RU" sz="4000" dirty="0"/>
          </a:p>
        </p:txBody>
      </p:sp>
      <p:pic>
        <p:nvPicPr>
          <p:cNvPr id="126980" name="Picture 4" descr="Изображение0006"/>
          <p:cNvPicPr>
            <a:picLocks noChangeAspect="1" noChangeArrowheads="1"/>
          </p:cNvPicPr>
          <p:nvPr/>
        </p:nvPicPr>
        <p:blipFill>
          <a:blip r:embed="rId2"/>
          <a:srcRect l="12117" t="32361" r="48129" b="37737"/>
          <a:stretch>
            <a:fillRect/>
          </a:stretch>
        </p:blipFill>
        <p:spPr bwMode="auto">
          <a:xfrm>
            <a:off x="323850" y="1341438"/>
            <a:ext cx="8351838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Изображение000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5721" t="8698" r="4797" b="34245"/>
          <a:stretch>
            <a:fillRect/>
          </a:stretch>
        </p:blipFill>
        <p:spPr>
          <a:xfrm>
            <a:off x="1692275" y="946150"/>
            <a:ext cx="6192838" cy="5651500"/>
          </a:xfrm>
          <a:noFill/>
          <a:ln/>
        </p:spPr>
      </p:pic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Види</a:t>
            </a:r>
            <a:r>
              <a:rPr lang="ru-RU" sz="4000" dirty="0" smtClean="0"/>
              <a:t> </a:t>
            </a:r>
            <a:r>
              <a:rPr lang="ru-RU" sz="4000" dirty="0" err="1" smtClean="0"/>
              <a:t>лейкозів</a:t>
            </a:r>
            <a:endParaRPr lang="ru-RU" sz="40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/>
                </a:solidFill>
              </a:rPr>
              <a:t>Підраховано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одна </a:t>
            </a:r>
            <a:r>
              <a:rPr lang="ru-RU" dirty="0" err="1" smtClean="0">
                <a:solidFill>
                  <a:schemeClr val="tx2"/>
                </a:solidFill>
              </a:rPr>
              <a:t>лейкозна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клітина</a:t>
            </a:r>
            <a:r>
              <a:rPr lang="ru-RU" dirty="0" smtClean="0">
                <a:solidFill>
                  <a:schemeClr val="tx2"/>
                </a:solidFill>
              </a:rPr>
              <a:t>, в </a:t>
            </a:r>
            <a:r>
              <a:rPr lang="ru-RU" dirty="0" err="1" smtClean="0">
                <a:solidFill>
                  <a:schemeClr val="tx2"/>
                </a:solidFill>
              </a:rPr>
              <a:t>середньому</a:t>
            </a:r>
            <a:r>
              <a:rPr lang="ru-RU" dirty="0" smtClean="0">
                <a:solidFill>
                  <a:schemeClr val="tx2"/>
                </a:solidFill>
              </a:rPr>
              <a:t> за 3 </a:t>
            </a:r>
            <a:r>
              <a:rPr lang="ru-RU" dirty="0" err="1" smtClean="0">
                <a:solidFill>
                  <a:schemeClr val="tx2"/>
                </a:solidFill>
              </a:rPr>
              <a:t>місяці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дає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величезну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кількість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</a:t>
            </a:r>
            <a:r>
              <a:rPr lang="ru-RU" dirty="0" smtClean="0">
                <a:solidFill>
                  <a:schemeClr val="tx2"/>
                </a:solidFill>
              </a:rPr>
              <a:t> (1012) </a:t>
            </a:r>
            <a:r>
              <a:rPr lang="ru-RU" dirty="0" err="1" smtClean="0">
                <a:solidFill>
                  <a:schemeClr val="tx2"/>
                </a:solidFill>
              </a:rPr>
              <a:t>масою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близько</a:t>
            </a:r>
            <a:r>
              <a:rPr lang="ru-RU" dirty="0" smtClean="0">
                <a:solidFill>
                  <a:schemeClr val="tx2"/>
                </a:solidFill>
              </a:rPr>
              <a:t> 1 кг. </a:t>
            </a:r>
            <a:r>
              <a:rPr lang="ru-RU" dirty="0" err="1" smtClean="0">
                <a:solidFill>
                  <a:schemeClr val="tx2"/>
                </a:solidFill>
              </a:rPr>
              <a:t>Припускають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що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це</a:t>
            </a:r>
            <a:r>
              <a:rPr lang="ru-RU" dirty="0" smtClean="0">
                <a:solidFill>
                  <a:schemeClr val="tx2"/>
                </a:solidFill>
              </a:rPr>
              <a:t> число </a:t>
            </a:r>
            <a:r>
              <a:rPr lang="ru-RU" dirty="0" err="1" smtClean="0">
                <a:solidFill>
                  <a:schemeClr val="tx2"/>
                </a:solidFill>
              </a:rPr>
              <a:t>лейкозних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клітин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є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тим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рубежем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err="1" smtClean="0">
                <a:solidFill>
                  <a:schemeClr val="tx2"/>
                </a:solidFill>
              </a:rPr>
              <a:t>з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якого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починаються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клінічні</a:t>
            </a:r>
            <a:r>
              <a:rPr lang="ru-RU" dirty="0" smtClean="0">
                <a:solidFill>
                  <a:schemeClr val="tx2"/>
                </a:solidFill>
              </a:rPr>
              <a:t> прояви </a:t>
            </a:r>
            <a:r>
              <a:rPr lang="ru-RU" dirty="0" err="1" smtClean="0">
                <a:solidFill>
                  <a:schemeClr val="tx2"/>
                </a:solidFill>
              </a:rPr>
              <a:t>гострого</a:t>
            </a:r>
            <a:r>
              <a:rPr lang="ru-RU" dirty="0" smtClean="0">
                <a:solidFill>
                  <a:schemeClr val="tx2"/>
                </a:solidFill>
              </a:rPr>
              <a:t> лейкозу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Теорія</a:t>
            </a:r>
            <a:r>
              <a:rPr lang="ru-RU" dirty="0" smtClean="0"/>
              <a:t> </a:t>
            </a:r>
            <a:r>
              <a:rPr lang="ru-RU" dirty="0" err="1" smtClean="0"/>
              <a:t>лейкозів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становлять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приблизно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третину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загальної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кількості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лейкозів</a:t>
            </a:r>
            <a:r>
              <a:rPr lang="ru-RU" sz="2000" dirty="0" smtClean="0">
                <a:solidFill>
                  <a:schemeClr val="tx2"/>
                </a:solidFill>
              </a:rPr>
              <a:t>, 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лімфобластний</a:t>
            </a:r>
            <a:r>
              <a:rPr lang="ru-RU" sz="2000" dirty="0" smtClean="0">
                <a:solidFill>
                  <a:schemeClr val="tx2"/>
                </a:solidFill>
              </a:rPr>
              <a:t> лейкоз одна </a:t>
            </a:r>
            <a:r>
              <a:rPr lang="ru-RU" sz="2000" dirty="0" err="1" smtClean="0">
                <a:solidFill>
                  <a:schemeClr val="tx2"/>
                </a:solidFill>
              </a:rPr>
              <a:t>із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найпоширеніших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онкологічних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дитячого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віку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000" dirty="0" smtClean="0">
                <a:solidFill>
                  <a:schemeClr val="tx2"/>
                </a:solidFill>
              </a:rPr>
              <a:t> 2 </a:t>
            </a:r>
            <a:r>
              <a:rPr lang="ru-RU" sz="2000" dirty="0" err="1" smtClean="0">
                <a:solidFill>
                  <a:schemeClr val="tx2"/>
                </a:solidFill>
              </a:rPr>
              <a:t>піки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захворюваності</a:t>
            </a:r>
            <a:r>
              <a:rPr lang="ru-RU" sz="2000" dirty="0" smtClean="0">
                <a:solidFill>
                  <a:schemeClr val="tx2"/>
                </a:solidFill>
              </a:rPr>
              <a:t>: у </a:t>
            </a:r>
            <a:r>
              <a:rPr lang="ru-RU" sz="2000" dirty="0" err="1" smtClean="0">
                <a:solidFill>
                  <a:schemeClr val="tx2"/>
                </a:solidFill>
              </a:rPr>
              <a:t>віці</a:t>
            </a:r>
            <a:r>
              <a:rPr lang="ru-RU" sz="2000" dirty="0" smtClean="0">
                <a:solidFill>
                  <a:schemeClr val="tx2"/>
                </a:solidFill>
              </a:rPr>
              <a:t> 3–4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 та 60–69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чоловіки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хворіють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частіше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ніж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жінки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Виділяють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низку </a:t>
            </a:r>
            <a:r>
              <a:rPr lang="ru-RU" sz="2000" dirty="0" err="1" smtClean="0">
                <a:solidFill>
                  <a:schemeClr val="tx2"/>
                </a:solidFill>
              </a:rPr>
              <a:t>факторів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що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сприяють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гострих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лейкозів</a:t>
            </a:r>
            <a:r>
              <a:rPr lang="ru-RU" sz="2000" dirty="0" smtClean="0">
                <a:solidFill>
                  <a:schemeClr val="tx2"/>
                </a:solidFill>
              </a:rPr>
              <a:t>: 1) </a:t>
            </a:r>
            <a:r>
              <a:rPr lang="ru-RU" sz="2000" dirty="0" err="1" smtClean="0">
                <a:solidFill>
                  <a:schemeClr val="tx2"/>
                </a:solidFill>
              </a:rPr>
              <a:t>хромосомні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аномалії</a:t>
            </a:r>
            <a:r>
              <a:rPr lang="ru-RU" sz="2000" dirty="0" smtClean="0">
                <a:solidFill>
                  <a:schemeClr val="tx2"/>
                </a:solidFill>
              </a:rPr>
              <a:t>; 2) </a:t>
            </a:r>
            <a:r>
              <a:rPr lang="ru-RU" sz="2000" dirty="0" err="1" smtClean="0">
                <a:solidFill>
                  <a:schemeClr val="tx2"/>
                </a:solidFill>
              </a:rPr>
              <a:t>опромінення</a:t>
            </a:r>
            <a:r>
              <a:rPr lang="ru-RU" sz="2000" dirty="0" smtClean="0">
                <a:solidFill>
                  <a:schemeClr val="tx2"/>
                </a:solidFill>
              </a:rPr>
              <a:t>; 3) </a:t>
            </a:r>
            <a:r>
              <a:rPr lang="ru-RU" sz="2000" dirty="0" err="1" smtClean="0">
                <a:solidFill>
                  <a:schemeClr val="tx2"/>
                </a:solidFill>
              </a:rPr>
              <a:t>токсичний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вплив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забруднення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довкілля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лікарської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терапії</a:t>
            </a:r>
            <a:r>
              <a:rPr lang="ru-RU" sz="2000" dirty="0" smtClean="0">
                <a:solidFill>
                  <a:schemeClr val="tx2"/>
                </a:solidFill>
              </a:rPr>
              <a:t>; 4) </a:t>
            </a:r>
            <a:r>
              <a:rPr lang="ru-RU" sz="2000" dirty="0" err="1" smtClean="0">
                <a:solidFill>
                  <a:schemeClr val="tx2"/>
                </a:solidFill>
              </a:rPr>
              <a:t>попередні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кровотворення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мієлодисплазії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рефрактерні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анемії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пароксизмальна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нічна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гемоглобінурія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т. д.). У </a:t>
            </a:r>
            <a:r>
              <a:rPr lang="ru-RU" sz="2000" dirty="0" err="1" smtClean="0">
                <a:solidFill>
                  <a:schemeClr val="tx2"/>
                </a:solidFill>
              </a:rPr>
              <a:t>сім'ях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на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лейкоз </a:t>
            </a:r>
            <a:r>
              <a:rPr lang="ru-RU" sz="2000" dirty="0" err="1" smtClean="0">
                <a:solidFill>
                  <a:schemeClr val="tx2"/>
                </a:solidFill>
              </a:rPr>
              <a:t>ризик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підвищується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майже</a:t>
            </a:r>
            <a:r>
              <a:rPr lang="ru-RU" sz="2000" dirty="0" smtClean="0">
                <a:solidFill>
                  <a:schemeClr val="tx2"/>
                </a:solidFill>
              </a:rPr>
              <a:t> в 3-4 рази.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Захворюваність</a:t>
            </a:r>
            <a:r>
              <a:rPr lang="ru-RU" sz="2000" dirty="0" smtClean="0">
                <a:solidFill>
                  <a:schemeClr val="tx2"/>
                </a:solidFill>
              </a:rPr>
              <a:t> на </a:t>
            </a:r>
            <a:r>
              <a:rPr lang="ru-RU" sz="2000" dirty="0" err="1" smtClean="0">
                <a:solidFill>
                  <a:schemeClr val="tx2"/>
                </a:solidFill>
              </a:rPr>
              <a:t>гострий</a:t>
            </a:r>
            <a:r>
              <a:rPr lang="ru-RU" sz="2000" dirty="0" smtClean="0">
                <a:solidFill>
                  <a:schemeClr val="tx2"/>
                </a:solidFill>
              </a:rPr>
              <a:t> лейкоз </a:t>
            </a:r>
            <a:r>
              <a:rPr lang="ru-RU" sz="2000" dirty="0" err="1" smtClean="0">
                <a:solidFill>
                  <a:schemeClr val="tx2"/>
                </a:solidFill>
              </a:rPr>
              <a:t>збільшується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деяких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генетичних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порушеннях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аномаліях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розвитку</a:t>
            </a:r>
            <a:r>
              <a:rPr lang="ru-RU" sz="2000" dirty="0" smtClean="0">
                <a:solidFill>
                  <a:schemeClr val="tx2"/>
                </a:solidFill>
              </a:rPr>
              <a:t> (хвороба Дауна, синдром </a:t>
            </a:r>
            <a:r>
              <a:rPr lang="ru-RU" sz="2000" dirty="0" err="1" smtClean="0">
                <a:solidFill>
                  <a:schemeClr val="tx2"/>
                </a:solidFill>
              </a:rPr>
              <a:t>Клайнфелтера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анемія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Фанконі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ін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Го</a:t>
            </a:r>
            <a:r>
              <a:rPr lang="ru-RU" dirty="0" err="1" smtClean="0"/>
              <a:t>стрі</a:t>
            </a:r>
            <a:r>
              <a:rPr lang="ru-RU" dirty="0" smtClean="0"/>
              <a:t> </a:t>
            </a:r>
            <a:r>
              <a:rPr lang="ru-RU" dirty="0" err="1" smtClean="0"/>
              <a:t>лейкози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67325" cy="449580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2"/>
                </a:solidFill>
              </a:rPr>
              <a:t>анемія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тромбоцитопенія</a:t>
            </a:r>
            <a:r>
              <a:rPr lang="ru-RU" sz="2800" dirty="0" smtClean="0">
                <a:solidFill>
                  <a:schemeClr val="tx2"/>
                </a:solidFill>
              </a:rPr>
              <a:t>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розселення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лейкозних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клітин</a:t>
            </a:r>
            <a:r>
              <a:rPr lang="ru-RU" sz="2800" dirty="0" smtClean="0">
                <a:solidFill>
                  <a:schemeClr val="tx2"/>
                </a:solidFill>
              </a:rPr>
              <a:t> по </a:t>
            </a:r>
            <a:r>
              <a:rPr lang="ru-RU" sz="2800" dirty="0" err="1" smtClean="0">
                <a:solidFill>
                  <a:schemeClr val="tx2"/>
                </a:solidFill>
              </a:rPr>
              <a:t>кістковому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мозку</a:t>
            </a:r>
            <a:r>
              <a:rPr lang="ru-RU" sz="2800" dirty="0" smtClean="0">
                <a:solidFill>
                  <a:schemeClr val="tx2"/>
                </a:solidFill>
              </a:rPr>
              <a:t> та </a:t>
            </a:r>
            <a:r>
              <a:rPr lang="ru-RU" sz="2800" dirty="0" err="1" smtClean="0">
                <a:solidFill>
                  <a:schemeClr val="tx2"/>
                </a:solidFill>
              </a:rPr>
              <a:t>селезінці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печінці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вузлах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та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паренхіматозних</a:t>
            </a:r>
            <a:r>
              <a:rPr lang="ru-RU" sz="2800" dirty="0" smtClean="0">
                <a:solidFill>
                  <a:schemeClr val="tx2"/>
                </a:solidFill>
              </a:rPr>
              <a:t> органах</a:t>
            </a:r>
            <a:r>
              <a:rPr lang="ru-RU" sz="2800" dirty="0" smtClean="0">
                <a:solidFill>
                  <a:schemeClr val="tx2"/>
                </a:solidFill>
              </a:rPr>
              <a:t>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геморагічний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синдром</a:t>
            </a:r>
            <a:r>
              <a:rPr lang="ru-RU" sz="2800" dirty="0" smtClean="0">
                <a:solidFill>
                  <a:schemeClr val="tx2"/>
                </a:solidFill>
              </a:rPr>
              <a:t>;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інтоксикаційний</a:t>
            </a:r>
            <a:r>
              <a:rPr lang="ru-RU" sz="2800" dirty="0" smtClean="0">
                <a:solidFill>
                  <a:schemeClr val="tx2"/>
                </a:solidFill>
              </a:rPr>
              <a:t> синдром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Го</a:t>
            </a:r>
            <a:r>
              <a:rPr lang="ru-RU" sz="4000" dirty="0" err="1" smtClean="0"/>
              <a:t>стрий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лімфобластний</a:t>
            </a:r>
            <a:r>
              <a:rPr lang="ru-RU" sz="4000" dirty="0" smtClean="0"/>
              <a:t> </a:t>
            </a:r>
            <a:r>
              <a:rPr lang="ru-RU" sz="4000" dirty="0"/>
              <a:t>лейкоз</a:t>
            </a:r>
          </a:p>
        </p:txBody>
      </p:sp>
      <p:pic>
        <p:nvPicPr>
          <p:cNvPr id="74757" name="Picture 5" descr="HEME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1557338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Прогресування</a:t>
            </a:r>
            <a:r>
              <a:rPr lang="ru-RU" dirty="0" smtClean="0">
                <a:solidFill>
                  <a:schemeClr val="tx2"/>
                </a:solidFill>
              </a:rPr>
              <a:t> лейкозу</a:t>
            </a:r>
            <a:r>
              <a:rPr lang="ru-RU" dirty="0" smtClean="0">
                <a:solidFill>
                  <a:schemeClr val="tx2"/>
                </a:solidFill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Інфекційні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пневмонія</a:t>
            </a:r>
            <a:r>
              <a:rPr lang="ru-RU" dirty="0" smtClean="0">
                <a:solidFill>
                  <a:schemeClr val="tx2"/>
                </a:solidFill>
              </a:rPr>
              <a:t>, сепсис, </a:t>
            </a:r>
            <a:r>
              <a:rPr lang="ru-RU" dirty="0" err="1" smtClean="0">
                <a:solidFill>
                  <a:schemeClr val="tx2"/>
                </a:solidFill>
              </a:rPr>
              <a:t>грамнегативна</a:t>
            </a:r>
            <a:r>
              <a:rPr lang="ru-RU" dirty="0" smtClean="0">
                <a:solidFill>
                  <a:schemeClr val="tx2"/>
                </a:solidFill>
              </a:rPr>
              <a:t> флора, </a:t>
            </a:r>
            <a:r>
              <a:rPr lang="ru-RU" dirty="0" err="1" smtClean="0">
                <a:solidFill>
                  <a:schemeClr val="tx2"/>
                </a:solidFill>
              </a:rPr>
              <a:t>вірус</a:t>
            </a:r>
            <a:r>
              <a:rPr lang="ru-RU" dirty="0" smtClean="0">
                <a:solidFill>
                  <a:schemeClr val="tx2"/>
                </a:solidFill>
              </a:rPr>
              <a:t> герпесу, </a:t>
            </a:r>
            <a:r>
              <a:rPr lang="ru-RU" dirty="0" err="1" smtClean="0">
                <a:solidFill>
                  <a:schemeClr val="tx2"/>
                </a:solidFill>
              </a:rPr>
              <a:t>синьогнійна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паличка</a:t>
            </a:r>
            <a:r>
              <a:rPr lang="ru-RU" dirty="0" smtClean="0">
                <a:solidFill>
                  <a:schemeClr val="tx2"/>
                </a:solidFill>
              </a:rPr>
              <a:t> та </a:t>
            </a:r>
            <a:r>
              <a:rPr lang="ru-RU" dirty="0" err="1" smtClean="0">
                <a:solidFill>
                  <a:schemeClr val="tx2"/>
                </a:solidFill>
              </a:rPr>
              <a:t>ін</a:t>
            </a:r>
            <a:r>
              <a:rPr lang="ru-RU" dirty="0" smtClean="0">
                <a:solidFill>
                  <a:schemeClr val="tx2"/>
                </a:solidFill>
              </a:rPr>
              <a:t>.);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Геморагічні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дисеміновані</a:t>
            </a:r>
            <a:r>
              <a:rPr lang="ru-RU" dirty="0" smtClean="0">
                <a:solidFill>
                  <a:schemeClr val="tx2"/>
                </a:solidFill>
              </a:rPr>
              <a:t> прояви, </a:t>
            </a:r>
            <a:r>
              <a:rPr lang="ru-RU" dirty="0" err="1" smtClean="0">
                <a:solidFill>
                  <a:schemeClr val="tx2"/>
                </a:solidFill>
              </a:rPr>
              <a:t>крововилив</a:t>
            </a:r>
            <a:r>
              <a:rPr lang="ru-RU" dirty="0" smtClean="0">
                <a:solidFill>
                  <a:schemeClr val="tx2"/>
                </a:solidFill>
              </a:rPr>
              <a:t> у </a:t>
            </a:r>
            <a:r>
              <a:rPr lang="ru-RU" dirty="0" err="1" smtClean="0">
                <a:solidFill>
                  <a:schemeClr val="tx2"/>
                </a:solidFill>
              </a:rPr>
              <a:t>мозок</a:t>
            </a:r>
            <a:r>
              <a:rPr lang="ru-RU" dirty="0" smtClean="0">
                <a:solidFill>
                  <a:schemeClr val="tx2"/>
                </a:solidFill>
              </a:rPr>
              <a:t>);</a:t>
            </a:r>
          </a:p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tx2"/>
                </a:solidFill>
              </a:rPr>
              <a:t>Печінкова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недостатність</a:t>
            </a: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err="1" smtClean="0"/>
              <a:t>Го</a:t>
            </a:r>
            <a:r>
              <a:rPr lang="ru-RU" sz="3600" b="1" dirty="0" err="1" smtClean="0"/>
              <a:t>стрий</a:t>
            </a:r>
            <a:r>
              <a:rPr lang="ru-RU" sz="3600" b="1" dirty="0" smtClean="0"/>
              <a:t> </a:t>
            </a:r>
            <a:r>
              <a:rPr lang="ru-RU" sz="3600" b="1" dirty="0"/>
              <a:t>лейкоз: </a:t>
            </a:r>
            <a:r>
              <a:rPr lang="ru-RU" sz="3600" b="1" dirty="0" smtClean="0"/>
              <a:t>причини </a:t>
            </a:r>
            <a:r>
              <a:rPr lang="ru-RU" sz="3600" b="1" dirty="0" err="1" smtClean="0"/>
              <a:t>смерті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4835525" cy="4897437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solidFill>
                  <a:schemeClr val="tx2"/>
                </a:solidFill>
              </a:rPr>
              <a:t>частіше</a:t>
            </a:r>
            <a:r>
              <a:rPr lang="ru-RU" sz="1800" dirty="0" smtClean="0">
                <a:solidFill>
                  <a:schemeClr val="tx2"/>
                </a:solidFill>
              </a:rPr>
              <a:t> в </a:t>
            </a:r>
            <a:r>
              <a:rPr lang="ru-RU" sz="1800" dirty="0" err="1" smtClean="0">
                <a:solidFill>
                  <a:schemeClr val="tx2"/>
                </a:solidFill>
              </a:rPr>
              <a:t>осіб</a:t>
            </a:r>
            <a:r>
              <a:rPr lang="ru-RU" sz="1800" dirty="0" smtClean="0">
                <a:solidFill>
                  <a:schemeClr val="tx2"/>
                </a:solidFill>
              </a:rPr>
              <a:t> старше 40 </a:t>
            </a:r>
            <a:r>
              <a:rPr lang="ru-RU" sz="1800" dirty="0" err="1" smtClean="0">
                <a:solidFill>
                  <a:schemeClr val="tx2"/>
                </a:solidFill>
              </a:rPr>
              <a:t>років</a:t>
            </a:r>
            <a:r>
              <a:rPr lang="ru-RU" sz="1800" dirty="0" smtClean="0">
                <a:solidFill>
                  <a:schemeClr val="tx2"/>
                </a:solidFill>
              </a:rPr>
              <a:t>, у </a:t>
            </a:r>
            <a:r>
              <a:rPr lang="ru-RU" sz="1800" dirty="0" err="1" smtClean="0">
                <a:solidFill>
                  <a:schemeClr val="tx2"/>
                </a:solidFill>
              </a:rPr>
              <a:t>літньому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віці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рідко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закінчується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бластним</a:t>
            </a:r>
            <a:r>
              <a:rPr lang="ru-RU" sz="1800" dirty="0" smtClean="0">
                <a:solidFill>
                  <a:schemeClr val="tx2"/>
                </a:solidFill>
              </a:rPr>
              <a:t> кризом. </a:t>
            </a:r>
            <a:r>
              <a:rPr lang="ru-RU" sz="1800" dirty="0" err="1" smtClean="0">
                <a:solidFill>
                  <a:schemeClr val="tx2"/>
                </a:solidFill>
              </a:rPr>
              <a:t>Характеризується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проліферацією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лімфоїдних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клітин</a:t>
            </a:r>
            <a:r>
              <a:rPr lang="ru-RU" sz="1800" dirty="0" smtClean="0">
                <a:solidFill>
                  <a:schemeClr val="tx2"/>
                </a:solidFill>
              </a:rPr>
              <a:t> (</a:t>
            </a:r>
            <a:r>
              <a:rPr lang="ru-RU" sz="1800" dirty="0" err="1" smtClean="0">
                <a:solidFill>
                  <a:schemeClr val="tx2"/>
                </a:solidFill>
              </a:rPr>
              <a:t>переважно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en-US" sz="1800" dirty="0" smtClean="0">
                <a:solidFill>
                  <a:schemeClr val="tx2"/>
                </a:solidFill>
              </a:rPr>
              <a:t>B-</a:t>
            </a:r>
            <a:r>
              <a:rPr lang="ru-RU" sz="1800" dirty="0" err="1" smtClean="0">
                <a:solidFill>
                  <a:schemeClr val="tx2"/>
                </a:solidFill>
              </a:rPr>
              <a:t>лімфоцитів</a:t>
            </a:r>
            <a:r>
              <a:rPr lang="ru-RU" sz="1800" dirty="0" smtClean="0">
                <a:solidFill>
                  <a:schemeClr val="tx2"/>
                </a:solidFill>
              </a:rPr>
              <a:t>).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У </a:t>
            </a:r>
            <a:r>
              <a:rPr lang="ru-RU" sz="1800" dirty="0" err="1" smtClean="0">
                <a:solidFill>
                  <a:schemeClr val="tx2"/>
                </a:solidFill>
              </a:rPr>
              <a:t>процес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залучаються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кістковий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мозок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лімфатичні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вузли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селезінка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печінка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рідше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інші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органи</a:t>
            </a:r>
            <a:r>
              <a:rPr lang="ru-RU" sz="1800" dirty="0" smtClean="0">
                <a:solidFill>
                  <a:schemeClr val="tx2"/>
                </a:solidFill>
              </a:rPr>
              <a:t>. У </a:t>
            </a:r>
            <a:r>
              <a:rPr lang="ru-RU" sz="1800" dirty="0" err="1" smtClean="0">
                <a:solidFill>
                  <a:schemeClr val="tx2"/>
                </a:solidFill>
              </a:rPr>
              <a:t>периферичній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крові</a:t>
            </a:r>
            <a:r>
              <a:rPr lang="ru-RU" sz="1800" dirty="0" smtClean="0">
                <a:solidFill>
                  <a:schemeClr val="tx2"/>
                </a:solidFill>
              </a:rPr>
              <a:t> – лейкоцитоз та </a:t>
            </a:r>
            <a:r>
              <a:rPr lang="ru-RU" sz="1800" dirty="0" err="1" smtClean="0">
                <a:solidFill>
                  <a:schemeClr val="tx2"/>
                </a:solidFill>
              </a:rPr>
              <a:t>лімфоцитоз</a:t>
            </a:r>
            <a:r>
              <a:rPr lang="ru-RU" sz="1800" dirty="0" smtClean="0">
                <a:solidFill>
                  <a:schemeClr val="tx2"/>
                </a:solidFill>
              </a:rPr>
              <a:t>, </a:t>
            </a:r>
            <a:r>
              <a:rPr lang="ru-RU" sz="1800" dirty="0" err="1" smtClean="0">
                <a:solidFill>
                  <a:schemeClr val="tx2"/>
                </a:solidFill>
              </a:rPr>
              <a:t>що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наростають</a:t>
            </a:r>
            <a:r>
              <a:rPr lang="ru-RU" sz="1800" dirty="0" smtClean="0">
                <a:solidFill>
                  <a:schemeClr val="tx2"/>
                </a:solidFill>
              </a:rPr>
              <a:t> у </a:t>
            </a:r>
            <a:r>
              <a:rPr lang="ru-RU" sz="1800" dirty="0" err="1" smtClean="0">
                <a:solidFill>
                  <a:schemeClr val="tx2"/>
                </a:solidFill>
              </a:rPr>
              <a:t>міру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прогресування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хвороби</a:t>
            </a:r>
            <a:r>
              <a:rPr lang="ru-RU" sz="18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sz="1800" dirty="0" err="1" smtClean="0">
                <a:solidFill>
                  <a:schemeClr val="tx2"/>
                </a:solidFill>
              </a:rPr>
              <a:t>Часті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інфекційні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ускладнення</a:t>
            </a:r>
            <a:r>
              <a:rPr lang="ru-RU" sz="1800" dirty="0" smtClean="0">
                <a:solidFill>
                  <a:schemeClr val="tx2"/>
                </a:solidFill>
              </a:rPr>
              <a:t>. </a:t>
            </a:r>
            <a:r>
              <a:rPr lang="ru-RU" sz="1800" dirty="0" err="1" smtClean="0">
                <a:solidFill>
                  <a:schemeClr val="tx2"/>
                </a:solidFill>
              </a:rPr>
              <a:t>Хворі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страждають</a:t>
            </a:r>
            <a:r>
              <a:rPr lang="ru-RU" sz="1800" dirty="0" smtClean="0">
                <a:solidFill>
                  <a:schemeClr val="tx2"/>
                </a:solidFill>
              </a:rPr>
              <a:t> на </a:t>
            </a:r>
            <a:r>
              <a:rPr lang="ru-RU" sz="1800" dirty="0" err="1" smtClean="0">
                <a:solidFill>
                  <a:schemeClr val="tx2"/>
                </a:solidFill>
              </a:rPr>
              <a:t>аутоімунну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гемолітичну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r>
              <a:rPr lang="ru-RU" sz="1800" dirty="0" err="1" smtClean="0">
                <a:solidFill>
                  <a:schemeClr val="tx2"/>
                </a:solidFill>
              </a:rPr>
              <a:t>анемію</a:t>
            </a:r>
            <a:r>
              <a:rPr lang="ru-RU" sz="1800" dirty="0" smtClean="0">
                <a:solidFill>
                  <a:schemeClr val="tx2"/>
                </a:solidFill>
              </a:rPr>
              <a:t> – </a:t>
            </a:r>
            <a:r>
              <a:rPr lang="ru-RU" sz="1800" dirty="0" err="1" smtClean="0">
                <a:solidFill>
                  <a:schemeClr val="tx2"/>
                </a:solidFill>
              </a:rPr>
              <a:t>основна</a:t>
            </a:r>
            <a:r>
              <a:rPr lang="ru-RU" sz="1800" dirty="0" smtClean="0">
                <a:solidFill>
                  <a:schemeClr val="tx2"/>
                </a:solidFill>
              </a:rPr>
              <a:t> причина </a:t>
            </a:r>
            <a:r>
              <a:rPr lang="ru-RU" sz="1800" dirty="0" err="1" smtClean="0">
                <a:solidFill>
                  <a:schemeClr val="tx2"/>
                </a:solidFill>
              </a:rPr>
              <a:t>смерті</a:t>
            </a:r>
            <a:r>
              <a:rPr lang="ru-RU" sz="1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Хронічний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лімфобластний</a:t>
            </a:r>
            <a:r>
              <a:rPr lang="ru-RU" sz="4000" dirty="0" smtClean="0"/>
              <a:t> </a:t>
            </a:r>
            <a:r>
              <a:rPr lang="ru-RU" sz="4000" dirty="0"/>
              <a:t>лейкоз</a:t>
            </a:r>
          </a:p>
        </p:txBody>
      </p:sp>
      <p:pic>
        <p:nvPicPr>
          <p:cNvPr id="86021" name="Picture 5" descr="HEME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628775"/>
            <a:ext cx="3152775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5364163" cy="55895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tx2"/>
                </a:solidFill>
              </a:rPr>
              <a:t>описаний 1854 р. Р. </a:t>
            </a:r>
            <a:r>
              <a:rPr lang="ru-RU" sz="2000" dirty="0" err="1" smtClean="0">
                <a:solidFill>
                  <a:schemeClr val="tx2"/>
                </a:solidFill>
              </a:rPr>
              <a:t>Вірховим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зустрічається</a:t>
            </a:r>
            <a:r>
              <a:rPr lang="ru-RU" sz="2000" dirty="0" smtClean="0">
                <a:solidFill>
                  <a:schemeClr val="tx2"/>
                </a:solidFill>
              </a:rPr>
              <a:t> в </a:t>
            </a:r>
            <a:r>
              <a:rPr lang="ru-RU" sz="2000" dirty="0" err="1" smtClean="0">
                <a:solidFill>
                  <a:schemeClr val="tx2"/>
                </a:solidFill>
              </a:rPr>
              <a:t>осіб</a:t>
            </a:r>
            <a:r>
              <a:rPr lang="ru-RU" sz="2000" dirty="0" smtClean="0">
                <a:solidFill>
                  <a:schemeClr val="tx2"/>
                </a:solidFill>
              </a:rPr>
              <a:t> 30-70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Тривалість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життя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становить 3-12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Харктерна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делеція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довгого</a:t>
            </a:r>
            <a:r>
              <a:rPr lang="ru-RU" sz="2000" dirty="0" smtClean="0">
                <a:solidFill>
                  <a:schemeClr val="tx2"/>
                </a:solidFill>
              </a:rPr>
              <a:t> плеча 22 </a:t>
            </a:r>
            <a:r>
              <a:rPr lang="ru-RU" sz="2000" dirty="0" err="1" smtClean="0">
                <a:solidFill>
                  <a:schemeClr val="tx2"/>
                </a:solidFill>
              </a:rPr>
              <a:t>хромосоми</a:t>
            </a:r>
            <a:r>
              <a:rPr lang="ru-RU" sz="2000" dirty="0" smtClean="0">
                <a:solidFill>
                  <a:schemeClr val="tx2"/>
                </a:solidFill>
              </a:rPr>
              <a:t> - так звана </a:t>
            </a:r>
            <a:r>
              <a:rPr lang="ru-RU" sz="2000" dirty="0" err="1" smtClean="0">
                <a:solidFill>
                  <a:schemeClr val="tx2"/>
                </a:solidFill>
              </a:rPr>
              <a:t>філадельфійська</a:t>
            </a:r>
            <a:r>
              <a:rPr lang="ru-RU" sz="2000" dirty="0" smtClean="0">
                <a:solidFill>
                  <a:schemeClr val="tx2"/>
                </a:solidFill>
              </a:rPr>
              <a:t> хромосома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Залежно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від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тривалості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вираженості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хвороби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спостерігаються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збільшення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селезінки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печінки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вмісту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формених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елементів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крові</a:t>
            </a:r>
            <a:r>
              <a:rPr lang="ru-RU" sz="2000" dirty="0" smtClean="0">
                <a:solidFill>
                  <a:schemeClr val="tx2"/>
                </a:solidFill>
              </a:rPr>
              <a:t> (</a:t>
            </a:r>
            <a:r>
              <a:rPr lang="ru-RU" sz="2000" dirty="0" err="1" smtClean="0">
                <a:solidFill>
                  <a:schemeClr val="tx2"/>
                </a:solidFill>
              </a:rPr>
              <a:t>зрілих</a:t>
            </a:r>
            <a:r>
              <a:rPr lang="ru-RU" sz="2000" dirty="0" smtClean="0">
                <a:solidFill>
                  <a:schemeClr val="tx2"/>
                </a:solidFill>
              </a:rPr>
              <a:t> форм), </a:t>
            </a:r>
            <a:r>
              <a:rPr lang="ru-RU" sz="2000" dirty="0" err="1" smtClean="0">
                <a:solidFill>
                  <a:schemeClr val="tx2"/>
                </a:solidFill>
              </a:rPr>
              <a:t>гнійно-некротичні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зміни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геморагічний</a:t>
            </a:r>
            <a:r>
              <a:rPr lang="ru-RU" sz="2000" dirty="0" smtClean="0">
                <a:solidFill>
                  <a:schemeClr val="tx2"/>
                </a:solidFill>
              </a:rPr>
              <a:t> синдром, </a:t>
            </a:r>
            <a:r>
              <a:rPr lang="ru-RU" sz="2000" dirty="0" err="1" smtClean="0">
                <a:solidFill>
                  <a:schemeClr val="tx2"/>
                </a:solidFill>
              </a:rPr>
              <a:t>печінкова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недостатність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піоїдний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кістковий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мозок</a:t>
            </a:r>
            <a:r>
              <a:rPr lang="ru-RU" sz="2000" dirty="0" smtClean="0">
                <a:solidFill>
                  <a:schemeClr val="tx2"/>
                </a:solidFill>
              </a:rPr>
              <a:t>. Часто </a:t>
            </a:r>
            <a:r>
              <a:rPr lang="ru-RU" sz="2000" dirty="0" err="1" smtClean="0">
                <a:solidFill>
                  <a:schemeClr val="tx2"/>
                </a:solidFill>
              </a:rPr>
              <a:t>розвивається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мієлофіброз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Відзначається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розсмоктування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кісткової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тканини</a:t>
            </a:r>
            <a:r>
              <a:rPr lang="ru-RU" sz="2000" dirty="0" smtClean="0">
                <a:solidFill>
                  <a:schemeClr val="tx2"/>
                </a:solidFill>
              </a:rPr>
              <a:t>. При </a:t>
            </a:r>
            <a:r>
              <a:rPr lang="ru-RU" sz="2000" dirty="0" err="1" smtClean="0">
                <a:solidFill>
                  <a:schemeClr val="tx2"/>
                </a:solidFill>
              </a:rPr>
              <a:t>бластному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кризі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переважають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бластні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іноді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гігантські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багатоядерні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форми</a:t>
            </a:r>
            <a:endParaRPr lang="ru-RU" sz="2000" dirty="0" smtClean="0">
              <a:solidFill>
                <a:schemeClr val="tx2"/>
              </a:solidFill>
            </a:endParaRP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 dirty="0" err="1" smtClean="0"/>
              <a:t>Хронічний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лімфолейкоз</a:t>
            </a:r>
            <a:endParaRPr lang="ru-RU" sz="4000" dirty="0"/>
          </a:p>
        </p:txBody>
      </p:sp>
      <p:pic>
        <p:nvPicPr>
          <p:cNvPr id="117764" name="Picture 4" descr="CYTOG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412875"/>
            <a:ext cx="31432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(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еритроцитоз</a:t>
            </a:r>
            <a:r>
              <a:rPr lang="ru-RU" sz="2800" dirty="0" smtClean="0">
                <a:solidFill>
                  <a:schemeClr val="tx2"/>
                </a:solidFill>
              </a:rPr>
              <a:t>, хвороба </a:t>
            </a:r>
            <a:r>
              <a:rPr lang="ru-RU" sz="2800" dirty="0" err="1" smtClean="0">
                <a:solidFill>
                  <a:schemeClr val="tx2"/>
                </a:solidFill>
              </a:rPr>
              <a:t>Вакеза-Ослера</a:t>
            </a:r>
            <a:r>
              <a:rPr lang="ru-RU" sz="2800" dirty="0" smtClean="0">
                <a:solidFill>
                  <a:schemeClr val="tx2"/>
                </a:solidFill>
              </a:rPr>
              <a:t>) </a:t>
            </a:r>
            <a:r>
              <a:rPr lang="ru-RU" sz="2800" dirty="0" err="1" smtClean="0">
                <a:solidFill>
                  <a:schemeClr val="tx2"/>
                </a:solidFill>
              </a:rPr>
              <a:t>зустрінеться</a:t>
            </a:r>
            <a:r>
              <a:rPr lang="ru-RU" sz="2800" dirty="0" smtClean="0">
                <a:solidFill>
                  <a:schemeClr val="tx2"/>
                </a:solidFill>
              </a:rPr>
              <a:t> у людей старше 50 </a:t>
            </a:r>
            <a:r>
              <a:rPr lang="ru-RU" sz="2800" dirty="0" err="1" smtClean="0">
                <a:solidFill>
                  <a:schemeClr val="tx2"/>
                </a:solidFill>
              </a:rPr>
              <a:t>років</a:t>
            </a:r>
            <a:r>
              <a:rPr lang="ru-RU" sz="2800" dirty="0" smtClean="0">
                <a:solidFill>
                  <a:schemeClr val="tx2"/>
                </a:solidFill>
              </a:rPr>
              <a:t>. У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визначаються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еритроцитоз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підвищення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кольорового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показника</a:t>
            </a:r>
            <a:r>
              <a:rPr lang="ru-RU" sz="2800" dirty="0" smtClean="0">
                <a:solidFill>
                  <a:schemeClr val="tx2"/>
                </a:solidFill>
              </a:rPr>
              <a:t>, тромбоцитоз (</a:t>
            </a:r>
            <a:r>
              <a:rPr lang="ru-RU" sz="2800" dirty="0" err="1" smtClean="0">
                <a:solidFill>
                  <a:schemeClr val="tx2"/>
                </a:solidFill>
              </a:rPr>
              <a:t>підвищення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згортання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крові</a:t>
            </a:r>
            <a:r>
              <a:rPr lang="ru-RU" sz="2800" dirty="0" smtClean="0">
                <a:solidFill>
                  <a:schemeClr val="tx2"/>
                </a:solidFill>
              </a:rPr>
              <a:t>), лейкоцитоз. </a:t>
            </a:r>
            <a:r>
              <a:rPr lang="ru-RU" sz="2800" dirty="0" err="1" smtClean="0">
                <a:solidFill>
                  <a:schemeClr val="tx2"/>
                </a:solidFill>
              </a:rPr>
              <a:t>Сплено-і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гепатомегалія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з'являються</a:t>
            </a:r>
            <a:r>
              <a:rPr lang="ru-RU" sz="2800" dirty="0" smtClean="0">
                <a:solidFill>
                  <a:schemeClr val="tx2"/>
                </a:solidFill>
              </a:rPr>
              <a:t> у </a:t>
            </a:r>
            <a:r>
              <a:rPr lang="ru-RU" sz="2800" dirty="0" err="1" smtClean="0">
                <a:solidFill>
                  <a:schemeClr val="tx2"/>
                </a:solidFill>
              </a:rPr>
              <a:t>розгорнутій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стадії</a:t>
            </a:r>
            <a:r>
              <a:rPr lang="ru-RU" sz="2800" dirty="0" smtClean="0">
                <a:solidFill>
                  <a:schemeClr val="tx2"/>
                </a:solidFill>
              </a:rPr>
              <a:t>. </a:t>
            </a:r>
            <a:r>
              <a:rPr lang="ru-RU" sz="2800" dirty="0" err="1" smtClean="0">
                <a:solidFill>
                  <a:schemeClr val="tx2"/>
                </a:solidFill>
              </a:rPr>
              <a:t>Течія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доброякісна</a:t>
            </a:r>
            <a:r>
              <a:rPr lang="ru-RU" sz="2800" dirty="0" smtClean="0">
                <a:solidFill>
                  <a:schemeClr val="tx2"/>
                </a:solidFill>
              </a:rPr>
              <a:t>. </a:t>
            </a:r>
            <a:r>
              <a:rPr lang="ru-RU" sz="2800" dirty="0" err="1" smtClean="0">
                <a:solidFill>
                  <a:schemeClr val="tx2"/>
                </a:solidFill>
              </a:rPr>
              <a:t>Найбільш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небезпечним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є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тромбоутворення</a:t>
            </a:r>
            <a:r>
              <a:rPr lang="ru-RU" sz="2800" dirty="0" smtClean="0">
                <a:solidFill>
                  <a:schemeClr val="tx2"/>
                </a:solidFill>
              </a:rPr>
              <a:t>: </a:t>
            </a:r>
            <a:r>
              <a:rPr lang="ru-RU" sz="2800" dirty="0" err="1" smtClean="0">
                <a:solidFill>
                  <a:schemeClr val="tx2"/>
                </a:solidFill>
              </a:rPr>
              <a:t>можливий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розвиток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</a:rPr>
              <a:t>інфаркту</a:t>
            </a:r>
            <a:r>
              <a:rPr lang="ru-RU" sz="2800" dirty="0" smtClean="0">
                <a:solidFill>
                  <a:schemeClr val="tx2"/>
                </a:solidFill>
              </a:rPr>
              <a:t>, </a:t>
            </a:r>
            <a:r>
              <a:rPr lang="ru-RU" sz="2800" dirty="0" err="1" smtClean="0">
                <a:solidFill>
                  <a:schemeClr val="tx2"/>
                </a:solidFill>
              </a:rPr>
              <a:t>інсульту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Поліцитемія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51425" cy="48529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злоякісне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новоутворення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лімфоїдної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тканини</a:t>
            </a:r>
            <a:r>
              <a:rPr lang="ru-RU" sz="2000" dirty="0" smtClean="0">
                <a:solidFill>
                  <a:schemeClr val="tx2"/>
                </a:solidFill>
              </a:rPr>
              <a:t>, </a:t>
            </a:r>
            <a:r>
              <a:rPr lang="ru-RU" sz="2000" dirty="0" err="1" smtClean="0">
                <a:solidFill>
                  <a:schemeClr val="tx2"/>
                </a:solidFill>
              </a:rPr>
              <a:t>характеризується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її</a:t>
            </a:r>
            <a:r>
              <a:rPr lang="ru-RU" sz="2000" dirty="0" smtClean="0">
                <a:solidFill>
                  <a:schemeClr val="tx2"/>
                </a:solidFill>
              </a:rPr>
              <a:t> гранулематозною </a:t>
            </a:r>
            <a:r>
              <a:rPr lang="ru-RU" sz="2000" dirty="0" err="1" smtClean="0">
                <a:solidFill>
                  <a:schemeClr val="tx2"/>
                </a:solidFill>
              </a:rPr>
              <a:t>будовою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наявністю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гігантських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клітин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Березовського-Штернберга</a:t>
            </a:r>
            <a:r>
              <a:rPr lang="ru-RU" sz="2000" dirty="0" smtClean="0">
                <a:solidFill>
                  <a:schemeClr val="tx2"/>
                </a:solidFill>
              </a:rPr>
              <a:t>. Хвороба </a:t>
            </a:r>
            <a:r>
              <a:rPr lang="ru-RU" sz="2000" dirty="0" err="1" smtClean="0">
                <a:solidFill>
                  <a:schemeClr val="tx2"/>
                </a:solidFill>
              </a:rPr>
              <a:t>протікає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ураженням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 та </a:t>
            </a:r>
            <a:r>
              <a:rPr lang="ru-RU" sz="2000" dirty="0" err="1" smtClean="0">
                <a:solidFill>
                  <a:schemeClr val="tx2"/>
                </a:solidFill>
              </a:rPr>
              <a:t>внутрішніх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органів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r>
              <a:rPr lang="ru-RU" sz="2000" dirty="0" err="1" smtClean="0">
                <a:solidFill>
                  <a:schemeClr val="tx2"/>
                </a:solidFill>
              </a:rPr>
              <a:t>Близько</a:t>
            </a:r>
            <a:r>
              <a:rPr lang="ru-RU" sz="2000" dirty="0" smtClean="0">
                <a:solidFill>
                  <a:schemeClr val="tx2"/>
                </a:solidFill>
              </a:rPr>
              <a:t> 50% </a:t>
            </a:r>
            <a:r>
              <a:rPr lang="ru-RU" sz="2000" dirty="0" err="1" smtClean="0">
                <a:solidFill>
                  <a:schemeClr val="tx2"/>
                </a:solidFill>
              </a:rPr>
              <a:t>хворих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молодше</a:t>
            </a:r>
            <a:r>
              <a:rPr lang="ru-RU" sz="2000" dirty="0" smtClean="0">
                <a:solidFill>
                  <a:schemeClr val="tx2"/>
                </a:solidFill>
              </a:rPr>
              <a:t> 40 </a:t>
            </a:r>
            <a:r>
              <a:rPr lang="ru-RU" sz="2000" dirty="0" err="1" smtClean="0">
                <a:solidFill>
                  <a:schemeClr val="tx2"/>
                </a:solidFill>
              </a:rPr>
              <a:t>років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починається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ураження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шиї</a:t>
            </a:r>
            <a:r>
              <a:rPr lang="ru-RU" sz="2000" dirty="0" smtClean="0">
                <a:solidFill>
                  <a:schemeClr val="tx2"/>
                </a:solidFill>
              </a:rPr>
              <a:t> (70%), </a:t>
            </a:r>
            <a:r>
              <a:rPr lang="ru-RU" sz="2000" dirty="0" err="1" smtClean="0">
                <a:solidFill>
                  <a:schemeClr val="tx2"/>
                </a:solidFill>
              </a:rPr>
              <a:t>надключичних</a:t>
            </a:r>
            <a:r>
              <a:rPr lang="ru-RU" sz="2000" dirty="0" smtClean="0">
                <a:solidFill>
                  <a:schemeClr val="tx2"/>
                </a:solidFill>
              </a:rPr>
              <a:t> (25%), </a:t>
            </a:r>
            <a:r>
              <a:rPr lang="ru-RU" sz="2000" dirty="0" err="1" smtClean="0">
                <a:solidFill>
                  <a:schemeClr val="tx2"/>
                </a:solidFill>
              </a:rPr>
              <a:t>пахвових</a:t>
            </a:r>
            <a:r>
              <a:rPr lang="ru-RU" sz="2000" dirty="0" smtClean="0">
                <a:solidFill>
                  <a:schemeClr val="tx2"/>
                </a:solidFill>
              </a:rPr>
              <a:t> (13%), </a:t>
            </a:r>
            <a:r>
              <a:rPr lang="ru-RU" sz="2000" dirty="0" err="1" smtClean="0">
                <a:solidFill>
                  <a:schemeClr val="tx2"/>
                </a:solidFill>
              </a:rPr>
              <a:t>пахових</a:t>
            </a:r>
            <a:r>
              <a:rPr lang="ru-RU" sz="2000" dirty="0" smtClean="0">
                <a:solidFill>
                  <a:schemeClr val="tx2"/>
                </a:solidFill>
              </a:rPr>
              <a:t> (1%). </a:t>
            </a:r>
            <a:r>
              <a:rPr lang="ru-RU" sz="2000" dirty="0" err="1" smtClean="0">
                <a:solidFill>
                  <a:schemeClr val="tx2"/>
                </a:solidFill>
              </a:rPr>
              <a:t>Діагностично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важко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визначити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захворювання</a:t>
            </a:r>
            <a:r>
              <a:rPr lang="ru-RU" sz="2000" dirty="0" smtClean="0">
                <a:solidFill>
                  <a:schemeClr val="tx2"/>
                </a:solidFill>
              </a:rPr>
              <a:t> при </a:t>
            </a:r>
            <a:r>
              <a:rPr lang="ru-RU" sz="2000" dirty="0" err="1" smtClean="0">
                <a:solidFill>
                  <a:schemeClr val="tx2"/>
                </a:solidFill>
              </a:rPr>
              <a:t>ураженні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медіастинальних</a:t>
            </a:r>
            <a:r>
              <a:rPr lang="ru-RU" sz="2000" dirty="0" smtClean="0">
                <a:solidFill>
                  <a:schemeClr val="tx2"/>
                </a:solidFill>
              </a:rPr>
              <a:t> (25%) та </a:t>
            </a:r>
            <a:r>
              <a:rPr lang="ru-RU" sz="2000" dirty="0" err="1" smtClean="0">
                <a:solidFill>
                  <a:schemeClr val="tx2"/>
                </a:solidFill>
              </a:rPr>
              <a:t>заочеревинних</a:t>
            </a:r>
            <a:r>
              <a:rPr lang="ru-RU" sz="2000" dirty="0" smtClean="0">
                <a:solidFill>
                  <a:schemeClr val="tx2"/>
                </a:solidFill>
              </a:rPr>
              <a:t> (10%) </a:t>
            </a:r>
            <a:r>
              <a:rPr lang="ru-RU" sz="2000" dirty="0" err="1" smtClean="0">
                <a:solidFill>
                  <a:schemeClr val="tx2"/>
                </a:solidFill>
              </a:rPr>
              <a:t>лімфатичних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вузлів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Лімфогранулематоз</a:t>
            </a:r>
            <a:endParaRPr lang="ru-RU" dirty="0"/>
          </a:p>
        </p:txBody>
      </p:sp>
      <p:pic>
        <p:nvPicPr>
          <p:cNvPr id="118788" name="Picture 4" descr="HEME1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484313"/>
            <a:ext cx="31623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dirty="0"/>
          </a:p>
          <a:p>
            <a:r>
              <a:rPr lang="ru-RU" dirty="0" err="1" smtClean="0">
                <a:solidFill>
                  <a:schemeClr val="tx2"/>
                </a:solidFill>
              </a:rPr>
              <a:t>Лімфоїдно-гістіоцитарний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лімфоїдна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перевага</a:t>
            </a:r>
            <a:r>
              <a:rPr lang="ru-RU" dirty="0" smtClean="0">
                <a:solidFill>
                  <a:schemeClr val="tx2"/>
                </a:solidFill>
              </a:rPr>
              <a:t>).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Змішано-клітинний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Вузликово-склеротичний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варіант</a:t>
            </a:r>
            <a:r>
              <a:rPr lang="ru-RU" dirty="0" smtClean="0">
                <a:solidFill>
                  <a:schemeClr val="tx2"/>
                </a:solidFill>
              </a:rPr>
              <a:t> (</a:t>
            </a:r>
            <a:r>
              <a:rPr lang="ru-RU" dirty="0" err="1" smtClean="0">
                <a:solidFill>
                  <a:schemeClr val="tx2"/>
                </a:solidFill>
              </a:rPr>
              <a:t>нодулярний</a:t>
            </a:r>
            <a:r>
              <a:rPr lang="ru-RU" dirty="0" smtClean="0">
                <a:solidFill>
                  <a:schemeClr val="tx2"/>
                </a:solidFill>
              </a:rPr>
              <a:t> склероз</a:t>
            </a:r>
            <a:r>
              <a:rPr lang="ru-RU" dirty="0" smtClean="0">
                <a:solidFill>
                  <a:schemeClr val="tx2"/>
                </a:solidFill>
              </a:rPr>
              <a:t>).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Лімфоїдне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виснаження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ru-RU" sz="4000" dirty="0" err="1" smtClean="0"/>
              <a:t>лімфогранулематоа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5557</Words>
  <PresentationFormat>Экран (4:3)</PresentationFormat>
  <Paragraphs>499</Paragraphs>
  <Slides>115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115</vt:i4>
      </vt:variant>
    </vt:vector>
  </HeadingPairs>
  <TitlesOfParts>
    <vt:vector size="117" baseType="lpstr">
      <vt:lpstr>Тема Office</vt:lpstr>
      <vt:lpstr>Бумажная</vt:lpstr>
      <vt:lpstr>Слайд 1</vt:lpstr>
      <vt:lpstr>2 форми патології еритроцитарної системи:</vt:lpstr>
      <vt:lpstr>Слайд 3</vt:lpstr>
      <vt:lpstr>Слайд 4</vt:lpstr>
      <vt:lpstr>Слайд 5</vt:lpstr>
      <vt:lpstr>Слайд 6</vt:lpstr>
      <vt:lpstr>Постгеморагічні анемії (ПГА) хронічні, гострі</vt:lpstr>
      <vt:lpstr>Выраженість анемії від ступеню крововтрати</vt:lpstr>
      <vt:lpstr>Фази перебігу гострої ПГА</vt:lpstr>
      <vt:lpstr> Гемолітичні анемії </vt:lpstr>
      <vt:lpstr>Слайд 11</vt:lpstr>
      <vt:lpstr>Слайд 12</vt:lpstr>
      <vt:lpstr>Мембранопатії (еритроцитопатії)</vt:lpstr>
      <vt:lpstr>Гемоглобінопатії</vt:lpstr>
      <vt:lpstr>Ензимопатії</vt:lpstr>
      <vt:lpstr>Набуті гемолітичні анемії</vt:lpstr>
      <vt:lpstr>Слайд 17</vt:lpstr>
      <vt:lpstr>Слайд 18</vt:lpstr>
      <vt:lpstr>ДИЗЕРИТРОПОЭТИЧНІ АНЕМІЇ</vt:lpstr>
      <vt:lpstr>Гіпо- апластичні анемії</vt:lpstr>
      <vt:lpstr>Слайд 21</vt:lpstr>
      <vt:lpstr>Анемії - обумовлені порушенням еритропоезу у зв'язку з переважним пошкодженням клітин-попередників мієлопоезу та/або еритропоетинчутливих клітин. </vt:lpstr>
      <vt:lpstr>Слайд 23</vt:lpstr>
      <vt:lpstr>Слайд 24</vt:lpstr>
      <vt:lpstr>Слайд 25</vt:lpstr>
      <vt:lpstr>Слайд 26</vt:lpstr>
      <vt:lpstr>Слайд 27</vt:lpstr>
      <vt:lpstr>Залізодефіцитні  анемії</vt:lpstr>
      <vt:lpstr>Слайд 29</vt:lpstr>
      <vt:lpstr>Слайд 30</vt:lpstr>
      <vt:lpstr>Слайд 31</vt:lpstr>
      <vt:lpstr>Слайд 32</vt:lpstr>
      <vt:lpstr>Принципи і методи терапії ДА</vt:lpstr>
      <vt:lpstr>Патологія  белої крові</vt:lpstr>
      <vt:lpstr>Лейкопенія – зниження вмісту лейкоцитів у периферичній крові нижче 4*10/л.</vt:lpstr>
      <vt:lpstr>Класифікація лейкопеній</vt:lpstr>
      <vt:lpstr>Класифікація лейкопеній</vt:lpstr>
      <vt:lpstr>Механізми розвитку лейкопеній:</vt:lpstr>
      <vt:lpstr>Спадкові нейтропенії</vt:lpstr>
      <vt:lpstr>Спадкові нейтропенії</vt:lpstr>
      <vt:lpstr>Набуті нейтропенії</vt:lpstr>
      <vt:lpstr>Набуті нейтропенії</vt:lpstr>
      <vt:lpstr>Набуті нейтропенії</vt:lpstr>
      <vt:lpstr>Агранулоцитоз</vt:lpstr>
      <vt:lpstr>Механізми агранулоцитозу</vt:lpstr>
      <vt:lpstr>Інші види лейкопеній</vt:lpstr>
      <vt:lpstr>Лейкоцитоз  </vt:lpstr>
      <vt:lpstr>Фізіологічний лейкоцитоз</vt:lpstr>
      <vt:lpstr>Патологічний лейкоцитоз</vt:lpstr>
      <vt:lpstr>Механізми розвитку лейкоцитоза</vt:lpstr>
      <vt:lpstr>Лімфоцитоз</vt:lpstr>
      <vt:lpstr>Моноцитоз</vt:lpstr>
      <vt:lpstr>Еозинофілія</vt:lpstr>
      <vt:lpstr>Базофілія</vt:lpstr>
      <vt:lpstr>Нейтрофільний лейкоцитоз</vt:lpstr>
      <vt:lpstr>Зрушення нейтрофільної формули</vt:lpstr>
      <vt:lpstr>Слайд 57</vt:lpstr>
      <vt:lpstr>Зрушення вліво</vt:lpstr>
      <vt:lpstr>Зрушення вліво</vt:lpstr>
      <vt:lpstr>Слайд 60</vt:lpstr>
      <vt:lpstr>Види лейкоцитозів </vt:lpstr>
      <vt:lpstr>Лейкемоїдні реакції</vt:lpstr>
      <vt:lpstr>Лейкоз </vt:lpstr>
      <vt:lpstr>Етіологія лейкозів </vt:lpstr>
      <vt:lpstr>Класифікація лейкозів </vt:lpstr>
      <vt:lpstr>Класифікація лейкозів </vt:lpstr>
      <vt:lpstr>Класифікація лейкозів </vt:lpstr>
      <vt:lpstr>Патогенез лейкозів </vt:lpstr>
      <vt:lpstr>Клинические проявления лейкозов </vt:lpstr>
      <vt:lpstr>Клинические проявления лейкозов </vt:lpstr>
      <vt:lpstr>Клінічні прояви лейкозів</vt:lpstr>
      <vt:lpstr>Гострий лімфобластний лейкоз</vt:lpstr>
      <vt:lpstr>Хронічний лімфолейкоз</vt:lpstr>
      <vt:lpstr>Хронічний лімфобластний лейкоз</vt:lpstr>
      <vt:lpstr>ПАТОЛОГІЯ КРОВІ АНЕМІЇ ПАТОЛОГІЯ ЛЕЙКОНА </vt:lpstr>
      <vt:lpstr>Кров  як рідке середовище</vt:lpstr>
      <vt:lpstr>Нормальна кров</vt:lpstr>
      <vt:lpstr>Функціональна система гемопоеза</vt:lpstr>
      <vt:lpstr>Слайд 79</vt:lpstr>
      <vt:lpstr>Анемії</vt:lpstr>
      <vt:lpstr>Форма і розмір еритроцитів</vt:lpstr>
      <vt:lpstr>Основні види  пойкилоцитів</vt:lpstr>
      <vt:lpstr>Вміст гемоглобіна і регенерація еритроцитів</vt:lpstr>
      <vt:lpstr>Слайд 84</vt:lpstr>
      <vt:lpstr>Класифікація анемій</vt:lpstr>
      <vt:lpstr>Гостра постгеморагічна анемія</vt:lpstr>
      <vt:lpstr>Хронічна постгеморагічна анемія</vt:lpstr>
      <vt:lpstr>Залізодефіцитна анемія</vt:lpstr>
      <vt:lpstr>Залізодефіцитна анемія</vt:lpstr>
      <vt:lpstr>В12-дефіцитна анемія</vt:lpstr>
      <vt:lpstr>В12-дефіцитна анемія</vt:lpstr>
      <vt:lpstr>Слайд 92</vt:lpstr>
      <vt:lpstr>Спадкові форми гемолітичних анемій</vt:lpstr>
      <vt:lpstr>Спадкові форми гемолітичних анемій</vt:lpstr>
      <vt:lpstr>Гемолітичні анемії</vt:lpstr>
      <vt:lpstr>Набуті форми гемолітичних анемій</vt:lpstr>
      <vt:lpstr>Апластична анемія</vt:lpstr>
      <vt:lpstr>Апластична анемія</vt:lpstr>
      <vt:lpstr>Апластична анемія</vt:lpstr>
      <vt:lpstr>Лейкон</vt:lpstr>
      <vt:lpstr>Лейкоцитози і лейкопенії</vt:lpstr>
      <vt:lpstr>Зміни лейкоцитарної формули</vt:lpstr>
      <vt:lpstr>Лейкоз</vt:lpstr>
      <vt:lpstr>Слайд 104</vt:lpstr>
      <vt:lpstr>Клініка лейкозів</vt:lpstr>
      <vt:lpstr>Види лейкозів</vt:lpstr>
      <vt:lpstr>Теорія лейкозів</vt:lpstr>
      <vt:lpstr>Гострі лейкози</vt:lpstr>
      <vt:lpstr>Гострий лімфобластний лейкоз</vt:lpstr>
      <vt:lpstr>Гострий лейкоз: причини смерті</vt:lpstr>
      <vt:lpstr>Хронічний лімфобластний лейкоз</vt:lpstr>
      <vt:lpstr>Хронічний лімфолейкоз</vt:lpstr>
      <vt:lpstr>Поліцитемія</vt:lpstr>
      <vt:lpstr>Лімфогранулематоз</vt:lpstr>
      <vt:lpstr>Класифікація лімфогранулематоа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38</cp:revision>
  <dcterms:created xsi:type="dcterms:W3CDTF">2013-05-17T16:29:10Z</dcterms:created>
  <dcterms:modified xsi:type="dcterms:W3CDTF">2022-08-15T07:22:06Z</dcterms:modified>
</cp:coreProperties>
</file>