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0"/>
  </p:notesMasterIdLst>
  <p:sldIdLst>
    <p:sldId id="257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260" r:id="rId57"/>
    <p:sldId id="259" r:id="rId58"/>
    <p:sldId id="262" r:id="rId59"/>
    <p:sldId id="263" r:id="rId60"/>
    <p:sldId id="264" r:id="rId61"/>
    <p:sldId id="265" r:id="rId62"/>
    <p:sldId id="266" r:id="rId63"/>
    <p:sldId id="267" r:id="rId64"/>
    <p:sldId id="268" r:id="rId65"/>
    <p:sldId id="269" r:id="rId66"/>
    <p:sldId id="271" r:id="rId67"/>
    <p:sldId id="272" r:id="rId68"/>
    <p:sldId id="273" r:id="rId69"/>
    <p:sldId id="274" r:id="rId70"/>
    <p:sldId id="275" r:id="rId71"/>
    <p:sldId id="276" r:id="rId72"/>
    <p:sldId id="277" r:id="rId73"/>
    <p:sldId id="278" r:id="rId74"/>
    <p:sldId id="279" r:id="rId75"/>
    <p:sldId id="280" r:id="rId76"/>
    <p:sldId id="281" r:id="rId77"/>
    <p:sldId id="283" r:id="rId78"/>
    <p:sldId id="284" r:id="rId79"/>
    <p:sldId id="285" r:id="rId80"/>
    <p:sldId id="286" r:id="rId81"/>
    <p:sldId id="287" r:id="rId82"/>
    <p:sldId id="288" r:id="rId83"/>
    <p:sldId id="289" r:id="rId84"/>
    <p:sldId id="290" r:id="rId85"/>
    <p:sldId id="291" r:id="rId86"/>
    <p:sldId id="292" r:id="rId87"/>
    <p:sldId id="293" r:id="rId88"/>
    <p:sldId id="294" r:id="rId89"/>
    <p:sldId id="295" r:id="rId90"/>
    <p:sldId id="296" r:id="rId91"/>
    <p:sldId id="297" r:id="rId92"/>
    <p:sldId id="299" r:id="rId93"/>
    <p:sldId id="300" r:id="rId94"/>
    <p:sldId id="301" r:id="rId95"/>
    <p:sldId id="302" r:id="rId96"/>
    <p:sldId id="303" r:id="rId97"/>
    <p:sldId id="305" r:id="rId98"/>
    <p:sldId id="306" r:id="rId99"/>
    <p:sldId id="307" r:id="rId100"/>
    <p:sldId id="308" r:id="rId101"/>
    <p:sldId id="309" r:id="rId102"/>
    <p:sldId id="310" r:id="rId103"/>
    <p:sldId id="311" r:id="rId104"/>
    <p:sldId id="312" r:id="rId105"/>
    <p:sldId id="314" r:id="rId106"/>
    <p:sldId id="315" r:id="rId107"/>
    <p:sldId id="316" r:id="rId108"/>
    <p:sldId id="317" r:id="rId109"/>
    <p:sldId id="318" r:id="rId110"/>
    <p:sldId id="319" r:id="rId111"/>
    <p:sldId id="320" r:id="rId112"/>
    <p:sldId id="321" r:id="rId113"/>
    <p:sldId id="322" r:id="rId114"/>
    <p:sldId id="323" r:id="rId115"/>
    <p:sldId id="324" r:id="rId116"/>
    <p:sldId id="325" r:id="rId117"/>
    <p:sldId id="326" r:id="rId118"/>
    <p:sldId id="327" r:id="rId119"/>
    <p:sldId id="383" r:id="rId120"/>
    <p:sldId id="384" r:id="rId121"/>
    <p:sldId id="385" r:id="rId122"/>
    <p:sldId id="386" r:id="rId123"/>
    <p:sldId id="387" r:id="rId124"/>
    <p:sldId id="388" r:id="rId125"/>
    <p:sldId id="389" r:id="rId126"/>
    <p:sldId id="390" r:id="rId127"/>
    <p:sldId id="391" r:id="rId128"/>
    <p:sldId id="392" r:id="rId129"/>
    <p:sldId id="393" r:id="rId130"/>
    <p:sldId id="394" r:id="rId131"/>
    <p:sldId id="395" r:id="rId132"/>
    <p:sldId id="396" r:id="rId133"/>
    <p:sldId id="397" r:id="rId134"/>
    <p:sldId id="398" r:id="rId135"/>
    <p:sldId id="399" r:id="rId136"/>
    <p:sldId id="400" r:id="rId137"/>
    <p:sldId id="401" r:id="rId138"/>
    <p:sldId id="403" r:id="rId1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DEE63-6667-4374-8943-5E372BD7522B}" type="doc">
      <dgm:prSet loTypeId="urn:microsoft.com/office/officeart/2005/8/layout/hierarchy1" loCatId="hierarchy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2928B3EA-0C44-4E65-9A5A-FA983EB6AA65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  <a:latin typeface="+mn-lt"/>
            </a:rPr>
            <a:t>Пієлонефрит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однобічний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                                 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або</a:t>
          </a:r>
          <a:r>
            <a:rPr lang="ru-RU" sz="1600" b="1" dirty="0" smtClean="0">
              <a:solidFill>
                <a:srgbClr val="800000"/>
              </a:solidFill>
              <a:latin typeface="+mn-lt"/>
            </a:rPr>
            <a:t> </a:t>
          </a:r>
          <a:r>
            <a:rPr lang="ru-RU" sz="1600" b="1" dirty="0" err="1" smtClean="0">
              <a:solidFill>
                <a:srgbClr val="800000"/>
              </a:solidFill>
              <a:latin typeface="+mn-lt"/>
            </a:rPr>
            <a:t>двобічний</a:t>
          </a:r>
          <a:endParaRPr lang="ru-RU" sz="1600" b="1" dirty="0">
            <a:solidFill>
              <a:srgbClr val="800000"/>
            </a:solidFill>
            <a:latin typeface="+mn-lt"/>
          </a:endParaRPr>
        </a:p>
      </dgm:t>
    </dgm:pt>
    <dgm:pt modelId="{36DFF877-14D4-4470-A182-2623762CE634}" type="parTrans" cxnId="{4C6CBE05-97D5-4F85-A1A4-8FAB456FB8B5}">
      <dgm:prSet/>
      <dgm:spPr/>
      <dgm:t>
        <a:bodyPr/>
        <a:lstStyle/>
        <a:p>
          <a:endParaRPr lang="ru-RU"/>
        </a:p>
      </dgm:t>
    </dgm:pt>
    <dgm:pt modelId="{31AD4B0D-4526-4709-B63A-B19753014689}" type="sibTrans" cxnId="{4C6CBE05-97D5-4F85-A1A4-8FAB456FB8B5}">
      <dgm:prSet/>
      <dgm:spPr/>
      <dgm:t>
        <a:bodyPr/>
        <a:lstStyle/>
        <a:p>
          <a:endParaRPr lang="ru-RU"/>
        </a:p>
      </dgm:t>
    </dgm:pt>
    <dgm:pt modelId="{5E317E5E-1C95-4386-8141-5A15BEEE1479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  <a:latin typeface="+mn-lt"/>
            </a:rPr>
            <a:t>Первинний</a:t>
          </a:r>
          <a:endParaRPr lang="ru-RU" sz="1600" b="1" dirty="0">
            <a:solidFill>
              <a:srgbClr val="800000"/>
            </a:solidFill>
            <a:latin typeface="+mn-lt"/>
          </a:endParaRPr>
        </a:p>
      </dgm:t>
    </dgm:pt>
    <dgm:pt modelId="{3841240B-F3B3-447F-9AF8-3D79CDA9389E}" type="parTrans" cxnId="{9075D2A3-419B-43BE-8C0E-20E3916B4A47}">
      <dgm:prSet/>
      <dgm:spPr/>
      <dgm:t>
        <a:bodyPr/>
        <a:lstStyle/>
        <a:p>
          <a:endParaRPr lang="ru-RU" dirty="0"/>
        </a:p>
      </dgm:t>
    </dgm:pt>
    <dgm:pt modelId="{751434DE-36EB-41EE-A777-E2E8C7187B6B}" type="sibTrans" cxnId="{9075D2A3-419B-43BE-8C0E-20E3916B4A47}">
      <dgm:prSet/>
      <dgm:spPr/>
      <dgm:t>
        <a:bodyPr/>
        <a:lstStyle/>
        <a:p>
          <a:endParaRPr lang="ru-RU"/>
        </a:p>
      </dgm:t>
    </dgm:pt>
    <dgm:pt modelId="{BABB65EA-DE04-461A-B137-85E39F111359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Вторинний</a:t>
          </a:r>
          <a:endParaRPr lang="ru-RU" sz="1600" b="1" dirty="0">
            <a:solidFill>
              <a:srgbClr val="800000"/>
            </a:solidFill>
          </a:endParaRPr>
        </a:p>
      </dgm:t>
    </dgm:pt>
    <dgm:pt modelId="{CC45063C-F51D-440C-A7E8-86CCC1ACD371}" type="parTrans" cxnId="{31BBA680-9362-491B-894F-38B7F4E19591}">
      <dgm:prSet/>
      <dgm:spPr/>
      <dgm:t>
        <a:bodyPr/>
        <a:lstStyle/>
        <a:p>
          <a:endParaRPr lang="ru-RU" dirty="0"/>
        </a:p>
      </dgm:t>
    </dgm:pt>
    <dgm:pt modelId="{F8BAE77A-FCF0-4740-B28B-C17F1707012A}" type="sibTrans" cxnId="{31BBA680-9362-491B-894F-38B7F4E19591}">
      <dgm:prSet/>
      <dgm:spPr/>
      <dgm:t>
        <a:bodyPr/>
        <a:lstStyle/>
        <a:p>
          <a:endParaRPr lang="ru-RU"/>
        </a:p>
      </dgm:t>
    </dgm:pt>
    <dgm:pt modelId="{6F82696D-3FF8-4BA6-A4A5-766E576CA268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Гострий</a:t>
          </a:r>
          <a:endParaRPr lang="ru-RU" sz="1600" b="1" dirty="0">
            <a:solidFill>
              <a:srgbClr val="800000"/>
            </a:solidFill>
          </a:endParaRPr>
        </a:p>
      </dgm:t>
    </dgm:pt>
    <dgm:pt modelId="{BB2E4AE4-A993-4AA5-BB07-145BB1ACF887}" type="parTrans" cxnId="{8EA9196A-6F31-467E-BF28-7395AD1B93F8}">
      <dgm:prSet/>
      <dgm:spPr/>
      <dgm:t>
        <a:bodyPr/>
        <a:lstStyle/>
        <a:p>
          <a:endParaRPr lang="ru-RU" dirty="0"/>
        </a:p>
      </dgm:t>
    </dgm:pt>
    <dgm:pt modelId="{9D23A492-FB0D-4D62-9F04-F21A72E19D6B}" type="sibTrans" cxnId="{8EA9196A-6F31-467E-BF28-7395AD1B93F8}">
      <dgm:prSet/>
      <dgm:spPr/>
      <dgm:t>
        <a:bodyPr/>
        <a:lstStyle/>
        <a:p>
          <a:endParaRPr lang="ru-RU"/>
        </a:p>
      </dgm:t>
    </dgm:pt>
    <dgm:pt modelId="{06D95070-10C3-4A8D-B736-9DB6137D5678}">
      <dgm:prSet custT="1"/>
      <dgm:spPr/>
      <dgm:t>
        <a:bodyPr/>
        <a:lstStyle/>
        <a:p>
          <a:r>
            <a:rPr lang="ru-RU" sz="1600" b="1" dirty="0" err="1" smtClean="0">
              <a:solidFill>
                <a:srgbClr val="800000"/>
              </a:solidFill>
            </a:rPr>
            <a:t>Хронічний</a:t>
          </a:r>
          <a:endParaRPr lang="ru-RU" sz="1600" b="1" dirty="0">
            <a:solidFill>
              <a:srgbClr val="800000"/>
            </a:solidFill>
          </a:endParaRPr>
        </a:p>
      </dgm:t>
    </dgm:pt>
    <dgm:pt modelId="{77EF0C5C-24DC-439F-BA75-3E7621DA004F}" type="parTrans" cxnId="{3E828D19-6993-47E7-8EB0-07F2E289FFC3}">
      <dgm:prSet/>
      <dgm:spPr/>
      <dgm:t>
        <a:bodyPr/>
        <a:lstStyle/>
        <a:p>
          <a:endParaRPr lang="ru-RU" dirty="0"/>
        </a:p>
      </dgm:t>
    </dgm:pt>
    <dgm:pt modelId="{CDCE7215-0EEC-4A91-8BDA-E6F975A9C061}" type="sibTrans" cxnId="{3E828D19-6993-47E7-8EB0-07F2E289FFC3}">
      <dgm:prSet/>
      <dgm:spPr/>
      <dgm:t>
        <a:bodyPr/>
        <a:lstStyle/>
        <a:p>
          <a:endParaRPr lang="ru-RU"/>
        </a:p>
      </dgm:t>
    </dgm:pt>
    <dgm:pt modelId="{ED536F32-622E-4B01-BBBD-AADA102C0548}">
      <dgm:prSet custT="1"/>
      <dgm:spPr/>
      <dgm:t>
        <a:bodyPr/>
        <a:lstStyle/>
        <a:p>
          <a:r>
            <a:rPr lang="ru-RU" sz="1400" b="1" dirty="0" err="1" smtClean="0">
              <a:solidFill>
                <a:srgbClr val="800000"/>
              </a:solidFill>
            </a:rPr>
            <a:t>Серозний</a:t>
          </a:r>
          <a:endParaRPr lang="ru-RU" sz="1400" b="1" dirty="0">
            <a:solidFill>
              <a:srgbClr val="800000"/>
            </a:solidFill>
          </a:endParaRPr>
        </a:p>
      </dgm:t>
    </dgm:pt>
    <dgm:pt modelId="{BF8A72DF-D776-4C83-A730-1E9D61D81523}" type="parTrans" cxnId="{4EA7F6B5-2B5F-42BE-B23A-122521EDB1EB}">
      <dgm:prSet/>
      <dgm:spPr/>
      <dgm:t>
        <a:bodyPr/>
        <a:lstStyle/>
        <a:p>
          <a:endParaRPr lang="ru-RU" dirty="0"/>
        </a:p>
      </dgm:t>
    </dgm:pt>
    <dgm:pt modelId="{15A5F373-6585-4025-ABCA-249C5866EEBD}" type="sibTrans" cxnId="{4EA7F6B5-2B5F-42BE-B23A-122521EDB1EB}">
      <dgm:prSet/>
      <dgm:spPr/>
      <dgm:t>
        <a:bodyPr/>
        <a:lstStyle/>
        <a:p>
          <a:endParaRPr lang="ru-RU"/>
        </a:p>
      </dgm:t>
    </dgm:pt>
    <dgm:pt modelId="{D1978C95-42A1-4A35-A557-B8057D002178}">
      <dgm:prSet custT="1"/>
      <dgm:spPr/>
      <dgm:t>
        <a:bodyPr/>
        <a:lstStyle/>
        <a:p>
          <a:r>
            <a:rPr lang="ru-RU" sz="1400" b="1" dirty="0" err="1" smtClean="0">
              <a:solidFill>
                <a:srgbClr val="800000"/>
              </a:solidFill>
            </a:rPr>
            <a:t>Гнійний</a:t>
          </a:r>
          <a:endParaRPr lang="ru-RU" sz="1400" b="1" dirty="0">
            <a:solidFill>
              <a:srgbClr val="800000"/>
            </a:solidFill>
          </a:endParaRPr>
        </a:p>
      </dgm:t>
    </dgm:pt>
    <dgm:pt modelId="{8BE5D987-ABC3-48CD-918C-18CAB40921CD}" type="parTrans" cxnId="{06D53AED-5E39-4BCB-833C-988257044C32}">
      <dgm:prSet/>
      <dgm:spPr/>
      <dgm:t>
        <a:bodyPr/>
        <a:lstStyle/>
        <a:p>
          <a:endParaRPr lang="ru-RU" dirty="0"/>
        </a:p>
      </dgm:t>
    </dgm:pt>
    <dgm:pt modelId="{2B673DCC-E290-44E2-859F-FDB124AB566E}" type="sibTrans" cxnId="{06D53AED-5E39-4BCB-833C-988257044C32}">
      <dgm:prSet/>
      <dgm:spPr/>
      <dgm:t>
        <a:bodyPr/>
        <a:lstStyle/>
        <a:p>
          <a:endParaRPr lang="ru-RU"/>
        </a:p>
      </dgm:t>
    </dgm:pt>
    <dgm:pt modelId="{DA876C1A-8FCE-4D3F-8BA5-8FC024E891A3}">
      <dgm:prSet custT="1"/>
      <dgm:spPr/>
      <dgm:t>
        <a:bodyPr/>
        <a:lstStyle/>
        <a:p>
          <a:r>
            <a:rPr lang="ru-RU" sz="1050" b="1" dirty="0" err="1" smtClean="0">
              <a:solidFill>
                <a:srgbClr val="800000"/>
              </a:solidFill>
            </a:rPr>
            <a:t>Некротичний</a:t>
          </a:r>
          <a:r>
            <a:rPr lang="ru-RU" sz="1050" b="1" dirty="0" smtClean="0">
              <a:solidFill>
                <a:srgbClr val="800000"/>
              </a:solidFill>
            </a:rPr>
            <a:t> </a:t>
          </a:r>
          <a:r>
            <a:rPr lang="ru-RU" sz="1050" b="1" dirty="0" err="1" smtClean="0">
              <a:solidFill>
                <a:srgbClr val="800000"/>
              </a:solidFill>
            </a:rPr>
            <a:t>папіліт</a:t>
          </a:r>
          <a:endParaRPr lang="ru-RU" sz="1050" b="1" dirty="0">
            <a:solidFill>
              <a:srgbClr val="800000"/>
            </a:solidFill>
          </a:endParaRPr>
        </a:p>
      </dgm:t>
    </dgm:pt>
    <dgm:pt modelId="{B137D7F8-3179-4061-82C1-3525B2B19A32}" type="parTrans" cxnId="{1CC908F0-62D7-4904-9089-E44D5CE0C59D}">
      <dgm:prSet/>
      <dgm:spPr/>
      <dgm:t>
        <a:bodyPr/>
        <a:lstStyle/>
        <a:p>
          <a:endParaRPr lang="ru-RU" dirty="0"/>
        </a:p>
      </dgm:t>
    </dgm:pt>
    <dgm:pt modelId="{5E2220E0-9C97-4328-8B6F-0BE5469B731F}" type="sibTrans" cxnId="{1CC908F0-62D7-4904-9089-E44D5CE0C59D}">
      <dgm:prSet/>
      <dgm:spPr/>
      <dgm:t>
        <a:bodyPr/>
        <a:lstStyle/>
        <a:p>
          <a:endParaRPr lang="ru-RU"/>
        </a:p>
      </dgm:t>
    </dgm:pt>
    <dgm:pt modelId="{910FA001-3482-4140-86AD-F7B4F2BE4754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</a:rPr>
            <a:t>Фаза активного </a:t>
          </a:r>
          <a:r>
            <a:rPr lang="ru-RU" sz="1200" b="1" dirty="0" err="1" smtClean="0">
              <a:solidFill>
                <a:srgbClr val="800000"/>
              </a:solidFill>
            </a:rPr>
            <a:t>запалення</a:t>
          </a:r>
          <a:endParaRPr lang="ru-RU" sz="1200" b="1" dirty="0">
            <a:solidFill>
              <a:srgbClr val="800000"/>
            </a:solidFill>
          </a:endParaRPr>
        </a:p>
      </dgm:t>
    </dgm:pt>
    <dgm:pt modelId="{9A06E302-801B-4F7A-AC0D-32C56FF65463}" type="parTrans" cxnId="{3CC820AC-A75D-4962-9F84-BD4749959447}">
      <dgm:prSet/>
      <dgm:spPr/>
      <dgm:t>
        <a:bodyPr/>
        <a:lstStyle/>
        <a:p>
          <a:endParaRPr lang="ru-RU" dirty="0"/>
        </a:p>
      </dgm:t>
    </dgm:pt>
    <dgm:pt modelId="{BCB76673-FF49-4C5D-9C64-E0EE7BF5A73E}" type="sibTrans" cxnId="{3CC820AC-A75D-4962-9F84-BD4749959447}">
      <dgm:prSet/>
      <dgm:spPr/>
      <dgm:t>
        <a:bodyPr/>
        <a:lstStyle/>
        <a:p>
          <a:endParaRPr lang="ru-RU"/>
        </a:p>
      </dgm:t>
    </dgm:pt>
    <dgm:pt modelId="{D62FB9FF-2B6A-4EAD-A6BE-CA959A46401F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</a:rPr>
            <a:t>Фаза  латентного </a:t>
          </a:r>
          <a:r>
            <a:rPr lang="ru-RU" sz="1200" b="1" dirty="0" err="1" smtClean="0">
              <a:solidFill>
                <a:srgbClr val="800000"/>
              </a:solidFill>
            </a:rPr>
            <a:t>запалення</a:t>
          </a:r>
          <a:endParaRPr lang="ru-RU" sz="1200" b="1" dirty="0">
            <a:solidFill>
              <a:srgbClr val="800000"/>
            </a:solidFill>
          </a:endParaRPr>
        </a:p>
      </dgm:t>
    </dgm:pt>
    <dgm:pt modelId="{1F2D402F-1F80-48C7-B180-D786FCCE45D6}" type="parTrans" cxnId="{91EC9D7B-03C4-4B3F-A0A5-8AEADE2A88BD}">
      <dgm:prSet/>
      <dgm:spPr/>
      <dgm:t>
        <a:bodyPr/>
        <a:lstStyle/>
        <a:p>
          <a:endParaRPr lang="ru-RU" dirty="0"/>
        </a:p>
      </dgm:t>
    </dgm:pt>
    <dgm:pt modelId="{085786CD-17FC-4B65-BF03-CEAE2B37A632}" type="sibTrans" cxnId="{91EC9D7B-03C4-4B3F-A0A5-8AEADE2A88BD}">
      <dgm:prSet/>
      <dgm:spPr/>
      <dgm:t>
        <a:bodyPr/>
        <a:lstStyle/>
        <a:p>
          <a:endParaRPr lang="ru-RU"/>
        </a:p>
      </dgm:t>
    </dgm:pt>
    <dgm:pt modelId="{0A46A1D6-096D-410B-A219-476EF2DC7B3A}">
      <dgm:prSet custT="1"/>
      <dgm:spPr/>
      <dgm:t>
        <a:bodyPr/>
        <a:lstStyle/>
        <a:p>
          <a:r>
            <a:rPr lang="ru-RU" sz="1200" b="1" dirty="0" smtClean="0">
              <a:solidFill>
                <a:srgbClr val="800000"/>
              </a:solidFill>
              <a:latin typeface="+mn-lt"/>
            </a:rPr>
            <a:t>Фаза </a:t>
          </a:r>
          <a:r>
            <a:rPr lang="ru-RU" sz="1200" b="1" dirty="0" err="1" smtClean="0">
              <a:solidFill>
                <a:srgbClr val="800000"/>
              </a:solidFill>
              <a:latin typeface="+mn-lt"/>
            </a:rPr>
            <a:t>ремісії</a:t>
          </a:r>
          <a:endParaRPr lang="ru-RU" sz="1200" b="1" dirty="0">
            <a:solidFill>
              <a:srgbClr val="800000"/>
            </a:solidFill>
            <a:latin typeface="+mn-lt"/>
          </a:endParaRPr>
        </a:p>
      </dgm:t>
    </dgm:pt>
    <dgm:pt modelId="{CA350890-F7F0-4693-BE76-9BC351D02792}" type="parTrans" cxnId="{10B6DEE8-B785-4D90-B3C8-6B518C1E72ED}">
      <dgm:prSet/>
      <dgm:spPr/>
      <dgm:t>
        <a:bodyPr/>
        <a:lstStyle/>
        <a:p>
          <a:endParaRPr lang="ru-RU" dirty="0"/>
        </a:p>
      </dgm:t>
    </dgm:pt>
    <dgm:pt modelId="{4867EF04-410B-4C5E-B060-5F4AEBB324B2}" type="sibTrans" cxnId="{10B6DEE8-B785-4D90-B3C8-6B518C1E72ED}">
      <dgm:prSet/>
      <dgm:spPr/>
      <dgm:t>
        <a:bodyPr/>
        <a:lstStyle/>
        <a:p>
          <a:endParaRPr lang="ru-RU"/>
        </a:p>
      </dgm:t>
    </dgm:pt>
    <dgm:pt modelId="{5105E5C3-A70F-43FA-8293-756FC006CB40}">
      <dgm:prSet custT="1"/>
      <dgm:spPr/>
      <dgm:t>
        <a:bodyPr/>
        <a:lstStyle/>
        <a:p>
          <a:r>
            <a:rPr lang="ru-RU" sz="900" b="1" baseline="0" dirty="0" err="1" smtClean="0">
              <a:solidFill>
                <a:srgbClr val="800000"/>
              </a:solidFill>
            </a:rPr>
            <a:t>Апостематозний</a:t>
          </a:r>
          <a:r>
            <a:rPr lang="ru-RU" sz="900" b="1" baseline="0" dirty="0" smtClean="0">
              <a:solidFill>
                <a:srgbClr val="800000"/>
              </a:solidFill>
            </a:rPr>
            <a:t> </a:t>
          </a:r>
          <a:r>
            <a:rPr lang="ru-RU" sz="900" b="1" baseline="0" dirty="0" err="1" smtClean="0">
              <a:solidFill>
                <a:srgbClr val="800000"/>
              </a:solidFill>
            </a:rPr>
            <a:t>пієлонефрит</a:t>
          </a:r>
          <a:endParaRPr lang="ru-RU" sz="900" b="1" baseline="0" dirty="0">
            <a:solidFill>
              <a:srgbClr val="800000"/>
            </a:solidFill>
          </a:endParaRPr>
        </a:p>
      </dgm:t>
    </dgm:pt>
    <dgm:pt modelId="{F362CC50-9F51-4DBB-A955-F89815F3CD11}" type="parTrans" cxnId="{2373EFB3-08F0-4B25-9819-18E50DFBA1E0}">
      <dgm:prSet/>
      <dgm:spPr/>
      <dgm:t>
        <a:bodyPr/>
        <a:lstStyle/>
        <a:p>
          <a:endParaRPr lang="ru-RU" dirty="0"/>
        </a:p>
      </dgm:t>
    </dgm:pt>
    <dgm:pt modelId="{860959A9-889D-4381-8E3D-AC387F0AC8A0}" type="sibTrans" cxnId="{2373EFB3-08F0-4B25-9819-18E50DFBA1E0}">
      <dgm:prSet/>
      <dgm:spPr/>
      <dgm:t>
        <a:bodyPr/>
        <a:lstStyle/>
        <a:p>
          <a:endParaRPr lang="ru-RU"/>
        </a:p>
      </dgm:t>
    </dgm:pt>
    <dgm:pt modelId="{CE0973F8-915A-474A-93F6-1E07A815B028}">
      <dgm:prSet/>
      <dgm:spPr/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Карбункул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endParaRPr lang="ru-RU" b="1" dirty="0">
            <a:solidFill>
              <a:srgbClr val="800000"/>
            </a:solidFill>
          </a:endParaRPr>
        </a:p>
      </dgm:t>
    </dgm:pt>
    <dgm:pt modelId="{F2F76C52-0459-4377-97FB-9F8808177899}" type="parTrans" cxnId="{65698D9A-120A-4AE2-8FE6-1D4BA619781C}">
      <dgm:prSet/>
      <dgm:spPr/>
      <dgm:t>
        <a:bodyPr/>
        <a:lstStyle/>
        <a:p>
          <a:endParaRPr lang="ru-RU" dirty="0"/>
        </a:p>
      </dgm:t>
    </dgm:pt>
    <dgm:pt modelId="{62670EAA-3AD4-4159-B41C-A1C4F0A6CB5D}" type="sibTrans" cxnId="{65698D9A-120A-4AE2-8FE6-1D4BA619781C}">
      <dgm:prSet/>
      <dgm:spPr/>
      <dgm:t>
        <a:bodyPr/>
        <a:lstStyle/>
        <a:p>
          <a:endParaRPr lang="ru-RU"/>
        </a:p>
      </dgm:t>
    </dgm:pt>
    <dgm:pt modelId="{C9017EDB-E09E-4225-8737-CEE6269A8A7B}">
      <dgm:prSet/>
      <dgm:spPr/>
      <dgm:t>
        <a:bodyPr/>
        <a:lstStyle/>
        <a:p>
          <a:r>
            <a:rPr lang="ru-RU" b="1" dirty="0" err="1" smtClean="0">
              <a:solidFill>
                <a:srgbClr val="800000"/>
              </a:solidFill>
            </a:rPr>
            <a:t>Абсцес</a:t>
          </a:r>
          <a:r>
            <a:rPr lang="ru-RU" b="1" dirty="0" smtClean="0">
              <a:solidFill>
                <a:srgbClr val="800000"/>
              </a:solidFill>
            </a:rPr>
            <a:t> 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endParaRPr lang="ru-RU" b="1" dirty="0">
            <a:solidFill>
              <a:srgbClr val="800000"/>
            </a:solidFill>
          </a:endParaRPr>
        </a:p>
      </dgm:t>
    </dgm:pt>
    <dgm:pt modelId="{6DBC8351-B6BE-472D-9B5C-B56A70933707}" type="parTrans" cxnId="{B8DE242E-70F4-4E01-B987-BFCD8A61DEDA}">
      <dgm:prSet/>
      <dgm:spPr/>
      <dgm:t>
        <a:bodyPr/>
        <a:lstStyle/>
        <a:p>
          <a:endParaRPr lang="ru-RU" dirty="0"/>
        </a:p>
      </dgm:t>
    </dgm:pt>
    <dgm:pt modelId="{64670F0D-D63C-4E3C-9ED2-FB7D174F30C4}" type="sibTrans" cxnId="{B8DE242E-70F4-4E01-B987-BFCD8A61DEDA}">
      <dgm:prSet/>
      <dgm:spPr/>
      <dgm:t>
        <a:bodyPr/>
        <a:lstStyle/>
        <a:p>
          <a:endParaRPr lang="ru-RU"/>
        </a:p>
      </dgm:t>
    </dgm:pt>
    <dgm:pt modelId="{8680A910-E6E1-461F-B37B-A73CE0F19DA5}">
      <dgm:prSet/>
      <dgm:spPr/>
      <dgm:t>
        <a:bodyPr/>
        <a:lstStyle/>
        <a:p>
          <a:r>
            <a:rPr lang="ru-RU" b="1" dirty="0" err="1" smtClean="0">
              <a:solidFill>
                <a:srgbClr val="800000"/>
              </a:solidFill>
            </a:rPr>
            <a:t>Зморщування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нирки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або</a:t>
          </a:r>
          <a:r>
            <a:rPr lang="ru-RU" b="1" dirty="0" smtClean="0">
              <a:solidFill>
                <a:srgbClr val="800000"/>
              </a:solidFill>
            </a:rPr>
            <a:t> </a:t>
          </a:r>
          <a:r>
            <a:rPr lang="ru-RU" b="1" dirty="0" err="1" smtClean="0">
              <a:solidFill>
                <a:srgbClr val="800000"/>
              </a:solidFill>
            </a:rPr>
            <a:t>піонефроз</a:t>
          </a:r>
          <a:endParaRPr lang="ru-RU" b="1" dirty="0">
            <a:solidFill>
              <a:srgbClr val="800000"/>
            </a:solidFill>
          </a:endParaRPr>
        </a:p>
      </dgm:t>
    </dgm:pt>
    <dgm:pt modelId="{BE49AE4F-6F54-4005-86DE-2B56750D891E}" type="parTrans" cxnId="{CD5E5A5F-5321-43B0-BAA7-D2D57D6D1C56}">
      <dgm:prSet/>
      <dgm:spPr/>
      <dgm:t>
        <a:bodyPr/>
        <a:lstStyle/>
        <a:p>
          <a:endParaRPr lang="ru-RU" dirty="0"/>
        </a:p>
      </dgm:t>
    </dgm:pt>
    <dgm:pt modelId="{2CA371B8-0F33-4C3B-8881-30B9E8EBE347}" type="sibTrans" cxnId="{CD5E5A5F-5321-43B0-BAA7-D2D57D6D1C56}">
      <dgm:prSet/>
      <dgm:spPr/>
      <dgm:t>
        <a:bodyPr/>
        <a:lstStyle/>
        <a:p>
          <a:endParaRPr lang="ru-RU"/>
        </a:p>
      </dgm:t>
    </dgm:pt>
    <dgm:pt modelId="{B1D224DA-958A-4BFB-9754-F82D6C6CBDD7}" type="pres">
      <dgm:prSet presAssocID="{56FDEE63-6667-4374-8943-5E372BD752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51F829-5ABE-4A1D-A8C9-43B752937BF7}" type="pres">
      <dgm:prSet presAssocID="{2928B3EA-0C44-4E65-9A5A-FA983EB6AA65}" presName="hierRoot1" presStyleCnt="0"/>
      <dgm:spPr/>
      <dgm:t>
        <a:bodyPr/>
        <a:lstStyle/>
        <a:p>
          <a:endParaRPr lang="ru-RU"/>
        </a:p>
      </dgm:t>
    </dgm:pt>
    <dgm:pt modelId="{771AC82B-87A9-4FF7-9A2C-6524072ABC6B}" type="pres">
      <dgm:prSet presAssocID="{2928B3EA-0C44-4E65-9A5A-FA983EB6AA65}" presName="composite" presStyleCnt="0"/>
      <dgm:spPr/>
      <dgm:t>
        <a:bodyPr/>
        <a:lstStyle/>
        <a:p>
          <a:endParaRPr lang="ru-RU"/>
        </a:p>
      </dgm:t>
    </dgm:pt>
    <dgm:pt modelId="{BE91E481-308B-4D56-9EE1-5C484990E84D}" type="pres">
      <dgm:prSet presAssocID="{2928B3EA-0C44-4E65-9A5A-FA983EB6AA65}" presName="background" presStyleLbl="node0" presStyleIdx="0" presStyleCnt="1"/>
      <dgm:spPr/>
      <dgm:t>
        <a:bodyPr/>
        <a:lstStyle/>
        <a:p>
          <a:endParaRPr lang="ru-RU"/>
        </a:p>
      </dgm:t>
    </dgm:pt>
    <dgm:pt modelId="{F72E7D10-D147-499E-8D4A-B588BC485761}" type="pres">
      <dgm:prSet presAssocID="{2928B3EA-0C44-4E65-9A5A-FA983EB6AA65}" presName="text" presStyleLbl="fgAcc0" presStyleIdx="0" presStyleCnt="1" custScaleX="2647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557DB8-CE04-4437-9BFD-92F717AC0269}" type="pres">
      <dgm:prSet presAssocID="{2928B3EA-0C44-4E65-9A5A-FA983EB6AA65}" presName="hierChild2" presStyleCnt="0"/>
      <dgm:spPr/>
      <dgm:t>
        <a:bodyPr/>
        <a:lstStyle/>
        <a:p>
          <a:endParaRPr lang="ru-RU"/>
        </a:p>
      </dgm:t>
    </dgm:pt>
    <dgm:pt modelId="{DC1ADEA0-13EB-4D75-82B8-F6A2A4D70DF9}" type="pres">
      <dgm:prSet presAssocID="{3841240B-F3B3-447F-9AF8-3D79CDA9389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E50452D-6DBD-44AF-9DFC-4724345A3FE4}" type="pres">
      <dgm:prSet presAssocID="{5E317E5E-1C95-4386-8141-5A15BEEE1479}" presName="hierRoot2" presStyleCnt="0"/>
      <dgm:spPr/>
      <dgm:t>
        <a:bodyPr/>
        <a:lstStyle/>
        <a:p>
          <a:endParaRPr lang="ru-RU"/>
        </a:p>
      </dgm:t>
    </dgm:pt>
    <dgm:pt modelId="{04049BE0-DA03-4718-9F49-1256DCCEEBD7}" type="pres">
      <dgm:prSet presAssocID="{5E317E5E-1C95-4386-8141-5A15BEEE1479}" presName="composite2" presStyleCnt="0"/>
      <dgm:spPr/>
      <dgm:t>
        <a:bodyPr/>
        <a:lstStyle/>
        <a:p>
          <a:endParaRPr lang="ru-RU"/>
        </a:p>
      </dgm:t>
    </dgm:pt>
    <dgm:pt modelId="{ACD832B8-5A04-4007-A418-14F619807A94}" type="pres">
      <dgm:prSet presAssocID="{5E317E5E-1C95-4386-8141-5A15BEEE1479}" presName="background2" presStyleLbl="node2" presStyleIdx="0" presStyleCnt="2"/>
      <dgm:spPr/>
      <dgm:t>
        <a:bodyPr/>
        <a:lstStyle/>
        <a:p>
          <a:endParaRPr lang="ru-RU"/>
        </a:p>
      </dgm:t>
    </dgm:pt>
    <dgm:pt modelId="{EC497E62-1F7E-43CE-B05F-A5417FFCF03D}" type="pres">
      <dgm:prSet presAssocID="{5E317E5E-1C95-4386-8141-5A15BEEE1479}" presName="text2" presStyleLbl="fgAcc2" presStyleIdx="0" presStyleCnt="2" custScaleX="1298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68CB9D-E7BB-43E1-B2AD-C1FC1AB95A72}" type="pres">
      <dgm:prSet presAssocID="{5E317E5E-1C95-4386-8141-5A15BEEE1479}" presName="hierChild3" presStyleCnt="0"/>
      <dgm:spPr/>
      <dgm:t>
        <a:bodyPr/>
        <a:lstStyle/>
        <a:p>
          <a:endParaRPr lang="ru-RU"/>
        </a:p>
      </dgm:t>
    </dgm:pt>
    <dgm:pt modelId="{B480C4F3-33B1-4CF6-9D0C-5E51ED43056F}" type="pres">
      <dgm:prSet presAssocID="{BB2E4AE4-A993-4AA5-BB07-145BB1ACF88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5B93FC9C-538D-494C-9D17-78EF1A3955FB}" type="pres">
      <dgm:prSet presAssocID="{6F82696D-3FF8-4BA6-A4A5-766E576CA268}" presName="hierRoot3" presStyleCnt="0"/>
      <dgm:spPr/>
      <dgm:t>
        <a:bodyPr/>
        <a:lstStyle/>
        <a:p>
          <a:endParaRPr lang="ru-RU"/>
        </a:p>
      </dgm:t>
    </dgm:pt>
    <dgm:pt modelId="{E97ABD51-B43E-497D-BF33-EAAC031E58A8}" type="pres">
      <dgm:prSet presAssocID="{6F82696D-3FF8-4BA6-A4A5-766E576CA268}" presName="composite3" presStyleCnt="0"/>
      <dgm:spPr/>
      <dgm:t>
        <a:bodyPr/>
        <a:lstStyle/>
        <a:p>
          <a:endParaRPr lang="ru-RU"/>
        </a:p>
      </dgm:t>
    </dgm:pt>
    <dgm:pt modelId="{AAD9A9F6-E881-4EE9-AA9B-AC631FC1849F}" type="pres">
      <dgm:prSet presAssocID="{6F82696D-3FF8-4BA6-A4A5-766E576CA268}" presName="background3" presStyleLbl="node3" presStyleIdx="0" presStyleCnt="2"/>
      <dgm:spPr/>
      <dgm:t>
        <a:bodyPr/>
        <a:lstStyle/>
        <a:p>
          <a:endParaRPr lang="ru-RU"/>
        </a:p>
      </dgm:t>
    </dgm:pt>
    <dgm:pt modelId="{4D204863-2F7E-4D67-9000-FC6C9CBFDDBA}" type="pres">
      <dgm:prSet presAssocID="{6F82696D-3FF8-4BA6-A4A5-766E576CA268}" presName="text3" presStyleLbl="fgAcc3" presStyleIdx="0" presStyleCnt="2" custScaleX="1298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1C9ADA-FF05-4C60-A9DB-462769E6F665}" type="pres">
      <dgm:prSet presAssocID="{6F82696D-3FF8-4BA6-A4A5-766E576CA268}" presName="hierChild4" presStyleCnt="0"/>
      <dgm:spPr/>
      <dgm:t>
        <a:bodyPr/>
        <a:lstStyle/>
        <a:p>
          <a:endParaRPr lang="ru-RU"/>
        </a:p>
      </dgm:t>
    </dgm:pt>
    <dgm:pt modelId="{1C0201A3-6B8A-4093-AED8-DA7EA5A6E7A8}" type="pres">
      <dgm:prSet presAssocID="{BF8A72DF-D776-4C83-A730-1E9D61D81523}" presName="Name23" presStyleLbl="parChTrans1D4" presStyleIdx="0" presStyleCnt="10"/>
      <dgm:spPr/>
      <dgm:t>
        <a:bodyPr/>
        <a:lstStyle/>
        <a:p>
          <a:endParaRPr lang="ru-RU"/>
        </a:p>
      </dgm:t>
    </dgm:pt>
    <dgm:pt modelId="{04C07C0F-3B51-4BAE-8C76-8CFBB0DA6D05}" type="pres">
      <dgm:prSet presAssocID="{ED536F32-622E-4B01-BBBD-AADA102C0548}" presName="hierRoot4" presStyleCnt="0"/>
      <dgm:spPr/>
      <dgm:t>
        <a:bodyPr/>
        <a:lstStyle/>
        <a:p>
          <a:endParaRPr lang="ru-RU"/>
        </a:p>
      </dgm:t>
    </dgm:pt>
    <dgm:pt modelId="{4C8A119E-994B-4391-AE33-1A45B5EACA1B}" type="pres">
      <dgm:prSet presAssocID="{ED536F32-622E-4B01-BBBD-AADA102C0548}" presName="composite4" presStyleCnt="0"/>
      <dgm:spPr/>
      <dgm:t>
        <a:bodyPr/>
        <a:lstStyle/>
        <a:p>
          <a:endParaRPr lang="ru-RU"/>
        </a:p>
      </dgm:t>
    </dgm:pt>
    <dgm:pt modelId="{20539773-ED7F-4015-BDFF-69302E0D8CB9}" type="pres">
      <dgm:prSet presAssocID="{ED536F32-622E-4B01-BBBD-AADA102C0548}" presName="background4" presStyleLbl="node4" presStyleIdx="0" presStyleCnt="10"/>
      <dgm:spPr/>
      <dgm:t>
        <a:bodyPr/>
        <a:lstStyle/>
        <a:p>
          <a:endParaRPr lang="ru-RU"/>
        </a:p>
      </dgm:t>
    </dgm:pt>
    <dgm:pt modelId="{539B83A9-F66D-429F-9CF9-EB7E41D29C07}" type="pres">
      <dgm:prSet presAssocID="{ED536F32-622E-4B01-BBBD-AADA102C0548}" presName="text4" presStyleLbl="fgAcc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F4DB7E-C453-4528-A888-B2EF2DF2E9D4}" type="pres">
      <dgm:prSet presAssocID="{ED536F32-622E-4B01-BBBD-AADA102C0548}" presName="hierChild5" presStyleCnt="0"/>
      <dgm:spPr/>
      <dgm:t>
        <a:bodyPr/>
        <a:lstStyle/>
        <a:p>
          <a:endParaRPr lang="ru-RU"/>
        </a:p>
      </dgm:t>
    </dgm:pt>
    <dgm:pt modelId="{DAA6E2FC-59BF-441F-95A6-61760DBECF69}" type="pres">
      <dgm:prSet presAssocID="{8BE5D987-ABC3-48CD-918C-18CAB40921CD}" presName="Name23" presStyleLbl="parChTrans1D4" presStyleIdx="1" presStyleCnt="10"/>
      <dgm:spPr/>
      <dgm:t>
        <a:bodyPr/>
        <a:lstStyle/>
        <a:p>
          <a:endParaRPr lang="ru-RU"/>
        </a:p>
      </dgm:t>
    </dgm:pt>
    <dgm:pt modelId="{B7176A49-D5D0-4B3D-93B9-668D00549161}" type="pres">
      <dgm:prSet presAssocID="{D1978C95-42A1-4A35-A557-B8057D002178}" presName="hierRoot4" presStyleCnt="0"/>
      <dgm:spPr/>
      <dgm:t>
        <a:bodyPr/>
        <a:lstStyle/>
        <a:p>
          <a:endParaRPr lang="ru-RU"/>
        </a:p>
      </dgm:t>
    </dgm:pt>
    <dgm:pt modelId="{AA79CDD6-661C-4E56-A872-A6A7FD4B4033}" type="pres">
      <dgm:prSet presAssocID="{D1978C95-42A1-4A35-A557-B8057D002178}" presName="composite4" presStyleCnt="0"/>
      <dgm:spPr/>
      <dgm:t>
        <a:bodyPr/>
        <a:lstStyle/>
        <a:p>
          <a:endParaRPr lang="ru-RU"/>
        </a:p>
      </dgm:t>
    </dgm:pt>
    <dgm:pt modelId="{27FBD9B2-6826-4C9C-86FE-8780C6E70DB2}" type="pres">
      <dgm:prSet presAssocID="{D1978C95-42A1-4A35-A557-B8057D002178}" presName="background4" presStyleLbl="node4" presStyleIdx="1" presStyleCnt="10"/>
      <dgm:spPr/>
      <dgm:t>
        <a:bodyPr/>
        <a:lstStyle/>
        <a:p>
          <a:endParaRPr lang="ru-RU"/>
        </a:p>
      </dgm:t>
    </dgm:pt>
    <dgm:pt modelId="{587CF452-C658-439C-B14B-A3A9F3F301C9}" type="pres">
      <dgm:prSet presAssocID="{D1978C95-42A1-4A35-A557-B8057D002178}" presName="text4" presStyleLbl="fgAcc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41C5B-FABF-4690-AC09-E0E4378E6CCA}" type="pres">
      <dgm:prSet presAssocID="{D1978C95-42A1-4A35-A557-B8057D002178}" presName="hierChild5" presStyleCnt="0"/>
      <dgm:spPr/>
      <dgm:t>
        <a:bodyPr/>
        <a:lstStyle/>
        <a:p>
          <a:endParaRPr lang="ru-RU"/>
        </a:p>
      </dgm:t>
    </dgm:pt>
    <dgm:pt modelId="{6E30B0FA-580B-4814-B210-C4953B670983}" type="pres">
      <dgm:prSet presAssocID="{F362CC50-9F51-4DBB-A955-F89815F3CD11}" presName="Name23" presStyleLbl="parChTrans1D4" presStyleIdx="2" presStyleCnt="10"/>
      <dgm:spPr/>
      <dgm:t>
        <a:bodyPr/>
        <a:lstStyle/>
        <a:p>
          <a:endParaRPr lang="ru-RU"/>
        </a:p>
      </dgm:t>
    </dgm:pt>
    <dgm:pt modelId="{C815C8BD-186F-4226-A5D6-E4EEB30D0C83}" type="pres">
      <dgm:prSet presAssocID="{5105E5C3-A70F-43FA-8293-756FC006CB40}" presName="hierRoot4" presStyleCnt="0"/>
      <dgm:spPr/>
      <dgm:t>
        <a:bodyPr/>
        <a:lstStyle/>
        <a:p>
          <a:endParaRPr lang="ru-RU"/>
        </a:p>
      </dgm:t>
    </dgm:pt>
    <dgm:pt modelId="{A039394D-8A7F-46E2-90BB-4457C369B75D}" type="pres">
      <dgm:prSet presAssocID="{5105E5C3-A70F-43FA-8293-756FC006CB40}" presName="composite4" presStyleCnt="0"/>
      <dgm:spPr/>
      <dgm:t>
        <a:bodyPr/>
        <a:lstStyle/>
        <a:p>
          <a:endParaRPr lang="ru-RU"/>
        </a:p>
      </dgm:t>
    </dgm:pt>
    <dgm:pt modelId="{E8E46833-208F-4962-A3B3-A279EE372232}" type="pres">
      <dgm:prSet presAssocID="{5105E5C3-A70F-43FA-8293-756FC006CB40}" presName="background4" presStyleLbl="node4" presStyleIdx="2" presStyleCnt="10"/>
      <dgm:spPr/>
      <dgm:t>
        <a:bodyPr/>
        <a:lstStyle/>
        <a:p>
          <a:endParaRPr lang="ru-RU"/>
        </a:p>
      </dgm:t>
    </dgm:pt>
    <dgm:pt modelId="{1BD1A96A-C560-47ED-9E88-943F4F01DB40}" type="pres">
      <dgm:prSet presAssocID="{5105E5C3-A70F-43FA-8293-756FC006CB40}" presName="text4" presStyleLbl="fgAcc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15AE8D-55A7-46C3-BD22-C488AA322EE3}" type="pres">
      <dgm:prSet presAssocID="{5105E5C3-A70F-43FA-8293-756FC006CB40}" presName="hierChild5" presStyleCnt="0"/>
      <dgm:spPr/>
      <dgm:t>
        <a:bodyPr/>
        <a:lstStyle/>
        <a:p>
          <a:endParaRPr lang="ru-RU"/>
        </a:p>
      </dgm:t>
    </dgm:pt>
    <dgm:pt modelId="{0CF44FD9-5406-48D9-A3CB-F355CE85607F}" type="pres">
      <dgm:prSet presAssocID="{F2F76C52-0459-4377-97FB-9F8808177899}" presName="Name23" presStyleLbl="parChTrans1D4" presStyleIdx="3" presStyleCnt="10"/>
      <dgm:spPr/>
      <dgm:t>
        <a:bodyPr/>
        <a:lstStyle/>
        <a:p>
          <a:endParaRPr lang="ru-RU"/>
        </a:p>
      </dgm:t>
    </dgm:pt>
    <dgm:pt modelId="{817FE8F9-F492-41E2-8B14-698CB9A547B3}" type="pres">
      <dgm:prSet presAssocID="{CE0973F8-915A-474A-93F6-1E07A815B028}" presName="hierRoot4" presStyleCnt="0"/>
      <dgm:spPr/>
      <dgm:t>
        <a:bodyPr/>
        <a:lstStyle/>
        <a:p>
          <a:endParaRPr lang="ru-RU"/>
        </a:p>
      </dgm:t>
    </dgm:pt>
    <dgm:pt modelId="{5749F41F-7FFB-4162-800C-82D90F04B101}" type="pres">
      <dgm:prSet presAssocID="{CE0973F8-915A-474A-93F6-1E07A815B028}" presName="composite4" presStyleCnt="0"/>
      <dgm:spPr/>
      <dgm:t>
        <a:bodyPr/>
        <a:lstStyle/>
        <a:p>
          <a:endParaRPr lang="ru-RU"/>
        </a:p>
      </dgm:t>
    </dgm:pt>
    <dgm:pt modelId="{48872C87-C25F-4CFB-AF17-4FE8CCD3629B}" type="pres">
      <dgm:prSet presAssocID="{CE0973F8-915A-474A-93F6-1E07A815B028}" presName="background4" presStyleLbl="node4" presStyleIdx="3" presStyleCnt="10"/>
      <dgm:spPr/>
      <dgm:t>
        <a:bodyPr/>
        <a:lstStyle/>
        <a:p>
          <a:endParaRPr lang="ru-RU"/>
        </a:p>
      </dgm:t>
    </dgm:pt>
    <dgm:pt modelId="{84238781-69BF-46B2-99EA-E4D3307C44D3}" type="pres">
      <dgm:prSet presAssocID="{CE0973F8-915A-474A-93F6-1E07A815B028}" presName="text4" presStyleLbl="fgAcc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EBEF6F-5879-4595-8C48-28958085D8ED}" type="pres">
      <dgm:prSet presAssocID="{CE0973F8-915A-474A-93F6-1E07A815B028}" presName="hierChild5" presStyleCnt="0"/>
      <dgm:spPr/>
      <dgm:t>
        <a:bodyPr/>
        <a:lstStyle/>
        <a:p>
          <a:endParaRPr lang="ru-RU"/>
        </a:p>
      </dgm:t>
    </dgm:pt>
    <dgm:pt modelId="{11F9A25E-3731-4C03-AD10-070917E182C5}" type="pres">
      <dgm:prSet presAssocID="{6DBC8351-B6BE-472D-9B5C-B56A70933707}" presName="Name23" presStyleLbl="parChTrans1D4" presStyleIdx="4" presStyleCnt="10"/>
      <dgm:spPr/>
      <dgm:t>
        <a:bodyPr/>
        <a:lstStyle/>
        <a:p>
          <a:endParaRPr lang="ru-RU"/>
        </a:p>
      </dgm:t>
    </dgm:pt>
    <dgm:pt modelId="{5D311224-839F-4F4B-B218-43C0E6A128A5}" type="pres">
      <dgm:prSet presAssocID="{C9017EDB-E09E-4225-8737-CEE6269A8A7B}" presName="hierRoot4" presStyleCnt="0"/>
      <dgm:spPr/>
      <dgm:t>
        <a:bodyPr/>
        <a:lstStyle/>
        <a:p>
          <a:endParaRPr lang="ru-RU"/>
        </a:p>
      </dgm:t>
    </dgm:pt>
    <dgm:pt modelId="{F609F9E8-18D3-4BCF-BB9E-E3159AA7CFF4}" type="pres">
      <dgm:prSet presAssocID="{C9017EDB-E09E-4225-8737-CEE6269A8A7B}" presName="composite4" presStyleCnt="0"/>
      <dgm:spPr/>
      <dgm:t>
        <a:bodyPr/>
        <a:lstStyle/>
        <a:p>
          <a:endParaRPr lang="ru-RU"/>
        </a:p>
      </dgm:t>
    </dgm:pt>
    <dgm:pt modelId="{58B48E64-39EC-4785-90EB-11FF8A6375BE}" type="pres">
      <dgm:prSet presAssocID="{C9017EDB-E09E-4225-8737-CEE6269A8A7B}" presName="background4" presStyleLbl="node4" presStyleIdx="4" presStyleCnt="10"/>
      <dgm:spPr/>
      <dgm:t>
        <a:bodyPr/>
        <a:lstStyle/>
        <a:p>
          <a:endParaRPr lang="ru-RU"/>
        </a:p>
      </dgm:t>
    </dgm:pt>
    <dgm:pt modelId="{E13075E0-FAE4-48D1-9691-068A15EEE64E}" type="pres">
      <dgm:prSet presAssocID="{C9017EDB-E09E-4225-8737-CEE6269A8A7B}" presName="text4" presStyleLbl="fgAcc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5591BE-96D7-45FF-BF3D-CAEBBFB147AD}" type="pres">
      <dgm:prSet presAssocID="{C9017EDB-E09E-4225-8737-CEE6269A8A7B}" presName="hierChild5" presStyleCnt="0"/>
      <dgm:spPr/>
      <dgm:t>
        <a:bodyPr/>
        <a:lstStyle/>
        <a:p>
          <a:endParaRPr lang="ru-RU"/>
        </a:p>
      </dgm:t>
    </dgm:pt>
    <dgm:pt modelId="{CF9C6245-660E-4194-A220-6ECB047EBF07}" type="pres">
      <dgm:prSet presAssocID="{B137D7F8-3179-4061-82C1-3525B2B19A32}" presName="Name23" presStyleLbl="parChTrans1D4" presStyleIdx="5" presStyleCnt="10"/>
      <dgm:spPr/>
      <dgm:t>
        <a:bodyPr/>
        <a:lstStyle/>
        <a:p>
          <a:endParaRPr lang="ru-RU"/>
        </a:p>
      </dgm:t>
    </dgm:pt>
    <dgm:pt modelId="{36E9EC8F-EA2C-4A0D-B121-53EEF0BEF344}" type="pres">
      <dgm:prSet presAssocID="{DA876C1A-8FCE-4D3F-8BA5-8FC024E891A3}" presName="hierRoot4" presStyleCnt="0"/>
      <dgm:spPr/>
      <dgm:t>
        <a:bodyPr/>
        <a:lstStyle/>
        <a:p>
          <a:endParaRPr lang="ru-RU"/>
        </a:p>
      </dgm:t>
    </dgm:pt>
    <dgm:pt modelId="{EB8AC010-36E8-4D67-AB56-9B4CE2780003}" type="pres">
      <dgm:prSet presAssocID="{DA876C1A-8FCE-4D3F-8BA5-8FC024E891A3}" presName="composite4" presStyleCnt="0"/>
      <dgm:spPr/>
      <dgm:t>
        <a:bodyPr/>
        <a:lstStyle/>
        <a:p>
          <a:endParaRPr lang="ru-RU"/>
        </a:p>
      </dgm:t>
    </dgm:pt>
    <dgm:pt modelId="{252BFA4B-50B6-46A1-BCCD-7C1FE85C1CB7}" type="pres">
      <dgm:prSet presAssocID="{DA876C1A-8FCE-4D3F-8BA5-8FC024E891A3}" presName="background4" presStyleLbl="node4" presStyleIdx="5" presStyleCnt="10"/>
      <dgm:spPr/>
      <dgm:t>
        <a:bodyPr/>
        <a:lstStyle/>
        <a:p>
          <a:endParaRPr lang="ru-RU"/>
        </a:p>
      </dgm:t>
    </dgm:pt>
    <dgm:pt modelId="{64694384-503B-46A9-8871-B26D2FCF63BB}" type="pres">
      <dgm:prSet presAssocID="{DA876C1A-8FCE-4D3F-8BA5-8FC024E891A3}" presName="text4" presStyleLbl="fgAcc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CEB6A3-2135-4D79-AD32-86EFDC2D0417}" type="pres">
      <dgm:prSet presAssocID="{DA876C1A-8FCE-4D3F-8BA5-8FC024E891A3}" presName="hierChild5" presStyleCnt="0"/>
      <dgm:spPr/>
      <dgm:t>
        <a:bodyPr/>
        <a:lstStyle/>
        <a:p>
          <a:endParaRPr lang="ru-RU"/>
        </a:p>
      </dgm:t>
    </dgm:pt>
    <dgm:pt modelId="{E4B40BF1-BD00-4353-8DCC-B6D1639121A8}" type="pres">
      <dgm:prSet presAssocID="{CC45063C-F51D-440C-A7E8-86CCC1ACD37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3071889-B129-4B87-B793-66591C498611}" type="pres">
      <dgm:prSet presAssocID="{BABB65EA-DE04-461A-B137-85E39F111359}" presName="hierRoot2" presStyleCnt="0"/>
      <dgm:spPr/>
      <dgm:t>
        <a:bodyPr/>
        <a:lstStyle/>
        <a:p>
          <a:endParaRPr lang="ru-RU"/>
        </a:p>
      </dgm:t>
    </dgm:pt>
    <dgm:pt modelId="{68A31B59-A863-4004-803A-C0634917DE64}" type="pres">
      <dgm:prSet presAssocID="{BABB65EA-DE04-461A-B137-85E39F111359}" presName="composite2" presStyleCnt="0"/>
      <dgm:spPr/>
      <dgm:t>
        <a:bodyPr/>
        <a:lstStyle/>
        <a:p>
          <a:endParaRPr lang="ru-RU"/>
        </a:p>
      </dgm:t>
    </dgm:pt>
    <dgm:pt modelId="{8AFBE1E7-C904-4154-B261-F14CB61C18D3}" type="pres">
      <dgm:prSet presAssocID="{BABB65EA-DE04-461A-B137-85E39F111359}" presName="background2" presStyleLbl="node2" presStyleIdx="1" presStyleCnt="2"/>
      <dgm:spPr/>
      <dgm:t>
        <a:bodyPr/>
        <a:lstStyle/>
        <a:p>
          <a:endParaRPr lang="ru-RU"/>
        </a:p>
      </dgm:t>
    </dgm:pt>
    <dgm:pt modelId="{1C9168F7-7A2C-4A63-9ADC-249BC3AE8BA7}" type="pres">
      <dgm:prSet presAssocID="{BABB65EA-DE04-461A-B137-85E39F111359}" presName="text2" presStyleLbl="fgAcc2" presStyleIdx="1" presStyleCnt="2" custScaleX="1395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FBBBAA-3FE9-449A-B51D-B38A89EE41C3}" type="pres">
      <dgm:prSet presAssocID="{BABB65EA-DE04-461A-B137-85E39F111359}" presName="hierChild3" presStyleCnt="0"/>
      <dgm:spPr/>
      <dgm:t>
        <a:bodyPr/>
        <a:lstStyle/>
        <a:p>
          <a:endParaRPr lang="ru-RU"/>
        </a:p>
      </dgm:t>
    </dgm:pt>
    <dgm:pt modelId="{A5545645-A61C-4815-B3AD-9F764F3F25A7}" type="pres">
      <dgm:prSet presAssocID="{77EF0C5C-24DC-439F-BA75-3E7621DA004F}" presName="Name17" presStyleLbl="parChTrans1D3" presStyleIdx="1" presStyleCnt="2"/>
      <dgm:spPr/>
      <dgm:t>
        <a:bodyPr/>
        <a:lstStyle/>
        <a:p>
          <a:endParaRPr lang="ru-RU"/>
        </a:p>
      </dgm:t>
    </dgm:pt>
    <dgm:pt modelId="{73E32D4B-D640-4C42-93A9-0353C8B6DE13}" type="pres">
      <dgm:prSet presAssocID="{06D95070-10C3-4A8D-B736-9DB6137D5678}" presName="hierRoot3" presStyleCnt="0"/>
      <dgm:spPr/>
      <dgm:t>
        <a:bodyPr/>
        <a:lstStyle/>
        <a:p>
          <a:endParaRPr lang="ru-RU"/>
        </a:p>
      </dgm:t>
    </dgm:pt>
    <dgm:pt modelId="{76B98009-C3C4-4772-80B8-5FA917B43DF4}" type="pres">
      <dgm:prSet presAssocID="{06D95070-10C3-4A8D-B736-9DB6137D5678}" presName="composite3" presStyleCnt="0"/>
      <dgm:spPr/>
      <dgm:t>
        <a:bodyPr/>
        <a:lstStyle/>
        <a:p>
          <a:endParaRPr lang="ru-RU"/>
        </a:p>
      </dgm:t>
    </dgm:pt>
    <dgm:pt modelId="{B3B987D0-09B6-4E3A-9BC5-F3E79466600B}" type="pres">
      <dgm:prSet presAssocID="{06D95070-10C3-4A8D-B736-9DB6137D5678}" presName="background3" presStyleLbl="node3" presStyleIdx="1" presStyleCnt="2"/>
      <dgm:spPr/>
      <dgm:t>
        <a:bodyPr/>
        <a:lstStyle/>
        <a:p>
          <a:endParaRPr lang="ru-RU"/>
        </a:p>
      </dgm:t>
    </dgm:pt>
    <dgm:pt modelId="{0E2E8E60-E6EC-466B-BAD8-FB07A1BB8D08}" type="pres">
      <dgm:prSet presAssocID="{06D95070-10C3-4A8D-B736-9DB6137D5678}" presName="text3" presStyleLbl="fgAcc3" presStyleIdx="1" presStyleCnt="2" custScaleX="148797" custLinFactNeighborX="0" custLinFactNeighborY="-2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F860B-276D-4B8D-B569-D5BE5EF1854A}" type="pres">
      <dgm:prSet presAssocID="{06D95070-10C3-4A8D-B736-9DB6137D5678}" presName="hierChild4" presStyleCnt="0"/>
      <dgm:spPr/>
      <dgm:t>
        <a:bodyPr/>
        <a:lstStyle/>
        <a:p>
          <a:endParaRPr lang="ru-RU"/>
        </a:p>
      </dgm:t>
    </dgm:pt>
    <dgm:pt modelId="{6DC324B0-6E51-4FDD-A8C3-BC6F6E24B5A5}" type="pres">
      <dgm:prSet presAssocID="{9A06E302-801B-4F7A-AC0D-32C56FF65463}" presName="Name23" presStyleLbl="parChTrans1D4" presStyleIdx="6" presStyleCnt="10"/>
      <dgm:spPr/>
      <dgm:t>
        <a:bodyPr/>
        <a:lstStyle/>
        <a:p>
          <a:endParaRPr lang="ru-RU"/>
        </a:p>
      </dgm:t>
    </dgm:pt>
    <dgm:pt modelId="{91C001D3-C36D-486C-A4D3-1E14A60D152B}" type="pres">
      <dgm:prSet presAssocID="{910FA001-3482-4140-86AD-F7B4F2BE4754}" presName="hierRoot4" presStyleCnt="0"/>
      <dgm:spPr/>
      <dgm:t>
        <a:bodyPr/>
        <a:lstStyle/>
        <a:p>
          <a:endParaRPr lang="ru-RU"/>
        </a:p>
      </dgm:t>
    </dgm:pt>
    <dgm:pt modelId="{38754927-8788-4688-AF6E-E335E8403192}" type="pres">
      <dgm:prSet presAssocID="{910FA001-3482-4140-86AD-F7B4F2BE4754}" presName="composite4" presStyleCnt="0"/>
      <dgm:spPr/>
      <dgm:t>
        <a:bodyPr/>
        <a:lstStyle/>
        <a:p>
          <a:endParaRPr lang="ru-RU"/>
        </a:p>
      </dgm:t>
    </dgm:pt>
    <dgm:pt modelId="{8AD68413-4DAA-4836-A28E-275BFB7D7D2A}" type="pres">
      <dgm:prSet presAssocID="{910FA001-3482-4140-86AD-F7B4F2BE4754}" presName="background4" presStyleLbl="node4" presStyleIdx="6" presStyleCnt="10"/>
      <dgm:spPr/>
      <dgm:t>
        <a:bodyPr/>
        <a:lstStyle/>
        <a:p>
          <a:endParaRPr lang="ru-RU"/>
        </a:p>
      </dgm:t>
    </dgm:pt>
    <dgm:pt modelId="{A3A4A987-CE3A-4B65-A7BB-9A2C3507C119}" type="pres">
      <dgm:prSet presAssocID="{910FA001-3482-4140-86AD-F7B4F2BE4754}" presName="text4" presStyleLbl="fgAcc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1BE3B0-5348-4394-AE47-C3F59E432272}" type="pres">
      <dgm:prSet presAssocID="{910FA001-3482-4140-86AD-F7B4F2BE4754}" presName="hierChild5" presStyleCnt="0"/>
      <dgm:spPr/>
      <dgm:t>
        <a:bodyPr/>
        <a:lstStyle/>
        <a:p>
          <a:endParaRPr lang="ru-RU"/>
        </a:p>
      </dgm:t>
    </dgm:pt>
    <dgm:pt modelId="{BB7ADDF3-B708-42E6-BC60-E5F958AD8C5C}" type="pres">
      <dgm:prSet presAssocID="{BE49AE4F-6F54-4005-86DE-2B56750D891E}" presName="Name23" presStyleLbl="parChTrans1D4" presStyleIdx="7" presStyleCnt="10"/>
      <dgm:spPr/>
      <dgm:t>
        <a:bodyPr/>
        <a:lstStyle/>
        <a:p>
          <a:endParaRPr lang="ru-RU"/>
        </a:p>
      </dgm:t>
    </dgm:pt>
    <dgm:pt modelId="{6FCB32FB-D0B0-4BCD-9C32-91E351E339D4}" type="pres">
      <dgm:prSet presAssocID="{8680A910-E6E1-461F-B37B-A73CE0F19DA5}" presName="hierRoot4" presStyleCnt="0"/>
      <dgm:spPr/>
      <dgm:t>
        <a:bodyPr/>
        <a:lstStyle/>
        <a:p>
          <a:endParaRPr lang="ru-RU"/>
        </a:p>
      </dgm:t>
    </dgm:pt>
    <dgm:pt modelId="{A3C3805B-D361-499F-8099-66A4F68B67B5}" type="pres">
      <dgm:prSet presAssocID="{8680A910-E6E1-461F-B37B-A73CE0F19DA5}" presName="composite4" presStyleCnt="0"/>
      <dgm:spPr/>
      <dgm:t>
        <a:bodyPr/>
        <a:lstStyle/>
        <a:p>
          <a:endParaRPr lang="ru-RU"/>
        </a:p>
      </dgm:t>
    </dgm:pt>
    <dgm:pt modelId="{C39597BA-912F-423E-B9DA-67330851DB2D}" type="pres">
      <dgm:prSet presAssocID="{8680A910-E6E1-461F-B37B-A73CE0F19DA5}" presName="background4" presStyleLbl="node4" presStyleIdx="7" presStyleCnt="10"/>
      <dgm:spPr/>
      <dgm:t>
        <a:bodyPr/>
        <a:lstStyle/>
        <a:p>
          <a:endParaRPr lang="ru-RU"/>
        </a:p>
      </dgm:t>
    </dgm:pt>
    <dgm:pt modelId="{A219FAD9-BC62-4D5E-880A-602D7C330136}" type="pres">
      <dgm:prSet presAssocID="{8680A910-E6E1-461F-B37B-A73CE0F19DA5}" presName="text4" presStyleLbl="fgAcc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58D58-46DA-4803-B425-7C127FF46002}" type="pres">
      <dgm:prSet presAssocID="{8680A910-E6E1-461F-B37B-A73CE0F19DA5}" presName="hierChild5" presStyleCnt="0"/>
      <dgm:spPr/>
      <dgm:t>
        <a:bodyPr/>
        <a:lstStyle/>
        <a:p>
          <a:endParaRPr lang="ru-RU"/>
        </a:p>
      </dgm:t>
    </dgm:pt>
    <dgm:pt modelId="{5679D48B-9D0D-4C44-8319-D5B2335CE8B5}" type="pres">
      <dgm:prSet presAssocID="{1F2D402F-1F80-48C7-B180-D786FCCE45D6}" presName="Name23" presStyleLbl="parChTrans1D4" presStyleIdx="8" presStyleCnt="10"/>
      <dgm:spPr/>
      <dgm:t>
        <a:bodyPr/>
        <a:lstStyle/>
        <a:p>
          <a:endParaRPr lang="ru-RU"/>
        </a:p>
      </dgm:t>
    </dgm:pt>
    <dgm:pt modelId="{4278F424-3855-4BFF-87E3-3BC1396AFD6B}" type="pres">
      <dgm:prSet presAssocID="{D62FB9FF-2B6A-4EAD-A6BE-CA959A46401F}" presName="hierRoot4" presStyleCnt="0"/>
      <dgm:spPr/>
      <dgm:t>
        <a:bodyPr/>
        <a:lstStyle/>
        <a:p>
          <a:endParaRPr lang="ru-RU"/>
        </a:p>
      </dgm:t>
    </dgm:pt>
    <dgm:pt modelId="{F397C4C8-1AA9-4D99-9466-4A178BC0D79F}" type="pres">
      <dgm:prSet presAssocID="{D62FB9FF-2B6A-4EAD-A6BE-CA959A46401F}" presName="composite4" presStyleCnt="0"/>
      <dgm:spPr/>
      <dgm:t>
        <a:bodyPr/>
        <a:lstStyle/>
        <a:p>
          <a:endParaRPr lang="ru-RU"/>
        </a:p>
      </dgm:t>
    </dgm:pt>
    <dgm:pt modelId="{B1E9AAF6-9C6D-476A-818A-0500737F08C6}" type="pres">
      <dgm:prSet presAssocID="{D62FB9FF-2B6A-4EAD-A6BE-CA959A46401F}" presName="background4" presStyleLbl="node4" presStyleIdx="8" presStyleCnt="10"/>
      <dgm:spPr/>
      <dgm:t>
        <a:bodyPr/>
        <a:lstStyle/>
        <a:p>
          <a:endParaRPr lang="ru-RU"/>
        </a:p>
      </dgm:t>
    </dgm:pt>
    <dgm:pt modelId="{B6A622E9-F4CF-4039-808A-7B9C65B9FD28}" type="pres">
      <dgm:prSet presAssocID="{D62FB9FF-2B6A-4EAD-A6BE-CA959A46401F}" presName="text4" presStyleLbl="fgAcc4" presStyleIdx="8" presStyleCnt="10" custLinFactNeighborX="-976" custLinFactNeighborY="-4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C896A0-9318-4F2C-B527-8AA7F6B96A26}" type="pres">
      <dgm:prSet presAssocID="{D62FB9FF-2B6A-4EAD-A6BE-CA959A46401F}" presName="hierChild5" presStyleCnt="0"/>
      <dgm:spPr/>
      <dgm:t>
        <a:bodyPr/>
        <a:lstStyle/>
        <a:p>
          <a:endParaRPr lang="ru-RU"/>
        </a:p>
      </dgm:t>
    </dgm:pt>
    <dgm:pt modelId="{82D8897C-9E37-4011-90B4-7D3EB582A513}" type="pres">
      <dgm:prSet presAssocID="{CA350890-F7F0-4693-BE76-9BC351D02792}" presName="Name23" presStyleLbl="parChTrans1D4" presStyleIdx="9" presStyleCnt="10"/>
      <dgm:spPr/>
      <dgm:t>
        <a:bodyPr/>
        <a:lstStyle/>
        <a:p>
          <a:endParaRPr lang="ru-RU"/>
        </a:p>
      </dgm:t>
    </dgm:pt>
    <dgm:pt modelId="{AF4C6979-CBF8-4615-B6D5-1835E86AED1A}" type="pres">
      <dgm:prSet presAssocID="{0A46A1D6-096D-410B-A219-476EF2DC7B3A}" presName="hierRoot4" presStyleCnt="0"/>
      <dgm:spPr/>
      <dgm:t>
        <a:bodyPr/>
        <a:lstStyle/>
        <a:p>
          <a:endParaRPr lang="ru-RU"/>
        </a:p>
      </dgm:t>
    </dgm:pt>
    <dgm:pt modelId="{CD076EEF-FDE0-457D-90A5-9BFD524040E9}" type="pres">
      <dgm:prSet presAssocID="{0A46A1D6-096D-410B-A219-476EF2DC7B3A}" presName="composite4" presStyleCnt="0"/>
      <dgm:spPr/>
      <dgm:t>
        <a:bodyPr/>
        <a:lstStyle/>
        <a:p>
          <a:endParaRPr lang="ru-RU"/>
        </a:p>
      </dgm:t>
    </dgm:pt>
    <dgm:pt modelId="{29B29E9D-E20C-453A-BF83-3141EC4D0BEA}" type="pres">
      <dgm:prSet presAssocID="{0A46A1D6-096D-410B-A219-476EF2DC7B3A}" presName="background4" presStyleLbl="node4" presStyleIdx="9" presStyleCnt="10"/>
      <dgm:spPr/>
      <dgm:t>
        <a:bodyPr/>
        <a:lstStyle/>
        <a:p>
          <a:endParaRPr lang="ru-RU"/>
        </a:p>
      </dgm:t>
    </dgm:pt>
    <dgm:pt modelId="{34E0F103-FE55-463D-86A4-8AE82E34C77E}" type="pres">
      <dgm:prSet presAssocID="{0A46A1D6-096D-410B-A219-476EF2DC7B3A}" presName="text4" presStyleLbl="fgAcc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9A82F2-D231-48CB-B4C0-CC829DC65A9C}" type="pres">
      <dgm:prSet presAssocID="{0A46A1D6-096D-410B-A219-476EF2DC7B3A}" presName="hierChild5" presStyleCnt="0"/>
      <dgm:spPr/>
      <dgm:t>
        <a:bodyPr/>
        <a:lstStyle/>
        <a:p>
          <a:endParaRPr lang="ru-RU"/>
        </a:p>
      </dgm:t>
    </dgm:pt>
  </dgm:ptLst>
  <dgm:cxnLst>
    <dgm:cxn modelId="{2373EFB3-08F0-4B25-9819-18E50DFBA1E0}" srcId="{D1978C95-42A1-4A35-A557-B8057D002178}" destId="{5105E5C3-A70F-43FA-8293-756FC006CB40}" srcOrd="0" destOrd="0" parTransId="{F362CC50-9F51-4DBB-A955-F89815F3CD11}" sibTransId="{860959A9-889D-4381-8E3D-AC387F0AC8A0}"/>
    <dgm:cxn modelId="{91EC9D7B-03C4-4B3F-A0A5-8AEADE2A88BD}" srcId="{06D95070-10C3-4A8D-B736-9DB6137D5678}" destId="{D62FB9FF-2B6A-4EAD-A6BE-CA959A46401F}" srcOrd="1" destOrd="0" parTransId="{1F2D402F-1F80-48C7-B180-D786FCCE45D6}" sibTransId="{085786CD-17FC-4B65-BF03-CEAE2B37A632}"/>
    <dgm:cxn modelId="{CD5E5A5F-5321-43B0-BAA7-D2D57D6D1C56}" srcId="{910FA001-3482-4140-86AD-F7B4F2BE4754}" destId="{8680A910-E6E1-461F-B37B-A73CE0F19DA5}" srcOrd="0" destOrd="0" parTransId="{BE49AE4F-6F54-4005-86DE-2B56750D891E}" sibTransId="{2CA371B8-0F33-4C3B-8881-30B9E8EBE347}"/>
    <dgm:cxn modelId="{10B6DEE8-B785-4D90-B3C8-6B518C1E72ED}" srcId="{06D95070-10C3-4A8D-B736-9DB6137D5678}" destId="{0A46A1D6-096D-410B-A219-476EF2DC7B3A}" srcOrd="2" destOrd="0" parTransId="{CA350890-F7F0-4693-BE76-9BC351D02792}" sibTransId="{4867EF04-410B-4C5E-B060-5F4AEBB324B2}"/>
    <dgm:cxn modelId="{8F478264-F2AD-49FF-ADB8-6B15284D5B23}" type="presOf" srcId="{2928B3EA-0C44-4E65-9A5A-FA983EB6AA65}" destId="{F72E7D10-D147-499E-8D4A-B588BC485761}" srcOrd="0" destOrd="0" presId="urn:microsoft.com/office/officeart/2005/8/layout/hierarchy1"/>
    <dgm:cxn modelId="{4581DB1D-186B-4E3A-A3C6-58B3ECECF119}" type="presOf" srcId="{9A06E302-801B-4F7A-AC0D-32C56FF65463}" destId="{6DC324B0-6E51-4FDD-A8C3-BC6F6E24B5A5}" srcOrd="0" destOrd="0" presId="urn:microsoft.com/office/officeart/2005/8/layout/hierarchy1"/>
    <dgm:cxn modelId="{E2B46153-7D03-4441-A7F7-DC1D5855D4CE}" type="presOf" srcId="{B137D7F8-3179-4061-82C1-3525B2B19A32}" destId="{CF9C6245-660E-4194-A220-6ECB047EBF07}" srcOrd="0" destOrd="0" presId="urn:microsoft.com/office/officeart/2005/8/layout/hierarchy1"/>
    <dgm:cxn modelId="{65698D9A-120A-4AE2-8FE6-1D4BA619781C}" srcId="{D1978C95-42A1-4A35-A557-B8057D002178}" destId="{CE0973F8-915A-474A-93F6-1E07A815B028}" srcOrd="1" destOrd="0" parTransId="{F2F76C52-0459-4377-97FB-9F8808177899}" sibTransId="{62670EAA-3AD4-4159-B41C-A1C4F0A6CB5D}"/>
    <dgm:cxn modelId="{F8972396-3CCE-4F6B-A554-83A3857B05D3}" type="presOf" srcId="{C9017EDB-E09E-4225-8737-CEE6269A8A7B}" destId="{E13075E0-FAE4-48D1-9691-068A15EEE64E}" srcOrd="0" destOrd="0" presId="urn:microsoft.com/office/officeart/2005/8/layout/hierarchy1"/>
    <dgm:cxn modelId="{1CC908F0-62D7-4904-9089-E44D5CE0C59D}" srcId="{6F82696D-3FF8-4BA6-A4A5-766E576CA268}" destId="{DA876C1A-8FCE-4D3F-8BA5-8FC024E891A3}" srcOrd="2" destOrd="0" parTransId="{B137D7F8-3179-4061-82C1-3525B2B19A32}" sibTransId="{5E2220E0-9C97-4328-8B6F-0BE5469B731F}"/>
    <dgm:cxn modelId="{3A23DFF5-74C2-4A74-A1FE-612E85D77C84}" type="presOf" srcId="{06D95070-10C3-4A8D-B736-9DB6137D5678}" destId="{0E2E8E60-E6EC-466B-BAD8-FB07A1BB8D08}" srcOrd="0" destOrd="0" presId="urn:microsoft.com/office/officeart/2005/8/layout/hierarchy1"/>
    <dgm:cxn modelId="{CCE50686-6BDF-4B0F-B42D-C97368C7F810}" type="presOf" srcId="{77EF0C5C-24DC-439F-BA75-3E7621DA004F}" destId="{A5545645-A61C-4815-B3AD-9F764F3F25A7}" srcOrd="0" destOrd="0" presId="urn:microsoft.com/office/officeart/2005/8/layout/hierarchy1"/>
    <dgm:cxn modelId="{4C6CBE05-97D5-4F85-A1A4-8FAB456FB8B5}" srcId="{56FDEE63-6667-4374-8943-5E372BD7522B}" destId="{2928B3EA-0C44-4E65-9A5A-FA983EB6AA65}" srcOrd="0" destOrd="0" parTransId="{36DFF877-14D4-4470-A182-2623762CE634}" sibTransId="{31AD4B0D-4526-4709-B63A-B19753014689}"/>
    <dgm:cxn modelId="{C12452D1-A898-403C-A47E-DF3279B89F8D}" type="presOf" srcId="{DA876C1A-8FCE-4D3F-8BA5-8FC024E891A3}" destId="{64694384-503B-46A9-8871-B26D2FCF63BB}" srcOrd="0" destOrd="0" presId="urn:microsoft.com/office/officeart/2005/8/layout/hierarchy1"/>
    <dgm:cxn modelId="{F3382151-3BC7-4FD6-BE38-B0AA0B8FE01D}" type="presOf" srcId="{D62FB9FF-2B6A-4EAD-A6BE-CA959A46401F}" destId="{B6A622E9-F4CF-4039-808A-7B9C65B9FD28}" srcOrd="0" destOrd="0" presId="urn:microsoft.com/office/officeart/2005/8/layout/hierarchy1"/>
    <dgm:cxn modelId="{683A97BC-6E02-47EF-8F4E-4C41FCDB2177}" type="presOf" srcId="{910FA001-3482-4140-86AD-F7B4F2BE4754}" destId="{A3A4A987-CE3A-4B65-A7BB-9A2C3507C119}" srcOrd="0" destOrd="0" presId="urn:microsoft.com/office/officeart/2005/8/layout/hierarchy1"/>
    <dgm:cxn modelId="{5DC22CC9-37AF-45AA-8CAA-ED59C9E0B0BA}" type="presOf" srcId="{BB2E4AE4-A993-4AA5-BB07-145BB1ACF887}" destId="{B480C4F3-33B1-4CF6-9D0C-5E51ED43056F}" srcOrd="0" destOrd="0" presId="urn:microsoft.com/office/officeart/2005/8/layout/hierarchy1"/>
    <dgm:cxn modelId="{E4392541-43BA-4799-B90E-77924979D15D}" type="presOf" srcId="{F362CC50-9F51-4DBB-A955-F89815F3CD11}" destId="{6E30B0FA-580B-4814-B210-C4953B670983}" srcOrd="0" destOrd="0" presId="urn:microsoft.com/office/officeart/2005/8/layout/hierarchy1"/>
    <dgm:cxn modelId="{D30DE5FB-C2A0-4399-811E-7D51D4257415}" type="presOf" srcId="{6DBC8351-B6BE-472D-9B5C-B56A70933707}" destId="{11F9A25E-3731-4C03-AD10-070917E182C5}" srcOrd="0" destOrd="0" presId="urn:microsoft.com/office/officeart/2005/8/layout/hierarchy1"/>
    <dgm:cxn modelId="{9075D2A3-419B-43BE-8C0E-20E3916B4A47}" srcId="{2928B3EA-0C44-4E65-9A5A-FA983EB6AA65}" destId="{5E317E5E-1C95-4386-8141-5A15BEEE1479}" srcOrd="0" destOrd="0" parTransId="{3841240B-F3B3-447F-9AF8-3D79CDA9389E}" sibTransId="{751434DE-36EB-41EE-A777-E2E8C7187B6B}"/>
    <dgm:cxn modelId="{8F4B11DA-474C-4EDB-BE2E-653281CB6400}" type="presOf" srcId="{5E317E5E-1C95-4386-8141-5A15BEEE1479}" destId="{EC497E62-1F7E-43CE-B05F-A5417FFCF03D}" srcOrd="0" destOrd="0" presId="urn:microsoft.com/office/officeart/2005/8/layout/hierarchy1"/>
    <dgm:cxn modelId="{3E828D19-6993-47E7-8EB0-07F2E289FFC3}" srcId="{BABB65EA-DE04-461A-B137-85E39F111359}" destId="{06D95070-10C3-4A8D-B736-9DB6137D5678}" srcOrd="0" destOrd="0" parTransId="{77EF0C5C-24DC-439F-BA75-3E7621DA004F}" sibTransId="{CDCE7215-0EEC-4A91-8BDA-E6F975A9C061}"/>
    <dgm:cxn modelId="{B07741CB-EC06-4E33-8A1B-7CE747EC9C90}" type="presOf" srcId="{6F82696D-3FF8-4BA6-A4A5-766E576CA268}" destId="{4D204863-2F7E-4D67-9000-FC6C9CBFDDBA}" srcOrd="0" destOrd="0" presId="urn:microsoft.com/office/officeart/2005/8/layout/hierarchy1"/>
    <dgm:cxn modelId="{DF193DD4-3523-4117-9275-03F8418F2AE6}" type="presOf" srcId="{3841240B-F3B3-447F-9AF8-3D79CDA9389E}" destId="{DC1ADEA0-13EB-4D75-82B8-F6A2A4D70DF9}" srcOrd="0" destOrd="0" presId="urn:microsoft.com/office/officeart/2005/8/layout/hierarchy1"/>
    <dgm:cxn modelId="{4EA7F6B5-2B5F-42BE-B23A-122521EDB1EB}" srcId="{6F82696D-3FF8-4BA6-A4A5-766E576CA268}" destId="{ED536F32-622E-4B01-BBBD-AADA102C0548}" srcOrd="0" destOrd="0" parTransId="{BF8A72DF-D776-4C83-A730-1E9D61D81523}" sibTransId="{15A5F373-6585-4025-ABCA-249C5866EEBD}"/>
    <dgm:cxn modelId="{8EA9196A-6F31-467E-BF28-7395AD1B93F8}" srcId="{5E317E5E-1C95-4386-8141-5A15BEEE1479}" destId="{6F82696D-3FF8-4BA6-A4A5-766E576CA268}" srcOrd="0" destOrd="0" parTransId="{BB2E4AE4-A993-4AA5-BB07-145BB1ACF887}" sibTransId="{9D23A492-FB0D-4D62-9F04-F21A72E19D6B}"/>
    <dgm:cxn modelId="{61A28F05-8957-4403-8302-224B69830034}" type="presOf" srcId="{8BE5D987-ABC3-48CD-918C-18CAB40921CD}" destId="{DAA6E2FC-59BF-441F-95A6-61760DBECF69}" srcOrd="0" destOrd="0" presId="urn:microsoft.com/office/officeart/2005/8/layout/hierarchy1"/>
    <dgm:cxn modelId="{B8DE242E-70F4-4E01-B987-BFCD8A61DEDA}" srcId="{D1978C95-42A1-4A35-A557-B8057D002178}" destId="{C9017EDB-E09E-4225-8737-CEE6269A8A7B}" srcOrd="2" destOrd="0" parTransId="{6DBC8351-B6BE-472D-9B5C-B56A70933707}" sibTransId="{64670F0D-D63C-4E3C-9ED2-FB7D174F30C4}"/>
    <dgm:cxn modelId="{31BBA680-9362-491B-894F-38B7F4E19591}" srcId="{2928B3EA-0C44-4E65-9A5A-FA983EB6AA65}" destId="{BABB65EA-DE04-461A-B137-85E39F111359}" srcOrd="1" destOrd="0" parTransId="{CC45063C-F51D-440C-A7E8-86CCC1ACD371}" sibTransId="{F8BAE77A-FCF0-4740-B28B-C17F1707012A}"/>
    <dgm:cxn modelId="{62407747-8A02-4F5B-930F-958DD5AF519C}" type="presOf" srcId="{CE0973F8-915A-474A-93F6-1E07A815B028}" destId="{84238781-69BF-46B2-99EA-E4D3307C44D3}" srcOrd="0" destOrd="0" presId="urn:microsoft.com/office/officeart/2005/8/layout/hierarchy1"/>
    <dgm:cxn modelId="{3E99FF73-B925-4112-9E13-E3ABA0D4DC0E}" type="presOf" srcId="{1F2D402F-1F80-48C7-B180-D786FCCE45D6}" destId="{5679D48B-9D0D-4C44-8319-D5B2335CE8B5}" srcOrd="0" destOrd="0" presId="urn:microsoft.com/office/officeart/2005/8/layout/hierarchy1"/>
    <dgm:cxn modelId="{D6DD0C84-259F-4453-A3DC-F83B668756EC}" type="presOf" srcId="{5105E5C3-A70F-43FA-8293-756FC006CB40}" destId="{1BD1A96A-C560-47ED-9E88-943F4F01DB40}" srcOrd="0" destOrd="0" presId="urn:microsoft.com/office/officeart/2005/8/layout/hierarchy1"/>
    <dgm:cxn modelId="{39376A5B-8C32-4E12-9DB8-A3357A4767E8}" type="presOf" srcId="{BF8A72DF-D776-4C83-A730-1E9D61D81523}" destId="{1C0201A3-6B8A-4093-AED8-DA7EA5A6E7A8}" srcOrd="0" destOrd="0" presId="urn:microsoft.com/office/officeart/2005/8/layout/hierarchy1"/>
    <dgm:cxn modelId="{A985A3A6-7DD5-4FFC-B78D-AEB6B83751C4}" type="presOf" srcId="{56FDEE63-6667-4374-8943-5E372BD7522B}" destId="{B1D224DA-958A-4BFB-9754-F82D6C6CBDD7}" srcOrd="0" destOrd="0" presId="urn:microsoft.com/office/officeart/2005/8/layout/hierarchy1"/>
    <dgm:cxn modelId="{6B204C65-BEE3-4EA3-8D72-A41FEB5EF5AD}" type="presOf" srcId="{8680A910-E6E1-461F-B37B-A73CE0F19DA5}" destId="{A219FAD9-BC62-4D5E-880A-602D7C330136}" srcOrd="0" destOrd="0" presId="urn:microsoft.com/office/officeart/2005/8/layout/hierarchy1"/>
    <dgm:cxn modelId="{231CB1EE-F1B4-4018-8CC3-4090A9AAD8CC}" type="presOf" srcId="{CA350890-F7F0-4693-BE76-9BC351D02792}" destId="{82D8897C-9E37-4011-90B4-7D3EB582A513}" srcOrd="0" destOrd="0" presId="urn:microsoft.com/office/officeart/2005/8/layout/hierarchy1"/>
    <dgm:cxn modelId="{94D39836-9162-4565-8402-8F4AA15E9717}" type="presOf" srcId="{BE49AE4F-6F54-4005-86DE-2B56750D891E}" destId="{BB7ADDF3-B708-42E6-BC60-E5F958AD8C5C}" srcOrd="0" destOrd="0" presId="urn:microsoft.com/office/officeart/2005/8/layout/hierarchy1"/>
    <dgm:cxn modelId="{06D53AED-5E39-4BCB-833C-988257044C32}" srcId="{6F82696D-3FF8-4BA6-A4A5-766E576CA268}" destId="{D1978C95-42A1-4A35-A557-B8057D002178}" srcOrd="1" destOrd="0" parTransId="{8BE5D987-ABC3-48CD-918C-18CAB40921CD}" sibTransId="{2B673DCC-E290-44E2-859F-FDB124AB566E}"/>
    <dgm:cxn modelId="{CE4891AE-9FCD-4FE8-949E-7D534E181A38}" type="presOf" srcId="{ED536F32-622E-4B01-BBBD-AADA102C0548}" destId="{539B83A9-F66D-429F-9CF9-EB7E41D29C07}" srcOrd="0" destOrd="0" presId="urn:microsoft.com/office/officeart/2005/8/layout/hierarchy1"/>
    <dgm:cxn modelId="{376BB2A2-BC1D-47D4-ADAE-C8A26966E5EC}" type="presOf" srcId="{0A46A1D6-096D-410B-A219-476EF2DC7B3A}" destId="{34E0F103-FE55-463D-86A4-8AE82E34C77E}" srcOrd="0" destOrd="0" presId="urn:microsoft.com/office/officeart/2005/8/layout/hierarchy1"/>
    <dgm:cxn modelId="{363B53AC-7ECD-4F87-8B10-52FA9645820F}" type="presOf" srcId="{CC45063C-F51D-440C-A7E8-86CCC1ACD371}" destId="{E4B40BF1-BD00-4353-8DCC-B6D1639121A8}" srcOrd="0" destOrd="0" presId="urn:microsoft.com/office/officeart/2005/8/layout/hierarchy1"/>
    <dgm:cxn modelId="{8282220F-1461-4AB8-8AF8-97ECC1335DA5}" type="presOf" srcId="{F2F76C52-0459-4377-97FB-9F8808177899}" destId="{0CF44FD9-5406-48D9-A3CB-F355CE85607F}" srcOrd="0" destOrd="0" presId="urn:microsoft.com/office/officeart/2005/8/layout/hierarchy1"/>
    <dgm:cxn modelId="{3CC820AC-A75D-4962-9F84-BD4749959447}" srcId="{06D95070-10C3-4A8D-B736-9DB6137D5678}" destId="{910FA001-3482-4140-86AD-F7B4F2BE4754}" srcOrd="0" destOrd="0" parTransId="{9A06E302-801B-4F7A-AC0D-32C56FF65463}" sibTransId="{BCB76673-FF49-4C5D-9C64-E0EE7BF5A73E}"/>
    <dgm:cxn modelId="{BD51A277-30BC-4713-86EC-B2E627E03654}" type="presOf" srcId="{BABB65EA-DE04-461A-B137-85E39F111359}" destId="{1C9168F7-7A2C-4A63-9ADC-249BC3AE8BA7}" srcOrd="0" destOrd="0" presId="urn:microsoft.com/office/officeart/2005/8/layout/hierarchy1"/>
    <dgm:cxn modelId="{0F2782DF-D99C-4BC8-A920-8274DB976E2A}" type="presOf" srcId="{D1978C95-42A1-4A35-A557-B8057D002178}" destId="{587CF452-C658-439C-B14B-A3A9F3F301C9}" srcOrd="0" destOrd="0" presId="urn:microsoft.com/office/officeart/2005/8/layout/hierarchy1"/>
    <dgm:cxn modelId="{B5275A9F-7C89-45A5-A0B3-FF48596F3967}" type="presParOf" srcId="{B1D224DA-958A-4BFB-9754-F82D6C6CBDD7}" destId="{8251F829-5ABE-4A1D-A8C9-43B752937BF7}" srcOrd="0" destOrd="0" presId="urn:microsoft.com/office/officeart/2005/8/layout/hierarchy1"/>
    <dgm:cxn modelId="{357FBFD0-A5EC-445F-9E1D-153C8CEAFCD0}" type="presParOf" srcId="{8251F829-5ABE-4A1D-A8C9-43B752937BF7}" destId="{771AC82B-87A9-4FF7-9A2C-6524072ABC6B}" srcOrd="0" destOrd="0" presId="urn:microsoft.com/office/officeart/2005/8/layout/hierarchy1"/>
    <dgm:cxn modelId="{DC3D7851-D71E-4FAA-9BBF-37CA60B64345}" type="presParOf" srcId="{771AC82B-87A9-4FF7-9A2C-6524072ABC6B}" destId="{BE91E481-308B-4D56-9EE1-5C484990E84D}" srcOrd="0" destOrd="0" presId="urn:microsoft.com/office/officeart/2005/8/layout/hierarchy1"/>
    <dgm:cxn modelId="{14515E15-E704-4A81-9C1F-6F844A3F88BD}" type="presParOf" srcId="{771AC82B-87A9-4FF7-9A2C-6524072ABC6B}" destId="{F72E7D10-D147-499E-8D4A-B588BC485761}" srcOrd="1" destOrd="0" presId="urn:microsoft.com/office/officeart/2005/8/layout/hierarchy1"/>
    <dgm:cxn modelId="{BAB9B00F-E869-4C47-89BC-828A8EFA9A6C}" type="presParOf" srcId="{8251F829-5ABE-4A1D-A8C9-43B752937BF7}" destId="{24557DB8-CE04-4437-9BFD-92F717AC0269}" srcOrd="1" destOrd="0" presId="urn:microsoft.com/office/officeart/2005/8/layout/hierarchy1"/>
    <dgm:cxn modelId="{790E0420-27BB-426E-AE95-3323224B82D6}" type="presParOf" srcId="{24557DB8-CE04-4437-9BFD-92F717AC0269}" destId="{DC1ADEA0-13EB-4D75-82B8-F6A2A4D70DF9}" srcOrd="0" destOrd="0" presId="urn:microsoft.com/office/officeart/2005/8/layout/hierarchy1"/>
    <dgm:cxn modelId="{C343ED38-9184-4D97-99EC-CD7F4B3F538F}" type="presParOf" srcId="{24557DB8-CE04-4437-9BFD-92F717AC0269}" destId="{7E50452D-6DBD-44AF-9DFC-4724345A3FE4}" srcOrd="1" destOrd="0" presId="urn:microsoft.com/office/officeart/2005/8/layout/hierarchy1"/>
    <dgm:cxn modelId="{7E2B8E70-2E30-40E1-9A24-53C700E478FD}" type="presParOf" srcId="{7E50452D-6DBD-44AF-9DFC-4724345A3FE4}" destId="{04049BE0-DA03-4718-9F49-1256DCCEEBD7}" srcOrd="0" destOrd="0" presId="urn:microsoft.com/office/officeart/2005/8/layout/hierarchy1"/>
    <dgm:cxn modelId="{278034DE-1905-42DD-8C01-E7D2DD83FB34}" type="presParOf" srcId="{04049BE0-DA03-4718-9F49-1256DCCEEBD7}" destId="{ACD832B8-5A04-4007-A418-14F619807A94}" srcOrd="0" destOrd="0" presId="urn:microsoft.com/office/officeart/2005/8/layout/hierarchy1"/>
    <dgm:cxn modelId="{7F5F1046-03BB-4030-BE02-6205E252B392}" type="presParOf" srcId="{04049BE0-DA03-4718-9F49-1256DCCEEBD7}" destId="{EC497E62-1F7E-43CE-B05F-A5417FFCF03D}" srcOrd="1" destOrd="0" presId="urn:microsoft.com/office/officeart/2005/8/layout/hierarchy1"/>
    <dgm:cxn modelId="{BC04F683-6CBA-4078-981E-D2A7FC67693C}" type="presParOf" srcId="{7E50452D-6DBD-44AF-9DFC-4724345A3FE4}" destId="{A368CB9D-E7BB-43E1-B2AD-C1FC1AB95A72}" srcOrd="1" destOrd="0" presId="urn:microsoft.com/office/officeart/2005/8/layout/hierarchy1"/>
    <dgm:cxn modelId="{F69EBAA8-7AD8-4608-80D9-810DFF9D0B89}" type="presParOf" srcId="{A368CB9D-E7BB-43E1-B2AD-C1FC1AB95A72}" destId="{B480C4F3-33B1-4CF6-9D0C-5E51ED43056F}" srcOrd="0" destOrd="0" presId="urn:microsoft.com/office/officeart/2005/8/layout/hierarchy1"/>
    <dgm:cxn modelId="{5D8844CF-E64C-4C33-AA8B-803AB78FD894}" type="presParOf" srcId="{A368CB9D-E7BB-43E1-B2AD-C1FC1AB95A72}" destId="{5B93FC9C-538D-494C-9D17-78EF1A3955FB}" srcOrd="1" destOrd="0" presId="urn:microsoft.com/office/officeart/2005/8/layout/hierarchy1"/>
    <dgm:cxn modelId="{EC1DC3AB-D6AB-4533-B800-3FF5086C8E30}" type="presParOf" srcId="{5B93FC9C-538D-494C-9D17-78EF1A3955FB}" destId="{E97ABD51-B43E-497D-BF33-EAAC031E58A8}" srcOrd="0" destOrd="0" presId="urn:microsoft.com/office/officeart/2005/8/layout/hierarchy1"/>
    <dgm:cxn modelId="{6CEF526B-DC6A-4B4C-9A40-DF45D0E0047A}" type="presParOf" srcId="{E97ABD51-B43E-497D-BF33-EAAC031E58A8}" destId="{AAD9A9F6-E881-4EE9-AA9B-AC631FC1849F}" srcOrd="0" destOrd="0" presId="urn:microsoft.com/office/officeart/2005/8/layout/hierarchy1"/>
    <dgm:cxn modelId="{2E699EBD-1B55-45F1-AB4A-4E1EE6D7D7BB}" type="presParOf" srcId="{E97ABD51-B43E-497D-BF33-EAAC031E58A8}" destId="{4D204863-2F7E-4D67-9000-FC6C9CBFDDBA}" srcOrd="1" destOrd="0" presId="urn:microsoft.com/office/officeart/2005/8/layout/hierarchy1"/>
    <dgm:cxn modelId="{B4B15B9E-CF5D-4CD7-9658-8FA2CCE19EE2}" type="presParOf" srcId="{5B93FC9C-538D-494C-9D17-78EF1A3955FB}" destId="{381C9ADA-FF05-4C60-A9DB-462769E6F665}" srcOrd="1" destOrd="0" presId="urn:microsoft.com/office/officeart/2005/8/layout/hierarchy1"/>
    <dgm:cxn modelId="{FED10488-3001-40D3-8B5E-4C7979B027B2}" type="presParOf" srcId="{381C9ADA-FF05-4C60-A9DB-462769E6F665}" destId="{1C0201A3-6B8A-4093-AED8-DA7EA5A6E7A8}" srcOrd="0" destOrd="0" presId="urn:microsoft.com/office/officeart/2005/8/layout/hierarchy1"/>
    <dgm:cxn modelId="{EE219E51-8B28-4817-9CC0-B6841D581CBF}" type="presParOf" srcId="{381C9ADA-FF05-4C60-A9DB-462769E6F665}" destId="{04C07C0F-3B51-4BAE-8C76-8CFBB0DA6D05}" srcOrd="1" destOrd="0" presId="urn:microsoft.com/office/officeart/2005/8/layout/hierarchy1"/>
    <dgm:cxn modelId="{7509EA9B-3183-48E9-BABA-4C1180623886}" type="presParOf" srcId="{04C07C0F-3B51-4BAE-8C76-8CFBB0DA6D05}" destId="{4C8A119E-994B-4391-AE33-1A45B5EACA1B}" srcOrd="0" destOrd="0" presId="urn:microsoft.com/office/officeart/2005/8/layout/hierarchy1"/>
    <dgm:cxn modelId="{4BC8C49A-D95D-4BAC-99A3-C3E99B2DDC2F}" type="presParOf" srcId="{4C8A119E-994B-4391-AE33-1A45B5EACA1B}" destId="{20539773-ED7F-4015-BDFF-69302E0D8CB9}" srcOrd="0" destOrd="0" presId="urn:microsoft.com/office/officeart/2005/8/layout/hierarchy1"/>
    <dgm:cxn modelId="{714DC3B6-375C-46EE-9EE1-3F6248F9DBF7}" type="presParOf" srcId="{4C8A119E-994B-4391-AE33-1A45B5EACA1B}" destId="{539B83A9-F66D-429F-9CF9-EB7E41D29C07}" srcOrd="1" destOrd="0" presId="urn:microsoft.com/office/officeart/2005/8/layout/hierarchy1"/>
    <dgm:cxn modelId="{691D8FDF-3540-41A4-B384-72572598F038}" type="presParOf" srcId="{04C07C0F-3B51-4BAE-8C76-8CFBB0DA6D05}" destId="{61F4DB7E-C453-4528-A888-B2EF2DF2E9D4}" srcOrd="1" destOrd="0" presId="urn:microsoft.com/office/officeart/2005/8/layout/hierarchy1"/>
    <dgm:cxn modelId="{BFD6ED32-7B7F-4ABF-892C-176DCE44D26B}" type="presParOf" srcId="{381C9ADA-FF05-4C60-A9DB-462769E6F665}" destId="{DAA6E2FC-59BF-441F-95A6-61760DBECF69}" srcOrd="2" destOrd="0" presId="urn:microsoft.com/office/officeart/2005/8/layout/hierarchy1"/>
    <dgm:cxn modelId="{9C2D6EB0-A889-45A9-A122-52F0F18DF0BE}" type="presParOf" srcId="{381C9ADA-FF05-4C60-A9DB-462769E6F665}" destId="{B7176A49-D5D0-4B3D-93B9-668D00549161}" srcOrd="3" destOrd="0" presId="urn:microsoft.com/office/officeart/2005/8/layout/hierarchy1"/>
    <dgm:cxn modelId="{02B4D896-92D1-4F31-A509-C91DA2092955}" type="presParOf" srcId="{B7176A49-D5D0-4B3D-93B9-668D00549161}" destId="{AA79CDD6-661C-4E56-A872-A6A7FD4B4033}" srcOrd="0" destOrd="0" presId="urn:microsoft.com/office/officeart/2005/8/layout/hierarchy1"/>
    <dgm:cxn modelId="{240E071F-E634-457D-8DB7-905B67AD014D}" type="presParOf" srcId="{AA79CDD6-661C-4E56-A872-A6A7FD4B4033}" destId="{27FBD9B2-6826-4C9C-86FE-8780C6E70DB2}" srcOrd="0" destOrd="0" presId="urn:microsoft.com/office/officeart/2005/8/layout/hierarchy1"/>
    <dgm:cxn modelId="{B8FDD2E9-1F64-49A3-89A4-D89A0B528432}" type="presParOf" srcId="{AA79CDD6-661C-4E56-A872-A6A7FD4B4033}" destId="{587CF452-C658-439C-B14B-A3A9F3F301C9}" srcOrd="1" destOrd="0" presId="urn:microsoft.com/office/officeart/2005/8/layout/hierarchy1"/>
    <dgm:cxn modelId="{28E36513-DD82-4F40-837F-071B22C00658}" type="presParOf" srcId="{B7176A49-D5D0-4B3D-93B9-668D00549161}" destId="{59141C5B-FABF-4690-AC09-E0E4378E6CCA}" srcOrd="1" destOrd="0" presId="urn:microsoft.com/office/officeart/2005/8/layout/hierarchy1"/>
    <dgm:cxn modelId="{5BE806F6-2D9A-4BCD-9CB5-3C44E3331C84}" type="presParOf" srcId="{59141C5B-FABF-4690-AC09-E0E4378E6CCA}" destId="{6E30B0FA-580B-4814-B210-C4953B670983}" srcOrd="0" destOrd="0" presId="urn:microsoft.com/office/officeart/2005/8/layout/hierarchy1"/>
    <dgm:cxn modelId="{89316C21-FF72-420D-90CE-880727CEBEF3}" type="presParOf" srcId="{59141C5B-FABF-4690-AC09-E0E4378E6CCA}" destId="{C815C8BD-186F-4226-A5D6-E4EEB30D0C83}" srcOrd="1" destOrd="0" presId="urn:microsoft.com/office/officeart/2005/8/layout/hierarchy1"/>
    <dgm:cxn modelId="{86E579F3-B4F1-4471-A7AA-87FC8E89EFC5}" type="presParOf" srcId="{C815C8BD-186F-4226-A5D6-E4EEB30D0C83}" destId="{A039394D-8A7F-46E2-90BB-4457C369B75D}" srcOrd="0" destOrd="0" presId="urn:microsoft.com/office/officeart/2005/8/layout/hierarchy1"/>
    <dgm:cxn modelId="{9F7D1B76-4357-4C26-A445-C0DA5AFECA75}" type="presParOf" srcId="{A039394D-8A7F-46E2-90BB-4457C369B75D}" destId="{E8E46833-208F-4962-A3B3-A279EE372232}" srcOrd="0" destOrd="0" presId="urn:microsoft.com/office/officeart/2005/8/layout/hierarchy1"/>
    <dgm:cxn modelId="{9C919C9E-1986-44F5-9FB9-2B97D06AE71F}" type="presParOf" srcId="{A039394D-8A7F-46E2-90BB-4457C369B75D}" destId="{1BD1A96A-C560-47ED-9E88-943F4F01DB40}" srcOrd="1" destOrd="0" presId="urn:microsoft.com/office/officeart/2005/8/layout/hierarchy1"/>
    <dgm:cxn modelId="{E5122F81-7949-4463-A0F5-C5F5D84A29A3}" type="presParOf" srcId="{C815C8BD-186F-4226-A5D6-E4EEB30D0C83}" destId="{F915AE8D-55A7-46C3-BD22-C488AA322EE3}" srcOrd="1" destOrd="0" presId="urn:microsoft.com/office/officeart/2005/8/layout/hierarchy1"/>
    <dgm:cxn modelId="{B351ED97-42A3-41F6-AE69-C3F836A0C00B}" type="presParOf" srcId="{59141C5B-FABF-4690-AC09-E0E4378E6CCA}" destId="{0CF44FD9-5406-48D9-A3CB-F355CE85607F}" srcOrd="2" destOrd="0" presId="urn:microsoft.com/office/officeart/2005/8/layout/hierarchy1"/>
    <dgm:cxn modelId="{4894378F-A4D3-402C-ACC1-C911D1F0EF63}" type="presParOf" srcId="{59141C5B-FABF-4690-AC09-E0E4378E6CCA}" destId="{817FE8F9-F492-41E2-8B14-698CB9A547B3}" srcOrd="3" destOrd="0" presId="urn:microsoft.com/office/officeart/2005/8/layout/hierarchy1"/>
    <dgm:cxn modelId="{979744E4-2356-465A-B3C3-87B3C639AB6E}" type="presParOf" srcId="{817FE8F9-F492-41E2-8B14-698CB9A547B3}" destId="{5749F41F-7FFB-4162-800C-82D90F04B101}" srcOrd="0" destOrd="0" presId="urn:microsoft.com/office/officeart/2005/8/layout/hierarchy1"/>
    <dgm:cxn modelId="{24C87B39-1DF9-4807-846B-E675839249DC}" type="presParOf" srcId="{5749F41F-7FFB-4162-800C-82D90F04B101}" destId="{48872C87-C25F-4CFB-AF17-4FE8CCD3629B}" srcOrd="0" destOrd="0" presId="urn:microsoft.com/office/officeart/2005/8/layout/hierarchy1"/>
    <dgm:cxn modelId="{EC4EB734-A55A-4542-9792-4F38BA869BBB}" type="presParOf" srcId="{5749F41F-7FFB-4162-800C-82D90F04B101}" destId="{84238781-69BF-46B2-99EA-E4D3307C44D3}" srcOrd="1" destOrd="0" presId="urn:microsoft.com/office/officeart/2005/8/layout/hierarchy1"/>
    <dgm:cxn modelId="{7CF48852-CA42-4421-97AB-53F40EC9D2F3}" type="presParOf" srcId="{817FE8F9-F492-41E2-8B14-698CB9A547B3}" destId="{1FEBEF6F-5879-4595-8C48-28958085D8ED}" srcOrd="1" destOrd="0" presId="urn:microsoft.com/office/officeart/2005/8/layout/hierarchy1"/>
    <dgm:cxn modelId="{DF8F2513-2BF6-4608-A0C9-8401B25BB65B}" type="presParOf" srcId="{59141C5B-FABF-4690-AC09-E0E4378E6CCA}" destId="{11F9A25E-3731-4C03-AD10-070917E182C5}" srcOrd="4" destOrd="0" presId="urn:microsoft.com/office/officeart/2005/8/layout/hierarchy1"/>
    <dgm:cxn modelId="{06C4D6E7-AA3F-4E9A-8C85-9B5F80DABC83}" type="presParOf" srcId="{59141C5B-FABF-4690-AC09-E0E4378E6CCA}" destId="{5D311224-839F-4F4B-B218-43C0E6A128A5}" srcOrd="5" destOrd="0" presId="urn:microsoft.com/office/officeart/2005/8/layout/hierarchy1"/>
    <dgm:cxn modelId="{DE4AB022-13BC-45C1-9DD4-A0E4CF5461EC}" type="presParOf" srcId="{5D311224-839F-4F4B-B218-43C0E6A128A5}" destId="{F609F9E8-18D3-4BCF-BB9E-E3159AA7CFF4}" srcOrd="0" destOrd="0" presId="urn:microsoft.com/office/officeart/2005/8/layout/hierarchy1"/>
    <dgm:cxn modelId="{625336FE-D0E2-4059-A0F8-348984AD56DF}" type="presParOf" srcId="{F609F9E8-18D3-4BCF-BB9E-E3159AA7CFF4}" destId="{58B48E64-39EC-4785-90EB-11FF8A6375BE}" srcOrd="0" destOrd="0" presId="urn:microsoft.com/office/officeart/2005/8/layout/hierarchy1"/>
    <dgm:cxn modelId="{8134E2DE-6AB6-43CE-A6DE-4CB56B9BEF25}" type="presParOf" srcId="{F609F9E8-18D3-4BCF-BB9E-E3159AA7CFF4}" destId="{E13075E0-FAE4-48D1-9691-068A15EEE64E}" srcOrd="1" destOrd="0" presId="urn:microsoft.com/office/officeart/2005/8/layout/hierarchy1"/>
    <dgm:cxn modelId="{F5BBEA69-115D-48B4-BDE0-35673E6DF6F9}" type="presParOf" srcId="{5D311224-839F-4F4B-B218-43C0E6A128A5}" destId="{C05591BE-96D7-45FF-BF3D-CAEBBFB147AD}" srcOrd="1" destOrd="0" presId="urn:microsoft.com/office/officeart/2005/8/layout/hierarchy1"/>
    <dgm:cxn modelId="{1848AFEC-6ABD-4F67-9D49-577E93E61485}" type="presParOf" srcId="{381C9ADA-FF05-4C60-A9DB-462769E6F665}" destId="{CF9C6245-660E-4194-A220-6ECB047EBF07}" srcOrd="4" destOrd="0" presId="urn:microsoft.com/office/officeart/2005/8/layout/hierarchy1"/>
    <dgm:cxn modelId="{88AE32B7-D20F-47A1-A23A-B40F6C80268E}" type="presParOf" srcId="{381C9ADA-FF05-4C60-A9DB-462769E6F665}" destId="{36E9EC8F-EA2C-4A0D-B121-53EEF0BEF344}" srcOrd="5" destOrd="0" presId="urn:microsoft.com/office/officeart/2005/8/layout/hierarchy1"/>
    <dgm:cxn modelId="{A09B4293-3A7D-485A-B027-D875881EDFD5}" type="presParOf" srcId="{36E9EC8F-EA2C-4A0D-B121-53EEF0BEF344}" destId="{EB8AC010-36E8-4D67-AB56-9B4CE2780003}" srcOrd="0" destOrd="0" presId="urn:microsoft.com/office/officeart/2005/8/layout/hierarchy1"/>
    <dgm:cxn modelId="{C9C30030-B11D-41DF-AB86-FF914CDB9A56}" type="presParOf" srcId="{EB8AC010-36E8-4D67-AB56-9B4CE2780003}" destId="{252BFA4B-50B6-46A1-BCCD-7C1FE85C1CB7}" srcOrd="0" destOrd="0" presId="urn:microsoft.com/office/officeart/2005/8/layout/hierarchy1"/>
    <dgm:cxn modelId="{551B6F3A-0532-413B-A2D1-726767376066}" type="presParOf" srcId="{EB8AC010-36E8-4D67-AB56-9B4CE2780003}" destId="{64694384-503B-46A9-8871-B26D2FCF63BB}" srcOrd="1" destOrd="0" presId="urn:microsoft.com/office/officeart/2005/8/layout/hierarchy1"/>
    <dgm:cxn modelId="{32286640-4C69-43B3-A3C2-CEF2219C2448}" type="presParOf" srcId="{36E9EC8F-EA2C-4A0D-B121-53EEF0BEF344}" destId="{1DCEB6A3-2135-4D79-AD32-86EFDC2D0417}" srcOrd="1" destOrd="0" presId="urn:microsoft.com/office/officeart/2005/8/layout/hierarchy1"/>
    <dgm:cxn modelId="{323746E5-274F-4C4C-A897-8533F1143965}" type="presParOf" srcId="{24557DB8-CE04-4437-9BFD-92F717AC0269}" destId="{E4B40BF1-BD00-4353-8DCC-B6D1639121A8}" srcOrd="2" destOrd="0" presId="urn:microsoft.com/office/officeart/2005/8/layout/hierarchy1"/>
    <dgm:cxn modelId="{4770B27D-1D8D-47B3-8D49-B7934F350F7F}" type="presParOf" srcId="{24557DB8-CE04-4437-9BFD-92F717AC0269}" destId="{83071889-B129-4B87-B793-66591C498611}" srcOrd="3" destOrd="0" presId="urn:microsoft.com/office/officeart/2005/8/layout/hierarchy1"/>
    <dgm:cxn modelId="{DADB9D91-B167-4165-ABEC-A3C4BF7D34D9}" type="presParOf" srcId="{83071889-B129-4B87-B793-66591C498611}" destId="{68A31B59-A863-4004-803A-C0634917DE64}" srcOrd="0" destOrd="0" presId="urn:microsoft.com/office/officeart/2005/8/layout/hierarchy1"/>
    <dgm:cxn modelId="{DEC96C1F-75C3-477A-9E94-96B6BBA04072}" type="presParOf" srcId="{68A31B59-A863-4004-803A-C0634917DE64}" destId="{8AFBE1E7-C904-4154-B261-F14CB61C18D3}" srcOrd="0" destOrd="0" presId="urn:microsoft.com/office/officeart/2005/8/layout/hierarchy1"/>
    <dgm:cxn modelId="{377B5586-31CB-4BA1-A7EA-7DCE357C251E}" type="presParOf" srcId="{68A31B59-A863-4004-803A-C0634917DE64}" destId="{1C9168F7-7A2C-4A63-9ADC-249BC3AE8BA7}" srcOrd="1" destOrd="0" presId="urn:microsoft.com/office/officeart/2005/8/layout/hierarchy1"/>
    <dgm:cxn modelId="{ACBEC498-3166-4CE9-9F9C-C44AE69DCA35}" type="presParOf" srcId="{83071889-B129-4B87-B793-66591C498611}" destId="{BAFBBBAA-3FE9-449A-B51D-B38A89EE41C3}" srcOrd="1" destOrd="0" presId="urn:microsoft.com/office/officeart/2005/8/layout/hierarchy1"/>
    <dgm:cxn modelId="{28D9B02A-233F-4D68-972E-9EA4E29F1427}" type="presParOf" srcId="{BAFBBBAA-3FE9-449A-B51D-B38A89EE41C3}" destId="{A5545645-A61C-4815-B3AD-9F764F3F25A7}" srcOrd="0" destOrd="0" presId="urn:microsoft.com/office/officeart/2005/8/layout/hierarchy1"/>
    <dgm:cxn modelId="{BD338DDD-79D3-4CD4-ABAB-90DBEAC76F2E}" type="presParOf" srcId="{BAFBBBAA-3FE9-449A-B51D-B38A89EE41C3}" destId="{73E32D4B-D640-4C42-93A9-0353C8B6DE13}" srcOrd="1" destOrd="0" presId="urn:microsoft.com/office/officeart/2005/8/layout/hierarchy1"/>
    <dgm:cxn modelId="{2D086AE3-2B18-4AD9-9BD3-F031AAD9E3FB}" type="presParOf" srcId="{73E32D4B-D640-4C42-93A9-0353C8B6DE13}" destId="{76B98009-C3C4-4772-80B8-5FA917B43DF4}" srcOrd="0" destOrd="0" presId="urn:microsoft.com/office/officeart/2005/8/layout/hierarchy1"/>
    <dgm:cxn modelId="{097619D5-0ADB-4F4E-ABA9-BA2A91AEE773}" type="presParOf" srcId="{76B98009-C3C4-4772-80B8-5FA917B43DF4}" destId="{B3B987D0-09B6-4E3A-9BC5-F3E79466600B}" srcOrd="0" destOrd="0" presId="urn:microsoft.com/office/officeart/2005/8/layout/hierarchy1"/>
    <dgm:cxn modelId="{A894F9C7-7ABA-4E37-BB8C-ADF4EE7A1839}" type="presParOf" srcId="{76B98009-C3C4-4772-80B8-5FA917B43DF4}" destId="{0E2E8E60-E6EC-466B-BAD8-FB07A1BB8D08}" srcOrd="1" destOrd="0" presId="urn:microsoft.com/office/officeart/2005/8/layout/hierarchy1"/>
    <dgm:cxn modelId="{E7D12804-5739-491C-BE66-1D54EC04FACD}" type="presParOf" srcId="{73E32D4B-D640-4C42-93A9-0353C8B6DE13}" destId="{43CF860B-276D-4B8D-B569-D5BE5EF1854A}" srcOrd="1" destOrd="0" presId="urn:microsoft.com/office/officeart/2005/8/layout/hierarchy1"/>
    <dgm:cxn modelId="{2194F9CD-94C3-4DB2-AA81-604B0648A067}" type="presParOf" srcId="{43CF860B-276D-4B8D-B569-D5BE5EF1854A}" destId="{6DC324B0-6E51-4FDD-A8C3-BC6F6E24B5A5}" srcOrd="0" destOrd="0" presId="urn:microsoft.com/office/officeart/2005/8/layout/hierarchy1"/>
    <dgm:cxn modelId="{644CF259-FEC4-4702-8450-CE1814FF3781}" type="presParOf" srcId="{43CF860B-276D-4B8D-B569-D5BE5EF1854A}" destId="{91C001D3-C36D-486C-A4D3-1E14A60D152B}" srcOrd="1" destOrd="0" presId="urn:microsoft.com/office/officeart/2005/8/layout/hierarchy1"/>
    <dgm:cxn modelId="{F4D60FBC-06A8-44D6-9E48-F802D33F72A9}" type="presParOf" srcId="{91C001D3-C36D-486C-A4D3-1E14A60D152B}" destId="{38754927-8788-4688-AF6E-E335E8403192}" srcOrd="0" destOrd="0" presId="urn:microsoft.com/office/officeart/2005/8/layout/hierarchy1"/>
    <dgm:cxn modelId="{7FA1A9DD-B308-455A-B65F-508EACF780BD}" type="presParOf" srcId="{38754927-8788-4688-AF6E-E335E8403192}" destId="{8AD68413-4DAA-4836-A28E-275BFB7D7D2A}" srcOrd="0" destOrd="0" presId="urn:microsoft.com/office/officeart/2005/8/layout/hierarchy1"/>
    <dgm:cxn modelId="{C2F3412A-2FAA-4631-BDA9-8A29095C46C7}" type="presParOf" srcId="{38754927-8788-4688-AF6E-E335E8403192}" destId="{A3A4A987-CE3A-4B65-A7BB-9A2C3507C119}" srcOrd="1" destOrd="0" presId="urn:microsoft.com/office/officeart/2005/8/layout/hierarchy1"/>
    <dgm:cxn modelId="{942935BD-E8E6-44E8-84EE-F3589047ACC4}" type="presParOf" srcId="{91C001D3-C36D-486C-A4D3-1E14A60D152B}" destId="{421BE3B0-5348-4394-AE47-C3F59E432272}" srcOrd="1" destOrd="0" presId="urn:microsoft.com/office/officeart/2005/8/layout/hierarchy1"/>
    <dgm:cxn modelId="{88D85741-B6A4-4128-8AB5-1F2F48030B67}" type="presParOf" srcId="{421BE3B0-5348-4394-AE47-C3F59E432272}" destId="{BB7ADDF3-B708-42E6-BC60-E5F958AD8C5C}" srcOrd="0" destOrd="0" presId="urn:microsoft.com/office/officeart/2005/8/layout/hierarchy1"/>
    <dgm:cxn modelId="{3DDA5FB8-BF15-40A7-8A70-2556209C90E3}" type="presParOf" srcId="{421BE3B0-5348-4394-AE47-C3F59E432272}" destId="{6FCB32FB-D0B0-4BCD-9C32-91E351E339D4}" srcOrd="1" destOrd="0" presId="urn:microsoft.com/office/officeart/2005/8/layout/hierarchy1"/>
    <dgm:cxn modelId="{684B7D36-E402-4C26-95D3-F12A8AD99595}" type="presParOf" srcId="{6FCB32FB-D0B0-4BCD-9C32-91E351E339D4}" destId="{A3C3805B-D361-499F-8099-66A4F68B67B5}" srcOrd="0" destOrd="0" presId="urn:microsoft.com/office/officeart/2005/8/layout/hierarchy1"/>
    <dgm:cxn modelId="{8E34B8D0-8523-4BAC-8322-95BD98042C45}" type="presParOf" srcId="{A3C3805B-D361-499F-8099-66A4F68B67B5}" destId="{C39597BA-912F-423E-B9DA-67330851DB2D}" srcOrd="0" destOrd="0" presId="urn:microsoft.com/office/officeart/2005/8/layout/hierarchy1"/>
    <dgm:cxn modelId="{1316DC80-C3D9-4A1E-902C-46C59A0BBBC3}" type="presParOf" srcId="{A3C3805B-D361-499F-8099-66A4F68B67B5}" destId="{A219FAD9-BC62-4D5E-880A-602D7C330136}" srcOrd="1" destOrd="0" presId="urn:microsoft.com/office/officeart/2005/8/layout/hierarchy1"/>
    <dgm:cxn modelId="{A794E5BF-D7A6-46FC-AAEC-5395B5DDE19E}" type="presParOf" srcId="{6FCB32FB-D0B0-4BCD-9C32-91E351E339D4}" destId="{7CD58D58-46DA-4803-B425-7C127FF46002}" srcOrd="1" destOrd="0" presId="urn:microsoft.com/office/officeart/2005/8/layout/hierarchy1"/>
    <dgm:cxn modelId="{3DD0CFA7-2F29-4A9F-BD66-9E7229027A5E}" type="presParOf" srcId="{43CF860B-276D-4B8D-B569-D5BE5EF1854A}" destId="{5679D48B-9D0D-4C44-8319-D5B2335CE8B5}" srcOrd="2" destOrd="0" presId="urn:microsoft.com/office/officeart/2005/8/layout/hierarchy1"/>
    <dgm:cxn modelId="{90A4A5F4-8673-4AA9-90CD-960BCA26FE64}" type="presParOf" srcId="{43CF860B-276D-4B8D-B569-D5BE5EF1854A}" destId="{4278F424-3855-4BFF-87E3-3BC1396AFD6B}" srcOrd="3" destOrd="0" presId="urn:microsoft.com/office/officeart/2005/8/layout/hierarchy1"/>
    <dgm:cxn modelId="{04A8E3C7-5E47-47B4-80A5-37BFEA5D264F}" type="presParOf" srcId="{4278F424-3855-4BFF-87E3-3BC1396AFD6B}" destId="{F397C4C8-1AA9-4D99-9466-4A178BC0D79F}" srcOrd="0" destOrd="0" presId="urn:microsoft.com/office/officeart/2005/8/layout/hierarchy1"/>
    <dgm:cxn modelId="{C921BCB1-E9F2-4EE5-9140-2A826FA3D0BA}" type="presParOf" srcId="{F397C4C8-1AA9-4D99-9466-4A178BC0D79F}" destId="{B1E9AAF6-9C6D-476A-818A-0500737F08C6}" srcOrd="0" destOrd="0" presId="urn:microsoft.com/office/officeart/2005/8/layout/hierarchy1"/>
    <dgm:cxn modelId="{04B4A3D4-5186-48A5-A8C1-66E9BAB0737A}" type="presParOf" srcId="{F397C4C8-1AA9-4D99-9466-4A178BC0D79F}" destId="{B6A622E9-F4CF-4039-808A-7B9C65B9FD28}" srcOrd="1" destOrd="0" presId="urn:microsoft.com/office/officeart/2005/8/layout/hierarchy1"/>
    <dgm:cxn modelId="{2679DDBA-9933-43BD-B85F-66294537C8C9}" type="presParOf" srcId="{4278F424-3855-4BFF-87E3-3BC1396AFD6B}" destId="{1CC896A0-9318-4F2C-B527-8AA7F6B96A26}" srcOrd="1" destOrd="0" presId="urn:microsoft.com/office/officeart/2005/8/layout/hierarchy1"/>
    <dgm:cxn modelId="{67E69372-B569-4312-AF4A-FE27FDF66049}" type="presParOf" srcId="{43CF860B-276D-4B8D-B569-D5BE5EF1854A}" destId="{82D8897C-9E37-4011-90B4-7D3EB582A513}" srcOrd="4" destOrd="0" presId="urn:microsoft.com/office/officeart/2005/8/layout/hierarchy1"/>
    <dgm:cxn modelId="{4D7CC05C-656F-4557-BAAE-7F63D92E9864}" type="presParOf" srcId="{43CF860B-276D-4B8D-B569-D5BE5EF1854A}" destId="{AF4C6979-CBF8-4615-B6D5-1835E86AED1A}" srcOrd="5" destOrd="0" presId="urn:microsoft.com/office/officeart/2005/8/layout/hierarchy1"/>
    <dgm:cxn modelId="{AC66F13C-7452-4DE6-A3A5-09D008DD1497}" type="presParOf" srcId="{AF4C6979-CBF8-4615-B6D5-1835E86AED1A}" destId="{CD076EEF-FDE0-457D-90A5-9BFD524040E9}" srcOrd="0" destOrd="0" presId="urn:microsoft.com/office/officeart/2005/8/layout/hierarchy1"/>
    <dgm:cxn modelId="{0A3E14BB-62DC-4F88-BAC0-B00728753B4A}" type="presParOf" srcId="{CD076EEF-FDE0-457D-90A5-9BFD524040E9}" destId="{29B29E9D-E20C-453A-BF83-3141EC4D0BEA}" srcOrd="0" destOrd="0" presId="urn:microsoft.com/office/officeart/2005/8/layout/hierarchy1"/>
    <dgm:cxn modelId="{3FDE7C70-C74B-44FE-B920-F92EA7BA3FB5}" type="presParOf" srcId="{CD076EEF-FDE0-457D-90A5-9BFD524040E9}" destId="{34E0F103-FE55-463D-86A4-8AE82E34C77E}" srcOrd="1" destOrd="0" presId="urn:microsoft.com/office/officeart/2005/8/layout/hierarchy1"/>
    <dgm:cxn modelId="{E29CA7EF-D913-4772-80EB-3D3140F04736}" type="presParOf" srcId="{AF4C6979-CBF8-4615-B6D5-1835E86AED1A}" destId="{6C9A82F2-D231-48CB-B4C0-CC829DC65A9C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3A8C2-FC80-496A-A015-37CD81AF1308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7925-9279-43CD-959C-783224C0B4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4845D-9A7B-432C-92BB-3BD84B8090A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4DD8A-E554-4BA0-B46B-A013F5ECCEE5}" type="slidenum">
              <a:rPr lang="ru-RU" smtClean="0"/>
              <a:pPr/>
              <a:t>78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2B0AD7-CE55-4D1D-BE37-0A601294587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5957A7B-161E-45C6-B722-07277CC7AD3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C03690-DCDA-4641-8E71-9E2E2405B33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7999E1E-E017-4ECE-A2B0-2049DA75443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wmf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wmf"/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8.jpe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органів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сечовиділення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42844" y="1268413"/>
            <a:ext cx="8715436" cy="1946273"/>
          </a:xfrm>
        </p:spPr>
        <p:txBody>
          <a:bodyPr>
            <a:normAutofit fontScale="90000"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Пієлонефрит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неспецифічний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інфекційно-запальний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процес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в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інтерстиціальній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тканині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та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канальцях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нирки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одночасно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або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послідовно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вражає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паренхіму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та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балію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 (миску)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+mn-lt"/>
              </a:rPr>
              <a:t>нирки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  <a:t>.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+mn-lt"/>
              </a:rPr>
            </a:br>
            <a:endParaRPr lang="ru-RU" sz="2400" b="0" dirty="0" smtClean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124" name="Picture 26" descr="Воспаление почек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contrast="20000"/>
          </a:blip>
          <a:srcRect/>
          <a:stretch>
            <a:fillRect/>
          </a:stretch>
        </p:blipFill>
        <p:spPr>
          <a:xfrm>
            <a:off x="971550" y="3429000"/>
            <a:ext cx="2879725" cy="2879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60" name="Rectangle 21"/>
          <p:cNvSpPr>
            <a:spLocks noRot="1" noChangeAspect="1" noChangeArrowheads="1"/>
          </p:cNvSpPr>
          <p:nvPr/>
        </p:nvSpPr>
        <p:spPr bwMode="auto">
          <a:xfrm>
            <a:off x="857224" y="428604"/>
            <a:ext cx="8001024" cy="768371"/>
          </a:xfrm>
          <a:prstGeom prst="rect">
            <a:avLst/>
          </a:prstGeom>
          <a:solidFill>
            <a:schemeClr val="accent2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ru-RU" sz="4400" dirty="0">
                <a:solidFill>
                  <a:srgbClr val="8E0000"/>
                </a:solidFill>
                <a:latin typeface="+mj-lt"/>
              </a:rPr>
              <a:t> </a:t>
            </a:r>
            <a:r>
              <a:rPr lang="ru-RU" sz="4000" dirty="0" err="1" smtClean="0">
                <a:solidFill>
                  <a:srgbClr val="8E0000"/>
                </a:solidFill>
                <a:latin typeface="+mn-lt"/>
              </a:rPr>
              <a:t>Пієлонефрит</a:t>
            </a:r>
            <a:endParaRPr lang="ru-RU" sz="4000" dirty="0">
              <a:solidFill>
                <a:srgbClr val="8E0000"/>
              </a:solidFill>
              <a:latin typeface="+mn-lt"/>
            </a:endParaRPr>
          </a:p>
        </p:txBody>
      </p:sp>
      <p:pic>
        <p:nvPicPr>
          <p:cNvPr id="5123" name="Picture 23" descr="почка в норм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273576" y="3429000"/>
            <a:ext cx="3013200" cy="2866663"/>
          </a:xfrm>
          <a:prstGeom prst="ellipse">
            <a:avLst/>
          </a:prstGeom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Актуальність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проблеми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42844" y="1412875"/>
            <a:ext cx="8713788" cy="5159397"/>
          </a:xfrm>
          <a:solidFill>
            <a:schemeClr val="accent5">
              <a:lumMod val="50000"/>
            </a:schemeClr>
          </a:solidFill>
          <a:ln w="0"/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Пієлонефрит</a:t>
            </a:r>
            <a:r>
              <a:rPr lang="ru-RU" sz="2650" dirty="0" smtClean="0"/>
              <a:t> - </a:t>
            </a:r>
            <a:r>
              <a:rPr lang="ru-RU" sz="2650" dirty="0" err="1" smtClean="0"/>
              <a:t>найчастіше</a:t>
            </a:r>
            <a:r>
              <a:rPr lang="ru-RU" sz="2650" dirty="0" smtClean="0"/>
              <a:t> </a:t>
            </a:r>
            <a:r>
              <a:rPr lang="ru-RU" sz="2650" dirty="0" err="1" smtClean="0"/>
              <a:t>захворювання</a:t>
            </a:r>
            <a:r>
              <a:rPr lang="ru-RU" sz="2650" dirty="0" smtClean="0"/>
              <a:t> </a:t>
            </a:r>
            <a:r>
              <a:rPr lang="ru-RU" sz="2650" dirty="0" err="1" smtClean="0"/>
              <a:t>сечостатевих</a:t>
            </a:r>
            <a:r>
              <a:rPr lang="ru-RU" sz="2650" dirty="0" smtClean="0"/>
              <a:t> </a:t>
            </a:r>
            <a:r>
              <a:rPr lang="ru-RU" sz="2650" dirty="0" err="1" smtClean="0"/>
              <a:t>органів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Він</a:t>
            </a:r>
            <a:r>
              <a:rPr lang="ru-RU" sz="2650" dirty="0" smtClean="0"/>
              <a:t> </a:t>
            </a:r>
            <a:r>
              <a:rPr lang="ru-RU" sz="2650" dirty="0" err="1" smtClean="0"/>
              <a:t>є</a:t>
            </a:r>
            <a:r>
              <a:rPr lang="ru-RU" sz="2650" dirty="0" smtClean="0"/>
              <a:t> причиною </a:t>
            </a:r>
            <a:r>
              <a:rPr lang="ru-RU" sz="2650" dirty="0" err="1" smtClean="0"/>
              <a:t>госпіталізації</a:t>
            </a:r>
            <a:r>
              <a:rPr lang="ru-RU" sz="2650" dirty="0" smtClean="0"/>
              <a:t> 4-5% </a:t>
            </a:r>
            <a:r>
              <a:rPr lang="ru-RU" sz="2650" dirty="0" err="1" smtClean="0"/>
              <a:t>всіх</a:t>
            </a:r>
            <a:r>
              <a:rPr lang="ru-RU" sz="2650" dirty="0" smtClean="0"/>
              <a:t> </a:t>
            </a:r>
            <a:r>
              <a:rPr lang="ru-RU" sz="2650" dirty="0" err="1" smtClean="0"/>
              <a:t>дітей</a:t>
            </a:r>
            <a:r>
              <a:rPr lang="ru-RU" sz="2650" dirty="0" smtClean="0"/>
              <a:t> та </a:t>
            </a:r>
            <a:r>
              <a:rPr lang="ru-RU" sz="2650" dirty="0" err="1" smtClean="0"/>
              <a:t>спостерігається</a:t>
            </a:r>
            <a:r>
              <a:rPr lang="ru-RU" sz="2650" dirty="0" smtClean="0"/>
              <a:t> у 3-5% </a:t>
            </a:r>
            <a:r>
              <a:rPr lang="ru-RU" sz="2650" dirty="0" err="1" smtClean="0"/>
              <a:t>вагітних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smtClean="0"/>
              <a:t>За </a:t>
            </a:r>
            <a:r>
              <a:rPr lang="ru-RU" sz="2650" dirty="0" err="1" smtClean="0"/>
              <a:t>даними</a:t>
            </a:r>
            <a:r>
              <a:rPr lang="ru-RU" sz="2650" dirty="0" smtClean="0"/>
              <a:t> </a:t>
            </a:r>
            <a:r>
              <a:rPr lang="ru-RU" sz="2650" dirty="0" err="1" smtClean="0"/>
              <a:t>патологоанатомічної</a:t>
            </a:r>
            <a:r>
              <a:rPr lang="ru-RU" sz="2650" dirty="0" smtClean="0"/>
              <a:t> статистики, </a:t>
            </a:r>
            <a:r>
              <a:rPr lang="ru-RU" sz="2650" dirty="0" err="1" smtClean="0"/>
              <a:t>виявляється</a:t>
            </a:r>
            <a:r>
              <a:rPr lang="ru-RU" sz="2650" dirty="0" smtClean="0"/>
              <a:t> у 8-20% </a:t>
            </a:r>
            <a:r>
              <a:rPr lang="ru-RU" sz="2650" dirty="0" err="1" smtClean="0"/>
              <a:t>розтинів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Однак</a:t>
            </a:r>
            <a:r>
              <a:rPr lang="ru-RU" sz="2650" dirty="0" smtClean="0"/>
              <a:t> </a:t>
            </a:r>
            <a:r>
              <a:rPr lang="ru-RU" sz="2650" dirty="0" err="1" smtClean="0"/>
              <a:t>цей</a:t>
            </a:r>
            <a:r>
              <a:rPr lang="ru-RU" sz="2650" dirty="0" smtClean="0"/>
              <a:t> </a:t>
            </a:r>
            <a:r>
              <a:rPr lang="ru-RU" sz="2650" dirty="0" err="1" smtClean="0"/>
              <a:t>діагноз</a:t>
            </a:r>
            <a:r>
              <a:rPr lang="ru-RU" sz="2650" dirty="0" smtClean="0"/>
              <a:t> за </a:t>
            </a:r>
            <a:r>
              <a:rPr lang="ru-RU" sz="2650" dirty="0" err="1" smtClean="0"/>
              <a:t>життя</a:t>
            </a:r>
            <a:r>
              <a:rPr lang="ru-RU" sz="2650" dirty="0" smtClean="0"/>
              <a:t> </a:t>
            </a:r>
            <a:r>
              <a:rPr lang="ru-RU" sz="2650" dirty="0" err="1" smtClean="0"/>
              <a:t>встановлюється</a:t>
            </a:r>
            <a:r>
              <a:rPr lang="ru-RU" sz="2650" dirty="0" smtClean="0"/>
              <a:t> </a:t>
            </a:r>
            <a:r>
              <a:rPr lang="ru-RU" sz="2650" dirty="0" err="1" smtClean="0"/>
              <a:t>тільки</a:t>
            </a:r>
            <a:r>
              <a:rPr lang="ru-RU" sz="2650" dirty="0" smtClean="0"/>
              <a:t> у ¼ </a:t>
            </a:r>
            <a:r>
              <a:rPr lang="ru-RU" sz="2650" dirty="0" err="1" smtClean="0"/>
              <a:t>частини</a:t>
            </a:r>
            <a:r>
              <a:rPr lang="ru-RU" sz="2650" dirty="0" smtClean="0"/>
              <a:t> </a:t>
            </a:r>
            <a:r>
              <a:rPr lang="ru-RU" sz="2650" dirty="0" err="1" smtClean="0"/>
              <a:t>хворих</a:t>
            </a:r>
            <a:r>
              <a:rPr lang="ru-RU" sz="2650" dirty="0" smtClean="0"/>
              <a:t>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Переважна</a:t>
            </a:r>
            <a:r>
              <a:rPr lang="ru-RU" sz="2650" dirty="0" smtClean="0"/>
              <a:t> стать </a:t>
            </a:r>
            <a:r>
              <a:rPr lang="ru-RU" sz="2650" dirty="0" err="1" smtClean="0"/>
              <a:t>жіноча</a:t>
            </a:r>
            <a:r>
              <a:rPr lang="ru-RU" sz="2650" dirty="0" smtClean="0"/>
              <a:t> (5:1).</a:t>
            </a:r>
          </a:p>
          <a:p>
            <a:pPr>
              <a:lnSpc>
                <a:spcPct val="90000"/>
              </a:lnSpc>
              <a:buClr>
                <a:srgbClr val="FFFF0D"/>
              </a:buClr>
              <a:defRPr/>
            </a:pPr>
            <a:r>
              <a:rPr lang="ru-RU" sz="2650" dirty="0" err="1" smtClean="0"/>
              <a:t>Переважаючий</a:t>
            </a:r>
            <a:r>
              <a:rPr lang="ru-RU" sz="2650" dirty="0" smtClean="0"/>
              <a:t> </a:t>
            </a:r>
            <a:r>
              <a:rPr lang="ru-RU" sz="2650" dirty="0" err="1" smtClean="0"/>
              <a:t>вік</a:t>
            </a:r>
            <a:r>
              <a:rPr lang="ru-RU" sz="2650" dirty="0" smtClean="0"/>
              <a:t> 30-40 </a:t>
            </a:r>
            <a:r>
              <a:rPr lang="ru-RU" sz="2650" dirty="0" err="1" smtClean="0"/>
              <a:t>років</a:t>
            </a:r>
            <a:r>
              <a:rPr lang="ru-RU" sz="2650" dirty="0" smtClean="0"/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46051"/>
            <a:ext cx="9144000" cy="839809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Прихильні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фактори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20483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79388" y="1500188"/>
            <a:ext cx="8640762" cy="4786332"/>
          </a:xfrm>
        </p:spPr>
        <p:txBody>
          <a:bodyPr>
            <a:normAutofit/>
          </a:bodyPr>
          <a:lstStyle/>
          <a:p>
            <a:pPr>
              <a:buClr>
                <a:srgbClr val="FFFF0D"/>
              </a:buClr>
            </a:pPr>
            <a:r>
              <a:rPr lang="ru-RU" sz="2700" dirty="0" err="1" smtClean="0"/>
              <a:t>анатомічні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особливості</a:t>
            </a:r>
            <a:r>
              <a:rPr lang="ru-RU" sz="2700" dirty="0" smtClean="0"/>
              <a:t> </a:t>
            </a:r>
            <a:r>
              <a:rPr lang="ru-RU" sz="2700" dirty="0" err="1" smtClean="0"/>
              <a:t>сечівника</a:t>
            </a:r>
            <a:r>
              <a:rPr lang="ru-RU" sz="2700" dirty="0" smtClean="0"/>
              <a:t> у </a:t>
            </a:r>
            <a:r>
              <a:rPr lang="ru-RU" sz="2700" dirty="0" err="1" smtClean="0"/>
              <a:t>жінок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гінекологічні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 та </a:t>
            </a:r>
            <a:r>
              <a:rPr lang="ru-RU" sz="2700" dirty="0" err="1" smtClean="0"/>
              <a:t>вагітність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урологічні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, </a:t>
            </a:r>
            <a:r>
              <a:rPr lang="ru-RU" sz="2700" dirty="0" err="1" smtClean="0"/>
              <a:t>що</a:t>
            </a:r>
            <a:r>
              <a:rPr lang="ru-RU" sz="2700" dirty="0" smtClean="0"/>
              <a:t> </a:t>
            </a:r>
            <a:r>
              <a:rPr lang="ru-RU" sz="2700" dirty="0" err="1" smtClean="0"/>
              <a:t>призводять</a:t>
            </a:r>
            <a:r>
              <a:rPr lang="ru-RU" sz="2700" dirty="0" smtClean="0"/>
              <a:t> до </a:t>
            </a:r>
            <a:r>
              <a:rPr lang="ru-RU" sz="2700" dirty="0" err="1" smtClean="0"/>
              <a:t>порушення</a:t>
            </a:r>
            <a:r>
              <a:rPr lang="ru-RU" sz="2700" dirty="0" smtClean="0"/>
              <a:t> уро- та </a:t>
            </a:r>
            <a:r>
              <a:rPr lang="ru-RU" sz="2700" dirty="0" err="1" smtClean="0"/>
              <a:t>гемодинаміки</a:t>
            </a:r>
            <a:r>
              <a:rPr lang="ru-RU" sz="2700" dirty="0" smtClean="0"/>
              <a:t> (</a:t>
            </a:r>
            <a:r>
              <a:rPr lang="ru-RU" sz="2700" dirty="0" err="1" smtClean="0"/>
              <a:t>аномалії</a:t>
            </a:r>
            <a:r>
              <a:rPr lang="ru-RU" sz="2700" dirty="0" smtClean="0"/>
              <a:t> </a:t>
            </a:r>
            <a:r>
              <a:rPr lang="ru-RU" sz="2700" dirty="0" err="1" smtClean="0"/>
              <a:t>розвитку</a:t>
            </a:r>
            <a:r>
              <a:rPr lang="ru-RU" sz="2700" dirty="0" smtClean="0"/>
              <a:t>, МКЛ, ДГПЗ, простатит);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супутні</a:t>
            </a:r>
            <a:r>
              <a:rPr lang="ru-RU" sz="2700" dirty="0" smtClean="0"/>
              <a:t> </a:t>
            </a:r>
            <a:r>
              <a:rPr lang="ru-RU" sz="2700" dirty="0" err="1" smtClean="0"/>
              <a:t>захворювання</a:t>
            </a:r>
            <a:r>
              <a:rPr lang="ru-RU" sz="2700" dirty="0" smtClean="0"/>
              <a:t> (</a:t>
            </a:r>
            <a:r>
              <a:rPr lang="ru-RU" sz="2700" dirty="0" err="1" smtClean="0"/>
              <a:t>цукровий</a:t>
            </a:r>
            <a:r>
              <a:rPr lang="ru-RU" sz="2700" dirty="0" smtClean="0"/>
              <a:t> </a:t>
            </a:r>
            <a:r>
              <a:rPr lang="ru-RU" sz="2700" dirty="0" err="1" smtClean="0"/>
              <a:t>діабет</a:t>
            </a:r>
            <a:r>
              <a:rPr lang="ru-RU" sz="2700" dirty="0" smtClean="0"/>
              <a:t>);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міхурово-сечовідний</a:t>
            </a:r>
            <a:r>
              <a:rPr lang="ru-RU" sz="2700" dirty="0" smtClean="0"/>
              <a:t> </a:t>
            </a:r>
            <a:r>
              <a:rPr lang="ru-RU" sz="2700" dirty="0" err="1" smtClean="0"/>
              <a:t>рефлюкс</a:t>
            </a:r>
            <a:r>
              <a:rPr lang="ru-RU" sz="2700" dirty="0" smtClean="0"/>
              <a:t>;</a:t>
            </a:r>
          </a:p>
          <a:p>
            <a:pPr>
              <a:buClr>
                <a:srgbClr val="FFFF0D"/>
              </a:buClr>
            </a:pPr>
            <a:r>
              <a:rPr lang="ru-RU" sz="2700" dirty="0" err="1" smtClean="0"/>
              <a:t>інструментальні</a:t>
            </a:r>
            <a:r>
              <a:rPr lang="ru-RU" sz="2700" dirty="0" smtClean="0"/>
              <a:t> </a:t>
            </a:r>
            <a:r>
              <a:rPr lang="ru-RU" sz="2700" dirty="0" err="1" smtClean="0"/>
              <a:t>дослідження</a:t>
            </a:r>
            <a:r>
              <a:rPr lang="ru-RU" sz="2700" dirty="0" smtClean="0"/>
              <a:t> </a:t>
            </a:r>
            <a:r>
              <a:rPr lang="ru-RU" sz="2700" dirty="0" err="1" smtClean="0"/>
              <a:t>нирок</a:t>
            </a:r>
            <a:r>
              <a:rPr lang="ru-RU" sz="2700" dirty="0" smtClean="0"/>
              <a:t> та </a:t>
            </a:r>
            <a:r>
              <a:rPr lang="ru-RU" sz="2700" dirty="0" err="1" smtClean="0"/>
              <a:t>сечових</a:t>
            </a:r>
            <a:r>
              <a:rPr lang="ru-RU" sz="2700" dirty="0" smtClean="0"/>
              <a:t> </a:t>
            </a:r>
            <a:r>
              <a:rPr lang="ru-RU" sz="2700" dirty="0" err="1" smtClean="0"/>
              <a:t>шляхів</a:t>
            </a:r>
            <a:r>
              <a:rPr lang="ru-RU" sz="2700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dirty="0" err="1" smtClean="0">
                <a:solidFill>
                  <a:srgbClr val="800000"/>
                </a:solidFill>
                <a:effectLst/>
              </a:rPr>
              <a:t>Е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тіологія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2150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38"/>
            <a:ext cx="5000625" cy="496728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err="1" smtClean="0"/>
              <a:t>Специфічного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збудника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немає</a:t>
            </a:r>
            <a:r>
              <a:rPr kumimoji="1" lang="ru-RU" sz="2700" dirty="0" smtClean="0"/>
              <a:t>, </a:t>
            </a:r>
            <a:r>
              <a:rPr kumimoji="1" lang="ru-RU" sz="2700" dirty="0" err="1" smtClean="0"/>
              <a:t>найбільш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значущими</a:t>
            </a:r>
            <a:r>
              <a:rPr kumimoji="1" lang="ru-RU" sz="2700" dirty="0" smtClean="0"/>
              <a:t> є: </a:t>
            </a:r>
            <a:r>
              <a:rPr kumimoji="1" lang="en-US" sz="2700" dirty="0" smtClean="0">
                <a:solidFill>
                  <a:srgbClr val="FF0000"/>
                </a:solidFill>
              </a:rPr>
              <a:t>E. coli</a:t>
            </a:r>
            <a:r>
              <a:rPr kumimoji="1" lang="en-US" sz="2700" dirty="0" smtClean="0"/>
              <a:t>, Proteus spp., P. </a:t>
            </a:r>
            <a:r>
              <a:rPr kumimoji="1" lang="en-US" sz="2700" dirty="0" err="1" smtClean="0"/>
              <a:t>aeruginosa</a:t>
            </a:r>
            <a:r>
              <a:rPr kumimoji="1" lang="en-US" sz="2700" dirty="0" smtClean="0"/>
              <a:t>, </a:t>
            </a:r>
            <a:r>
              <a:rPr kumimoji="1" lang="en-US" sz="2700" dirty="0" err="1" smtClean="0"/>
              <a:t>Enterobacter</a:t>
            </a:r>
            <a:r>
              <a:rPr kumimoji="1" lang="en-US" sz="2700" dirty="0" smtClean="0"/>
              <a:t> spp., Staphylococcus spp., </a:t>
            </a:r>
            <a:r>
              <a:rPr kumimoji="1" lang="en-US" sz="2700" dirty="0" err="1" smtClean="0"/>
              <a:t>Enterococcus</a:t>
            </a:r>
            <a:r>
              <a:rPr kumimoji="1" lang="en-US" sz="2700" dirty="0" smtClean="0"/>
              <a:t> </a:t>
            </a:r>
            <a:r>
              <a:rPr kumimoji="1" lang="en-US" sz="2700" dirty="0" err="1" smtClean="0"/>
              <a:t>faecalis</a:t>
            </a:r>
            <a:r>
              <a:rPr kumimoji="1" lang="en-US" sz="2700" dirty="0" smtClean="0"/>
              <a:t>. </a:t>
            </a:r>
            <a:endParaRPr kumimoji="1" lang="uk-UA" sz="2700" dirty="0" smtClean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smtClean="0"/>
              <a:t>Як правило, </a:t>
            </a:r>
            <a:r>
              <a:rPr kumimoji="1" lang="ru-RU" sz="2700" dirty="0" err="1" smtClean="0"/>
              <a:t>це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мікробно-вірусні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асоціації</a:t>
            </a:r>
            <a:r>
              <a:rPr kumimoji="1" lang="ru-RU" sz="2700" dirty="0" smtClean="0"/>
              <a:t>.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kumimoji="1" lang="ru-RU" sz="2700" dirty="0" smtClean="0"/>
              <a:t>В </a:t>
            </a:r>
            <a:r>
              <a:rPr kumimoji="1" lang="ru-RU" sz="2700" dirty="0" err="1" smtClean="0"/>
              <a:t>останні</a:t>
            </a:r>
            <a:r>
              <a:rPr kumimoji="1" lang="ru-RU" sz="2700" dirty="0" smtClean="0"/>
              <a:t> роки </a:t>
            </a:r>
            <a:r>
              <a:rPr kumimoji="1" lang="ru-RU" sz="2700" dirty="0" err="1" smtClean="0"/>
              <a:t>зросла</a:t>
            </a:r>
            <a:r>
              <a:rPr kumimoji="1" lang="ru-RU" sz="2700" dirty="0" smtClean="0"/>
              <a:t> роль </a:t>
            </a:r>
            <a:r>
              <a:rPr kumimoji="1" lang="ru-RU" sz="2700" dirty="0" err="1" smtClean="0"/>
              <a:t>госпітальних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штамів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мікроорганізмів</a:t>
            </a:r>
            <a:r>
              <a:rPr kumimoji="1" lang="ru-RU" sz="2700" dirty="0" smtClean="0"/>
              <a:t> як </a:t>
            </a:r>
            <a:r>
              <a:rPr kumimoji="1" lang="ru-RU" sz="2700" dirty="0" err="1" smtClean="0"/>
              <a:t>збудників</a:t>
            </a:r>
            <a:r>
              <a:rPr kumimoji="1" lang="ru-RU" sz="2700" dirty="0" smtClean="0"/>
              <a:t> </a:t>
            </a:r>
            <a:r>
              <a:rPr kumimoji="1" lang="ru-RU" sz="2700" dirty="0" err="1" smtClean="0"/>
              <a:t>пієлонефриту</a:t>
            </a:r>
            <a:r>
              <a:rPr kumimoji="1" lang="ru-RU" sz="2700" dirty="0" smtClean="0"/>
              <a:t>.</a:t>
            </a:r>
          </a:p>
        </p:txBody>
      </p:sp>
      <p:pic>
        <p:nvPicPr>
          <p:cNvPr id="23556" name="Picture 6" descr="Синегнойная инфекц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000628" y="2000241"/>
            <a:ext cx="4000528" cy="4000527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13" y="3929067"/>
            <a:ext cx="8715375" cy="2357454"/>
          </a:xfrm>
        </p:spPr>
        <p:txBody>
          <a:bodyPr>
            <a:normAutofit fontScale="90000"/>
          </a:bodyPr>
          <a:lstStyle/>
          <a:p>
            <a:pPr indent="457200" algn="just">
              <a:defRPr/>
            </a:pPr>
            <a:r>
              <a:rPr lang="ru-RU" sz="2700" dirty="0" err="1" smtClean="0">
                <a:effectLst/>
                <a:latin typeface="+mn-lt"/>
              </a:rPr>
              <a:t>Зміна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етіологічної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структури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збудників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пов'язана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впровадженням</a:t>
            </a:r>
            <a:r>
              <a:rPr lang="ru-RU" sz="2700" dirty="0" smtClean="0">
                <a:effectLst/>
                <a:latin typeface="+mn-lt"/>
              </a:rPr>
              <a:t> у </a:t>
            </a:r>
            <a:r>
              <a:rPr lang="ru-RU" sz="2700" dirty="0" err="1" smtClean="0">
                <a:effectLst/>
                <a:latin typeface="+mn-lt"/>
              </a:rPr>
              <a:t>клінічну</a:t>
            </a:r>
            <a:r>
              <a:rPr lang="ru-RU" sz="2700" dirty="0" smtClean="0">
                <a:effectLst/>
                <a:latin typeface="+mn-lt"/>
              </a:rPr>
              <a:t> практику </a:t>
            </a:r>
            <a:r>
              <a:rPr lang="ru-RU" sz="2700" dirty="0" err="1" smtClean="0">
                <a:effectLst/>
                <a:latin typeface="+mn-lt"/>
              </a:rPr>
              <a:t>ендоскопічних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методів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діагностики</a:t>
            </a:r>
            <a:r>
              <a:rPr lang="ru-RU" sz="2700" dirty="0" smtClean="0">
                <a:effectLst/>
                <a:latin typeface="+mn-lt"/>
              </a:rPr>
              <a:t> та </a:t>
            </a:r>
            <a:r>
              <a:rPr lang="ru-RU" sz="2700" dirty="0" err="1" smtClean="0">
                <a:effectLst/>
                <a:latin typeface="+mn-lt"/>
              </a:rPr>
              <a:t>лікування</a:t>
            </a:r>
            <a:r>
              <a:rPr lang="ru-RU" sz="2700" dirty="0" smtClean="0">
                <a:effectLst/>
                <a:latin typeface="+mn-lt"/>
              </a:rPr>
              <a:t>, </a:t>
            </a:r>
            <a:r>
              <a:rPr lang="ru-RU" sz="2700" dirty="0" err="1" smtClean="0">
                <a:effectLst/>
                <a:latin typeface="+mn-lt"/>
              </a:rPr>
              <a:t>що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закінчуються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залишенням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дренажів</a:t>
            </a:r>
            <a:r>
              <a:rPr lang="ru-RU" sz="2700" dirty="0" smtClean="0">
                <a:effectLst/>
                <a:latin typeface="+mn-lt"/>
              </a:rPr>
              <a:t> в органах </a:t>
            </a:r>
            <a:r>
              <a:rPr lang="ru-RU" sz="2700" dirty="0" err="1" smtClean="0">
                <a:effectLst/>
                <a:latin typeface="+mn-lt"/>
              </a:rPr>
              <a:t>сечової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системи</a:t>
            </a:r>
            <a:r>
              <a:rPr lang="ru-RU" sz="2700" dirty="0" smtClean="0">
                <a:effectLst/>
                <a:latin typeface="+mn-lt"/>
              </a:rPr>
              <a:t>, </a:t>
            </a:r>
            <a:r>
              <a:rPr lang="ru-RU" sz="2700" dirty="0" err="1" smtClean="0">
                <a:effectLst/>
                <a:latin typeface="+mn-lt"/>
              </a:rPr>
              <a:t>які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стають</a:t>
            </a:r>
            <a:r>
              <a:rPr lang="ru-RU" sz="2700" dirty="0" smtClean="0">
                <a:effectLst/>
                <a:latin typeface="+mn-lt"/>
              </a:rPr>
              <a:t> </a:t>
            </a:r>
            <a:r>
              <a:rPr lang="ru-RU" sz="2700" dirty="0" err="1" smtClean="0">
                <a:effectLst/>
                <a:latin typeface="+mn-lt"/>
              </a:rPr>
              <a:t>вхідними</a:t>
            </a:r>
            <a:r>
              <a:rPr lang="ru-RU" sz="2700" dirty="0" smtClean="0">
                <a:effectLst/>
                <a:latin typeface="+mn-lt"/>
              </a:rPr>
              <a:t> воротами </a:t>
            </a:r>
            <a:r>
              <a:rPr lang="ru-RU" sz="2700" dirty="0" err="1" smtClean="0">
                <a:effectLst/>
                <a:latin typeface="+mn-lt"/>
              </a:rPr>
              <a:t>інфекції</a:t>
            </a:r>
            <a:r>
              <a:rPr lang="ru-RU" sz="2700" dirty="0" smtClean="0">
                <a:effectLst/>
                <a:latin typeface="+mn-lt"/>
              </a:rPr>
              <a:t>.</a:t>
            </a:r>
            <a:br>
              <a:rPr lang="ru-RU" sz="2700" dirty="0" smtClean="0">
                <a:effectLst/>
                <a:latin typeface="+mn-lt"/>
              </a:rPr>
            </a:br>
            <a:endParaRPr lang="ru-RU" sz="2700" b="0" dirty="0" smtClean="0">
              <a:effectLst/>
              <a:latin typeface="+mn-lt"/>
            </a:endParaRPr>
          </a:p>
        </p:txBody>
      </p:sp>
      <p:pic>
        <p:nvPicPr>
          <p:cNvPr id="33795" name="Picture 8" descr="катетер Фоле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03915" y="617541"/>
            <a:ext cx="2725737" cy="3311525"/>
          </a:xfrm>
          <a:solidFill>
            <a:srgbClr val="FFFFFF">
              <a:shade val="85000"/>
            </a:srgbClr>
          </a:solidFill>
          <a:ln w="28575" cap="sq">
            <a:solidFill>
              <a:srgbClr val="FDFDFD"/>
            </a:solidFill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8196" name="Picture 9" descr="prev153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10000"/>
          </a:blip>
          <a:srcRect/>
          <a:stretch>
            <a:fillRect/>
          </a:stretch>
        </p:blipFill>
        <p:spPr>
          <a:xfrm>
            <a:off x="1000100" y="425142"/>
            <a:ext cx="2857520" cy="3218172"/>
          </a:xfr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9" descr="инфекции мочевых путе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0000"/>
          </a:blip>
          <a:srcRect/>
          <a:stretch>
            <a:fillRect/>
          </a:stretch>
        </p:blipFill>
        <p:spPr>
          <a:xfrm>
            <a:off x="5357818" y="2060574"/>
            <a:ext cx="2786082" cy="3154376"/>
          </a:xfrm>
          <a:prstGeom prst="ellipse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5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Патогенез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2060575"/>
            <a:ext cx="4214813" cy="3154363"/>
          </a:xfrm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гематогенним</a:t>
            </a:r>
            <a:r>
              <a:rPr kumimoji="1" lang="ru-RU" sz="2800" dirty="0" smtClean="0">
                <a:solidFill>
                  <a:srgbClr val="FFFF0D"/>
                </a:solidFill>
                <a:effectLst/>
              </a:rPr>
              <a:t>;</a:t>
            </a: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endParaRPr kumimoji="1" lang="ru-RU" sz="900" dirty="0" smtClean="0">
              <a:effectLst/>
            </a:endParaRP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уриногенним</a:t>
            </a:r>
            <a:r>
              <a:rPr kumimoji="1" lang="ru-RU" sz="2800" dirty="0" smtClean="0">
                <a:solidFill>
                  <a:srgbClr val="FFFF0D"/>
                </a:solidFill>
                <a:effectLst/>
              </a:rPr>
              <a:t>;</a:t>
            </a:r>
          </a:p>
          <a:p>
            <a:pPr marL="533400" indent="-533400" eaLnBrk="1" hangingPunct="1">
              <a:lnSpc>
                <a:spcPct val="150000"/>
              </a:lnSpc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endParaRPr kumimoji="1" lang="ru-RU" sz="800" dirty="0" smtClean="0">
              <a:solidFill>
                <a:srgbClr val="FFFF0D"/>
              </a:solidFill>
              <a:effectLst/>
            </a:endParaRPr>
          </a:p>
          <a:p>
            <a:pPr marL="533400" indent="-533400" eaLnBrk="1" hangingPunct="1">
              <a:spcBef>
                <a:spcPct val="0"/>
              </a:spcBef>
              <a:buClr>
                <a:srgbClr val="FFFF0D"/>
              </a:buClr>
              <a:buSzTx/>
              <a:buFont typeface="Wingdings" pitchFamily="2" charset="2"/>
              <a:buAutoNum type="arabicPeriod"/>
            </a:pPr>
            <a:r>
              <a:rPr kumimoji="1" lang="ru-RU" sz="2800" dirty="0" err="1" smtClean="0">
                <a:solidFill>
                  <a:srgbClr val="FFFF0D"/>
                </a:solidFill>
                <a:effectLst/>
              </a:rPr>
              <a:t>восхідним</a:t>
            </a:r>
            <a:r>
              <a:rPr kumimoji="1" lang="ru-RU" sz="2800" dirty="0" smtClean="0">
                <a:effectLst/>
              </a:rPr>
              <a:t>                  (по </a:t>
            </a:r>
            <a:r>
              <a:rPr kumimoji="1" lang="ru-RU" sz="2800" dirty="0" err="1" smtClean="0">
                <a:effectLst/>
              </a:rPr>
              <a:t>стенці</a:t>
            </a:r>
            <a:r>
              <a:rPr kumimoji="1" lang="ru-RU" sz="2800" dirty="0" smtClean="0">
                <a:effectLst/>
              </a:rPr>
              <a:t> </a:t>
            </a:r>
            <a:r>
              <a:rPr kumimoji="1" lang="ru-RU" sz="2800" dirty="0" err="1" smtClean="0">
                <a:effectLst/>
              </a:rPr>
              <a:t>сечових</a:t>
            </a:r>
            <a:r>
              <a:rPr kumimoji="1" lang="ru-RU" sz="2800" dirty="0" smtClean="0">
                <a:effectLst/>
              </a:rPr>
              <a:t> </a:t>
            </a:r>
            <a:r>
              <a:rPr kumimoji="1" lang="ru-RU" sz="2800" dirty="0" err="1" smtClean="0"/>
              <a:t>шляхів</a:t>
            </a:r>
            <a:r>
              <a:rPr kumimoji="1" lang="ru-RU" sz="2800" dirty="0" smtClean="0">
                <a:effectLst/>
              </a:rPr>
              <a:t>)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8569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ru-RU" dirty="0" err="1" smtClean="0"/>
              <a:t>І</a:t>
            </a:r>
            <a:r>
              <a:rPr kumimoji="1" lang="ru-RU" dirty="0" err="1" smtClean="0">
                <a:latin typeface="+mn-lt"/>
              </a:rPr>
              <a:t>нфекція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може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проникати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>
                <a:latin typeface="+mn-lt"/>
              </a:rPr>
              <a:t>в </a:t>
            </a:r>
            <a:r>
              <a:rPr kumimoji="1" lang="ru-RU" dirty="0" err="1" smtClean="0"/>
              <a:t>нир</a:t>
            </a:r>
            <a:r>
              <a:rPr kumimoji="1" lang="ru-RU" dirty="0" err="1" smtClean="0">
                <a:latin typeface="+mn-lt"/>
              </a:rPr>
              <a:t>ку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err="1" smtClean="0">
                <a:latin typeface="+mn-lt"/>
              </a:rPr>
              <a:t>трьома</a:t>
            </a:r>
            <a:r>
              <a:rPr kumimoji="1" lang="ru-RU" dirty="0" smtClean="0">
                <a:latin typeface="+mn-lt"/>
              </a:rPr>
              <a:t> </a:t>
            </a:r>
            <a:r>
              <a:rPr kumimoji="1" lang="ru-RU" dirty="0" smtClean="0"/>
              <a:t>шляха</a:t>
            </a:r>
            <a:r>
              <a:rPr kumimoji="1" lang="ru-RU" dirty="0" smtClean="0">
                <a:latin typeface="+mn-lt"/>
              </a:rPr>
              <a:t>ми</a:t>
            </a:r>
            <a:r>
              <a:rPr kumimoji="1" lang="ru-RU" dirty="0">
                <a:latin typeface="+mn-lt"/>
              </a:rPr>
              <a:t>:</a:t>
            </a:r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71438" y="5403850"/>
            <a:ext cx="885666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err="1" smtClean="0"/>
              <a:t>Найчастіший</a:t>
            </a:r>
            <a:r>
              <a:rPr lang="ru-RU" dirty="0" smtClean="0"/>
              <a:t> шлях </a:t>
            </a:r>
            <a:r>
              <a:rPr lang="ru-RU" dirty="0" err="1" smtClean="0"/>
              <a:t>проникнення</a:t>
            </a:r>
            <a:r>
              <a:rPr lang="ru-RU" dirty="0" smtClean="0"/>
              <a:t> </a:t>
            </a:r>
            <a:r>
              <a:rPr lang="ru-RU" dirty="0" err="1" smtClean="0"/>
              <a:t>мікробної</a:t>
            </a:r>
            <a:r>
              <a:rPr lang="ru-RU" dirty="0" smtClean="0"/>
              <a:t> </a:t>
            </a:r>
            <a:r>
              <a:rPr lang="ru-RU" dirty="0" err="1" smtClean="0"/>
              <a:t>флори</a:t>
            </a:r>
            <a:r>
              <a:rPr lang="ru-RU" dirty="0" smtClean="0"/>
              <a:t> в </a:t>
            </a:r>
            <a:r>
              <a:rPr lang="ru-RU" dirty="0" err="1" smtClean="0"/>
              <a:t>паренхіму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– </a:t>
            </a:r>
            <a:r>
              <a:rPr lang="ru-RU" dirty="0" err="1" smtClean="0"/>
              <a:t>гематогенний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12" y="4071939"/>
            <a:ext cx="8715405" cy="2469385"/>
          </a:xfrm>
        </p:spPr>
        <p:txBody>
          <a:bodyPr>
            <a:normAutofit/>
          </a:bodyPr>
          <a:lstStyle/>
          <a:p>
            <a:pPr indent="457200" algn="just">
              <a:lnSpc>
                <a:spcPct val="90000"/>
              </a:lnSpc>
              <a:defRPr/>
            </a:pPr>
            <a:r>
              <a:rPr lang="ru-RU" sz="2400" dirty="0" err="1" smtClean="0">
                <a:effectLst/>
                <a:latin typeface="+mn-lt"/>
              </a:rPr>
              <a:t>Мікроби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</a:t>
            </a:r>
            <a:r>
              <a:rPr lang="ru-RU" sz="2400" dirty="0" smtClean="0">
                <a:effectLst/>
                <a:latin typeface="+mn-lt"/>
              </a:rPr>
              <a:t> током </a:t>
            </a:r>
            <a:r>
              <a:rPr lang="ru-RU" sz="2400" dirty="0" err="1" smtClean="0">
                <a:effectLst/>
                <a:latin typeface="+mn-lt"/>
              </a:rPr>
              <a:t>крові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потрапляють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судинні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петлі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ниркових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клубочків</a:t>
            </a:r>
            <a:r>
              <a:rPr lang="ru-RU" sz="2400" dirty="0" smtClean="0">
                <a:effectLst/>
                <a:latin typeface="+mn-lt"/>
              </a:rPr>
              <a:t>, де </a:t>
            </a:r>
            <a:r>
              <a:rPr lang="ru-RU" sz="2400" dirty="0" err="1" smtClean="0">
                <a:effectLst/>
                <a:latin typeface="+mn-lt"/>
              </a:rPr>
              <a:t>викликають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запально-дегенеративні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зміни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ендотелію</a:t>
            </a:r>
            <a:r>
              <a:rPr lang="ru-RU" sz="2400" dirty="0" smtClean="0">
                <a:effectLst/>
                <a:latin typeface="+mn-lt"/>
              </a:rPr>
              <a:t> та </a:t>
            </a:r>
            <a:r>
              <a:rPr lang="ru-RU" sz="2400" dirty="0" err="1" smtClean="0">
                <a:effectLst/>
                <a:latin typeface="+mn-lt"/>
              </a:rPr>
              <a:t>проникають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просвіт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канальців</a:t>
            </a:r>
            <a:r>
              <a:rPr lang="ru-RU" sz="2400" dirty="0" smtClean="0">
                <a:effectLst/>
                <a:latin typeface="+mn-lt"/>
              </a:rPr>
              <a:t>. </a:t>
            </a:r>
            <a:r>
              <a:rPr lang="ru-RU" sz="2400" dirty="0" err="1" smtClean="0">
                <a:effectLst/>
                <a:latin typeface="+mn-lt"/>
              </a:rPr>
              <a:t>Навколо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бактеріальних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тромбів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утворюється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лейкоцитарний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інфільтрат</a:t>
            </a:r>
            <a:r>
              <a:rPr lang="ru-RU" sz="2400" dirty="0" smtClean="0">
                <a:effectLst/>
                <a:latin typeface="+mn-lt"/>
              </a:rPr>
              <a:t> у </a:t>
            </a:r>
            <a:r>
              <a:rPr lang="ru-RU" sz="2400" dirty="0" err="1" smtClean="0">
                <a:effectLst/>
                <a:latin typeface="+mn-lt"/>
              </a:rPr>
              <a:t>проміжній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тканині</a:t>
            </a:r>
            <a:r>
              <a:rPr lang="ru-RU" sz="2400" dirty="0" smtClean="0">
                <a:effectLst/>
                <a:latin typeface="+mn-lt"/>
              </a:rPr>
              <a:t>, </a:t>
            </a:r>
            <a:r>
              <a:rPr lang="ru-RU" sz="2400" dirty="0" err="1" smtClean="0">
                <a:effectLst/>
                <a:latin typeface="+mn-lt"/>
              </a:rPr>
              <a:t>подальша</a:t>
            </a:r>
            <a:r>
              <a:rPr lang="ru-RU" sz="2400" dirty="0" smtClean="0">
                <a:effectLst/>
                <a:latin typeface="+mn-lt"/>
              </a:rPr>
              <a:t> доля </a:t>
            </a:r>
            <a:r>
              <a:rPr lang="ru-RU" sz="2400" dirty="0" err="1" smtClean="0">
                <a:effectLst/>
                <a:latin typeface="+mn-lt"/>
              </a:rPr>
              <a:t>якого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залежить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від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лікування</a:t>
            </a:r>
            <a:r>
              <a:rPr lang="ru-RU" sz="2400" dirty="0" smtClean="0">
                <a:effectLst/>
                <a:latin typeface="+mn-lt"/>
              </a:rPr>
              <a:t> та </a:t>
            </a:r>
            <a:r>
              <a:rPr lang="ru-RU" sz="2400" dirty="0" err="1" smtClean="0">
                <a:effectLst/>
                <a:latin typeface="+mn-lt"/>
              </a:rPr>
              <a:t>загального</a:t>
            </a:r>
            <a:r>
              <a:rPr lang="ru-RU" sz="2400" dirty="0" smtClean="0">
                <a:effectLst/>
                <a:latin typeface="+mn-lt"/>
              </a:rPr>
              <a:t> стану </a:t>
            </a:r>
            <a:r>
              <a:rPr lang="ru-RU" sz="2400" dirty="0" err="1" smtClean="0">
                <a:effectLst/>
                <a:latin typeface="+mn-lt"/>
              </a:rPr>
              <a:t>організму</a:t>
            </a:r>
            <a:r>
              <a:rPr lang="ru-RU" sz="2400" dirty="0" smtClean="0">
                <a:effectLst/>
                <a:latin typeface="+mn-lt"/>
              </a:rPr>
              <a:t>.</a:t>
            </a:r>
            <a:br>
              <a:rPr lang="ru-RU" sz="2400" dirty="0" smtClean="0">
                <a:effectLst/>
                <a:latin typeface="+mn-lt"/>
              </a:rPr>
            </a:br>
            <a:endParaRPr lang="ru-RU" sz="2400" b="0" dirty="0" smtClean="0">
              <a:effectLst/>
              <a:latin typeface="+mn-lt"/>
            </a:endParaRPr>
          </a:p>
        </p:txBody>
      </p:sp>
      <p:pic>
        <p:nvPicPr>
          <p:cNvPr id="5" name="Picture 6" descr="AR0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357188"/>
            <a:ext cx="7143750" cy="3571875"/>
          </a:xfrm>
          <a:ln w="28575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343" y="4106452"/>
            <a:ext cx="8715375" cy="2286016"/>
          </a:xfrm>
        </p:spPr>
        <p:txBody>
          <a:bodyPr>
            <a:normAutofit/>
          </a:bodyPr>
          <a:lstStyle/>
          <a:p>
            <a:pPr indent="457200" algn="just">
              <a:defRPr/>
            </a:pPr>
            <a:r>
              <a:rPr lang="ru-RU" sz="2400" dirty="0" err="1" smtClean="0">
                <a:effectLst/>
                <a:latin typeface="+mn-lt"/>
              </a:rPr>
              <a:t>Висхідний</a:t>
            </a:r>
            <a:r>
              <a:rPr lang="ru-RU" sz="2400" dirty="0" smtClean="0">
                <a:effectLst/>
                <a:latin typeface="+mn-lt"/>
              </a:rPr>
              <a:t> шлях </a:t>
            </a:r>
            <a:r>
              <a:rPr lang="ru-RU" sz="2400" dirty="0" err="1" smtClean="0">
                <a:effectLst/>
                <a:latin typeface="+mn-lt"/>
              </a:rPr>
              <a:t>інфікування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нирки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можливий</a:t>
            </a:r>
            <a:r>
              <a:rPr lang="ru-RU" sz="2400" dirty="0" smtClean="0">
                <a:effectLst/>
                <a:latin typeface="+mn-lt"/>
              </a:rPr>
              <a:t> за </a:t>
            </a:r>
            <a:r>
              <a:rPr lang="ru-RU" sz="2400" dirty="0" err="1" smtClean="0">
                <a:effectLst/>
                <a:latin typeface="+mn-lt"/>
              </a:rPr>
              <a:t>наявності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міхурово-сечовідно-лоханкового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рефлюксу</a:t>
            </a:r>
            <a:r>
              <a:rPr lang="ru-RU" sz="2400" dirty="0" smtClean="0">
                <a:effectLst/>
                <a:latin typeface="+mn-lt"/>
              </a:rPr>
              <a:t>. </a:t>
            </a:r>
            <a:r>
              <a:rPr lang="ru-RU" sz="2400" dirty="0" err="1" smtClean="0">
                <a:effectLst/>
                <a:latin typeface="+mn-lt"/>
              </a:rPr>
              <a:t>Зі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зворотним</a:t>
            </a:r>
            <a:r>
              <a:rPr lang="ru-RU" sz="2400" dirty="0" smtClean="0">
                <a:effectLst/>
                <a:latin typeface="+mn-lt"/>
              </a:rPr>
              <a:t> током </a:t>
            </a:r>
            <a:r>
              <a:rPr lang="ru-RU" sz="2400" dirty="0" err="1" smtClean="0">
                <a:effectLst/>
                <a:latin typeface="+mn-lt"/>
              </a:rPr>
              <a:t>сечі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мікрофлора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з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сечового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міхура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потрапляє</a:t>
            </a:r>
            <a:r>
              <a:rPr lang="ru-RU" sz="2400" dirty="0" smtClean="0">
                <a:effectLst/>
                <a:latin typeface="+mn-lt"/>
              </a:rPr>
              <a:t> в </a:t>
            </a:r>
            <a:r>
              <a:rPr lang="ru-RU" sz="2400" dirty="0" err="1" smtClean="0">
                <a:effectLst/>
                <a:latin typeface="+mn-lt"/>
              </a:rPr>
              <a:t>балію</a:t>
            </a:r>
            <a:r>
              <a:rPr lang="ru-RU" sz="2400" dirty="0" smtClean="0">
                <a:effectLst/>
                <a:latin typeface="+mn-lt"/>
              </a:rPr>
              <a:t>, </a:t>
            </a:r>
            <a:r>
              <a:rPr lang="ru-RU" sz="2400" dirty="0" err="1" smtClean="0">
                <a:effectLst/>
                <a:latin typeface="+mn-lt"/>
              </a:rPr>
              <a:t>звідки</a:t>
            </a:r>
            <a:r>
              <a:rPr lang="ru-RU" sz="2400" dirty="0" smtClean="0">
                <a:effectLst/>
                <a:latin typeface="+mn-lt"/>
              </a:rPr>
              <a:t> при </a:t>
            </a:r>
            <a:r>
              <a:rPr lang="ru-RU" sz="2400" dirty="0" err="1" smtClean="0">
                <a:effectLst/>
                <a:latin typeface="+mn-lt"/>
              </a:rPr>
              <a:t>підвищенні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тиску</a:t>
            </a:r>
            <a:r>
              <a:rPr lang="ru-RU" sz="2400" dirty="0" smtClean="0">
                <a:effectLst/>
                <a:latin typeface="+mn-lt"/>
              </a:rPr>
              <a:t> </a:t>
            </a:r>
            <a:r>
              <a:rPr lang="ru-RU" sz="2400" dirty="0" err="1" smtClean="0">
                <a:effectLst/>
                <a:latin typeface="+mn-lt"/>
              </a:rPr>
              <a:t>проникає</a:t>
            </a:r>
            <a:r>
              <a:rPr lang="ru-RU" sz="2400" dirty="0" smtClean="0">
                <a:effectLst/>
                <a:latin typeface="+mn-lt"/>
              </a:rPr>
              <a:t> в </a:t>
            </a:r>
            <a:r>
              <a:rPr lang="ru-RU" sz="2400" dirty="0" err="1" smtClean="0">
                <a:effectLst/>
                <a:latin typeface="+mn-lt"/>
              </a:rPr>
              <a:t>загальний</a:t>
            </a:r>
            <a:r>
              <a:rPr lang="ru-RU" sz="2400" dirty="0" smtClean="0">
                <a:effectLst/>
                <a:latin typeface="+mn-lt"/>
              </a:rPr>
              <a:t> ток </a:t>
            </a:r>
            <a:r>
              <a:rPr lang="ru-RU" sz="2400" dirty="0" err="1" smtClean="0">
                <a:effectLst/>
                <a:latin typeface="+mn-lt"/>
              </a:rPr>
              <a:t>крові</a:t>
            </a:r>
            <a:r>
              <a:rPr lang="ru-RU" sz="2400" dirty="0" smtClean="0">
                <a:effectLst/>
                <a:latin typeface="+mn-lt"/>
              </a:rPr>
              <a:t>.</a:t>
            </a:r>
            <a:br>
              <a:rPr lang="ru-RU" sz="2400" dirty="0" smtClean="0">
                <a:effectLst/>
                <a:latin typeface="+mn-lt"/>
              </a:rPr>
            </a:br>
            <a:endParaRPr lang="ru-RU" sz="2400" b="0" dirty="0" smtClean="0">
              <a:effectLst/>
              <a:latin typeface="+mn-lt"/>
            </a:endParaRPr>
          </a:p>
        </p:txBody>
      </p:sp>
      <p:pic>
        <p:nvPicPr>
          <p:cNvPr id="26628" name="Picture 5" descr="C:\Documents and Settings\Sergey\Мои документы\Пиело-тубулярный рефлюкс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179388"/>
            <a:ext cx="2662237" cy="39639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Восходящая цистография. Активно-пассивный пузырно-мочеточниковый рефлюкс слева 4 степени..jpg"/>
          <p:cNvPicPr>
            <a:picLocks noGrp="1" noChangeAspect="1"/>
          </p:cNvPicPr>
          <p:nvPr>
            <p:ph idx="1"/>
          </p:nvPr>
        </p:nvPicPr>
        <p:blipFill>
          <a:blip r:embed="rId3">
            <a:lum bright="-10000" contrast="20000"/>
          </a:blip>
          <a:stretch>
            <a:fillRect/>
          </a:stretch>
        </p:blipFill>
        <p:spPr>
          <a:xfrm>
            <a:off x="642910" y="179388"/>
            <a:ext cx="2887609" cy="392706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2568575" y="29987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5426075" y="15001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76250"/>
            <a:ext cx="9144000" cy="649288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b="0" dirty="0" err="1" smtClean="0">
                <a:solidFill>
                  <a:srgbClr val="800000"/>
                </a:solidFill>
                <a:effectLst/>
                <a:latin typeface="+mn-lt"/>
              </a:rPr>
              <a:t>Класифікація</a:t>
            </a:r>
            <a:endParaRPr lang="ru-RU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285720" y="1285860"/>
          <a:ext cx="857256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57158" y="274638"/>
            <a:ext cx="8229600" cy="1011237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Первинний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гострий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пієлонефрит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457200" y="1285875"/>
            <a:ext cx="4043363" cy="507206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60" dirty="0" err="1" smtClean="0"/>
              <a:t>Первинним</a:t>
            </a:r>
            <a:r>
              <a:rPr lang="ru-RU" sz="3060" dirty="0" smtClean="0"/>
              <a:t> </a:t>
            </a:r>
            <a:r>
              <a:rPr lang="ru-RU" sz="3060" dirty="0" err="1" smtClean="0"/>
              <a:t>умовно</a:t>
            </a:r>
            <a:r>
              <a:rPr lang="ru-RU" sz="3060" dirty="0" smtClean="0"/>
              <a:t> </a:t>
            </a:r>
            <a:r>
              <a:rPr lang="ru-RU" sz="3060" dirty="0" err="1" smtClean="0"/>
              <a:t>називається</a:t>
            </a:r>
            <a:r>
              <a:rPr lang="ru-RU" sz="3060" dirty="0" smtClean="0"/>
              <a:t> </a:t>
            </a:r>
            <a:r>
              <a:rPr lang="ru-RU" sz="3060" dirty="0" err="1" smtClean="0"/>
              <a:t>пієлонефрит</a:t>
            </a:r>
            <a:r>
              <a:rPr lang="ru-RU" sz="3060" dirty="0" smtClean="0"/>
              <a:t>, </a:t>
            </a:r>
            <a:r>
              <a:rPr lang="ru-RU" sz="3060" dirty="0" err="1" smtClean="0"/>
              <a:t>що</a:t>
            </a:r>
            <a:r>
              <a:rPr lang="ru-RU" sz="3060" dirty="0" smtClean="0"/>
              <a:t> </a:t>
            </a:r>
            <a:r>
              <a:rPr lang="ru-RU" sz="3060" dirty="0" err="1" smtClean="0"/>
              <a:t>виникає</a:t>
            </a:r>
            <a:r>
              <a:rPr lang="ru-RU" sz="3060" dirty="0" smtClean="0"/>
              <a:t> без </a:t>
            </a:r>
            <a:r>
              <a:rPr lang="ru-RU" sz="3060" dirty="0" err="1" smtClean="0"/>
              <a:t>попереднього</a:t>
            </a:r>
            <a:r>
              <a:rPr lang="ru-RU" sz="3060" dirty="0" smtClean="0"/>
              <a:t> </a:t>
            </a:r>
            <a:r>
              <a:rPr lang="ru-RU" sz="3060" dirty="0" err="1" smtClean="0"/>
              <a:t>захворювання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нирок</a:t>
            </a:r>
            <a:r>
              <a:rPr lang="ru-RU" sz="3060" dirty="0" smtClean="0"/>
              <a:t> </a:t>
            </a:r>
            <a:r>
              <a:rPr lang="ru-RU" sz="3060" dirty="0" err="1" smtClean="0"/>
              <a:t>або</a:t>
            </a:r>
            <a:r>
              <a:rPr lang="ru-RU" sz="3060" dirty="0" smtClean="0"/>
              <a:t> </a:t>
            </a:r>
            <a:r>
              <a:rPr lang="ru-RU" sz="3060" dirty="0" err="1" smtClean="0"/>
              <a:t>сечових</a:t>
            </a:r>
            <a:r>
              <a:rPr lang="ru-RU" sz="3060" dirty="0" smtClean="0"/>
              <a:t> </a:t>
            </a:r>
            <a:r>
              <a:rPr lang="ru-RU" sz="3060" dirty="0" err="1" smtClean="0"/>
              <a:t>шляхів</a:t>
            </a:r>
            <a:r>
              <a:rPr lang="ru-RU" sz="3060" dirty="0" smtClean="0"/>
              <a:t>. </a:t>
            </a:r>
            <a:r>
              <a:rPr lang="ru-RU" sz="3060" dirty="0" err="1" smtClean="0"/>
              <a:t>Інфікування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нирки</a:t>
            </a:r>
            <a:r>
              <a:rPr lang="ru-RU" sz="3060" dirty="0" smtClean="0"/>
              <a:t> </a:t>
            </a:r>
            <a:r>
              <a:rPr lang="ru-RU" sz="3060" dirty="0" err="1" smtClean="0"/>
              <a:t>відбувається</a:t>
            </a:r>
            <a:r>
              <a:rPr lang="ru-RU" sz="3060" dirty="0" smtClean="0"/>
              <a:t> </a:t>
            </a:r>
            <a:r>
              <a:rPr lang="ru-RU" sz="3060" dirty="0" err="1" smtClean="0"/>
              <a:t>гематогенним</a:t>
            </a:r>
            <a:r>
              <a:rPr lang="ru-RU" sz="3060" dirty="0" smtClean="0"/>
              <a:t> шляхом.</a:t>
            </a:r>
          </a:p>
        </p:txBody>
      </p:sp>
      <p:pic>
        <p:nvPicPr>
          <p:cNvPr id="6" name="Содержимое 5" descr="а - левосторонний пиелонефрит,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5214942" y="1580530"/>
            <a:ext cx="3017769" cy="463455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414366" y="488952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Вторинний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гострий</a:t>
            </a:r>
            <a:r>
              <a:rPr lang="ru-RU" sz="3600" b="0" dirty="0" smtClean="0">
                <a:solidFill>
                  <a:srgbClr val="FFFF0D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D"/>
                </a:solidFill>
                <a:effectLst/>
                <a:latin typeface="+mn-lt"/>
              </a:rPr>
              <a:t>пієлонефрит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457200" y="1285875"/>
            <a:ext cx="4043363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Вторинний</a:t>
            </a:r>
            <a:r>
              <a:rPr lang="ru-RU" dirty="0" smtClean="0"/>
              <a:t> </a:t>
            </a:r>
            <a:r>
              <a:rPr lang="ru-RU" dirty="0" err="1" smtClean="0"/>
              <a:t>гострий</a:t>
            </a:r>
            <a:r>
              <a:rPr lang="ru-RU" dirty="0" smtClean="0"/>
              <a:t> </a:t>
            </a:r>
            <a:r>
              <a:rPr lang="ru-RU" dirty="0" err="1" smtClean="0"/>
              <a:t>пієлонефрит</a:t>
            </a:r>
            <a:r>
              <a:rPr lang="ru-RU" dirty="0" smtClean="0"/>
              <a:t> </a:t>
            </a:r>
            <a:r>
              <a:rPr lang="ru-RU" dirty="0" err="1" smtClean="0"/>
              <a:t>відрізняється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первинного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вираженими</a:t>
            </a:r>
            <a:r>
              <a:rPr lang="ru-RU" dirty="0" smtClean="0"/>
              <a:t> </a:t>
            </a:r>
            <a:r>
              <a:rPr lang="ru-RU" dirty="0" err="1" smtClean="0"/>
              <a:t>місцевими</a:t>
            </a:r>
            <a:r>
              <a:rPr lang="ru-RU" dirty="0" smtClean="0"/>
              <a:t> симптомами </a:t>
            </a:r>
            <a:r>
              <a:rPr lang="ru-RU" dirty="0" err="1" smtClean="0"/>
              <a:t>захворювання</a:t>
            </a:r>
            <a:r>
              <a:rPr lang="ru-RU" dirty="0" smtClean="0"/>
              <a:t> та </a:t>
            </a:r>
            <a:r>
              <a:rPr lang="ru-RU" dirty="0" err="1" smtClean="0"/>
              <a:t>порушенням</a:t>
            </a:r>
            <a:r>
              <a:rPr lang="ru-RU" dirty="0" smtClean="0"/>
              <a:t> </a:t>
            </a:r>
            <a:r>
              <a:rPr lang="ru-RU" dirty="0" err="1" smtClean="0"/>
              <a:t>уродинаміки</a:t>
            </a:r>
            <a:r>
              <a:rPr lang="ru-RU" dirty="0" smtClean="0"/>
              <a:t>.</a:t>
            </a:r>
          </a:p>
        </p:txBody>
      </p:sp>
      <p:pic>
        <p:nvPicPr>
          <p:cNvPr id="14" name="Содержимое 13" descr="sm-04x003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214942" y="1500174"/>
            <a:ext cx="3014590" cy="4633200"/>
          </a:xfrm>
          <a:prstGeom prst="flowChartAlternateProcess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rgbClr val="92D050"/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Симптоми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18" name="Содержимое 17" descr="Время лечить почки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500042"/>
            <a:ext cx="8643998" cy="4929222"/>
          </a:xfrm>
          <a:effectLst>
            <a:softEdge rad="112500"/>
          </a:effectLst>
        </p:spPr>
      </p:pic>
      <p:pic>
        <p:nvPicPr>
          <p:cNvPr id="21" name="Содержимое 20" descr="Макропрепарат_почки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14810" y="2350293"/>
            <a:ext cx="2828925" cy="2043113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3429000"/>
            <a:ext cx="8643938" cy="2928958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Несподівано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підвищується</a:t>
            </a:r>
            <a:r>
              <a:rPr lang="ru-RU" sz="2800" dirty="0" smtClean="0"/>
              <a:t> температура до 39-40 ° С, </a:t>
            </a:r>
            <a:r>
              <a:rPr lang="ru-RU" sz="2800" dirty="0" err="1" smtClean="0"/>
              <a:t>з'являються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слабкість</a:t>
            </a:r>
            <a:r>
              <a:rPr lang="ru-RU" sz="2800" dirty="0" smtClean="0"/>
              <a:t>, </a:t>
            </a:r>
            <a:r>
              <a:rPr lang="ru-RU" sz="2800" dirty="0" err="1" smtClean="0"/>
              <a:t>біль</a:t>
            </a:r>
            <a:r>
              <a:rPr lang="ru-RU" sz="2800" dirty="0" smtClean="0"/>
              <a:t> </a:t>
            </a:r>
            <a:r>
              <a:rPr lang="ru-RU" sz="2800" dirty="0" err="1" smtClean="0"/>
              <a:t>голови</a:t>
            </a:r>
            <a:r>
              <a:rPr lang="ru-RU" sz="2800" dirty="0" smtClean="0"/>
              <a:t>, </a:t>
            </a:r>
            <a:r>
              <a:rPr lang="ru-RU" sz="2800" dirty="0" err="1" smtClean="0"/>
              <a:t>нудота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блювання</a:t>
            </a:r>
            <a:r>
              <a:rPr lang="ru-RU" sz="2800" dirty="0" smtClean="0"/>
              <a:t>. </a:t>
            </a:r>
            <a:r>
              <a:rPr lang="ru-RU" sz="2800" dirty="0" err="1" smtClean="0"/>
              <a:t>Одночасно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болі</a:t>
            </a:r>
            <a:r>
              <a:rPr lang="ru-RU" sz="2800" dirty="0" smtClean="0"/>
              <a:t> в </a:t>
            </a:r>
            <a:r>
              <a:rPr lang="ru-RU" sz="2800" dirty="0" err="1" smtClean="0"/>
              <a:t>ділянці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. </a:t>
            </a:r>
            <a:r>
              <a:rPr lang="ru-RU" sz="2800" dirty="0" err="1" smtClean="0"/>
              <a:t>Болі</a:t>
            </a:r>
            <a:r>
              <a:rPr lang="ru-RU" sz="2800" dirty="0" smtClean="0"/>
              <a:t> </a:t>
            </a:r>
            <a:r>
              <a:rPr lang="ru-RU" sz="2800" dirty="0" err="1" smtClean="0"/>
              <a:t>носять</a:t>
            </a:r>
            <a:r>
              <a:rPr lang="ru-RU" sz="2800" dirty="0" smtClean="0"/>
              <a:t> </a:t>
            </a:r>
            <a:r>
              <a:rPr lang="ru-RU" sz="2800" dirty="0" err="1" smtClean="0"/>
              <a:t>тупий</a:t>
            </a:r>
            <a:r>
              <a:rPr lang="ru-RU" sz="2800" dirty="0" smtClean="0"/>
              <a:t> характер,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інтенсивність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бути </a:t>
            </a:r>
            <a:r>
              <a:rPr lang="ru-RU" sz="2800" dirty="0" err="1" smtClean="0"/>
              <a:t>різною</a:t>
            </a:r>
            <a:r>
              <a:rPr lang="ru-RU" sz="2800" dirty="0" smtClean="0"/>
              <a:t>. </a:t>
            </a:r>
            <a:r>
              <a:rPr lang="ru-RU" sz="2800" dirty="0" err="1" smtClean="0"/>
              <a:t>Якщо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розвивається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тлі</a:t>
            </a:r>
            <a:r>
              <a:rPr lang="ru-RU" sz="2800" dirty="0" smtClean="0"/>
              <a:t> СКХ, то </a:t>
            </a:r>
            <a:r>
              <a:rPr lang="ru-RU" sz="2800" dirty="0" err="1" smtClean="0"/>
              <a:t>атаці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передує</a:t>
            </a:r>
            <a:r>
              <a:rPr lang="ru-RU" sz="2800" dirty="0" smtClean="0"/>
              <a:t> </a:t>
            </a:r>
            <a:r>
              <a:rPr lang="ru-RU" sz="2800" dirty="0" err="1" smtClean="0"/>
              <a:t>напад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коліки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10" name="Содержимое 9" descr="Пиелонефрит у беременных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714875" y="542925"/>
            <a:ext cx="4000500" cy="25288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42938" y="357166"/>
            <a:ext cx="8786780" cy="785812"/>
          </a:xfrm>
          <a:solidFill>
            <a:schemeClr val="accent5">
              <a:lumMod val="50000"/>
            </a:schemeClr>
          </a:solidFill>
          <a:ln w="28575"/>
        </p:spPr>
        <p:txBody>
          <a:bodyPr/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3600" dirty="0" err="1" smtClean="0">
                <a:solidFill>
                  <a:srgbClr val="FFC000"/>
                </a:solidFill>
                <a:effectLst/>
                <a:latin typeface="+mn-lt"/>
              </a:rPr>
              <a:t>Загальні</a:t>
            </a:r>
            <a:r>
              <a:rPr lang="ru-RU" sz="36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C000"/>
                </a:solidFill>
                <a:effectLst/>
                <a:latin typeface="+mn-lt"/>
              </a:rPr>
              <a:t>симптоми</a:t>
            </a:r>
            <a:endParaRPr lang="ru-RU" sz="4000" b="0" dirty="0" smtClean="0">
              <a:solidFill>
                <a:srgbClr val="FFC000"/>
              </a:solidFill>
              <a:effectLst/>
              <a:latin typeface="+mn-lt"/>
            </a:endParaRPr>
          </a:p>
        </p:txBody>
      </p:sp>
      <p:sp>
        <p:nvSpPr>
          <p:cNvPr id="31747" name="Текст 3"/>
          <p:cNvSpPr>
            <a:spLocks noGrp="1" noChangeAspect="1"/>
          </p:cNvSpPr>
          <p:nvPr>
            <p:ph sz="half" idx="1"/>
          </p:nvPr>
        </p:nvSpPr>
        <p:spPr>
          <a:xfrm>
            <a:off x="285750" y="4143374"/>
            <a:ext cx="8572500" cy="2357459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err="1" smtClean="0"/>
              <a:t>Клінічна</a:t>
            </a:r>
            <a:r>
              <a:rPr lang="ru-RU" sz="2800" dirty="0" smtClean="0"/>
              <a:t> картина </a:t>
            </a:r>
            <a:r>
              <a:rPr lang="ru-RU" sz="2800" dirty="0" err="1" smtClean="0"/>
              <a:t>характеризується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поєднанням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загальних</a:t>
            </a:r>
            <a:r>
              <a:rPr lang="ru-RU" sz="2800" dirty="0" smtClean="0"/>
              <a:t> та </a:t>
            </a:r>
            <a:r>
              <a:rPr lang="ru-RU" sz="2800" dirty="0" err="1" smtClean="0"/>
              <a:t>місцевих</a:t>
            </a:r>
            <a:r>
              <a:rPr lang="ru-RU" sz="2800" dirty="0" smtClean="0"/>
              <a:t> </a:t>
            </a:r>
            <a:r>
              <a:rPr lang="ru-RU" sz="2800" dirty="0" err="1" smtClean="0"/>
              <a:t>ознак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хвороби</a:t>
            </a:r>
            <a:r>
              <a:rPr lang="ru-RU" sz="2800" dirty="0" smtClean="0"/>
              <a:t>. На початку </a:t>
            </a:r>
            <a:r>
              <a:rPr lang="ru-RU" sz="2800" dirty="0" err="1" smtClean="0"/>
              <a:t>переважають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симптоми</a:t>
            </a:r>
            <a:r>
              <a:rPr lang="ru-RU" sz="2800" dirty="0" smtClean="0"/>
              <a:t> (</a:t>
            </a:r>
            <a:r>
              <a:rPr lang="ru-RU" sz="2800" dirty="0" err="1" smtClean="0"/>
              <a:t>важкий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загальний</a:t>
            </a:r>
            <a:r>
              <a:rPr lang="ru-RU" sz="2800" dirty="0" smtClean="0"/>
              <a:t> стан, </a:t>
            </a:r>
            <a:r>
              <a:rPr lang="ru-RU" sz="2800" dirty="0" err="1" smtClean="0"/>
              <a:t>надзвичайно</a:t>
            </a:r>
            <a:r>
              <a:rPr lang="ru-RU" sz="2800" dirty="0" smtClean="0"/>
              <a:t> </a:t>
            </a:r>
            <a:r>
              <a:rPr lang="ru-RU" sz="2800" dirty="0" err="1" smtClean="0"/>
              <a:t>сильний</a:t>
            </a:r>
            <a:r>
              <a:rPr lang="ru-RU" sz="2800" dirty="0" smtClean="0"/>
              <a:t> озноб, </a:t>
            </a:r>
            <a:r>
              <a:rPr lang="ru-RU" sz="2800" dirty="0" err="1" smtClean="0"/>
              <a:t>висока</a:t>
            </a:r>
            <a:r>
              <a:rPr lang="ru-RU" sz="2800" dirty="0" smtClean="0"/>
              <a:t> температура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, </a:t>
            </a:r>
            <a:r>
              <a:rPr lang="ru-RU" sz="2800" dirty="0" err="1" smtClean="0"/>
              <a:t>сильне</a:t>
            </a:r>
            <a:r>
              <a:rPr lang="ru-RU" sz="2800" dirty="0" smtClean="0"/>
              <a:t> </a:t>
            </a:r>
            <a:r>
              <a:rPr lang="ru-RU" sz="2800" dirty="0" err="1" smtClean="0"/>
              <a:t>потовиділення</a:t>
            </a:r>
            <a:r>
              <a:rPr lang="ru-RU" sz="2800" dirty="0" smtClean="0"/>
              <a:t>, </a:t>
            </a:r>
            <a:r>
              <a:rPr lang="ru-RU" sz="2800" dirty="0" err="1" smtClean="0"/>
              <a:t>зміни</a:t>
            </a:r>
            <a:r>
              <a:rPr lang="ru-RU" sz="2800" dirty="0" smtClean="0"/>
              <a:t> </a:t>
            </a:r>
            <a:r>
              <a:rPr lang="ru-RU" sz="2800" dirty="0" err="1" smtClean="0"/>
              <a:t>крові</a:t>
            </a:r>
            <a:r>
              <a:rPr lang="ru-RU" sz="2800" dirty="0" smtClean="0"/>
              <a:t>, </a:t>
            </a:r>
            <a:r>
              <a:rPr lang="ru-RU" sz="2800" dirty="0" err="1" smtClean="0"/>
              <a:t>ознаки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інтоксикації</a:t>
            </a:r>
            <a:r>
              <a:rPr lang="ru-RU" sz="2800" dirty="0" smtClean="0"/>
              <a:t>).</a:t>
            </a:r>
          </a:p>
        </p:txBody>
      </p:sp>
      <p:pic>
        <p:nvPicPr>
          <p:cNvPr id="30724" name="Содержимое 8" descr="Пиелонефрит - все внимание на почки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00063" y="1300163"/>
            <a:ext cx="3713162" cy="26035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7" descr="howtoreduceafever1d4b20wt4.jpg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4859338" y="1285875"/>
            <a:ext cx="3784600" cy="26177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285750" y="571500"/>
            <a:ext cx="7143750" cy="6429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0" dirty="0" err="1" smtClean="0">
                <a:solidFill>
                  <a:srgbClr val="FFC000"/>
                </a:solidFill>
                <a:effectLst/>
                <a:latin typeface="+mn-lt"/>
              </a:rPr>
              <a:t>Місцеві</a:t>
            </a:r>
            <a:r>
              <a:rPr lang="ru-RU" sz="40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FFC000"/>
                </a:solidFill>
                <a:effectLst/>
                <a:latin typeface="+mn-lt"/>
              </a:rPr>
              <a:t>симптоми</a:t>
            </a:r>
            <a:r>
              <a:rPr lang="ru-RU" sz="4000" b="0" dirty="0" smtClean="0">
                <a:solidFill>
                  <a:srgbClr val="FFC000"/>
                </a:solidFill>
                <a:effectLst/>
                <a:latin typeface="+mn-lt"/>
              </a:rPr>
              <a:t> </a:t>
            </a:r>
            <a:endParaRPr lang="ru-RU" sz="4000" b="0" dirty="0">
              <a:solidFill>
                <a:srgbClr val="FFC000"/>
              </a:solidFill>
              <a:effectLst/>
              <a:latin typeface="+mn-lt"/>
            </a:endParaRPr>
          </a:p>
        </p:txBody>
      </p:sp>
      <p:pic>
        <p:nvPicPr>
          <p:cNvPr id="9" name="Содержимое 8" descr="8840040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5764241" y="1503363"/>
            <a:ext cx="2879725" cy="46339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Текст 7"/>
          <p:cNvSpPr>
            <a:spLocks noGrp="1" noChangeAspect="1"/>
          </p:cNvSpPr>
          <p:nvPr>
            <p:ph type="body" sz="half" idx="2"/>
          </p:nvPr>
        </p:nvSpPr>
        <p:spPr>
          <a:xfrm>
            <a:off x="285749" y="1285876"/>
            <a:ext cx="5000625" cy="528639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Болі</a:t>
            </a:r>
            <a:r>
              <a:rPr lang="ru-RU" sz="2800" dirty="0" smtClean="0"/>
              <a:t> в </a:t>
            </a:r>
            <a:r>
              <a:rPr lang="ru-RU" sz="2800" dirty="0" err="1" smtClean="0"/>
              <a:t>ділянці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, </a:t>
            </a:r>
            <a:r>
              <a:rPr lang="ru-RU" sz="2800" dirty="0" err="1" smtClean="0"/>
              <a:t>спонтанні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провоковані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пальпації</a:t>
            </a:r>
            <a:r>
              <a:rPr lang="ru-RU" sz="2800" dirty="0" smtClean="0"/>
              <a:t> хворого.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М'язова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напруга</a:t>
            </a:r>
            <a:r>
              <a:rPr lang="ru-RU" sz="2800" dirty="0" smtClean="0"/>
              <a:t> у </a:t>
            </a:r>
            <a:r>
              <a:rPr lang="ru-RU" sz="2800" dirty="0" err="1" smtClean="0"/>
              <a:t>проекції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Зміни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Clr>
                <a:srgbClr val="FFC0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800" dirty="0" err="1" smtClean="0"/>
              <a:t>Іноді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відзначається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прискорене</a:t>
            </a:r>
            <a:r>
              <a:rPr lang="ru-RU" sz="2800" dirty="0" smtClean="0"/>
              <a:t> та </a:t>
            </a:r>
            <a:r>
              <a:rPr lang="ru-RU" sz="2800" dirty="0" err="1" smtClean="0"/>
              <a:t>хворобливе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сечовипускання</a:t>
            </a:r>
            <a:r>
              <a:rPr lang="ru-RU" sz="2800" dirty="0" smtClean="0"/>
              <a:t>.</a:t>
            </a:r>
          </a:p>
          <a:p>
            <a:pPr marL="514350" indent="-514350">
              <a:spcBef>
                <a:spcPts val="0"/>
              </a:spcBef>
              <a:buClr>
                <a:srgbClr val="FFFF0D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 smtClean="0"/>
          </a:p>
          <a:p>
            <a:pPr marL="514350" indent="-514350">
              <a:spcBef>
                <a:spcPts val="0"/>
              </a:spcBef>
              <a:buClr>
                <a:srgbClr val="FFFF0D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3429000"/>
            <a:ext cx="8643938" cy="2786082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Посилення</a:t>
            </a:r>
            <a:r>
              <a:rPr lang="ru-RU" sz="2800" dirty="0" smtClean="0"/>
              <a:t> болю </a:t>
            </a:r>
            <a:r>
              <a:rPr lang="ru-RU" sz="2800" dirty="0" err="1" smtClean="0"/>
              <a:t>змушує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лікаря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припускати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перехід</a:t>
            </a:r>
            <a:r>
              <a:rPr lang="ru-RU" sz="2800" dirty="0" smtClean="0"/>
              <a:t> запального </a:t>
            </a:r>
            <a:r>
              <a:rPr lang="ru-RU" sz="2800" dirty="0" err="1" smtClean="0"/>
              <a:t>процесу</a:t>
            </a:r>
            <a:r>
              <a:rPr lang="ru-RU" sz="2800" dirty="0" smtClean="0"/>
              <a:t> </a:t>
            </a:r>
            <a:r>
              <a:rPr lang="ru-RU" sz="2800" dirty="0" err="1" smtClean="0"/>
              <a:t>із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серозної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форми</a:t>
            </a:r>
            <a:r>
              <a:rPr lang="ru-RU" sz="2800" dirty="0" smtClean="0"/>
              <a:t> в </a:t>
            </a:r>
            <a:r>
              <a:rPr lang="ru-RU" sz="2800" dirty="0" err="1" smtClean="0"/>
              <a:t>гнійну</a:t>
            </a:r>
            <a:r>
              <a:rPr lang="ru-RU" sz="2800" dirty="0" smtClean="0"/>
              <a:t>. </a:t>
            </a:r>
            <a:r>
              <a:rPr lang="ru-RU" sz="2800" dirty="0" err="1" smtClean="0"/>
              <a:t>Гектичне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температури</a:t>
            </a:r>
            <a:r>
              <a:rPr lang="ru-RU" sz="2800" dirty="0" smtClean="0"/>
              <a:t>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виникає</a:t>
            </a:r>
            <a:r>
              <a:rPr lang="ru-RU" sz="2800" dirty="0" smtClean="0"/>
              <a:t> у </a:t>
            </a:r>
            <a:r>
              <a:rPr lang="ru-RU" sz="2800" dirty="0" err="1" smtClean="0"/>
              <a:t>хворих</a:t>
            </a:r>
            <a:r>
              <a:rPr lang="ru-RU" sz="2800" dirty="0" smtClean="0"/>
              <a:t> через </a:t>
            </a:r>
            <a:r>
              <a:rPr lang="ru-RU" sz="2800" dirty="0" err="1" smtClean="0"/>
              <a:t>певні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проміжки</a:t>
            </a:r>
            <a:r>
              <a:rPr lang="ru-RU" sz="2800" dirty="0" smtClean="0"/>
              <a:t> часу,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пов'язати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розвитком</a:t>
            </a:r>
            <a:r>
              <a:rPr lang="ru-RU" sz="2800" dirty="0" smtClean="0"/>
              <a:t> у </a:t>
            </a:r>
            <a:r>
              <a:rPr lang="ru-RU" sz="2800" dirty="0" err="1" smtClean="0"/>
              <a:t>нирці</a:t>
            </a:r>
            <a:r>
              <a:rPr lang="ru-RU" sz="2800" dirty="0" smtClean="0"/>
              <a:t> </a:t>
            </a:r>
            <a:r>
              <a:rPr lang="ru-RU" sz="2800" dirty="0" err="1" smtClean="0"/>
              <a:t>множинних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гнійних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вогнищ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7" name="Содержимое 6" descr="при апостематозном нефрите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625" y="571500"/>
            <a:ext cx="3929063" cy="25003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Содержимое 7" descr="Микропрепарат почки при гнойном пиелонефрит.jpg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4714875" y="571500"/>
            <a:ext cx="3984625" cy="25003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bg1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Діагностика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пієлонефрита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24" name="Содержимое 23" descr="Diagnóstico image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0" y="571480"/>
            <a:ext cx="4357718" cy="4857784"/>
          </a:xfrm>
          <a:effectLst>
            <a:softEdge rad="112500"/>
          </a:effectLst>
        </p:spPr>
      </p:pic>
      <p:pic>
        <p:nvPicPr>
          <p:cNvPr id="28" name="Содержимое 27" descr="42-1678884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85722" y="571479"/>
            <a:ext cx="4429154" cy="4857785"/>
          </a:xfr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 noChangeAspect="1"/>
          </p:cNvSpPr>
          <p:nvPr>
            <p:ph idx="1"/>
          </p:nvPr>
        </p:nvSpPr>
        <p:spPr>
          <a:xfrm>
            <a:off x="214343" y="500042"/>
            <a:ext cx="8643937" cy="585791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Бімануальна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пальпація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нирок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Ультразвукове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дослідження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Оглядова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урографія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Екскреторна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урографія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Ретроградна </a:t>
            </a:r>
            <a:r>
              <a:rPr lang="ru-RU" sz="3600" dirty="0" err="1" smtClean="0">
                <a:solidFill>
                  <a:srgbClr val="FFFF00"/>
                </a:solidFill>
              </a:rPr>
              <a:t>пієлографія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Комп'ютерна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томографія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Динамічна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реносцинтиграфія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3600" dirty="0" err="1" smtClean="0">
                <a:solidFill>
                  <a:srgbClr val="FFFF00"/>
                </a:solidFill>
              </a:rPr>
              <a:t>Лабораторні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дослідження</a:t>
            </a:r>
            <a:endParaRPr lang="ru-RU" sz="3600" dirty="0" smtClean="0">
              <a:solidFill>
                <a:srgbClr val="FFFF00"/>
              </a:solidFill>
            </a:endParaRP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defRPr/>
            </a:pPr>
            <a:endParaRPr lang="ru-RU" dirty="0" smtClean="0">
              <a:effectLst/>
            </a:endParaRPr>
          </a:p>
          <a:p>
            <a:pPr marL="514350" indent="-514350">
              <a:lnSpc>
                <a:spcPct val="110000"/>
              </a:lnSpc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57158" y="274638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Бімануальна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пальпація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нирок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6867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429126"/>
            <a:ext cx="8715375" cy="2143146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smtClean="0"/>
              <a:t>При </a:t>
            </a:r>
            <a:r>
              <a:rPr lang="ru-RU" sz="2800" dirty="0" err="1" smtClean="0"/>
              <a:t>бімануальній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пальпації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на </a:t>
            </a:r>
            <a:r>
              <a:rPr lang="ru-RU" sz="2800" dirty="0" err="1" smtClean="0"/>
              <a:t>боці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відзначаються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болючість</a:t>
            </a:r>
            <a:r>
              <a:rPr lang="ru-RU" sz="2800" dirty="0" smtClean="0"/>
              <a:t>, </a:t>
            </a:r>
            <a:r>
              <a:rPr lang="ru-RU" sz="2800" dirty="0" err="1" smtClean="0"/>
              <a:t>напруження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м'язів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передньої</a:t>
            </a:r>
            <a:r>
              <a:rPr lang="ru-RU" sz="2800" dirty="0" smtClean="0"/>
              <a:t> </a:t>
            </a:r>
            <a:r>
              <a:rPr lang="ru-RU" sz="2800" dirty="0" err="1" smtClean="0"/>
              <a:t>черевної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стінки</a:t>
            </a:r>
            <a:r>
              <a:rPr lang="ru-RU" sz="2800" dirty="0" smtClean="0"/>
              <a:t>. Є </a:t>
            </a:r>
            <a:r>
              <a:rPr lang="ru-RU" sz="2800" dirty="0" err="1" smtClean="0"/>
              <a:t>явища</a:t>
            </a:r>
            <a:r>
              <a:rPr lang="ru-RU" sz="2800" dirty="0" smtClean="0"/>
              <a:t> </a:t>
            </a:r>
            <a:r>
              <a:rPr lang="ru-RU" sz="2800" dirty="0" err="1" smtClean="0"/>
              <a:t>сколіозу</a:t>
            </a:r>
            <a:r>
              <a:rPr lang="ru-RU" sz="2800" dirty="0" smtClean="0"/>
              <a:t> та </a:t>
            </a:r>
            <a:r>
              <a:rPr lang="ru-RU" sz="2800" dirty="0" err="1" smtClean="0"/>
              <a:t>позитивний</a:t>
            </a:r>
            <a:r>
              <a:rPr lang="ru-RU" sz="2800" dirty="0" smtClean="0"/>
              <a:t> симптом </a:t>
            </a:r>
            <a:r>
              <a:rPr lang="ru-RU" sz="2800" dirty="0" err="1" smtClean="0"/>
              <a:t>Пастернацького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Бимануальная пальпация правой почки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1643063" y="1285875"/>
            <a:ext cx="5786437" cy="29083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142844" y="274638"/>
            <a:ext cx="8543956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Ультразвукове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дослідження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7891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4622800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Дозволяє</a:t>
            </a:r>
            <a:r>
              <a:rPr lang="ru-RU" dirty="0" smtClean="0"/>
              <a:t> </a:t>
            </a:r>
            <a:r>
              <a:rPr lang="ru-RU" dirty="0" err="1" smtClean="0"/>
              <a:t>визначити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розмірів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ущільнення</a:t>
            </a:r>
            <a:r>
              <a:rPr lang="ru-RU" dirty="0" smtClean="0"/>
              <a:t> </a:t>
            </a:r>
            <a:r>
              <a:rPr lang="ru-RU" dirty="0" err="1" smtClean="0"/>
              <a:t>паренхіми</a:t>
            </a:r>
            <a:r>
              <a:rPr lang="ru-RU" dirty="0" smtClean="0"/>
              <a:t>, </a:t>
            </a:r>
            <a:r>
              <a:rPr lang="ru-RU" dirty="0" err="1" smtClean="0"/>
              <a:t>деформацію</a:t>
            </a:r>
            <a:r>
              <a:rPr lang="ru-RU" dirty="0" smtClean="0"/>
              <a:t> </a:t>
            </a:r>
            <a:r>
              <a:rPr lang="ru-RU" dirty="0" err="1" smtClean="0"/>
              <a:t>чашок</a:t>
            </a:r>
            <a:r>
              <a:rPr lang="ru-RU" dirty="0" smtClean="0"/>
              <a:t> та </a:t>
            </a:r>
            <a:r>
              <a:rPr lang="ru-RU" dirty="0" err="1" smtClean="0"/>
              <a:t>балії</a:t>
            </a:r>
            <a:r>
              <a:rPr lang="ru-RU" dirty="0" smtClean="0"/>
              <a:t>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/>
              <a:t>При </a:t>
            </a:r>
            <a:r>
              <a:rPr lang="ru-RU" dirty="0" err="1" smtClean="0"/>
              <a:t>карбункулі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– </a:t>
            </a:r>
            <a:r>
              <a:rPr lang="ru-RU" dirty="0" err="1" smtClean="0"/>
              <a:t>порожнинне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у </a:t>
            </a:r>
            <a:r>
              <a:rPr lang="ru-RU" dirty="0" err="1" smtClean="0"/>
              <a:t>паренхімі</a:t>
            </a:r>
            <a:r>
              <a:rPr lang="ru-RU" dirty="0" smtClean="0"/>
              <a:t>.</a:t>
            </a:r>
          </a:p>
        </p:txBody>
      </p:sp>
      <p:pic>
        <p:nvPicPr>
          <p:cNvPr id="6" name="Содержимое 5" descr="Острый пиелонефрит. Карбункул почки 1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440363" y="1214438"/>
            <a:ext cx="3417887" cy="21875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9" name="Picture 5" descr="C:\Documents and Settings\Sergey\Мои документы\Острый пиелонефрит. Карбункул почки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8550" y="3644900"/>
            <a:ext cx="3949700" cy="271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072188" y="2143125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6069013" y="4856163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42917" y="274639"/>
            <a:ext cx="8472487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Обзорна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891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1285875"/>
            <a:ext cx="4286249" cy="5000645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sz="3600" dirty="0" err="1" smtClean="0"/>
              <a:t>Виявляє</a:t>
            </a:r>
            <a:r>
              <a:rPr lang="ru-RU" sz="3600" dirty="0" smtClean="0"/>
              <a:t> </a:t>
            </a:r>
            <a:r>
              <a:rPr lang="ru-RU" sz="3600" dirty="0" err="1" smtClean="0"/>
              <a:t>тіні</a:t>
            </a:r>
            <a:r>
              <a:rPr lang="ru-RU" sz="3600" dirty="0" smtClean="0"/>
              <a:t>, </a:t>
            </a:r>
            <a:r>
              <a:rPr lang="ru-RU" sz="3600" dirty="0" err="1" smtClean="0"/>
              <a:t>підозрілі</a:t>
            </a:r>
            <a:r>
              <a:rPr lang="ru-RU" sz="3600" dirty="0" smtClean="0"/>
              <a:t> на </a:t>
            </a:r>
            <a:r>
              <a:rPr lang="ru-RU" sz="3600" dirty="0" err="1" smtClean="0"/>
              <a:t>конкременти</a:t>
            </a:r>
            <a:r>
              <a:rPr lang="ru-RU" sz="3600" dirty="0" smtClean="0"/>
              <a:t>, </a:t>
            </a:r>
            <a:r>
              <a:rPr lang="ru-RU" sz="3600" dirty="0" err="1" smtClean="0"/>
              <a:t>збільшені</a:t>
            </a:r>
            <a:r>
              <a:rPr lang="ru-RU" sz="3600" dirty="0" smtClean="0"/>
              <a:t> </a:t>
            </a:r>
            <a:r>
              <a:rPr lang="ru-RU" sz="3600" dirty="0" err="1" smtClean="0"/>
              <a:t>розміри</a:t>
            </a:r>
            <a:r>
              <a:rPr lang="ru-RU" sz="3600" dirty="0" smtClean="0"/>
              <a:t> </a:t>
            </a:r>
            <a:r>
              <a:rPr lang="ru-RU" sz="3600" dirty="0" err="1" smtClean="0"/>
              <a:t>ураженої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нирки</a:t>
            </a:r>
            <a:r>
              <a:rPr lang="ru-RU" sz="3600" dirty="0" smtClean="0"/>
              <a:t>, </a:t>
            </a:r>
            <a:r>
              <a:rPr lang="ru-RU" sz="3600" dirty="0" err="1" smtClean="0"/>
              <a:t>нечіткість</a:t>
            </a:r>
            <a:r>
              <a:rPr lang="ru-RU" sz="3600" dirty="0" smtClean="0"/>
              <a:t> контуру </a:t>
            </a:r>
            <a:r>
              <a:rPr lang="ru-RU" sz="3600" dirty="0" err="1" smtClean="0"/>
              <a:t>поперекового</a:t>
            </a:r>
            <a:r>
              <a:rPr lang="ru-RU" sz="3600" dirty="0" smtClean="0"/>
              <a:t> </a:t>
            </a:r>
            <a:r>
              <a:rPr lang="ru-RU" sz="3600" dirty="0" err="1" smtClean="0"/>
              <a:t>м'яза</a:t>
            </a:r>
            <a:r>
              <a:rPr lang="ru-RU" sz="3600" dirty="0" smtClean="0"/>
              <a:t>.</a:t>
            </a:r>
          </a:p>
        </p:txBody>
      </p:sp>
      <p:pic>
        <p:nvPicPr>
          <p:cNvPr id="6" name="Содержимое 5" descr="Обз. урог. корал.справа, хр. пиелонеф.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943728" y="1513715"/>
            <a:ext cx="3628800" cy="4629929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5068888" y="29987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42917" y="428625"/>
            <a:ext cx="8472487" cy="714359"/>
          </a:xfrm>
        </p:spPr>
        <p:txBody>
          <a:bodyPr/>
          <a:lstStyle/>
          <a:p>
            <a:pPr algn="l">
              <a:defRPr/>
            </a:pP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Е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кскреторна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39939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824701" cy="506891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3600" dirty="0" smtClean="0"/>
              <a:t>На </a:t>
            </a:r>
            <a:r>
              <a:rPr lang="ru-RU" sz="3600" dirty="0" err="1" smtClean="0"/>
              <a:t>екскреторних</a:t>
            </a:r>
            <a:r>
              <a:rPr lang="ru-RU" sz="3600" dirty="0" smtClean="0"/>
              <a:t> </a:t>
            </a:r>
            <a:r>
              <a:rPr lang="ru-RU" sz="3600" dirty="0" err="1" smtClean="0"/>
              <a:t>урограмах</a:t>
            </a:r>
            <a:r>
              <a:rPr lang="ru-RU" sz="3600" dirty="0" smtClean="0"/>
              <a:t> </a:t>
            </a:r>
            <a:r>
              <a:rPr lang="ru-RU" sz="3600" dirty="0" err="1" smtClean="0"/>
              <a:t>первинний</a:t>
            </a:r>
            <a:r>
              <a:rPr lang="ru-RU" sz="3600" dirty="0" smtClean="0"/>
              <a:t> </a:t>
            </a:r>
            <a:r>
              <a:rPr lang="ru-RU" sz="3600" dirty="0" err="1" smtClean="0"/>
              <a:t>гострий</a:t>
            </a:r>
            <a:r>
              <a:rPr lang="ru-RU" sz="3600" dirty="0" smtClean="0"/>
              <a:t> </a:t>
            </a:r>
            <a:r>
              <a:rPr lang="ru-RU" sz="3600" dirty="0" err="1" smtClean="0"/>
              <a:t>пієлонефрит</a:t>
            </a:r>
            <a:r>
              <a:rPr lang="ru-RU" sz="3600" dirty="0" smtClean="0"/>
              <a:t> </a:t>
            </a:r>
            <a:r>
              <a:rPr lang="ru-RU" sz="3600" dirty="0" err="1" smtClean="0"/>
              <a:t>проявляється</a:t>
            </a:r>
            <a:r>
              <a:rPr lang="ru-RU" sz="3600" dirty="0" smtClean="0"/>
              <a:t> </a:t>
            </a:r>
            <a:r>
              <a:rPr lang="ru-RU" sz="3600" dirty="0" err="1" smtClean="0"/>
              <a:t>зниженням</a:t>
            </a:r>
            <a:r>
              <a:rPr lang="ru-RU" sz="3600" dirty="0" smtClean="0"/>
              <a:t> </a:t>
            </a:r>
            <a:r>
              <a:rPr lang="ru-RU" sz="3600" dirty="0" err="1" smtClean="0"/>
              <a:t>функції</a:t>
            </a:r>
            <a:r>
              <a:rPr lang="ru-RU" sz="3600" dirty="0" smtClean="0"/>
              <a:t> </a:t>
            </a:r>
            <a:r>
              <a:rPr lang="ru-RU" sz="3600" dirty="0" err="1" smtClean="0"/>
              <a:t>ураженої</a:t>
            </a:r>
            <a:r>
              <a:rPr lang="ru-RU" sz="3600" dirty="0" smtClean="0"/>
              <a:t> </a:t>
            </a:r>
            <a:r>
              <a:rPr lang="ru-RU" sz="3600" dirty="0" err="1" smtClean="0"/>
              <a:t>нирки</a:t>
            </a:r>
            <a:r>
              <a:rPr lang="ru-RU" sz="3600" dirty="0" smtClean="0"/>
              <a:t> </a:t>
            </a:r>
            <a:r>
              <a:rPr lang="ru-RU" sz="3600" dirty="0" err="1" smtClean="0"/>
              <a:t>або</a:t>
            </a:r>
            <a:r>
              <a:rPr lang="ru-RU" sz="3600" dirty="0" smtClean="0"/>
              <a:t> </a:t>
            </a:r>
            <a:r>
              <a:rPr lang="ru-RU" sz="3600" dirty="0" err="1" smtClean="0"/>
              <a:t>гіпертонією</a:t>
            </a:r>
            <a:r>
              <a:rPr lang="ru-RU" sz="3600" dirty="0" smtClean="0"/>
              <a:t> та </a:t>
            </a:r>
            <a:r>
              <a:rPr lang="ru-RU" sz="3600" dirty="0" err="1" smtClean="0"/>
              <a:t>гіперкінезією</a:t>
            </a:r>
            <a:r>
              <a:rPr lang="ru-RU" sz="3600" dirty="0" smtClean="0"/>
              <a:t> </a:t>
            </a:r>
            <a:r>
              <a:rPr lang="ru-RU" sz="3600" dirty="0" err="1" smtClean="0"/>
              <a:t>чашок</a:t>
            </a:r>
            <a:r>
              <a:rPr lang="ru-RU" sz="3600" dirty="0" smtClean="0"/>
              <a:t>, </a:t>
            </a:r>
            <a:r>
              <a:rPr lang="ru-RU" sz="3600" dirty="0" err="1" smtClean="0"/>
              <a:t>які</a:t>
            </a:r>
            <a:r>
              <a:rPr lang="ru-RU" sz="3600" dirty="0" smtClean="0"/>
              <a:t> у </a:t>
            </a:r>
            <a:r>
              <a:rPr lang="ru-RU" sz="3600" dirty="0" err="1" smtClean="0"/>
              <a:t>пізніших</a:t>
            </a:r>
            <a:r>
              <a:rPr lang="ru-RU" sz="3600" dirty="0" smtClean="0"/>
              <a:t> </a:t>
            </a:r>
            <a:r>
              <a:rPr lang="ru-RU" sz="3600" dirty="0" err="1" smtClean="0"/>
              <a:t>стадіях</a:t>
            </a:r>
            <a:r>
              <a:rPr lang="ru-RU" sz="3600" dirty="0" smtClean="0"/>
              <a:t> </a:t>
            </a:r>
            <a:r>
              <a:rPr lang="ru-RU" sz="3600" dirty="0" err="1" smtClean="0"/>
              <a:t>змінюються</a:t>
            </a:r>
            <a:r>
              <a:rPr lang="ru-RU" sz="3600" dirty="0" smtClean="0"/>
              <a:t> </a:t>
            </a:r>
            <a:r>
              <a:rPr lang="ru-RU" sz="3600" dirty="0" err="1" smtClean="0"/>
              <a:t>їхньою</a:t>
            </a:r>
            <a:r>
              <a:rPr lang="ru-RU" sz="3600" dirty="0" smtClean="0"/>
              <a:t> </a:t>
            </a:r>
            <a:r>
              <a:rPr lang="ru-RU" sz="3600" dirty="0" err="1" smtClean="0"/>
              <a:t>гіпотонією</a:t>
            </a:r>
            <a:r>
              <a:rPr lang="ru-RU" sz="3600" dirty="0" smtClean="0"/>
              <a:t>.</a:t>
            </a:r>
          </a:p>
        </p:txBody>
      </p:sp>
      <p:pic>
        <p:nvPicPr>
          <p:cNvPr id="6" name="Содержимое 5" descr="левосторонний пиелонефрит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214942" y="1571612"/>
            <a:ext cx="3319200" cy="478318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858000" y="24272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85750" y="274639"/>
            <a:ext cx="8429654" cy="868346"/>
          </a:xfrm>
        </p:spPr>
        <p:txBody>
          <a:bodyPr/>
          <a:lstStyle/>
          <a:p>
            <a:pPr algn="l">
              <a:defRPr/>
            </a:pP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Ретроградна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пієлографія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4857754" cy="49292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00" dirty="0" err="1" smtClean="0"/>
              <a:t>Дослідження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виконують</a:t>
            </a:r>
            <a:r>
              <a:rPr lang="ru-RU" sz="3000" dirty="0" smtClean="0"/>
              <a:t> за </a:t>
            </a:r>
            <a:r>
              <a:rPr lang="ru-RU" sz="3000" dirty="0" err="1" smtClean="0"/>
              <a:t>суворими</a:t>
            </a:r>
            <a:r>
              <a:rPr lang="ru-RU" sz="3000" dirty="0" smtClean="0"/>
              <a:t> </a:t>
            </a:r>
            <a:r>
              <a:rPr lang="ru-RU" sz="3000" dirty="0" err="1" smtClean="0"/>
              <a:t>показаннями</a:t>
            </a:r>
            <a:r>
              <a:rPr lang="ru-RU" sz="3000" dirty="0" smtClean="0"/>
              <a:t>, при </a:t>
            </a:r>
            <a:r>
              <a:rPr lang="ru-RU" sz="3000" dirty="0" err="1" smtClean="0"/>
              <a:t>рентгенонегативному</a:t>
            </a:r>
            <a:r>
              <a:rPr lang="ru-RU" sz="3000" dirty="0" smtClean="0"/>
              <a:t> </a:t>
            </a:r>
            <a:r>
              <a:rPr lang="ru-RU" sz="3000" dirty="0" err="1" smtClean="0"/>
              <a:t>камені</a:t>
            </a:r>
            <a:r>
              <a:rPr lang="ru-RU" sz="3000" dirty="0" smtClean="0"/>
              <a:t> </a:t>
            </a:r>
            <a:r>
              <a:rPr lang="ru-RU" sz="3000" dirty="0" err="1" smtClean="0"/>
              <a:t>або</a:t>
            </a:r>
            <a:r>
              <a:rPr lang="ru-RU" sz="3000" dirty="0" smtClean="0"/>
              <a:t> </a:t>
            </a:r>
            <a:r>
              <a:rPr lang="ru-RU" sz="3000" dirty="0" err="1" smtClean="0"/>
              <a:t>інших</a:t>
            </a:r>
            <a:r>
              <a:rPr lang="ru-RU" sz="3000" dirty="0" smtClean="0"/>
              <a:t> причинах </a:t>
            </a:r>
            <a:r>
              <a:rPr lang="ru-RU" sz="3000" dirty="0" err="1" smtClean="0"/>
              <a:t>порушення</a:t>
            </a:r>
            <a:r>
              <a:rPr lang="ru-RU" sz="3000" dirty="0" smtClean="0"/>
              <a:t> </a:t>
            </a:r>
            <a:r>
              <a:rPr lang="ru-RU" sz="3000" dirty="0" err="1" smtClean="0"/>
              <a:t>пасажу</a:t>
            </a:r>
            <a:r>
              <a:rPr lang="ru-RU" sz="3000" dirty="0" smtClean="0"/>
              <a:t> </a:t>
            </a:r>
            <a:r>
              <a:rPr lang="ru-RU" sz="3000" dirty="0" err="1" smtClean="0"/>
              <a:t>сечі</a:t>
            </a:r>
            <a:r>
              <a:rPr lang="ru-RU" sz="3000" dirty="0" smtClean="0"/>
              <a:t>, коли </a:t>
            </a:r>
            <a:r>
              <a:rPr lang="ru-RU" sz="3000" dirty="0" err="1" smtClean="0"/>
              <a:t>необхідно</a:t>
            </a:r>
            <a:r>
              <a:rPr lang="ru-RU" sz="3000" dirty="0" smtClean="0"/>
              <a:t> </a:t>
            </a:r>
            <a:r>
              <a:rPr lang="ru-RU" sz="3000" dirty="0" err="1" smtClean="0"/>
              <a:t>вирішити</a:t>
            </a:r>
            <a:r>
              <a:rPr lang="ru-RU" sz="3000" dirty="0" smtClean="0"/>
              <a:t> </a:t>
            </a:r>
            <a:r>
              <a:rPr lang="ru-RU" sz="3000" dirty="0" err="1" smtClean="0"/>
              <a:t>питання</a:t>
            </a:r>
            <a:r>
              <a:rPr lang="ru-RU" sz="3000" dirty="0" smtClean="0"/>
              <a:t> про </a:t>
            </a:r>
            <a:r>
              <a:rPr lang="ru-RU" sz="3000" dirty="0" err="1" smtClean="0"/>
              <a:t>хірургічне</a:t>
            </a:r>
            <a:r>
              <a:rPr lang="ru-RU" sz="3000" dirty="0" smtClean="0"/>
              <a:t> </a:t>
            </a:r>
            <a:r>
              <a:rPr lang="ru-RU" sz="3000" dirty="0" err="1" smtClean="0"/>
              <a:t>втручання</a:t>
            </a:r>
            <a:r>
              <a:rPr lang="ru-RU" sz="3000" dirty="0" smtClean="0"/>
              <a:t>.</a:t>
            </a:r>
          </a:p>
        </p:txBody>
      </p:sp>
      <p:pic>
        <p:nvPicPr>
          <p:cNvPr id="6" name="Содержимое 5" descr="Стриктура л.м.с. дилятация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468400" y="1571612"/>
            <a:ext cx="3218400" cy="4273169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7215188" y="285670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14313" y="274639"/>
            <a:ext cx="8472487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Комп</a:t>
            </a:r>
            <a:r>
              <a:rPr sz="3600" b="0" smtClean="0">
                <a:solidFill>
                  <a:srgbClr val="FFFF00"/>
                </a:solidFill>
                <a:effectLst/>
                <a:latin typeface="+mn-lt"/>
              </a:rPr>
              <a:t>'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ютерна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томографія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281487" cy="4929207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3060" dirty="0" err="1" smtClean="0"/>
              <a:t>Використовується</a:t>
            </a:r>
            <a:r>
              <a:rPr lang="ru-RU" sz="3060" dirty="0" smtClean="0"/>
              <a:t> в </a:t>
            </a:r>
            <a:r>
              <a:rPr lang="ru-RU" sz="3060" dirty="0" err="1" smtClean="0"/>
              <a:t>диференціальній</a:t>
            </a:r>
            <a:r>
              <a:rPr lang="ru-RU" sz="3060" dirty="0" smtClean="0"/>
              <a:t> </a:t>
            </a:r>
            <a:r>
              <a:rPr lang="ru-RU" sz="3060" dirty="0" err="1" smtClean="0"/>
              <a:t>діагностиці</a:t>
            </a:r>
            <a:r>
              <a:rPr lang="ru-RU" sz="3060" dirty="0" smtClean="0"/>
              <a:t> </a:t>
            </a:r>
            <a:r>
              <a:rPr lang="ru-RU" sz="3060" dirty="0" err="1" smtClean="0"/>
              <a:t>між</a:t>
            </a:r>
            <a:r>
              <a:rPr lang="ru-RU" sz="3060" dirty="0" smtClean="0"/>
              <a:t> серозною та </a:t>
            </a:r>
            <a:r>
              <a:rPr lang="ru-RU" sz="3060" dirty="0" err="1" smtClean="0"/>
              <a:t>гнійними</a:t>
            </a:r>
            <a:r>
              <a:rPr lang="ru-RU" sz="3060" dirty="0" smtClean="0"/>
              <a:t> формами </a:t>
            </a:r>
            <a:r>
              <a:rPr lang="ru-RU" sz="3060" dirty="0" err="1" smtClean="0"/>
              <a:t>гострого</a:t>
            </a:r>
            <a:r>
              <a:rPr lang="ru-RU" sz="3060" dirty="0" smtClean="0"/>
              <a:t> </a:t>
            </a:r>
            <a:r>
              <a:rPr lang="ru-RU" sz="3060" dirty="0" err="1" smtClean="0"/>
              <a:t>пієлонефриту</a:t>
            </a:r>
            <a:r>
              <a:rPr lang="ru-RU" sz="3060" dirty="0" smtClean="0"/>
              <a:t> (за </a:t>
            </a:r>
            <a:r>
              <a:rPr lang="ru-RU" sz="3060" dirty="0" err="1" smtClean="0"/>
              <a:t>різницею</a:t>
            </a:r>
            <a:r>
              <a:rPr lang="ru-RU" sz="3060" dirty="0" smtClean="0"/>
              <a:t> </a:t>
            </a:r>
            <a:r>
              <a:rPr lang="ru-RU" sz="3060" dirty="0" err="1" smtClean="0"/>
              <a:t>щільності</a:t>
            </a:r>
            <a:r>
              <a:rPr lang="ru-RU" sz="3060" dirty="0" smtClean="0"/>
              <a:t> </a:t>
            </a:r>
            <a:r>
              <a:rPr lang="ru-RU" sz="3060" dirty="0" err="1" smtClean="0"/>
              <a:t>паренхіми</a:t>
            </a:r>
            <a:r>
              <a:rPr lang="ru-RU" sz="3060" dirty="0" smtClean="0"/>
              <a:t> </a:t>
            </a:r>
            <a:r>
              <a:rPr lang="ru-RU" sz="3060" dirty="0" err="1" smtClean="0"/>
              <a:t>нирки</a:t>
            </a:r>
            <a:r>
              <a:rPr lang="ru-RU" sz="3060" dirty="0" smtClean="0"/>
              <a:t> та </a:t>
            </a:r>
            <a:r>
              <a:rPr lang="ru-RU" sz="3060" dirty="0" err="1" smtClean="0"/>
              <a:t>патологічно</a:t>
            </a:r>
            <a:r>
              <a:rPr lang="ru-RU" sz="3060" dirty="0" smtClean="0"/>
              <a:t> </a:t>
            </a:r>
            <a:r>
              <a:rPr lang="ru-RU" sz="3060" dirty="0" err="1" smtClean="0"/>
              <a:t>змінених</a:t>
            </a:r>
            <a:r>
              <a:rPr lang="ru-RU" sz="3060" dirty="0" smtClean="0"/>
              <a:t> тканин).</a:t>
            </a:r>
          </a:p>
        </p:txBody>
      </p:sp>
      <p:pic>
        <p:nvPicPr>
          <p:cNvPr id="41988" name="Содержимое 5" descr="КТ. абцесс пр. почки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4714875" y="1714500"/>
            <a:ext cx="4143375" cy="3857625"/>
          </a:xfrm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4497388" y="492918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357158" y="274639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Динамічна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реносцинтиграфія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286250"/>
            <a:ext cx="8715375" cy="1928813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Застосовується</a:t>
            </a:r>
            <a:r>
              <a:rPr lang="ru-RU" sz="2800" dirty="0" smtClean="0"/>
              <a:t> за </a:t>
            </a:r>
            <a:r>
              <a:rPr lang="ru-RU" sz="2800" dirty="0" err="1" smtClean="0"/>
              <a:t>неможливості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виконання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екскреторної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урографії</a:t>
            </a:r>
            <a:r>
              <a:rPr lang="ru-RU" sz="2800" dirty="0" smtClean="0"/>
              <a:t>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недостатності</a:t>
            </a:r>
            <a:r>
              <a:rPr lang="ru-RU" sz="2800" dirty="0" smtClean="0"/>
              <a:t>. </a:t>
            </a:r>
            <a:r>
              <a:rPr lang="ru-RU" sz="2800" dirty="0" err="1" smtClean="0"/>
              <a:t>Розміри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</a:t>
            </a:r>
            <a:r>
              <a:rPr lang="ru-RU" sz="2800" dirty="0" err="1" smtClean="0"/>
              <a:t>звичайні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зменшені</a:t>
            </a:r>
            <a:r>
              <a:rPr lang="ru-RU" sz="2800" dirty="0" smtClean="0"/>
              <a:t>, </a:t>
            </a:r>
            <a:r>
              <a:rPr lang="ru-RU" sz="2800" dirty="0" err="1" smtClean="0"/>
              <a:t>накопичення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ізотопу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знижено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7" name="Содержимое 6" descr="Реносцинтиграфия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1643063" y="1285875"/>
            <a:ext cx="5786437" cy="29083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342928" y="274638"/>
            <a:ext cx="8229600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Лабораторні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дослідження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85750" y="1285875"/>
            <a:ext cx="8472488" cy="50720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крові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Нейтрофільний</a:t>
            </a:r>
            <a:r>
              <a:rPr lang="ru-RU" sz="2800" i="1" dirty="0" smtClean="0"/>
              <a:t> лейкоцитоз. </a:t>
            </a:r>
            <a:r>
              <a:rPr lang="ru-RU" sz="2800" i="1" dirty="0" err="1" smtClean="0"/>
              <a:t>Іноді</a:t>
            </a:r>
            <a:r>
              <a:rPr lang="ru-RU" sz="2800" i="1" dirty="0" smtClean="0"/>
              <a:t> при </a:t>
            </a:r>
            <a:r>
              <a:rPr lang="ru-RU" sz="2800" i="1" dirty="0" err="1" smtClean="0"/>
              <a:t>погіршенні</a:t>
            </a:r>
            <a:r>
              <a:rPr lang="ru-RU" sz="2800" i="1" dirty="0" smtClean="0"/>
              <a:t> стану </a:t>
            </a:r>
            <a:r>
              <a:rPr lang="ru-RU" sz="2800" i="1" dirty="0" err="1" smtClean="0"/>
              <a:t>хворих</a:t>
            </a:r>
            <a:r>
              <a:rPr lang="ru-RU" sz="2800" i="1" dirty="0" smtClean="0"/>
              <a:t> на лейкоцитоз </a:t>
            </a:r>
            <a:r>
              <a:rPr lang="ru-RU" sz="2800" i="1" dirty="0" err="1" smtClean="0"/>
              <a:t>змінюється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лейкопенією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що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вказує</a:t>
            </a:r>
            <a:r>
              <a:rPr lang="ru-RU" sz="2800" i="1" dirty="0" smtClean="0"/>
              <a:t> на </a:t>
            </a:r>
            <a:r>
              <a:rPr lang="ru-RU" sz="2800" i="1" dirty="0" err="1" smtClean="0"/>
              <a:t>погіршення</a:t>
            </a:r>
            <a:r>
              <a:rPr lang="ru-RU" sz="2800" i="1" dirty="0" smtClean="0"/>
              <a:t> стану хворого.</a:t>
            </a:r>
          </a:p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сечі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Піурія</a:t>
            </a:r>
            <a:r>
              <a:rPr lang="ru-RU" sz="2800" i="1" dirty="0" smtClean="0"/>
              <a:t> – </a:t>
            </a:r>
            <a:r>
              <a:rPr lang="ru-RU" sz="2800" i="1" dirty="0" err="1" smtClean="0"/>
              <a:t>найважливіша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ознака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пієлонефриту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Бактеріурія</a:t>
            </a:r>
            <a:r>
              <a:rPr lang="ru-RU" sz="2800" i="1" dirty="0" smtClean="0"/>
              <a:t> (у 95% </a:t>
            </a:r>
            <a:r>
              <a:rPr lang="ru-RU" sz="2800" i="1" dirty="0" err="1" smtClean="0"/>
              <a:t>хворих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виявляють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понад</a:t>
            </a:r>
            <a:r>
              <a:rPr lang="ru-RU" sz="2800" i="1" dirty="0" smtClean="0"/>
              <a:t> 100 000 </a:t>
            </a:r>
            <a:r>
              <a:rPr lang="ru-RU" sz="2800" i="1" dirty="0" err="1" smtClean="0"/>
              <a:t>бактерій</a:t>
            </a:r>
            <a:r>
              <a:rPr lang="ru-RU" sz="2800" i="1" dirty="0" smtClean="0"/>
              <a:t> на 1 мл </a:t>
            </a:r>
            <a:r>
              <a:rPr lang="ru-RU" sz="2800" i="1" dirty="0" err="1" smtClean="0"/>
              <a:t>сечі</a:t>
            </a:r>
            <a:r>
              <a:rPr lang="ru-RU" sz="2800" i="1" dirty="0" smtClean="0"/>
              <a:t>). Для </a:t>
            </a:r>
            <a:r>
              <a:rPr lang="ru-RU" sz="2800" i="1" dirty="0" err="1" smtClean="0"/>
              <a:t>уточнення</a:t>
            </a:r>
            <a:r>
              <a:rPr lang="ru-RU" sz="2800" i="1" dirty="0" smtClean="0"/>
              <a:t> виду </a:t>
            </a:r>
            <a:r>
              <a:rPr lang="ru-RU" sz="2800" i="1" dirty="0" err="1" smtClean="0"/>
              <a:t>мікрофлори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визначення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її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чутливості</a:t>
            </a:r>
            <a:r>
              <a:rPr lang="ru-RU" sz="2800" i="1" dirty="0" smtClean="0"/>
              <a:t> до </a:t>
            </a:r>
            <a:r>
              <a:rPr lang="ru-RU" sz="2800" i="1" dirty="0" err="1" smtClean="0"/>
              <a:t>антибіотиків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проводять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бактеріологічне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дослідження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Гематурія</a:t>
            </a:r>
            <a:r>
              <a:rPr lang="ru-RU" sz="2800" i="1" dirty="0" smtClean="0"/>
              <a:t>, як правило </a:t>
            </a:r>
            <a:r>
              <a:rPr lang="ru-RU" sz="2800" i="1" dirty="0" err="1" smtClean="0"/>
              <a:t>мікроскопічна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але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може</a:t>
            </a:r>
            <a:r>
              <a:rPr lang="ru-RU" sz="2800" i="1" dirty="0" smtClean="0"/>
              <a:t> бути </a:t>
            </a:r>
            <a:r>
              <a:rPr lang="ru-RU" sz="2800" i="1" dirty="0" err="1" smtClean="0"/>
              <a:t>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макрогематурія</a:t>
            </a:r>
            <a:r>
              <a:rPr lang="ru-RU" sz="2800" i="1" dirty="0" smtClean="0"/>
              <a:t> (</a:t>
            </a:r>
            <a:r>
              <a:rPr lang="ru-RU" sz="2800" i="1" dirty="0" err="1" smtClean="0"/>
              <a:t>наприклад</a:t>
            </a:r>
            <a:r>
              <a:rPr lang="ru-RU" sz="2800" i="1" dirty="0" smtClean="0"/>
              <a:t>, при </a:t>
            </a:r>
            <a:r>
              <a:rPr lang="ru-RU" sz="2800" i="1" dirty="0" err="1" smtClean="0"/>
              <a:t>некрозі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ниркових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сосочків</a:t>
            </a:r>
            <a:r>
              <a:rPr lang="ru-RU" sz="2800" i="1" dirty="0" smtClean="0"/>
              <a:t>).</a:t>
            </a:r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Wingdings" pitchFamily="2" charset="2"/>
              <a:buNone/>
              <a:defRPr/>
            </a:pPr>
            <a:endParaRPr lang="ru-RU" sz="24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4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800" dirty="0" smtClean="0"/>
          </a:p>
          <a:p>
            <a:pPr marL="514350" indent="-514350">
              <a:spcBef>
                <a:spcPct val="0"/>
              </a:spcBef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endParaRPr lang="ru-RU" sz="2800" dirty="0" smtClean="0"/>
          </a:p>
          <a:p>
            <a:pPr marL="514350" indent="-514350">
              <a:spcBef>
                <a:spcPct val="0"/>
              </a:spcBef>
              <a:buFont typeface="+mj-lt"/>
              <a:buAutoNum type="arabicPeriod"/>
              <a:defRPr/>
            </a:pPr>
            <a:endParaRPr lang="ru-RU" sz="3060" dirty="0" smtClean="0">
              <a:effectLst/>
            </a:endParaRPr>
          </a:p>
        </p:txBody>
      </p:sp>
      <p:pic>
        <p:nvPicPr>
          <p:cNvPr id="44036" name="Picture 4" descr="C:\Documents and Settings\Sergey\Мои документы\Infecciones urinari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1000" y="4214819"/>
            <a:ext cx="1042966" cy="8572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385763" y="369888"/>
            <a:ext cx="8229600" cy="9874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Диференціальна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діагностика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серозної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                       та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гнійної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стадій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гострого</a:t>
            </a:r>
            <a:r>
              <a:rPr lang="ru-RU" sz="28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2800" b="0" dirty="0" err="1" smtClean="0">
                <a:solidFill>
                  <a:srgbClr val="FFFF00"/>
                </a:solidFill>
                <a:effectLst/>
                <a:latin typeface="+mn-lt"/>
              </a:rPr>
              <a:t>пієлонефриту</a:t>
            </a:r>
            <a:endParaRPr lang="ru-RU" sz="2800" b="0" dirty="0">
              <a:solidFill>
                <a:srgbClr val="FFFF00"/>
              </a:solidFill>
              <a:effectLst/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385763" y="1512888"/>
          <a:ext cx="8329642" cy="4678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4821"/>
                <a:gridCol w="4164821"/>
              </a:tblGrid>
              <a:tr h="461491">
                <a:tc>
                  <a:txBody>
                    <a:bodyPr/>
                    <a:lstStyle/>
                    <a:p>
                      <a:r>
                        <a:rPr lang="ru-RU" sz="2400" b="0" dirty="0" err="1" smtClean="0"/>
                        <a:t>Серозний</a:t>
                      </a:r>
                      <a:r>
                        <a:rPr lang="ru-RU" sz="2400" b="0" dirty="0" smtClean="0"/>
                        <a:t> </a:t>
                      </a:r>
                      <a:r>
                        <a:rPr lang="ru-RU" sz="2400" b="0" dirty="0" err="1" smtClean="0"/>
                        <a:t>пієлонефрит</a:t>
                      </a:r>
                      <a:endParaRPr lang="ru-RU" sz="2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err="1" smtClean="0"/>
                        <a:t>Гнійний</a:t>
                      </a:r>
                      <a:r>
                        <a:rPr lang="ru-RU" sz="2400" b="0" dirty="0" smtClean="0"/>
                        <a:t> </a:t>
                      </a:r>
                      <a:r>
                        <a:rPr lang="ru-RU" sz="2400" b="0" dirty="0" err="1" smtClean="0"/>
                        <a:t>пієлонефрит</a:t>
                      </a:r>
                      <a:endParaRPr lang="ru-RU" sz="2400" b="0" dirty="0"/>
                    </a:p>
                  </a:txBody>
                  <a:tcPr/>
                </a:tc>
              </a:tr>
              <a:tr h="46720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Гіпертермія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Гіпертермія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</a:t>
                      </a:r>
                      <a:r>
                        <a:rPr lang="ru-RU" dirty="0" smtClean="0"/>
                        <a:t> ознобами.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Болісність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ділянці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нирки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Напруга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передньої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черевної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стінки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Пальпується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збільшена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болісна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</a:t>
                      </a:r>
                      <a:r>
                        <a:rPr lang="ru-RU" dirty="0" err="1" smtClean="0"/>
                        <a:t>ка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Лейкоцитурія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Лейкоцитурія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Бактеріурія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1124439">
                <a:tc>
                  <a:txBody>
                    <a:bodyPr/>
                    <a:lstStyle/>
                    <a:p>
                      <a:r>
                        <a:rPr lang="ru-RU" dirty="0" smtClean="0"/>
                        <a:t>ЕУ – </a:t>
                      </a:r>
                      <a:r>
                        <a:rPr lang="ru-RU" dirty="0" err="1" smtClean="0"/>
                        <a:t>контури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поперекових</a:t>
                      </a:r>
                      <a:r>
                        <a:rPr lang="ru-RU" baseline="0" dirty="0" smtClean="0"/>
                        <a:t> м</a:t>
                      </a:r>
                      <a:r>
                        <a:rPr lang="en-US" baseline="0" dirty="0" smtClean="0"/>
                        <a:t>’</a:t>
                      </a:r>
                      <a:r>
                        <a:rPr lang="ru-RU" baseline="0" dirty="0" err="1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чіткі</a:t>
                      </a:r>
                      <a:r>
                        <a:rPr lang="ru-RU" dirty="0" smtClean="0"/>
                        <a:t>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збережена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ЕУ – </a:t>
                      </a:r>
                      <a:r>
                        <a:rPr lang="ru-RU" dirty="0" err="1" smtClean="0"/>
                        <a:t>відсутність</a:t>
                      </a:r>
                      <a:r>
                        <a:rPr lang="ru-RU" dirty="0" smtClean="0"/>
                        <a:t> контура </a:t>
                      </a:r>
                      <a:r>
                        <a:rPr lang="ru-RU" dirty="0" err="1" smtClean="0"/>
                        <a:t>поперекових</a:t>
                      </a:r>
                      <a:r>
                        <a:rPr lang="ru-RU" dirty="0" smtClean="0"/>
                        <a:t> м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smtClean="0"/>
                        <a:t>язів</a:t>
                      </a:r>
                      <a:r>
                        <a:rPr lang="ru-RU" dirty="0" smtClean="0"/>
                        <a:t> </a:t>
                      </a:r>
                      <a:r>
                        <a:rPr lang="ru-RU" baseline="0" dirty="0" smtClean="0"/>
                        <a:t> на </a:t>
                      </a:r>
                      <a:r>
                        <a:rPr lang="ru-RU" baseline="0" dirty="0" err="1" smtClean="0"/>
                        <a:t>боці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ураження</a:t>
                      </a:r>
                      <a:r>
                        <a:rPr lang="ru-RU" dirty="0" smtClean="0"/>
                        <a:t>.</a:t>
                      </a:r>
                      <a:r>
                        <a:rPr lang="ru-RU" baseline="0" dirty="0" smtClean="0"/>
                        <a:t> 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обмежена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або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відсутня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461491">
                <a:tc>
                  <a:txBody>
                    <a:bodyPr/>
                    <a:lstStyle/>
                    <a:p>
                      <a:r>
                        <a:rPr lang="ru-RU" dirty="0" smtClean="0"/>
                        <a:t>УЗД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ru-RU" baseline="0" dirty="0" err="1" smtClean="0"/>
                        <a:t>паренхіма</a:t>
                      </a:r>
                      <a:r>
                        <a:rPr lang="ru-RU" baseline="0" dirty="0" smtClean="0"/>
                        <a:t> не </a:t>
                      </a:r>
                      <a:r>
                        <a:rPr lang="ru-RU" baseline="0" dirty="0" err="1" smtClean="0"/>
                        <a:t>потовщена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однорідна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рухливість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нирки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збережена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УЗД – </a:t>
                      </a:r>
                      <a:r>
                        <a:rPr lang="ru-RU" dirty="0" err="1" smtClean="0"/>
                        <a:t>дифузне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або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осередкове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ущільнення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паренхіми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її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неоднорідність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07203">
                <a:tc gridSpan="2">
                  <a:txBody>
                    <a:bodyPr/>
                    <a:lstStyle/>
                    <a:p>
                      <a:r>
                        <a:rPr lang="ru-RU" sz="1600" dirty="0" err="1" smtClean="0"/>
                        <a:t>Примітки</a:t>
                      </a:r>
                      <a:r>
                        <a:rPr lang="ru-RU" sz="1600" dirty="0" smtClean="0"/>
                        <a:t>: ЕУ – </a:t>
                      </a:r>
                      <a:r>
                        <a:rPr lang="ru-RU" sz="1600" dirty="0" err="1" smtClean="0"/>
                        <a:t>екскреторна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урографія</a:t>
                      </a:r>
                      <a:r>
                        <a:rPr lang="ru-RU" sz="1600" dirty="0" smtClean="0"/>
                        <a:t>; УЗД -  </a:t>
                      </a:r>
                      <a:r>
                        <a:rPr lang="ru-RU" sz="1600" dirty="0" err="1" smtClean="0"/>
                        <a:t>ультразвукове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дослідження</a:t>
                      </a:r>
                      <a:r>
                        <a:rPr lang="ru-RU" sz="1600" dirty="0" smtClean="0"/>
                        <a:t>.</a:t>
                      </a:r>
                      <a:endParaRPr lang="ru-RU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Лікування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гострого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пієлонефриту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10" name="Содержимое 9" descr="1a52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571480"/>
            <a:ext cx="8715406" cy="4857784"/>
          </a:xfrm>
          <a:effectLst>
            <a:softEdge rad="112500"/>
          </a:effectLst>
        </p:spPr>
      </p:pic>
      <p:pic>
        <p:nvPicPr>
          <p:cNvPr id="12" name="Содержимое 8" descr="42-167843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00892" y="1000108"/>
            <a:ext cx="1435100" cy="215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 noChangeAspect="1"/>
          </p:cNvSpPr>
          <p:nvPr>
            <p:ph idx="1"/>
          </p:nvPr>
        </p:nvSpPr>
        <p:spPr>
          <a:xfrm>
            <a:off x="214313" y="500063"/>
            <a:ext cx="8643937" cy="600075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dirty="0" err="1" smtClean="0">
                <a:solidFill>
                  <a:srgbClr val="FFC000"/>
                </a:solidFill>
              </a:rPr>
              <a:t>Консервативне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лікування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гострого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пієлонефриту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має</a:t>
            </a:r>
            <a:r>
              <a:rPr lang="ru-RU" dirty="0" smtClean="0">
                <a:solidFill>
                  <a:srgbClr val="FFC000"/>
                </a:solidFill>
              </a:rPr>
              <a:t> бути </a:t>
            </a:r>
            <a:r>
              <a:rPr lang="ru-RU" dirty="0" err="1" smtClean="0">
                <a:solidFill>
                  <a:srgbClr val="FFC000"/>
                </a:solidFill>
              </a:rPr>
              <a:t>комплексним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включати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наступні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моменти</a:t>
            </a:r>
            <a:r>
              <a:rPr lang="ru-RU" dirty="0" smtClean="0">
                <a:solidFill>
                  <a:srgbClr val="FFC000"/>
                </a:solidFill>
              </a:rPr>
              <a:t>: </a:t>
            </a:r>
            <a:r>
              <a:rPr lang="ru-RU" dirty="0" err="1" smtClean="0"/>
              <a:t>усунення</a:t>
            </a:r>
            <a:r>
              <a:rPr lang="ru-RU" dirty="0" smtClean="0"/>
              <a:t> причини,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викликає</a:t>
            </a:r>
            <a:r>
              <a:rPr lang="ru-RU" dirty="0" smtClean="0"/>
              <a:t> </a:t>
            </a:r>
            <a:r>
              <a:rPr lang="ru-RU" dirty="0" err="1" smtClean="0"/>
              <a:t>порушення</a:t>
            </a:r>
            <a:r>
              <a:rPr lang="ru-RU" dirty="0" smtClean="0"/>
              <a:t> </a:t>
            </a:r>
            <a:r>
              <a:rPr lang="ru-RU" dirty="0" err="1" smtClean="0"/>
              <a:t>уродінаміки</a:t>
            </a:r>
            <a:r>
              <a:rPr lang="ru-RU" dirty="0" smtClean="0"/>
              <a:t>, </a:t>
            </a:r>
            <a:r>
              <a:rPr lang="ru-RU" dirty="0" err="1" smtClean="0"/>
              <a:t>антибактеріальна</a:t>
            </a:r>
            <a:r>
              <a:rPr lang="ru-RU" dirty="0" smtClean="0"/>
              <a:t>, </a:t>
            </a:r>
            <a:r>
              <a:rPr lang="ru-RU" dirty="0" err="1" smtClean="0"/>
              <a:t>дезінтоксикаційна</a:t>
            </a:r>
            <a:r>
              <a:rPr lang="ru-RU" dirty="0" smtClean="0"/>
              <a:t>, </a:t>
            </a:r>
            <a:r>
              <a:rPr lang="ru-RU" dirty="0" err="1" smtClean="0"/>
              <a:t>імунокорегуюча</a:t>
            </a:r>
            <a:r>
              <a:rPr lang="ru-RU" dirty="0" smtClean="0"/>
              <a:t> та симптоматична </a:t>
            </a:r>
            <a:r>
              <a:rPr lang="ru-RU" dirty="0" err="1" smtClean="0"/>
              <a:t>терапія</a:t>
            </a:r>
            <a:r>
              <a:rPr lang="ru-RU" dirty="0" smtClean="0"/>
              <a:t>.</a:t>
            </a:r>
          </a:p>
          <a:p>
            <a:pPr marL="514350" indent="-514350"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dirty="0" err="1" smtClean="0">
                <a:solidFill>
                  <a:srgbClr val="FFC000"/>
                </a:solidFill>
              </a:rPr>
              <a:t>Оперативне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>
                <a:solidFill>
                  <a:srgbClr val="FFC000"/>
                </a:solidFill>
              </a:rPr>
              <a:t>лікування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dirty="0" err="1" smtClean="0"/>
              <a:t>виконується</a:t>
            </a:r>
            <a:r>
              <a:rPr lang="ru-RU" dirty="0" smtClean="0"/>
              <a:t> у </a:t>
            </a:r>
            <a:r>
              <a:rPr lang="ru-RU" dirty="0" err="1" smtClean="0"/>
              <a:t>разі</a:t>
            </a:r>
            <a:r>
              <a:rPr lang="ru-RU" dirty="0" smtClean="0"/>
              <a:t> </a:t>
            </a:r>
            <a:r>
              <a:rPr lang="ru-RU" dirty="0" err="1" smtClean="0"/>
              <a:t>безуспішності</a:t>
            </a:r>
            <a:r>
              <a:rPr lang="ru-RU" dirty="0" smtClean="0"/>
              <a:t> </a:t>
            </a:r>
            <a:r>
              <a:rPr lang="ru-RU" dirty="0" err="1" smtClean="0"/>
              <a:t>консервативної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.</a:t>
            </a:r>
          </a:p>
          <a:p>
            <a:pPr marL="514350" indent="-514350">
              <a:buClr>
                <a:srgbClr val="FFC000"/>
              </a:buClr>
              <a:buSzPct val="10000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Текст 4"/>
          <p:cNvSpPr>
            <a:spLocks noGrp="1"/>
          </p:cNvSpPr>
          <p:nvPr>
            <p:ph type="body" sz="half" idx="1"/>
          </p:nvPr>
        </p:nvSpPr>
        <p:spPr>
          <a:xfrm>
            <a:off x="368300" y="4572000"/>
            <a:ext cx="8347075" cy="17145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>
                <a:solidFill>
                  <a:srgbClr val="FFFF00"/>
                </a:solidFill>
              </a:rPr>
              <a:t>Мета </a:t>
            </a:r>
            <a:r>
              <a:rPr lang="ru-RU" dirty="0" err="1" smtClean="0">
                <a:solidFill>
                  <a:srgbClr val="FFFF00"/>
                </a:solidFill>
              </a:rPr>
              <a:t>лікування</a:t>
            </a:r>
            <a:r>
              <a:rPr lang="ru-RU" dirty="0" smtClean="0">
                <a:solidFill>
                  <a:srgbClr val="FFFF00"/>
                </a:solidFill>
              </a:rPr>
              <a:t> – </a:t>
            </a:r>
            <a:r>
              <a:rPr lang="ru-RU" dirty="0" err="1" smtClean="0"/>
              <a:t>збереження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профілактика</a:t>
            </a:r>
            <a:r>
              <a:rPr lang="ru-RU" dirty="0" smtClean="0"/>
              <a:t> </a:t>
            </a:r>
            <a:r>
              <a:rPr lang="ru-RU" dirty="0" err="1" smtClean="0"/>
              <a:t>уросепсису</a:t>
            </a:r>
            <a:r>
              <a:rPr lang="ru-RU" dirty="0" smtClean="0"/>
              <a:t> та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рецидивів</a:t>
            </a:r>
            <a:r>
              <a:rPr lang="ru-RU" dirty="0" smtClean="0"/>
              <a:t> </a:t>
            </a:r>
            <a:r>
              <a:rPr lang="ru-RU" dirty="0" err="1" smtClean="0"/>
              <a:t>захворювання</a:t>
            </a:r>
            <a:r>
              <a:rPr lang="ru-RU" dirty="0" smtClean="0"/>
              <a:t>.</a:t>
            </a:r>
          </a:p>
        </p:txBody>
      </p:sp>
      <p:pic>
        <p:nvPicPr>
          <p:cNvPr id="5" name="Содержимое 4" descr="Почка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71538" y="571480"/>
            <a:ext cx="7072362" cy="4000528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14282" y="274639"/>
            <a:ext cx="8501092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Відновлення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уродинаміки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214313" y="1285875"/>
            <a:ext cx="4429125" cy="50720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будь-якій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формі</a:t>
            </a:r>
            <a:r>
              <a:rPr lang="ru-RU" sz="2800" dirty="0" smtClean="0"/>
              <a:t> </a:t>
            </a:r>
            <a:r>
              <a:rPr lang="ru-RU" sz="2800" dirty="0" err="1" smtClean="0"/>
              <a:t>гострого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обструктивного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в </a:t>
            </a:r>
            <a:r>
              <a:rPr lang="ru-RU" sz="2800" dirty="0" err="1" smtClean="0"/>
              <a:t>невідкладному</a:t>
            </a:r>
            <a:r>
              <a:rPr lang="ru-RU" sz="2800" dirty="0" smtClean="0"/>
              <a:t> порядку повинен бути </a:t>
            </a:r>
            <a:r>
              <a:rPr lang="ru-RU" sz="2800" dirty="0" err="1" smtClean="0"/>
              <a:t>відновлений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відтік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, </a:t>
            </a:r>
            <a:r>
              <a:rPr lang="ru-RU" sz="2800" dirty="0" err="1" smtClean="0"/>
              <a:t>причому</a:t>
            </a:r>
            <a:r>
              <a:rPr lang="ru-RU" sz="2800" dirty="0" smtClean="0"/>
              <a:t>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має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решті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заходів</a:t>
            </a:r>
            <a:r>
              <a:rPr lang="ru-RU" sz="2800" dirty="0" smtClean="0"/>
              <a:t>.</a:t>
            </a:r>
          </a:p>
        </p:txBody>
      </p:sp>
      <p:pic>
        <p:nvPicPr>
          <p:cNvPr id="6" name="Содержимое 5" descr="INREN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929190" y="1357298"/>
            <a:ext cx="3740400" cy="485778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158" name="Picture 6" descr="C:\Documents and Settings\Sergey\Мои документы\FIST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168099"/>
            <a:ext cx="2143140" cy="2332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5715000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142876" y="274638"/>
            <a:ext cx="8615332" cy="796908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4000500"/>
            <a:ext cx="8715375" cy="2428896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гострому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пієлонефриті</a:t>
            </a:r>
            <a:r>
              <a:rPr lang="ru-RU" sz="2800" dirty="0" smtClean="0"/>
              <a:t> на початку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антибактеріальна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терапія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завжди</a:t>
            </a:r>
            <a:r>
              <a:rPr lang="ru-RU" sz="2800" dirty="0" smtClean="0"/>
              <a:t> </a:t>
            </a:r>
            <a:r>
              <a:rPr lang="ru-RU" sz="2800" dirty="0" err="1" smtClean="0"/>
              <a:t>буває</a:t>
            </a:r>
            <a:r>
              <a:rPr lang="ru-RU" sz="2800" dirty="0" smtClean="0"/>
              <a:t> </a:t>
            </a:r>
            <a:r>
              <a:rPr lang="ru-RU" sz="2800" dirty="0" err="1" smtClean="0"/>
              <a:t>емпіричною</a:t>
            </a:r>
            <a:r>
              <a:rPr lang="ru-RU" sz="2800" dirty="0" smtClean="0"/>
              <a:t>, </a:t>
            </a:r>
            <a:r>
              <a:rPr lang="ru-RU" sz="2800" dirty="0" err="1" smtClean="0"/>
              <a:t>необхідно</a:t>
            </a:r>
            <a:r>
              <a:rPr lang="ru-RU" sz="2800" dirty="0" smtClean="0"/>
              <a:t> правильно </a:t>
            </a:r>
            <a:r>
              <a:rPr lang="ru-RU" sz="2800" dirty="0" err="1" smtClean="0"/>
              <a:t>підібрати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раціональну</a:t>
            </a:r>
            <a:r>
              <a:rPr lang="ru-RU" sz="2800" dirty="0" smtClean="0"/>
              <a:t> </a:t>
            </a:r>
            <a:r>
              <a:rPr lang="ru-RU" sz="2800" dirty="0" err="1" smtClean="0"/>
              <a:t>комбінацію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препаратів</a:t>
            </a:r>
            <a:r>
              <a:rPr lang="ru-RU" sz="2800" dirty="0" smtClean="0"/>
              <a:t>, дозу та </a:t>
            </a:r>
            <a:r>
              <a:rPr lang="ru-RU" sz="2800" dirty="0" err="1" smtClean="0"/>
              <a:t>спосіб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1945228448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6946900" y="1293813"/>
            <a:ext cx="1800225" cy="270668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1" name="Picture 5" descr="C:\Documents and Settings\Sergey\Мои документы\401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1571625"/>
            <a:ext cx="2901950" cy="219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2" name="Picture 6" descr="C:\Documents and Settings\Sergey\Мои документы\igentamicin410m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571612"/>
            <a:ext cx="1285884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 noChangeAspect="1"/>
          </p:cNvSpPr>
          <p:nvPr>
            <p:ph type="title"/>
          </p:nvPr>
        </p:nvSpPr>
        <p:spPr>
          <a:xfrm>
            <a:off x="0" y="274638"/>
            <a:ext cx="9144000" cy="725487"/>
          </a:xfrm>
        </p:spPr>
        <p:txBody>
          <a:bodyPr/>
          <a:lstStyle/>
          <a:p>
            <a:pPr>
              <a:defRPr/>
            </a:pP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Емпірична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 </a:t>
            </a: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  </a:t>
            </a:r>
            <a:r>
              <a:rPr lang="ru-RU" sz="32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r>
              <a:rPr lang="ru-RU" sz="32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endParaRPr lang="ru-RU" sz="3200" b="0" dirty="0">
              <a:solidFill>
                <a:srgbClr val="FFFF00"/>
              </a:solidFill>
              <a:effectLst/>
              <a:latin typeface="+mn-lt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285750" y="993775"/>
          <a:ext cx="8643998" cy="5427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49"/>
                <a:gridCol w="1785950"/>
                <a:gridCol w="3143243"/>
                <a:gridCol w="1928856"/>
              </a:tblGrid>
              <a:tr h="1435026"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Діагноз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Найбільш</a:t>
                      </a:r>
                      <a:r>
                        <a:rPr lang="ru-RU" sz="2000" b="0" dirty="0" smtClean="0"/>
                        <a:t> </a:t>
                      </a:r>
                      <a:r>
                        <a:rPr lang="ru-RU" sz="2000" b="0" dirty="0" err="1" smtClean="0"/>
                        <a:t>частий</a:t>
                      </a:r>
                      <a:r>
                        <a:rPr lang="ru-RU" sz="2000" b="0" dirty="0" smtClean="0"/>
                        <a:t> </a:t>
                      </a:r>
                      <a:r>
                        <a:rPr lang="ru-RU" sz="2000" b="0" dirty="0" err="1" smtClean="0"/>
                        <a:t>збудник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Антибактеріальна</a:t>
                      </a:r>
                      <a:r>
                        <a:rPr lang="ru-RU" sz="2000" b="0" baseline="0" dirty="0" smtClean="0"/>
                        <a:t> </a:t>
                      </a:r>
                      <a:r>
                        <a:rPr lang="ru-RU" sz="2000" b="0" baseline="0" dirty="0" err="1" smtClean="0"/>
                        <a:t>терапія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err="1" smtClean="0"/>
                        <a:t>Тривалість</a:t>
                      </a:r>
                      <a:endParaRPr lang="ru-RU" sz="2000" b="0" dirty="0"/>
                    </a:p>
                  </a:txBody>
                  <a:tcPr/>
                </a:tc>
              </a:tr>
              <a:tr h="185709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Пієлонефрит</a:t>
                      </a:r>
                      <a:r>
                        <a:rPr lang="ru-RU" sz="1600" dirty="0" smtClean="0"/>
                        <a:t> </a:t>
                      </a:r>
                      <a:endParaRPr lang="en-US" sz="1600" dirty="0" smtClean="0"/>
                    </a:p>
                    <a:p>
                      <a:r>
                        <a:rPr lang="ru-RU" sz="1600" dirty="0" err="1" smtClean="0"/>
                        <a:t>гострий</a:t>
                      </a:r>
                      <a:r>
                        <a:rPr lang="ru-RU" sz="1600" dirty="0" smtClean="0"/>
                        <a:t> </a:t>
                      </a:r>
                      <a:endParaRPr lang="en-US" sz="1600" dirty="0" smtClean="0"/>
                    </a:p>
                    <a:p>
                      <a:r>
                        <a:rPr lang="ru-RU" sz="1600" dirty="0" err="1" smtClean="0"/>
                        <a:t>неускладнений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E.</a:t>
                      </a:r>
                      <a:r>
                        <a:rPr lang="en-US" sz="1800" baseline="0" dirty="0" smtClean="0"/>
                        <a:t> Coli</a:t>
                      </a:r>
                    </a:p>
                    <a:p>
                      <a:r>
                        <a:rPr lang="en-US" sz="1800" baseline="0" dirty="0" smtClean="0"/>
                        <a:t>Proteus</a:t>
                      </a:r>
                    </a:p>
                    <a:p>
                      <a:r>
                        <a:rPr lang="en-US" sz="1800" baseline="0" dirty="0" err="1" smtClean="0"/>
                        <a:t>Klebsiella</a:t>
                      </a:r>
                      <a:endParaRPr lang="en-US" sz="1800" baseline="0" dirty="0" smtClean="0"/>
                    </a:p>
                    <a:p>
                      <a:r>
                        <a:rPr lang="uk-UA" sz="1800" baseline="0" dirty="0" smtClean="0"/>
                        <a:t>Інші</a:t>
                      </a:r>
                      <a:endParaRPr lang="ru-RU" sz="1800" baseline="0" dirty="0" smtClean="0"/>
                    </a:p>
                    <a:p>
                      <a:r>
                        <a:rPr lang="en-US" sz="1800" baseline="0" dirty="0" err="1" smtClean="0"/>
                        <a:t>Enterobacter</a:t>
                      </a:r>
                      <a:endParaRPr lang="en-US" sz="1800" baseline="0" dirty="0" smtClean="0"/>
                    </a:p>
                    <a:p>
                      <a:r>
                        <a:rPr lang="en-US" sz="1800" baseline="0" dirty="0" err="1" smtClean="0"/>
                        <a:t>Staphilococcus</a:t>
                      </a:r>
                      <a:endParaRPr lang="en-US" sz="1800" baseline="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Фторхінолон</a:t>
                      </a:r>
                      <a:endParaRPr lang="ru-RU" sz="1600" dirty="0" smtClean="0"/>
                    </a:p>
                    <a:p>
                      <a:r>
                        <a:rPr lang="ru-RU" sz="1600" dirty="0" err="1" smtClean="0"/>
                        <a:t>Цефалоспорин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II-III</a:t>
                      </a:r>
                      <a:r>
                        <a:rPr lang="ru-RU" sz="1600" baseline="0" dirty="0" smtClean="0"/>
                        <a:t>            </a:t>
                      </a:r>
                      <a:r>
                        <a:rPr lang="ru-RU" sz="1600" baseline="0" dirty="0" err="1" smtClean="0"/>
                        <a:t>генерації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Альтернативні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Амінопеніциліни</a:t>
                      </a:r>
                      <a:r>
                        <a:rPr lang="ru-RU" sz="1600" baseline="0" dirty="0" smtClean="0"/>
                        <a:t> +</a:t>
                      </a:r>
                    </a:p>
                    <a:p>
                      <a:r>
                        <a:rPr lang="ru-RU" sz="1600" baseline="0" dirty="0" err="1" smtClean="0"/>
                        <a:t>інгібітори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β</a:t>
                      </a:r>
                      <a:r>
                        <a:rPr lang="ru-RU" sz="1600" baseline="0" dirty="0" smtClean="0"/>
                        <a:t>-</a:t>
                      </a:r>
                      <a:r>
                        <a:rPr lang="ru-RU" sz="1600" baseline="0" dirty="0" err="1" smtClean="0"/>
                        <a:t>лактамаз</a:t>
                      </a:r>
                      <a:endParaRPr lang="ru-RU" sz="1600" baseline="0" dirty="0" smtClean="0"/>
                    </a:p>
                    <a:p>
                      <a:r>
                        <a:rPr lang="ru-RU" sz="1600" baseline="0" dirty="0" err="1" smtClean="0"/>
                        <a:t>Аміноглікозид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7 -10 </a:t>
                      </a:r>
                      <a:r>
                        <a:rPr lang="ru-RU" sz="1600" dirty="0" err="1" smtClean="0"/>
                        <a:t>днів</a:t>
                      </a:r>
                      <a:endParaRPr lang="ru-RU" sz="1600" dirty="0"/>
                    </a:p>
                  </a:txBody>
                  <a:tcPr/>
                </a:tc>
              </a:tr>
              <a:tr h="1857093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Пієлонефрит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гострий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ускладнений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Enterobacter</a:t>
                      </a: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Pseudomonas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Candida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Фторхінолон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Цефалоспорин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smtClean="0"/>
                        <a:t>II-III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генерації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антисиньогнійний</a:t>
                      </a:r>
                      <a:endParaRPr lang="ru-RU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Карбапенем+</a:t>
                      </a:r>
                      <a:endParaRPr lang="ru-RU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аміноглікозид</a:t>
                      </a:r>
                      <a:endParaRPr lang="ru-RU" baseline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3-5 </a:t>
                      </a:r>
                      <a:r>
                        <a:rPr lang="ru-RU" dirty="0" err="1" smtClean="0"/>
                        <a:t>днів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після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елімінації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збудника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або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ускладнюючих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факторів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3071813"/>
            <a:ext cx="8715375" cy="328614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всіх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стадіях</a:t>
            </a:r>
            <a:r>
              <a:rPr lang="ru-RU" sz="2800" dirty="0" smtClean="0"/>
              <a:t> та формах </a:t>
            </a:r>
            <a:r>
              <a:rPr lang="ru-RU" sz="2800" dirty="0" err="1" smtClean="0"/>
              <a:t>гострого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адекватним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лише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парентеральний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спосіб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перевагу</a:t>
            </a:r>
            <a:r>
              <a:rPr lang="ru-RU" sz="2800" dirty="0" smtClean="0"/>
              <a:t> </a:t>
            </a:r>
            <a:r>
              <a:rPr lang="ru-RU" sz="2800" dirty="0" err="1" smtClean="0"/>
              <a:t>слід</a:t>
            </a:r>
            <a:r>
              <a:rPr lang="ru-RU" sz="2800" dirty="0" smtClean="0"/>
              <a:t> </a:t>
            </a:r>
            <a:r>
              <a:rPr lang="ru-RU" sz="2800" dirty="0" err="1" smtClean="0"/>
              <a:t>надавати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внутрішньовенному</a:t>
            </a:r>
            <a:r>
              <a:rPr lang="ru-RU" sz="2800" dirty="0" smtClean="0"/>
              <a:t> шляху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. </a:t>
            </a:r>
            <a:r>
              <a:rPr lang="ru-RU" sz="2800" dirty="0" err="1" smtClean="0"/>
              <a:t>Оцінка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ефективності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терапії</a:t>
            </a:r>
            <a:r>
              <a:rPr lang="ru-RU" sz="2800" dirty="0" smtClean="0"/>
              <a:t> повинна </a:t>
            </a:r>
            <a:r>
              <a:rPr lang="ru-RU" sz="2800" dirty="0" err="1" smtClean="0"/>
              <a:t>здійснюватися</a:t>
            </a:r>
            <a:r>
              <a:rPr lang="ru-RU" sz="2800" dirty="0" smtClean="0"/>
              <a:t> через 48-72 </a:t>
            </a:r>
            <a:r>
              <a:rPr lang="ru-RU" sz="2800" dirty="0" err="1" smtClean="0"/>
              <a:t>години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корекція</a:t>
            </a:r>
            <a:r>
              <a:rPr lang="ru-RU" sz="2800" dirty="0" smtClean="0"/>
              <a:t> - </a:t>
            </a:r>
            <a:r>
              <a:rPr lang="ru-RU" sz="2800" dirty="0" err="1" smtClean="0"/>
              <a:t>після</a:t>
            </a:r>
            <a:r>
              <a:rPr lang="ru-RU" sz="2800" dirty="0" smtClean="0"/>
              <a:t> </a:t>
            </a:r>
            <a:r>
              <a:rPr lang="ru-RU" sz="2800" dirty="0" err="1" smtClean="0"/>
              <a:t>отримання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результатів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бактеріологічного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.</a:t>
            </a: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3060" dirty="0" smtClean="0">
              <a:effectLst/>
            </a:endParaRP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8" name="Содержимое 7" descr="42-16784382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6715125" y="571500"/>
            <a:ext cx="1527175" cy="229711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29" name="Picture 5" descr="C:\Documents and Settings\Sergey\Мои документы\picture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020763"/>
            <a:ext cx="1928813" cy="142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30" name="Picture 6" descr="C:\Documents and Settings\Sergey\Мои документы\42-152107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1063" y="1000125"/>
            <a:ext cx="2159000" cy="14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Содержимое 8" descr="колонии микроорганизмов (синего цвета) в почечных канальцах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879475"/>
            <a:ext cx="3409950" cy="1978025"/>
          </a:xfrm>
        </p:spPr>
      </p:pic>
      <p:sp>
        <p:nvSpPr>
          <p:cNvPr id="3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428625"/>
            <a:ext cx="4429125" cy="614364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800" dirty="0" err="1" smtClean="0"/>
              <a:t>Дотримуючись</a:t>
            </a:r>
            <a:r>
              <a:rPr lang="ru-RU" sz="2800" dirty="0" smtClean="0"/>
              <a:t> </a:t>
            </a:r>
            <a:r>
              <a:rPr lang="ru-RU" sz="2800" dirty="0" err="1" smtClean="0"/>
              <a:t>раціональної</a:t>
            </a:r>
            <a:r>
              <a:rPr lang="ru-RU" sz="2800" dirty="0" smtClean="0"/>
              <a:t> тактики </a:t>
            </a:r>
            <a:r>
              <a:rPr lang="ru-RU" sz="2800" dirty="0" err="1" smtClean="0"/>
              <a:t>антибіотикотерапії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</a:t>
            </a:r>
            <a:r>
              <a:rPr lang="ru-RU" sz="2800" dirty="0" err="1" smtClean="0"/>
              <a:t>уникнути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багатьох</a:t>
            </a:r>
            <a:r>
              <a:rPr lang="ru-RU" sz="2800" dirty="0" smtClean="0"/>
              <a:t> </a:t>
            </a:r>
            <a:r>
              <a:rPr lang="ru-RU" sz="2800" dirty="0" err="1" smtClean="0"/>
              <a:t>небажаних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наслідків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виникають</a:t>
            </a:r>
            <a:r>
              <a:rPr lang="ru-RU" sz="2800" dirty="0" smtClean="0"/>
              <a:t> при неправильному </a:t>
            </a:r>
            <a:r>
              <a:rPr lang="ru-RU" sz="2800" dirty="0" err="1" smtClean="0"/>
              <a:t>підході</a:t>
            </a:r>
            <a:r>
              <a:rPr lang="ru-RU" sz="2800" dirty="0" smtClean="0"/>
              <a:t> до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: </a:t>
            </a:r>
            <a:r>
              <a:rPr lang="ru-RU" sz="2800" dirty="0" err="1" smtClean="0"/>
              <a:t>поширення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антибіотикостійких</a:t>
            </a:r>
            <a:r>
              <a:rPr lang="ru-RU" sz="2800" dirty="0" smtClean="0"/>
              <a:t> </a:t>
            </a:r>
            <a:r>
              <a:rPr lang="ru-RU" sz="2800" dirty="0" err="1" smtClean="0"/>
              <a:t>штамів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збудників</a:t>
            </a:r>
            <a:r>
              <a:rPr lang="ru-RU" sz="2800" dirty="0" smtClean="0"/>
              <a:t>, прояви </a:t>
            </a:r>
            <a:r>
              <a:rPr lang="ru-RU" sz="2800" dirty="0" err="1" smtClean="0"/>
              <a:t>токсичності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лікарських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засобів</a:t>
            </a:r>
            <a:r>
              <a:rPr lang="ru-RU" sz="2800" dirty="0" smtClean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7" name="Содержимое 6" descr="гентамицин.jpg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5143504" y="3429000"/>
            <a:ext cx="3096000" cy="24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429146"/>
            <a:ext cx="8715375" cy="200025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Критерієм</a:t>
            </a:r>
            <a:r>
              <a:rPr lang="ru-RU" dirty="0" smtClean="0"/>
              <a:t> для </a:t>
            </a:r>
            <a:r>
              <a:rPr lang="ru-RU" dirty="0" err="1" smtClean="0"/>
              <a:t>вирішення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 про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нормалізація</a:t>
            </a:r>
            <a:r>
              <a:rPr lang="ru-RU" dirty="0" smtClean="0"/>
              <a:t> </a:t>
            </a:r>
            <a:r>
              <a:rPr lang="ru-RU" dirty="0" err="1" smtClean="0"/>
              <a:t>клінічної</a:t>
            </a:r>
            <a:r>
              <a:rPr lang="ru-RU" dirty="0" smtClean="0"/>
              <a:t> </a:t>
            </a:r>
            <a:r>
              <a:rPr lang="ru-RU" dirty="0" err="1" smtClean="0"/>
              <a:t>картини</a:t>
            </a:r>
            <a:r>
              <a:rPr lang="ru-RU" dirty="0" smtClean="0"/>
              <a:t>, </a:t>
            </a:r>
            <a:r>
              <a:rPr lang="ru-RU" dirty="0" err="1" smtClean="0"/>
              <a:t>аналізів</a:t>
            </a:r>
            <a:r>
              <a:rPr lang="ru-RU" dirty="0" smtClean="0"/>
              <a:t> </a:t>
            </a:r>
            <a:r>
              <a:rPr lang="ru-RU" dirty="0" err="1" smtClean="0"/>
              <a:t>крові</a:t>
            </a:r>
            <a:r>
              <a:rPr lang="ru-RU" dirty="0" smtClean="0"/>
              <a:t> та </a:t>
            </a:r>
            <a:r>
              <a:rPr lang="ru-RU" dirty="0" err="1" smtClean="0"/>
              <a:t>сечі</a:t>
            </a:r>
            <a:r>
              <a:rPr lang="ru-RU" dirty="0" smtClean="0"/>
              <a:t>.</a:t>
            </a:r>
          </a:p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GS202031BG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5572125" y="571500"/>
            <a:ext cx="2401888" cy="3354388"/>
          </a:xfr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682" name="Picture 2" descr="C:\Documents and Settings\Sergey\Мои документы\doctors_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663" y="571500"/>
            <a:ext cx="2930525" cy="2857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title"/>
          </p:nvPr>
        </p:nvSpPr>
        <p:spPr>
          <a:xfrm>
            <a:off x="214314" y="274638"/>
            <a:ext cx="8472486" cy="796925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Оперативне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 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лікування</a:t>
            </a:r>
            <a:endParaRPr lang="ru-RU" sz="3600" b="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5299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4" y="1214438"/>
            <a:ext cx="4429124" cy="4929206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r>
              <a:rPr lang="ru-RU" dirty="0" err="1" smtClean="0"/>
              <a:t>Виконується</a:t>
            </a:r>
            <a:r>
              <a:rPr lang="ru-RU" dirty="0" smtClean="0"/>
              <a:t> коли </a:t>
            </a:r>
            <a:r>
              <a:rPr lang="ru-RU" dirty="0" err="1" smtClean="0"/>
              <a:t>передбачається</a:t>
            </a:r>
            <a:r>
              <a:rPr lang="ru-RU" dirty="0" smtClean="0"/>
              <a:t> </a:t>
            </a:r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 smtClean="0"/>
              <a:t>гнійно-запального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нирці</a:t>
            </a:r>
            <a:r>
              <a:rPr lang="ru-RU" dirty="0" smtClean="0"/>
              <a:t>. </a:t>
            </a:r>
            <a:r>
              <a:rPr lang="ru-RU" dirty="0" err="1" smtClean="0"/>
              <a:t>Операція</a:t>
            </a:r>
            <a:r>
              <a:rPr lang="ru-RU" dirty="0" smtClean="0"/>
              <a:t> </a:t>
            </a:r>
            <a:r>
              <a:rPr lang="ru-RU" dirty="0" err="1" smtClean="0"/>
              <a:t>вибору</a:t>
            </a:r>
            <a:r>
              <a:rPr lang="ru-RU" dirty="0" smtClean="0"/>
              <a:t> – </a:t>
            </a:r>
            <a:r>
              <a:rPr lang="ru-RU" dirty="0" err="1" smtClean="0"/>
              <a:t>декапсуляція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та </a:t>
            </a:r>
            <a:r>
              <a:rPr lang="ru-RU" dirty="0" err="1" smtClean="0"/>
              <a:t>дренування</a:t>
            </a:r>
            <a:r>
              <a:rPr lang="ru-RU" dirty="0" smtClean="0"/>
              <a:t> </a:t>
            </a:r>
            <a:r>
              <a:rPr lang="ru-RU" dirty="0" err="1" smtClean="0"/>
              <a:t>ниркової</a:t>
            </a:r>
            <a:r>
              <a:rPr lang="ru-RU" dirty="0" smtClean="0"/>
              <a:t> </a:t>
            </a:r>
            <a:r>
              <a:rPr lang="ru-RU" dirty="0" err="1" smtClean="0"/>
              <a:t>балії</a:t>
            </a:r>
            <a:r>
              <a:rPr lang="ru-RU" dirty="0" smtClean="0"/>
              <a:t>.</a:t>
            </a:r>
          </a:p>
        </p:txBody>
      </p:sp>
      <p:pic>
        <p:nvPicPr>
          <p:cNvPr id="6" name="Содержимое 5" descr="вид на разрезе, 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48225" y="3557588"/>
            <a:ext cx="1803400" cy="2733675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Содержимое 6" descr="дренирование почки через паренхиму.gif"/>
          <p:cNvPicPr>
            <a:picLocks noGrp="1"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6894513" y="3557588"/>
            <a:ext cx="1792287" cy="2736850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</p:pic>
      <p:pic>
        <p:nvPicPr>
          <p:cNvPr id="72706" name="Picture 2" descr="C:\Documents and Settings\Sergey\Мои документы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8225" y="1214438"/>
            <a:ext cx="3838575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571500"/>
            <a:ext cx="4429125" cy="557214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dirty="0" smtClean="0"/>
              <a:t>При </a:t>
            </a:r>
            <a:r>
              <a:rPr lang="ru-RU" dirty="0" err="1" smtClean="0"/>
              <a:t>множинних</a:t>
            </a:r>
            <a:r>
              <a:rPr lang="ru-RU" dirty="0" smtClean="0"/>
              <a:t> карбункулах </a:t>
            </a:r>
            <a:r>
              <a:rPr lang="ru-RU" dirty="0" err="1" smtClean="0"/>
              <a:t>нирки</a:t>
            </a:r>
            <a:r>
              <a:rPr lang="ru-RU" dirty="0" smtClean="0"/>
              <a:t>, </a:t>
            </a:r>
            <a:r>
              <a:rPr lang="ru-RU" dirty="0" err="1" smtClean="0"/>
              <a:t>гнійному</a:t>
            </a:r>
            <a:r>
              <a:rPr lang="ru-RU" dirty="0" smtClean="0"/>
              <a:t> </a:t>
            </a:r>
            <a:r>
              <a:rPr lang="ru-RU" dirty="0" err="1" smtClean="0"/>
              <a:t>розплавленні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паренхіми</a:t>
            </a:r>
            <a:r>
              <a:rPr lang="ru-RU" dirty="0" smtClean="0"/>
              <a:t>, </a:t>
            </a:r>
            <a:r>
              <a:rPr lang="ru-RU" dirty="0" err="1" smtClean="0"/>
              <a:t>піонефрозі</a:t>
            </a:r>
            <a:r>
              <a:rPr lang="ru-RU" dirty="0" smtClean="0"/>
              <a:t> та </a:t>
            </a:r>
            <a:r>
              <a:rPr lang="ru-RU" dirty="0" err="1" smtClean="0"/>
              <a:t>хорошій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контралатеральної</a:t>
            </a:r>
            <a:r>
              <a:rPr lang="ru-RU" dirty="0" smtClean="0"/>
              <a:t> </a:t>
            </a:r>
            <a:r>
              <a:rPr lang="ru-RU" dirty="0" err="1" smtClean="0"/>
              <a:t>нирки</a:t>
            </a:r>
            <a:r>
              <a:rPr lang="ru-RU" dirty="0" smtClean="0"/>
              <a:t> </a:t>
            </a:r>
            <a:r>
              <a:rPr lang="ru-RU" dirty="0" err="1" smtClean="0"/>
              <a:t>вдаються</a:t>
            </a:r>
            <a:r>
              <a:rPr lang="ru-RU" dirty="0" smtClean="0"/>
              <a:t> до </a:t>
            </a:r>
            <a:r>
              <a:rPr lang="ru-RU" dirty="0" err="1" smtClean="0"/>
              <a:t>нефректомії</a:t>
            </a:r>
            <a:r>
              <a:rPr lang="ru-RU" dirty="0" smtClean="0"/>
              <a:t>.</a:t>
            </a:r>
          </a:p>
        </p:txBody>
      </p:sp>
      <p:pic>
        <p:nvPicPr>
          <p:cNvPr id="5" name="Содержимое 4" descr="t_sans_titre_150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5214942" y="857232"/>
            <a:ext cx="2968056" cy="434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75" y="4286252"/>
            <a:ext cx="8858281" cy="2143144"/>
          </a:xfrm>
        </p:spPr>
        <p:txBody>
          <a:bodyPr>
            <a:normAutofit/>
          </a:bodyPr>
          <a:lstStyle/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/>
              <a:t>У </a:t>
            </a:r>
            <a:r>
              <a:rPr lang="ru-RU" sz="2400" dirty="0" err="1" smtClean="0"/>
              <a:t>пацієнтів</a:t>
            </a:r>
            <a:r>
              <a:rPr lang="ru-RU" sz="2400" dirty="0" smtClean="0"/>
              <a:t>, </a:t>
            </a:r>
            <a:r>
              <a:rPr lang="ru-RU" sz="2400" dirty="0" err="1" smtClean="0"/>
              <a:t>оперованих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приводу </a:t>
            </a:r>
            <a:r>
              <a:rPr lang="ru-RU" sz="2400" dirty="0" err="1" smtClean="0"/>
              <a:t>гострого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гнійного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пієлонефриту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антибактеріальна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терапія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продовжується</a:t>
            </a:r>
            <a:r>
              <a:rPr lang="ru-RU" sz="2400" dirty="0" smtClean="0"/>
              <a:t> до </a:t>
            </a:r>
            <a:r>
              <a:rPr lang="ru-RU" sz="2400" dirty="0" err="1" smtClean="0"/>
              <a:t>закриття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нефростомічного</a:t>
            </a:r>
            <a:r>
              <a:rPr lang="ru-RU" sz="2400" dirty="0" smtClean="0"/>
              <a:t> свища. </a:t>
            </a:r>
            <a:r>
              <a:rPr lang="ru-RU" sz="2400" dirty="0" err="1" smtClean="0"/>
              <a:t>Надалі</a:t>
            </a:r>
            <a:r>
              <a:rPr lang="ru-RU" sz="2400" dirty="0" smtClean="0"/>
              <a:t> </a:t>
            </a:r>
            <a:r>
              <a:rPr lang="ru-RU" sz="2400" dirty="0" err="1" smtClean="0"/>
              <a:t>амбулаторно</a:t>
            </a:r>
            <a:r>
              <a:rPr lang="ru-RU" sz="2400" dirty="0" smtClean="0"/>
              <a:t> проводиться </a:t>
            </a:r>
            <a:r>
              <a:rPr lang="ru-RU" sz="2400" dirty="0" err="1" smtClean="0"/>
              <a:t>призначення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антибактеріальних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препаратів</a:t>
            </a:r>
            <a:r>
              <a:rPr lang="ru-RU" sz="2400" dirty="0" smtClean="0"/>
              <a:t> </a:t>
            </a:r>
            <a:r>
              <a:rPr lang="ru-RU" sz="2400" dirty="0" err="1" smtClean="0"/>
              <a:t>із</a:t>
            </a:r>
            <a:r>
              <a:rPr lang="ru-RU" sz="2400" dirty="0" smtClean="0"/>
              <a:t> </a:t>
            </a:r>
            <a:r>
              <a:rPr lang="ru-RU" sz="2400" dirty="0" err="1" smtClean="0"/>
              <a:t>урахуванням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результатів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антибіотикограми</a:t>
            </a:r>
            <a:r>
              <a:rPr lang="ru-RU" sz="24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</a:pPr>
            <a:endParaRPr lang="ru-RU" sz="2800" dirty="0" smtClean="0">
              <a:effectLst/>
            </a:endParaRPr>
          </a:p>
        </p:txBody>
      </p:sp>
      <p:pic>
        <p:nvPicPr>
          <p:cNvPr id="6" name="Содержимое 5" descr="Операция_1.jpe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1456420" y="428604"/>
            <a:ext cx="2401200" cy="3565783"/>
          </a:xfrm>
          <a:ln w="508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6325" name="Picture 5" descr="C:\Documents and Settings\Сергей\Мои документы\заболевания почек и д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286380" y="428604"/>
            <a:ext cx="2347200" cy="3603710"/>
          </a:xfrm>
          <a:prstGeom prst="rect">
            <a:avLst/>
          </a:prstGeom>
          <a:ln w="508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 noChangeAspect="1"/>
          </p:cNvSpPr>
          <p:nvPr>
            <p:ph type="title"/>
          </p:nvPr>
        </p:nvSpPr>
        <p:spPr>
          <a:xfrm>
            <a:off x="285750" y="5429250"/>
            <a:ext cx="8643938" cy="1143000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800000"/>
            </a:solidFill>
          </a:ln>
        </p:spPr>
        <p:txBody>
          <a:bodyPr/>
          <a:lstStyle/>
          <a:p>
            <a:pPr>
              <a:defRPr/>
            </a:pPr>
            <a:r>
              <a:rPr lang="ru-RU" sz="4000" dirty="0" err="1" smtClean="0">
                <a:solidFill>
                  <a:srgbClr val="800000"/>
                </a:solidFill>
                <a:effectLst/>
                <a:latin typeface="+mn-lt"/>
              </a:rPr>
              <a:t>Го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стрий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пієлонефрит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вагітних</a:t>
            </a:r>
            <a:endParaRPr lang="ru-RU" sz="4000" b="0" dirty="0">
              <a:solidFill>
                <a:srgbClr val="800000"/>
              </a:solidFill>
              <a:effectLst/>
              <a:latin typeface="+mn-lt"/>
            </a:endParaRPr>
          </a:p>
        </p:txBody>
      </p:sp>
      <p:pic>
        <p:nvPicPr>
          <p:cNvPr id="6" name="Содержимое 5" descr="Ребено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428604"/>
            <a:ext cx="8643938" cy="5000660"/>
          </a:xfrm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Актуальність</a:t>
            </a: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проблеми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14282" y="1412875"/>
            <a:ext cx="8715435" cy="4873645"/>
          </a:xfrm>
          <a:solidFill>
            <a:schemeClr val="accent5">
              <a:lumMod val="50000"/>
            </a:schemeClr>
          </a:solidFill>
          <a:ln w="0"/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Пієлонефрит</a:t>
            </a:r>
            <a:r>
              <a:rPr lang="ru-RU" sz="2800" dirty="0" smtClean="0"/>
              <a:t> - </a:t>
            </a:r>
            <a:r>
              <a:rPr lang="ru-RU" sz="2800" dirty="0" err="1" smtClean="0"/>
              <a:t>найчастіше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, </a:t>
            </a:r>
            <a:r>
              <a:rPr lang="ru-RU" sz="2800" dirty="0" err="1" smtClean="0"/>
              <a:t>зустрічається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у</a:t>
            </a:r>
            <a:r>
              <a:rPr lang="ru-RU" sz="2800" dirty="0" smtClean="0"/>
              <a:t> 12%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, </a:t>
            </a:r>
            <a:r>
              <a:rPr lang="ru-RU" sz="2800" dirty="0" err="1" smtClean="0"/>
              <a:t>частіше</a:t>
            </a:r>
            <a:r>
              <a:rPr lang="ru-RU" sz="2800" dirty="0" smtClean="0"/>
              <a:t> за </a:t>
            </a:r>
            <a:r>
              <a:rPr lang="ru-RU" sz="2800" dirty="0" err="1" smtClean="0"/>
              <a:t>першої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, як правило, у </a:t>
            </a:r>
            <a:r>
              <a:rPr lang="en-US" sz="2800" dirty="0" smtClean="0"/>
              <a:t>II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половині</a:t>
            </a:r>
            <a:r>
              <a:rPr lang="ru-RU" sz="2800" dirty="0" smtClean="0"/>
              <a:t> (на 20-26-му </a:t>
            </a:r>
            <a:r>
              <a:rPr lang="ru-RU" sz="2800" dirty="0" err="1" smtClean="0"/>
              <a:t>тижні</a:t>
            </a:r>
            <a:r>
              <a:rPr lang="ru-RU" sz="2800" dirty="0" smtClean="0"/>
              <a:t>).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Пієлонефрит</a:t>
            </a:r>
            <a:r>
              <a:rPr lang="ru-RU" sz="2800" dirty="0" smtClean="0"/>
              <a:t> </a:t>
            </a:r>
            <a:r>
              <a:rPr lang="ru-RU" sz="2800" dirty="0" err="1" smtClean="0"/>
              <a:t>несприятливо</a:t>
            </a:r>
            <a:r>
              <a:rPr lang="ru-RU" sz="2800" dirty="0" smtClean="0"/>
              <a:t> </a:t>
            </a:r>
            <a:r>
              <a:rPr lang="ru-RU" sz="2800" dirty="0" err="1" smtClean="0"/>
              <a:t>впливає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перебіг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та стан плода.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err="1" smtClean="0"/>
              <a:t>Невиношування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у </a:t>
            </a:r>
            <a:r>
              <a:rPr lang="ru-RU" sz="2800" dirty="0" err="1" smtClean="0"/>
              <a:t>цієї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категорії</a:t>
            </a:r>
            <a:r>
              <a:rPr lang="ru-RU" sz="2800" dirty="0" smtClean="0"/>
              <a:t> 30% за </a:t>
            </a:r>
            <a:r>
              <a:rPr lang="ru-RU" sz="2800" dirty="0" err="1" smtClean="0"/>
              <a:t>рахунок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передчасних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пологів</a:t>
            </a:r>
            <a:r>
              <a:rPr lang="ru-RU" sz="2800" dirty="0" smtClean="0"/>
              <a:t>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r>
              <a:rPr lang="ru-RU" sz="2800" dirty="0" smtClean="0"/>
              <a:t>Перинатальна </a:t>
            </a:r>
            <a:r>
              <a:rPr lang="ru-RU" sz="2800" dirty="0" err="1" smtClean="0"/>
              <a:t>смертність</a:t>
            </a:r>
            <a:r>
              <a:rPr lang="ru-RU" sz="2800" dirty="0" smtClean="0"/>
              <a:t> становить 25-50%.</a:t>
            </a:r>
          </a:p>
          <a:p>
            <a:pPr>
              <a:lnSpc>
                <a:spcPct val="110000"/>
              </a:lnSpc>
              <a:buClr>
                <a:srgbClr val="FFFF0D"/>
              </a:buClr>
              <a:defRPr/>
            </a:pPr>
            <a:endParaRPr kumimoji="1" lang="ru-RU" sz="2800" dirty="0" smtClean="0"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9"/>
            <a:ext cx="9144000" cy="768371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dirty="0" err="1" smtClean="0">
                <a:solidFill>
                  <a:srgbClr val="800000"/>
                </a:solidFill>
                <a:effectLst/>
              </a:rPr>
              <a:t>Сприятливі</a:t>
            </a:r>
            <a:r>
              <a:rPr lang="ru-RU" sz="400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фактори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0419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428736"/>
            <a:ext cx="8640762" cy="487523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зниження</a:t>
            </a:r>
            <a:r>
              <a:rPr lang="ru-RU" sz="2800" dirty="0" smtClean="0"/>
              <a:t> тонусу </a:t>
            </a:r>
            <a:r>
              <a:rPr lang="ru-RU" sz="2800" dirty="0" err="1" smtClean="0"/>
              <a:t>верхніх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сечових</a:t>
            </a:r>
            <a:r>
              <a:rPr lang="ru-RU" sz="2800" dirty="0" smtClean="0"/>
              <a:t> </a:t>
            </a:r>
            <a:r>
              <a:rPr lang="ru-RU" sz="2800" dirty="0" err="1" smtClean="0"/>
              <a:t>шляхів</a:t>
            </a:r>
            <a:r>
              <a:rPr lang="ru-RU" sz="2800" dirty="0" smtClean="0"/>
              <a:t> </a:t>
            </a:r>
            <a:r>
              <a:rPr lang="ru-RU" sz="2800" dirty="0" err="1" smtClean="0"/>
              <a:t>внаслідок</a:t>
            </a:r>
            <a:r>
              <a:rPr lang="ru-RU" sz="2800" dirty="0" smtClean="0"/>
              <a:t> </a:t>
            </a:r>
            <a:r>
              <a:rPr lang="ru-RU" sz="2800" dirty="0" err="1" smtClean="0"/>
              <a:t>нейрогуморальних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зрушень</a:t>
            </a:r>
            <a:r>
              <a:rPr lang="ru-RU" sz="2800" dirty="0" smtClean="0"/>
              <a:t> (</a:t>
            </a:r>
            <a:r>
              <a:rPr lang="ru-RU" sz="2800" dirty="0" err="1" smtClean="0"/>
              <a:t>надлишок</a:t>
            </a:r>
            <a:r>
              <a:rPr lang="ru-RU" sz="2800" dirty="0" smtClean="0"/>
              <a:t> </a:t>
            </a:r>
            <a:r>
              <a:rPr lang="ru-RU" sz="2800" dirty="0" err="1" smtClean="0"/>
              <a:t>естрогенів</a:t>
            </a:r>
            <a:r>
              <a:rPr lang="ru-RU" sz="2800" dirty="0" smtClean="0"/>
              <a:t>, прогестерону та </a:t>
            </a:r>
            <a:r>
              <a:rPr lang="ru-RU" sz="2800" dirty="0" err="1" smtClean="0"/>
              <a:t>глюкокортикоїдів</a:t>
            </a:r>
            <a:r>
              <a:rPr lang="ru-RU" sz="2800" dirty="0" smtClean="0"/>
              <a:t>);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механічний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тиск</a:t>
            </a:r>
            <a:r>
              <a:rPr lang="ru-RU" sz="2800" dirty="0" smtClean="0"/>
              <a:t> </a:t>
            </a:r>
            <a:r>
              <a:rPr lang="ru-RU" sz="2800" dirty="0" err="1" smtClean="0"/>
              <a:t>збільшеної</a:t>
            </a:r>
            <a:r>
              <a:rPr lang="ru-RU" sz="2800" dirty="0" smtClean="0"/>
              <a:t> матки на </a:t>
            </a:r>
            <a:r>
              <a:rPr lang="ru-RU" sz="2800" dirty="0" err="1" smtClean="0"/>
              <a:t>сечоводи</a:t>
            </a:r>
            <a:r>
              <a:rPr lang="ru-RU" sz="2800" dirty="0" smtClean="0"/>
              <a:t>, особливо </a:t>
            </a:r>
            <a:r>
              <a:rPr lang="ru-RU" sz="2800" dirty="0" err="1" smtClean="0"/>
              <a:t>правий</a:t>
            </a:r>
            <a:r>
              <a:rPr lang="ru-RU" sz="2800" dirty="0" smtClean="0"/>
              <a:t>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err="1" smtClean="0"/>
              <a:t>наявність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асимптоматичної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бактеріурії</a:t>
            </a:r>
            <a:r>
              <a:rPr lang="ru-RU" sz="2800" dirty="0" smtClean="0"/>
              <a:t> у 5-10% </a:t>
            </a:r>
            <a:r>
              <a:rPr lang="ru-RU" sz="2800" dirty="0" err="1" smtClean="0"/>
              <a:t>жінок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пояснюється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зниженням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захисних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властивостей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стосовно</a:t>
            </a:r>
            <a:r>
              <a:rPr lang="ru-RU" sz="2800" dirty="0" smtClean="0"/>
              <a:t> </a:t>
            </a:r>
            <a:r>
              <a:rPr lang="ru-RU" sz="2800" dirty="0" err="1" smtClean="0"/>
              <a:t>патогенної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флори</a:t>
            </a:r>
            <a:r>
              <a:rPr lang="ru-RU" sz="2800" dirty="0" smtClean="0"/>
              <a:t>;</a:t>
            </a:r>
          </a:p>
          <a:p>
            <a:pPr>
              <a:lnSpc>
                <a:spcPct val="110000"/>
              </a:lnSpc>
              <a:buClr>
                <a:srgbClr val="FFFF0D"/>
              </a:buClr>
            </a:pPr>
            <a:r>
              <a:rPr lang="ru-RU" sz="2800" dirty="0" smtClean="0"/>
              <a:t>застуди, </a:t>
            </a:r>
            <a:r>
              <a:rPr lang="ru-RU" sz="2800" dirty="0" err="1" smtClean="0"/>
              <a:t>порушення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дієти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статеві</a:t>
            </a:r>
            <a:r>
              <a:rPr lang="ru-RU" sz="2800" dirty="0" smtClean="0"/>
              <a:t> </a:t>
            </a:r>
            <a:r>
              <a:rPr lang="ru-RU" sz="2800" dirty="0" err="1" smtClean="0"/>
              <a:t>відносини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17488"/>
            <a:ext cx="9144000" cy="768372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dirty="0" err="1" smtClean="0">
                <a:solidFill>
                  <a:srgbClr val="800000"/>
                </a:solidFill>
                <a:effectLst/>
              </a:rPr>
              <a:t>Е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тіологія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144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39"/>
            <a:ext cx="5072067" cy="501652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800" dirty="0" err="1" smtClean="0"/>
              <a:t>Збудниками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умовно-патогенні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мікроорганізми</a:t>
            </a:r>
            <a:r>
              <a:rPr lang="ru-RU" sz="2800" dirty="0" smtClean="0">
                <a:solidFill>
                  <a:srgbClr val="FF0000"/>
                </a:solidFill>
              </a:rPr>
              <a:t>: </a:t>
            </a:r>
            <a:r>
              <a:rPr lang="en-US" sz="2800" dirty="0" smtClean="0"/>
              <a:t>E. coli, Proteus spp., Candida, My</a:t>
            </a:r>
            <a:r>
              <a:rPr lang="ru-RU" sz="2800" dirty="0" smtClean="0"/>
              <a:t>с</a:t>
            </a:r>
            <a:r>
              <a:rPr lang="en-US" sz="2800" dirty="0" err="1" smtClean="0"/>
              <a:t>oplasma</a:t>
            </a:r>
            <a:r>
              <a:rPr lang="en-US" sz="2800" dirty="0" smtClean="0"/>
              <a:t> </a:t>
            </a:r>
            <a:r>
              <a:rPr lang="en-US" sz="2800" dirty="0" err="1" smtClean="0"/>
              <a:t>hominis</a:t>
            </a:r>
            <a:r>
              <a:rPr lang="en-US" sz="2800" dirty="0" smtClean="0"/>
              <a:t>, </a:t>
            </a:r>
            <a:r>
              <a:rPr lang="en-US" sz="2800" dirty="0" err="1" smtClean="0"/>
              <a:t>Ure</a:t>
            </a:r>
            <a:r>
              <a:rPr lang="ru-RU" sz="2800" dirty="0" smtClean="0"/>
              <a:t>а</a:t>
            </a:r>
            <a:r>
              <a:rPr lang="en-US" sz="2800" dirty="0" smtClean="0"/>
              <a:t>plasma </a:t>
            </a:r>
            <a:r>
              <a:rPr lang="en-US" sz="2800" dirty="0" err="1" smtClean="0"/>
              <a:t>urealyticum</a:t>
            </a:r>
            <a:r>
              <a:rPr lang="en-US" sz="2800" dirty="0" smtClean="0"/>
              <a:t>, </a:t>
            </a:r>
            <a:r>
              <a:rPr lang="en-US" sz="2800" dirty="0" err="1" smtClean="0"/>
              <a:t>Trichomonas</a:t>
            </a:r>
            <a:r>
              <a:rPr lang="en-US" sz="2800" dirty="0" smtClean="0"/>
              <a:t> </a:t>
            </a:r>
            <a:r>
              <a:rPr lang="en-US" sz="2800" dirty="0" err="1" smtClean="0"/>
              <a:t>vaginalis</a:t>
            </a:r>
            <a:r>
              <a:rPr lang="en-US" sz="2800" dirty="0" smtClean="0"/>
              <a:t>, </a:t>
            </a:r>
            <a:r>
              <a:rPr lang="ru-RU" sz="2800" dirty="0" err="1" smtClean="0"/>
              <a:t>анаеробні</a:t>
            </a:r>
            <a:r>
              <a:rPr lang="ru-RU" sz="2800" dirty="0" smtClean="0"/>
              <a:t> </a:t>
            </a:r>
            <a:r>
              <a:rPr lang="ru-RU" sz="2800" dirty="0" err="1" smtClean="0"/>
              <a:t>бактерії</a:t>
            </a:r>
            <a:r>
              <a:rPr lang="ru-RU" sz="2800" dirty="0" smtClean="0"/>
              <a:t>.</a:t>
            </a:r>
          </a:p>
        </p:txBody>
      </p:sp>
      <p:pic>
        <p:nvPicPr>
          <p:cNvPr id="61445" name="Picture 5" descr="C:\Documents and Settings\Сергей\Мои документы\бактерии рода Proteu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4357694"/>
            <a:ext cx="2143151" cy="2000264"/>
          </a:xfrm>
          <a:prstGeom prst="ellipse">
            <a:avLst/>
          </a:prstGeom>
          <a:ln w="381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Содержимое 13" descr="Пиелонефрит беременных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0750" y="1327150"/>
            <a:ext cx="1928813" cy="2816225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214290"/>
            <a:ext cx="9144000" cy="71438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  <a:latin typeface="+mn-lt"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Клініка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24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3714750"/>
            <a:ext cx="8715375" cy="2857522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400" dirty="0" err="1" smtClean="0"/>
              <a:t>Захворювання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починається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температури</a:t>
            </a:r>
            <a:r>
              <a:rPr lang="ru-RU" sz="2400" dirty="0" smtClean="0"/>
              <a:t>, ознобу та головного болю. </a:t>
            </a:r>
            <a:r>
              <a:rPr lang="ru-RU" sz="2400" dirty="0" err="1" smtClean="0"/>
              <a:t>Виражені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ознаки</a:t>
            </a:r>
            <a:r>
              <a:rPr lang="ru-RU" sz="2400" dirty="0" smtClean="0"/>
              <a:t> </a:t>
            </a:r>
            <a:r>
              <a:rPr lang="ru-RU" sz="2400" dirty="0" err="1" smtClean="0"/>
              <a:t>інтоксикації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болями в </a:t>
            </a:r>
            <a:r>
              <a:rPr lang="ru-RU" sz="2400" dirty="0" err="1" smtClean="0"/>
              <a:t>попереку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посилюються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диханні</a:t>
            </a:r>
            <a:r>
              <a:rPr lang="ru-RU" sz="2400" dirty="0" smtClean="0"/>
              <a:t>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іррадіацією</a:t>
            </a:r>
            <a:r>
              <a:rPr lang="ru-RU" sz="2400" dirty="0" smtClean="0"/>
              <a:t> по ходу </a:t>
            </a:r>
            <a:r>
              <a:rPr lang="ru-RU" sz="2400" dirty="0" err="1" smtClean="0"/>
              <a:t>сечоводів</a:t>
            </a:r>
            <a:r>
              <a:rPr lang="ru-RU" sz="2400" dirty="0" smtClean="0"/>
              <a:t>, в </a:t>
            </a:r>
            <a:r>
              <a:rPr lang="ru-RU" sz="2400" dirty="0" err="1" smtClean="0"/>
              <a:t>пахвинну</a:t>
            </a:r>
            <a:r>
              <a:rPr lang="ru-RU" sz="2400" dirty="0" smtClean="0"/>
              <a:t> </a:t>
            </a:r>
            <a:r>
              <a:rPr lang="ru-RU" sz="2400" dirty="0" err="1" smtClean="0"/>
              <a:t>ділянку</a:t>
            </a:r>
            <a:r>
              <a:rPr lang="ru-RU" sz="2400" dirty="0" smtClean="0"/>
              <a:t>, стегно та </a:t>
            </a:r>
            <a:r>
              <a:rPr lang="ru-RU" sz="2400" dirty="0" err="1" smtClean="0"/>
              <a:t>статеві</a:t>
            </a:r>
            <a:r>
              <a:rPr lang="ru-RU" sz="2400" dirty="0" smtClean="0"/>
              <a:t> губи. </a:t>
            </a:r>
            <a:r>
              <a:rPr lang="ru-RU" sz="2400" dirty="0" err="1" smtClean="0"/>
              <a:t>Зазначається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позитивний</a:t>
            </a:r>
            <a:r>
              <a:rPr lang="ru-RU" sz="2400" dirty="0" smtClean="0"/>
              <a:t> симптом </a:t>
            </a:r>
            <a:r>
              <a:rPr lang="ru-RU" sz="2400" dirty="0" err="1" smtClean="0"/>
              <a:t>Пастернацького</a:t>
            </a:r>
            <a:r>
              <a:rPr lang="ru-RU" sz="2400" dirty="0" smtClean="0"/>
              <a:t>. </a:t>
            </a:r>
            <a:r>
              <a:rPr lang="ru-RU" sz="2400" dirty="0" err="1" smtClean="0"/>
              <a:t>З'являється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прискорене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хворобливе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сечовипускання</a:t>
            </a:r>
            <a:r>
              <a:rPr lang="ru-RU" sz="2400" dirty="0" smtClean="0"/>
              <a:t>.</a:t>
            </a:r>
          </a:p>
        </p:txBody>
      </p:sp>
      <p:pic>
        <p:nvPicPr>
          <p:cNvPr id="7" name="Содержимое 6" descr="1252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285875"/>
            <a:ext cx="4214813" cy="2286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470" name="Picture 6" descr="C:\Documents and Settings\Сергей\Мои документы\1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1285875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Діагностика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349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1341440"/>
            <a:ext cx="5003782" cy="49450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800" dirty="0" err="1" smtClean="0"/>
              <a:t>Пальпація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 </a:t>
            </a:r>
            <a:r>
              <a:rPr lang="ru-RU" sz="2800" dirty="0" err="1" smtClean="0"/>
              <a:t>малоінформативна</a:t>
            </a:r>
            <a:r>
              <a:rPr lang="ru-RU" sz="2800" dirty="0" smtClean="0"/>
              <a:t>, </a:t>
            </a:r>
            <a:r>
              <a:rPr lang="ru-RU" sz="2800" dirty="0" err="1" smtClean="0"/>
              <a:t>рентгенологічні</a:t>
            </a:r>
            <a:r>
              <a:rPr lang="ru-RU" sz="2800" dirty="0" smtClean="0"/>
              <a:t> та </a:t>
            </a:r>
            <a:r>
              <a:rPr lang="ru-RU" sz="2800" dirty="0" err="1" smtClean="0"/>
              <a:t>радіонуклідні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методи</a:t>
            </a:r>
            <a:r>
              <a:rPr lang="ru-RU" sz="2800" dirty="0" smtClean="0"/>
              <a:t> </a:t>
            </a:r>
            <a:r>
              <a:rPr lang="ru-RU" sz="2800" dirty="0" err="1" smtClean="0"/>
              <a:t>дослідження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протипоказані</a:t>
            </a:r>
            <a:r>
              <a:rPr lang="ru-RU" sz="2800" dirty="0" smtClean="0"/>
              <a:t>, тому при </a:t>
            </a:r>
            <a:r>
              <a:rPr lang="ru-RU" sz="2800" dirty="0" err="1" smtClean="0"/>
              <a:t>надходженні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хворої</a:t>
            </a:r>
            <a:r>
              <a:rPr lang="ru-RU" sz="2800" dirty="0" smtClean="0"/>
              <a:t> до </a:t>
            </a:r>
            <a:r>
              <a:rPr lang="ru-RU" sz="2800" dirty="0" err="1" smtClean="0"/>
              <a:t>клініки</a:t>
            </a:r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необхідно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терміново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виконати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ультразвукове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дослідження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нирок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або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</a:rPr>
              <a:t>хромоцистоскопію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7" name="Содержимое 6" descr="Ультразвуковой сканер LOGIQ 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8095" y="1600200"/>
            <a:ext cx="3640185" cy="4525963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4430712"/>
            <a:ext cx="8715375" cy="199868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Clr>
                <a:srgbClr val="FFFF0D"/>
              </a:buClr>
              <a:buNone/>
            </a:pPr>
            <a:r>
              <a:rPr lang="ru-RU" sz="2400" dirty="0" smtClean="0"/>
              <a:t>Цей метод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виявити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порожнинної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нирок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конкременти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сечовивідних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шляхів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зміни</a:t>
            </a:r>
            <a:r>
              <a:rPr lang="ru-RU" sz="2400" dirty="0" smtClean="0"/>
              <a:t> в </a:t>
            </a:r>
            <a:r>
              <a:rPr lang="ru-RU" sz="2400" dirty="0" err="1" smtClean="0"/>
              <a:t>білянирковій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клітковині</a:t>
            </a:r>
            <a:r>
              <a:rPr lang="ru-RU" sz="2400" dirty="0" smtClean="0"/>
              <a:t>. </a:t>
            </a:r>
            <a:r>
              <a:rPr lang="ru-RU" sz="2400" dirty="0" err="1" smtClean="0"/>
              <a:t>Крім</a:t>
            </a:r>
            <a:r>
              <a:rPr lang="ru-RU" sz="2400" dirty="0" smtClean="0"/>
              <a:t> того, </a:t>
            </a:r>
            <a:r>
              <a:rPr lang="ru-RU" sz="2400" dirty="0" err="1" smtClean="0"/>
              <a:t>дає</a:t>
            </a:r>
            <a:r>
              <a:rPr lang="ru-RU" sz="2400" dirty="0" smtClean="0"/>
              <a:t> </a:t>
            </a:r>
            <a:r>
              <a:rPr lang="ru-RU" sz="2400" dirty="0" err="1" smtClean="0"/>
              <a:t>змогу</a:t>
            </a:r>
            <a:r>
              <a:rPr lang="ru-RU" sz="2400" dirty="0" smtClean="0"/>
              <a:t> </a:t>
            </a:r>
            <a:r>
              <a:rPr lang="ru-RU" sz="2400" dirty="0" err="1" smtClean="0"/>
              <a:t>оцінити</a:t>
            </a:r>
            <a:r>
              <a:rPr lang="ru-RU" sz="2400" dirty="0" smtClean="0"/>
              <a:t> стан плода у </a:t>
            </a:r>
            <a:r>
              <a:rPr lang="ru-RU" sz="2400" dirty="0" err="1" smtClean="0"/>
              <a:t>вагітної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жінки</a:t>
            </a:r>
            <a:r>
              <a:rPr lang="ru-RU" sz="2400" dirty="0" smtClean="0"/>
              <a:t>.</a:t>
            </a:r>
          </a:p>
        </p:txBody>
      </p:sp>
      <p:pic>
        <p:nvPicPr>
          <p:cNvPr id="9" name="Содержимое 8" descr="... очаговые изменения в почке.jpg"/>
          <p:cNvPicPr>
            <a:picLocks noGrp="1" noChangeAspect="1"/>
          </p:cNvPicPr>
          <p:nvPr>
            <p:ph sz="half" idx="2"/>
          </p:nvPr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4586322" y="983280"/>
            <a:ext cx="4271958" cy="3302976"/>
          </a:xfr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898" name="Picture 2" descr="C:\Documents and Settings\Сергей\Мои документы\sleep-t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991694"/>
            <a:ext cx="2321379" cy="3366000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5641975" y="2571744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4314" y="217538"/>
            <a:ext cx="6715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Ультразвукове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дослідження</a:t>
            </a:r>
            <a:endParaRPr lang="ru-RU" sz="3600" dirty="0">
              <a:latin typeface="+mn-lt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Текст 2"/>
          <p:cNvSpPr>
            <a:spLocks noGrp="1"/>
          </p:cNvSpPr>
          <p:nvPr>
            <p:ph type="body" sz="half" idx="1"/>
          </p:nvPr>
        </p:nvSpPr>
        <p:spPr>
          <a:xfrm>
            <a:off x="214313" y="1071546"/>
            <a:ext cx="4429125" cy="535785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800" dirty="0" err="1" smtClean="0"/>
              <a:t>Застосовується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екстремальних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ситуаціях</a:t>
            </a:r>
            <a:r>
              <a:rPr lang="ru-RU" sz="2800" dirty="0" smtClean="0"/>
              <a:t>: </a:t>
            </a:r>
            <a:r>
              <a:rPr lang="ru-RU" sz="2800" dirty="0" err="1" smtClean="0"/>
              <a:t>двостороннє</a:t>
            </a:r>
            <a:r>
              <a:rPr lang="ru-RU" sz="2800" dirty="0" smtClean="0"/>
              <a:t> </a:t>
            </a:r>
            <a:r>
              <a:rPr lang="ru-RU" sz="2800" dirty="0" err="1" smtClean="0"/>
              <a:t>ураження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</a:t>
            </a:r>
            <a:r>
              <a:rPr lang="ru-RU" sz="2800" dirty="0" smtClean="0"/>
              <a:t>, </a:t>
            </a:r>
            <a:r>
              <a:rPr lang="ru-RU" sz="2800" dirty="0" err="1" smtClean="0"/>
              <a:t>неясний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анатомо-функціональний</a:t>
            </a:r>
            <a:r>
              <a:rPr lang="ru-RU" sz="2800" dirty="0" smtClean="0"/>
              <a:t> стан </a:t>
            </a:r>
            <a:r>
              <a:rPr lang="ru-RU" sz="2800" dirty="0" err="1" smtClean="0"/>
              <a:t>протилежної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та у тих </a:t>
            </a:r>
            <a:r>
              <a:rPr lang="ru-RU" sz="2800" dirty="0" err="1" smtClean="0"/>
              <a:t>випадках</a:t>
            </a:r>
            <a:r>
              <a:rPr lang="ru-RU" sz="2800" dirty="0" smtClean="0"/>
              <a:t>, коли </a:t>
            </a:r>
            <a:r>
              <a:rPr lang="ru-RU" sz="2800" dirty="0" err="1" smtClean="0"/>
              <a:t>вирішується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питання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життя</a:t>
            </a:r>
            <a:r>
              <a:rPr lang="ru-RU" sz="2800" dirty="0" smtClean="0"/>
              <a:t> </a:t>
            </a:r>
            <a:r>
              <a:rPr lang="ru-RU" sz="2800" dirty="0" err="1" smtClean="0"/>
              <a:t>жінки</a:t>
            </a:r>
            <a:r>
              <a:rPr lang="ru-RU" sz="2800" dirty="0" smtClean="0"/>
              <a:t>.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ru-RU" dirty="0" smtClean="0">
              <a:effectLst/>
            </a:endParaRPr>
          </a:p>
        </p:txBody>
      </p:sp>
      <p:pic>
        <p:nvPicPr>
          <p:cNvPr id="5" name="Содержимое 4" descr="news7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4643438" y="1214422"/>
            <a:ext cx="4286280" cy="36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214314" y="217538"/>
            <a:ext cx="6715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rgbClr val="FFFF00"/>
                </a:solidFill>
              </a:rPr>
              <a:t>Е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кскреторна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+mn-lt"/>
              </a:rPr>
              <a:t>урографія</a:t>
            </a:r>
            <a:r>
              <a:rPr lang="ru-RU" sz="3600" dirty="0" smtClean="0">
                <a:solidFill>
                  <a:srgbClr val="FFFF00"/>
                </a:solidFill>
                <a:latin typeface="+mn-lt"/>
              </a:rPr>
              <a:t>  </a:t>
            </a:r>
            <a:endParaRPr lang="ru-RU" sz="3600" dirty="0">
              <a:latin typeface="+mn-lt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214282" y="285728"/>
            <a:ext cx="6615130" cy="642942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Лабораторні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дослідженн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1000108"/>
            <a:ext cx="8643998" cy="5286412"/>
          </a:xfrm>
        </p:spPr>
        <p:txBody>
          <a:bodyPr>
            <a:normAutofit/>
          </a:bodyPr>
          <a:lstStyle/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крові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Виявляється</a:t>
            </a:r>
            <a:r>
              <a:rPr lang="ru-RU" sz="2800" i="1" dirty="0" smtClean="0"/>
              <a:t> лейкоцитоз </a:t>
            </a:r>
            <a:r>
              <a:rPr lang="ru-RU" sz="2800" i="1" dirty="0" err="1" smtClean="0"/>
              <a:t>зі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зрушенням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лекоцитарної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формули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вліво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появою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юних</a:t>
            </a:r>
            <a:r>
              <a:rPr lang="ru-RU" sz="2800" i="1" dirty="0" smtClean="0"/>
              <a:t> форм </a:t>
            </a:r>
            <a:r>
              <a:rPr lang="ru-RU" sz="2800" i="1" dirty="0" err="1" smtClean="0"/>
              <a:t>нейтрофілів</a:t>
            </a:r>
            <a:r>
              <a:rPr lang="ru-RU" sz="2800" i="1" dirty="0" smtClean="0"/>
              <a:t>, токсичною </a:t>
            </a:r>
            <a:r>
              <a:rPr lang="ru-RU" sz="2800" i="1" dirty="0" err="1" smtClean="0"/>
              <a:t>їх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зернистістю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анеозінофілією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відзначається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помірне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зниження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рівня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гемоглобіну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значне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підвищення</a:t>
            </a:r>
            <a:r>
              <a:rPr lang="ru-RU" sz="2800" i="1" dirty="0" smtClean="0"/>
              <a:t> ШЗЕ.</a:t>
            </a:r>
          </a:p>
          <a:p>
            <a:pPr marL="514350" indent="-514350">
              <a:spcBef>
                <a:spcPct val="0"/>
              </a:spcBef>
              <a:buClr>
                <a:srgbClr val="FFC000"/>
              </a:buClr>
              <a:buSzPct val="100000"/>
              <a:buFont typeface="+mj-lt"/>
              <a:buAutoNum type="arabicPeriod"/>
              <a:defRPr/>
            </a:pPr>
            <a:r>
              <a:rPr lang="ru-RU" sz="2800" i="1" dirty="0" err="1" smtClean="0">
                <a:solidFill>
                  <a:srgbClr val="FFC000"/>
                </a:solidFill>
              </a:rPr>
              <a:t>Загальний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аналіз</a:t>
            </a:r>
            <a:r>
              <a:rPr lang="ru-RU" sz="2800" i="1" dirty="0" smtClean="0">
                <a:solidFill>
                  <a:srgbClr val="FFC000"/>
                </a:solidFill>
              </a:rPr>
              <a:t> </a:t>
            </a:r>
            <a:r>
              <a:rPr lang="ru-RU" sz="2800" i="1" dirty="0" err="1" smtClean="0">
                <a:solidFill>
                  <a:srgbClr val="FFC000"/>
                </a:solidFill>
              </a:rPr>
              <a:t>сечі</a:t>
            </a:r>
            <a:r>
              <a:rPr lang="ru-RU" sz="2800" i="1" dirty="0" smtClean="0">
                <a:solidFill>
                  <a:srgbClr val="FFC000"/>
                </a:solidFill>
              </a:rPr>
              <a:t>. </a:t>
            </a:r>
            <a:r>
              <a:rPr lang="ru-RU" sz="2800" i="1" dirty="0" err="1" smtClean="0"/>
              <a:t>Визначається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бактеріурія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лейкоцитурія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Протеїнурія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буває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незначною</a:t>
            </a:r>
            <a:r>
              <a:rPr lang="ru-RU" sz="2800" i="1" dirty="0" smtClean="0"/>
              <a:t>, </a:t>
            </a:r>
            <a:r>
              <a:rPr lang="ru-RU" sz="2800" i="1" dirty="0" err="1" smtClean="0"/>
              <a:t>можливі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мікрогематурія</a:t>
            </a:r>
            <a:r>
              <a:rPr lang="ru-RU" sz="2800" i="1" dirty="0" smtClean="0"/>
              <a:t> та </a:t>
            </a:r>
            <a:r>
              <a:rPr lang="ru-RU" sz="2800" i="1" dirty="0" err="1" smtClean="0"/>
              <a:t>циліндрурія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Макрогематурія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є</a:t>
            </a:r>
            <a:r>
              <a:rPr lang="ru-RU" sz="2800" i="1" dirty="0" smtClean="0"/>
              <a:t> поганою </a:t>
            </a:r>
            <a:r>
              <a:rPr lang="ru-RU" sz="2800" i="1" dirty="0" err="1" smtClean="0"/>
              <a:t>прогностичною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ознакою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і</a:t>
            </a:r>
            <a:r>
              <a:rPr lang="ru-RU" sz="2800" i="1" dirty="0" smtClean="0"/>
              <a:t> часто </a:t>
            </a:r>
            <a:r>
              <a:rPr lang="ru-RU" sz="2800" i="1" dirty="0" err="1" smtClean="0"/>
              <a:t>свідчить</a:t>
            </a:r>
            <a:r>
              <a:rPr lang="ru-RU" sz="2800" i="1" dirty="0" smtClean="0"/>
              <a:t> про </a:t>
            </a:r>
            <a:r>
              <a:rPr lang="ru-RU" sz="2800" i="1" dirty="0" err="1" smtClean="0"/>
              <a:t>некротичний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папіліт</a:t>
            </a:r>
            <a:r>
              <a:rPr lang="ru-RU" sz="2800" i="1" dirty="0" smtClean="0"/>
              <a:t>.</a:t>
            </a:r>
          </a:p>
        </p:txBody>
      </p:sp>
      <p:pic>
        <p:nvPicPr>
          <p:cNvPr id="5" name="Picture 22" descr="j03052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86710" y="5286388"/>
            <a:ext cx="774215" cy="129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74612"/>
            <a:ext cx="9144000" cy="839810"/>
          </a:xfrm>
          <a:solidFill>
            <a:schemeClr val="tx1">
              <a:lumMod val="95000"/>
            </a:schemeClr>
          </a:solidFill>
          <a:ln w="28575"/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0" dirty="0" smtClean="0">
                <a:solidFill>
                  <a:srgbClr val="800000"/>
                </a:solidFill>
                <a:effectLst/>
              </a:rPr>
              <a:t>  </a:t>
            </a:r>
            <a:r>
              <a:rPr lang="ru-RU" sz="4000" b="0" dirty="0" err="1" smtClean="0">
                <a:solidFill>
                  <a:srgbClr val="800000"/>
                </a:solidFill>
                <a:effectLst/>
                <a:latin typeface="+mn-lt"/>
              </a:rPr>
              <a:t>Лікування</a:t>
            </a:r>
            <a:endParaRPr lang="ru-RU" sz="4000" b="0" dirty="0" smtClean="0">
              <a:solidFill>
                <a:srgbClr val="800000"/>
              </a:solidFill>
              <a:effectLst/>
              <a:latin typeface="+mn-lt"/>
            </a:endParaRPr>
          </a:p>
        </p:txBody>
      </p:sp>
      <p:sp>
        <p:nvSpPr>
          <p:cNvPr id="624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313" y="3429000"/>
            <a:ext cx="8715375" cy="2928958"/>
          </a:xfrm>
        </p:spPr>
        <p:txBody>
          <a:bodyPr>
            <a:normAutofit lnSpcReduction="10000"/>
          </a:bodyPr>
          <a:lstStyle/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Відновлення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пасажу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сечі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дослідженням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її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мікрофлору</a:t>
            </a:r>
            <a:r>
              <a:rPr lang="ru-RU" sz="2400" dirty="0" smtClean="0">
                <a:solidFill>
                  <a:srgbClr val="FFFF00"/>
                </a:solidFill>
              </a:rPr>
              <a:t> та </a:t>
            </a:r>
            <a:r>
              <a:rPr lang="ru-RU" sz="2400" dirty="0" err="1" smtClean="0">
                <a:solidFill>
                  <a:srgbClr val="FFFF00"/>
                </a:solidFill>
              </a:rPr>
              <a:t>чутливість</a:t>
            </a:r>
            <a:r>
              <a:rPr lang="ru-RU" sz="2400" dirty="0" smtClean="0">
                <a:solidFill>
                  <a:srgbClr val="FFFF00"/>
                </a:solidFill>
              </a:rPr>
              <a:t> до </a:t>
            </a:r>
            <a:r>
              <a:rPr lang="ru-RU" sz="2400" dirty="0" err="1" smtClean="0">
                <a:solidFill>
                  <a:srgbClr val="FFFF00"/>
                </a:solidFill>
              </a:rPr>
              <a:t>антибіотиків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Інтенсивну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антибактеріальну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інфузійну</a:t>
            </a:r>
            <a:r>
              <a:rPr lang="ru-RU" sz="2400" dirty="0" smtClean="0">
                <a:solidFill>
                  <a:srgbClr val="FFFF00"/>
                </a:solidFill>
              </a:rPr>
              <a:t> та </a:t>
            </a:r>
            <a:r>
              <a:rPr lang="ru-RU" sz="2400" dirty="0" err="1" smtClean="0">
                <a:solidFill>
                  <a:srgbClr val="FFFF00"/>
                </a:solidFill>
              </a:rPr>
              <a:t>дезінтоксикаційну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терапію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урахуванням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можливого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несприятливого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впливу</a:t>
            </a:r>
            <a:r>
              <a:rPr lang="ru-RU" sz="2400" dirty="0" smtClean="0">
                <a:solidFill>
                  <a:srgbClr val="FFFF00"/>
                </a:solidFill>
              </a:rPr>
              <a:t> на </a:t>
            </a:r>
            <a:r>
              <a:rPr lang="ru-RU" sz="2400" dirty="0" err="1" smtClean="0">
                <a:solidFill>
                  <a:srgbClr val="FFFF00"/>
                </a:solidFill>
              </a:rPr>
              <a:t>плід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lvl="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r>
              <a:rPr lang="ru-RU" sz="2400" dirty="0" err="1" smtClean="0">
                <a:solidFill>
                  <a:srgbClr val="FFFF00"/>
                </a:solidFill>
              </a:rPr>
              <a:t>Динамічне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спостереження</a:t>
            </a:r>
            <a:r>
              <a:rPr lang="ru-RU" sz="2400" dirty="0" smtClean="0">
                <a:solidFill>
                  <a:srgbClr val="FFFF00"/>
                </a:solidFill>
              </a:rPr>
              <a:t> урологом та акушер – </a:t>
            </a:r>
            <a:r>
              <a:rPr lang="ru-RU" sz="2400" dirty="0" err="1" smtClean="0">
                <a:solidFill>
                  <a:srgbClr val="FFFF00"/>
                </a:solidFill>
              </a:rPr>
              <a:t>гінекологом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lnSpc>
                <a:spcPct val="110000"/>
              </a:lnSpc>
              <a:buClr>
                <a:srgbClr val="FFFF00"/>
              </a:buClr>
              <a:buSzPct val="100000"/>
              <a:buFont typeface="Wingdings" pitchFamily="2" charset="2"/>
              <a:buChar char="§"/>
              <a:defRPr/>
            </a:pPr>
            <a:endParaRPr lang="ru-RU" sz="2400" dirty="0" smtClean="0">
              <a:solidFill>
                <a:srgbClr val="FFFF00"/>
              </a:solidFill>
              <a:effectLst/>
            </a:endParaRPr>
          </a:p>
          <a:p>
            <a:pPr marL="0" indent="0" algn="just" eaLnBrk="1" hangingPunct="1">
              <a:spcBef>
                <a:spcPct val="0"/>
              </a:spcBef>
              <a:buClr>
                <a:srgbClr val="FFFF0D"/>
              </a:buClr>
              <a:buNone/>
            </a:pPr>
            <a:endParaRPr kumimoji="1" lang="ru-RU" sz="2400" dirty="0" smtClean="0">
              <a:effectLst/>
            </a:endParaRPr>
          </a:p>
        </p:txBody>
      </p:sp>
      <p:sp>
        <p:nvSpPr>
          <p:cNvPr id="6" name="Содержимое 5"/>
          <p:cNvSpPr>
            <a:spLocks noGrp="1" noChangeAspect="1"/>
          </p:cNvSpPr>
          <p:nvPr>
            <p:ph sz="half" idx="2"/>
          </p:nvPr>
        </p:nvSpPr>
        <p:spPr>
          <a:xfrm>
            <a:off x="214313" y="1285860"/>
            <a:ext cx="8715375" cy="2000264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err="1" smtClean="0"/>
              <a:t>Особливості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визначаються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тим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даному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захворюванні</a:t>
            </a:r>
            <a:r>
              <a:rPr lang="ru-RU" sz="2800" dirty="0" smtClean="0"/>
              <a:t> </a:t>
            </a:r>
            <a:r>
              <a:rPr lang="ru-RU" sz="2800" dirty="0" err="1" smtClean="0"/>
              <a:t>майже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завжди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порушення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уродінаміки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можливість</a:t>
            </a:r>
            <a:r>
              <a:rPr lang="ru-RU" sz="2800" dirty="0" smtClean="0"/>
              <a:t> токсичного </a:t>
            </a:r>
            <a:r>
              <a:rPr lang="ru-RU" sz="2800" dirty="0" err="1" smtClean="0"/>
              <a:t>впливу</a:t>
            </a:r>
            <a:r>
              <a:rPr lang="ru-RU" sz="2800" dirty="0" smtClean="0"/>
              <a:t> </a:t>
            </a:r>
            <a:r>
              <a:rPr lang="ru-RU" sz="2800" dirty="0" err="1" smtClean="0"/>
              <a:t>ліків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плід</a:t>
            </a:r>
            <a:r>
              <a:rPr lang="ru-RU" sz="2800" dirty="0" smtClean="0"/>
              <a:t>, тому </a:t>
            </a:r>
            <a:r>
              <a:rPr lang="ru-RU" sz="2800" dirty="0" err="1" smtClean="0"/>
              <a:t>сучасні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підходи</a:t>
            </a:r>
            <a:r>
              <a:rPr lang="ru-RU" sz="2800" dirty="0" smtClean="0"/>
              <a:t> до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включають</a:t>
            </a:r>
            <a:r>
              <a:rPr lang="ru-RU" sz="2800" dirty="0" smtClean="0"/>
              <a:t>:</a:t>
            </a:r>
          </a:p>
        </p:txBody>
      </p:sp>
      <p:pic>
        <p:nvPicPr>
          <p:cNvPr id="1026" name="Picture 2" descr="C:\Documents and Settings\Sergey\Мои документы\big_1181381939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5203710"/>
            <a:ext cx="1469388" cy="1440000"/>
          </a:xfrm>
          <a:prstGeom prst="round2DiagRect">
            <a:avLst>
              <a:gd name="adj1" fmla="val 16667"/>
              <a:gd name="adj2" fmla="val 0"/>
            </a:avLst>
          </a:prstGeom>
          <a:ln w="508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Текст 2"/>
          <p:cNvSpPr>
            <a:spLocks noGrp="1" noChangeAspect="1"/>
          </p:cNvSpPr>
          <p:nvPr>
            <p:ph type="body" sz="half" idx="1"/>
          </p:nvPr>
        </p:nvSpPr>
        <p:spPr>
          <a:xfrm>
            <a:off x="214282" y="571480"/>
            <a:ext cx="4929222" cy="571504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ru-RU" sz="4600" dirty="0" smtClean="0"/>
              <a:t>У тих </a:t>
            </a:r>
            <a:r>
              <a:rPr lang="ru-RU" sz="4600" dirty="0" err="1" smtClean="0"/>
              <a:t>випадках</a:t>
            </a:r>
            <a:r>
              <a:rPr lang="ru-RU" sz="4600" dirty="0" smtClean="0"/>
              <a:t>, коли у </a:t>
            </a:r>
            <a:r>
              <a:rPr lang="ru-RU" sz="4600" dirty="0" err="1" smtClean="0"/>
              <a:t>вагітних</a:t>
            </a:r>
            <a:r>
              <a:rPr lang="ru-RU" sz="4600" dirty="0" smtClean="0"/>
              <a:t> </a:t>
            </a:r>
            <a:r>
              <a:rPr lang="ru-RU" sz="4600" dirty="0" err="1" smtClean="0"/>
              <a:t>з</a:t>
            </a:r>
            <a:r>
              <a:rPr lang="ru-RU" sz="4600" dirty="0" smtClean="0"/>
              <a:t> </a:t>
            </a:r>
            <a:r>
              <a:rPr lang="ru-RU" sz="4600" dirty="0" err="1" smtClean="0"/>
              <a:t>гострим</a:t>
            </a:r>
            <a:r>
              <a:rPr lang="ru-RU" sz="4600" dirty="0" smtClean="0"/>
              <a:t> </a:t>
            </a:r>
            <a:r>
              <a:rPr lang="ru-RU" sz="4600" dirty="0" err="1" smtClean="0"/>
              <a:t>пієлонефритом</a:t>
            </a:r>
            <a:r>
              <a:rPr lang="ru-RU" sz="4600" dirty="0" smtClean="0"/>
              <a:t> </a:t>
            </a:r>
            <a:r>
              <a:rPr lang="ru-RU" sz="4600" dirty="0" err="1" smtClean="0"/>
              <a:t>пасаж</a:t>
            </a:r>
            <a:r>
              <a:rPr lang="ru-RU" sz="4600" dirty="0" smtClean="0"/>
              <a:t> </a:t>
            </a:r>
            <a:r>
              <a:rPr lang="ru-RU" sz="4600" dirty="0" err="1" smtClean="0"/>
              <a:t>сечі</a:t>
            </a:r>
            <a:r>
              <a:rPr lang="ru-RU" sz="4600" dirty="0" smtClean="0"/>
              <a:t> не </a:t>
            </a:r>
            <a:r>
              <a:rPr lang="ru-RU" sz="4600" dirty="0" err="1" smtClean="0"/>
              <a:t>порушений</a:t>
            </a:r>
            <a:r>
              <a:rPr lang="ru-RU" sz="4600" dirty="0" smtClean="0"/>
              <a:t>, </a:t>
            </a:r>
            <a:r>
              <a:rPr lang="ru-RU" sz="4600" dirty="0" err="1" smtClean="0"/>
              <a:t>достатньо</a:t>
            </a:r>
            <a:r>
              <a:rPr lang="ru-RU" sz="4600" dirty="0" smtClean="0"/>
              <a:t> </a:t>
            </a:r>
            <a:r>
              <a:rPr lang="ru-RU" sz="4600" dirty="0" err="1" smtClean="0"/>
              <a:t>рекомендувати</a:t>
            </a:r>
            <a:r>
              <a:rPr lang="ru-RU" sz="4600" dirty="0" smtClean="0"/>
              <a:t> </a:t>
            </a:r>
            <a:r>
              <a:rPr lang="ru-RU" sz="4600" dirty="0" err="1" smtClean="0"/>
              <a:t>хворий</a:t>
            </a:r>
            <a:r>
              <a:rPr lang="ru-RU" sz="4600" dirty="0" smtClean="0"/>
              <a:t> </a:t>
            </a:r>
            <a:r>
              <a:rPr lang="ru-RU" sz="4600" dirty="0" err="1" smtClean="0"/>
              <a:t>колінно-ліктьове</a:t>
            </a:r>
            <a:r>
              <a:rPr lang="ru-RU" sz="4600" dirty="0" smtClean="0"/>
              <a:t> </a:t>
            </a:r>
            <a:r>
              <a:rPr lang="ru-RU" sz="4600" dirty="0" err="1" smtClean="0"/>
              <a:t>положення</a:t>
            </a:r>
            <a:r>
              <a:rPr lang="ru-RU" sz="4600" dirty="0" smtClean="0"/>
              <a:t> </a:t>
            </a:r>
            <a:r>
              <a:rPr lang="ru-RU" sz="4600" dirty="0" err="1" smtClean="0"/>
              <a:t>або</a:t>
            </a:r>
            <a:r>
              <a:rPr lang="ru-RU" sz="4600" dirty="0" smtClean="0"/>
              <a:t> </a:t>
            </a:r>
            <a:r>
              <a:rPr lang="ru-RU" sz="4600" dirty="0" err="1" smtClean="0"/>
              <a:t>укласти</a:t>
            </a:r>
            <a:r>
              <a:rPr lang="ru-RU" sz="4600" dirty="0" smtClean="0"/>
              <a:t> на здоровий </a:t>
            </a:r>
            <a:r>
              <a:rPr lang="ru-RU" sz="4600" dirty="0" err="1" smtClean="0"/>
              <a:t>бік</a:t>
            </a:r>
            <a:r>
              <a:rPr lang="ru-RU" sz="4600" dirty="0" smtClean="0"/>
              <a:t> </a:t>
            </a:r>
            <a:r>
              <a:rPr lang="ru-RU" sz="4600" dirty="0" err="1" smtClean="0"/>
              <a:t>з</a:t>
            </a:r>
            <a:r>
              <a:rPr lang="ru-RU" sz="4600" dirty="0" smtClean="0"/>
              <a:t> </a:t>
            </a:r>
            <a:r>
              <a:rPr lang="ru-RU" sz="4600" dirty="0" err="1" smtClean="0"/>
              <a:t>піднятим</a:t>
            </a:r>
            <a:r>
              <a:rPr lang="ru-RU" sz="4600" dirty="0" smtClean="0"/>
              <a:t> </a:t>
            </a:r>
            <a:r>
              <a:rPr lang="ru-RU" sz="4600" dirty="0" err="1" smtClean="0"/>
              <a:t>ножним</a:t>
            </a:r>
            <a:r>
              <a:rPr lang="ru-RU" sz="4600" dirty="0" smtClean="0"/>
              <a:t> </a:t>
            </a:r>
            <a:r>
              <a:rPr lang="ru-RU" sz="4600" dirty="0" err="1" smtClean="0"/>
              <a:t>кінцем</a:t>
            </a:r>
            <a:r>
              <a:rPr lang="ru-RU" sz="4600" dirty="0" smtClean="0"/>
              <a:t> </a:t>
            </a:r>
            <a:r>
              <a:rPr lang="ru-RU" sz="4600" dirty="0" err="1" smtClean="0"/>
              <a:t>ліжка</a:t>
            </a:r>
            <a:r>
              <a:rPr lang="ru-RU" sz="4600" dirty="0" smtClean="0"/>
              <a:t> </a:t>
            </a:r>
            <a:r>
              <a:rPr lang="ru-RU" sz="4600" dirty="0" err="1" smtClean="0"/>
              <a:t>і</a:t>
            </a:r>
            <a:r>
              <a:rPr lang="ru-RU" sz="4600" dirty="0" smtClean="0"/>
              <a:t> провести </a:t>
            </a:r>
            <a:r>
              <a:rPr lang="ru-RU" sz="4600" dirty="0" err="1" smtClean="0"/>
              <a:t>антибактеріальну</a:t>
            </a:r>
            <a:r>
              <a:rPr lang="ru-RU" sz="4600" dirty="0" smtClean="0"/>
              <a:t> </a:t>
            </a:r>
            <a:r>
              <a:rPr lang="ru-RU" sz="4600" dirty="0" err="1" smtClean="0"/>
              <a:t>терапію</a:t>
            </a:r>
            <a:r>
              <a:rPr lang="ru-RU" sz="4600" dirty="0" smtClean="0"/>
              <a:t>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dirty="0" smtClean="0">
              <a:effectLst/>
            </a:endParaRPr>
          </a:p>
        </p:txBody>
      </p:sp>
      <p:pic>
        <p:nvPicPr>
          <p:cNvPr id="7" name="Содержимое 6" descr="lass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5286380" y="1214422"/>
            <a:ext cx="3408824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/>
          </p:cNvSpPr>
          <p:nvPr>
            <p:ph type="title"/>
          </p:nvPr>
        </p:nvSpPr>
        <p:spPr>
          <a:xfrm>
            <a:off x="214313" y="428603"/>
            <a:ext cx="8472487" cy="642943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Відновлення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пасажу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effectLst/>
                <a:latin typeface="+mn-lt"/>
              </a:rPr>
              <a:t>сечі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13" y="1214422"/>
            <a:ext cx="4572001" cy="514351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За </a:t>
            </a:r>
            <a:r>
              <a:rPr lang="ru-RU" sz="2800" dirty="0" err="1" smtClean="0"/>
              <a:t>відсутності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виділення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індигокарміну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гирла </a:t>
            </a:r>
            <a:r>
              <a:rPr lang="ru-RU" sz="2800" dirty="0" err="1" smtClean="0"/>
              <a:t>сечоводу</a:t>
            </a:r>
            <a:r>
              <a:rPr lang="ru-RU" sz="2800" dirty="0" smtClean="0"/>
              <a:t> за </a:t>
            </a:r>
            <a:r>
              <a:rPr lang="ru-RU" sz="2800" dirty="0" err="1" smtClean="0"/>
              <a:t>захворювання</a:t>
            </a:r>
            <a:r>
              <a:rPr lang="ru-RU" sz="2800" dirty="0" smtClean="0"/>
              <a:t> показано </a:t>
            </a:r>
            <a:r>
              <a:rPr lang="ru-RU" sz="2800" dirty="0" err="1" smtClean="0"/>
              <a:t>відновлення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пасажу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сечі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катетера до </a:t>
            </a:r>
            <a:r>
              <a:rPr lang="ru-RU" sz="2800" dirty="0" err="1" smtClean="0"/>
              <a:t>усунення</a:t>
            </a:r>
            <a:r>
              <a:rPr lang="ru-RU" sz="2800" dirty="0" smtClean="0"/>
              <a:t> атаки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(</a:t>
            </a:r>
            <a:r>
              <a:rPr lang="ru-RU" sz="2800" dirty="0" err="1" smtClean="0"/>
              <a:t>зазвичай</a:t>
            </a:r>
            <a:r>
              <a:rPr lang="ru-RU" sz="2800" dirty="0" smtClean="0"/>
              <a:t> на 2-3 </a:t>
            </a:r>
            <a:r>
              <a:rPr lang="ru-RU" sz="2800" dirty="0" err="1" smtClean="0"/>
              <a:t>діб</a:t>
            </a:r>
            <a:r>
              <a:rPr lang="ru-RU" sz="2800" dirty="0" smtClean="0"/>
              <a:t>).</a:t>
            </a:r>
          </a:p>
        </p:txBody>
      </p:sp>
      <p:pic>
        <p:nvPicPr>
          <p:cNvPr id="10" name="Содержимое 9" descr="PIELO.JPG"/>
          <p:cNvPicPr>
            <a:picLocks noGrp="1" noChangeAspect="1"/>
          </p:cNvPicPr>
          <p:nvPr>
            <p:ph sz="quarter" idx="3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5286380" y="4143380"/>
            <a:ext cx="2857520" cy="2214558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Хромоцистоскоп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10000"/>
          </a:blip>
          <a:srcRect/>
          <a:stretch>
            <a:fillRect/>
          </a:stretch>
        </p:blipFill>
        <p:spPr>
          <a:xfrm>
            <a:off x="5286380" y="1428736"/>
            <a:ext cx="2857520" cy="2571768"/>
          </a:xfrm>
          <a:prstGeom prst="ellipse">
            <a:avLst/>
          </a:prstGeom>
          <a:ln w="508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497654" y="3429000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6500826" y="5214950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/>
          </p:cNvSpPr>
          <p:nvPr>
            <p:ph type="body" sz="half" idx="1"/>
          </p:nvPr>
        </p:nvSpPr>
        <p:spPr>
          <a:xfrm>
            <a:off x="142844" y="428605"/>
            <a:ext cx="4572001" cy="607222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При </a:t>
            </a:r>
            <a:r>
              <a:rPr lang="ru-RU" sz="2800" dirty="0" err="1" smtClean="0"/>
              <a:t>частих</a:t>
            </a:r>
            <a:r>
              <a:rPr lang="ru-RU" sz="2800" dirty="0" smtClean="0"/>
              <a:t> </a:t>
            </a:r>
            <a:r>
              <a:rPr lang="ru-RU" sz="2800" dirty="0" err="1" smtClean="0"/>
              <a:t>загостреннях</a:t>
            </a:r>
            <a:r>
              <a:rPr lang="ru-RU" sz="2800" dirty="0" smtClean="0"/>
              <a:t> </a:t>
            </a:r>
            <a:r>
              <a:rPr lang="ru-RU" sz="2800" dirty="0" err="1" smtClean="0"/>
              <a:t>пієлонефриту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замість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звичайної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катетеризації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</a:t>
            </a:r>
            <a:r>
              <a:rPr lang="ru-RU" sz="2800" dirty="0" smtClean="0"/>
              <a:t> катетер (</a:t>
            </a:r>
            <a:r>
              <a:rPr lang="ru-RU" sz="2800" dirty="0" err="1" smtClean="0"/>
              <a:t>стент</a:t>
            </a:r>
            <a:r>
              <a:rPr lang="ru-RU" sz="2800" dirty="0" smtClean="0"/>
              <a:t>),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самоутримується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встановлюється</a:t>
            </a:r>
            <a:r>
              <a:rPr lang="ru-RU" sz="2800" dirty="0" smtClean="0"/>
              <a:t> в </a:t>
            </a:r>
            <a:r>
              <a:rPr lang="ru-RU" sz="2800" dirty="0" err="1" smtClean="0"/>
              <a:t>балію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на 1-2 </a:t>
            </a:r>
            <a:r>
              <a:rPr lang="ru-RU" sz="2800" dirty="0" err="1" smtClean="0"/>
              <a:t>місяці.Для</a:t>
            </a:r>
            <a:r>
              <a:rPr lang="ru-RU" sz="2800" dirty="0" smtClean="0"/>
              <a:t> </a:t>
            </a:r>
            <a:r>
              <a:rPr lang="ru-RU" sz="2800" dirty="0" err="1" smtClean="0"/>
              <a:t>дренування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нирки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вагітних</a:t>
            </a:r>
            <a:r>
              <a:rPr lang="ru-RU" sz="2800" dirty="0" smtClean="0"/>
              <a:t> </a:t>
            </a:r>
            <a:r>
              <a:rPr lang="ru-RU" sz="2800" dirty="0" err="1" smtClean="0"/>
              <a:t>також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черезшкірну</a:t>
            </a:r>
            <a:r>
              <a:rPr lang="ru-RU" sz="2800" dirty="0" smtClean="0"/>
              <a:t> </a:t>
            </a:r>
            <a:r>
              <a:rPr lang="ru-RU" sz="2800" dirty="0" err="1" smtClean="0"/>
              <a:t>пункційну</a:t>
            </a:r>
            <a:r>
              <a:rPr lang="ru-RU" sz="2800" dirty="0" smtClean="0"/>
              <a:t> </a:t>
            </a:r>
            <a:r>
              <a:rPr lang="ru-RU" sz="2800" dirty="0" err="1" smtClean="0"/>
              <a:t>нефростомію</a:t>
            </a:r>
            <a:r>
              <a:rPr lang="ru-RU" sz="2800" dirty="0" smtClean="0"/>
              <a:t>.</a:t>
            </a:r>
          </a:p>
        </p:txBody>
      </p:sp>
      <p:pic>
        <p:nvPicPr>
          <p:cNvPr id="6" name="Содержимое 5" descr="стент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214942" y="1000108"/>
            <a:ext cx="3102589" cy="463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6926282" y="1428736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9"/>
          <p:cNvSpPr>
            <a:spLocks noGrp="1" noChangeAspect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/>
          <a:lstStyle/>
          <a:p>
            <a:pPr algn="l">
              <a:defRPr/>
            </a:pP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Антибактеріальна</a:t>
            </a:r>
            <a:r>
              <a:rPr lang="ru-RU" sz="3600" b="0" dirty="0" smtClean="0">
                <a:solidFill>
                  <a:srgbClr val="FFFF00"/>
                </a:solidFill>
                <a:effectLst/>
                <a:latin typeface="+mn-lt"/>
              </a:rPr>
              <a:t> </a:t>
            </a:r>
            <a:r>
              <a:rPr lang="ru-RU" sz="3600" b="0" dirty="0" err="1" smtClean="0">
                <a:solidFill>
                  <a:srgbClr val="FFFF00"/>
                </a:solidFill>
                <a:effectLst/>
                <a:latin typeface="+mn-lt"/>
              </a:rPr>
              <a:t>терапія</a:t>
            </a:r>
            <a:endParaRPr lang="ru-RU" sz="3600" b="0" dirty="0" smtClean="0">
              <a:solidFill>
                <a:srgbClr val="FFFF0D"/>
              </a:solidFill>
              <a:effectLst/>
              <a:latin typeface="+mn-lt"/>
            </a:endParaRPr>
          </a:p>
        </p:txBody>
      </p:sp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214343" y="4286256"/>
            <a:ext cx="8715375" cy="214314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800" dirty="0" smtClean="0"/>
              <a:t>У І </a:t>
            </a:r>
            <a:r>
              <a:rPr lang="ru-RU" sz="2800" dirty="0" err="1" smtClean="0"/>
              <a:t>триместрі</a:t>
            </a:r>
            <a:r>
              <a:rPr lang="ru-RU" sz="2800" dirty="0" smtClean="0"/>
              <a:t> </a:t>
            </a:r>
            <a:r>
              <a:rPr lang="ru-RU" sz="2800" dirty="0" err="1" smtClean="0"/>
              <a:t>вагітності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протипоказано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тетрациклінів</a:t>
            </a:r>
            <a:r>
              <a:rPr lang="ru-RU" sz="2800" dirty="0" smtClean="0"/>
              <a:t> – </a:t>
            </a:r>
            <a:r>
              <a:rPr lang="ru-RU" sz="2800" dirty="0" err="1" smtClean="0"/>
              <a:t>можлива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тератогенна</a:t>
            </a:r>
            <a:r>
              <a:rPr lang="ru-RU" sz="2800" dirty="0" smtClean="0"/>
              <a:t> </a:t>
            </a:r>
            <a:r>
              <a:rPr lang="ru-RU" sz="2800" dirty="0" err="1" smtClean="0"/>
              <a:t>дія</a:t>
            </a:r>
            <a:r>
              <a:rPr lang="ru-RU" sz="2800" dirty="0" smtClean="0"/>
              <a:t>. </a:t>
            </a:r>
            <a:r>
              <a:rPr lang="ru-RU" sz="2800" dirty="0" err="1" smtClean="0"/>
              <a:t>Призначення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аміноглікозидів</a:t>
            </a:r>
            <a:r>
              <a:rPr lang="ru-RU" sz="2800" dirty="0" smtClean="0"/>
              <a:t> </a:t>
            </a:r>
            <a:r>
              <a:rPr lang="ru-RU" sz="2800" dirty="0" err="1" smtClean="0"/>
              <a:t>небажане</a:t>
            </a:r>
            <a:r>
              <a:rPr lang="ru-RU" sz="2800" dirty="0" smtClean="0"/>
              <a:t> у </a:t>
            </a:r>
            <a:r>
              <a:rPr lang="ru-RU" sz="2800" dirty="0" err="1" smtClean="0"/>
              <a:t>зв'язку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їхньою</a:t>
            </a:r>
            <a:r>
              <a:rPr lang="ru-RU" sz="2800" dirty="0" smtClean="0"/>
              <a:t> </a:t>
            </a:r>
            <a:r>
              <a:rPr lang="ru-RU" sz="2800" dirty="0" err="1" smtClean="0"/>
              <a:t>ототоксичністю</a:t>
            </a:r>
            <a:r>
              <a:rPr lang="ru-RU" sz="2800" dirty="0" smtClean="0"/>
              <a:t>.</a:t>
            </a:r>
          </a:p>
          <a:p>
            <a:pPr marL="0" indent="457200" algn="just">
              <a:spcBef>
                <a:spcPct val="0"/>
              </a:spcBef>
              <a:buFont typeface="Wingdings" pitchFamily="2" charset="2"/>
              <a:buNone/>
              <a:defRPr/>
            </a:pPr>
            <a:endParaRPr lang="ru-RU" sz="2800" dirty="0" smtClean="0">
              <a:effectLst/>
            </a:endParaRPr>
          </a:p>
        </p:txBody>
      </p:sp>
      <p:pic>
        <p:nvPicPr>
          <p:cNvPr id="12" name="Содержимое 11" descr="Тетрацикли 2.jpg"/>
          <p:cNvPicPr>
            <a:picLocks noGrp="1" noChangeAspect="1"/>
          </p:cNvPicPr>
          <p:nvPr>
            <p:ph sz="quarter" idx="3"/>
          </p:nvPr>
        </p:nvPicPr>
        <p:blipFill>
          <a:blip r:embed="rId2"/>
          <a:stretch>
            <a:fillRect/>
          </a:stretch>
        </p:blipFill>
        <p:spPr>
          <a:xfrm>
            <a:off x="928662" y="1285860"/>
            <a:ext cx="2782800" cy="2782800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Documents and Settings\Сергей\Мои документы\Амикоцин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85860"/>
            <a:ext cx="2857500" cy="2781300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10"/>
          <p:cNvSpPr>
            <a:spLocks noGrp="1" noChangeAspect="1"/>
          </p:cNvSpPr>
          <p:nvPr>
            <p:ph type="body" sz="half" idx="1"/>
          </p:nvPr>
        </p:nvSpPr>
        <p:spPr>
          <a:xfrm>
            <a:off x="142844" y="428605"/>
            <a:ext cx="4357717" cy="6143667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ru-RU" sz="2800" dirty="0" smtClean="0"/>
              <a:t>В </a:t>
            </a:r>
            <a:r>
              <a:rPr lang="ru-RU" sz="2800" dirty="0" err="1" smtClean="0"/>
              <a:t>даний</a:t>
            </a:r>
            <a:r>
              <a:rPr lang="ru-RU" sz="2800" dirty="0" smtClean="0"/>
              <a:t> час </a:t>
            </a:r>
            <a:r>
              <a:rPr lang="ru-RU" sz="2800" dirty="0" err="1" smtClean="0"/>
              <a:t>стартова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терапія</a:t>
            </a:r>
            <a:r>
              <a:rPr lang="ru-RU" sz="2800" dirty="0" smtClean="0"/>
              <a:t> проводиться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використанням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напівсинтетичних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пеніцилінів</a:t>
            </a:r>
            <a:r>
              <a:rPr lang="ru-RU" sz="2800" dirty="0" smtClean="0"/>
              <a:t>. </a:t>
            </a:r>
            <a:r>
              <a:rPr lang="ru-RU" sz="2800" dirty="0" err="1" smtClean="0"/>
              <a:t>Лікування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починається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внутрішньом'язового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введення</a:t>
            </a:r>
            <a:r>
              <a:rPr lang="ru-RU" sz="2800" dirty="0" smtClean="0"/>
              <a:t>, а </a:t>
            </a:r>
            <a:r>
              <a:rPr lang="ru-RU" sz="2800" dirty="0" err="1" smtClean="0"/>
              <a:t>потім</a:t>
            </a:r>
            <a:r>
              <a:rPr lang="ru-RU" sz="2800" dirty="0" smtClean="0"/>
              <a:t> препарат </a:t>
            </a:r>
            <a:r>
              <a:rPr lang="ru-RU" sz="2800" dirty="0" err="1" smtClean="0"/>
              <a:t>призначається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</a:t>
            </a:r>
            <a:r>
              <a:rPr lang="ru-RU" sz="2800" dirty="0" smtClean="0"/>
              <a:t>.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ru-RU" sz="2800" dirty="0" smtClean="0"/>
              <a:t>Для </a:t>
            </a:r>
            <a:r>
              <a:rPr lang="ru-RU" sz="2800" dirty="0" err="1" smtClean="0"/>
              <a:t>тривалої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терапії</a:t>
            </a:r>
            <a:r>
              <a:rPr lang="ru-RU" sz="2800" dirty="0" smtClean="0"/>
              <a:t> </a:t>
            </a:r>
            <a:r>
              <a:rPr lang="ru-RU" sz="2800" dirty="0" err="1" smtClean="0"/>
              <a:t>застосовують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препарати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нітрофуранового</a:t>
            </a:r>
            <a:r>
              <a:rPr lang="ru-RU" sz="2800" dirty="0" smtClean="0"/>
              <a:t> ряду.</a:t>
            </a:r>
          </a:p>
        </p:txBody>
      </p:sp>
      <p:pic>
        <p:nvPicPr>
          <p:cNvPr id="8" name="Содержимое 7" descr="амоксициллина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57752" y="571480"/>
            <a:ext cx="3733333" cy="24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0" name="Picture 2" descr="C:\Documents and Settings\Сергей\Мои документы\Флемоксин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928" y="3673482"/>
            <a:ext cx="2541600" cy="2541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40654"/>
            <a:ext cx="878687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відіграють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провідну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Джерелом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відкладення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Певне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реакції.Первинні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силами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каскад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запальних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роблять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внесок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Нижче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наведено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медіатори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відігравати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нефриту:</a:t>
            </a:r>
          </a:p>
          <a:p>
            <a:pPr algn="just"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75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кисневі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радикали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арахідонової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простагландини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тромбоксан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А2,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лейкотрієни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металопротеїнази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колагеназа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еластаза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активатори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плазміногену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інгібітори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протеїназ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модулятори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(фактор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фібробластів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трансформує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росту 1);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коагуляції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виробляються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моноцитами-макрофагами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цитокіни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(інтерлейкін-1, фактор некрозу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пухлини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вазоактивні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ангіотензин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ендотелін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ендотеліальний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розслаблюючий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фактор)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477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нефриту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вторинний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морфологічних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первинному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швидкопрогресуючому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нефротичному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варіантах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той же час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гранулематозі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Вегенера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вузликовому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періартеріїті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незначні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вибору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залишаються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12801"/>
            <a:ext cx="8786874" cy="620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набряковій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змішаній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перевищує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двох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гіпертонічній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схем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кортикостероїдами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10-15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60-80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 2.5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по 60-70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подальшим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10-15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пульс-терапія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 вену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1000 мг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метилпреднізолону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одномоментно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циклофосфамідом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трьох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45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азатіоприн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хлорбутин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лейкеран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гіпертензивній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коли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протипоказані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(10-20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імунодепресантами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аутоімунній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гістологічно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підтвердженим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Доза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азатіоприну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становить 100-200 мг/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(2-4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лейкерану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- 10-20 мг (0,2-0,4 мг/кг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зморщеної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зумовленою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склерозом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атрофією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протипоказано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626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Нове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селективних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імунодепресивних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Циклоспорин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сандімун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сандімун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неорал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Антикоагулянти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препаратами,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частіше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цитостатиками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гепарин у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10 000-40 000 ОД/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рази на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живота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місяців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Антиагреганти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Трентал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дипіридамол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реополіглюкін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поєднанні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гепарином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Підтримуюча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–при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латентної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течії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хінолінові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привідні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делагіл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плаквеніл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323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критеріїв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фармакотерапії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хронічного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гломерулонефриту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протеїнурії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виразності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гематурії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клубочкової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фільтрації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30-50%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максимальної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осмолярності</a:t>
            </a:r>
            <a:r>
              <a:rPr lang="ru-RU" sz="3200" b="1" i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сечі</a:t>
            </a:r>
            <a:endParaRPr lang="ru-RU" sz="3200" b="1" i="1" dirty="0" smtClean="0">
              <a:ln>
                <a:solidFill>
                  <a:srgbClr val="0000CC"/>
                </a:solidFill>
              </a:ln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455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0850" indent="-450850" algn="ctr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Неімунні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нефропатий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0850" indent="-450850" algn="ctr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Неімунні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розділити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4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 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сечових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шляхів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450850" indent="-450850" algn="just"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переліку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мікроциркуляторного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русла,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фібринолізу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гормональні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862171"/>
            <a:ext cx="8786874" cy="688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ушкоджуючої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гіпертензії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внутрішньониркової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гемодинаміки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внутрішньоклубочкова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гіперфільтрація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Головне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різке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опору, яке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чутливості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стінок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пресорних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активацією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ренін-ангіотензинової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(як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самих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депресорних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кінінів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простагландинів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Ниркова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протікає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погано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піддається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змушує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антигіпертензивних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засобів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tabLst>
                <a:tab pos="0" algn="l"/>
              </a:tabLst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432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Враховуючи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роль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судинного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опору у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патогенезі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артеріальної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гіпертонії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вазодилататори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Інгібітори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ангіотензинперетворюючого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ферменту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каптоприл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еналаприл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зменшують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внутрішньоклубочковий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усувають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обидва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сприяють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прогресу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патології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Антагоністи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кальцію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вазотропні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амлодипін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 вони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надають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вазодилатуюча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endParaRPr lang="ru-RU" sz="2800" b="1" i="1" dirty="0" smtClean="0">
              <a:ln>
                <a:solidFill>
                  <a:srgbClr val="0000CC"/>
                </a:solidFill>
              </a:ln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Нефропротекторна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rgbClr val="0000CC"/>
                </a:solidFill>
                <a:effectLst>
                  <a:glow rad="63500">
                    <a:srgbClr val="2DA2BF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Нефрити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2" y="1214422"/>
            <a:ext cx="9144000" cy="2214578"/>
          </a:xfrm>
        </p:spPr>
        <p:txBody>
          <a:bodyPr>
            <a:normAutofit/>
          </a:bodyPr>
          <a:lstStyle/>
          <a:p>
            <a:pPr indent="457200" algn="just"/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Сечокам'яна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хвороба (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уролітіаз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) –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захворювання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основною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ознакою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якого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є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утворення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присутність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одиночних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або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множинних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у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системі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сечовивідних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шляхів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– чашечках,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балії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сечоводі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сечовому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міхурі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або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сечівнику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400" b="1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00360" name="Picture 8" descr="Камень-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643702" y="3000372"/>
            <a:ext cx="2304288" cy="3621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372" name="Picture 20" descr="МКБ_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3929058" y="4286256"/>
            <a:ext cx="1063920" cy="145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361" name="Picture 9" descr="Камень-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222241" y="3786190"/>
            <a:ext cx="3063875" cy="1981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0373" name="Rectangle 21"/>
          <p:cNvSpPr>
            <a:spLocks noRot="1" noChangeAspect="1" noChangeArrowheads="1"/>
          </p:cNvSpPr>
          <p:nvPr/>
        </p:nvSpPr>
        <p:spPr bwMode="auto">
          <a:xfrm>
            <a:off x="857224" y="428604"/>
            <a:ext cx="7929586" cy="76837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/>
            <a:r>
              <a:rPr lang="uk-UA" sz="4000" dirty="0" smtClean="0">
                <a:ln w="1905"/>
                <a:solidFill>
                  <a:schemeClr val="bg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Book" pitchFamily="34" charset="0"/>
              </a:rPr>
              <a:t>Визначення СКХ</a:t>
            </a:r>
            <a:endParaRPr lang="ru-RU" sz="4000" dirty="0">
              <a:ln w="1905"/>
              <a:solidFill>
                <a:schemeClr val="bg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anklin Gothic Book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85720" y="1196976"/>
            <a:ext cx="8858280" cy="5232420"/>
          </a:xfrm>
          <a:solidFill>
            <a:schemeClr val="bg2"/>
          </a:solidFill>
          <a:ln w="0">
            <a:solidFill>
              <a:schemeClr val="bg2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За </a:t>
            </a:r>
            <a:r>
              <a:rPr lang="ru-RU" sz="2500" dirty="0" err="1" smtClean="0">
                <a:latin typeface="Franklin Gothic Book" pitchFamily="34" charset="0"/>
              </a:rPr>
              <a:t>світовими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даними</a:t>
            </a:r>
            <a:r>
              <a:rPr lang="ru-RU" sz="2500" dirty="0" smtClean="0">
                <a:latin typeface="Franklin Gothic Book" pitchFamily="34" charset="0"/>
              </a:rPr>
              <a:t> на </a:t>
            </a:r>
            <a:r>
              <a:rPr lang="ru-RU" sz="2500" dirty="0" err="1" smtClean="0">
                <a:latin typeface="Franklin Gothic Book" pitchFamily="34" charset="0"/>
              </a:rPr>
              <a:t>уролітіаз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страждають</a:t>
            </a:r>
            <a:r>
              <a:rPr lang="ru-RU" sz="2500" dirty="0" smtClean="0">
                <a:latin typeface="Franklin Gothic Book" pitchFamily="34" charset="0"/>
              </a:rPr>
              <a:t> 1 - 3% </a:t>
            </a:r>
            <a:r>
              <a:rPr lang="ru-RU" sz="2500" dirty="0" err="1" smtClean="0">
                <a:latin typeface="Franklin Gothic Book" pitchFamily="34" charset="0"/>
              </a:rPr>
              <a:t>населення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12% </a:t>
            </a:r>
            <a:r>
              <a:rPr lang="ru-RU" sz="2500" dirty="0" err="1" smtClean="0">
                <a:latin typeface="Franklin Gothic Book" pitchFamily="34" charset="0"/>
              </a:rPr>
              <a:t>чоловіків</a:t>
            </a:r>
            <a:r>
              <a:rPr lang="ru-RU" sz="2500" dirty="0" smtClean="0">
                <a:latin typeface="Franklin Gothic Book" pitchFamily="34" charset="0"/>
              </a:rPr>
              <a:t> та 5% </a:t>
            </a:r>
            <a:r>
              <a:rPr lang="ru-RU" sz="2500" dirty="0" err="1" smtClean="0">
                <a:latin typeface="Franklin Gothic Book" pitchFamily="34" charset="0"/>
              </a:rPr>
              <a:t>жінок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хоча</a:t>
            </a:r>
            <a:r>
              <a:rPr lang="ru-RU" sz="2500" dirty="0" smtClean="0">
                <a:latin typeface="Franklin Gothic Book" pitchFamily="34" charset="0"/>
              </a:rPr>
              <a:t> б раз </a:t>
            </a:r>
            <a:r>
              <a:rPr lang="ru-RU" sz="2500" dirty="0" err="1" smtClean="0">
                <a:latin typeface="Franklin Gothic Book" pitchFamily="34" charset="0"/>
              </a:rPr>
              <a:t>протягом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життя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переносять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ниркову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кольку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err="1" smtClean="0">
                <a:latin typeface="Franklin Gothic Book" pitchFamily="34" charset="0"/>
              </a:rPr>
              <a:t>Хворі</a:t>
            </a:r>
            <a:r>
              <a:rPr lang="ru-RU" sz="2500" dirty="0" smtClean="0">
                <a:latin typeface="Franklin Gothic Book" pitchFamily="34" charset="0"/>
              </a:rPr>
              <a:t> на </a:t>
            </a:r>
            <a:r>
              <a:rPr lang="ru-RU" sz="2500" dirty="0" err="1" smtClean="0">
                <a:latin typeface="Franklin Gothic Book" pitchFamily="34" charset="0"/>
              </a:rPr>
              <a:t>нефролітіаз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складають</a:t>
            </a:r>
            <a:r>
              <a:rPr lang="ru-RU" sz="2500" dirty="0" smtClean="0">
                <a:latin typeface="Franklin Gothic Book" pitchFamily="34" charset="0"/>
              </a:rPr>
              <a:t> 30-40% в </a:t>
            </a:r>
            <a:r>
              <a:rPr lang="ru-RU" sz="2500" dirty="0" err="1" smtClean="0">
                <a:latin typeface="Franklin Gothic Book" pitchFamily="34" charset="0"/>
              </a:rPr>
              <a:t>урологічному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стаціонарі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smtClean="0">
                <a:latin typeface="Franklin Gothic Book" pitchFamily="34" charset="0"/>
              </a:rPr>
              <a:t>У США </a:t>
            </a:r>
            <a:r>
              <a:rPr lang="ru-RU" sz="2500" dirty="0" err="1" smtClean="0">
                <a:latin typeface="Franklin Gothic Book" pitchFamily="34" charset="0"/>
              </a:rPr>
              <a:t>щорічно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понад</a:t>
            </a:r>
            <a:r>
              <a:rPr lang="ru-RU" sz="2500" dirty="0" smtClean="0">
                <a:latin typeface="Franklin Gothic Book" pitchFamily="34" charset="0"/>
              </a:rPr>
              <a:t> 1 млн. </a:t>
            </a:r>
            <a:r>
              <a:rPr lang="ru-RU" sz="2500" dirty="0" err="1" smtClean="0">
                <a:latin typeface="Franklin Gothic Book" pitchFamily="34" charset="0"/>
              </a:rPr>
              <a:t>американців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госпіталізують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із</a:t>
            </a:r>
            <a:r>
              <a:rPr lang="ru-RU" sz="2500" dirty="0" smtClean="0">
                <a:latin typeface="Franklin Gothic Book" pitchFamily="34" charset="0"/>
              </a:rPr>
              <a:t> приводу </a:t>
            </a:r>
            <a:r>
              <a:rPr lang="ru-RU" sz="2500" dirty="0" err="1" smtClean="0">
                <a:latin typeface="Franklin Gothic Book" pitchFamily="34" charset="0"/>
              </a:rPr>
              <a:t>каміння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нирок</a:t>
            </a:r>
            <a:r>
              <a:rPr lang="ru-RU" sz="2500" dirty="0" smtClean="0">
                <a:latin typeface="Franklin Gothic Book" pitchFamily="34" charset="0"/>
              </a:rPr>
              <a:t> та </a:t>
            </a:r>
            <a:r>
              <a:rPr lang="ru-RU" sz="2500" dirty="0" err="1" smtClean="0">
                <a:latin typeface="Franklin Gothic Book" pitchFamily="34" charset="0"/>
              </a:rPr>
              <a:t>сечових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шляхів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500" dirty="0" err="1" smtClean="0">
                <a:latin typeface="Franklin Gothic Book" pitchFamily="34" charset="0"/>
              </a:rPr>
              <a:t>Переважна</a:t>
            </a:r>
            <a:r>
              <a:rPr lang="ru-RU" sz="2500" dirty="0" smtClean="0">
                <a:latin typeface="Franklin Gothic Book" pitchFamily="34" charset="0"/>
              </a:rPr>
              <a:t> стать </a:t>
            </a:r>
            <a:r>
              <a:rPr lang="ru-RU" sz="2500" dirty="0" err="1" smtClean="0">
                <a:latin typeface="Franklin Gothic Book" pitchFamily="34" charset="0"/>
              </a:rPr>
              <a:t>чоловіча</a:t>
            </a:r>
            <a:r>
              <a:rPr lang="ru-RU" sz="2500" dirty="0" smtClean="0">
                <a:latin typeface="Franklin Gothic Book" pitchFamily="34" charset="0"/>
              </a:rPr>
              <a:t> (2:1).</a:t>
            </a:r>
            <a:r>
              <a:rPr lang="ru-RU" sz="2500" dirty="0" err="1" smtClean="0">
                <a:latin typeface="Franklin Gothic Book" pitchFamily="34" charset="0"/>
              </a:rPr>
              <a:t>Переважаючий</a:t>
            </a:r>
            <a:r>
              <a:rPr lang="ru-RU" sz="2500" dirty="0" smtClean="0">
                <a:latin typeface="Franklin Gothic Book" pitchFamily="34" charset="0"/>
              </a:rPr>
              <a:t> </a:t>
            </a:r>
            <a:r>
              <a:rPr lang="ru-RU" sz="2500" dirty="0" err="1" smtClean="0">
                <a:latin typeface="Franklin Gothic Book" pitchFamily="34" charset="0"/>
              </a:rPr>
              <a:t>вік</a:t>
            </a:r>
            <a:r>
              <a:rPr lang="ru-RU" sz="2500" dirty="0" smtClean="0">
                <a:latin typeface="Franklin Gothic Book" pitchFamily="34" charset="0"/>
              </a:rPr>
              <a:t> 30 – 50 </a:t>
            </a:r>
            <a:r>
              <a:rPr lang="ru-RU" sz="2500" dirty="0" err="1" smtClean="0">
                <a:latin typeface="Franklin Gothic Book" pitchFamily="34" charset="0"/>
              </a:rPr>
              <a:t>років</a:t>
            </a:r>
            <a:r>
              <a:rPr lang="ru-RU" sz="25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71472" y="374613"/>
            <a:ext cx="8572528" cy="69693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Актуальність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проблеми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Rectangle 6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57158" y="476250"/>
            <a:ext cx="8572528" cy="100806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Збільшення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захворюваності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нефролітіаз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пояснюється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наступними</a:t>
            </a:r>
            <a:r>
              <a:rPr lang="ru-RU" sz="32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причинами:</a:t>
            </a:r>
            <a:endParaRPr lang="ru-RU" sz="32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94215" name="Rectangle 7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785926"/>
            <a:ext cx="7442231" cy="4440258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збільшенням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тривалості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життя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гіподинамією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підвищеним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споживанням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білкових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продуктів</a:t>
            </a:r>
            <a:r>
              <a:rPr lang="ru-RU" sz="2800" dirty="0" smtClean="0">
                <a:latin typeface="Franklin Gothic Book" pitchFamily="34" charset="0"/>
              </a:rPr>
              <a:t> та алкоголю,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зростаючою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психоемоційною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напругою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життя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застосуванням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деяких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медикаментозних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засобів</a:t>
            </a:r>
            <a:r>
              <a:rPr lang="ru-RU" sz="2800" dirty="0" smtClean="0">
                <a:latin typeface="Franklin Gothic Book" pitchFamily="34" charset="0"/>
              </a:rPr>
              <a:t>,</a:t>
            </a:r>
          </a:p>
          <a:p>
            <a:pPr>
              <a:buClr>
                <a:schemeClr val="accent4"/>
              </a:buClr>
            </a:pPr>
            <a:r>
              <a:rPr lang="ru-RU" sz="2800" dirty="0" err="1" smtClean="0">
                <a:latin typeface="Franklin Gothic Book" pitchFamily="34" charset="0"/>
              </a:rPr>
              <a:t>несприятливими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екологічними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умовами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94219" name="Picture 11" descr="j02407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551767" y="1989138"/>
            <a:ext cx="1163637" cy="1827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2" name="Rectangle 10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" y="476250"/>
            <a:ext cx="9144000" cy="649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Теорії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9523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323850" y="1500174"/>
            <a:ext cx="6119813" cy="4786346"/>
          </a:xfrm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Мікробна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(Меккель, 1856).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Фізико-хімічна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Ульцман</a:t>
            </a:r>
            <a:r>
              <a:rPr kumimoji="1" lang="ru-RU" sz="2600" dirty="0">
                <a:effectLst/>
                <a:latin typeface="Franklin Gothic Book" pitchFamily="34" charset="0"/>
              </a:rPr>
              <a:t>, 1890).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колоїдно-кристалоїдної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рівноваги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Лихвитц</a:t>
            </a:r>
            <a:r>
              <a:rPr kumimoji="1" lang="ru-RU" sz="2600" dirty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і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Шаде</a:t>
            </a:r>
            <a:r>
              <a:rPr kumimoji="1" lang="ru-RU" sz="2600" dirty="0">
                <a:effectLst/>
                <a:latin typeface="Franklin Gothic Book" pitchFamily="34" charset="0"/>
              </a:rPr>
              <a:t>, 1889).</a:t>
            </a: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Font typeface="Wingdings" pitchFamily="2" charset="2"/>
              <a:buNone/>
            </a:pPr>
            <a:endParaRPr kumimoji="1" lang="ru-RU" sz="800" dirty="0"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kumimoji="1" lang="ru-RU" sz="2600" dirty="0" err="1" smtClean="0">
                <a:effectLst/>
                <a:latin typeface="Franklin Gothic Book" pitchFamily="34" charset="0"/>
              </a:rPr>
              <a:t>Теорія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 err="1" smtClean="0">
                <a:effectLst/>
                <a:latin typeface="Franklin Gothic Book" pitchFamily="34" charset="0"/>
              </a:rPr>
              <a:t>матрици</a:t>
            </a:r>
            <a:r>
              <a:rPr kumimoji="1" lang="ru-RU" sz="2600" dirty="0" smtClean="0">
                <a:effectLst/>
                <a:latin typeface="Franklin Gothic Book" pitchFamily="34" charset="0"/>
              </a:rPr>
              <a:t> </a:t>
            </a:r>
            <a:r>
              <a:rPr kumimoji="1" lang="ru-RU" sz="2600" dirty="0">
                <a:effectLst/>
                <a:latin typeface="Franklin Gothic Book" pitchFamily="34" charset="0"/>
              </a:rPr>
              <a:t>(</a:t>
            </a:r>
            <a:r>
              <a:rPr kumimoji="1" lang="ru-RU" sz="2600" dirty="0" err="1">
                <a:effectLst/>
                <a:latin typeface="Franklin Gothic Book" pitchFamily="34" charset="0"/>
              </a:rPr>
              <a:t>Рандал</a:t>
            </a:r>
            <a:r>
              <a:rPr kumimoji="1" lang="ru-RU" sz="2600" dirty="0">
                <a:effectLst/>
                <a:latin typeface="Franklin Gothic Book" pitchFamily="34" charset="0"/>
              </a:rPr>
              <a:t>, 1936).</a:t>
            </a:r>
          </a:p>
        </p:txBody>
      </p:sp>
      <p:pic>
        <p:nvPicPr>
          <p:cNvPr id="95248" name="Picture 16" descr="МКБ_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53213" y="1827213"/>
            <a:ext cx="1897062" cy="3927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1123950"/>
            <a:ext cx="8607456" cy="573405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algn="ctr">
              <a:lnSpc>
                <a:spcPct val="110000"/>
              </a:lnSpc>
              <a:buFont typeface="Wingdings" pitchFamily="2" charset="2"/>
              <a:buNone/>
            </a:pPr>
            <a:r>
              <a:rPr lang="ru-RU" sz="26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сечових</a:t>
            </a:r>
            <a:r>
              <a:rPr lang="ru-RU" sz="2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2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прийом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невеликої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кількості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рідини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виділення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малої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кількості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перенасичення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солями у </a:t>
            </a:r>
            <a:r>
              <a:rPr lang="ru-RU" sz="2400" dirty="0" err="1" smtClean="0">
                <a:latin typeface="Franklin Gothic Book" pitchFamily="34" charset="0"/>
              </a:rPr>
              <a:t>зв'язку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надмірним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виділенням</a:t>
            </a:r>
            <a:r>
              <a:rPr lang="ru-RU" sz="2400" dirty="0" smtClean="0">
                <a:latin typeface="Franklin Gothic Book" pitchFamily="34" charset="0"/>
              </a:rPr>
              <a:t> за </a:t>
            </a:r>
            <a:r>
              <a:rPr lang="ru-RU" sz="2400" dirty="0" err="1" smtClean="0">
                <a:latin typeface="Franklin Gothic Book" pitchFamily="34" charset="0"/>
              </a:rPr>
              <a:t>наявності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обмінних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порушень</a:t>
            </a:r>
            <a:r>
              <a:rPr lang="ru-RU" sz="2400" dirty="0" smtClean="0">
                <a:latin typeface="Franklin Gothic Book" pitchFamily="34" charset="0"/>
              </a:rPr>
              <a:t> та малого </a:t>
            </a:r>
            <a:r>
              <a:rPr lang="ru-RU" sz="2400" dirty="0" err="1" smtClean="0">
                <a:latin typeface="Franklin Gothic Book" pitchFamily="34" charset="0"/>
              </a:rPr>
              <a:t>діурезу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якщо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реакція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сприяє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smtClean="0">
                <a:latin typeface="Franklin Gothic Book" pitchFamily="34" charset="0"/>
              </a:rPr>
              <a:t>робота в </a:t>
            </a:r>
            <a:r>
              <a:rPr lang="ru-RU" sz="2400" dirty="0" err="1" smtClean="0">
                <a:latin typeface="Franklin Gothic Book" pitchFamily="34" charset="0"/>
              </a:rPr>
              <a:t>гарячих</a:t>
            </a:r>
            <a:r>
              <a:rPr lang="ru-RU" sz="2400" dirty="0" smtClean="0">
                <a:latin typeface="Franklin Gothic Book" pitchFamily="34" charset="0"/>
              </a:rPr>
              <a:t> цехах та жаркому </a:t>
            </a:r>
            <a:r>
              <a:rPr lang="ru-RU" sz="2400" dirty="0" err="1" smtClean="0">
                <a:latin typeface="Franklin Gothic Book" pitchFamily="34" charset="0"/>
              </a:rPr>
              <a:t>кліматі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інфекція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сечових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шляхів;аліментарні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фактори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дефіцит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інгібіторів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камнеутворення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зв'язують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іони</a:t>
            </a:r>
            <a:r>
              <a:rPr lang="ru-RU" sz="2400" dirty="0" smtClean="0">
                <a:latin typeface="Franklin Gothic Book" pitchFamily="34" charset="0"/>
              </a:rPr>
              <a:t> для </a:t>
            </a:r>
            <a:r>
              <a:rPr lang="ru-RU" sz="2400" dirty="0" err="1" smtClean="0">
                <a:latin typeface="Franklin Gothic Book" pitchFamily="34" charset="0"/>
              </a:rPr>
              <a:t>підтримки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розчиненому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стані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гіперурикозурія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гіперурикемія</a:t>
            </a:r>
            <a:r>
              <a:rPr lang="ru-RU" sz="2400" dirty="0" smtClean="0">
                <a:latin typeface="Franklin Gothic Book" pitchFamily="34" charset="0"/>
              </a:rPr>
              <a:t> (подагра, </a:t>
            </a:r>
            <a:r>
              <a:rPr lang="ru-RU" sz="2400" dirty="0" err="1" smtClean="0">
                <a:latin typeface="Franklin Gothic Book" pitchFamily="34" charset="0"/>
              </a:rPr>
              <a:t>харчові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фактори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мієлопроліферативні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захворювання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псоріаз</a:t>
            </a:r>
            <a:r>
              <a:rPr lang="ru-RU" sz="2400" dirty="0" smtClean="0">
                <a:latin typeface="Franklin Gothic Book" pitchFamily="34" charset="0"/>
              </a:rPr>
              <a:t>);</a:t>
            </a:r>
          </a:p>
          <a:p>
            <a:pPr>
              <a:lnSpc>
                <a:spcPct val="120000"/>
              </a:lnSpc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Постійно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різко</a:t>
            </a:r>
            <a:r>
              <a:rPr lang="ru-RU" sz="2400" dirty="0" smtClean="0">
                <a:latin typeface="Franklin Gothic Book" pitchFamily="34" charset="0"/>
              </a:rPr>
              <a:t> кисла </a:t>
            </a:r>
            <a:r>
              <a:rPr lang="ru-RU" sz="2400" dirty="0" err="1" smtClean="0">
                <a:latin typeface="Franklin Gothic Book" pitchFamily="34" charset="0"/>
              </a:rPr>
              <a:t>реакція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рН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менше</a:t>
            </a:r>
            <a:r>
              <a:rPr lang="ru-RU" sz="2400" dirty="0" smtClean="0">
                <a:latin typeface="Franklin Gothic Book" pitchFamily="34" charset="0"/>
              </a:rPr>
              <a:t> 5,5 (</a:t>
            </a:r>
            <a:r>
              <a:rPr lang="ru-RU" sz="2400" dirty="0" err="1" smtClean="0">
                <a:latin typeface="Franklin Gothic Book" pitchFamily="34" charset="0"/>
              </a:rPr>
              <a:t>хвороби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шлунково-кишкового</a:t>
            </a:r>
            <a:r>
              <a:rPr lang="ru-RU" sz="2400" dirty="0" smtClean="0">
                <a:latin typeface="Franklin Gothic Book" pitchFamily="34" charset="0"/>
              </a:rPr>
              <a:t> тракту, </a:t>
            </a:r>
            <a:r>
              <a:rPr lang="ru-RU" sz="2400" dirty="0" err="1" smtClean="0">
                <a:latin typeface="Franklin Gothic Book" pitchFamily="34" charset="0"/>
              </a:rPr>
              <a:t>що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супроводжуються</a:t>
            </a:r>
            <a:r>
              <a:rPr lang="ru-RU" sz="2400" dirty="0" smtClean="0">
                <a:latin typeface="Franklin Gothic Book" pitchFamily="34" charset="0"/>
              </a:rPr>
              <a:t> проносами, </a:t>
            </a:r>
            <a:r>
              <a:rPr lang="ru-RU" sz="2400" dirty="0" err="1" smtClean="0">
                <a:latin typeface="Franklin Gothic Book" pitchFamily="34" charset="0"/>
              </a:rPr>
              <a:t>канальцеві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дисфункції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</p:txBody>
      </p:sp>
      <p:sp>
        <p:nvSpPr>
          <p:cNvPr id="11673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57166"/>
            <a:ext cx="9144000" cy="6477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" y="1412875"/>
            <a:ext cx="9143968" cy="4873645"/>
          </a:xfrm>
        </p:spPr>
        <p:txBody>
          <a:bodyPr>
            <a:normAutofit/>
          </a:bodyPr>
          <a:lstStyle/>
          <a:p>
            <a:pPr lvl="1" algn="ctr"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8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кальцієвих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ідіопатична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гіперкальціурія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гіперпаратиреоз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інтоксикація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вітамінами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групи</a:t>
            </a:r>
            <a:r>
              <a:rPr lang="ru-RU" dirty="0" smtClean="0">
                <a:latin typeface="Franklin Gothic Book" pitchFamily="34" charset="0"/>
              </a:rPr>
              <a:t> Д;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дистальний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нирковий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канальцевий</a:t>
            </a:r>
            <a:r>
              <a:rPr lang="ru-RU" dirty="0" smtClean="0">
                <a:latin typeface="Franklin Gothic Book" pitchFamily="34" charset="0"/>
              </a:rPr>
              <a:t> ацидоз;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саркоїдоз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мієломна</a:t>
            </a:r>
            <a:r>
              <a:rPr lang="ru-RU" dirty="0" smtClean="0">
                <a:latin typeface="Franklin Gothic Book" pitchFamily="34" charset="0"/>
              </a:rPr>
              <a:t> хвороба;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метастази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пухлин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молочно-лужний</a:t>
            </a:r>
            <a:r>
              <a:rPr lang="ru-RU" dirty="0" smtClean="0">
                <a:latin typeface="Franklin Gothic Book" pitchFamily="34" charset="0"/>
              </a:rPr>
              <a:t> синдром при </a:t>
            </a:r>
            <a:r>
              <a:rPr lang="ru-RU" dirty="0" err="1" smtClean="0">
                <a:latin typeface="Franklin Gothic Book" pitchFamily="34" charset="0"/>
              </a:rPr>
              <a:t>поєднанні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молочної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дієти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ятрогенним</a:t>
            </a:r>
            <a:r>
              <a:rPr lang="ru-RU" dirty="0" smtClean="0">
                <a:latin typeface="Franklin Gothic Book" pitchFamily="34" charset="0"/>
              </a:rPr>
              <a:t> алкалозом у </a:t>
            </a:r>
            <a:r>
              <a:rPr lang="ru-RU" dirty="0" err="1" smtClean="0">
                <a:latin typeface="Franklin Gothic Book" pitchFamily="34" charset="0"/>
              </a:rPr>
              <a:t>лікуванні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виразкової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хвороби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шлунка</a:t>
            </a:r>
            <a:r>
              <a:rPr lang="ru-RU" dirty="0" smtClean="0">
                <a:latin typeface="Franklin Gothic Book" pitchFamily="34" charset="0"/>
              </a:rPr>
              <a:t> та 12-палої кишки.</a:t>
            </a:r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-32" y="549275"/>
            <a:ext cx="9144000" cy="7191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71438" y="1071547"/>
            <a:ext cx="8858280" cy="5214974"/>
          </a:xfrm>
        </p:spPr>
        <p:txBody>
          <a:bodyPr>
            <a:normAutofit/>
          </a:bodyPr>
          <a:lstStyle/>
          <a:p>
            <a:pPr lvl="1" algn="ctr">
              <a:buClr>
                <a:schemeClr val="hlink"/>
              </a:buClr>
              <a:buSzPct val="80000"/>
              <a:buNone/>
            </a:pPr>
            <a:r>
              <a:rPr lang="ru-RU" sz="3000" dirty="0">
                <a:solidFill>
                  <a:schemeClr val="accent4"/>
                </a:solidFill>
                <a:latin typeface="Franklin Gothic Book" pitchFamily="34" charset="0"/>
              </a:rPr>
              <a:t>(для </a:t>
            </a:r>
            <a:r>
              <a:rPr lang="ru-RU" sz="3000" dirty="0" err="1" smtClean="0">
                <a:solidFill>
                  <a:schemeClr val="accent4"/>
                </a:solidFill>
                <a:latin typeface="Franklin Gothic Book" pitchFamily="34" charset="0"/>
              </a:rPr>
              <a:t>оксалатних</a:t>
            </a:r>
            <a:r>
              <a:rPr lang="ru-RU" sz="3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30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каменів</a:t>
            </a:r>
            <a:r>
              <a:rPr lang="ru-RU" sz="3000" dirty="0" smtClean="0">
                <a:solidFill>
                  <a:schemeClr val="accent4"/>
                </a:solidFill>
                <a:latin typeface="Franklin Gothic Book" pitchFamily="34" charset="0"/>
              </a:rPr>
              <a:t>)</a:t>
            </a:r>
            <a:endParaRPr lang="ru-RU" sz="3000" dirty="0">
              <a:solidFill>
                <a:schemeClr val="accent4"/>
              </a:solidFill>
              <a:latin typeface="Franklin Gothic Book" pitchFamily="34" charset="0"/>
            </a:endParaRP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первинна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гіпероксалурія</a:t>
            </a:r>
            <a:r>
              <a:rPr lang="ru-RU" dirty="0" smtClean="0">
                <a:latin typeface="Franklin Gothic Book" pitchFamily="34" charset="0"/>
              </a:rPr>
              <a:t>, у тому </a:t>
            </a:r>
            <a:r>
              <a:rPr lang="ru-RU" dirty="0" err="1" smtClean="0">
                <a:latin typeface="Franklin Gothic Book" pitchFamily="34" charset="0"/>
              </a:rPr>
              <a:t>числі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обумовлена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дефіцитом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піридоксину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підвищене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споживання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рослинних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продуктів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їжею</a:t>
            </a:r>
            <a:r>
              <a:rPr lang="ru-RU" dirty="0" smtClean="0">
                <a:latin typeface="Franklin Gothic Book" pitchFamily="34" charset="0"/>
              </a:rPr>
              <a:t>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надлишок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речовин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підсилюють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метаболізм</a:t>
            </a:r>
            <a:r>
              <a:rPr lang="ru-RU" dirty="0" smtClean="0">
                <a:latin typeface="Franklin Gothic Book" pitchFamily="34" charset="0"/>
              </a:rPr>
              <a:t> в </a:t>
            </a:r>
            <a:r>
              <a:rPr lang="ru-RU" dirty="0" err="1" smtClean="0">
                <a:latin typeface="Franklin Gothic Book" pitchFamily="34" charset="0"/>
              </a:rPr>
              <a:t>оксалати</a:t>
            </a:r>
            <a:r>
              <a:rPr lang="ru-RU" dirty="0" smtClean="0">
                <a:latin typeface="Franklin Gothic Book" pitchFamily="34" charset="0"/>
              </a:rPr>
              <a:t> (</a:t>
            </a:r>
            <a:r>
              <a:rPr lang="ru-RU" dirty="0" err="1" smtClean="0">
                <a:latin typeface="Franklin Gothic Book" pitchFamily="34" charset="0"/>
              </a:rPr>
              <a:t>аскорбінова</a:t>
            </a:r>
            <a:r>
              <a:rPr lang="ru-RU" dirty="0" smtClean="0">
                <a:latin typeface="Franklin Gothic Book" pitchFamily="34" charset="0"/>
              </a:rPr>
              <a:t> кислота);</a:t>
            </a:r>
          </a:p>
          <a:p>
            <a:pPr lvl="1"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збільшення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всмоктування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вільних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оксалатів</a:t>
            </a:r>
            <a:r>
              <a:rPr lang="ru-RU" dirty="0" smtClean="0">
                <a:latin typeface="Franklin Gothic Book" pitchFamily="34" charset="0"/>
              </a:rPr>
              <a:t> у </a:t>
            </a:r>
            <a:r>
              <a:rPr lang="ru-RU" dirty="0" err="1" smtClean="0">
                <a:latin typeface="Franklin Gothic Book" pitchFamily="34" charset="0"/>
              </a:rPr>
              <a:t>разі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порушення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всмоктування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жирів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зв'язують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кальцій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</a:t>
            </a:r>
            <a:r>
              <a:rPr lang="ru-RU" dirty="0" smtClean="0">
                <a:latin typeface="Franklin Gothic Book" pitchFamily="34" charset="0"/>
              </a:rPr>
              <a:t> кишечнику (хвороба Крона, </a:t>
            </a:r>
            <a:r>
              <a:rPr lang="ru-RU" dirty="0" err="1" smtClean="0">
                <a:latin typeface="Franklin Gothic Book" pitchFamily="34" charset="0"/>
              </a:rPr>
              <a:t>мальабсорбція</a:t>
            </a:r>
            <a:r>
              <a:rPr lang="ru-RU" dirty="0" smtClean="0">
                <a:latin typeface="Franklin Gothic Book" pitchFamily="34" charset="0"/>
              </a:rPr>
              <a:t>, перенесена </a:t>
            </a:r>
            <a:r>
              <a:rPr lang="ru-RU" dirty="0" err="1" smtClean="0">
                <a:latin typeface="Franklin Gothic Book" pitchFamily="34" charset="0"/>
              </a:rPr>
              <a:t>резекція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тонкої</a:t>
            </a:r>
            <a:r>
              <a:rPr lang="ru-RU" dirty="0" smtClean="0">
                <a:latin typeface="Franklin Gothic Book" pitchFamily="34" charset="0"/>
              </a:rPr>
              <a:t> кишки).</a:t>
            </a:r>
          </a:p>
        </p:txBody>
      </p:sp>
      <p:sp>
        <p:nvSpPr>
          <p:cNvPr id="1187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285728"/>
            <a:ext cx="9144000" cy="7493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каменеутвлорення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79388" y="1268413"/>
            <a:ext cx="8713787" cy="5232421"/>
          </a:xfrm>
        </p:spPr>
        <p:txBody>
          <a:bodyPr>
            <a:normAutofit/>
          </a:bodyPr>
          <a:lstStyle/>
          <a:p>
            <a:pPr lvl="1" algn="ctr">
              <a:lnSpc>
                <a:spcPct val="150000"/>
              </a:lnSpc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(для </a:t>
            </a:r>
            <a:r>
              <a:rPr lang="ru-RU" sz="3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фосфатних</a:t>
            </a:r>
            <a:r>
              <a:rPr lang="ru-RU" sz="3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каменів</a:t>
            </a:r>
            <a:r>
              <a:rPr lang="ru-RU" sz="3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</a:t>
            </a:r>
            <a:endParaRPr lang="ru-RU" sz="3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різко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лужна</a:t>
            </a:r>
            <a:r>
              <a:rPr lang="ru-RU" dirty="0" smtClean="0">
                <a:latin typeface="Franklin Gothic Book" pitchFamily="34" charset="0"/>
              </a:rPr>
              <a:t> сеча при </a:t>
            </a:r>
            <a:r>
              <a:rPr lang="ru-RU" dirty="0" err="1" smtClean="0">
                <a:latin typeface="Franklin Gothic Book" pitchFamily="34" charset="0"/>
              </a:rPr>
              <a:t>рН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понад</a:t>
            </a:r>
            <a:r>
              <a:rPr lang="ru-RU" dirty="0" smtClean="0">
                <a:latin typeface="Franklin Gothic Book" pitchFamily="34" charset="0"/>
              </a:rPr>
              <a:t> 7,0;</a:t>
            </a: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інфекція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нижніх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збудниками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лужать</a:t>
            </a:r>
            <a:r>
              <a:rPr lang="ru-RU" dirty="0" smtClean="0">
                <a:latin typeface="Franklin Gothic Book" pitchFamily="34" charset="0"/>
              </a:rPr>
              <a:t> сечу </a:t>
            </a:r>
            <a:r>
              <a:rPr lang="ru-RU" dirty="0" err="1" smtClean="0">
                <a:latin typeface="Franklin Gothic Book" pitchFamily="34" charset="0"/>
              </a:rPr>
              <a:t>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виділяють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уреазу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здатні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розщеплювати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сечовину</a:t>
            </a:r>
            <a:r>
              <a:rPr lang="ru-RU" dirty="0" smtClean="0">
                <a:latin typeface="Franklin Gothic Book" pitchFamily="34" charset="0"/>
              </a:rPr>
              <a:t> (протей, </a:t>
            </a:r>
            <a:r>
              <a:rPr lang="ru-RU" dirty="0" err="1" smtClean="0">
                <a:latin typeface="Franklin Gothic Book" pitchFamily="34" charset="0"/>
              </a:rPr>
              <a:t>синьогнійна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паличка</a:t>
            </a:r>
            <a:r>
              <a:rPr lang="ru-RU" dirty="0" smtClean="0">
                <a:latin typeface="Franklin Gothic Book" pitchFamily="34" charset="0"/>
              </a:rPr>
              <a:t>);</a:t>
            </a:r>
          </a:p>
          <a:p>
            <a:pPr lvl="1">
              <a:lnSpc>
                <a:spcPct val="150000"/>
              </a:lnSpc>
              <a:buClr>
                <a:schemeClr val="accent4"/>
              </a:buClr>
              <a:buSzPct val="80000"/>
              <a:buFont typeface="Wingdings" pitchFamily="2" charset="2"/>
              <a:buChar char="v"/>
            </a:pPr>
            <a:r>
              <a:rPr lang="ru-RU" dirty="0" err="1" smtClean="0">
                <a:latin typeface="Franklin Gothic Book" pitchFamily="34" charset="0"/>
              </a:rPr>
              <a:t>обструктивні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процеси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верхніх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сечовивідних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endParaRPr lang="ru-RU" dirty="0" smtClean="0">
              <a:latin typeface="Franklin Gothic Book" pitchFamily="34" charset="0"/>
            </a:endParaRPr>
          </a:p>
          <a:p>
            <a:endParaRPr lang="ru-RU" b="1" dirty="0">
              <a:effectLst/>
            </a:endParaRPr>
          </a:p>
        </p:txBody>
      </p:sp>
      <p:sp>
        <p:nvSpPr>
          <p:cNvPr id="1208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65100"/>
            <a:ext cx="9144000" cy="8207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каменеутвоення</a:t>
            </a:r>
            <a:endParaRPr lang="ru-RU" sz="28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42844" y="4572008"/>
            <a:ext cx="8785225" cy="1643074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Причиною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каменеутворення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можуть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бути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ендогенні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фактори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призводять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до застою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порушення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уродінаміки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 У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цій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ситуації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камнеутворення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вважається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вторинним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є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ускладненням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патологічних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3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процесів</a:t>
            </a:r>
            <a: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.</a:t>
            </a:r>
            <a:br>
              <a:rPr lang="ru-RU" sz="23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300" dirty="0">
              <a:solidFill>
                <a:schemeClr val="tx1"/>
              </a:solidFill>
            </a:endParaRPr>
          </a:p>
        </p:txBody>
      </p:sp>
      <p:pic>
        <p:nvPicPr>
          <p:cNvPr id="121868" name="Picture 12" descr="Imagen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786446" y="406808"/>
            <a:ext cx="2737841" cy="416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1870" name="Picture 14" descr="МКБ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1285852" y="3197546"/>
            <a:ext cx="1341509" cy="1303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1869" name="Picture 13" descr="Hipertrofia prostбtica benigna - Pieza quirъrgica de adenomectomнa retropъbica (113 Kb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339722" y="589913"/>
            <a:ext cx="3095625" cy="2187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499777"/>
            <a:ext cx="9144000" cy="1800225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даний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час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встановлено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для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формування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конкременту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необхідна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основа -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білково-мукополісахаридна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матриця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, яка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виробляється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ниркою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може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виділятися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сечею.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28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24950" name="Picture 22" descr="j03052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14" y="2071678"/>
            <a:ext cx="1204912" cy="2011363"/>
          </a:xfrm>
        </p:spPr>
      </p:pic>
      <p:pic>
        <p:nvPicPr>
          <p:cNvPr id="124952" name="Picture 24" descr="матр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12000" contrast="48000"/>
          </a:blip>
          <a:stretch>
            <a:fillRect/>
          </a:stretch>
        </p:blipFill>
        <p:spPr>
          <a:xfrm>
            <a:off x="3286116" y="285728"/>
            <a:ext cx="5372100" cy="3943350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4711704" y="2214554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4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323850" y="1268413"/>
            <a:ext cx="8496300" cy="5329237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обмінні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порушення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дистальних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відділах</a:t>
            </a:r>
            <a:r>
              <a:rPr lang="ru-RU" sz="2400" dirty="0" smtClean="0">
                <a:latin typeface="Franklin Gothic Book" pitchFamily="34" charset="0"/>
              </a:rPr>
              <a:t> нефрону, </a:t>
            </a:r>
            <a:r>
              <a:rPr lang="ru-RU" sz="2400" dirty="0" err="1" smtClean="0">
                <a:latin typeface="Franklin Gothic Book" pitchFamily="34" charset="0"/>
              </a:rPr>
              <a:t>обумовлені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спадковими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ферменто</a:t>
            </a:r>
            <a:r>
              <a:rPr lang="ru-RU" sz="2400" dirty="0" smtClean="0">
                <a:latin typeface="Franklin Gothic Book" pitchFamily="34" charset="0"/>
              </a:rPr>
              <a:t>- та </a:t>
            </a:r>
            <a:r>
              <a:rPr lang="ru-RU" sz="2400" dirty="0" err="1" smtClean="0">
                <a:latin typeface="Franklin Gothic Book" pitchFamily="34" charset="0"/>
              </a:rPr>
              <a:t>тубулопатії</a:t>
            </a:r>
            <a:r>
              <a:rPr lang="ru-RU" sz="2400" dirty="0" smtClean="0">
                <a:latin typeface="Franklin Gothic Book" pitchFamily="34" charset="0"/>
              </a:rPr>
              <a:t>), </a:t>
            </a:r>
            <a:r>
              <a:rPr lang="ru-RU" sz="2400" dirty="0" err="1" smtClean="0">
                <a:latin typeface="Franklin Gothic Book" pitchFamily="34" charset="0"/>
              </a:rPr>
              <a:t>обмінними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дистальний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канальцевий</a:t>
            </a:r>
            <a:r>
              <a:rPr lang="ru-RU" sz="2400" dirty="0" smtClean="0">
                <a:latin typeface="Franklin Gothic Book" pitchFamily="34" charset="0"/>
              </a:rPr>
              <a:t> ацидоз) </a:t>
            </a:r>
            <a:r>
              <a:rPr lang="ru-RU" sz="2400" dirty="0" err="1" smtClean="0">
                <a:latin typeface="Franklin Gothic Book" pitchFamily="34" charset="0"/>
              </a:rPr>
              <a:t>порушеннями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виділенням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малорозчинних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сполук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кетоформа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сечової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кислоти</a:t>
            </a:r>
            <a:r>
              <a:rPr lang="ru-RU" sz="2400" dirty="0" smtClean="0">
                <a:latin typeface="Franklin Gothic Book" pitchFamily="34" charset="0"/>
              </a:rPr>
              <a:t> при пуриновому </a:t>
            </a:r>
            <a:r>
              <a:rPr lang="ru-RU" sz="2400" dirty="0" err="1" smtClean="0">
                <a:latin typeface="Franklin Gothic Book" pitchFamily="34" charset="0"/>
              </a:rPr>
              <a:t>кризі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сульфаніламіди</a:t>
            </a:r>
            <a:r>
              <a:rPr lang="ru-RU" sz="2400" dirty="0" smtClean="0">
                <a:latin typeface="Franklin Gothic Book" pitchFamily="34" charset="0"/>
              </a:rPr>
              <a:t> в </a:t>
            </a:r>
            <a:r>
              <a:rPr lang="ru-RU" sz="2400" dirty="0" err="1" smtClean="0">
                <a:latin typeface="Franklin Gothic Book" pitchFamily="34" charset="0"/>
              </a:rPr>
              <a:t>умовах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відносної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огігурії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ін</a:t>
            </a:r>
            <a:r>
              <a:rPr lang="ru-RU" sz="2400" dirty="0" smtClean="0">
                <a:latin typeface="Franklin Gothic Book" pitchFamily="34" charset="0"/>
              </a:rPr>
              <a:t>.);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розлади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внутрішньониркової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гемодинаміки</a:t>
            </a:r>
            <a:r>
              <a:rPr lang="ru-RU" sz="2400" dirty="0" smtClean="0">
                <a:latin typeface="Franklin Gothic Book" pitchFamily="34" charset="0"/>
              </a:rPr>
              <a:t>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err="1" smtClean="0">
                <a:latin typeface="Franklin Gothic Book" pitchFamily="34" charset="0"/>
              </a:rPr>
              <a:t>розлади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уродінаміки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створює</a:t>
            </a:r>
            <a:r>
              <a:rPr lang="ru-RU" sz="2400" dirty="0" smtClean="0">
                <a:latin typeface="Franklin Gothic Book" pitchFamily="34" charset="0"/>
              </a:rPr>
              <a:t> ядро ​​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сприяючи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утворенню</a:t>
            </a:r>
            <a:r>
              <a:rPr lang="ru-RU" sz="2400" dirty="0" smtClean="0">
                <a:latin typeface="Franklin Gothic Book" pitchFamily="34" charset="0"/>
              </a:rPr>
              <a:t> конкременту;</a:t>
            </a:r>
          </a:p>
          <a:p>
            <a:pPr>
              <a:buClr>
                <a:schemeClr val="accent4"/>
              </a:buClr>
              <a:buFont typeface="Wingdings" pitchFamily="2" charset="2"/>
              <a:buChar char="v"/>
            </a:pPr>
            <a:r>
              <a:rPr lang="ru-RU" sz="2400" dirty="0" smtClean="0">
                <a:latin typeface="Franklin Gothic Book" pitchFamily="34" charset="0"/>
              </a:rPr>
              <a:t>ядром </a:t>
            </a:r>
            <a:r>
              <a:rPr lang="ru-RU" sz="2400" dirty="0" err="1" smtClean="0">
                <a:latin typeface="Franklin Gothic Book" pitchFamily="34" charset="0"/>
              </a:rPr>
              <a:t>кристалізації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крім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матриці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можуть</a:t>
            </a:r>
            <a:r>
              <a:rPr lang="ru-RU" sz="2400" dirty="0" smtClean="0">
                <a:latin typeface="Franklin Gothic Book" pitchFamily="34" charset="0"/>
              </a:rPr>
              <a:t> бути </a:t>
            </a:r>
            <a:r>
              <a:rPr lang="ru-RU" sz="2400" dirty="0" err="1" smtClean="0">
                <a:latin typeface="Franklin Gothic Book" pitchFamily="34" charset="0"/>
              </a:rPr>
              <a:t>скупчення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злущених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клітин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уротелію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мікроорганізми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клітинний</a:t>
            </a:r>
            <a:r>
              <a:rPr lang="ru-RU" sz="2400" dirty="0" smtClean="0">
                <a:latin typeface="Franklin Gothic Book" pitchFamily="34" charset="0"/>
              </a:rPr>
              <a:t> детрит на </a:t>
            </a:r>
            <a:r>
              <a:rPr lang="ru-RU" sz="2400" dirty="0" err="1" smtClean="0">
                <a:latin typeface="Franklin Gothic Book" pitchFamily="34" charset="0"/>
              </a:rPr>
              <a:t>тлі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запалення</a:t>
            </a:r>
            <a:r>
              <a:rPr lang="ru-RU" sz="2400" dirty="0" smtClean="0">
                <a:latin typeface="Franklin Gothic Book" pitchFamily="34" charset="0"/>
              </a:rPr>
              <a:t> та </a:t>
            </a:r>
            <a:r>
              <a:rPr lang="ru-RU" sz="2400" dirty="0" err="1" smtClean="0">
                <a:latin typeface="Franklin Gothic Book" pitchFamily="34" charset="0"/>
              </a:rPr>
              <a:t>порушень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уродінаміки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300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357167"/>
            <a:ext cx="9144000" cy="7683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Причини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утворення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матриці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9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0" y="549275"/>
            <a:ext cx="9180513" cy="7191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Хімічний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склад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каменів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31083" name="Rectangle 11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368425"/>
            <a:ext cx="5892812" cy="5203847"/>
          </a:xfrm>
          <a:ln/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Фосфати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-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що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в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лужній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рентгенпозитивні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Оксалати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щільні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шипами,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рентгенпозитивні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Це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найбільш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тверде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важко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подрібнене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каміння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Урати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жовто-коричневого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тверді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при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переїданні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та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надлишку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сечової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кислоти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Цистинові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жовто-білого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м'які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рентгеногативні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Карбонатні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–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кальцієвих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солей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вугільної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кислоти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accent4"/>
              </a:buClr>
            </a:pP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Білкові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rgbClr val="FF0000"/>
                </a:solidFill>
                <a:latin typeface="Franklin Gothic Book" pitchFamily="34" charset="0"/>
              </a:rPr>
              <a:t>камені</a:t>
            </a:r>
            <a:r>
              <a:rPr lang="ru-RU" sz="2200" dirty="0" smtClean="0">
                <a:solidFill>
                  <a:srgbClr val="FF0000"/>
                </a:solidFill>
                <a:latin typeface="Franklin Gothic Book" pitchFamily="34" charset="0"/>
              </a:rPr>
              <a:t> -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утворюються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головним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чином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фібрину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з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домішкою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солей та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бактерій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 Вони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білого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кольору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рентгеннегативні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, </a:t>
            </a:r>
            <a:r>
              <a:rPr lang="ru-RU" sz="2200" dirty="0" err="1" smtClean="0">
                <a:solidFill>
                  <a:schemeClr val="accent4"/>
                </a:solidFill>
                <a:latin typeface="Franklin Gothic Book" pitchFamily="34" charset="0"/>
              </a:rPr>
              <a:t>м'які</a:t>
            </a:r>
            <a:r>
              <a:rPr lang="ru-RU" sz="2200" dirty="0" smtClean="0">
                <a:solidFill>
                  <a:schemeClr val="accent4"/>
                </a:solidFill>
                <a:latin typeface="Franklin Gothic Book" pitchFamily="34" charset="0"/>
              </a:rPr>
              <a:t>.</a:t>
            </a:r>
          </a:p>
        </p:txBody>
      </p:sp>
      <p:pic>
        <p:nvPicPr>
          <p:cNvPr id="131085" name="Picture 13" descr="Хим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307138" y="1919288"/>
            <a:ext cx="2357437" cy="31940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6" y="857232"/>
            <a:ext cx="4249738" cy="52149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ru-RU" sz="2800" dirty="0">
                <a:effectLst/>
                <a:latin typeface="Franklin Gothic Book" pitchFamily="34" charset="0"/>
              </a:rPr>
              <a:t> </a:t>
            </a:r>
            <a:r>
              <a:rPr lang="ru-RU" sz="2800" dirty="0" smtClean="0">
                <a:latin typeface="Franklin Gothic Book" pitchFamily="34" charset="0"/>
              </a:rPr>
              <a:t>Часто </a:t>
            </a:r>
            <a:r>
              <a:rPr lang="ru-RU" sz="2800" dirty="0" err="1" smtClean="0">
                <a:latin typeface="Franklin Gothic Book" pitchFamily="34" charset="0"/>
              </a:rPr>
              <a:t>зустрічаються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змішані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, до складу </a:t>
            </a:r>
            <a:r>
              <a:rPr lang="ru-RU" sz="2800" dirty="0" err="1" smtClean="0">
                <a:latin typeface="Franklin Gothic Book" pitchFamily="34" charset="0"/>
              </a:rPr>
              <a:t>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входять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різні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хімічні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речовини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нашарування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яких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чергуються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концентричними</a:t>
            </a:r>
            <a:r>
              <a:rPr lang="ru-RU" sz="2800" dirty="0" smtClean="0">
                <a:latin typeface="Franklin Gothic Book" pitchFamily="34" charset="0"/>
              </a:rPr>
              <a:t> шарами на основному </a:t>
            </a:r>
            <a:r>
              <a:rPr lang="ru-RU" sz="2800" dirty="0" err="1" smtClean="0">
                <a:latin typeface="Franklin Gothic Book" pitchFamily="34" charset="0"/>
              </a:rPr>
              <a:t>ядрі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каменю</a:t>
            </a:r>
            <a:r>
              <a:rPr lang="ru-RU" sz="2800" dirty="0" smtClean="0">
                <a:latin typeface="Franklin Gothic Book" pitchFamily="34" charset="0"/>
              </a:rPr>
              <a:t>. </a:t>
            </a:r>
          </a:p>
        </p:txBody>
      </p:sp>
      <p:pic>
        <p:nvPicPr>
          <p:cNvPr id="135179" name="Picture 11" descr="камни разр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29256" y="1097340"/>
            <a:ext cx="3002190" cy="447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04813"/>
            <a:ext cx="9144000" cy="7016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Розміри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кількість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,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локалізація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3926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42844" y="3592580"/>
            <a:ext cx="5857916" cy="2836816"/>
          </a:xfrm>
        </p:spPr>
        <p:txBody>
          <a:bodyPr>
            <a:normAutofit fontScale="92500" lnSpcReduction="20000"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Лоханкові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Паренхімні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Лоханково-паренхімні</a:t>
            </a:r>
            <a:endParaRPr lang="ru-RU" sz="28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FontTx/>
              <a:buAutoNum type="arabicPeriod"/>
            </a:pP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Камні</a:t>
            </a:r>
            <a:r>
              <a:rPr lang="ru-RU" sz="28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сечовода</a:t>
            </a:r>
            <a:r>
              <a:rPr lang="ru-RU" sz="2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2000" dirty="0" smtClean="0">
                <a:effectLst/>
                <a:latin typeface="Franklin Gothic Book" pitchFamily="34" charset="0"/>
              </a:rPr>
              <a:t>( </a:t>
            </a:r>
            <a:r>
              <a:rPr lang="ru-RU" sz="2000" dirty="0" err="1" smtClean="0">
                <a:latin typeface="Franklin Gothic Book" pitchFamily="34" charset="0"/>
              </a:rPr>
              <a:t>завжди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є</a:t>
            </a:r>
            <a:r>
              <a:rPr lang="ru-RU" sz="2000" dirty="0" smtClean="0">
                <a:effectLst/>
                <a:latin typeface="Franklin Gothic Book" pitchFamily="34" charset="0"/>
              </a:rPr>
              <a:t>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каменями</a:t>
            </a:r>
            <a:r>
              <a:rPr lang="ru-RU" sz="2000" dirty="0" smtClean="0">
                <a:effectLst/>
                <a:latin typeface="Franklin Gothic Book" pitchFamily="34" charset="0"/>
              </a:rPr>
              <a:t>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нирок</a:t>
            </a:r>
            <a:r>
              <a:rPr lang="ru-RU" sz="2000" dirty="0" smtClean="0">
                <a:effectLst/>
                <a:latin typeface="Franklin Gothic Book" pitchFamily="34" charset="0"/>
              </a:rPr>
              <a:t>,  </a:t>
            </a:r>
            <a:r>
              <a:rPr lang="ru-RU" sz="2000" dirty="0" err="1" smtClean="0">
                <a:effectLst/>
                <a:latin typeface="Franklin Gothic Book" pitchFamily="34" charset="0"/>
              </a:rPr>
              <a:t>які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зсуваються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з</a:t>
            </a:r>
            <a:r>
              <a:rPr lang="ru-RU" sz="2000" dirty="0" smtClean="0">
                <a:latin typeface="Franklin Gothic Book" pitchFamily="34" charset="0"/>
              </a:rPr>
              <a:t> них)</a:t>
            </a:r>
            <a:endParaRPr lang="ru-RU" sz="2000" dirty="0">
              <a:effectLst/>
              <a:latin typeface="Franklin Gothic Book" pitchFamily="34" charset="0"/>
            </a:endParaRPr>
          </a:p>
        </p:txBody>
      </p:sp>
      <p:pic>
        <p:nvPicPr>
          <p:cNvPr id="8" name="Содержимое 7" descr="МКБ_корал..jpg"/>
          <p:cNvPicPr>
            <a:picLocks noGrp="1" noChangeAspect="1"/>
          </p:cNvPicPr>
          <p:nvPr>
            <p:ph sz="half" idx="2"/>
          </p:nvPr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5816600" y="3101181"/>
            <a:ext cx="1701800" cy="15240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901700" y="1854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ru-RU" sz="4000">
              <a:solidFill>
                <a:srgbClr val="D6009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142844" y="1333500"/>
            <a:ext cx="8715436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err="1" smtClean="0">
                <a:latin typeface="Franklin Gothic Book" pitchFamily="34" charset="0"/>
              </a:rPr>
              <a:t>Розміри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каменів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найрізноманітніші</a:t>
            </a:r>
            <a:r>
              <a:rPr lang="ru-RU" sz="2400" dirty="0" smtClean="0">
                <a:latin typeface="Franklin Gothic Book" pitchFamily="34" charset="0"/>
              </a:rPr>
              <a:t>, як </a:t>
            </a:r>
            <a:r>
              <a:rPr lang="ru-RU" sz="2400" dirty="0" err="1" smtClean="0">
                <a:latin typeface="Franklin Gothic Book" pitchFamily="34" charset="0"/>
              </a:rPr>
              <a:t>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їх</a:t>
            </a:r>
            <a:r>
              <a:rPr lang="ru-RU" sz="2400" dirty="0" smtClean="0">
                <a:latin typeface="Franklin Gothic Book" pitchFamily="34" charset="0"/>
              </a:rPr>
              <a:t> число. 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smtClean="0">
                <a:latin typeface="Franklin Gothic Book" pitchFamily="34" charset="0"/>
              </a:rPr>
              <a:t>У </a:t>
            </a:r>
            <a:r>
              <a:rPr lang="ru-RU" sz="2400" dirty="0" err="1" smtClean="0">
                <a:latin typeface="Franklin Gothic Book" pitchFamily="34" charset="0"/>
              </a:rPr>
              <a:t>клініці</a:t>
            </a:r>
            <a:r>
              <a:rPr lang="ru-RU" sz="2400" dirty="0" smtClean="0">
                <a:latin typeface="Franklin Gothic Book" pitchFamily="34" charset="0"/>
              </a:rPr>
              <a:t> проф. С. П. Федорова в одному </a:t>
            </a:r>
            <a:r>
              <a:rPr lang="ru-RU" sz="2400" dirty="0" err="1" smtClean="0">
                <a:latin typeface="Franklin Gothic Book" pitchFamily="34" charset="0"/>
              </a:rPr>
              <a:t>випадку</a:t>
            </a:r>
            <a:r>
              <a:rPr lang="ru-RU" sz="2400" dirty="0" smtClean="0">
                <a:latin typeface="Franklin Gothic Book" pitchFamily="34" charset="0"/>
              </a:rPr>
              <a:t> на </a:t>
            </a:r>
            <a:r>
              <a:rPr lang="ru-RU" sz="2400" dirty="0" err="1" smtClean="0">
                <a:latin typeface="Franklin Gothic Book" pitchFamily="34" charset="0"/>
              </a:rPr>
              <a:t>видаленій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нирці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було</a:t>
            </a:r>
            <a:r>
              <a:rPr lang="ru-RU" sz="2400" dirty="0" smtClean="0">
                <a:latin typeface="Franklin Gothic Book" pitchFamily="34" charset="0"/>
              </a:rPr>
              <a:t> 3000 </a:t>
            </a:r>
            <a:r>
              <a:rPr lang="ru-RU" sz="2400" dirty="0" err="1" smtClean="0">
                <a:latin typeface="Franklin Gothic Book" pitchFamily="34" charset="0"/>
              </a:rPr>
              <a:t>каменів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err="1" smtClean="0">
                <a:latin typeface="Franklin Gothic Book" pitchFamily="34" charset="0"/>
              </a:rPr>
              <a:t>Множинне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 – </a:t>
            </a:r>
            <a:r>
              <a:rPr lang="ru-RU" sz="2400" dirty="0" err="1" smtClean="0">
                <a:latin typeface="Franklin Gothic Book" pitchFamily="34" charset="0"/>
              </a:rPr>
              <a:t>дуже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часте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явище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воно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викликає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значні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морфологічні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зміни</a:t>
            </a:r>
            <a:r>
              <a:rPr lang="ru-RU" sz="2400" dirty="0" smtClean="0">
                <a:latin typeface="Franklin Gothic Book" pitchFamily="34" charset="0"/>
              </a:rPr>
              <a:t> в </a:t>
            </a:r>
            <a:r>
              <a:rPr lang="ru-RU" sz="2400" dirty="0" err="1" smtClean="0">
                <a:latin typeface="Franklin Gothic Book" pitchFamily="34" charset="0"/>
              </a:rPr>
              <a:t>нирках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r>
              <a:rPr lang="ru-RU" sz="2400" dirty="0" smtClean="0">
                <a:latin typeface="Franklin Gothic Book" pitchFamily="34" charset="0"/>
              </a:rPr>
              <a:t>Практично </a:t>
            </a:r>
            <a:r>
              <a:rPr lang="ru-RU" sz="2400" dirty="0" err="1" smtClean="0">
                <a:latin typeface="Franklin Gothic Book" pitchFamily="34" charset="0"/>
              </a:rPr>
              <a:t>зручніше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ділити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:</a:t>
            </a:r>
          </a:p>
          <a:p>
            <a:pPr algn="just" eaLnBrk="0" hangingPunct="0">
              <a:lnSpc>
                <a:spcPct val="80000"/>
              </a:lnSpc>
              <a:spcBef>
                <a:spcPct val="20000"/>
              </a:spcBef>
            </a:pPr>
            <a:endParaRPr lang="ru-RU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4" name="Picture 6" descr="Горы_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286388"/>
          </a:xfrm>
          <a:noFill/>
          <a:ln/>
        </p:spPr>
      </p:pic>
      <p:sp>
        <p:nvSpPr>
          <p:cNvPr id="6" name="TextBox 5"/>
          <p:cNvSpPr txBox="1"/>
          <p:nvPr/>
        </p:nvSpPr>
        <p:spPr>
          <a:xfrm>
            <a:off x="0" y="5286388"/>
            <a:ext cx="9144000" cy="70788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Franklin Gothic Book" pitchFamily="34" charset="0"/>
              </a:rPr>
              <a:t>Симптоми</a:t>
            </a:r>
            <a:r>
              <a:rPr lang="ru-RU" sz="4000" dirty="0" smtClean="0">
                <a:latin typeface="Franklin Gothic Book" pitchFamily="34" charset="0"/>
              </a:rPr>
              <a:t> </a:t>
            </a:r>
            <a:r>
              <a:rPr lang="ru-RU" sz="4000" dirty="0" err="1" smtClean="0">
                <a:latin typeface="Franklin Gothic Book" pitchFamily="34" charset="0"/>
              </a:rPr>
              <a:t>сечокам</a:t>
            </a:r>
            <a:r>
              <a:rPr lang="en-US" sz="4000" dirty="0" smtClean="0">
                <a:latin typeface="Franklin Gothic Book" pitchFamily="34" charset="0"/>
              </a:rPr>
              <a:t>’</a:t>
            </a:r>
            <a:r>
              <a:rPr lang="uk-UA" sz="4000" dirty="0" err="1" smtClean="0">
                <a:latin typeface="Franklin Gothic Book" pitchFamily="34" charset="0"/>
              </a:rPr>
              <a:t>яної</a:t>
            </a:r>
            <a:r>
              <a:rPr lang="uk-UA" sz="4000" dirty="0" smtClean="0">
                <a:latin typeface="Franklin Gothic Book" pitchFamily="34" charset="0"/>
              </a:rPr>
              <a:t> хвороби</a:t>
            </a:r>
            <a:endParaRPr lang="ru-RU" sz="4000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549275"/>
            <a:ext cx="8607454" cy="566580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b="1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b="1" dirty="0" err="1" smtClean="0">
                <a:solidFill>
                  <a:schemeClr val="accent4"/>
                </a:solidFill>
                <a:latin typeface="Franklin Gothic Book" pitchFamily="34" charset="0"/>
              </a:rPr>
              <a:t>Ниркова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колька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Гематурія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Піурія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Дизурія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Відходження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каменів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із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сечею.  </a:t>
            </a:r>
            <a:endParaRPr lang="ru-RU" sz="4000" dirty="0">
              <a:solidFill>
                <a:schemeClr val="accent4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Анурія</a:t>
            </a: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.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4000" dirty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Гостра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затримка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сечовипускання</a:t>
            </a:r>
            <a:r>
              <a:rPr lang="ru-RU" sz="4000" dirty="0" smtClean="0">
                <a:solidFill>
                  <a:srgbClr val="FFFF0D"/>
                </a:solidFill>
                <a:latin typeface="Franklin Gothic Book" pitchFamily="34" charset="0"/>
              </a:rPr>
              <a:t>.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endParaRPr lang="ru-RU" sz="3600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96875" y="260350"/>
            <a:ext cx="4751388" cy="936625"/>
          </a:xfrm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Ниркова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колька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47460" name="Rectangle 4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1241425"/>
            <a:ext cx="5286411" cy="533084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/>
              <a:t>    </a:t>
            </a:r>
            <a:r>
              <a:rPr lang="ru-RU" sz="2000" dirty="0" err="1" smtClean="0">
                <a:latin typeface="Franklin Gothic Book" pitchFamily="34" charset="0"/>
              </a:rPr>
              <a:t>Основна</a:t>
            </a:r>
            <a:r>
              <a:rPr lang="ru-RU" sz="2000" dirty="0" smtClean="0">
                <a:latin typeface="Franklin Gothic Book" pitchFamily="34" charset="0"/>
              </a:rPr>
              <a:t> причина </a:t>
            </a:r>
            <a:r>
              <a:rPr lang="ru-RU" sz="2000" dirty="0" err="1" smtClean="0">
                <a:latin typeface="Franklin Gothic Book" pitchFamily="34" charset="0"/>
              </a:rPr>
              <a:t>ниркової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коліки</a:t>
            </a:r>
            <a:r>
              <a:rPr lang="ru-RU" sz="2000" dirty="0" smtClean="0">
                <a:latin typeface="Franklin Gothic Book" pitchFamily="34" charset="0"/>
              </a:rPr>
              <a:t> – </a:t>
            </a:r>
            <a:r>
              <a:rPr lang="ru-RU" sz="2000" dirty="0" err="1" smtClean="0">
                <a:latin typeface="Franklin Gothic Book" pitchFamily="34" charset="0"/>
              </a:rPr>
              <a:t>гостре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порушення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пасажу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сечі</a:t>
            </a:r>
            <a:r>
              <a:rPr lang="ru-RU" sz="2000" dirty="0" smtClean="0">
                <a:latin typeface="Franklin Gothic Book" pitchFamily="34" charset="0"/>
              </a:rPr>
              <a:t> по </a:t>
            </a:r>
            <a:r>
              <a:rPr lang="ru-RU" sz="2000" dirty="0" err="1" smtClean="0">
                <a:latin typeface="Franklin Gothic Book" pitchFamily="34" charset="0"/>
              </a:rPr>
              <a:t>сечових</a:t>
            </a:r>
            <a:r>
              <a:rPr lang="ru-RU" sz="2000" dirty="0" smtClean="0">
                <a:latin typeface="Franklin Gothic Book" pitchFamily="34" charset="0"/>
              </a:rPr>
              <a:t> шляхах.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</a:t>
            </a:r>
            <a:r>
              <a:rPr lang="ru-RU" sz="2000" dirty="0" err="1" smtClean="0">
                <a:latin typeface="Franklin Gothic Book" pitchFamily="34" charset="0"/>
              </a:rPr>
              <a:t>Початковим</a:t>
            </a:r>
            <a:r>
              <a:rPr lang="ru-RU" sz="2000" dirty="0" smtClean="0">
                <a:latin typeface="Franklin Gothic Book" pitchFamily="34" charset="0"/>
              </a:rPr>
              <a:t> моментом </a:t>
            </a:r>
            <a:r>
              <a:rPr lang="ru-RU" sz="2000" dirty="0" err="1" smtClean="0">
                <a:latin typeface="Franklin Gothic Book" pitchFamily="34" charset="0"/>
              </a:rPr>
              <a:t>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локальний</a:t>
            </a:r>
            <a:r>
              <a:rPr lang="ru-RU" sz="2000" dirty="0" smtClean="0">
                <a:latin typeface="Franklin Gothic Book" pitchFamily="34" charset="0"/>
              </a:rPr>
              <a:t> спазм </a:t>
            </a:r>
            <a:r>
              <a:rPr lang="ru-RU" sz="2000" dirty="0" err="1" smtClean="0">
                <a:latin typeface="Franklin Gothic Book" pitchFamily="34" charset="0"/>
              </a:rPr>
              <a:t>сечоводу</a:t>
            </a:r>
            <a:r>
              <a:rPr lang="ru-RU" sz="2000" dirty="0" smtClean="0">
                <a:latin typeface="Franklin Gothic Book" pitchFamily="34" charset="0"/>
              </a:rPr>
              <a:t>, </a:t>
            </a:r>
            <a:r>
              <a:rPr lang="ru-RU" sz="2000" dirty="0" err="1" smtClean="0">
                <a:latin typeface="Franklin Gothic Book" pitchFamily="34" charset="0"/>
              </a:rPr>
              <a:t>який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призводить</a:t>
            </a:r>
            <a:r>
              <a:rPr lang="ru-RU" sz="2000" dirty="0" smtClean="0">
                <a:latin typeface="Franklin Gothic Book" pitchFamily="34" charset="0"/>
              </a:rPr>
              <a:t> до </a:t>
            </a:r>
            <a:r>
              <a:rPr lang="ru-RU" sz="2000" dirty="0" err="1" smtClean="0">
                <a:latin typeface="Franklin Gothic Book" pitchFamily="34" charset="0"/>
              </a:rPr>
              <a:t>внутрішньолоханкової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гіпертензії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пієлоектазії</a:t>
            </a:r>
            <a:r>
              <a:rPr lang="ru-RU" sz="20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</a:t>
            </a:r>
            <a:r>
              <a:rPr lang="ru-RU" sz="2000" dirty="0" err="1" smtClean="0">
                <a:latin typeface="Franklin Gothic Book" pitchFamily="34" charset="0"/>
              </a:rPr>
              <a:t>Виникає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порушення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гемодинаміки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нирки</a:t>
            </a:r>
            <a:r>
              <a:rPr lang="ru-RU" sz="2000" dirty="0" smtClean="0">
                <a:latin typeface="Franklin Gothic Book" pitchFamily="34" charset="0"/>
              </a:rPr>
              <a:t> (спазм </a:t>
            </a:r>
            <a:r>
              <a:rPr lang="ru-RU" sz="2000" dirty="0" err="1" smtClean="0">
                <a:latin typeface="Franklin Gothic Book" pitchFamily="34" charset="0"/>
              </a:rPr>
              <a:t>артерій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венозний</a:t>
            </a:r>
            <a:r>
              <a:rPr lang="ru-RU" sz="2000" dirty="0" smtClean="0">
                <a:latin typeface="Franklin Gothic Book" pitchFamily="34" charset="0"/>
              </a:rPr>
              <a:t> стаз).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000" dirty="0" smtClean="0">
                <a:latin typeface="Franklin Gothic Book" pitchFamily="34" charset="0"/>
              </a:rPr>
              <a:t>     </a:t>
            </a:r>
            <a:r>
              <a:rPr lang="ru-RU" sz="2000" dirty="0" err="1" smtClean="0">
                <a:latin typeface="Franklin Gothic Book" pitchFamily="34" charset="0"/>
              </a:rPr>
              <a:t>Венозний</a:t>
            </a:r>
            <a:r>
              <a:rPr lang="ru-RU" sz="2000" dirty="0" smtClean="0">
                <a:latin typeface="Franklin Gothic Book" pitchFamily="34" charset="0"/>
              </a:rPr>
              <a:t> стаз у </a:t>
            </a:r>
            <a:r>
              <a:rPr lang="ru-RU" sz="2000" dirty="0" err="1" smtClean="0">
                <a:latin typeface="Franklin Gothic Book" pitchFamily="34" charset="0"/>
              </a:rPr>
              <a:t>нирці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сприяє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розтягуванню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фіброзної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капсули</a:t>
            </a:r>
            <a:r>
              <a:rPr lang="ru-RU" sz="2000" dirty="0" smtClean="0">
                <a:latin typeface="Franklin Gothic Book" pitchFamily="34" charset="0"/>
              </a:rPr>
              <a:t> та </a:t>
            </a:r>
            <a:r>
              <a:rPr lang="ru-RU" sz="2000" dirty="0" err="1" smtClean="0">
                <a:latin typeface="Franklin Gothic Book" pitchFamily="34" charset="0"/>
              </a:rPr>
              <a:t>подразненню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больових</a:t>
            </a:r>
            <a:r>
              <a:rPr lang="ru-RU" sz="2000" dirty="0" smtClean="0">
                <a:latin typeface="Franklin Gothic Book" pitchFamily="34" charset="0"/>
              </a:rPr>
              <a:t> </a:t>
            </a:r>
            <a:r>
              <a:rPr lang="ru-RU" sz="2000" dirty="0" err="1" smtClean="0">
                <a:latin typeface="Franklin Gothic Book" pitchFamily="34" charset="0"/>
              </a:rPr>
              <a:t>рецепторів</a:t>
            </a:r>
            <a:r>
              <a:rPr lang="ru-RU" sz="2000" dirty="0" smtClean="0">
                <a:latin typeface="Franklin Gothic Book" pitchFamily="34" charset="0"/>
              </a:rPr>
              <a:t>.</a:t>
            </a:r>
            <a:r>
              <a:rPr lang="ru-RU" sz="2000" dirty="0" smtClean="0"/>
              <a:t>	</a:t>
            </a:r>
            <a:endParaRPr lang="ru-RU" sz="2000" dirty="0">
              <a:latin typeface="Franklin Gothic Book" pitchFamily="34" charset="0"/>
            </a:endParaRPr>
          </a:p>
        </p:txBody>
      </p:sp>
      <p:pic>
        <p:nvPicPr>
          <p:cNvPr id="147463" name="Picture 7" descr="ANATR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8" y="1919287"/>
            <a:ext cx="3114208" cy="330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549275"/>
            <a:ext cx="5113338" cy="56880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 err="1" smtClean="0"/>
              <a:t>Болі</a:t>
            </a:r>
            <a:r>
              <a:rPr lang="ru-RU" sz="2400" dirty="0" smtClean="0"/>
              <a:t> </a:t>
            </a:r>
            <a:r>
              <a:rPr lang="ru-RU" sz="2400" dirty="0" err="1" smtClean="0"/>
              <a:t>дуже</a:t>
            </a:r>
            <a:r>
              <a:rPr lang="ru-RU" sz="2400" dirty="0" smtClean="0"/>
              <a:t> </a:t>
            </a:r>
            <a:r>
              <a:rPr lang="ru-RU" sz="2400" dirty="0" err="1" smtClean="0"/>
              <a:t>сильні</a:t>
            </a:r>
            <a:r>
              <a:rPr lang="ru-RU" sz="2400" dirty="0" smtClean="0"/>
              <a:t>, </a:t>
            </a:r>
            <a:r>
              <a:rPr lang="ru-RU" sz="2400" dirty="0" err="1" smtClean="0"/>
              <a:t>локалізуються</a:t>
            </a:r>
            <a:r>
              <a:rPr lang="ru-RU" sz="2400" dirty="0" smtClean="0"/>
              <a:t> в </a:t>
            </a:r>
            <a:r>
              <a:rPr lang="ru-RU" sz="2400" dirty="0" err="1" smtClean="0"/>
              <a:t>ділянці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нирок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</a:t>
            </a:r>
            <a:r>
              <a:rPr lang="ru-RU" sz="2400" dirty="0" smtClean="0"/>
              <a:t> </a:t>
            </a:r>
            <a:r>
              <a:rPr lang="ru-RU" sz="2400" dirty="0" err="1" smtClean="0"/>
              <a:t>животі</a:t>
            </a:r>
            <a:r>
              <a:rPr lang="ru-RU" sz="2400" dirty="0" smtClean="0"/>
              <a:t>, </a:t>
            </a:r>
            <a:r>
              <a:rPr lang="ru-RU" sz="2400" dirty="0" err="1" smtClean="0"/>
              <a:t>носять</a:t>
            </a:r>
            <a:r>
              <a:rPr lang="ru-RU" sz="2400" dirty="0" smtClean="0"/>
              <a:t> </a:t>
            </a:r>
            <a:r>
              <a:rPr lang="ru-RU" sz="2400" dirty="0" err="1" smtClean="0"/>
              <a:t>різкий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нестерпний</a:t>
            </a:r>
            <a:r>
              <a:rPr lang="ru-RU" sz="2400" dirty="0" smtClean="0"/>
              <a:t> характер.</a:t>
            </a:r>
          </a:p>
          <a:p>
            <a:pPr>
              <a:buFont typeface="Wingdings" pitchFamily="2" charset="2"/>
              <a:buNone/>
            </a:pPr>
            <a:r>
              <a:rPr lang="ru-RU" sz="2400" dirty="0" err="1" smtClean="0"/>
              <a:t>Супроводжуються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певною</a:t>
            </a:r>
            <a:r>
              <a:rPr lang="ru-RU" sz="2400" dirty="0" smtClean="0"/>
              <a:t> </a:t>
            </a:r>
            <a:r>
              <a:rPr lang="ru-RU" sz="2400" dirty="0" err="1" smtClean="0"/>
              <a:t>іррадіацією</a:t>
            </a:r>
            <a:r>
              <a:rPr lang="ru-RU" sz="2400" dirty="0" smtClean="0"/>
              <a:t>, характер </a:t>
            </a:r>
            <a:r>
              <a:rPr lang="ru-RU" sz="2400" dirty="0" err="1" smtClean="0"/>
              <a:t>якої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локалізації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оклюзії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400" dirty="0" err="1" smtClean="0"/>
              <a:t>Хворих</a:t>
            </a:r>
            <a:r>
              <a:rPr lang="ru-RU" sz="2400" dirty="0" smtClean="0"/>
              <a:t> </a:t>
            </a:r>
            <a:r>
              <a:rPr lang="ru-RU" sz="2400" dirty="0" err="1" smtClean="0"/>
              <a:t>турбують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нудота</a:t>
            </a:r>
            <a:r>
              <a:rPr lang="ru-RU" sz="2400" dirty="0" smtClean="0"/>
              <a:t>, </a:t>
            </a:r>
            <a:r>
              <a:rPr lang="ru-RU" sz="2400" dirty="0" err="1" smtClean="0"/>
              <a:t>блювання</a:t>
            </a:r>
            <a:r>
              <a:rPr lang="ru-RU" sz="2400" dirty="0" smtClean="0"/>
              <a:t>, парез </a:t>
            </a:r>
            <a:r>
              <a:rPr lang="ru-RU" sz="2400" dirty="0" err="1" smtClean="0"/>
              <a:t>кишківника</a:t>
            </a:r>
            <a:r>
              <a:rPr lang="ru-RU" sz="2400" dirty="0" smtClean="0"/>
              <a:t>, </a:t>
            </a:r>
            <a:r>
              <a:rPr lang="ru-RU" sz="2400" dirty="0" err="1" smtClean="0"/>
              <a:t>брадикардія</a:t>
            </a:r>
            <a:r>
              <a:rPr lang="ru-RU" sz="2400" dirty="0" smtClean="0"/>
              <a:t>, </a:t>
            </a:r>
            <a:r>
              <a:rPr lang="ru-RU" sz="2400" dirty="0" err="1" smtClean="0"/>
              <a:t>помірне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підвищення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артеріального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тиску</a:t>
            </a:r>
            <a:r>
              <a:rPr lang="ru-RU" sz="2400" dirty="0" smtClean="0"/>
              <a:t>.</a:t>
            </a:r>
          </a:p>
        </p:txBody>
      </p:sp>
      <p:pic>
        <p:nvPicPr>
          <p:cNvPr id="156680" name="Picture 8" descr="Боль_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348413" y="908049"/>
            <a:ext cx="2143125" cy="2958222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6681" name="Picture 9" descr="Боль_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5397500" y="4187825"/>
            <a:ext cx="2540000" cy="16891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611188" y="401638"/>
            <a:ext cx="3457575" cy="795337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Гематурія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268413"/>
            <a:ext cx="5976937" cy="532923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2800" dirty="0" smtClean="0"/>
              <a:t>Причини </a:t>
            </a:r>
            <a:r>
              <a:rPr lang="ru-RU" sz="2800" dirty="0" err="1" smtClean="0"/>
              <a:t>гематурії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нефролітіазі</a:t>
            </a:r>
            <a:r>
              <a:rPr lang="ru-RU" sz="2800" dirty="0" smtClean="0"/>
              <a:t> </a:t>
            </a:r>
            <a:r>
              <a:rPr lang="ru-RU" sz="2800" dirty="0" err="1" smtClean="0"/>
              <a:t>різні</a:t>
            </a:r>
            <a:r>
              <a:rPr lang="ru-RU" sz="2800" dirty="0" smtClean="0"/>
              <a:t>: нефрит, </a:t>
            </a:r>
            <a:r>
              <a:rPr lang="ru-RU" sz="2800" dirty="0" err="1" smtClean="0"/>
              <a:t>піеліт</a:t>
            </a:r>
            <a:r>
              <a:rPr lang="ru-RU" sz="2800" dirty="0" smtClean="0"/>
              <a:t>, </a:t>
            </a:r>
            <a:r>
              <a:rPr lang="ru-RU" sz="2800" dirty="0" err="1" smtClean="0"/>
              <a:t>застійні</a:t>
            </a:r>
            <a:r>
              <a:rPr lang="ru-RU" sz="2800" dirty="0" smtClean="0"/>
              <a:t> </a:t>
            </a:r>
            <a:r>
              <a:rPr lang="ru-RU" sz="2800" dirty="0" err="1" smtClean="0"/>
              <a:t>явища</a:t>
            </a:r>
            <a:r>
              <a:rPr lang="ru-RU" sz="2800" dirty="0" smtClean="0"/>
              <a:t> у </a:t>
            </a:r>
            <a:r>
              <a:rPr lang="ru-RU" sz="2800" dirty="0" err="1" smtClean="0"/>
              <a:t>нирці</a:t>
            </a:r>
            <a:r>
              <a:rPr lang="ru-RU" sz="2800" dirty="0" smtClean="0"/>
              <a:t>, </a:t>
            </a:r>
            <a:r>
              <a:rPr lang="ru-RU" sz="2800" dirty="0" err="1" smtClean="0"/>
              <a:t>безпосередня</a:t>
            </a:r>
            <a:r>
              <a:rPr lang="ru-RU" sz="2800" dirty="0" smtClean="0"/>
              <a:t> травма </a:t>
            </a:r>
            <a:r>
              <a:rPr lang="ru-RU" sz="2800" dirty="0" err="1" smtClean="0"/>
              <a:t>ниркової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паренхіми</a:t>
            </a:r>
            <a:r>
              <a:rPr lang="ru-RU" sz="2800" dirty="0" smtClean="0"/>
              <a:t> та </a:t>
            </a:r>
            <a:r>
              <a:rPr lang="ru-RU" sz="2800" dirty="0" err="1" smtClean="0"/>
              <a:t>балії</a:t>
            </a:r>
            <a:r>
              <a:rPr lang="ru-RU" sz="2800" dirty="0" smtClean="0"/>
              <a:t> конкрементом.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У </a:t>
            </a:r>
            <a:r>
              <a:rPr lang="ru-RU" sz="2800" dirty="0" err="1" smtClean="0"/>
              <a:t>стані</a:t>
            </a:r>
            <a:r>
              <a:rPr lang="ru-RU" sz="2800" dirty="0" smtClean="0"/>
              <a:t> </a:t>
            </a:r>
            <a:r>
              <a:rPr lang="ru-RU" sz="2800" dirty="0" err="1" smtClean="0"/>
              <a:t>спокою</a:t>
            </a:r>
            <a:r>
              <a:rPr lang="ru-RU" sz="2800" dirty="0" smtClean="0"/>
              <a:t> </a:t>
            </a:r>
            <a:r>
              <a:rPr lang="ru-RU" sz="2800" dirty="0" err="1" smtClean="0"/>
              <a:t>гематурія</a:t>
            </a:r>
            <a:r>
              <a:rPr lang="ru-RU" sz="2800" dirty="0" smtClean="0"/>
              <a:t> </a:t>
            </a:r>
            <a:r>
              <a:rPr lang="ru-RU" sz="2800" dirty="0" err="1" smtClean="0"/>
              <a:t>зменшується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тимчасово</a:t>
            </a:r>
            <a:r>
              <a:rPr lang="ru-RU" sz="2800" dirty="0" smtClean="0"/>
              <a:t> </a:t>
            </a:r>
            <a:r>
              <a:rPr lang="ru-RU" sz="2800" dirty="0" err="1" smtClean="0"/>
              <a:t>зовсім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припиняється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з'являється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знову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посилюється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русі</a:t>
            </a:r>
            <a:r>
              <a:rPr lang="ru-RU" sz="2800" dirty="0" smtClean="0"/>
              <a:t>, </a:t>
            </a:r>
            <a:r>
              <a:rPr lang="ru-RU" sz="2800" dirty="0" err="1" smtClean="0"/>
              <a:t>будь-якій</a:t>
            </a:r>
            <a:r>
              <a:rPr lang="ru-RU" sz="2800" dirty="0" smtClean="0"/>
              <a:t> </a:t>
            </a:r>
            <a:r>
              <a:rPr lang="ru-RU" sz="2800" dirty="0" err="1" smtClean="0"/>
              <a:t>фізичній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напрузі</a:t>
            </a:r>
            <a:r>
              <a:rPr lang="ru-RU" sz="2800" dirty="0" smtClean="0"/>
              <a:t>.</a:t>
            </a:r>
          </a:p>
        </p:txBody>
      </p:sp>
      <p:pic>
        <p:nvPicPr>
          <p:cNvPr id="159750" name="Picture 6" descr="Моч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786578" y="2714620"/>
            <a:ext cx="1857375" cy="1743595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466725" y="331788"/>
            <a:ext cx="2952750" cy="936625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Піурія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4857760"/>
            <a:ext cx="8640762" cy="1428760"/>
          </a:xfrm>
        </p:spPr>
        <p:txBody>
          <a:bodyPr>
            <a:normAutofit/>
          </a:bodyPr>
          <a:lstStyle/>
          <a:p>
            <a:pPr marL="0" indent="457200" algn="just"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При </a:t>
            </a:r>
            <a:r>
              <a:rPr lang="ru-RU" sz="2800" dirty="0" err="1" smtClean="0">
                <a:latin typeface="Franklin Gothic Book" pitchFamily="34" charset="0"/>
              </a:rPr>
              <a:t>сечокам'яній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хворобі</a:t>
            </a:r>
            <a:r>
              <a:rPr lang="ru-RU" sz="2800" dirty="0" smtClean="0">
                <a:latin typeface="Franklin Gothic Book" pitchFamily="34" charset="0"/>
              </a:rPr>
              <a:t> вона часто </a:t>
            </a:r>
            <a:r>
              <a:rPr lang="ru-RU" sz="2800" dirty="0" err="1" smtClean="0">
                <a:latin typeface="Franklin Gothic Book" pitchFamily="34" charset="0"/>
              </a:rPr>
              <a:t>зустрічається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є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важливим</a:t>
            </a:r>
            <a:r>
              <a:rPr lang="ru-RU" sz="2800" dirty="0" smtClean="0">
                <a:latin typeface="Franklin Gothic Book" pitchFamily="34" charset="0"/>
              </a:rPr>
              <a:t> симптомом,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вказує</a:t>
            </a:r>
            <a:r>
              <a:rPr lang="ru-RU" sz="2800" dirty="0" smtClean="0">
                <a:latin typeface="Franklin Gothic Book" pitchFamily="34" charset="0"/>
              </a:rPr>
              <a:t> на </a:t>
            </a:r>
            <a:r>
              <a:rPr lang="ru-RU" sz="2800" dirty="0" err="1" smtClean="0">
                <a:latin typeface="Franklin Gothic Book" pitchFamily="34" charset="0"/>
              </a:rPr>
              <a:t>ускладнення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нефролітіазу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інфекцією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160774" name="Picture 6" descr="Микроорганизм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60" y="1268413"/>
            <a:ext cx="3729038" cy="3314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571472" y="328613"/>
            <a:ext cx="2560666" cy="9398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Дизурія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8132" y="4857761"/>
            <a:ext cx="8424862" cy="1071570"/>
          </a:xfrm>
        </p:spPr>
        <p:txBody>
          <a:bodyPr>
            <a:normAutofit/>
          </a:bodyPr>
          <a:lstStyle/>
          <a:p>
            <a:pPr marL="0" indent="457200" algn="just"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Залежить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від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місцезнаходження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каменю</a:t>
            </a:r>
            <a:r>
              <a:rPr lang="ru-RU" sz="2800" dirty="0" smtClean="0">
                <a:latin typeface="Franklin Gothic Book" pitchFamily="34" charset="0"/>
              </a:rPr>
              <a:t>: </a:t>
            </a:r>
            <a:r>
              <a:rPr lang="ru-RU" sz="2800" dirty="0" err="1" smtClean="0">
                <a:latin typeface="Franklin Gothic Book" pitchFamily="34" charset="0"/>
              </a:rPr>
              <a:t>чим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нижче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камінь</a:t>
            </a:r>
            <a:r>
              <a:rPr lang="ru-RU" sz="2800" dirty="0" smtClean="0">
                <a:latin typeface="Franklin Gothic Book" pitchFamily="34" charset="0"/>
              </a:rPr>
              <a:t> у </a:t>
            </a:r>
            <a:r>
              <a:rPr lang="ru-RU" sz="2800" dirty="0" err="1" smtClean="0">
                <a:latin typeface="Franklin Gothic Book" pitchFamily="34" charset="0"/>
              </a:rPr>
              <a:t>сечоводі</a:t>
            </a:r>
            <a:r>
              <a:rPr lang="ru-RU" sz="2800" dirty="0" smtClean="0">
                <a:latin typeface="Franklin Gothic Book" pitchFamily="34" charset="0"/>
              </a:rPr>
              <a:t>, то </a:t>
            </a:r>
            <a:r>
              <a:rPr lang="ru-RU" sz="2800" dirty="0" err="1" smtClean="0">
                <a:latin typeface="Franklin Gothic Book" pitchFamily="34" charset="0"/>
              </a:rPr>
              <a:t>різкіше</a:t>
            </a:r>
            <a:r>
              <a:rPr lang="ru-RU" sz="2800" dirty="0" smtClean="0">
                <a:latin typeface="Franklin Gothic Book" pitchFamily="34" charset="0"/>
              </a:rPr>
              <a:t> вона </a:t>
            </a:r>
            <a:r>
              <a:rPr lang="ru-RU" sz="2800" dirty="0" err="1" smtClean="0">
                <a:latin typeface="Franklin Gothic Book" pitchFamily="34" charset="0"/>
              </a:rPr>
              <a:t>виражена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161798" name="Picture 6" descr="Дизур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0" y="1500175"/>
            <a:ext cx="2857500" cy="29661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4" y="303175"/>
            <a:ext cx="8821705" cy="768371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конкрементів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сечею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62823" name="Picture 7" descr="МКБ_множ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5540" y="2857496"/>
            <a:ext cx="2071688" cy="1685925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2819" name="Rectangl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0" y="4868863"/>
            <a:ext cx="8642350" cy="1368425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Найбільш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доказовий</a:t>
            </a:r>
            <a:r>
              <a:rPr lang="ru-RU" sz="2800" dirty="0" smtClean="0">
                <a:latin typeface="Franklin Gothic Book" pitchFamily="34" charset="0"/>
              </a:rPr>
              <a:t> симптом </a:t>
            </a:r>
            <a:r>
              <a:rPr lang="ru-RU" sz="2800" dirty="0" err="1" smtClean="0">
                <a:latin typeface="Franklin Gothic Book" pitchFamily="34" charset="0"/>
              </a:rPr>
              <a:t>сечокам'яної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хвороби</a:t>
            </a:r>
            <a:r>
              <a:rPr lang="ru-RU" sz="2800" dirty="0" smtClean="0">
                <a:latin typeface="Franklin Gothic Book" pitchFamily="34" charset="0"/>
              </a:rPr>
              <a:t> (</a:t>
            </a: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нирок</a:t>
            </a:r>
            <a:r>
              <a:rPr lang="ru-RU" sz="2800" dirty="0" smtClean="0">
                <a:latin typeface="Franklin Gothic Book" pitchFamily="34" charset="0"/>
              </a:rPr>
              <a:t> до 0,6 см </a:t>
            </a:r>
            <a:r>
              <a:rPr lang="ru-RU" sz="2800" dirty="0" err="1" smtClean="0">
                <a:latin typeface="Franklin Gothic Book" pitchFamily="34" charset="0"/>
              </a:rPr>
              <a:t>відходять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самостійно</a:t>
            </a:r>
            <a:r>
              <a:rPr lang="ru-RU" sz="2800" dirty="0" smtClean="0">
                <a:latin typeface="Franklin Gothic Book" pitchFamily="34" charset="0"/>
              </a:rPr>
              <a:t> у 96% </a:t>
            </a:r>
            <a:r>
              <a:rPr lang="ru-RU" sz="2800" dirty="0" err="1" smtClean="0">
                <a:latin typeface="Franklin Gothic Book" pitchFamily="34" charset="0"/>
              </a:rPr>
              <a:t>випадків</a:t>
            </a:r>
            <a:r>
              <a:rPr lang="ru-RU" sz="2800" dirty="0" smtClean="0">
                <a:latin typeface="Franklin Gothic Book" pitchFamily="34" charset="0"/>
              </a:rPr>
              <a:t>).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11905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550852" y="357167"/>
            <a:ext cx="2592388" cy="91124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Анурія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6691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42845" y="1268413"/>
            <a:ext cx="5429287" cy="537529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</a:t>
            </a:r>
            <a:r>
              <a:rPr lang="ru-RU" sz="2400" dirty="0" err="1" smtClean="0"/>
              <a:t>Калькульозна</a:t>
            </a:r>
            <a:r>
              <a:rPr lang="ru-RU" sz="2400" dirty="0" smtClean="0"/>
              <a:t> </a:t>
            </a:r>
            <a:r>
              <a:rPr lang="ru-RU" sz="2400" dirty="0" err="1" smtClean="0"/>
              <a:t>анурія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рідкісним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найважчим</a:t>
            </a:r>
            <a:r>
              <a:rPr lang="ru-RU" sz="2400" dirty="0" smtClean="0"/>
              <a:t> </a:t>
            </a:r>
            <a:r>
              <a:rPr lang="ru-RU" sz="2400" dirty="0" err="1" smtClean="0"/>
              <a:t>ускладненням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загрожує</a:t>
            </a:r>
            <a:r>
              <a:rPr lang="ru-RU" sz="2400" dirty="0" smtClean="0"/>
              <a:t> </a:t>
            </a:r>
            <a:r>
              <a:rPr lang="ru-RU" sz="2400" dirty="0" err="1" smtClean="0"/>
              <a:t>життю</a:t>
            </a:r>
            <a:r>
              <a:rPr lang="ru-RU" sz="2400" dirty="0" smtClean="0"/>
              <a:t> хворого. Вона особливо </a:t>
            </a:r>
            <a:r>
              <a:rPr lang="ru-RU" sz="2400" dirty="0" err="1" smtClean="0"/>
              <a:t>небезпечна</a:t>
            </a:r>
            <a:r>
              <a:rPr lang="ru-RU" sz="2400" dirty="0" smtClean="0"/>
              <a:t> за </a:t>
            </a:r>
            <a:r>
              <a:rPr lang="ru-RU" sz="2400" dirty="0" err="1" smtClean="0"/>
              <a:t>єдиної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нирки.Механізм</a:t>
            </a:r>
            <a:r>
              <a:rPr lang="ru-RU" sz="2400" dirty="0" smtClean="0"/>
              <a:t> </a:t>
            </a:r>
            <a:r>
              <a:rPr lang="ru-RU" sz="2400" dirty="0" err="1" smtClean="0"/>
              <a:t>виникнення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калькульозної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анурії</a:t>
            </a:r>
            <a:r>
              <a:rPr lang="ru-RU" sz="2400" dirty="0" smtClean="0"/>
              <a:t> в основному </a:t>
            </a:r>
            <a:r>
              <a:rPr lang="ru-RU" sz="2400" dirty="0" err="1" smtClean="0"/>
              <a:t>обтураційний</a:t>
            </a:r>
            <a:r>
              <a:rPr lang="ru-RU" sz="2400" dirty="0" smtClean="0"/>
              <a:t>, </a:t>
            </a:r>
            <a:r>
              <a:rPr lang="ru-RU" sz="2400" dirty="0" err="1" smtClean="0"/>
              <a:t>але</a:t>
            </a:r>
            <a:r>
              <a:rPr lang="ru-RU" sz="2400" dirty="0" smtClean="0"/>
              <a:t> </a:t>
            </a:r>
            <a:r>
              <a:rPr lang="ru-RU" sz="2400" dirty="0" err="1" smtClean="0"/>
              <a:t>мають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рефлекторні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впливи</a:t>
            </a:r>
            <a:r>
              <a:rPr lang="ru-RU" sz="2400" dirty="0" smtClean="0"/>
              <a:t>, коли друга, здорова </a:t>
            </a:r>
            <a:r>
              <a:rPr lang="ru-RU" sz="2400" dirty="0" err="1" smtClean="0"/>
              <a:t>нирка</a:t>
            </a:r>
            <a:r>
              <a:rPr lang="ru-RU" sz="2400" dirty="0" smtClean="0"/>
              <a:t> при нормальному </a:t>
            </a:r>
            <a:r>
              <a:rPr lang="ru-RU" sz="2400" dirty="0" err="1" smtClean="0"/>
              <a:t>стані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сечоводу</a:t>
            </a:r>
            <a:r>
              <a:rPr lang="ru-RU" sz="2400" dirty="0" smtClean="0"/>
              <a:t> </a:t>
            </a:r>
            <a:r>
              <a:rPr lang="ru-RU" sz="2400" dirty="0" err="1" smtClean="0"/>
              <a:t>перестає</a:t>
            </a:r>
            <a:r>
              <a:rPr lang="ru-RU" sz="2400" dirty="0" smtClean="0"/>
              <a:t> </a:t>
            </a:r>
            <a:r>
              <a:rPr lang="ru-RU" sz="2400" dirty="0" err="1" smtClean="0"/>
              <a:t>виділяти</a:t>
            </a:r>
            <a:r>
              <a:rPr lang="ru-RU" sz="2400" dirty="0" smtClean="0"/>
              <a:t> сечу в </a:t>
            </a:r>
            <a:r>
              <a:rPr lang="ru-RU" sz="2400" dirty="0" err="1" smtClean="0"/>
              <a:t>результаті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рефлекторних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впливів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виходять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хворої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</a:t>
            </a:r>
            <a:r>
              <a:rPr lang="ru-RU" sz="2400" dirty="0" smtClean="0"/>
              <a:t> </a:t>
            </a:r>
            <a:r>
              <a:rPr lang="ru-RU" sz="2400" dirty="0" err="1" smtClean="0"/>
              <a:t>або</a:t>
            </a:r>
            <a:r>
              <a:rPr lang="ru-RU" sz="2400" dirty="0" smtClean="0"/>
              <a:t> </a:t>
            </a:r>
            <a:r>
              <a:rPr lang="ru-RU" sz="2400" dirty="0" err="1" smtClean="0"/>
              <a:t>сечоводу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містять</a:t>
            </a:r>
            <a:r>
              <a:rPr lang="ru-RU" sz="2400" dirty="0" smtClean="0"/>
              <a:t> конкремент.</a:t>
            </a:r>
          </a:p>
        </p:txBody>
      </p:sp>
      <p:pic>
        <p:nvPicPr>
          <p:cNvPr id="166923" name="Picture 11" descr="очки и мочевые пу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905" y="1989138"/>
            <a:ext cx="3127375" cy="375285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6924" name="AutoShape 12"/>
          <p:cNvSpPr>
            <a:spLocks noChangeArrowheads="1"/>
          </p:cNvSpPr>
          <p:nvPr/>
        </p:nvSpPr>
        <p:spPr bwMode="auto">
          <a:xfrm>
            <a:off x="6986606" y="4149725"/>
            <a:ext cx="228600" cy="152400"/>
          </a:xfrm>
          <a:prstGeom prst="plus">
            <a:avLst>
              <a:gd name="adj" fmla="val 25000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6925" name="AutoShape 13"/>
          <p:cNvSpPr>
            <a:spLocks noChangeArrowheads="1"/>
          </p:cNvSpPr>
          <p:nvPr/>
        </p:nvSpPr>
        <p:spPr bwMode="auto">
          <a:xfrm>
            <a:off x="7500958" y="4140200"/>
            <a:ext cx="228600" cy="152400"/>
          </a:xfrm>
          <a:prstGeom prst="plus">
            <a:avLst>
              <a:gd name="adj" fmla="val 25000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5791" y="500042"/>
            <a:ext cx="8507383" cy="70010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Гостра</a:t>
            </a:r>
            <a:r>
              <a:rPr lang="ru-RU" sz="43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затримка</a:t>
            </a:r>
            <a:r>
              <a:rPr lang="ru-RU" sz="43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3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сечовупискання</a:t>
            </a:r>
            <a:endParaRPr lang="ru-RU" sz="43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67951" name="Picture 15" descr="Hipertrofia prostбtica benigna - Retencion urinaria aguda - Globo vesical a la inspecciуn visual 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5792" y="1400191"/>
            <a:ext cx="8401050" cy="4243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7939" name="Rectangle 3"/>
          <p:cNvSpPr>
            <a:spLocks noGrp="1" noChangeAspect="1" noChangeArrowheads="1"/>
          </p:cNvSpPr>
          <p:nvPr>
            <p:ph sz="half" idx="2"/>
          </p:nvPr>
        </p:nvSpPr>
        <p:spPr>
          <a:xfrm>
            <a:off x="0" y="5786454"/>
            <a:ext cx="9143999" cy="64294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dirty="0" err="1" smtClean="0">
                <a:effectLst/>
                <a:latin typeface="Franklin Gothic Book" pitchFamily="34" charset="0"/>
              </a:rPr>
              <a:t>Виникає</a:t>
            </a:r>
            <a:r>
              <a:rPr lang="ru-RU" sz="2800" dirty="0" smtClean="0">
                <a:effectLst/>
                <a:latin typeface="Franklin Gothic Book" pitchFamily="34" charset="0"/>
              </a:rPr>
              <a:t> коли </a:t>
            </a:r>
            <a:r>
              <a:rPr lang="ru-RU" sz="2800" dirty="0">
                <a:effectLst/>
                <a:latin typeface="Franklin Gothic Book" pitchFamily="34" charset="0"/>
              </a:rPr>
              <a:t>конкремент </a:t>
            </a:r>
            <a:r>
              <a:rPr lang="ru-RU" sz="2800" dirty="0" err="1" smtClean="0">
                <a:effectLst/>
                <a:latin typeface="Franklin Gothic Book" pitchFamily="34" charset="0"/>
              </a:rPr>
              <a:t>застряває</a:t>
            </a:r>
            <a:r>
              <a:rPr lang="ru-RU" sz="2800" dirty="0" smtClean="0">
                <a:effectLst/>
                <a:latin typeface="Franklin Gothic Book" pitchFamily="34" charset="0"/>
              </a:rPr>
              <a:t> в </a:t>
            </a:r>
            <a:r>
              <a:rPr lang="ru-RU" sz="2800" dirty="0" err="1" smtClean="0">
                <a:effectLst/>
                <a:latin typeface="Franklin Gothic Book" pitchFamily="34" charset="0"/>
              </a:rPr>
              <a:t>уретрі</a:t>
            </a:r>
            <a:r>
              <a:rPr lang="ru-RU" sz="2800" dirty="0" smtClean="0">
                <a:effectLst/>
                <a:latin typeface="Franklin Gothic Book" pitchFamily="34" charset="0"/>
              </a:rPr>
              <a:t>. </a:t>
            </a:r>
            <a:endParaRPr lang="ru-RU" sz="2800" dirty="0"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1125539"/>
            <a:ext cx="8642350" cy="55181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Гідронефроз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Уретерогідронефроз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Го</a:t>
            </a:r>
            <a:r>
              <a:rPr lang="ru-RU" dirty="0" err="1" smtClean="0">
                <a:effectLst/>
                <a:latin typeface="Franklin Gothic Book" pitchFamily="34" charset="0"/>
              </a:rPr>
              <a:t>стрий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пієлонефрит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Бактеріотоксичний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>
                <a:effectLst/>
                <a:latin typeface="Franklin Gothic Book" pitchFamily="34" charset="0"/>
              </a:rPr>
              <a:t>шок.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>
                <a:effectLst/>
                <a:latin typeface="Franklin Gothic Book" pitchFamily="34" charset="0"/>
              </a:rPr>
              <a:t>Уросепсис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Хронічний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пієлонефрит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Зморщування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</a:t>
            </a:r>
            <a:r>
              <a:rPr lang="ru-RU" dirty="0" err="1" smtClean="0">
                <a:effectLst/>
                <a:latin typeface="Franklin Gothic Book" pitchFamily="34" charset="0"/>
              </a:rPr>
              <a:t>ки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Піонефроз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Хронічна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ниркова</a:t>
            </a:r>
            <a:r>
              <a:rPr lang="ru-RU" dirty="0" smtClean="0"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effectLst/>
                <a:latin typeface="Franklin Gothic Book" pitchFamily="34" charset="0"/>
              </a:rPr>
              <a:t>недостатність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endParaRPr lang="ru-RU" dirty="0">
              <a:effectLst/>
            </a:endParaRPr>
          </a:p>
          <a:p>
            <a:endParaRPr lang="ru-RU" b="1" dirty="0">
              <a:latin typeface="Arial" charset="0"/>
            </a:endParaRPr>
          </a:p>
          <a:p>
            <a:endParaRPr lang="ru-RU" b="1" dirty="0">
              <a:latin typeface="Arial" charset="0"/>
            </a:endParaRPr>
          </a:p>
        </p:txBody>
      </p:sp>
      <p:sp>
        <p:nvSpPr>
          <p:cNvPr id="1699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76250"/>
            <a:ext cx="9144000" cy="649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Ускладення</a:t>
            </a:r>
            <a:r>
              <a:rPr lang="ru-RU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сечокам</a:t>
            </a:r>
            <a:r>
              <a:rPr sz="400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'</a:t>
            </a:r>
            <a:r>
              <a:rPr lang="uk-UA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яної</a:t>
            </a:r>
            <a:r>
              <a:rPr lang="uk-UA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хвороби</a:t>
            </a:r>
            <a:endParaRPr lang="ru-RU" sz="40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61" name="Picture 5" descr="Горы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80513" cy="5588000"/>
          </a:xfrm>
          <a:noFill/>
          <a:ln/>
        </p:spPr>
      </p:pic>
      <p:sp>
        <p:nvSpPr>
          <p:cNvPr id="403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5588000"/>
            <a:ext cx="9144000" cy="76995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Діагностика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сечокам</a:t>
            </a:r>
            <a:r>
              <a:rPr sz="400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'</a:t>
            </a:r>
            <a:r>
              <a:rPr lang="uk-UA" sz="40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яної</a:t>
            </a:r>
            <a:r>
              <a:rPr lang="uk-UA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хвороб</a:t>
            </a:r>
            <a:r>
              <a:rPr lang="ru-RU" sz="40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и</a:t>
            </a:r>
            <a:endParaRPr lang="ru-RU" sz="40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50825" y="260350"/>
            <a:ext cx="8415338" cy="882634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Хромоцистоскопія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5400675" cy="4967287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dirty="0">
                <a:effectLst/>
              </a:rPr>
              <a:t>	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огляд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міхура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одночасним</a:t>
            </a:r>
            <a:r>
              <a:rPr lang="ru-RU" sz="2800" dirty="0" smtClean="0"/>
              <a:t> </a:t>
            </a:r>
            <a:r>
              <a:rPr lang="ru-RU" sz="2800" dirty="0" err="1" smtClean="0"/>
              <a:t>визначенням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роздільної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функції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нирок.Використовують</a:t>
            </a:r>
            <a:r>
              <a:rPr lang="ru-RU" sz="2800" dirty="0" smtClean="0"/>
              <a:t> 0,4-0,2% </a:t>
            </a:r>
            <a:r>
              <a:rPr lang="ru-RU" sz="2800" dirty="0" err="1" smtClean="0"/>
              <a:t>розчин</a:t>
            </a:r>
            <a:r>
              <a:rPr lang="ru-RU" sz="2800" dirty="0" smtClean="0"/>
              <a:t> </a:t>
            </a:r>
            <a:r>
              <a:rPr lang="ru-RU" sz="2800" dirty="0" err="1" smtClean="0"/>
              <a:t>індигокарміну</a:t>
            </a:r>
            <a:r>
              <a:rPr lang="ru-RU" sz="2800" dirty="0" smtClean="0"/>
              <a:t>, </a:t>
            </a:r>
            <a:r>
              <a:rPr lang="ru-RU" sz="2800" dirty="0" err="1" smtClean="0"/>
              <a:t>який</a:t>
            </a:r>
            <a:r>
              <a:rPr lang="ru-RU" sz="2800" dirty="0" smtClean="0"/>
              <a:t> вводиться хворому </a:t>
            </a:r>
            <a:r>
              <a:rPr lang="ru-RU" sz="2800" dirty="0" err="1" smtClean="0"/>
              <a:t>внутрішньовенно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внутрішньом'язово.Індигокармінова</a:t>
            </a:r>
            <a:r>
              <a:rPr lang="ru-RU" sz="2800" dirty="0" smtClean="0"/>
              <a:t> проба </a:t>
            </a:r>
            <a:r>
              <a:rPr lang="ru-RU" sz="2800" dirty="0" err="1" smtClean="0"/>
              <a:t>вперше</a:t>
            </a:r>
            <a:r>
              <a:rPr lang="ru-RU" sz="2800" dirty="0" smtClean="0"/>
              <a:t> </a:t>
            </a:r>
            <a:r>
              <a:rPr lang="ru-RU" sz="2800" dirty="0" err="1" smtClean="0"/>
              <a:t>апробована</a:t>
            </a:r>
            <a:r>
              <a:rPr lang="ru-RU" sz="2800" dirty="0" smtClean="0"/>
              <a:t> у </a:t>
            </a:r>
            <a:r>
              <a:rPr lang="ru-RU" sz="2800" dirty="0" err="1" smtClean="0"/>
              <a:t>клініці</a:t>
            </a:r>
            <a:r>
              <a:rPr lang="ru-RU" sz="2800" dirty="0" smtClean="0"/>
              <a:t> </a:t>
            </a:r>
            <a:r>
              <a:rPr lang="ru-RU" sz="2800" dirty="0" err="1" smtClean="0"/>
              <a:t>Фелькером</a:t>
            </a:r>
            <a:r>
              <a:rPr lang="ru-RU" sz="2800" dirty="0" smtClean="0"/>
              <a:t> та Йозефом (</a:t>
            </a:r>
            <a:r>
              <a:rPr lang="en-US" sz="2800" dirty="0" err="1" smtClean="0"/>
              <a:t>Voelker</a:t>
            </a:r>
            <a:r>
              <a:rPr lang="en-US" sz="2800" dirty="0" smtClean="0"/>
              <a:t> </a:t>
            </a:r>
            <a:r>
              <a:rPr lang="ru-RU" sz="2800" dirty="0" smtClean="0"/>
              <a:t>та </a:t>
            </a:r>
            <a:r>
              <a:rPr lang="en-US" sz="2800" dirty="0" smtClean="0"/>
              <a:t>Joseph) </a:t>
            </a:r>
            <a:r>
              <a:rPr lang="ru-RU" sz="2800" dirty="0" smtClean="0"/>
              <a:t>у 1903 р.</a:t>
            </a:r>
          </a:p>
        </p:txBody>
      </p:sp>
      <p:pic>
        <p:nvPicPr>
          <p:cNvPr id="149511" name="Picture 7" descr="Хромоцистоскоп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61063" y="1992313"/>
            <a:ext cx="2705100" cy="2833687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9514" name="AutoShape 10"/>
          <p:cNvSpPr>
            <a:spLocks noChangeArrowheads="1"/>
          </p:cNvSpPr>
          <p:nvPr/>
        </p:nvSpPr>
        <p:spPr bwMode="auto">
          <a:xfrm>
            <a:off x="6156325" y="4075113"/>
            <a:ext cx="503238" cy="217487"/>
          </a:xfrm>
          <a:prstGeom prst="rightArrow">
            <a:avLst>
              <a:gd name="adj1" fmla="val 50000"/>
              <a:gd name="adj2" fmla="val 57847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4" grpId="0" animBg="1"/>
      <p:bldP spid="149514" grpId="1" animBg="1"/>
      <p:bldP spid="149514" grpId="2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5931" y="260351"/>
            <a:ext cx="8785225" cy="739757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sz="42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Ультразвукове</a:t>
            </a:r>
            <a:r>
              <a:rPr lang="ru-RU" sz="42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2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дослідження</a:t>
            </a:r>
            <a:endParaRPr lang="ru-RU" sz="42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408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196975"/>
            <a:ext cx="4356100" cy="5472113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</a:t>
            </a:r>
            <a:r>
              <a:rPr lang="ru-RU" sz="2400" dirty="0" smtClean="0"/>
              <a:t>В </a:t>
            </a:r>
            <a:r>
              <a:rPr lang="ru-RU" sz="2400" dirty="0" err="1" smtClean="0"/>
              <a:t>даний</a:t>
            </a:r>
            <a:r>
              <a:rPr lang="ru-RU" sz="2400" dirty="0" smtClean="0"/>
              <a:t> час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</a:t>
            </a:r>
            <a:r>
              <a:rPr lang="ru-RU" sz="2400" dirty="0" smtClean="0"/>
              <a:t> </a:t>
            </a:r>
            <a:r>
              <a:rPr lang="ru-RU" sz="2400" dirty="0" err="1" smtClean="0"/>
              <a:t>нешкідливим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пріоритетним</a:t>
            </a:r>
            <a:r>
              <a:rPr lang="ru-RU" sz="2400" dirty="0" smtClean="0"/>
              <a:t> методом, особливо у </a:t>
            </a:r>
            <a:r>
              <a:rPr lang="ru-RU" sz="2400" dirty="0" err="1" smtClean="0"/>
              <a:t>вагітних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дітей</a:t>
            </a:r>
            <a:r>
              <a:rPr lang="ru-RU" sz="2400" dirty="0" smtClean="0"/>
              <a:t>. 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діагностувати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конкременти</a:t>
            </a:r>
            <a:r>
              <a:rPr lang="ru-RU" sz="2400" dirty="0" smtClean="0"/>
              <a:t> у </a:t>
            </a:r>
            <a:r>
              <a:rPr lang="ru-RU" sz="2400" dirty="0" err="1" smtClean="0"/>
              <a:t>смуговій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системі</a:t>
            </a:r>
            <a:r>
              <a:rPr lang="ru-RU" sz="2400" dirty="0" smtClean="0"/>
              <a:t> </a:t>
            </a:r>
            <a:r>
              <a:rPr lang="ru-RU" sz="2400" dirty="0" err="1" smtClean="0"/>
              <a:t>нирки</a:t>
            </a:r>
            <a:r>
              <a:rPr lang="ru-RU" sz="2400" dirty="0" smtClean="0"/>
              <a:t>, </a:t>
            </a:r>
            <a:r>
              <a:rPr lang="ru-RU" sz="2400" dirty="0" err="1" smtClean="0"/>
              <a:t>визначати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товщину</a:t>
            </a:r>
            <a:r>
              <a:rPr lang="ru-RU" sz="2400" dirty="0" smtClean="0"/>
              <a:t> </a:t>
            </a:r>
            <a:r>
              <a:rPr lang="ru-RU" sz="2400" dirty="0" err="1" smtClean="0"/>
              <a:t>паренхіми</a:t>
            </a:r>
            <a:r>
              <a:rPr lang="ru-RU" sz="2400" dirty="0" smtClean="0"/>
              <a:t>, </a:t>
            </a:r>
            <a:r>
              <a:rPr lang="ru-RU" sz="2400" dirty="0" err="1" smtClean="0"/>
              <a:t>вогнища</a:t>
            </a:r>
            <a:r>
              <a:rPr lang="ru-RU" sz="2400" dirty="0" smtClean="0"/>
              <a:t> </a:t>
            </a:r>
            <a:r>
              <a:rPr lang="ru-RU" sz="2400" dirty="0" err="1" smtClean="0"/>
              <a:t>деструкції</a:t>
            </a:r>
            <a:r>
              <a:rPr lang="ru-RU" sz="2400" dirty="0" smtClean="0"/>
              <a:t>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</a:t>
            </a:r>
            <a:r>
              <a:rPr lang="ru-RU" sz="2400" dirty="0" err="1" smtClean="0"/>
              <a:t>ступінь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розширення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чашково-мискової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.</a:t>
            </a:r>
          </a:p>
        </p:txBody>
      </p:sp>
      <p:pic>
        <p:nvPicPr>
          <p:cNvPr id="174091" name="Picture 11" descr="УЗИ_аппара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59454" y="1289704"/>
            <a:ext cx="3613073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092" name="Picture 12" descr="УЗИ_множ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56360" y="3938588"/>
            <a:ext cx="3422280" cy="218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093" name="AutoShape 13"/>
          <p:cNvSpPr>
            <a:spLocks noChangeArrowheads="1"/>
          </p:cNvSpPr>
          <p:nvPr/>
        </p:nvSpPr>
        <p:spPr bwMode="auto">
          <a:xfrm>
            <a:off x="4997456" y="4581525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6929454" y="443785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 animBg="1"/>
      <p:bldP spid="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260350"/>
            <a:ext cx="6624638" cy="882634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Оглядова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урографія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203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341438"/>
            <a:ext cx="5214941" cy="532765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/>
              <a:t>	</a:t>
            </a:r>
            <a:r>
              <a:rPr lang="ru-RU" sz="2800" dirty="0" err="1" smtClean="0"/>
              <a:t>Перші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повідомлення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рентгендіагностику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сечокам'яної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хвороби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</a:t>
            </a:r>
            <a:r>
              <a:rPr lang="ru-RU" sz="2800" dirty="0" err="1" smtClean="0"/>
              <a:t>оглядового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знімку</a:t>
            </a:r>
            <a:r>
              <a:rPr lang="ru-RU" sz="2800" dirty="0" smtClean="0"/>
              <a:t>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</a:t>
            </a:r>
            <a:r>
              <a:rPr lang="ru-RU" sz="2800" dirty="0" err="1" smtClean="0"/>
              <a:t>зроблено</a:t>
            </a:r>
            <a:r>
              <a:rPr lang="ru-RU" sz="2800" dirty="0" smtClean="0"/>
              <a:t> А.Н. </a:t>
            </a:r>
            <a:r>
              <a:rPr lang="ru-RU" sz="2800" dirty="0" err="1" smtClean="0"/>
              <a:t>Гагманом</a:t>
            </a:r>
            <a:r>
              <a:rPr lang="ru-RU" sz="2800" dirty="0" smtClean="0"/>
              <a:t> (1899) та Н.С. </a:t>
            </a:r>
            <a:r>
              <a:rPr lang="ru-RU" sz="2800" dirty="0" err="1" smtClean="0"/>
              <a:t>Перешивкіним</a:t>
            </a:r>
            <a:r>
              <a:rPr lang="ru-RU" sz="2800" dirty="0" smtClean="0"/>
              <a:t> (1905).</a:t>
            </a:r>
            <a:r>
              <a:rPr lang="ru-RU" sz="2800" dirty="0" err="1" smtClean="0"/>
              <a:t>Оглядова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урограма</a:t>
            </a:r>
            <a:r>
              <a:rPr lang="ru-RU" sz="2800" dirty="0" smtClean="0"/>
              <a:t> практично у 96% </a:t>
            </a:r>
            <a:r>
              <a:rPr lang="ru-RU" sz="2800" dirty="0" err="1" smtClean="0"/>
              <a:t>випадків</a:t>
            </a:r>
            <a:r>
              <a:rPr lang="ru-RU" sz="2800" dirty="0" smtClean="0"/>
              <a:t> </a:t>
            </a:r>
            <a:r>
              <a:rPr lang="ru-RU" sz="2800" dirty="0" err="1" smtClean="0"/>
              <a:t>дозволяє</a:t>
            </a:r>
            <a:r>
              <a:rPr lang="ru-RU" sz="2800" dirty="0" smtClean="0"/>
              <a:t> </a:t>
            </a:r>
            <a:r>
              <a:rPr lang="ru-RU" sz="2800" dirty="0" err="1" smtClean="0"/>
              <a:t>побачити</a:t>
            </a:r>
            <a:r>
              <a:rPr lang="ru-RU" sz="2800" dirty="0" smtClean="0"/>
              <a:t> </a:t>
            </a:r>
            <a:r>
              <a:rPr lang="ru-RU" sz="2800" dirty="0" err="1" smtClean="0"/>
              <a:t>тінь</a:t>
            </a:r>
            <a:r>
              <a:rPr lang="ru-RU" sz="2800" dirty="0" smtClean="0"/>
              <a:t> конкременту у </a:t>
            </a:r>
            <a:r>
              <a:rPr lang="ru-RU" sz="2800" dirty="0" err="1" smtClean="0"/>
              <a:t>проекції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сечовидільної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системи</a:t>
            </a:r>
            <a:r>
              <a:rPr lang="ru-RU" sz="2800" dirty="0" smtClean="0"/>
              <a:t>.</a:t>
            </a:r>
          </a:p>
        </p:txBody>
      </p:sp>
      <p:pic>
        <p:nvPicPr>
          <p:cNvPr id="172038" name="Picture 6" descr="МКБ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81650" y="2315369"/>
            <a:ext cx="2171700" cy="3095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2039" name="AutoShape 7"/>
          <p:cNvSpPr>
            <a:spLocks noChangeArrowheads="1"/>
          </p:cNvSpPr>
          <p:nvPr/>
        </p:nvSpPr>
        <p:spPr bwMode="auto">
          <a:xfrm>
            <a:off x="5715008" y="2924175"/>
            <a:ext cx="503238" cy="217488"/>
          </a:xfrm>
          <a:prstGeom prst="rightArrow">
            <a:avLst>
              <a:gd name="adj1" fmla="val 50000"/>
              <a:gd name="adj2" fmla="val 57847"/>
            </a:avLst>
          </a:prstGeom>
          <a:solidFill>
            <a:srgbClr val="FFFF0D"/>
          </a:solidFill>
          <a:ln w="1587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9" grpId="0" animBg="1"/>
      <p:bldP spid="172039" grpId="1" animBg="1"/>
      <p:bldP spid="172039" grpId="2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301625"/>
            <a:ext cx="7535863" cy="931863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Екскреторна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урографія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510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54163"/>
            <a:ext cx="5357817" cy="4754562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>
                <a:effectLst/>
              </a:rPr>
              <a:t>    </a:t>
            </a:r>
            <a:r>
              <a:rPr lang="ru-RU" sz="2800" b="1" dirty="0" err="1" smtClean="0"/>
              <a:t>Екскреторна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урографія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було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виконано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вперше</a:t>
            </a:r>
            <a:r>
              <a:rPr lang="ru-RU" sz="2800" b="1" dirty="0" smtClean="0"/>
              <a:t> у </a:t>
            </a:r>
            <a:r>
              <a:rPr lang="ru-RU" sz="2800" b="1" dirty="0" err="1" smtClean="0"/>
              <a:t>клініці</a:t>
            </a:r>
            <a:r>
              <a:rPr lang="ru-RU" sz="2800" b="1" dirty="0" smtClean="0"/>
              <a:t> С.П. Федорова (1929).</a:t>
            </a:r>
            <a:r>
              <a:rPr lang="ru-RU" sz="2800" b="1" dirty="0" err="1" smtClean="0"/>
              <a:t>Це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дослідження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дає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чітке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уявлення</a:t>
            </a:r>
            <a:r>
              <a:rPr lang="ru-RU" sz="2800" b="1" dirty="0" smtClean="0"/>
              <a:t> про </a:t>
            </a:r>
            <a:r>
              <a:rPr lang="ru-RU" sz="2800" b="1" dirty="0" err="1" smtClean="0"/>
              <a:t>анатомічний</a:t>
            </a:r>
            <a:r>
              <a:rPr lang="ru-RU" sz="2800" b="1" dirty="0" smtClean="0"/>
              <a:t> стан </a:t>
            </a:r>
            <a:r>
              <a:rPr lang="ru-RU" sz="2800" b="1" dirty="0" err="1" smtClean="0"/>
              <a:t>нирок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розташування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каменю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вказує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функціональний</a:t>
            </a:r>
            <a:r>
              <a:rPr lang="ru-RU" sz="2800" b="1" dirty="0" smtClean="0"/>
              <a:t> стан </a:t>
            </a:r>
            <a:r>
              <a:rPr lang="ru-RU" sz="2800" b="1" dirty="0" err="1" smtClean="0"/>
              <a:t>верхніх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нижніх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сечових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шляхів</a:t>
            </a:r>
            <a:r>
              <a:rPr lang="ru-RU" sz="2800" b="1" dirty="0" smtClean="0"/>
              <a:t>.</a:t>
            </a:r>
          </a:p>
        </p:txBody>
      </p:sp>
      <p:pic>
        <p:nvPicPr>
          <p:cNvPr id="175115" name="Picture 11" descr="Imagen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72132" y="2120912"/>
            <a:ext cx="3097213" cy="302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428604"/>
            <a:ext cx="8207375" cy="841396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Загальний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аналіз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крові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та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сечі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5651500" cy="494508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/>
              <a:t>	</a:t>
            </a:r>
            <a:r>
              <a:rPr lang="ru-RU" sz="2400" dirty="0" smtClean="0"/>
              <a:t>В </a:t>
            </a:r>
            <a:r>
              <a:rPr lang="ru-RU" sz="2400" dirty="0" err="1" smtClean="0"/>
              <a:t>екстреній</a:t>
            </a:r>
            <a:r>
              <a:rPr lang="ru-RU" sz="2400" dirty="0" smtClean="0"/>
              <a:t> </a:t>
            </a:r>
            <a:r>
              <a:rPr lang="ru-RU" sz="2400" dirty="0" err="1" smtClean="0"/>
              <a:t>ситуації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аналіз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виявити</a:t>
            </a:r>
            <a:r>
              <a:rPr lang="ru-RU" sz="2400" dirty="0" smtClean="0"/>
              <a:t> лейкоцитоз, </a:t>
            </a:r>
            <a:r>
              <a:rPr lang="ru-RU" sz="2400" dirty="0" err="1" smtClean="0"/>
              <a:t>паличкоядерний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зсув</a:t>
            </a:r>
            <a:r>
              <a:rPr lang="ru-RU" sz="2400" dirty="0" smtClean="0"/>
              <a:t>, </a:t>
            </a:r>
            <a:r>
              <a:rPr lang="ru-RU" sz="2400" dirty="0" err="1" smtClean="0"/>
              <a:t>підвищену</a:t>
            </a:r>
            <a:r>
              <a:rPr lang="ru-RU" sz="2400" dirty="0" smtClean="0"/>
              <a:t> ШЗЕ,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вказують</a:t>
            </a:r>
            <a:r>
              <a:rPr lang="ru-RU" sz="2400" dirty="0" smtClean="0"/>
              <a:t> на </a:t>
            </a:r>
            <a:r>
              <a:rPr lang="ru-RU" sz="2400" dirty="0" err="1" smtClean="0"/>
              <a:t>розвиток</a:t>
            </a:r>
            <a:r>
              <a:rPr lang="ru-RU" sz="2400" dirty="0" smtClean="0"/>
              <a:t> запального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у </a:t>
            </a:r>
            <a:r>
              <a:rPr lang="ru-RU" sz="2400" dirty="0" err="1" smtClean="0"/>
              <a:t>нирці.Колір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прозорість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ознаками</a:t>
            </a:r>
            <a:r>
              <a:rPr lang="ru-RU" sz="2400" dirty="0" smtClean="0"/>
              <a:t> </a:t>
            </a:r>
            <a:r>
              <a:rPr lang="ru-RU" sz="2400" dirty="0" err="1" smtClean="0"/>
              <a:t>якісного</a:t>
            </a:r>
            <a:r>
              <a:rPr lang="ru-RU" sz="2400" dirty="0" smtClean="0"/>
              <a:t> складу </a:t>
            </a:r>
            <a:r>
              <a:rPr lang="ru-RU" sz="2400" dirty="0" err="1" smtClean="0"/>
              <a:t>сечі.Сеча</a:t>
            </a:r>
            <a:r>
              <a:rPr lang="ru-RU" sz="2400" dirty="0" smtClean="0"/>
              <a:t> </a:t>
            </a:r>
            <a:r>
              <a:rPr lang="ru-RU" sz="2400" dirty="0" err="1" smtClean="0"/>
              <a:t>здорової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прозора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має</a:t>
            </a:r>
            <a:r>
              <a:rPr lang="ru-RU" sz="2400" dirty="0" smtClean="0"/>
              <a:t> </a:t>
            </a:r>
            <a:r>
              <a:rPr lang="ru-RU" sz="2400" dirty="0" err="1" smtClean="0"/>
              <a:t>солом'яно-жовтий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колір</a:t>
            </a:r>
            <a:r>
              <a:rPr lang="ru-RU" sz="2400" dirty="0" smtClean="0"/>
              <a:t>. </a:t>
            </a:r>
            <a:r>
              <a:rPr lang="ru-RU" sz="2400" dirty="0" err="1" smtClean="0"/>
              <a:t>Мутність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сечі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домішки</a:t>
            </a:r>
            <a:r>
              <a:rPr lang="ru-RU" sz="2400" dirty="0" smtClean="0"/>
              <a:t> солей, </a:t>
            </a:r>
            <a:r>
              <a:rPr lang="ru-RU" sz="2400" dirty="0" err="1" smtClean="0"/>
              <a:t>бактерій</a:t>
            </a:r>
            <a:r>
              <a:rPr lang="ru-RU" sz="2400" dirty="0" smtClean="0"/>
              <a:t>, </a:t>
            </a:r>
            <a:r>
              <a:rPr lang="ru-RU" sz="2400" dirty="0" err="1" smtClean="0"/>
              <a:t>слизу</a:t>
            </a:r>
            <a:r>
              <a:rPr lang="ru-RU" sz="2400" dirty="0" smtClean="0"/>
              <a:t>, гною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.</a:t>
            </a:r>
          </a:p>
        </p:txBody>
      </p:sp>
      <p:pic>
        <p:nvPicPr>
          <p:cNvPr id="176133" name="Picture 5" descr="Анализы_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61062" y="1724338"/>
            <a:ext cx="2857500" cy="3919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57148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 smtClean="0">
                <a:latin typeface="Franklin Gothic Book" pitchFamily="34" charset="0"/>
              </a:rPr>
              <a:t>Лікування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хворих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сечокам'яною</a:t>
            </a:r>
            <a:r>
              <a:rPr lang="ru-RU" dirty="0" smtClean="0">
                <a:latin typeface="Franklin Gothic Book" pitchFamily="34" charset="0"/>
              </a:rPr>
              <a:t> хворобою, як правило, </a:t>
            </a:r>
            <a:r>
              <a:rPr lang="ru-RU" dirty="0" err="1" smtClean="0">
                <a:latin typeface="Franklin Gothic Book" pitchFamily="34" charset="0"/>
              </a:rPr>
              <a:t>комплексне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включає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поєднання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наступних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методів</a:t>
            </a:r>
            <a:r>
              <a:rPr lang="ru-RU" dirty="0" smtClean="0">
                <a:latin typeface="Franklin Gothic Book" pitchFamily="34" charset="0"/>
              </a:rPr>
              <a:t>:</a:t>
            </a:r>
          </a:p>
        </p:txBody>
      </p:sp>
      <p:sp>
        <p:nvSpPr>
          <p:cNvPr id="9" name="Rectangle 3"/>
          <p:cNvSpPr txBox="1">
            <a:spLocks noChangeAspect="1" noChangeArrowheads="1"/>
          </p:cNvSpPr>
          <p:nvPr/>
        </p:nvSpPr>
        <p:spPr>
          <a:xfrm>
            <a:off x="288132" y="1956475"/>
            <a:ext cx="8570148" cy="4330045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Консервативне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лікування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Оперативне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лікування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Дистанційна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літотрипсія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70000"/>
              <a:buFont typeface="Wingdings 2"/>
              <a:buChar char=""/>
              <a:tabLst/>
              <a:defRPr/>
            </a:pP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Рентгенендоскопічні</a:t>
            </a:r>
            <a:r>
              <a:rPr lang="ru-RU" sz="4000" dirty="0" smtClean="0">
                <a:solidFill>
                  <a:schemeClr val="accent4"/>
                </a:solidFill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latin typeface="Franklin Gothic Book" pitchFamily="34" charset="0"/>
              </a:rPr>
              <a:t>методи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.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2844" y="5000636"/>
            <a:ext cx="8715436" cy="1298572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Це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усунення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ниркової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коліки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терапія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спрямована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самостійне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  <a:t> конкременту.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Franklin Gothic Book" pitchFamily="34" charset="0"/>
              </a:rPr>
            </a:br>
            <a:endParaRPr lang="ru-RU" sz="3200" dirty="0">
              <a:solidFill>
                <a:schemeClr val="tx1"/>
              </a:solidFill>
              <a:effectLst/>
              <a:latin typeface="Franklin Gothic Book" pitchFamily="34" charset="0"/>
            </a:endParaRPr>
          </a:p>
        </p:txBody>
      </p:sp>
      <p:pic>
        <p:nvPicPr>
          <p:cNvPr id="179212" name="Picture 12" descr="Литотрипсия_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1500795"/>
            <a:ext cx="6858000" cy="3285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9213" name="Rectangle 13"/>
          <p:cNvSpPr>
            <a:spLocks noRot="1" noChangeAspect="1" noChangeArrowheads="1"/>
          </p:cNvSpPr>
          <p:nvPr/>
        </p:nvSpPr>
        <p:spPr bwMode="auto">
          <a:xfrm>
            <a:off x="0" y="549275"/>
            <a:ext cx="9144000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3600" dirty="0" err="1" smtClean="0">
                <a:solidFill>
                  <a:schemeClr val="bg1"/>
                </a:solidFill>
                <a:latin typeface="Franklin Gothic Book" pitchFamily="34" charset="0"/>
              </a:rPr>
              <a:t>Консервативне</a:t>
            </a:r>
            <a:r>
              <a:rPr lang="ru-RU" sz="3600" dirty="0" smtClean="0">
                <a:solidFill>
                  <a:schemeClr val="bg1"/>
                </a:solidFill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Franklin Gothic Book" pitchFamily="34" charset="0"/>
              </a:rPr>
              <a:t>лікування</a:t>
            </a:r>
            <a:endParaRPr lang="ru-RU" sz="3600" dirty="0">
              <a:solidFill>
                <a:schemeClr val="bg1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284163"/>
            <a:ext cx="8642350" cy="858821"/>
          </a:xfrm>
          <a:solidFill>
            <a:schemeClr val="bg2"/>
          </a:solidFill>
        </p:spPr>
        <p:txBody>
          <a:bodyPr/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Лікування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ниркової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коліки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022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341438"/>
            <a:ext cx="5178431" cy="501652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Теплові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процедури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гаряча</a:t>
            </a:r>
            <a:r>
              <a:rPr lang="ru-RU" sz="2400" dirty="0" smtClean="0">
                <a:latin typeface="Franklin Gothic Book" pitchFamily="34" charset="0"/>
              </a:rPr>
              <a:t> ванна, </a:t>
            </a:r>
            <a:r>
              <a:rPr lang="ru-RU" sz="2400" dirty="0" err="1" smtClean="0">
                <a:latin typeface="Franklin Gothic Book" pitchFamily="34" charset="0"/>
              </a:rPr>
              <a:t>грілка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Введення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спазмолітичних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баралгін</a:t>
            </a:r>
            <a:r>
              <a:rPr lang="ru-RU" sz="2400" dirty="0" smtClean="0">
                <a:latin typeface="Franklin Gothic Book" pitchFamily="34" charset="0"/>
              </a:rPr>
              <a:t>) та </a:t>
            </a:r>
            <a:r>
              <a:rPr lang="ru-RU" sz="2400" dirty="0" err="1" smtClean="0">
                <a:latin typeface="Franklin Gothic Book" pitchFamily="34" charset="0"/>
              </a:rPr>
              <a:t>болезаспокійливих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препаратів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трамадол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Введення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інгібіторів</a:t>
            </a:r>
            <a:r>
              <a:rPr lang="ru-RU" sz="2400" dirty="0" smtClean="0">
                <a:latin typeface="Franklin Gothic Book" pitchFamily="34" charset="0"/>
              </a:rPr>
              <a:t> синтезу </a:t>
            </a:r>
            <a:r>
              <a:rPr lang="ru-RU" sz="2400" dirty="0" err="1" smtClean="0">
                <a:latin typeface="Franklin Gothic Book" pitchFamily="34" charset="0"/>
              </a:rPr>
              <a:t>простагландинів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вольтарен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Застосування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но-шпи</a:t>
            </a:r>
            <a:r>
              <a:rPr lang="ru-RU" sz="2400" dirty="0" smtClean="0">
                <a:latin typeface="Franklin Gothic Book" pitchFamily="34" charset="0"/>
              </a:rPr>
              <a:t> у </a:t>
            </a:r>
            <a:r>
              <a:rPr lang="ru-RU" sz="2400" dirty="0" err="1" smtClean="0">
                <a:latin typeface="Franklin Gothic Book" pitchFamily="34" charset="0"/>
              </a:rPr>
              <a:t>поєднанні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з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el-GR" sz="2400" dirty="0" smtClean="0">
                <a:latin typeface="Franklin Gothic Book" pitchFamily="34" charset="0"/>
              </a:rPr>
              <a:t>β-</a:t>
            </a:r>
            <a:r>
              <a:rPr lang="ru-RU" sz="2400" dirty="0" err="1" smtClean="0">
                <a:latin typeface="Franklin Gothic Book" pitchFamily="34" charset="0"/>
              </a:rPr>
              <a:t>адреноміметиками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гініпрал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400" dirty="0" err="1" smtClean="0">
                <a:latin typeface="Franklin Gothic Book" pitchFamily="34" charset="0"/>
              </a:rPr>
              <a:t>Використання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фізітерапевтичних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методів</a:t>
            </a:r>
            <a:r>
              <a:rPr lang="ru-RU" sz="2400" dirty="0" smtClean="0">
                <a:latin typeface="Franklin Gothic Book" pitchFamily="34" charset="0"/>
              </a:rPr>
              <a:t> (</a:t>
            </a:r>
            <a:r>
              <a:rPr lang="ru-RU" sz="2400" dirty="0" err="1" smtClean="0">
                <a:latin typeface="Franklin Gothic Book" pitchFamily="34" charset="0"/>
              </a:rPr>
              <a:t>індуктотермія</a:t>
            </a:r>
            <a:r>
              <a:rPr lang="ru-RU" sz="2400" dirty="0" smtClean="0">
                <a:latin typeface="Franklin Gothic Book" pitchFamily="34" charset="0"/>
              </a:rPr>
              <a:t>, </a:t>
            </a:r>
            <a:r>
              <a:rPr lang="ru-RU" sz="2400" dirty="0" err="1" smtClean="0">
                <a:latin typeface="Franklin Gothic Book" pitchFamily="34" charset="0"/>
              </a:rPr>
              <a:t>вакуумні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пристрої</a:t>
            </a:r>
            <a:r>
              <a:rPr lang="ru-RU" sz="2400" dirty="0" smtClean="0">
                <a:latin typeface="Franklin Gothic Book" pitchFamily="34" charset="0"/>
              </a:rPr>
              <a:t>).</a:t>
            </a:r>
          </a:p>
        </p:txBody>
      </p:sp>
      <p:pic>
        <p:nvPicPr>
          <p:cNvPr id="180231" name="Picture 7" descr="Водные процедур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12000"/>
          </a:blip>
          <a:srcRect/>
          <a:stretch>
            <a:fillRect/>
          </a:stretch>
        </p:blipFill>
        <p:spPr>
          <a:xfrm>
            <a:off x="5726113" y="2492375"/>
            <a:ext cx="3167062" cy="23749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4" y="214290"/>
            <a:ext cx="8607456" cy="1558948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457200" algn="just"/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Терапія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спрямована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на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самостійне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конкременту (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застосовується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у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пацієнтів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із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клінічними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проявами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каменю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сечоводу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0,5 см,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що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має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тенденцію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самостійного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28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відходження</a:t>
            </a:r>
            <a:r>
              <a:rPr lang="ru-RU" sz="28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).</a:t>
            </a:r>
            <a:endParaRPr lang="ru-RU" sz="20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125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773238"/>
            <a:ext cx="6553200" cy="4895850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Питний</a:t>
            </a:r>
            <a:r>
              <a:rPr lang="ru-RU" sz="2200" dirty="0" smtClean="0">
                <a:latin typeface="Franklin Gothic Book" pitchFamily="34" charset="0"/>
              </a:rPr>
              <a:t> режим (</a:t>
            </a:r>
            <a:r>
              <a:rPr lang="ru-RU" sz="2200" dirty="0" err="1" smtClean="0">
                <a:latin typeface="Franklin Gothic Book" pitchFamily="34" charset="0"/>
              </a:rPr>
              <a:t>водні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удари</a:t>
            </a:r>
            <a:r>
              <a:rPr lang="ru-RU" sz="22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Міотропні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спазмолітики</a:t>
            </a:r>
            <a:r>
              <a:rPr lang="ru-RU" sz="2200" dirty="0" smtClean="0">
                <a:latin typeface="Franklin Gothic Book" pitchFamily="34" charset="0"/>
              </a:rPr>
              <a:t> (но-шпа).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Бетта-адреноміметики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гініпрал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артусистен</a:t>
            </a:r>
            <a:r>
              <a:rPr lang="ru-RU" sz="2200" dirty="0" smtClean="0">
                <a:latin typeface="Franklin Gothic Book" pitchFamily="34" charset="0"/>
              </a:rPr>
              <a:t>) за </a:t>
            </a:r>
            <a:r>
              <a:rPr lang="ru-RU" sz="2200" dirty="0" err="1" smtClean="0">
                <a:latin typeface="Franklin Gothic Book" pitchFamily="34" charset="0"/>
              </a:rPr>
              <a:t>необхідності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з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фіноптином</a:t>
            </a:r>
            <a:r>
              <a:rPr lang="ru-RU" sz="2200" dirty="0" smtClean="0">
                <a:latin typeface="Franklin Gothic Book" pitchFamily="34" charset="0"/>
              </a:rPr>
              <a:t>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Інгібітори</a:t>
            </a:r>
            <a:r>
              <a:rPr lang="ru-RU" sz="2200" dirty="0" smtClean="0">
                <a:latin typeface="Franklin Gothic Book" pitchFamily="34" charset="0"/>
              </a:rPr>
              <a:t> синтезу </a:t>
            </a:r>
            <a:r>
              <a:rPr lang="ru-RU" sz="2200" dirty="0" err="1" smtClean="0">
                <a:latin typeface="Franklin Gothic Book" pitchFamily="34" charset="0"/>
              </a:rPr>
              <a:t>простагландинів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індометацин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вольтарен</a:t>
            </a:r>
            <a:r>
              <a:rPr lang="ru-RU" sz="2200" dirty="0" smtClean="0">
                <a:latin typeface="Franklin Gothic Book" pitchFamily="34" charset="0"/>
              </a:rPr>
              <a:t>) за </a:t>
            </a:r>
            <a:r>
              <a:rPr lang="ru-RU" sz="2200" dirty="0" err="1" smtClean="0">
                <a:latin typeface="Franklin Gothic Book" pitchFamily="34" charset="0"/>
              </a:rPr>
              <a:t>відсутності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протипоказань</a:t>
            </a:r>
            <a:r>
              <a:rPr lang="ru-RU" sz="2200" dirty="0" smtClean="0">
                <a:latin typeface="Franklin Gothic Book" pitchFamily="34" charset="0"/>
              </a:rPr>
              <a:t> 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рослинні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засоби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цистон</a:t>
            </a:r>
            <a:r>
              <a:rPr lang="ru-RU" sz="2200" dirty="0" smtClean="0">
                <a:latin typeface="Franklin Gothic Book" pitchFamily="34" charset="0"/>
              </a:rPr>
              <a:t>, </a:t>
            </a:r>
            <a:r>
              <a:rPr lang="ru-RU" sz="2200" dirty="0" err="1" smtClean="0">
                <a:latin typeface="Franklin Gothic Book" pitchFamily="34" charset="0"/>
              </a:rPr>
              <a:t>проліт</a:t>
            </a:r>
            <a:r>
              <a:rPr lang="ru-RU" sz="2200" dirty="0" smtClean="0">
                <a:latin typeface="Franklin Gothic Book" pitchFamily="34" charset="0"/>
              </a:rPr>
              <a:t>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Активний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руховий</a:t>
            </a:r>
            <a:r>
              <a:rPr lang="ru-RU" sz="2200" dirty="0" smtClean="0">
                <a:latin typeface="Franklin Gothic Book" pitchFamily="34" charset="0"/>
              </a:rPr>
              <a:t> режим.</a:t>
            </a:r>
          </a:p>
          <a:p>
            <a:pPr>
              <a:buClr>
                <a:schemeClr val="accent4"/>
              </a:buClr>
            </a:pPr>
            <a:r>
              <a:rPr lang="ru-RU" sz="2200" dirty="0" smtClean="0">
                <a:latin typeface="Franklin Gothic Book" pitchFamily="34" charset="0"/>
              </a:rPr>
              <a:t>При </a:t>
            </a:r>
            <a:r>
              <a:rPr lang="ru-RU" sz="2200" dirty="0" err="1" smtClean="0">
                <a:latin typeface="Franklin Gothic Book" pitchFamily="34" charset="0"/>
              </a:rPr>
              <a:t>необхідності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антибактеріальна</a:t>
            </a:r>
            <a:r>
              <a:rPr lang="ru-RU" sz="2200" dirty="0" smtClean="0">
                <a:latin typeface="Franklin Gothic Book" pitchFamily="34" charset="0"/>
              </a:rPr>
              <a:t> та </a:t>
            </a:r>
            <a:r>
              <a:rPr lang="ru-RU" sz="2200" dirty="0" err="1" smtClean="0">
                <a:latin typeface="Franklin Gothic Book" pitchFamily="34" charset="0"/>
              </a:rPr>
              <a:t>протизапальна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терапія</a:t>
            </a:r>
            <a:r>
              <a:rPr lang="ru-RU" sz="2200" dirty="0" smtClean="0">
                <a:latin typeface="Franklin Gothic Book" pitchFamily="34" charset="0"/>
              </a:rPr>
              <a:t>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Фізіотерапевтичне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лікування</a:t>
            </a:r>
            <a:r>
              <a:rPr lang="ru-RU" sz="2200" dirty="0" smtClean="0">
                <a:latin typeface="Franklin Gothic Book" pitchFamily="34" charset="0"/>
              </a:rPr>
              <a:t> (</a:t>
            </a:r>
            <a:r>
              <a:rPr lang="ru-RU" sz="2200" dirty="0" err="1" smtClean="0">
                <a:latin typeface="Franklin Gothic Book" pitchFamily="34" charset="0"/>
              </a:rPr>
              <a:t>інтрафон</a:t>
            </a:r>
            <a:r>
              <a:rPr lang="ru-RU" sz="2200" dirty="0" smtClean="0">
                <a:latin typeface="Franklin Gothic Book" pitchFamily="34" charset="0"/>
              </a:rPr>
              <a:t>, СМТ, ДДТ, </a:t>
            </a:r>
            <a:r>
              <a:rPr lang="ru-RU" sz="2200" dirty="0" err="1" smtClean="0">
                <a:latin typeface="Franklin Gothic Book" pitchFamily="34" charset="0"/>
              </a:rPr>
              <a:t>низькочастотний</a:t>
            </a:r>
            <a:r>
              <a:rPr lang="ru-RU" sz="2200" dirty="0" smtClean="0">
                <a:latin typeface="Franklin Gothic Book" pitchFamily="34" charset="0"/>
              </a:rPr>
              <a:t> ультразвук).</a:t>
            </a:r>
          </a:p>
          <a:p>
            <a:pPr>
              <a:buClr>
                <a:schemeClr val="accent4"/>
              </a:buClr>
            </a:pPr>
            <a:r>
              <a:rPr lang="ru-RU" sz="2200" dirty="0" err="1" smtClean="0">
                <a:latin typeface="Franklin Gothic Book" pitchFamily="34" charset="0"/>
              </a:rPr>
              <a:t>Мінеральні</a:t>
            </a:r>
            <a:r>
              <a:rPr lang="ru-RU" sz="2200" dirty="0" smtClean="0">
                <a:latin typeface="Franklin Gothic Book" pitchFamily="34" charset="0"/>
              </a:rPr>
              <a:t> води, </a:t>
            </a:r>
            <a:r>
              <a:rPr lang="ru-RU" sz="2200" dirty="0" err="1" smtClean="0">
                <a:latin typeface="Franklin Gothic Book" pitchFamily="34" charset="0"/>
              </a:rPr>
              <a:t>санаторно-курортне</a:t>
            </a:r>
            <a:r>
              <a:rPr lang="ru-RU" sz="2200" dirty="0" smtClean="0">
                <a:latin typeface="Franklin Gothic Book" pitchFamily="34" charset="0"/>
              </a:rPr>
              <a:t> </a:t>
            </a:r>
            <a:r>
              <a:rPr lang="ru-RU" sz="2200" dirty="0" err="1" smtClean="0">
                <a:latin typeface="Franklin Gothic Book" pitchFamily="34" charset="0"/>
              </a:rPr>
              <a:t>лікування</a:t>
            </a:r>
            <a:r>
              <a:rPr lang="ru-RU" sz="2200" dirty="0" smtClean="0">
                <a:latin typeface="Franklin Gothic Book" pitchFamily="34" charset="0"/>
              </a:rPr>
              <a:t>. </a:t>
            </a:r>
          </a:p>
        </p:txBody>
      </p:sp>
      <p:pic>
        <p:nvPicPr>
          <p:cNvPr id="181253" name="Picture 5" descr="PE00997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723063" y="2732088"/>
            <a:ext cx="1874837" cy="2062162"/>
          </a:xfrm>
          <a:noFill/>
          <a:ln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547688"/>
            <a:ext cx="9109043" cy="7207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Оперативне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лікування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432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71612"/>
            <a:ext cx="5143504" cy="4968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400" b="1" dirty="0"/>
              <a:t>    </a:t>
            </a:r>
            <a:r>
              <a:rPr lang="ru-RU" sz="2400" b="1" dirty="0" err="1" smtClean="0"/>
              <a:t>Будь-яке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оперативне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втручання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етіологічним</a:t>
            </a:r>
            <a:r>
              <a:rPr lang="ru-RU" sz="2400" b="1" dirty="0" smtClean="0"/>
              <a:t> методом </a:t>
            </a:r>
            <a:r>
              <a:rPr lang="ru-RU" sz="2400" b="1" dirty="0" err="1" smtClean="0"/>
              <a:t>лікування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сечокам'яної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хвороби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оскільки</a:t>
            </a:r>
            <a:r>
              <a:rPr lang="ru-RU" sz="2400" b="1" dirty="0" smtClean="0"/>
              <a:t> не </a:t>
            </a:r>
            <a:r>
              <a:rPr lang="ru-RU" sz="2400" b="1" dirty="0" err="1" smtClean="0"/>
              <a:t>усуває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основних</a:t>
            </a:r>
            <a:r>
              <a:rPr lang="ru-RU" sz="2400" b="1" dirty="0" smtClean="0"/>
              <a:t> причин </a:t>
            </a:r>
            <a:r>
              <a:rPr lang="ru-RU" sz="2400" b="1" dirty="0" err="1" smtClean="0"/>
              <a:t>каменеутворення</a:t>
            </a:r>
            <a:r>
              <a:rPr lang="ru-RU" sz="2400" b="1" dirty="0" smtClean="0"/>
              <a:t>, а </a:t>
            </a:r>
            <a:r>
              <a:rPr lang="ru-RU" sz="2400" b="1" dirty="0" err="1" smtClean="0"/>
              <a:t>спрямоване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порятунок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пацієнта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від</a:t>
            </a:r>
            <a:r>
              <a:rPr lang="ru-RU" sz="2400" b="1" dirty="0" smtClean="0"/>
              <a:t> конкременту.</a:t>
            </a:r>
          </a:p>
        </p:txBody>
      </p:sp>
      <p:pic>
        <p:nvPicPr>
          <p:cNvPr id="184326" name="Picture 6" descr="Операция_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67262" y="1958181"/>
            <a:ext cx="380047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323850" y="1689100"/>
            <a:ext cx="8496300" cy="4619625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Велике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коралоподібне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вторинне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при </a:t>
            </a:r>
            <a:r>
              <a:rPr lang="ru-RU" dirty="0" err="1" smtClean="0">
                <a:latin typeface="Franklin Gothic Book" pitchFamily="34" charset="0"/>
              </a:rPr>
              <a:t>якому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необхідна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реконструктивна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хірургія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latin typeface="Franklin Gothic Book" pitchFamily="34" charset="0"/>
              </a:rPr>
              <a:t>Сечокам'яна</a:t>
            </a:r>
            <a:r>
              <a:rPr lang="ru-RU" dirty="0" smtClean="0">
                <a:latin typeface="Franklin Gothic Book" pitchFamily="34" charset="0"/>
              </a:rPr>
              <a:t> хвороба, </a:t>
            </a:r>
            <a:r>
              <a:rPr lang="ru-RU" dirty="0" err="1" smtClean="0">
                <a:latin typeface="Franklin Gothic Book" pitchFamily="34" charset="0"/>
              </a:rPr>
              <a:t>ускладнена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гнійно-деструктивним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пієлонефритом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нирковою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недостатністю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smtClean="0">
                <a:latin typeface="Franklin Gothic Book" pitchFamily="34" charset="0"/>
              </a:rPr>
              <a:t>Коли </a:t>
            </a:r>
            <a:r>
              <a:rPr lang="ru-RU" dirty="0" err="1" smtClean="0">
                <a:latin typeface="Franklin Gothic Book" pitchFamily="34" charset="0"/>
              </a:rPr>
              <a:t>протипоказана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дистанційна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літотрипсія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чи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ендохірургія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8534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434975" y="333375"/>
            <a:ext cx="8458200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до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відкритих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оперативних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втручань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  <a:endParaRPr lang="ru-RU" sz="40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330200"/>
            <a:ext cx="8534429" cy="66990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Види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операцій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</a:p>
        </p:txBody>
      </p:sp>
      <p:sp>
        <p:nvSpPr>
          <p:cNvPr id="18637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323850" y="1208088"/>
            <a:ext cx="4968875" cy="51006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Органозберігаючі</a:t>
            </a:r>
            <a:endParaRPr lang="ru-RU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Пієлолітотомія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Нефролітотомія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Уретеролітотомія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Пієлонефротомія</a:t>
            </a:r>
            <a:r>
              <a:rPr lang="ru-RU" dirty="0" smtClean="0">
                <a:effectLst/>
                <a:latin typeface="Franklin Gothic Book" pitchFamily="34" charset="0"/>
              </a:rPr>
              <a:t>.</a:t>
            </a:r>
            <a:endParaRPr lang="ru-RU" dirty="0"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endParaRPr lang="ru-RU" sz="800" dirty="0"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Органовидаляючі</a:t>
            </a:r>
            <a:endParaRPr lang="ru-RU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dirty="0" err="1" smtClean="0">
                <a:effectLst/>
                <a:latin typeface="Franklin Gothic Book" pitchFamily="34" charset="0"/>
              </a:rPr>
              <a:t>Нефректомія</a:t>
            </a:r>
            <a:r>
              <a:rPr lang="ru-RU" dirty="0">
                <a:effectLst/>
                <a:latin typeface="Franklin Gothic Book" pitchFamily="34" charset="0"/>
              </a:rPr>
              <a:t>.</a:t>
            </a:r>
          </a:p>
        </p:txBody>
      </p:sp>
      <p:pic>
        <p:nvPicPr>
          <p:cNvPr id="186373" name="Picture 5" descr="PE01023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62625" y="1495425"/>
            <a:ext cx="2554288" cy="4165600"/>
          </a:xfrm>
          <a:noFill/>
          <a:ln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9" name="Rectangle 13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0" y="496888"/>
            <a:ext cx="9144000" cy="700087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Дистанційна</a:t>
            </a:r>
            <a:r>
              <a:rPr lang="ru-RU" sz="40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літотрипсія</a:t>
            </a:r>
            <a:endParaRPr lang="ru-RU" sz="40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188430" name="Rectangle 14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341438"/>
            <a:ext cx="5286380" cy="530066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1200" dirty="0">
                <a:latin typeface="Franklin Gothic Book" pitchFamily="34" charset="0"/>
              </a:rPr>
              <a:t>	</a:t>
            </a:r>
            <a:r>
              <a:rPr lang="ru-RU" sz="2800" dirty="0" err="1" smtClean="0">
                <a:latin typeface="Franklin Gothic Book" pitchFamily="34" charset="0"/>
              </a:rPr>
              <a:t>Фахівці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німецької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авіакомпанії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en-US" sz="2800" dirty="0" smtClean="0">
                <a:latin typeface="Franklin Gothic Book" pitchFamily="34" charset="0"/>
              </a:rPr>
              <a:t>Dernier </a:t>
            </a:r>
            <a:r>
              <a:rPr lang="ru-RU" sz="2800" dirty="0" err="1" smtClean="0">
                <a:latin typeface="Franklin Gothic Book" pitchFamily="34" charset="0"/>
              </a:rPr>
              <a:t>під</a:t>
            </a:r>
            <a:r>
              <a:rPr lang="ru-RU" sz="2800" dirty="0" smtClean="0">
                <a:latin typeface="Franklin Gothic Book" pitchFamily="34" charset="0"/>
              </a:rPr>
              <a:t> час </a:t>
            </a:r>
            <a:r>
              <a:rPr lang="ru-RU" sz="2800" dirty="0" err="1" smtClean="0">
                <a:latin typeface="Franklin Gothic Book" pitchFamily="34" charset="0"/>
              </a:rPr>
              <a:t>випробування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надзвукового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літака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встановили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під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час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руху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різних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об'єктів</a:t>
            </a:r>
            <a:r>
              <a:rPr lang="ru-RU" sz="2800" dirty="0" smtClean="0">
                <a:latin typeface="Franklin Gothic Book" pitchFamily="34" charset="0"/>
              </a:rPr>
              <a:t> в </a:t>
            </a:r>
            <a:r>
              <a:rPr lang="ru-RU" sz="2800" dirty="0" err="1" smtClean="0">
                <a:latin typeface="Franklin Gothic Book" pitchFamily="34" charset="0"/>
              </a:rPr>
              <a:t>атмосфері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можуть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виникати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ударні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хвилі</a:t>
            </a:r>
            <a:r>
              <a:rPr lang="ru-RU" sz="2800" dirty="0" smtClean="0">
                <a:latin typeface="Franklin Gothic Book" pitchFamily="34" charset="0"/>
              </a:rPr>
              <a:t>, </a:t>
            </a:r>
            <a:r>
              <a:rPr lang="ru-RU" sz="2800" dirty="0" err="1" smtClean="0">
                <a:latin typeface="Franklin Gothic Book" pitchFamily="34" charset="0"/>
              </a:rPr>
              <a:t>що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руйнують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тверді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тіла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Несподіваним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прикладним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застосуванням</a:t>
            </a:r>
            <a:r>
              <a:rPr lang="ru-RU" sz="2800" dirty="0" smtClean="0">
                <a:latin typeface="Franklin Gothic Book" pitchFamily="34" charset="0"/>
              </a:rPr>
              <a:t> установки стала </a:t>
            </a:r>
            <a:r>
              <a:rPr lang="ru-RU" sz="2800" dirty="0" err="1" smtClean="0">
                <a:latin typeface="Franklin Gothic Book" pitchFamily="34" charset="0"/>
              </a:rPr>
              <a:t>дистанційна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літотрипсія</a:t>
            </a:r>
            <a:r>
              <a:rPr lang="ru-RU" sz="2800" dirty="0" smtClean="0">
                <a:latin typeface="Franklin Gothic Book" pitchFamily="34" charset="0"/>
              </a:rPr>
              <a:t> (ДЛТ).</a:t>
            </a:r>
          </a:p>
        </p:txBody>
      </p:sp>
      <p:pic>
        <p:nvPicPr>
          <p:cNvPr id="188434" name="Picture 18" descr="j023307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84888" y="1643050"/>
            <a:ext cx="2241550" cy="1123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8438" name="Picture 22" descr="img1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72132" y="3572682"/>
            <a:ext cx="3311733" cy="264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500042"/>
            <a:ext cx="5500693" cy="5786478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/>
              <a:t>   </a:t>
            </a:r>
            <a:r>
              <a:rPr lang="ru-RU" sz="2800" b="1" dirty="0" err="1" smtClean="0"/>
              <a:t>Дистанційний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літотриптор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складається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джерела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хвиль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середовища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впливу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передачі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енергії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всередині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тіла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системи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візуалізації</a:t>
            </a:r>
            <a:r>
              <a:rPr lang="ru-RU" sz="2800" b="1" dirty="0" smtClean="0"/>
              <a:t> – </a:t>
            </a:r>
            <a:r>
              <a:rPr lang="ru-RU" sz="2800" b="1" dirty="0" err="1" smtClean="0"/>
              <a:t>рентгенівської</a:t>
            </a:r>
            <a:r>
              <a:rPr lang="ru-RU" sz="2800" b="1" dirty="0" smtClean="0"/>
              <a:t> установки, ультразвукового </a:t>
            </a:r>
            <a:r>
              <a:rPr lang="ru-RU" sz="2800" b="1" dirty="0" err="1" smtClean="0"/>
              <a:t>апарату</a:t>
            </a:r>
            <a:r>
              <a:rPr lang="ru-RU" sz="2800" b="1" dirty="0" smtClean="0"/>
              <a:t>.     ДЛТ оптимальна для </a:t>
            </a:r>
            <a:r>
              <a:rPr lang="ru-RU" sz="2800" b="1" dirty="0" err="1" smtClean="0"/>
              <a:t>каміння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верхніх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сечових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шляхів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діаметром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менше</a:t>
            </a:r>
            <a:r>
              <a:rPr lang="ru-RU" sz="2800" b="1" dirty="0" smtClean="0"/>
              <a:t> 2,0-2,5 см.     ДЛТ </a:t>
            </a:r>
            <a:r>
              <a:rPr lang="ru-RU" sz="2800" b="1" dirty="0" err="1" smtClean="0"/>
              <a:t>сьогодні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єдиним</a:t>
            </a:r>
            <a:r>
              <a:rPr lang="ru-RU" sz="2800" b="1" dirty="0" smtClean="0"/>
              <a:t> методом, </a:t>
            </a:r>
            <a:r>
              <a:rPr lang="ru-RU" sz="2800" b="1" dirty="0" err="1" smtClean="0"/>
              <a:t>який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можна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застосовувати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амбулаторно</a:t>
            </a:r>
            <a:r>
              <a:rPr lang="ru-RU" sz="2800" b="1" dirty="0" smtClean="0"/>
              <a:t>.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</a:t>
            </a:r>
            <a:endParaRPr lang="ru-RU" sz="2800" dirty="0">
              <a:latin typeface="Franklin Gothic Book" pitchFamily="34" charset="0"/>
            </a:endParaRPr>
          </a:p>
        </p:txBody>
      </p:sp>
      <p:pic>
        <p:nvPicPr>
          <p:cNvPr id="193543" name="Picture 7" descr="Литотриптор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667613" y="1600200"/>
            <a:ext cx="1999774" cy="218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/>
          <p:cNvSpPr>
            <a:spLocks noGrp="1" noChangeArrowheads="1"/>
          </p:cNvSpPr>
          <p:nvPr>
            <p:ph idx="1"/>
          </p:nvPr>
        </p:nvSpPr>
        <p:spPr>
          <a:xfrm>
            <a:off x="142844" y="1214422"/>
            <a:ext cx="8715436" cy="4714908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Камінь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нирки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або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сечоводу</a:t>
            </a:r>
            <a:r>
              <a:rPr lang="ru-RU" sz="36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Можливість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фокусування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каменю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рентгенологічно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чи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під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ультразвуковим</a:t>
            </a:r>
            <a:r>
              <a:rPr lang="ru-RU" sz="3600" dirty="0" smtClean="0">
                <a:latin typeface="Franklin Gothic Book" pitchFamily="34" charset="0"/>
              </a:rPr>
              <a:t> контролем.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600" dirty="0" err="1" smtClean="0">
                <a:latin typeface="Franklin Gothic Book" pitchFamily="34" charset="0"/>
              </a:rPr>
              <a:t>Відсутність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порушення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відтоку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сечі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нижче</a:t>
            </a:r>
            <a:r>
              <a:rPr lang="ru-RU" sz="3600" dirty="0" smtClean="0">
                <a:latin typeface="Franklin Gothic Book" pitchFamily="34" charset="0"/>
              </a:rPr>
              <a:t> </a:t>
            </a:r>
            <a:r>
              <a:rPr lang="ru-RU" sz="3600" dirty="0" err="1" smtClean="0">
                <a:latin typeface="Franklin Gothic Book" pitchFamily="34" charset="0"/>
              </a:rPr>
              <a:t>каменю</a:t>
            </a:r>
            <a:r>
              <a:rPr lang="ru-RU" sz="3600" dirty="0" smtClean="0">
                <a:latin typeface="Franklin Gothic Book" pitchFamily="34" charset="0"/>
              </a:rPr>
              <a:t>.</a:t>
            </a:r>
          </a:p>
        </p:txBody>
      </p:sp>
      <p:sp>
        <p:nvSpPr>
          <p:cNvPr id="194562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95288" y="434975"/>
            <a:ext cx="7513637" cy="708009"/>
          </a:xfrm>
        </p:spPr>
        <p:txBody>
          <a:bodyPr/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50825" y="836613"/>
            <a:ext cx="8536018" cy="5807097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2800" dirty="0" err="1" smtClean="0">
                <a:solidFill>
                  <a:srgbClr val="61E0F9"/>
                </a:solidFill>
                <a:latin typeface="Franklin Gothic Book" pitchFamily="34" charset="0"/>
              </a:rPr>
              <a:t>Технічні</a:t>
            </a:r>
            <a:endParaRPr lang="ru-RU" sz="2800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Рентген-негативне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каміння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Деформація</a:t>
            </a:r>
            <a:r>
              <a:rPr lang="ru-RU" sz="2800" dirty="0" smtClean="0">
                <a:latin typeface="Franklin Gothic Book" pitchFamily="34" charset="0"/>
              </a:rPr>
              <a:t> скелета </a:t>
            </a:r>
            <a:r>
              <a:rPr lang="ru-RU" sz="2800" dirty="0" err="1" smtClean="0">
                <a:latin typeface="Franklin Gothic Book" pitchFamily="34" charset="0"/>
              </a:rPr>
              <a:t>пацієнта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Маса</a:t>
            </a:r>
            <a:r>
              <a:rPr lang="ru-RU" sz="2800" dirty="0" smtClean="0">
                <a:latin typeface="Franklin Gothic Book" pitchFamily="34" charset="0"/>
              </a:rPr>
              <a:t> хворого </a:t>
            </a:r>
            <a:r>
              <a:rPr lang="ru-RU" sz="2800" dirty="0" err="1" smtClean="0">
                <a:latin typeface="Franklin Gothic Book" pitchFamily="34" charset="0"/>
              </a:rPr>
              <a:t>понад</a:t>
            </a:r>
            <a:r>
              <a:rPr lang="ru-RU" sz="2800" dirty="0" smtClean="0">
                <a:latin typeface="Franklin Gothic Book" pitchFamily="34" charset="0"/>
              </a:rPr>
              <a:t> 130 кг.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</a:t>
            </a:r>
            <a:r>
              <a:rPr lang="ru-RU" sz="2800" dirty="0" err="1" smtClean="0">
                <a:latin typeface="Franklin Gothic Book" pitchFamily="34" charset="0"/>
              </a:rPr>
              <a:t>Ріст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людинги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більше</a:t>
            </a:r>
            <a:r>
              <a:rPr lang="ru-RU" sz="2800" dirty="0" smtClean="0">
                <a:latin typeface="Franklin Gothic Book" pitchFamily="34" charset="0"/>
              </a:rPr>
              <a:t> 2 </a:t>
            </a:r>
            <a:r>
              <a:rPr lang="ru-RU" sz="2800" dirty="0" err="1" smtClean="0">
                <a:latin typeface="Franklin Gothic Book" pitchFamily="34" charset="0"/>
              </a:rPr>
              <a:t>метрів</a:t>
            </a:r>
            <a:r>
              <a:rPr lang="ru-RU" sz="2800" dirty="0" smtClean="0">
                <a:latin typeface="Franklin Gothic Book" pitchFamily="34" charset="0"/>
              </a:rPr>
              <a:t> та </a:t>
            </a:r>
            <a:r>
              <a:rPr lang="ru-RU" sz="2800" dirty="0" err="1" smtClean="0">
                <a:latin typeface="Franklin Gothic Book" pitchFamily="34" charset="0"/>
              </a:rPr>
              <a:t>менше</a:t>
            </a:r>
            <a:r>
              <a:rPr lang="ru-RU" sz="2800" dirty="0" smtClean="0">
                <a:latin typeface="Franklin Gothic Book" pitchFamily="34" charset="0"/>
              </a:rPr>
              <a:t> 1 метра.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solidFill>
                  <a:srgbClr val="61E0F9"/>
                </a:solidFill>
                <a:latin typeface="Franklin Gothic Book" pitchFamily="34" charset="0"/>
              </a:rPr>
              <a:t>    </a:t>
            </a:r>
            <a:r>
              <a:rPr lang="ru-RU" sz="2800" dirty="0" err="1" smtClean="0">
                <a:solidFill>
                  <a:srgbClr val="61E0F9"/>
                </a:solidFill>
                <a:latin typeface="Franklin Gothic Book" pitchFamily="34" charset="0"/>
              </a:rPr>
              <a:t>Загальні</a:t>
            </a:r>
            <a:endParaRPr lang="ru-RU" sz="2800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    </a:t>
            </a:r>
            <a:r>
              <a:rPr lang="ru-RU" sz="2800" dirty="0" err="1" smtClean="0">
                <a:latin typeface="Franklin Gothic Book" pitchFamily="34" charset="0"/>
              </a:rPr>
              <a:t>Порушення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системи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згортання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крові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Вагітність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Камені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нижньої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третини</a:t>
            </a:r>
            <a:r>
              <a:rPr lang="ru-RU" sz="2800" dirty="0" smtClean="0">
                <a:latin typeface="Franklin Gothic Book" pitchFamily="34" charset="0"/>
              </a:rPr>
              <a:t> у </a:t>
            </a:r>
            <a:r>
              <a:rPr lang="ru-RU" sz="2800" dirty="0" err="1" smtClean="0">
                <a:latin typeface="Franklin Gothic Book" pitchFamily="34" charset="0"/>
              </a:rPr>
              <a:t>жінок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дітородного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віку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err="1" smtClean="0">
                <a:latin typeface="Franklin Gothic Book" pitchFamily="34" charset="0"/>
              </a:rPr>
              <a:t>Порушення</a:t>
            </a:r>
            <a:r>
              <a:rPr lang="ru-RU" sz="2800" dirty="0" smtClean="0">
                <a:latin typeface="Franklin Gothic Book" pitchFamily="34" charset="0"/>
              </a:rPr>
              <a:t> ритму </a:t>
            </a:r>
            <a:r>
              <a:rPr lang="ru-RU" sz="2800" dirty="0" err="1" smtClean="0">
                <a:latin typeface="Franklin Gothic Book" pitchFamily="34" charset="0"/>
              </a:rPr>
              <a:t>серця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sz="2800" dirty="0" smtClean="0">
                <a:latin typeface="Franklin Gothic Book" pitchFamily="34" charset="0"/>
              </a:rPr>
              <a:t>Аневризм </a:t>
            </a:r>
            <a:r>
              <a:rPr lang="ru-RU" sz="2800" dirty="0" err="1" smtClean="0">
                <a:latin typeface="Franklin Gothic Book" pitchFamily="34" charset="0"/>
              </a:rPr>
              <a:t>черевного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відділу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аорти</a:t>
            </a:r>
            <a:r>
              <a:rPr lang="ru-RU" sz="2800" dirty="0" smtClean="0">
                <a:latin typeface="Franklin Gothic Book" pitchFamily="34" charset="0"/>
              </a:rPr>
              <a:t>. </a:t>
            </a:r>
          </a:p>
        </p:txBody>
      </p:sp>
      <p:sp>
        <p:nvSpPr>
          <p:cNvPr id="195586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07950" y="188913"/>
            <a:ext cx="7772400" cy="6477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Протипоказання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836613"/>
            <a:ext cx="8642350" cy="5449907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latin typeface="Franklin Gothic Book" pitchFamily="34" charset="0"/>
              </a:rPr>
              <a:t>Урологічні</a:t>
            </a:r>
            <a:endParaRPr lang="ru-RU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Гострий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запальний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процес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Нефункціонуюча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нирка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Обструкція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шляхів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нижче</a:t>
            </a:r>
            <a:r>
              <a:rPr lang="ru-RU" dirty="0" smtClean="0">
                <a:latin typeface="Franklin Gothic Book" pitchFamily="34" charset="0"/>
              </a:rPr>
              <a:t> за </a:t>
            </a:r>
            <a:r>
              <a:rPr lang="ru-RU" dirty="0" err="1" smtClean="0">
                <a:latin typeface="Franklin Gothic Book" pitchFamily="34" charset="0"/>
              </a:rPr>
              <a:t>камінь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Аномалії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розвитку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сечовидільної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системи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Камені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що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нашаровують</a:t>
            </a:r>
            <a:r>
              <a:rPr lang="ru-RU" dirty="0" smtClean="0">
                <a:latin typeface="Franklin Gothic Book" pitchFamily="34" charset="0"/>
              </a:rPr>
              <a:t> на </a:t>
            </a:r>
            <a:r>
              <a:rPr lang="ru-RU" dirty="0" err="1" smtClean="0">
                <a:latin typeface="Franklin Gothic Book" pitchFamily="34" charset="0"/>
              </a:rPr>
              <a:t>кісткову</a:t>
            </a:r>
            <a:r>
              <a:rPr lang="ru-RU" dirty="0" smtClean="0">
                <a:latin typeface="Franklin Gothic Book" pitchFamily="34" charset="0"/>
              </a:rPr>
              <a:t> систему.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solidFill>
                  <a:srgbClr val="61E0F9"/>
                </a:solidFill>
                <a:latin typeface="Franklin Gothic Book" pitchFamily="34" charset="0"/>
              </a:rPr>
              <a:t>Відносні</a:t>
            </a:r>
            <a:endParaRPr lang="ru-RU" dirty="0" smtClean="0">
              <a:solidFill>
                <a:srgbClr val="61E0F9"/>
              </a:solidFill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Великі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коралоподібні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камені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єдиної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нирки</a:t>
            </a:r>
            <a:r>
              <a:rPr lang="ru-RU" dirty="0" smtClean="0">
                <a:latin typeface="Franklin Gothic Book" pitchFamily="34" charset="0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ru-RU" b="1" dirty="0"/>
          </a:p>
          <a:p>
            <a:endParaRPr lang="ru-RU" b="1" dirty="0"/>
          </a:p>
        </p:txBody>
      </p:sp>
      <p:sp>
        <p:nvSpPr>
          <p:cNvPr id="197634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79388" y="188913"/>
            <a:ext cx="7772400" cy="647700"/>
          </a:xfrm>
          <a:ln/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Протипоказання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для ДЛТ: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323850" y="357166"/>
            <a:ext cx="7772400" cy="63502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Ускладнення</a:t>
            </a:r>
            <a:r>
              <a:rPr lang="ru-RU" sz="40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ДЛТ</a:t>
            </a:r>
            <a:r>
              <a:rPr lang="ru-RU" sz="4000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:</a:t>
            </a:r>
          </a:p>
        </p:txBody>
      </p:sp>
      <p:sp>
        <p:nvSpPr>
          <p:cNvPr id="198661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1133475"/>
            <a:ext cx="5400675" cy="5464175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Порушення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серцевого</a:t>
            </a:r>
            <a:r>
              <a:rPr lang="ru-RU" sz="3100" dirty="0" smtClean="0">
                <a:latin typeface="Franklin Gothic Book" pitchFamily="34" charset="0"/>
              </a:rPr>
              <a:t> ритму.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Зміни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артеріального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тиску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Гострий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пієлонефрит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Утворення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кам'яної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доріжки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з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обтурацією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сечоводу</a:t>
            </a:r>
            <a:r>
              <a:rPr lang="ru-RU" sz="3100" dirty="0" smtClean="0"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accent4"/>
              </a:buClr>
            </a:pPr>
            <a:r>
              <a:rPr lang="ru-RU" sz="3100" dirty="0" err="1" smtClean="0">
                <a:latin typeface="Franklin Gothic Book" pitchFamily="34" charset="0"/>
              </a:rPr>
              <a:t>Гострий</a:t>
            </a:r>
            <a:r>
              <a:rPr lang="ru-RU" sz="3100" dirty="0" smtClean="0">
                <a:latin typeface="Franklin Gothic Book" pitchFamily="34" charset="0"/>
              </a:rPr>
              <a:t> панкреатит (при ДЛТ </a:t>
            </a:r>
            <a:r>
              <a:rPr lang="ru-RU" sz="3100" dirty="0" err="1" smtClean="0">
                <a:latin typeface="Franklin Gothic Book" pitchFamily="34" charset="0"/>
              </a:rPr>
              <a:t>лівої</a:t>
            </a:r>
            <a:r>
              <a:rPr lang="ru-RU" sz="3100" dirty="0" smtClean="0">
                <a:latin typeface="Franklin Gothic Book" pitchFamily="34" charset="0"/>
              </a:rPr>
              <a:t> </a:t>
            </a:r>
            <a:r>
              <a:rPr lang="ru-RU" sz="3100" dirty="0" err="1" smtClean="0">
                <a:latin typeface="Franklin Gothic Book" pitchFamily="34" charset="0"/>
              </a:rPr>
              <a:t>нирки</a:t>
            </a:r>
            <a:r>
              <a:rPr lang="ru-RU" sz="3100" dirty="0" smtClean="0">
                <a:latin typeface="Franklin Gothic Book" pitchFamily="34" charset="0"/>
              </a:rPr>
              <a:t>).</a:t>
            </a:r>
          </a:p>
        </p:txBody>
      </p:sp>
      <p:pic>
        <p:nvPicPr>
          <p:cNvPr id="198663" name="Picture 7" descr="Песок_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30913" y="1884363"/>
            <a:ext cx="2635250" cy="354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285720" y="1357298"/>
            <a:ext cx="8607455" cy="5167327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А.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Трансуретральна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    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latin typeface="Franklin Gothic Book" pitchFamily="34" charset="0"/>
              </a:rPr>
              <a:t>е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ндохірургія</a:t>
            </a: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Уретеролітотрипсія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Уретеролітоккстракція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Б.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Перкутанна</a:t>
            </a:r>
            <a:endParaRPr lang="ru-RU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  <a:p>
            <a:pPr>
              <a:lnSpc>
                <a:spcPct val="150000"/>
              </a:lnSpc>
              <a:buClr>
                <a:srgbClr val="FFFF0D"/>
              </a:buClr>
              <a:buFont typeface="Wingdings" pitchFamily="2" charset="2"/>
              <a:buNone/>
            </a:pP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    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хірургія</a:t>
            </a:r>
            <a:r>
              <a:rPr lang="ru-RU" dirty="0">
                <a:solidFill>
                  <a:schemeClr val="accent4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Нефролітотрипсія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Нефролітоекстракція</a:t>
            </a:r>
            <a:r>
              <a:rPr lang="ru-RU" dirty="0">
                <a:solidFill>
                  <a:srgbClr val="61E0F9"/>
                </a:solidFill>
                <a:effectLst/>
                <a:latin typeface="Franklin Gothic Book" pitchFamily="34" charset="0"/>
              </a:rPr>
              <a:t>.</a:t>
            </a:r>
            <a:r>
              <a:rPr lang="ru-RU" dirty="0">
                <a:solidFill>
                  <a:srgbClr val="61E0F9"/>
                </a:solidFill>
                <a:latin typeface="Franklin Gothic Book" pitchFamily="34" charset="0"/>
              </a:rPr>
              <a:t> </a:t>
            </a:r>
          </a:p>
        </p:txBody>
      </p:sp>
      <p:sp>
        <p:nvSpPr>
          <p:cNvPr id="2007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76251"/>
            <a:ext cx="9180513" cy="6667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>
              <a:lnSpc>
                <a:spcPct val="80000"/>
              </a:lnSpc>
            </a:pPr>
            <a:r>
              <a:rPr lang="ru-RU" sz="3600" dirty="0" err="1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Рентгеноендоскопічні</a:t>
            </a:r>
            <a:r>
              <a:rPr lang="ru-RU" sz="3600" dirty="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smtClean="0">
                <a:solidFill>
                  <a:schemeClr val="bg1"/>
                </a:solidFill>
                <a:effectLst/>
                <a:latin typeface="Franklin Gothic Book" pitchFamily="34" charset="0"/>
              </a:rPr>
              <a:t>методи</a:t>
            </a:r>
            <a:endParaRPr lang="ru-RU" sz="3600" dirty="0">
              <a:solidFill>
                <a:schemeClr val="bg1"/>
              </a:solidFill>
              <a:effectLst/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2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282" y="274638"/>
            <a:ext cx="8785225" cy="1143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Трансуретральна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е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ндохірургія</a:t>
            </a:r>
            <a:endParaRPr lang="ru-RU" sz="3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1733" name="Rectangle 5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1" y="1628775"/>
            <a:ext cx="4857752" cy="4968875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ru-RU" sz="2800" b="1" dirty="0">
                <a:solidFill>
                  <a:schemeClr val="hlink"/>
                </a:solidFill>
              </a:rPr>
              <a:t>    </a:t>
            </a:r>
            <a:r>
              <a:rPr lang="ru-RU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Уретеролітоекстракція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виконується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під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епідуральною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або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внутрішньовенною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анестезією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із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застосуванням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ригідних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або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гнучких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уретеропієлоскопів</a:t>
            </a:r>
            <a:r>
              <a:rPr lang="ru-RU" dirty="0" smtClean="0">
                <a:latin typeface="Franklin Gothic Book" pitchFamily="34" charset="0"/>
              </a:rPr>
              <a:t> для </a:t>
            </a:r>
            <a:r>
              <a:rPr lang="ru-RU" dirty="0" err="1" smtClean="0">
                <a:latin typeface="Franklin Gothic Book" pitchFamily="34" charset="0"/>
              </a:rPr>
              <a:t>вилучення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рухомого</a:t>
            </a:r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каміння</a:t>
            </a:r>
            <a:r>
              <a:rPr lang="ru-RU" dirty="0" smtClean="0">
                <a:latin typeface="Franklin Gothic Book" pitchFamily="34" charset="0"/>
              </a:rPr>
              <a:t>, </a:t>
            </a:r>
            <a:r>
              <a:rPr lang="ru-RU" dirty="0" err="1" smtClean="0">
                <a:latin typeface="Franklin Gothic Book" pitchFamily="34" charset="0"/>
              </a:rPr>
              <a:t>розміром</a:t>
            </a:r>
            <a:r>
              <a:rPr lang="ru-RU" dirty="0" smtClean="0">
                <a:latin typeface="Franklin Gothic Book" pitchFamily="34" charset="0"/>
              </a:rPr>
              <a:t> до 0,6 - 0,8 см. </a:t>
            </a:r>
            <a:endParaRPr lang="ru-RU" dirty="0" smtClean="0">
              <a:latin typeface="Franklin Gothic Book" pitchFamily="34" charset="0"/>
            </a:endParaRPr>
          </a:p>
        </p:txBody>
      </p:sp>
      <p:pic>
        <p:nvPicPr>
          <p:cNvPr id="201737" name="Picture 9" descr="Уретеропиелоскоп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01380" y="1600200"/>
            <a:ext cx="3532239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1" y="762002"/>
            <a:ext cx="4214843" cy="5453080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FF3300"/>
                </a:solidFill>
              </a:rPr>
              <a:t> </a:t>
            </a:r>
            <a:r>
              <a:rPr lang="ru-RU" sz="2400" b="1" dirty="0" err="1" smtClean="0">
                <a:solidFill>
                  <a:srgbClr val="FF3300"/>
                </a:solidFill>
              </a:rPr>
              <a:t>Уретеропієлоскоп</a:t>
            </a:r>
            <a:r>
              <a:rPr lang="ru-RU" sz="2400" b="1" dirty="0" smtClean="0">
                <a:solidFill>
                  <a:srgbClr val="FF3300"/>
                </a:solidFill>
              </a:rPr>
              <a:t> </a:t>
            </a:r>
            <a:r>
              <a:rPr lang="ru-RU" sz="2400" b="1" dirty="0" err="1" smtClean="0"/>
              <a:t>трансуретрально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підводиться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каменю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його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інструментальним</a:t>
            </a:r>
            <a:r>
              <a:rPr lang="ru-RU" sz="2400" b="1" dirty="0" smtClean="0"/>
              <a:t> каналом заводиться </a:t>
            </a:r>
            <a:r>
              <a:rPr lang="ru-RU" sz="2400" b="1" dirty="0" err="1" smtClean="0"/>
              <a:t>літоекстрактор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гнучкі</a:t>
            </a:r>
            <a:r>
              <a:rPr lang="ru-RU" sz="2400" b="1" dirty="0" smtClean="0"/>
              <a:t> 2-х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3-х </a:t>
            </a:r>
            <a:r>
              <a:rPr lang="ru-RU" sz="2400" b="1" dirty="0" err="1" smtClean="0"/>
              <a:t>лопатеві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щипці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або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кошик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Дорміа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камінь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захоплюється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виводиться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сечоводу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назовні</a:t>
            </a:r>
            <a:r>
              <a:rPr lang="ru-RU" sz="2400" b="1" dirty="0" smtClean="0"/>
              <a:t>. </a:t>
            </a:r>
            <a:endParaRPr lang="ru-RU" sz="2400" b="1" dirty="0" smtClean="0"/>
          </a:p>
        </p:txBody>
      </p:sp>
      <p:pic>
        <p:nvPicPr>
          <p:cNvPr id="204806" name="Picture 6" descr="Уретеролитоэкстракц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989138"/>
            <a:ext cx="3717925" cy="2986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10" name="AutoShape 10"/>
          <p:cNvSpPr>
            <a:spLocks noChangeArrowheads="1"/>
          </p:cNvSpPr>
          <p:nvPr/>
        </p:nvSpPr>
        <p:spPr bwMode="auto">
          <a:xfrm>
            <a:off x="4787900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11" name="AutoShape 11"/>
          <p:cNvSpPr>
            <a:spLocks noChangeArrowheads="1"/>
          </p:cNvSpPr>
          <p:nvPr/>
        </p:nvSpPr>
        <p:spPr bwMode="auto">
          <a:xfrm>
            <a:off x="6804025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0" grpId="0" animBg="1"/>
      <p:bldP spid="204811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14282" y="620713"/>
            <a:ext cx="4714908" cy="590391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61E0F9"/>
                </a:solidFill>
                <a:latin typeface="Franklin Gothic Book" pitchFamily="34" charset="0"/>
              </a:rPr>
              <a:t>   </a:t>
            </a:r>
            <a:r>
              <a:rPr lang="ru-RU" sz="3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Уретеролітотрипсія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застосовується</a:t>
            </a:r>
            <a:r>
              <a:rPr lang="ru-RU" sz="3000" dirty="0" smtClean="0">
                <a:latin typeface="Franklin Gothic Book" pitchFamily="34" charset="0"/>
              </a:rPr>
              <a:t> при </a:t>
            </a:r>
            <a:r>
              <a:rPr lang="ru-RU" sz="3000" dirty="0" err="1" smtClean="0">
                <a:latin typeface="Franklin Gothic Book" pitchFamily="34" charset="0"/>
              </a:rPr>
              <a:t>рухливих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і</a:t>
            </a:r>
            <a:r>
              <a:rPr lang="ru-RU" sz="3000" dirty="0" smtClean="0">
                <a:latin typeface="Franklin Gothic Book" pitchFamily="34" charset="0"/>
              </a:rPr>
              <a:t> великих </a:t>
            </a:r>
            <a:r>
              <a:rPr lang="ru-RU" sz="3000" dirty="0" err="1" smtClean="0">
                <a:latin typeface="Franklin Gothic Book" pitchFamily="34" charset="0"/>
              </a:rPr>
              <a:t>каменях</a:t>
            </a:r>
            <a:r>
              <a:rPr lang="ru-RU" sz="3000" dirty="0" smtClean="0">
                <a:latin typeface="Franklin Gothic Book" pitchFamily="34" charset="0"/>
              </a:rPr>
              <a:t> (</a:t>
            </a:r>
            <a:r>
              <a:rPr lang="ru-RU" sz="3000" dirty="0" err="1" smtClean="0">
                <a:latin typeface="Franklin Gothic Book" pitchFamily="34" charset="0"/>
              </a:rPr>
              <a:t>більше</a:t>
            </a:r>
            <a:r>
              <a:rPr lang="ru-RU" sz="3000" dirty="0" smtClean="0">
                <a:latin typeface="Franklin Gothic Book" pitchFamily="34" charset="0"/>
              </a:rPr>
              <a:t> 0,8 см) </a:t>
            </a:r>
            <a:r>
              <a:rPr lang="ru-RU" sz="3000" dirty="0" err="1" smtClean="0">
                <a:latin typeface="Franklin Gothic Book" pitchFamily="34" charset="0"/>
              </a:rPr>
              <a:t>або</a:t>
            </a:r>
            <a:r>
              <a:rPr lang="ru-RU" sz="3000" dirty="0" smtClean="0">
                <a:latin typeface="Franklin Gothic Book" pitchFamily="34" charset="0"/>
              </a:rPr>
              <a:t> при </a:t>
            </a:r>
            <a:r>
              <a:rPr lang="ru-RU" sz="3000" dirty="0" err="1" smtClean="0">
                <a:latin typeface="Franklin Gothic Book" pitchFamily="34" charset="0"/>
              </a:rPr>
              <a:t>вбитих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каменях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сечоводу</a:t>
            </a:r>
            <a:r>
              <a:rPr lang="ru-RU" sz="3000" dirty="0" smtClean="0">
                <a:latin typeface="Franklin Gothic Book" pitchFamily="34" charset="0"/>
              </a:rPr>
              <a:t>. Зонд </a:t>
            </a:r>
            <a:r>
              <a:rPr lang="ru-RU" sz="3000" dirty="0" err="1" smtClean="0">
                <a:latin typeface="Franklin Gothic Book" pitchFamily="34" charset="0"/>
              </a:rPr>
              <a:t>літотриптора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підводиться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впритул</a:t>
            </a:r>
            <a:r>
              <a:rPr lang="ru-RU" sz="3000" dirty="0" smtClean="0">
                <a:latin typeface="Franklin Gothic Book" pitchFamily="34" charset="0"/>
              </a:rPr>
              <a:t> до </a:t>
            </a:r>
            <a:r>
              <a:rPr lang="ru-RU" sz="3000" dirty="0" err="1" smtClean="0">
                <a:latin typeface="Franklin Gothic Book" pitchFamily="34" charset="0"/>
              </a:rPr>
              <a:t>каменю</a:t>
            </a:r>
            <a:r>
              <a:rPr lang="ru-RU" sz="3000" dirty="0" smtClean="0">
                <a:latin typeface="Franklin Gothic Book" pitchFamily="34" charset="0"/>
              </a:rPr>
              <a:t>, </a:t>
            </a:r>
            <a:r>
              <a:rPr lang="ru-RU" sz="3000" dirty="0" err="1" smtClean="0">
                <a:latin typeface="Franklin Gothic Book" pitchFamily="34" charset="0"/>
              </a:rPr>
              <a:t>останній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руйнується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електрогідравлічно</a:t>
            </a:r>
            <a:r>
              <a:rPr lang="ru-RU" sz="3000" dirty="0" smtClean="0">
                <a:latin typeface="Franklin Gothic Book" pitchFamily="34" charset="0"/>
              </a:rPr>
              <a:t> </a:t>
            </a:r>
            <a:r>
              <a:rPr lang="ru-RU" sz="3000" dirty="0" err="1" smtClean="0">
                <a:latin typeface="Franklin Gothic Book" pitchFamily="34" charset="0"/>
              </a:rPr>
              <a:t>або</a:t>
            </a:r>
            <a:r>
              <a:rPr lang="ru-RU" sz="3000" dirty="0" smtClean="0">
                <a:latin typeface="Franklin Gothic Book" pitchFamily="34" charset="0"/>
              </a:rPr>
              <a:t> за </a:t>
            </a:r>
            <a:r>
              <a:rPr lang="ru-RU" sz="3000" dirty="0" err="1" smtClean="0">
                <a:latin typeface="Franklin Gothic Book" pitchFamily="34" charset="0"/>
              </a:rPr>
              <a:t>допомогою</a:t>
            </a:r>
            <a:r>
              <a:rPr lang="ru-RU" sz="3000" dirty="0" smtClean="0">
                <a:latin typeface="Franklin Gothic Book" pitchFamily="34" charset="0"/>
              </a:rPr>
              <a:t> лазера. </a:t>
            </a:r>
            <a:endParaRPr lang="ru-RU" sz="3000" dirty="0" smtClean="0">
              <a:latin typeface="Franklin Gothic Book" pitchFamily="34" charset="0"/>
            </a:endParaRPr>
          </a:p>
        </p:txBody>
      </p:sp>
      <p:pic>
        <p:nvPicPr>
          <p:cNvPr id="205830" name="Picture 6" descr="Уретеролитотрипс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38725" y="1989138"/>
            <a:ext cx="3854450" cy="247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835" name="AutoShape 11"/>
          <p:cNvSpPr>
            <a:spLocks noChangeArrowheads="1"/>
          </p:cNvSpPr>
          <p:nvPr/>
        </p:nvSpPr>
        <p:spPr bwMode="auto">
          <a:xfrm>
            <a:off x="5068894" y="27813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36" name="AutoShape 12"/>
          <p:cNvSpPr>
            <a:spLocks noChangeArrowheads="1"/>
          </p:cNvSpPr>
          <p:nvPr/>
        </p:nvSpPr>
        <p:spPr bwMode="auto">
          <a:xfrm>
            <a:off x="7354910" y="27813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5" grpId="0" animBg="1"/>
      <p:bldP spid="20583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14282" y="404813"/>
            <a:ext cx="8605868" cy="1095361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Перкутанна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рентгеноендоскопічна</a:t>
            </a:r>
            <a:r>
              <a:rPr lang="ru-RU" sz="3600" dirty="0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600" dirty="0" err="1" smtClean="0">
                <a:solidFill>
                  <a:schemeClr val="accent4"/>
                </a:solidFill>
                <a:effectLst/>
                <a:latin typeface="Franklin Gothic Book" pitchFamily="34" charset="0"/>
              </a:rPr>
              <a:t>хірургія</a:t>
            </a:r>
            <a:endParaRPr lang="ru-RU" sz="3600" dirty="0">
              <a:solidFill>
                <a:schemeClr val="accent4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685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500174"/>
            <a:ext cx="4324318" cy="5097476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D60093"/>
                </a:solidFill>
              </a:rPr>
              <a:t> </a:t>
            </a:r>
            <a:r>
              <a:rPr lang="ru-RU" sz="2400" b="1" dirty="0" smtClean="0">
                <a:solidFill>
                  <a:srgbClr val="D60093"/>
                </a:solidFill>
              </a:rPr>
              <a:t>    </a:t>
            </a:r>
            <a:r>
              <a:rPr lang="ru-RU" sz="2400" b="1" dirty="0" err="1" smtClean="0">
                <a:solidFill>
                  <a:srgbClr val="D60093"/>
                </a:solidFill>
              </a:rPr>
              <a:t>Сучасне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перкутанне</a:t>
            </a:r>
            <a:r>
              <a:rPr lang="ru-RU" sz="2400" b="1" dirty="0" smtClean="0">
                <a:solidFill>
                  <a:srgbClr val="D60093"/>
                </a:solidFill>
              </a:rPr>
              <a:t> (</a:t>
            </a:r>
            <a:r>
              <a:rPr lang="ru-RU" sz="2400" b="1" dirty="0" err="1" smtClean="0">
                <a:solidFill>
                  <a:srgbClr val="D60093"/>
                </a:solidFill>
              </a:rPr>
              <a:t>надшкірне</a:t>
            </a:r>
            <a:r>
              <a:rPr lang="ru-RU" sz="2400" b="1" dirty="0" smtClean="0">
                <a:solidFill>
                  <a:srgbClr val="D60093"/>
                </a:solidFill>
              </a:rPr>
              <a:t>) </a:t>
            </a:r>
            <a:r>
              <a:rPr lang="ru-RU" sz="2400" b="1" dirty="0" err="1" smtClean="0"/>
              <a:t>лікування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нефроуретеролітіазу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виконується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застосуванням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ригідних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нефроскопів</a:t>
            </a:r>
            <a:r>
              <a:rPr lang="ru-RU" sz="2400" b="1" dirty="0" smtClean="0"/>
              <a:t>. При </a:t>
            </a:r>
            <a:r>
              <a:rPr lang="ru-RU" sz="2400" b="1" dirty="0" err="1" smtClean="0"/>
              <a:t>розмірах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каменю</a:t>
            </a:r>
            <a:r>
              <a:rPr lang="ru-RU" sz="2400" b="1" dirty="0" smtClean="0"/>
              <a:t> до 1,5 см </a:t>
            </a:r>
            <a:r>
              <a:rPr lang="ru-RU" sz="2400" b="1" dirty="0" err="1" smtClean="0"/>
              <a:t>виконується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ендоскопічна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літоекстракція</a:t>
            </a:r>
            <a:r>
              <a:rPr lang="ru-RU" sz="2400" b="1" dirty="0" smtClean="0"/>
              <a:t>. </a:t>
            </a:r>
            <a:endParaRPr lang="ru-RU" sz="2400" b="1" dirty="0" smtClean="0"/>
          </a:p>
        </p:txBody>
      </p:sp>
      <p:pic>
        <p:nvPicPr>
          <p:cNvPr id="206854" name="Picture 6" descr="Нефролитотрипс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052607"/>
            <a:ext cx="4038600" cy="3621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6855" name="AutoShape 7"/>
          <p:cNvSpPr>
            <a:spLocks noChangeArrowheads="1"/>
          </p:cNvSpPr>
          <p:nvPr/>
        </p:nvSpPr>
        <p:spPr bwMode="auto">
          <a:xfrm>
            <a:off x="4568828" y="307181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250825" y="549275"/>
            <a:ext cx="8642350" cy="593709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4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Перкутанна</a:t>
            </a:r>
            <a:r>
              <a:rPr lang="ru-RU" sz="40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40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нефролітоекстракція</a:t>
            </a:r>
            <a:endParaRPr lang="ru-RU" sz="40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089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5041900" cy="5256212"/>
          </a:xfrm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/>
            </a:pPr>
            <a:r>
              <a:rPr lang="ru-RU" sz="2800" dirty="0" err="1" smtClean="0">
                <a:latin typeface="Franklin Gothic Book" pitchFamily="34" charset="0"/>
              </a:rPr>
              <a:t>Введення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рентгеноконтрастної</a:t>
            </a:r>
            <a:r>
              <a:rPr lang="ru-RU" sz="2800" dirty="0" smtClean="0">
                <a:latin typeface="Franklin Gothic Book" pitchFamily="34" charset="0"/>
              </a:rPr>
              <a:t> трубки </a:t>
            </a:r>
            <a:r>
              <a:rPr lang="ru-RU" sz="2800" dirty="0" err="1" smtClean="0">
                <a:latin typeface="Franklin Gothic Book" pitchFamily="34" charset="0"/>
              </a:rPr>
              <a:t>з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екстрактором</a:t>
            </a:r>
            <a:r>
              <a:rPr lang="ru-RU" sz="2800" dirty="0" smtClean="0">
                <a:latin typeface="Franklin Gothic Book" pitchFamily="34" charset="0"/>
              </a:rPr>
              <a:t> у миску </a:t>
            </a:r>
            <a:r>
              <a:rPr lang="ru-RU" sz="2800" dirty="0" err="1" smtClean="0">
                <a:latin typeface="Franklin Gothic Book" pitchFamily="34" charset="0"/>
              </a:rPr>
              <a:t>нирки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/>
            </a:pPr>
            <a:r>
              <a:rPr lang="ru-RU" sz="2800" dirty="0" smtClean="0">
                <a:latin typeface="Franklin Gothic Book" pitchFamily="34" charset="0"/>
              </a:rPr>
              <a:t>"</a:t>
            </a:r>
            <a:r>
              <a:rPr lang="ru-RU" sz="2800" dirty="0" err="1" smtClean="0">
                <a:latin typeface="Franklin Gothic Book" pitchFamily="34" charset="0"/>
              </a:rPr>
              <a:t>Вимивання</a:t>
            </a:r>
            <a:r>
              <a:rPr lang="ru-RU" sz="2800" dirty="0" smtClean="0">
                <a:latin typeface="Franklin Gothic Book" pitchFamily="34" charset="0"/>
              </a:rPr>
              <a:t>" за </a:t>
            </a:r>
            <a:r>
              <a:rPr lang="ru-RU" sz="2800" dirty="0" err="1" smtClean="0">
                <a:latin typeface="Franklin Gothic Book" pitchFamily="34" charset="0"/>
              </a:rPr>
              <a:t>допомогою</a:t>
            </a:r>
            <a:r>
              <a:rPr lang="ru-RU" sz="2800" dirty="0" smtClean="0">
                <a:latin typeface="Franklin Gothic Book" pitchFamily="34" charset="0"/>
              </a:rPr>
              <a:t> катетера конкремента </a:t>
            </a:r>
            <a:r>
              <a:rPr lang="ru-RU" sz="2800" dirty="0" err="1" smtClean="0">
                <a:latin typeface="Franklin Gothic Book" pitchFamily="34" charset="0"/>
              </a:rPr>
              <a:t>з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нижньої</a:t>
            </a:r>
            <a:r>
              <a:rPr lang="ru-RU" sz="2800" dirty="0" smtClean="0">
                <a:latin typeface="Franklin Gothic Book" pitchFamily="34" charset="0"/>
              </a:rPr>
              <a:t> чашки </a:t>
            </a:r>
            <a:r>
              <a:rPr lang="ru-RU" sz="2800" dirty="0" err="1" smtClean="0">
                <a:latin typeface="Franklin Gothic Book" pitchFamily="34" charset="0"/>
              </a:rPr>
              <a:t>нирки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208904" name="Picture 8" descr="LEX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472151" y="2400170"/>
            <a:ext cx="390698" cy="586047"/>
          </a:xfrm>
          <a:noFill/>
          <a:ln/>
        </p:spPr>
      </p:pic>
      <p:pic>
        <p:nvPicPr>
          <p:cNvPr id="208905" name="Picture 9" descr="LEX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6407727" y="4745586"/>
            <a:ext cx="519545" cy="573578"/>
          </a:xfrm>
          <a:noFill/>
          <a:ln/>
        </p:spPr>
      </p:pic>
      <p:sp>
        <p:nvSpPr>
          <p:cNvPr id="208906" name="AutoShape 10"/>
          <p:cNvSpPr>
            <a:spLocks noChangeArrowheads="1"/>
          </p:cNvSpPr>
          <p:nvPr/>
        </p:nvSpPr>
        <p:spPr bwMode="auto">
          <a:xfrm>
            <a:off x="6069026" y="2713035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8907" name="AutoShape 11"/>
          <p:cNvSpPr>
            <a:spLocks noChangeArrowheads="1"/>
          </p:cNvSpPr>
          <p:nvPr/>
        </p:nvSpPr>
        <p:spPr bwMode="auto">
          <a:xfrm>
            <a:off x="6140464" y="549911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8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6" grpId="0" animBg="1"/>
      <p:bldP spid="20890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476250"/>
            <a:ext cx="4608513" cy="61214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Захоплення</a:t>
            </a:r>
            <a:r>
              <a:rPr lang="ru-RU" sz="2800" dirty="0" smtClean="0">
                <a:latin typeface="Franklin Gothic Book" pitchFamily="34" charset="0"/>
              </a:rPr>
              <a:t> конкременту </a:t>
            </a:r>
            <a:r>
              <a:rPr lang="ru-RU" sz="2800" dirty="0" err="1" smtClean="0">
                <a:latin typeface="Franklin Gothic Book" pitchFamily="34" charset="0"/>
              </a:rPr>
              <a:t>зашморгом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err="1" smtClean="0">
                <a:latin typeface="Franklin Gothic Book" pitchFamily="34" charset="0"/>
              </a:rPr>
              <a:t>Дорміа</a:t>
            </a:r>
            <a:r>
              <a:rPr lang="ru-RU" sz="2800" dirty="0" smtClean="0">
                <a:latin typeface="Franklin Gothic Book" pitchFamily="34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Рентгенологічний</a:t>
            </a:r>
            <a:r>
              <a:rPr lang="ru-RU" sz="2800" dirty="0" smtClean="0">
                <a:latin typeface="Franklin Gothic Book" pitchFamily="34" charset="0"/>
              </a:rPr>
              <a:t> контроль</a:t>
            </a: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r>
              <a:rPr lang="ru-RU" sz="2800" dirty="0" err="1" smtClean="0">
                <a:latin typeface="Franklin Gothic Book" pitchFamily="34" charset="0"/>
              </a:rPr>
              <a:t>Вилучення</a:t>
            </a:r>
            <a:r>
              <a:rPr lang="ru-RU" sz="2800" dirty="0" smtClean="0">
                <a:latin typeface="Franklin Gothic Book" pitchFamily="34" charset="0"/>
              </a:rPr>
              <a:t> </a:t>
            </a:r>
            <a:r>
              <a:rPr lang="ru-RU" sz="2800" dirty="0" smtClean="0">
                <a:latin typeface="Franklin Gothic Book" pitchFamily="34" charset="0"/>
              </a:rPr>
              <a:t>конкременту</a:t>
            </a:r>
            <a:r>
              <a:rPr lang="ru-RU" sz="2800" dirty="0" smtClean="0">
                <a:latin typeface="Franklin Gothic Book" pitchFamily="34" charset="0"/>
              </a:rPr>
              <a:t>.</a:t>
            </a:r>
            <a:endParaRPr lang="uk-UA" sz="2800" dirty="0" smtClean="0">
              <a:latin typeface="Franklin Gothic Book" pitchFamily="34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4"/>
              </a:buClr>
              <a:buSzTx/>
              <a:buFontTx/>
              <a:buAutoNum type="arabicPeriod" startAt="3"/>
            </a:pPr>
            <a:endParaRPr lang="ru-RU" sz="2800" dirty="0">
              <a:latin typeface="Franklin Gothic Book" pitchFamily="34" charset="0"/>
            </a:endParaRPr>
          </a:p>
        </p:txBody>
      </p:sp>
      <p:pic>
        <p:nvPicPr>
          <p:cNvPr id="210952" name="Picture 8" descr="LEX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189787" y="549274"/>
            <a:ext cx="1614488" cy="244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0953" name="Picture 9" descr="LEX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6438900" y="4735195"/>
            <a:ext cx="457200" cy="594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0954" name="Picture 10" descr="Нефроэкстракция_рентге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92713" y="2781300"/>
            <a:ext cx="1466850" cy="193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0957" name="AutoShape 13"/>
          <p:cNvSpPr>
            <a:spLocks noChangeArrowheads="1"/>
          </p:cNvSpPr>
          <p:nvPr/>
        </p:nvSpPr>
        <p:spPr bwMode="auto">
          <a:xfrm>
            <a:off x="7019925" y="1641464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0958" name="AutoShape 14"/>
          <p:cNvSpPr>
            <a:spLocks noChangeArrowheads="1"/>
          </p:cNvSpPr>
          <p:nvPr/>
        </p:nvSpPr>
        <p:spPr bwMode="auto">
          <a:xfrm>
            <a:off x="5219700" y="3429000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0959" name="AutoShape 15"/>
          <p:cNvSpPr>
            <a:spLocks noChangeArrowheads="1"/>
          </p:cNvSpPr>
          <p:nvPr/>
        </p:nvSpPr>
        <p:spPr bwMode="auto">
          <a:xfrm>
            <a:off x="7426348" y="535782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7" grpId="0" animBg="1"/>
      <p:bldP spid="210958" grpId="0" animBg="1"/>
      <p:bldP spid="210959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/>
          </p:cNvSpPr>
          <p:nvPr>
            <p:ph type="title"/>
          </p:nvPr>
        </p:nvSpPr>
        <p:spPr>
          <a:xfrm>
            <a:off x="180974" y="571480"/>
            <a:ext cx="8677306" cy="1120795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Перкутанне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подроблення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>
                <a:solidFill>
                  <a:srgbClr val="61E0F9"/>
                </a:solidFill>
                <a:effectLst/>
                <a:latin typeface="Franklin Gothic Book" pitchFamily="34" charset="0"/>
              </a:rPr>
              <a:t>і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аспірація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каменя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  </a:t>
            </a:r>
            <a: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  <a:t/>
            </a:r>
            <a:b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</a:br>
            <a:r>
              <a:rPr lang="ru-RU" sz="3200" dirty="0">
                <a:solidFill>
                  <a:srgbClr val="61E0F9"/>
                </a:solidFill>
                <a:effectLst/>
                <a:latin typeface="Franklin Gothic Book" pitchFamily="34" charset="0"/>
              </a:rPr>
              <a:t>(</a:t>
            </a:r>
            <a:r>
              <a:rPr lang="ru-RU" sz="3200" dirty="0" err="1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літолапаксія</a:t>
            </a:r>
            <a:r>
              <a:rPr lang="ru-RU" sz="3200" dirty="0" smtClean="0">
                <a:solidFill>
                  <a:srgbClr val="61E0F9"/>
                </a:solidFill>
                <a:effectLst/>
                <a:latin typeface="Franklin Gothic Book" pitchFamily="34" charset="0"/>
              </a:rPr>
              <a:t>)</a:t>
            </a:r>
            <a:endParaRPr lang="ru-RU" sz="3200" dirty="0">
              <a:solidFill>
                <a:srgbClr val="61E0F9"/>
              </a:solidFill>
              <a:effectLst/>
              <a:latin typeface="Franklin Gothic Book" pitchFamily="34" charset="0"/>
            </a:endParaRPr>
          </a:p>
        </p:txBody>
      </p:sp>
      <p:sp>
        <p:nvSpPr>
          <p:cNvPr id="211971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0" y="1981200"/>
            <a:ext cx="4500563" cy="4233882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dirty="0">
                <a:latin typeface="Franklin Gothic Book" pitchFamily="34" charset="0"/>
              </a:rPr>
              <a:t>    </a:t>
            </a:r>
            <a:r>
              <a:rPr lang="ru-RU" sz="2400" dirty="0" smtClean="0">
                <a:latin typeface="Franklin Gothic Book" pitchFamily="34" charset="0"/>
              </a:rPr>
              <a:t>При </a:t>
            </a:r>
            <a:r>
              <a:rPr lang="ru-RU" sz="2400" dirty="0" err="1" smtClean="0">
                <a:latin typeface="Franklin Gothic Book" pitchFamily="34" charset="0"/>
              </a:rPr>
              <a:t>розмірах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каміння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більше</a:t>
            </a:r>
            <a:r>
              <a:rPr lang="ru-RU" sz="2400" dirty="0" smtClean="0">
                <a:latin typeface="Franklin Gothic Book" pitchFamily="34" charset="0"/>
              </a:rPr>
              <a:t> 1,5 см (аж до </a:t>
            </a:r>
            <a:r>
              <a:rPr lang="ru-RU" sz="2400" dirty="0" err="1" smtClean="0">
                <a:latin typeface="Franklin Gothic Book" pitchFamily="34" charset="0"/>
              </a:rPr>
              <a:t>коралоподібних</a:t>
            </a:r>
            <a:r>
              <a:rPr lang="ru-RU" sz="2400" dirty="0" smtClean="0">
                <a:latin typeface="Franklin Gothic Book" pitchFamily="34" charset="0"/>
              </a:rPr>
              <a:t>) </a:t>
            </a:r>
            <a:r>
              <a:rPr lang="ru-RU" sz="2400" dirty="0" err="1" smtClean="0">
                <a:latin typeface="Franklin Gothic Book" pitchFamily="34" charset="0"/>
              </a:rPr>
              <a:t>виконується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контактне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дроблення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каменю</a:t>
            </a:r>
            <a:r>
              <a:rPr lang="ru-RU" sz="2400" dirty="0" smtClean="0">
                <a:latin typeface="Franklin Gothic Book" pitchFamily="34" charset="0"/>
              </a:rPr>
              <a:t>.    </a:t>
            </a:r>
            <a:endParaRPr lang="ru-RU" sz="2400" dirty="0" smtClean="0">
              <a:latin typeface="Franklin Gothic Book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smtClean="0">
                <a:latin typeface="Franklin Gothic Book" pitchFamily="34" charset="0"/>
              </a:rPr>
              <a:t>    </a:t>
            </a:r>
            <a:r>
              <a:rPr lang="ru-RU" sz="2400" dirty="0" smtClean="0">
                <a:latin typeface="Franklin Gothic Book" pitchFamily="34" charset="0"/>
              </a:rPr>
              <a:t>Зонд </a:t>
            </a:r>
            <a:r>
              <a:rPr lang="ru-RU" sz="2400" dirty="0" err="1" smtClean="0">
                <a:latin typeface="Franklin Gothic Book" pitchFamily="34" charset="0"/>
              </a:rPr>
              <a:t>літотриптора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інструментальним</a:t>
            </a:r>
            <a:r>
              <a:rPr lang="ru-RU" sz="2400" dirty="0" smtClean="0">
                <a:latin typeface="Franklin Gothic Book" pitchFamily="34" charset="0"/>
              </a:rPr>
              <a:t> каналом </a:t>
            </a:r>
            <a:r>
              <a:rPr lang="ru-RU" sz="2400" dirty="0" err="1" smtClean="0">
                <a:latin typeface="Franklin Gothic Book" pitchFamily="34" charset="0"/>
              </a:rPr>
              <a:t>нефроскопа</a:t>
            </a:r>
            <a:r>
              <a:rPr lang="ru-RU" sz="2400" dirty="0" smtClean="0">
                <a:latin typeface="Franklin Gothic Book" pitchFamily="34" charset="0"/>
              </a:rPr>
              <a:t> </a:t>
            </a:r>
            <a:r>
              <a:rPr lang="ru-RU" sz="2400" dirty="0" err="1" smtClean="0">
                <a:latin typeface="Franklin Gothic Book" pitchFamily="34" charset="0"/>
              </a:rPr>
              <a:t>підводиться</a:t>
            </a:r>
            <a:r>
              <a:rPr lang="ru-RU" sz="2400" dirty="0" smtClean="0">
                <a:latin typeface="Franklin Gothic Book" pitchFamily="34" charset="0"/>
              </a:rPr>
              <a:t> до </a:t>
            </a:r>
            <a:r>
              <a:rPr lang="ru-RU" sz="2400" dirty="0" err="1" smtClean="0">
                <a:latin typeface="Franklin Gothic Book" pitchFamily="34" charset="0"/>
              </a:rPr>
              <a:t>каменя</a:t>
            </a:r>
            <a:r>
              <a:rPr lang="ru-RU" sz="2400" dirty="0" smtClean="0">
                <a:latin typeface="Franklin Gothic Book" pitchFamily="34" charset="0"/>
              </a:rPr>
              <a:t>.</a:t>
            </a:r>
          </a:p>
        </p:txBody>
      </p:sp>
      <p:pic>
        <p:nvPicPr>
          <p:cNvPr id="211974" name="Picture 6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40978" y="3453779"/>
            <a:ext cx="453044" cy="818804"/>
          </a:xfrm>
          <a:noFill/>
          <a:ln/>
        </p:spPr>
      </p:pic>
      <p:sp>
        <p:nvSpPr>
          <p:cNvPr id="211977" name="AutoShape 9"/>
          <p:cNvSpPr>
            <a:spLocks noChangeArrowheads="1"/>
          </p:cNvSpPr>
          <p:nvPr/>
        </p:nvSpPr>
        <p:spPr bwMode="auto">
          <a:xfrm>
            <a:off x="6354778" y="3284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7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5" name="Rectangle 3"/>
          <p:cNvSpPr>
            <a:spLocks noGrp="1" noChangeAspect="1" noChangeArrowheads="1"/>
          </p:cNvSpPr>
          <p:nvPr>
            <p:ph type="body" sz="half" idx="1"/>
          </p:nvPr>
        </p:nvSpPr>
        <p:spPr>
          <a:xfrm>
            <a:off x="250825" y="549275"/>
            <a:ext cx="5041900" cy="6048375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400" b="1" dirty="0">
                <a:solidFill>
                  <a:srgbClr val="D60093"/>
                </a:solidFill>
              </a:rPr>
              <a:t>    </a:t>
            </a:r>
            <a:r>
              <a:rPr lang="ru-RU" sz="2400" b="1" dirty="0" smtClean="0">
                <a:solidFill>
                  <a:srgbClr val="D60093"/>
                </a:solidFill>
              </a:rPr>
              <a:t>Проводиться </a:t>
            </a:r>
            <a:r>
              <a:rPr lang="ru-RU" sz="2400" b="1" dirty="0" err="1" smtClean="0">
                <a:solidFill>
                  <a:srgbClr val="D60093"/>
                </a:solidFill>
              </a:rPr>
              <a:t>дроблення</a:t>
            </a:r>
            <a:r>
              <a:rPr lang="ru-RU" sz="2400" b="1" dirty="0" smtClean="0">
                <a:solidFill>
                  <a:srgbClr val="D60093"/>
                </a:solidFill>
              </a:rPr>
              <a:t> та </a:t>
            </a:r>
            <a:r>
              <a:rPr lang="ru-RU" sz="2400" b="1" dirty="0" err="1" smtClean="0">
                <a:solidFill>
                  <a:srgbClr val="D60093"/>
                </a:solidFill>
              </a:rPr>
              <a:t>одночасна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аспірація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дрібних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фрагментів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каменю</a:t>
            </a:r>
            <a:r>
              <a:rPr lang="ru-RU" sz="2400" b="1" dirty="0" smtClean="0">
                <a:solidFill>
                  <a:srgbClr val="D60093"/>
                </a:solidFill>
              </a:rPr>
              <a:t> (</a:t>
            </a:r>
            <a:r>
              <a:rPr lang="ru-RU" sz="2400" b="1" dirty="0" err="1" smtClean="0">
                <a:solidFill>
                  <a:srgbClr val="D60093"/>
                </a:solidFill>
              </a:rPr>
              <a:t>літолапаксія</a:t>
            </a:r>
            <a:r>
              <a:rPr lang="ru-RU" sz="2400" b="1" dirty="0" smtClean="0">
                <a:solidFill>
                  <a:srgbClr val="D60093"/>
                </a:solidFill>
              </a:rPr>
              <a:t>).     </a:t>
            </a:r>
            <a:endParaRPr lang="ru-RU" sz="2400" b="1" dirty="0" smtClean="0">
              <a:solidFill>
                <a:srgbClr val="D60093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smtClean="0">
                <a:solidFill>
                  <a:srgbClr val="D60093"/>
                </a:solidFill>
              </a:rPr>
              <a:t>   </a:t>
            </a:r>
            <a:r>
              <a:rPr lang="ru-RU" sz="2400" b="1" dirty="0" err="1" smtClean="0">
                <a:solidFill>
                  <a:srgbClr val="D60093"/>
                </a:solidFill>
              </a:rPr>
              <a:t>Операція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закінчується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встановленням</a:t>
            </a:r>
            <a:r>
              <a:rPr lang="ru-RU" sz="2400" b="1" dirty="0" smtClean="0">
                <a:solidFill>
                  <a:srgbClr val="D60093"/>
                </a:solidFill>
              </a:rPr>
              <a:t> у балку </a:t>
            </a:r>
            <a:r>
              <a:rPr lang="ru-RU" sz="2400" b="1" dirty="0" err="1" smtClean="0">
                <a:solidFill>
                  <a:srgbClr val="D60093"/>
                </a:solidFill>
              </a:rPr>
              <a:t>нирки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нефростомічного</a:t>
            </a:r>
            <a:r>
              <a:rPr lang="ru-RU" sz="2400" b="1" dirty="0" smtClean="0">
                <a:solidFill>
                  <a:srgbClr val="D60093"/>
                </a:solidFill>
              </a:rPr>
              <a:t> дренажу.     </a:t>
            </a:r>
            <a:r>
              <a:rPr lang="ru-RU" sz="2400" b="1" dirty="0" err="1" smtClean="0">
                <a:solidFill>
                  <a:srgbClr val="D60093"/>
                </a:solidFill>
              </a:rPr>
              <a:t>Фрагменти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каменю</a:t>
            </a:r>
            <a:r>
              <a:rPr lang="ru-RU" sz="2400" b="1" dirty="0" smtClean="0">
                <a:solidFill>
                  <a:srgbClr val="D60093"/>
                </a:solidFill>
              </a:rPr>
              <a:t>, </a:t>
            </a:r>
            <a:r>
              <a:rPr lang="ru-RU" sz="2400" b="1" dirty="0" err="1" smtClean="0">
                <a:solidFill>
                  <a:srgbClr val="D60093"/>
                </a:solidFill>
              </a:rPr>
              <a:t>що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залишилися</a:t>
            </a:r>
            <a:r>
              <a:rPr lang="ru-RU" sz="2400" b="1" dirty="0" smtClean="0">
                <a:solidFill>
                  <a:srgbClr val="D60093"/>
                </a:solidFill>
              </a:rPr>
              <a:t>, </a:t>
            </a:r>
            <a:r>
              <a:rPr lang="ru-RU" sz="2400" b="1" dirty="0" err="1" smtClean="0">
                <a:solidFill>
                  <a:srgbClr val="D60093"/>
                </a:solidFill>
              </a:rPr>
              <a:t>руйнуються</a:t>
            </a:r>
            <a:r>
              <a:rPr lang="ru-RU" sz="2400" b="1" dirty="0" smtClean="0">
                <a:solidFill>
                  <a:srgbClr val="D60093"/>
                </a:solidFill>
              </a:rPr>
              <a:t> шляхом </a:t>
            </a:r>
            <a:r>
              <a:rPr lang="ru-RU" sz="2400" b="1" dirty="0" err="1" smtClean="0">
                <a:solidFill>
                  <a:srgbClr val="D60093"/>
                </a:solidFill>
              </a:rPr>
              <a:t>дистанційної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літотрипсії</a:t>
            </a:r>
            <a:r>
              <a:rPr lang="ru-RU" sz="2400" b="1" dirty="0" smtClean="0">
                <a:solidFill>
                  <a:srgbClr val="D60093"/>
                </a:solidFill>
              </a:rPr>
              <a:t> на </a:t>
            </a:r>
            <a:r>
              <a:rPr lang="ru-RU" sz="2400" b="1" dirty="0" err="1" smtClean="0">
                <a:solidFill>
                  <a:srgbClr val="D60093"/>
                </a:solidFill>
              </a:rPr>
              <a:t>тлі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дренованої</a:t>
            </a:r>
            <a:r>
              <a:rPr lang="ru-RU" sz="2400" b="1" dirty="0" smtClean="0">
                <a:solidFill>
                  <a:srgbClr val="D60093"/>
                </a:solidFill>
              </a:rPr>
              <a:t> </a:t>
            </a:r>
            <a:r>
              <a:rPr lang="ru-RU" sz="2400" b="1" dirty="0" err="1" smtClean="0">
                <a:solidFill>
                  <a:srgbClr val="D60093"/>
                </a:solidFill>
              </a:rPr>
              <a:t>нирки</a:t>
            </a:r>
            <a:r>
              <a:rPr lang="ru-RU" sz="2400" b="1" dirty="0" smtClean="0">
                <a:solidFill>
                  <a:srgbClr val="D60093"/>
                </a:solidFill>
              </a:rPr>
              <a:t>.</a:t>
            </a:r>
          </a:p>
        </p:txBody>
      </p:sp>
      <p:pic>
        <p:nvPicPr>
          <p:cNvPr id="213000" name="Picture 8" descr="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29430" y="273781"/>
            <a:ext cx="2228850" cy="3298095"/>
          </a:xfrm>
          <a:noFill/>
          <a:ln/>
        </p:spPr>
      </p:pic>
      <p:pic>
        <p:nvPicPr>
          <p:cNvPr id="213001" name="Picture 9" descr="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357818" y="3714752"/>
            <a:ext cx="2043113" cy="2959364"/>
          </a:xfrm>
          <a:noFill/>
          <a:ln/>
        </p:spPr>
      </p:pic>
      <p:sp>
        <p:nvSpPr>
          <p:cNvPr id="213003" name="AutoShape 11"/>
          <p:cNvSpPr>
            <a:spLocks noChangeArrowheads="1"/>
          </p:cNvSpPr>
          <p:nvPr/>
        </p:nvSpPr>
        <p:spPr bwMode="auto">
          <a:xfrm>
            <a:off x="7069158" y="1214422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3004" name="AutoShape 12"/>
          <p:cNvSpPr>
            <a:spLocks noChangeArrowheads="1"/>
          </p:cNvSpPr>
          <p:nvPr/>
        </p:nvSpPr>
        <p:spPr bwMode="auto">
          <a:xfrm>
            <a:off x="5497522" y="4071942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FF0D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3" grpId="0" animBg="1"/>
      <p:bldP spid="213004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357158" y="395288"/>
            <a:ext cx="850112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  <a:cs typeface="Times New Roman" pitchFamily="18" charset="0"/>
              </a:rPr>
              <a:t/>
            </a:r>
            <a:br>
              <a:rPr lang="en-US" sz="2000" dirty="0">
                <a:latin typeface="Calibri" pitchFamily="34" charset="0"/>
                <a:cs typeface="Times New Roman" pitchFamily="18" charset="0"/>
              </a:rPr>
            </a:br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Calibri" pitchFamily="34" charset="0"/>
              <a:cs typeface="Times New Roman" pitchFamily="18" charset="0"/>
            </a:endParaRPr>
          </a:p>
          <a:p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Основними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завданнями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лікуванні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хворих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ІСШ: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ліквідація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або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зменшення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запального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процесу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нирковій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тканині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сечовому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міхурі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При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виборі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препарату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необхідно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керуватися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відомостями:про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збудника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інфекції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про 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спектр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антимікробної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дії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препарату.</a:t>
            </a:r>
          </a:p>
          <a:p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Антибіотик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може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бути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безпечним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здатним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створювати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високі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концентрації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паренхімі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нирок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сечі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але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якщо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в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його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спектрі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немає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активності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проти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конкретного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збудника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призначення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такого препарату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є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безглуздим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3076" name="Picture 3" descr="http://meduniver.com/Medical/Xirurgia/Img/22.jpg"/>
          <p:cNvPicPr>
            <a:picLocks noChangeAspect="1" noChangeArrowheads="1"/>
          </p:cNvPicPr>
          <p:nvPr/>
        </p:nvPicPr>
        <p:blipFill>
          <a:blip r:embed="rId2"/>
          <a:srcRect b="18872"/>
          <a:stretch>
            <a:fillRect/>
          </a:stretch>
        </p:blipFill>
        <p:spPr bwMode="auto">
          <a:xfrm>
            <a:off x="5795963" y="260350"/>
            <a:ext cx="3046412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1835150" y="333375"/>
            <a:ext cx="5761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Основні</a:t>
            </a:r>
            <a:r>
              <a:rPr lang="ru-RU" b="1" dirty="0" smtClean="0"/>
              <a:t> </a:t>
            </a:r>
            <a:r>
              <a:rPr lang="ru-RU" b="1" dirty="0" err="1" smtClean="0"/>
              <a:t>принципи</a:t>
            </a:r>
            <a:r>
              <a:rPr lang="ru-RU" b="1" dirty="0" smtClean="0"/>
              <a:t> </a:t>
            </a:r>
            <a:r>
              <a:rPr lang="ru-RU" b="1" dirty="0" err="1" smtClean="0"/>
              <a:t>антибіотикотерапії</a:t>
            </a:r>
            <a:endParaRPr lang="ru-RU" b="1" dirty="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1619250" y="1268413"/>
            <a:ext cx="595947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/>
              <a:t>Виділення</a:t>
            </a:r>
            <a:r>
              <a:rPr lang="ru-RU" dirty="0" smtClean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ідентифікація</a:t>
            </a:r>
            <a:r>
              <a:rPr lang="ru-RU" dirty="0" smtClean="0"/>
              <a:t>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захворювань</a:t>
            </a:r>
            <a:r>
              <a:rPr lang="ru-RU" dirty="0" smtClean="0"/>
              <a:t>,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антибіотикограм</a:t>
            </a:r>
            <a:r>
              <a:rPr lang="ru-RU" dirty="0" smtClean="0"/>
              <a:t>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Вибір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активного та </a:t>
            </a:r>
            <a:r>
              <a:rPr lang="ru-RU" dirty="0" err="1" smtClean="0"/>
              <a:t>найменш</a:t>
            </a:r>
            <a:r>
              <a:rPr lang="ru-RU" dirty="0" smtClean="0"/>
              <a:t> токсичного препарату.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оптимальних</a:t>
            </a:r>
            <a:r>
              <a:rPr lang="ru-RU" dirty="0" smtClean="0"/>
              <a:t> доз та </a:t>
            </a:r>
            <a:r>
              <a:rPr lang="ru-RU" dirty="0" err="1" smtClean="0"/>
              <a:t>методів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антибіотика</a:t>
            </a:r>
            <a:r>
              <a:rPr lang="ru-RU" dirty="0" smtClean="0"/>
              <a:t>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Своєчасний</a:t>
            </a:r>
            <a:r>
              <a:rPr lang="ru-RU" dirty="0" smtClean="0"/>
              <a:t> </a:t>
            </a:r>
            <a:r>
              <a:rPr lang="ru-RU" dirty="0" smtClean="0"/>
              <a:t>початок </a:t>
            </a:r>
            <a:r>
              <a:rPr lang="ru-RU" dirty="0" err="1" smtClean="0"/>
              <a:t>лікування</a:t>
            </a:r>
            <a:r>
              <a:rPr lang="ru-RU" dirty="0" smtClean="0"/>
              <a:t> та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курсів</a:t>
            </a:r>
            <a:r>
              <a:rPr lang="ru-RU" dirty="0" smtClean="0"/>
              <a:t> </a:t>
            </a:r>
            <a:r>
              <a:rPr lang="ru-RU" dirty="0" err="1" smtClean="0"/>
              <a:t>хіміотерапії</a:t>
            </a:r>
            <a:r>
              <a:rPr lang="ru-RU" dirty="0" smtClean="0"/>
              <a:t> (</a:t>
            </a:r>
            <a:r>
              <a:rPr lang="ru-RU" dirty="0" err="1" smtClean="0"/>
              <a:t>антибіотикотерапії</a:t>
            </a:r>
            <a:r>
              <a:rPr lang="ru-RU" dirty="0" smtClean="0"/>
              <a:t>) </a:t>
            </a:r>
            <a:r>
              <a:rPr lang="ru-RU" dirty="0" err="1" smtClean="0"/>
              <a:t>необхідної</a:t>
            </a:r>
            <a:r>
              <a:rPr lang="ru-RU" dirty="0" smtClean="0"/>
              <a:t> </a:t>
            </a:r>
            <a:r>
              <a:rPr lang="ru-RU" dirty="0" err="1" smtClean="0"/>
              <a:t>тривалості</a:t>
            </a:r>
            <a:r>
              <a:rPr lang="ru-RU" dirty="0" smtClean="0"/>
              <a:t>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Знання</a:t>
            </a:r>
            <a:r>
              <a:rPr lang="ru-RU" dirty="0" smtClean="0"/>
              <a:t> </a:t>
            </a:r>
            <a:r>
              <a:rPr lang="ru-RU" dirty="0" smtClean="0"/>
              <a:t>характеру та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побічних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 при </a:t>
            </a:r>
            <a:r>
              <a:rPr lang="ru-RU" dirty="0" err="1" smtClean="0"/>
              <a:t>призначенні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Комбінування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антибактеріальних</a:t>
            </a:r>
            <a:r>
              <a:rPr lang="ru-RU" dirty="0" smtClean="0"/>
              <a:t> </a:t>
            </a:r>
            <a:r>
              <a:rPr lang="ru-RU" dirty="0" err="1" smtClean="0"/>
              <a:t>препаратів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посилення</a:t>
            </a:r>
            <a:r>
              <a:rPr lang="ru-RU" dirty="0" smtClean="0"/>
              <a:t> </a:t>
            </a:r>
            <a:r>
              <a:rPr lang="ru-RU" dirty="0" err="1" smtClean="0"/>
              <a:t>антибактеріального</a:t>
            </a:r>
            <a:r>
              <a:rPr lang="ru-RU" dirty="0" smtClean="0"/>
              <a:t> </a:t>
            </a:r>
            <a:r>
              <a:rPr lang="ru-RU" dirty="0" err="1" smtClean="0"/>
              <a:t>ефекту</a:t>
            </a:r>
            <a:r>
              <a:rPr lang="ru-RU" dirty="0" smtClean="0"/>
              <a:t>, </a:t>
            </a:r>
            <a:r>
              <a:rPr lang="ru-RU" dirty="0" err="1" smtClean="0"/>
              <a:t>покращення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фармакокінетики</a:t>
            </a:r>
            <a:r>
              <a:rPr lang="ru-RU" dirty="0" smtClean="0"/>
              <a:t> та </a:t>
            </a:r>
            <a:r>
              <a:rPr lang="ru-RU" dirty="0" err="1" smtClean="0"/>
              <a:t>зниження</a:t>
            </a:r>
            <a:r>
              <a:rPr lang="ru-RU" dirty="0" smtClean="0"/>
              <a:t> </a:t>
            </a:r>
            <a:r>
              <a:rPr lang="ru-RU" dirty="0" err="1" smtClean="0"/>
              <a:t>частоти</a:t>
            </a:r>
            <a:r>
              <a:rPr lang="ru-RU" dirty="0" smtClean="0"/>
              <a:t> </a:t>
            </a:r>
            <a:r>
              <a:rPr lang="ru-RU" dirty="0" err="1" smtClean="0"/>
              <a:t>побічних</a:t>
            </a:r>
            <a:r>
              <a:rPr lang="ru-RU" dirty="0" smtClean="0"/>
              <a:t> </a:t>
            </a:r>
            <a:r>
              <a:rPr lang="ru-RU" dirty="0" err="1" smtClean="0"/>
              <a:t>явищ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827088" y="744538"/>
            <a:ext cx="76327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Загальні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антибактеріальної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терапії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фебрильному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перебігу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ІСШ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починати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терапію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парентерального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антибіотика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широкого спектру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пеніциліни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II, III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чутливість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мікрофлори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пієлонефриту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становить 14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циститу – 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міхурово-сечовідним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рефлюксом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антимікробна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профілактика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тривалою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безсимптомній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бактеріурії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антибактеріальна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терапія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показана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виняток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buFontTx/>
              <a:buBlip>
                <a:blip r:embed="rId2"/>
              </a:buBlip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611188" y="1403350"/>
            <a:ext cx="74898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ІСШ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сьогоднішній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фторхінолони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обмежені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педіатрії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уроантисептики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6148" name="Picture 3" descr="http://www.arterium.ua/uploads/catalog/89daf5967a707aa8f498a6b08b05e919d69878f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48225"/>
            <a:ext cx="2411413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http://www.medkarta.ru/imgshow.php?file=models&amp;id=http://vzdr.ru/images/product/8605128.jpg&amp;s=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0"/>
            <a:ext cx="22701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http://venus-med.ru/uploads/posts/2011-10/1318514795_monur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4797425"/>
            <a:ext cx="2087562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 descr="http://www.genglob.com/image/cache/Imipenem-Cilastatin-for-Injection-USP-250x2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3575" y="447675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611188" y="292100"/>
            <a:ext cx="734536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нфекції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нижніх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сечових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шляхів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Аугментин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Флемоклав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Солютаб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ампіцилін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сульбактам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Уназін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цефуроксим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цефаклор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3.Фосфоміцин.</a:t>
            </a: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4.Похідні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фурадонін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фурамаг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</p:txBody>
      </p:sp>
      <p:pic>
        <p:nvPicPr>
          <p:cNvPr id="7172" name="Picture 3" descr="http://www.medlinez.ru/sites/default/files/amoksiklav-tab.jpg?12999589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0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http://www.clinicalpharmacology.com/apps/images/photo_us/028/unas002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3357563"/>
            <a:ext cx="135094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7" descr="http://medbrowse.com.ua/drug_photos/321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4929198"/>
            <a:ext cx="83502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611188" y="185738"/>
            <a:ext cx="65881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інфекції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верхніх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сечових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шляхів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ампіцилін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сульбактам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цефуроксим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цефамандол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цефотаксим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цефтазидим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цефтріаксон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цефепім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нетілміцин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амікацин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buFontTx/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іміпенем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меропенем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6" name="Picture 3" descr="http://darudar.org/var/files/img/dd/bf/ddbf1120128079bebdc1b2fc3e58eb13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2708275"/>
            <a:ext cx="22685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http://i4.otzovik.com/product/2012/02/1889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941888"/>
            <a:ext cx="1806575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 descr="http://www.ilanfarm.ru/files/rls_others/751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7875" y="260350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1258888" y="549275"/>
            <a:ext cx="68056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Стратегічним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принципом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амбулаторних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достатність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Препаратами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першого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ряду 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амоксицилін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клавуланова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кислота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Амоксиклав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пероральні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ІІ та ІІІ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нітрофуранового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ряду: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нітрофурантоїн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Фурадонін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фуразідин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Фурагін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9220" name="Picture 3" descr="http://www.stoletov.ru/upload/iblock/000/320x320_96cc96cb-eb1b-11de-acf1-000e0ce43f08_35af24b4-aae7-11df-8198-00237dd1d6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0538" y="4724400"/>
            <a:ext cx="230346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http://im8-tub-kz.yandex.net/i?id=486454496-3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9250"/>
            <a:ext cx="1533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1258888" y="846138"/>
            <a:ext cx="6985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антибіотикотерапії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стаціонарі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принципу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простого до потужного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максимум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інтенсивності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Спектр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груп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антибактеріальних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тут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розширено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інгібіторозахищені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амінопеніциліни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цефалоспорини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поколінь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аміноглікозиди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карбапенеми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фторхінолони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827088" y="620713"/>
            <a:ext cx="76327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рецидивів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ІМП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складним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завданням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пов'язано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резистентності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мікроорганізмів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особливо при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повторних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курсів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побічними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ефектами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здатністю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антибіотиків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викликати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імуносупресію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комплаентності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тривалими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курсами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препарату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900113" y="115888"/>
            <a:ext cx="77041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Го</a:t>
            </a:r>
            <a:r>
              <a:rPr lang="ru-RU" b="1" dirty="0" err="1" smtClean="0"/>
              <a:t>стрий</a:t>
            </a:r>
            <a:r>
              <a:rPr lang="ru-RU" b="1" dirty="0" smtClean="0"/>
              <a:t> </a:t>
            </a:r>
            <a:r>
              <a:rPr lang="ru-RU" b="1" dirty="0"/>
              <a:t>цистит</a:t>
            </a:r>
          </a:p>
          <a:p>
            <a:pPr algn="ctr"/>
            <a:r>
              <a:rPr lang="ru-RU" sz="1400" b="1" dirty="0"/>
              <a:t>Причина</a:t>
            </a:r>
            <a:r>
              <a:rPr lang="ru-RU" sz="1400" dirty="0"/>
              <a:t> </a:t>
            </a:r>
            <a:r>
              <a:rPr lang="ru-RU" sz="1400" dirty="0" smtClean="0"/>
              <a:t>-</a:t>
            </a:r>
            <a:r>
              <a:rPr lang="ru-RU" sz="1400" dirty="0" smtClean="0"/>
              <a:t> </a:t>
            </a:r>
            <a:r>
              <a:rPr lang="ru-RU" sz="1400" dirty="0"/>
              <a:t>E. </a:t>
            </a:r>
            <a:r>
              <a:rPr lang="ru-RU" sz="1400" dirty="0" err="1"/>
              <a:t>coli</a:t>
            </a:r>
            <a:r>
              <a:rPr lang="ru-RU" sz="1400" dirty="0"/>
              <a:t> в 80%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, </a:t>
            </a:r>
            <a:r>
              <a:rPr lang="ru-RU" sz="1400" dirty="0"/>
              <a:t>S. </a:t>
            </a:r>
            <a:r>
              <a:rPr lang="ru-RU" sz="1400" dirty="0" err="1"/>
              <a:t>saprophyticus</a:t>
            </a:r>
            <a:r>
              <a:rPr lang="ru-RU" sz="1400" dirty="0"/>
              <a:t>- в 10-15%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, </a:t>
            </a:r>
            <a:r>
              <a:rPr lang="ru-RU" sz="1400" dirty="0" err="1" smtClean="0"/>
              <a:t>клебсієлла</a:t>
            </a:r>
            <a:r>
              <a:rPr lang="ru-RU" sz="1400" dirty="0" smtClean="0"/>
              <a:t> </a:t>
            </a:r>
            <a:r>
              <a:rPr lang="ru-RU" sz="1400" dirty="0" err="1"/>
              <a:t>і</a:t>
            </a:r>
            <a:r>
              <a:rPr lang="ru-RU" sz="1400" dirty="0" smtClean="0"/>
              <a:t> протей </a:t>
            </a:r>
            <a:r>
              <a:rPr lang="ru-RU" sz="1400" dirty="0"/>
              <a:t>- в 5-10% </a:t>
            </a:r>
            <a:r>
              <a:rPr lang="ru-RU" sz="1400" dirty="0" err="1" smtClean="0"/>
              <a:t>випадків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611188" y="1268413"/>
            <a:ext cx="799306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Проводиться </a:t>
            </a:r>
            <a:r>
              <a:rPr lang="ru-RU" dirty="0" err="1" smtClean="0"/>
              <a:t>антибіотиками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3 </a:t>
            </a:r>
            <a:r>
              <a:rPr lang="ru-RU" dirty="0" err="1" smtClean="0"/>
              <a:t>днів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обтяжливими</a:t>
            </a:r>
            <a:r>
              <a:rPr lang="ru-RU" dirty="0" smtClean="0"/>
              <a:t> факторами – </a:t>
            </a:r>
            <a:r>
              <a:rPr lang="ru-RU" dirty="0" err="1" smtClean="0"/>
              <a:t>протягом</a:t>
            </a:r>
            <a:r>
              <a:rPr lang="ru-RU" dirty="0" smtClean="0"/>
              <a:t> 7 </a:t>
            </a:r>
            <a:r>
              <a:rPr lang="ru-RU" dirty="0" err="1" smtClean="0"/>
              <a:t>днів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пам'ятати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err="1" smtClean="0"/>
              <a:t>третина</a:t>
            </a:r>
            <a:r>
              <a:rPr lang="ru-RU" dirty="0" smtClean="0"/>
              <a:t> </a:t>
            </a:r>
            <a:r>
              <a:rPr lang="ru-RU" dirty="0" err="1" smtClean="0"/>
              <a:t>бактеріальних</a:t>
            </a:r>
            <a:r>
              <a:rPr lang="ru-RU" dirty="0" smtClean="0"/>
              <a:t> </a:t>
            </a:r>
            <a:r>
              <a:rPr lang="ru-RU" dirty="0" err="1" smtClean="0"/>
              <a:t>штамів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викликають</a:t>
            </a:r>
            <a:r>
              <a:rPr lang="ru-RU" dirty="0" smtClean="0"/>
              <a:t> цистит, </a:t>
            </a:r>
            <a:r>
              <a:rPr lang="ru-RU" dirty="0" err="1" smtClean="0"/>
              <a:t>стійка</a:t>
            </a:r>
            <a:r>
              <a:rPr lang="ru-RU" dirty="0" smtClean="0"/>
              <a:t> до </a:t>
            </a:r>
            <a:r>
              <a:rPr lang="ru-RU" dirty="0" err="1" smtClean="0"/>
              <a:t>амоксициліну</a:t>
            </a:r>
            <a:r>
              <a:rPr lang="ru-RU" dirty="0" smtClean="0"/>
              <a:t>, </a:t>
            </a:r>
            <a:r>
              <a:rPr lang="ru-RU" dirty="0" err="1" smtClean="0"/>
              <a:t>приблизно</a:t>
            </a:r>
            <a:r>
              <a:rPr lang="ru-RU" dirty="0" smtClean="0"/>
              <a:t> 15-20% - до </a:t>
            </a:r>
            <a:r>
              <a:rPr lang="ru-RU" dirty="0" err="1" smtClean="0"/>
              <a:t>нітрофуранів</a:t>
            </a:r>
            <a:r>
              <a:rPr lang="ru-RU" dirty="0" smtClean="0"/>
              <a:t>, 5-15% - до </a:t>
            </a:r>
            <a:r>
              <a:rPr lang="ru-RU" dirty="0" err="1" smtClean="0"/>
              <a:t>бісептолу</a:t>
            </a:r>
            <a:r>
              <a:rPr lang="ru-RU" dirty="0" smtClean="0"/>
              <a:t>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менше</a:t>
            </a:r>
            <a:r>
              <a:rPr lang="ru-RU" dirty="0" smtClean="0"/>
              <a:t> 5% - до </a:t>
            </a:r>
            <a:r>
              <a:rPr lang="ru-RU" dirty="0" err="1" smtClean="0"/>
              <a:t>фторхінолонів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-</a:t>
            </a:r>
            <a:r>
              <a:rPr lang="ru-RU" dirty="0" err="1" smtClean="0"/>
              <a:t>триметоприм</a:t>
            </a:r>
            <a:r>
              <a:rPr lang="ru-RU" dirty="0" smtClean="0"/>
              <a:t>/</a:t>
            </a:r>
            <a:r>
              <a:rPr lang="ru-RU" dirty="0" err="1" smtClean="0"/>
              <a:t>сульфаметоксазол</a:t>
            </a:r>
            <a:r>
              <a:rPr lang="ru-RU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бісептол</a:t>
            </a:r>
            <a:r>
              <a:rPr lang="ru-RU" dirty="0" smtClean="0"/>
              <a:t>) не </a:t>
            </a:r>
            <a:r>
              <a:rPr lang="ru-RU" dirty="0" err="1" smtClean="0"/>
              <a:t>рекомендується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та </a:t>
            </a:r>
            <a:r>
              <a:rPr lang="ru-RU" dirty="0" err="1" smtClean="0"/>
              <a:t>профілактики</a:t>
            </a:r>
            <a:r>
              <a:rPr lang="ru-RU" dirty="0" smtClean="0"/>
              <a:t> </a:t>
            </a:r>
            <a:r>
              <a:rPr lang="ru-RU" dirty="0" err="1" smtClean="0"/>
              <a:t>інфекцій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через </a:t>
            </a:r>
            <a:r>
              <a:rPr lang="ru-RU" dirty="0" err="1" smtClean="0"/>
              <a:t>високий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антибіотикорезистентності</a:t>
            </a:r>
            <a:r>
              <a:rPr lang="ru-RU" dirty="0" smtClean="0"/>
              <a:t> до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основних</a:t>
            </a:r>
            <a:r>
              <a:rPr lang="ru-RU" dirty="0" smtClean="0"/>
              <a:t> </a:t>
            </a:r>
            <a:r>
              <a:rPr lang="ru-RU" dirty="0" err="1" smtClean="0"/>
              <a:t>уропатогенів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err="1" smtClean="0"/>
              <a:t>Фосфоміцин</a:t>
            </a:r>
            <a:r>
              <a:rPr lang="ru-RU" dirty="0" smtClean="0"/>
              <a:t> </a:t>
            </a:r>
            <a:r>
              <a:rPr lang="ru-RU" dirty="0" err="1" smtClean="0"/>
              <a:t>трометамол</a:t>
            </a:r>
            <a:r>
              <a:rPr lang="ru-RU" dirty="0" smtClean="0"/>
              <a:t> (</a:t>
            </a:r>
            <a:r>
              <a:rPr lang="ru-RU" dirty="0" err="1" smtClean="0"/>
              <a:t>монурал</a:t>
            </a:r>
            <a:r>
              <a:rPr lang="ru-RU" dirty="0" smtClean="0"/>
              <a:t>) </a:t>
            </a:r>
            <a:r>
              <a:rPr lang="ru-RU" dirty="0" err="1" smtClean="0"/>
              <a:t>ефективний</a:t>
            </a:r>
            <a:r>
              <a:rPr lang="ru-RU" dirty="0" smtClean="0"/>
              <a:t> у </a:t>
            </a:r>
            <a:r>
              <a:rPr lang="ru-RU" dirty="0" err="1" smtClean="0"/>
              <a:t>лікуванні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циститу в </a:t>
            </a:r>
            <a:r>
              <a:rPr lang="ru-RU" dirty="0" err="1" smtClean="0"/>
              <a:t>одній</a:t>
            </a:r>
            <a:r>
              <a:rPr lang="ru-RU" dirty="0" smtClean="0"/>
              <a:t> </a:t>
            </a:r>
            <a:r>
              <a:rPr lang="ru-RU" dirty="0" err="1" smtClean="0"/>
              <a:t>дозі</a:t>
            </a:r>
            <a:r>
              <a:rPr lang="ru-RU" dirty="0" smtClean="0"/>
              <a:t>: </a:t>
            </a:r>
            <a:r>
              <a:rPr lang="ru-RU" dirty="0" smtClean="0"/>
              <a:t>3,0 г </a:t>
            </a:r>
            <a:r>
              <a:rPr lang="ru-RU" dirty="0" err="1" smtClean="0"/>
              <a:t>всередину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49275"/>
          <a:ext cx="9144000" cy="6309322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62505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 smtClean="0">
                          <a:solidFill>
                            <a:srgbClr val="FFFFFF"/>
                          </a:solidFill>
                        </a:rPr>
                        <a:t>Антибіотик</a:t>
                      </a:r>
                      <a:r>
                        <a:rPr lang="ru-RU" sz="12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200" dirty="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FFFFFF"/>
                          </a:solidFill>
                        </a:rPr>
                        <a:t>Доза </a:t>
                      </a:r>
                      <a:endParaRPr lang="ru-RU" sz="120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 smtClean="0">
                          <a:solidFill>
                            <a:srgbClr val="FFFFFF"/>
                          </a:solidFill>
                        </a:rPr>
                        <a:t>Тривалість</a:t>
                      </a:r>
                      <a:r>
                        <a:rPr lang="ru-RU" sz="1200" b="1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FFFFFF"/>
                          </a:solidFill>
                        </a:rPr>
                        <a:t>прийому</a:t>
                      </a:r>
                      <a:r>
                        <a:rPr lang="ru-RU" sz="12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200" dirty="0"/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</a:tr>
              <a:tr h="34192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триметоприм/сульфаметоксазол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80 мг /400 мг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200 мг per os 2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250 мг per os 2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Левофлоксацин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solidFill>
                            <a:srgbClr val="FF0000"/>
                          </a:solidFill>
                        </a:rPr>
                        <a:t>250 мг per os 1 р / </a:t>
                      </a:r>
                      <a:r>
                        <a:rPr lang="uk-UA" sz="12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3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4192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дорослихх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резерву)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250 мг /125 мг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2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25052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FF0000"/>
                          </a:solidFill>
                        </a:rPr>
                        <a:t>Цефуроксим аксетил </a:t>
                      </a: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250 мг 2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18991" marR="18991" marT="18991" marB="1899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3345" name="Rectangle 1"/>
          <p:cNvSpPr>
            <a:spLocks noChangeArrowheads="1"/>
          </p:cNvSpPr>
          <p:nvPr/>
        </p:nvSpPr>
        <p:spPr bwMode="auto">
          <a:xfrm>
            <a:off x="1979613" y="0"/>
            <a:ext cx="664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b="1" dirty="0" smtClean="0"/>
              <a:t>Антиб</a:t>
            </a:r>
            <a:r>
              <a:rPr lang="uk-UA" b="1" dirty="0" smtClean="0"/>
              <a:t>і</a:t>
            </a:r>
            <a:r>
              <a:rPr lang="es-ES" b="1" dirty="0" smtClean="0"/>
              <a:t>отикотерап</a:t>
            </a:r>
            <a:r>
              <a:rPr lang="uk-UA" b="1" dirty="0" smtClean="0"/>
              <a:t>і</a:t>
            </a:r>
            <a:r>
              <a:rPr lang="es-ES" b="1" dirty="0" smtClean="0"/>
              <a:t>я </a:t>
            </a:r>
            <a:r>
              <a:rPr lang="uk-UA" b="1" dirty="0" smtClean="0"/>
              <a:t> г</a:t>
            </a:r>
            <a:r>
              <a:rPr lang="es-ES" b="1" dirty="0" smtClean="0"/>
              <a:t>острого не</a:t>
            </a:r>
            <a:r>
              <a:rPr lang="uk-UA" b="1" dirty="0" err="1" smtClean="0"/>
              <a:t>ускладнен</a:t>
            </a:r>
            <a:r>
              <a:rPr lang="es-ES" b="1" dirty="0" smtClean="0"/>
              <a:t>ого </a:t>
            </a:r>
            <a:r>
              <a:rPr lang="es-ES" b="1" dirty="0"/>
              <a:t>цистита 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691377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28572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FF0000"/>
                          </a:solidFill>
                        </a:rPr>
                        <a:t>вагітни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3 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Цефуроксим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аксетил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250 мг per os 2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500 мг per os 3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7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10712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Нітрофурантоін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solidFill>
                            <a:srgbClr val="FF0000"/>
                          </a:solidFill>
                        </a:rPr>
                        <a:t>100 мг per os 3 р / </a:t>
                      </a:r>
                      <a:r>
                        <a:rPr lang="uk-UA" sz="11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7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357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FF0000"/>
                          </a:solidFill>
                        </a:rPr>
                        <a:t>дітей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45 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мг/кг/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на 2-3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прийома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891589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Фосфоміцина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трометамол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5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років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2 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однократно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Цефуроксим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аксетил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10-15 мг / кг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891589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Ко-тримоксазол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2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місяців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3-4 мг/кг (по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триметоприму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)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13654">
                <a:tc>
                  <a:txBody>
                    <a:bodyPr/>
                    <a:lstStyle/>
                    <a:p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Цефиксим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діти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старше 6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місяців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4 мг / кг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1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</a:rPr>
                        <a:t>6-8 </a:t>
                      </a:r>
                      <a:r>
                        <a:rPr lang="ru-RU" sz="11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7427" marR="17427" marT="17427" marB="1742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2916238" y="188913"/>
            <a:ext cx="32051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 err="1" smtClean="0"/>
              <a:t>Безсимптомна</a:t>
            </a:r>
            <a:r>
              <a:rPr lang="ru-RU" b="1" dirty="0" smtClean="0"/>
              <a:t> </a:t>
            </a:r>
            <a:r>
              <a:rPr lang="ru-RU" b="1" dirty="0" err="1" smtClean="0"/>
              <a:t>бактеріурія</a:t>
            </a:r>
            <a:endParaRPr lang="ru-RU" b="1" dirty="0"/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755650" y="1125538"/>
            <a:ext cx="80645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 smtClean="0"/>
              <a:t>Лікуванню</a:t>
            </a:r>
            <a:r>
              <a:rPr lang="ru-RU" dirty="0" smtClean="0"/>
              <a:t> </a:t>
            </a:r>
            <a:r>
              <a:rPr lang="ru-RU" dirty="0" err="1" smtClean="0"/>
              <a:t>підлягають</a:t>
            </a:r>
            <a:r>
              <a:rPr lang="ru-RU" dirty="0" smtClean="0"/>
              <a:t>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вагітні</a:t>
            </a:r>
            <a:r>
              <a:rPr lang="ru-RU" dirty="0" smtClean="0"/>
              <a:t> особи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обтяженими</a:t>
            </a:r>
            <a:r>
              <a:rPr lang="ru-RU" dirty="0" smtClean="0"/>
              <a:t> </a:t>
            </a:r>
            <a:r>
              <a:rPr lang="ru-RU" dirty="0" err="1" smtClean="0"/>
              <a:t>захворюваннями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smtClean="0"/>
              <a:t>При </a:t>
            </a:r>
            <a:r>
              <a:rPr lang="ru-RU" dirty="0" err="1" smtClean="0"/>
              <a:t>виявленні</a:t>
            </a:r>
            <a:r>
              <a:rPr lang="ru-RU" dirty="0" smtClean="0"/>
              <a:t> </a:t>
            </a:r>
            <a:r>
              <a:rPr lang="ru-RU" dirty="0" err="1" smtClean="0"/>
              <a:t>бактеріурії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3-денного курсу </a:t>
            </a:r>
            <a:r>
              <a:rPr lang="ru-RU" dirty="0" err="1" smtClean="0"/>
              <a:t>антибактеріальної</a:t>
            </a:r>
            <a:r>
              <a:rPr lang="ru-RU" dirty="0" smtClean="0"/>
              <a:t> </a:t>
            </a:r>
            <a:r>
              <a:rPr lang="ru-RU" dirty="0" err="1" smtClean="0"/>
              <a:t>терапії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наступним</a:t>
            </a:r>
            <a:r>
              <a:rPr lang="ru-RU" dirty="0" smtClean="0"/>
              <a:t> </a:t>
            </a:r>
            <a:r>
              <a:rPr lang="ru-RU" dirty="0" err="1" smtClean="0"/>
              <a:t>щомісячним</a:t>
            </a:r>
            <a:r>
              <a:rPr lang="ru-RU" dirty="0" smtClean="0"/>
              <a:t> </a:t>
            </a:r>
            <a:r>
              <a:rPr lang="ru-RU" dirty="0" err="1" smtClean="0"/>
              <a:t>культуральним</a:t>
            </a:r>
            <a:r>
              <a:rPr lang="ru-RU" dirty="0" smtClean="0"/>
              <a:t> </a:t>
            </a:r>
            <a:r>
              <a:rPr lang="ru-RU" dirty="0" err="1" smtClean="0"/>
              <a:t>дослідженням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 для контролю за </a:t>
            </a:r>
            <a:r>
              <a:rPr lang="ru-RU" dirty="0" err="1" smtClean="0"/>
              <a:t>можливим</a:t>
            </a:r>
            <a:r>
              <a:rPr lang="ru-RU" dirty="0" smtClean="0"/>
              <a:t> рецидивом </a:t>
            </a:r>
            <a:r>
              <a:rPr lang="ru-RU" dirty="0" err="1" smtClean="0"/>
              <a:t>захворювання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smtClean="0"/>
              <a:t>При </a:t>
            </a:r>
            <a:r>
              <a:rPr lang="ru-RU" dirty="0" smtClean="0"/>
              <a:t>повторному </a:t>
            </a:r>
            <a:r>
              <a:rPr lang="ru-RU" dirty="0" err="1" smtClean="0"/>
              <a:t>виявленні</a:t>
            </a:r>
            <a:r>
              <a:rPr lang="ru-RU" dirty="0" smtClean="0"/>
              <a:t> </a:t>
            </a:r>
            <a:r>
              <a:rPr lang="ru-RU" dirty="0" err="1" smtClean="0"/>
              <a:t>бактеріурії</a:t>
            </a:r>
            <a:r>
              <a:rPr lang="ru-RU" dirty="0" smtClean="0"/>
              <a:t> (16-33%)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призначати</a:t>
            </a:r>
            <a:r>
              <a:rPr lang="ru-RU" dirty="0" smtClean="0"/>
              <a:t> </a:t>
            </a:r>
            <a:r>
              <a:rPr lang="ru-RU" dirty="0" err="1" smtClean="0"/>
              <a:t>підтримуючу</a:t>
            </a:r>
            <a:r>
              <a:rPr lang="ru-RU" dirty="0" smtClean="0"/>
              <a:t> </a:t>
            </a:r>
            <a:r>
              <a:rPr lang="ru-RU" dirty="0" err="1" smtClean="0"/>
              <a:t>терапію</a:t>
            </a:r>
            <a:r>
              <a:rPr lang="ru-RU" dirty="0" smtClean="0"/>
              <a:t> до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вагітності</a:t>
            </a:r>
            <a:r>
              <a:rPr lang="ru-RU" dirty="0" smtClean="0"/>
              <a:t> та </a:t>
            </a:r>
            <a:r>
              <a:rPr lang="ru-RU" dirty="0" err="1" smtClean="0"/>
              <a:t>ще</a:t>
            </a:r>
            <a:r>
              <a:rPr lang="ru-RU" dirty="0" smtClean="0"/>
              <a:t> 2 </a:t>
            </a:r>
            <a:r>
              <a:rPr lang="ru-RU" dirty="0" err="1" smtClean="0"/>
              <a:t>тижні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</a:t>
            </a:r>
            <a:r>
              <a:rPr lang="ru-RU" dirty="0" err="1" smtClean="0"/>
              <a:t>дноразовий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препарату </a:t>
            </a:r>
            <a:r>
              <a:rPr lang="ru-RU" dirty="0" err="1" smtClean="0"/>
              <a:t>ввечері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їди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err="1" smtClean="0"/>
              <a:t>Рекомендується</a:t>
            </a:r>
            <a:r>
              <a:rPr lang="ru-RU" dirty="0" smtClean="0"/>
              <a:t> </a:t>
            </a:r>
            <a:r>
              <a:rPr lang="ru-RU" dirty="0" err="1" smtClean="0"/>
              <a:t>призначати</a:t>
            </a:r>
            <a:r>
              <a:rPr lang="ru-RU" dirty="0" smtClean="0"/>
              <a:t> </a:t>
            </a:r>
            <a:r>
              <a:rPr lang="ru-RU" dirty="0" err="1" smtClean="0"/>
              <a:t>підтримуюче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</a:t>
            </a:r>
            <a:r>
              <a:rPr lang="ru-RU" dirty="0" err="1" smtClean="0"/>
              <a:t>виявлених</a:t>
            </a:r>
            <a:r>
              <a:rPr lang="ru-RU" dirty="0" smtClean="0"/>
              <a:t> у </a:t>
            </a:r>
            <a:r>
              <a:rPr lang="ru-RU" dirty="0" err="1" smtClean="0"/>
              <a:t>сечі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мікроорганізмів</a:t>
            </a:r>
            <a:r>
              <a:rPr lang="ru-RU" dirty="0" smtClean="0"/>
              <a:t> до </a:t>
            </a:r>
            <a:r>
              <a:rPr lang="ru-RU" dirty="0" err="1" smtClean="0"/>
              <a:t>антибіотиків</a:t>
            </a:r>
            <a:r>
              <a:rPr lang="ru-RU" dirty="0" smtClean="0"/>
              <a:t>. </a:t>
            </a:r>
            <a:endParaRPr lang="ru-RU" dirty="0" smtClean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1835150" y="333375"/>
            <a:ext cx="5976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Го</a:t>
            </a:r>
            <a:r>
              <a:rPr lang="ru-RU" b="1" dirty="0" err="1" smtClean="0"/>
              <a:t>стрий</a:t>
            </a:r>
            <a:r>
              <a:rPr lang="ru-RU" b="1" dirty="0" smtClean="0"/>
              <a:t> </a:t>
            </a:r>
            <a:r>
              <a:rPr lang="ru-RU" b="1" dirty="0" err="1" smtClean="0"/>
              <a:t>пієлонефрит</a:t>
            </a:r>
            <a:endParaRPr lang="ru-RU" b="1" dirty="0"/>
          </a:p>
          <a:p>
            <a:pPr algn="ctr"/>
            <a:r>
              <a:rPr lang="ru-RU" sz="1400" dirty="0" err="1" smtClean="0"/>
              <a:t>Викликаний</a:t>
            </a:r>
            <a:r>
              <a:rPr lang="ru-RU" sz="1400" dirty="0" smtClean="0"/>
              <a:t> </a:t>
            </a:r>
            <a:r>
              <a:rPr lang="ru-RU" sz="1400" dirty="0"/>
              <a:t>E. </a:t>
            </a:r>
            <a:r>
              <a:rPr lang="ru-RU" sz="1400" dirty="0" err="1"/>
              <a:t>coli</a:t>
            </a:r>
            <a:r>
              <a:rPr lang="ru-RU" sz="1400" dirty="0"/>
              <a:t> </a:t>
            </a:r>
            <a:r>
              <a:rPr lang="ru-RU" sz="1400" dirty="0" err="1" smtClean="0"/>
              <a:t>більш</a:t>
            </a:r>
            <a:r>
              <a:rPr lang="ru-RU" sz="1400" dirty="0" smtClean="0"/>
              <a:t> </a:t>
            </a:r>
            <a:r>
              <a:rPr lang="ru-RU" sz="1400" dirty="0" err="1" smtClean="0"/>
              <a:t>ніж</a:t>
            </a:r>
            <a:r>
              <a:rPr lang="ru-RU" sz="1400" dirty="0" smtClean="0"/>
              <a:t> у </a:t>
            </a:r>
            <a:r>
              <a:rPr lang="ru-RU" sz="1400" dirty="0"/>
              <a:t>80% </a:t>
            </a:r>
            <a:r>
              <a:rPr lang="ru-RU" sz="1400" dirty="0" err="1" smtClean="0"/>
              <a:t>випадків</a:t>
            </a:r>
            <a:endParaRPr lang="ru-RU" sz="1400" dirty="0"/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539750" y="1052513"/>
            <a:ext cx="835342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починається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внутрішньовенного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</a:t>
            </a:r>
            <a:r>
              <a:rPr lang="ru-RU" dirty="0" err="1" smtClean="0"/>
              <a:t>антибіотиків</a:t>
            </a:r>
            <a:r>
              <a:rPr lang="ru-RU" dirty="0" smtClean="0"/>
              <a:t> (</a:t>
            </a:r>
            <a:r>
              <a:rPr lang="ru-RU" dirty="0" err="1" smtClean="0"/>
              <a:t>цефалоспоринів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фторхінолонів</a:t>
            </a:r>
            <a:r>
              <a:rPr lang="ru-RU" dirty="0" smtClean="0"/>
              <a:t>),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триває</a:t>
            </a:r>
            <a:r>
              <a:rPr lang="ru-RU" dirty="0" smtClean="0"/>
              <a:t> до </a:t>
            </a:r>
            <a:r>
              <a:rPr lang="ru-RU" dirty="0" err="1" smtClean="0"/>
              <a:t>нормалізації</a:t>
            </a:r>
            <a:r>
              <a:rPr lang="ru-RU" dirty="0" smtClean="0"/>
              <a:t> </a:t>
            </a:r>
            <a:r>
              <a:rPr lang="ru-RU" dirty="0" err="1" smtClean="0"/>
              <a:t>температури</a:t>
            </a:r>
            <a:r>
              <a:rPr lang="ru-RU" dirty="0" smtClean="0"/>
              <a:t> </a:t>
            </a:r>
            <a:r>
              <a:rPr lang="ru-RU" dirty="0" err="1" smtClean="0"/>
              <a:t>тіла</a:t>
            </a:r>
            <a:r>
              <a:rPr lang="ru-RU" dirty="0" smtClean="0"/>
              <a:t> (48-72 </a:t>
            </a:r>
            <a:r>
              <a:rPr lang="ru-RU" dirty="0" err="1" smtClean="0"/>
              <a:t>години</a:t>
            </a:r>
            <a:r>
              <a:rPr lang="ru-RU" dirty="0" smtClean="0"/>
              <a:t>). </a:t>
            </a:r>
            <a:r>
              <a:rPr lang="ru-RU" dirty="0" err="1" smtClean="0"/>
              <a:t>Далі</a:t>
            </a:r>
            <a:r>
              <a:rPr lang="ru-RU" dirty="0" smtClean="0"/>
              <a:t> </a:t>
            </a:r>
            <a:r>
              <a:rPr lang="ru-RU" dirty="0" err="1" smtClean="0"/>
              <a:t>переходять</a:t>
            </a:r>
            <a:r>
              <a:rPr lang="ru-RU" dirty="0" smtClean="0"/>
              <a:t> на </a:t>
            </a:r>
            <a:r>
              <a:rPr lang="ru-RU" dirty="0" err="1" smtClean="0"/>
              <a:t>пероральний</a:t>
            </a:r>
            <a:r>
              <a:rPr lang="ru-RU" dirty="0" smtClean="0"/>
              <a:t> </a:t>
            </a:r>
            <a:r>
              <a:rPr lang="ru-RU" dirty="0" err="1" smtClean="0"/>
              <a:t>прийом</a:t>
            </a:r>
            <a:r>
              <a:rPr lang="ru-RU" dirty="0" smtClean="0"/>
              <a:t> – 14 </a:t>
            </a:r>
            <a:r>
              <a:rPr lang="ru-RU" dirty="0" err="1" smtClean="0"/>
              <a:t>днів</a:t>
            </a:r>
            <a:r>
              <a:rPr lang="ru-RU" dirty="0" smtClean="0"/>
              <a:t>, а при </a:t>
            </a:r>
            <a:r>
              <a:rPr lang="ru-RU" dirty="0" err="1" smtClean="0"/>
              <a:t>виділенні</a:t>
            </a:r>
            <a:r>
              <a:rPr lang="ru-RU" dirty="0" smtClean="0"/>
              <a:t> </a:t>
            </a:r>
            <a:r>
              <a:rPr lang="ru-RU" dirty="0" err="1" smtClean="0"/>
              <a:t>ентерококу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en-US" dirty="0" smtClean="0"/>
              <a:t>Pseudomonas </a:t>
            </a:r>
            <a:r>
              <a:rPr lang="en-US" dirty="0" err="1" smtClean="0"/>
              <a:t>aeruginosa</a:t>
            </a:r>
            <a:r>
              <a:rPr lang="en-US" dirty="0" smtClean="0"/>
              <a:t> – </a:t>
            </a:r>
            <a:r>
              <a:rPr lang="ru-RU" dirty="0" smtClean="0"/>
              <a:t>до 21 дня</a:t>
            </a:r>
            <a:r>
              <a:rPr lang="ru-RU" dirty="0" smtClean="0"/>
              <a:t>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smtClean="0"/>
              <a:t>20-30</a:t>
            </a:r>
            <a:r>
              <a:rPr lang="ru-RU" dirty="0" smtClean="0"/>
              <a:t>% </a:t>
            </a:r>
            <a:r>
              <a:rPr lang="ru-RU" dirty="0" err="1" smtClean="0"/>
              <a:t>збудників</a:t>
            </a:r>
            <a:r>
              <a:rPr lang="ru-RU" dirty="0" smtClean="0"/>
              <a:t> </a:t>
            </a:r>
            <a:r>
              <a:rPr lang="ru-RU" dirty="0" err="1" smtClean="0"/>
              <a:t>пієлонефриту</a:t>
            </a:r>
            <a:r>
              <a:rPr lang="ru-RU" dirty="0" smtClean="0"/>
              <a:t> </a:t>
            </a:r>
            <a:r>
              <a:rPr lang="ru-RU" dirty="0" err="1" smtClean="0"/>
              <a:t>стійкі</a:t>
            </a:r>
            <a:r>
              <a:rPr lang="ru-RU" dirty="0" smtClean="0"/>
              <a:t> до </a:t>
            </a:r>
            <a:r>
              <a:rPr lang="ru-RU" dirty="0" err="1" smtClean="0"/>
              <a:t>амоксициліну</a:t>
            </a:r>
            <a:r>
              <a:rPr lang="ru-RU" dirty="0" smtClean="0"/>
              <a:t> та </a:t>
            </a:r>
            <a:r>
              <a:rPr lang="ru-RU" dirty="0" err="1" smtClean="0"/>
              <a:t>цефалоспоринів</a:t>
            </a:r>
            <a:r>
              <a:rPr lang="ru-RU" dirty="0" smtClean="0"/>
              <a:t>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покоління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використовуватись</a:t>
            </a:r>
            <a:r>
              <a:rPr lang="ru-RU" dirty="0" smtClean="0"/>
              <a:t> для </a:t>
            </a:r>
            <a:r>
              <a:rPr lang="ru-RU" dirty="0" err="1" smtClean="0"/>
              <a:t>лікування</a:t>
            </a:r>
            <a:r>
              <a:rPr lang="ru-RU" dirty="0" smtClean="0"/>
              <a:t> </a:t>
            </a:r>
            <a:r>
              <a:rPr lang="ru-RU" dirty="0" err="1" smtClean="0"/>
              <a:t>гострого</a:t>
            </a:r>
            <a:r>
              <a:rPr lang="ru-RU" dirty="0" smtClean="0"/>
              <a:t> </a:t>
            </a:r>
            <a:r>
              <a:rPr lang="ru-RU" dirty="0" err="1" smtClean="0"/>
              <a:t>пієлонефриту</a:t>
            </a:r>
            <a:r>
              <a:rPr lang="ru-RU" dirty="0" smtClean="0"/>
              <a:t> без </a:t>
            </a:r>
            <a:r>
              <a:rPr lang="ru-RU" dirty="0" err="1" smtClean="0"/>
              <a:t>мікробіологічного</a:t>
            </a:r>
            <a:r>
              <a:rPr lang="ru-RU" dirty="0" smtClean="0"/>
              <a:t> </a:t>
            </a:r>
            <a:r>
              <a:rPr lang="ru-RU" dirty="0" err="1" smtClean="0"/>
              <a:t>підтвердження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ефективності</a:t>
            </a:r>
            <a:r>
              <a:rPr lang="ru-RU" dirty="0" smtClean="0"/>
              <a:t>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біль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лихоманка </a:t>
            </a:r>
            <a:r>
              <a:rPr lang="ru-RU" dirty="0" err="1" smtClean="0"/>
              <a:t>тривають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72 </a:t>
            </a:r>
            <a:r>
              <a:rPr lang="ru-RU" dirty="0" err="1" smtClean="0"/>
              <a:t>години</a:t>
            </a:r>
            <a:r>
              <a:rPr lang="ru-RU" dirty="0" smtClean="0"/>
              <a:t>, </a:t>
            </a:r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 err="1" smtClean="0"/>
              <a:t>повторити</a:t>
            </a:r>
            <a:r>
              <a:rPr lang="ru-RU" dirty="0" smtClean="0"/>
              <a:t> </a:t>
            </a:r>
            <a:r>
              <a:rPr lang="ru-RU" dirty="0" err="1" smtClean="0"/>
              <a:t>культуральне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, </a:t>
            </a:r>
            <a:r>
              <a:rPr lang="ru-RU" dirty="0" err="1" smtClean="0"/>
              <a:t>оцінити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паранефрального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інтраренального</a:t>
            </a:r>
            <a:r>
              <a:rPr lang="ru-RU" dirty="0" smtClean="0"/>
              <a:t> </a:t>
            </a:r>
            <a:r>
              <a:rPr lang="ru-RU" dirty="0" err="1" smtClean="0"/>
              <a:t>абсцесу</a:t>
            </a:r>
            <a:r>
              <a:rPr lang="ru-RU" dirty="0" smtClean="0"/>
              <a:t>, </a:t>
            </a:r>
            <a:r>
              <a:rPr lang="ru-RU" dirty="0" err="1" smtClean="0"/>
              <a:t>аномалії</a:t>
            </a:r>
            <a:r>
              <a:rPr lang="ru-RU" dirty="0" smtClean="0"/>
              <a:t> </a:t>
            </a:r>
            <a:r>
              <a:rPr lang="ru-RU" dirty="0" err="1" smtClean="0"/>
              <a:t>сечовивідних</a:t>
            </a:r>
            <a:r>
              <a:rPr lang="ru-RU" dirty="0" smtClean="0"/>
              <a:t> </a:t>
            </a:r>
            <a:r>
              <a:rPr lang="ru-RU" dirty="0" err="1" smtClean="0"/>
              <a:t>шляхів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обструкції</a:t>
            </a:r>
            <a:r>
              <a:rPr lang="ru-RU" dirty="0" smtClean="0"/>
              <a:t>.</a:t>
            </a:r>
          </a:p>
          <a:p>
            <a:pPr>
              <a:buFontTx/>
              <a:buBlip>
                <a:blip r:embed="rId2"/>
              </a:buBlip>
            </a:pPr>
            <a:endParaRPr lang="ru-RU" dirty="0" smtClean="0"/>
          </a:p>
          <a:p>
            <a:pPr>
              <a:buFontTx/>
              <a:buBlip>
                <a:blip r:embed="rId2"/>
              </a:buBlip>
            </a:pPr>
            <a:r>
              <a:rPr lang="ru-RU" dirty="0" err="1" smtClean="0"/>
              <a:t>Контрольне</a:t>
            </a:r>
            <a:r>
              <a:rPr lang="ru-RU" dirty="0" smtClean="0"/>
              <a:t> </a:t>
            </a:r>
            <a:r>
              <a:rPr lang="ru-RU" dirty="0" err="1" smtClean="0"/>
              <a:t>культуральне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сечі</a:t>
            </a:r>
            <a:r>
              <a:rPr lang="ru-RU" dirty="0" smtClean="0"/>
              <a:t> проводиться через 2 </a:t>
            </a:r>
            <a:r>
              <a:rPr lang="ru-RU" dirty="0" err="1" smtClean="0"/>
              <a:t>тижні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завершення</a:t>
            </a:r>
            <a:r>
              <a:rPr lang="ru-RU" dirty="0" smtClean="0"/>
              <a:t> </a:t>
            </a:r>
            <a:r>
              <a:rPr lang="ru-RU" dirty="0" err="1" smtClean="0"/>
              <a:t>лікування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49275"/>
          <a:ext cx="9144000" cy="6309317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5982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Антибіотик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800" dirty="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FFFFFF"/>
                          </a:solidFill>
                        </a:rPr>
                        <a:t>Доза </a:t>
                      </a:r>
                      <a:endParaRPr lang="ru-RU" sz="180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Тривалість</a:t>
                      </a:r>
                      <a:r>
                        <a:rPr lang="ru-RU" sz="1800" b="1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baseline="0" dirty="0" err="1" smtClean="0">
                          <a:solidFill>
                            <a:srgbClr val="FFFFFF"/>
                          </a:solidFill>
                        </a:rPr>
                        <a:t>прийому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ru-RU" sz="1800" dirty="0"/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</a:tr>
              <a:tr h="32731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легкий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Норфлоксацин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500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Левофлоксацин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раз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аксетил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500 мг per os 2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Т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риметоприм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сульфаметоксазол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80 мг /400 мг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/125 мг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per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/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Цефиксим </a:t>
                      </a: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solidFill>
                            <a:srgbClr val="FF0000"/>
                          </a:solidFill>
                        </a:rPr>
                        <a:t>400 мг per os 1 р / </a:t>
                      </a:r>
                      <a:r>
                        <a:rPr lang="uk-UA" sz="1800" dirty="0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pt-BR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pt-BR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7-14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8175" marR="18175" marT="18175" marB="181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</a:tbl>
          </a:graphicData>
        </a:graphic>
      </p:graphicFrame>
      <p:sp>
        <p:nvSpPr>
          <p:cNvPr id="17443" name="Rectangle 1"/>
          <p:cNvSpPr>
            <a:spLocks noChangeArrowheads="1"/>
          </p:cNvSpPr>
          <p:nvPr/>
        </p:nvSpPr>
        <p:spPr bwMode="auto">
          <a:xfrm>
            <a:off x="2565400" y="44450"/>
            <a:ext cx="5299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s-ES" b="1" dirty="0" smtClean="0"/>
              <a:t>Антиб</a:t>
            </a:r>
            <a:r>
              <a:rPr lang="uk-UA" b="1" dirty="0" smtClean="0"/>
              <a:t>і</a:t>
            </a:r>
            <a:r>
              <a:rPr lang="es-ES" b="1" dirty="0" smtClean="0"/>
              <a:t>отикотерап</a:t>
            </a:r>
            <a:r>
              <a:rPr lang="uk-UA" b="1" dirty="0" smtClean="0"/>
              <a:t>і</a:t>
            </a:r>
            <a:r>
              <a:rPr lang="es-ES" b="1" dirty="0" smtClean="0"/>
              <a:t>я </a:t>
            </a:r>
            <a:r>
              <a:rPr lang="uk-UA" b="1" dirty="0" smtClean="0"/>
              <a:t> г</a:t>
            </a:r>
            <a:r>
              <a:rPr lang="es-ES" b="1" dirty="0" smtClean="0"/>
              <a:t>острого п</a:t>
            </a:r>
            <a:r>
              <a:rPr lang="uk-UA" b="1" dirty="0" err="1" smtClean="0"/>
              <a:t>іє</a:t>
            </a:r>
            <a:r>
              <a:rPr lang="es-ES" b="1" dirty="0" smtClean="0"/>
              <a:t>лонефрита </a:t>
            </a:r>
            <a:endParaRPr lang="es-ES" b="1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0"/>
          <p:cNvSpPr>
            <a:spLocks noChangeArrowheads="1"/>
          </p:cNvSpPr>
          <p:nvPr/>
        </p:nvSpPr>
        <p:spPr bwMode="auto">
          <a:xfrm>
            <a:off x="1403350" y="2252663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0"/>
          <a:ext cx="9143997" cy="6858002"/>
        </p:xfrm>
        <a:graphic>
          <a:graphicData uri="http://schemas.openxmlformats.org/drawingml/2006/table">
            <a:tbl>
              <a:tblPr/>
              <a:tblGrid>
                <a:gridCol w="3047999"/>
                <a:gridCol w="3047999"/>
                <a:gridCol w="3047999"/>
              </a:tblGrid>
              <a:tr h="6085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середнєтяжкий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і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тяжкий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антибіотики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(Цефурабол)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0,75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Цефамандол (Цефамабол)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1- 2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Цефотаксим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Цефтриаксон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Цефтриабол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Цефтазидим (Вицеф)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Цефепім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Максицеф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08540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Фосфоміцин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Урофосфабол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989682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Ліклав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1,2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3р/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мг/125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018" marR="17018" marT="17018" marB="170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3997" cy="6857998"/>
        </p:xfrm>
        <a:graphic>
          <a:graphicData uri="http://schemas.openxmlformats.org/drawingml/2006/table">
            <a:tbl>
              <a:tblPr/>
              <a:tblGrid>
                <a:gridCol w="3047999"/>
                <a:gridCol w="3047999"/>
                <a:gridCol w="3047999"/>
              </a:tblGrid>
              <a:tr h="1657019"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Левофлоксацин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886941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Офлоксацин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200-400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парентерального 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по 200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16570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Пефлоксацин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1657019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Ципрофлоксацин </a:t>
                      </a: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400 мг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(рекомендована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курсу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500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2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4190" marR="14190" marT="14190" marB="141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7998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1161258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дорослих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середнєтяжкий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і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тяжкий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перебіг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резерву)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1258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Азтреонам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3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5406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Меропенем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0,5- 1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3р/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10-14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1687112"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rgbClr val="FF0000"/>
                          </a:solidFill>
                        </a:rPr>
                        <a:t>Цефоперазон/сульбактам (Сульперацеф)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2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10-14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2212964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Ампицилін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+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гентаміцин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тобраміцин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)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/м 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5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мг/кг/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в/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в/м 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05" y="0"/>
          <a:ext cx="9072594" cy="6857995"/>
        </p:xfrm>
        <a:graphic>
          <a:graphicData uri="http://schemas.openxmlformats.org/drawingml/2006/table">
            <a:tbl>
              <a:tblPr/>
              <a:tblGrid>
                <a:gridCol w="2976594"/>
                <a:gridCol w="3048000"/>
                <a:gridCol w="3048000"/>
              </a:tblGrid>
              <a:tr h="92158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Застосування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фторхінолонів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протипоказане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у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всі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триместри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вагітності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(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ризик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ураження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сполучної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тканини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FFFFFF"/>
                          </a:solidFill>
                        </a:rPr>
                        <a:t>у</a:t>
                      </a:r>
                      <a:r>
                        <a:rPr lang="ru-RU" sz="1800" b="1" dirty="0" smtClean="0">
                          <a:solidFill>
                            <a:srgbClr val="FFFFFF"/>
                          </a:solidFill>
                        </a:rPr>
                        <a:t> плода).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08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вагітних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вибору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0567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Амоксицилін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клавуланат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1,2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можлива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ступінчаста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терапія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;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після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парентерального курса 250 мг/125 мг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per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os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Цефуроксим (Цефурабол)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0,75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Цефотаксим (Цефабол)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гв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/в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Цефтриаксон (Цефтриабол)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1-2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1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4708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У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вагітних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препарати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резерву)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Азтреонам </a:t>
                      </a: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2-3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AFF"/>
                    </a:solidFill>
                  </a:tcPr>
                </a:tc>
              </a:tr>
              <a:tr h="634334"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Фосфоміцин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Монурал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2 г в/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</a:rPr>
                        <a:t>в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або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в/м 3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р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добу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14 </a:t>
                      </a:r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діб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 marL="17731" marR="17731" marT="17731" marB="17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684213" y="333375"/>
            <a:ext cx="831532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Загальні</a:t>
            </a:r>
            <a:r>
              <a:rPr lang="ru-RU" b="1" dirty="0" smtClean="0"/>
              <a:t> </a:t>
            </a:r>
            <a:r>
              <a:rPr lang="ru-RU" b="1" dirty="0" err="1" smtClean="0"/>
              <a:t>принципи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ускладненої</a:t>
            </a:r>
            <a:r>
              <a:rPr lang="ru-RU" b="1" dirty="0" smtClean="0"/>
              <a:t> </a:t>
            </a:r>
            <a:r>
              <a:rPr lang="ru-RU" b="1" dirty="0" smtClean="0"/>
              <a:t>ІСВШ</a:t>
            </a:r>
          </a:p>
          <a:p>
            <a:pPr algn="ctr"/>
            <a:endParaRPr lang="ru-RU" b="1" dirty="0" smtClean="0"/>
          </a:p>
          <a:p>
            <a:pPr>
              <a:buFontTx/>
              <a:buChar char="-"/>
            </a:pPr>
            <a:r>
              <a:rPr lang="ru-RU" b="1" dirty="0" err="1" smtClean="0"/>
              <a:t>Основними</a:t>
            </a:r>
            <a:r>
              <a:rPr lang="ru-RU" b="1" dirty="0" smtClean="0"/>
              <a:t> </a:t>
            </a:r>
            <a:r>
              <a:rPr lang="ru-RU" b="1" dirty="0" smtClean="0"/>
              <a:t>принципами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адекватна </a:t>
            </a:r>
            <a:r>
              <a:rPr lang="ru-RU" b="1" dirty="0" err="1" smtClean="0"/>
              <a:t>антимікробна</a:t>
            </a:r>
            <a:r>
              <a:rPr lang="ru-RU" b="1" dirty="0" smtClean="0"/>
              <a:t> </a:t>
            </a:r>
            <a:r>
              <a:rPr lang="ru-RU" b="1" dirty="0" err="1" smtClean="0"/>
              <a:t>терапія</a:t>
            </a:r>
            <a:r>
              <a:rPr lang="ru-RU" b="1" dirty="0" smtClean="0"/>
              <a:t> та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призвели</a:t>
            </a:r>
            <a:r>
              <a:rPr lang="ru-RU" b="1" dirty="0" smtClean="0"/>
              <a:t> до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інфекції</a:t>
            </a:r>
            <a:r>
              <a:rPr lang="ru-RU" b="1" dirty="0" smtClean="0"/>
              <a:t> (</a:t>
            </a:r>
            <a:r>
              <a:rPr lang="ru-RU" b="1" dirty="0" err="1" smtClean="0"/>
              <a:t>насамперед</a:t>
            </a:r>
            <a:r>
              <a:rPr lang="ru-RU" b="1" dirty="0" smtClean="0"/>
              <a:t>, </a:t>
            </a:r>
            <a:r>
              <a:rPr lang="ru-RU" b="1" dirty="0" err="1" smtClean="0"/>
              <a:t>усунення</a:t>
            </a:r>
            <a:r>
              <a:rPr lang="ru-RU" b="1" dirty="0" smtClean="0"/>
              <a:t> </a:t>
            </a:r>
            <a:r>
              <a:rPr lang="ru-RU" b="1" dirty="0" err="1" smtClean="0"/>
              <a:t>обструкції</a:t>
            </a:r>
            <a:r>
              <a:rPr lang="ru-RU" b="1" dirty="0" smtClean="0"/>
              <a:t> СВШ). </a:t>
            </a:r>
          </a:p>
          <a:p>
            <a:pPr>
              <a:buFontTx/>
              <a:buChar char="-"/>
            </a:pPr>
            <a:r>
              <a:rPr lang="ru-RU" b="1" dirty="0" err="1" smtClean="0"/>
              <a:t>Хворі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ускладненою</a:t>
            </a:r>
            <a:r>
              <a:rPr lang="ru-RU" b="1" dirty="0" smtClean="0"/>
              <a:t> </a:t>
            </a:r>
            <a:r>
              <a:rPr lang="ru-RU" b="1" dirty="0" err="1" smtClean="0"/>
              <a:t>інфекцією</a:t>
            </a:r>
            <a:r>
              <a:rPr lang="ru-RU" b="1" dirty="0" smtClean="0"/>
              <a:t> </a:t>
            </a:r>
            <a:r>
              <a:rPr lang="ru-RU" b="1" dirty="0" err="1" smtClean="0"/>
              <a:t>здебільшого</a:t>
            </a:r>
            <a:r>
              <a:rPr lang="ru-RU" b="1" dirty="0" smtClean="0"/>
              <a:t> </a:t>
            </a:r>
            <a:r>
              <a:rPr lang="ru-RU" b="1" dirty="0" err="1" smtClean="0"/>
              <a:t>підлягають</a:t>
            </a:r>
            <a:r>
              <a:rPr lang="ru-RU" b="1" dirty="0" smtClean="0"/>
              <a:t> </a:t>
            </a:r>
            <a:r>
              <a:rPr lang="ru-RU" b="1" dirty="0" err="1" smtClean="0"/>
              <a:t>госпіталізації</a:t>
            </a:r>
            <a:r>
              <a:rPr lang="ru-RU" b="1" dirty="0" smtClean="0"/>
              <a:t>. </a:t>
            </a:r>
            <a:r>
              <a:rPr lang="ru-RU" b="1" dirty="0" smtClean="0"/>
              <a:t>-</a:t>
            </a:r>
            <a:r>
              <a:rPr lang="ru-RU" b="1" dirty="0" err="1" smtClean="0"/>
              <a:t>Вибір</a:t>
            </a:r>
            <a:r>
              <a:rPr lang="ru-RU" b="1" dirty="0" smtClean="0"/>
              <a:t> </a:t>
            </a:r>
            <a:r>
              <a:rPr lang="ru-RU" b="1" dirty="0" err="1" smtClean="0"/>
              <a:t>стартової</a:t>
            </a:r>
            <a:r>
              <a:rPr lang="ru-RU" b="1" dirty="0" smtClean="0"/>
              <a:t> </a:t>
            </a:r>
            <a:r>
              <a:rPr lang="ru-RU" b="1" dirty="0" err="1" smtClean="0"/>
              <a:t>антимікробної</a:t>
            </a:r>
            <a:r>
              <a:rPr lang="ru-RU" b="1" dirty="0" smtClean="0"/>
              <a:t> </a:t>
            </a:r>
            <a:r>
              <a:rPr lang="ru-RU" b="1" dirty="0" err="1" smtClean="0"/>
              <a:t>терапії</a:t>
            </a:r>
            <a:r>
              <a:rPr lang="ru-RU" b="1" dirty="0" smtClean="0"/>
              <a:t>,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, </a:t>
            </a:r>
            <a:r>
              <a:rPr lang="ru-RU" b="1" dirty="0" err="1" smtClean="0"/>
              <a:t>емпіричний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smtClean="0"/>
              <a:t>Базис </a:t>
            </a:r>
            <a:r>
              <a:rPr lang="ru-RU" b="1" dirty="0" err="1" smtClean="0"/>
              <a:t>терапії</a:t>
            </a:r>
            <a:r>
              <a:rPr lang="ru-RU" b="1" dirty="0" smtClean="0"/>
              <a:t> </a:t>
            </a:r>
            <a:r>
              <a:rPr lang="ru-RU" b="1" dirty="0" err="1" smtClean="0"/>
              <a:t>складають</a:t>
            </a:r>
            <a:r>
              <a:rPr lang="ru-RU" b="1" dirty="0" smtClean="0"/>
              <a:t> </a:t>
            </a:r>
            <a:r>
              <a:rPr lang="ru-RU" b="1" dirty="0" err="1" smtClean="0"/>
              <a:t>фторхінолони</a:t>
            </a:r>
            <a:r>
              <a:rPr lang="ru-RU" b="1" dirty="0" smtClean="0"/>
              <a:t>, </a:t>
            </a:r>
            <a:r>
              <a:rPr lang="ru-RU" b="1" dirty="0" err="1" smtClean="0"/>
              <a:t>які</a:t>
            </a:r>
            <a:r>
              <a:rPr lang="ru-RU" b="1" dirty="0" smtClean="0"/>
              <a:t> </a:t>
            </a:r>
            <a:r>
              <a:rPr lang="ru-RU" b="1" dirty="0" err="1" smtClean="0"/>
              <a:t>екскретуються</a:t>
            </a:r>
            <a:r>
              <a:rPr lang="ru-RU" b="1" dirty="0" smtClean="0"/>
              <a:t>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 </a:t>
            </a:r>
            <a:r>
              <a:rPr lang="ru-RU" b="1" dirty="0" err="1" smtClean="0"/>
              <a:t>нирками</a:t>
            </a:r>
            <a:r>
              <a:rPr lang="ru-RU" b="1" dirty="0" smtClean="0"/>
              <a:t>, </a:t>
            </a:r>
            <a:r>
              <a:rPr lang="ru-RU" b="1" dirty="0" err="1" smtClean="0"/>
              <a:t>мають</a:t>
            </a:r>
            <a:r>
              <a:rPr lang="ru-RU" b="1" dirty="0" smtClean="0"/>
              <a:t> широкий спектр </a:t>
            </a:r>
            <a:r>
              <a:rPr lang="ru-RU" b="1" dirty="0" err="1" smtClean="0"/>
              <a:t>антимікробної</a:t>
            </a:r>
            <a:r>
              <a:rPr lang="ru-RU" b="1" dirty="0" smtClean="0"/>
              <a:t> </a:t>
            </a:r>
            <a:r>
              <a:rPr lang="ru-RU" b="1" dirty="0" err="1" smtClean="0"/>
              <a:t>активності</a:t>
            </a:r>
            <a:r>
              <a:rPr lang="ru-RU" b="1" dirty="0" smtClean="0"/>
              <a:t> та </a:t>
            </a:r>
            <a:r>
              <a:rPr lang="ru-RU" b="1" dirty="0" err="1" smtClean="0"/>
              <a:t>досягають</a:t>
            </a:r>
            <a:r>
              <a:rPr lang="ru-RU" b="1" dirty="0" smtClean="0"/>
              <a:t> </a:t>
            </a:r>
            <a:r>
              <a:rPr lang="ru-RU" b="1" dirty="0" err="1" smtClean="0"/>
              <a:t>високої</a:t>
            </a:r>
            <a:r>
              <a:rPr lang="ru-RU" b="1" dirty="0" smtClean="0"/>
              <a:t> </a:t>
            </a:r>
            <a:r>
              <a:rPr lang="ru-RU" b="1" dirty="0" err="1" smtClean="0"/>
              <a:t>концентрації</a:t>
            </a:r>
            <a:r>
              <a:rPr lang="ru-RU" b="1" dirty="0" smtClean="0"/>
              <a:t> як у </a:t>
            </a:r>
            <a:r>
              <a:rPr lang="ru-RU" b="1" dirty="0" err="1" smtClean="0"/>
              <a:t>сечі</a:t>
            </a:r>
            <a:r>
              <a:rPr lang="ru-RU" b="1" dirty="0" smtClean="0"/>
              <a:t>, так </a:t>
            </a:r>
            <a:r>
              <a:rPr lang="ru-RU" b="1" dirty="0" err="1" smtClean="0"/>
              <a:t>і</a:t>
            </a:r>
            <a:r>
              <a:rPr lang="ru-RU" b="1" dirty="0" smtClean="0"/>
              <a:t> в тканинах </a:t>
            </a:r>
            <a:r>
              <a:rPr lang="ru-RU" b="1" dirty="0" err="1" smtClean="0"/>
              <a:t>органів</a:t>
            </a:r>
            <a:r>
              <a:rPr lang="ru-RU" b="1" dirty="0" smtClean="0"/>
              <a:t> </a:t>
            </a:r>
            <a:r>
              <a:rPr lang="ru-RU" b="1" dirty="0" err="1" smtClean="0"/>
              <a:t>сечостатевої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err="1" smtClean="0"/>
              <a:t>Серед</a:t>
            </a:r>
            <a:r>
              <a:rPr lang="ru-RU" b="1" dirty="0" smtClean="0"/>
              <a:t> </a:t>
            </a:r>
            <a:r>
              <a:rPr lang="ru-RU" b="1" dirty="0" err="1" smtClean="0"/>
              <a:t>препаратів</a:t>
            </a:r>
            <a:r>
              <a:rPr lang="ru-RU" b="1" dirty="0" smtClean="0"/>
              <a:t> </a:t>
            </a:r>
            <a:r>
              <a:rPr lang="ru-RU" b="1" dirty="0" err="1" smtClean="0"/>
              <a:t>вибору</a:t>
            </a:r>
            <a:r>
              <a:rPr lang="ru-RU" b="1" dirty="0" smtClean="0"/>
              <a:t> – </a:t>
            </a:r>
            <a:r>
              <a:rPr lang="ru-RU" b="1" dirty="0" err="1" smtClean="0"/>
              <a:t>цефалоспорини</a:t>
            </a:r>
            <a:r>
              <a:rPr lang="ru-RU" b="1" dirty="0" smtClean="0"/>
              <a:t> </a:t>
            </a:r>
            <a:r>
              <a:rPr lang="en-US" b="1" dirty="0" smtClean="0"/>
              <a:t>II – IV </a:t>
            </a:r>
            <a:r>
              <a:rPr lang="ru-RU" b="1" dirty="0" err="1" smtClean="0"/>
              <a:t>поколінь</a:t>
            </a:r>
            <a:r>
              <a:rPr lang="ru-RU" b="1" dirty="0" smtClean="0"/>
              <a:t>, </a:t>
            </a:r>
            <a:r>
              <a:rPr lang="ru-RU" b="1" dirty="0" err="1" smtClean="0"/>
              <a:t>інгібітор</a:t>
            </a:r>
            <a:r>
              <a:rPr lang="ru-RU" b="1" dirty="0" smtClean="0"/>
              <a:t> – </a:t>
            </a:r>
            <a:r>
              <a:rPr lang="ru-RU" b="1" dirty="0" err="1" smtClean="0"/>
              <a:t>захищені</a:t>
            </a:r>
            <a:r>
              <a:rPr lang="ru-RU" b="1" dirty="0" smtClean="0"/>
              <a:t> </a:t>
            </a:r>
            <a:r>
              <a:rPr lang="ru-RU" b="1" dirty="0" err="1" smtClean="0"/>
              <a:t>амінопеніциліни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smtClean="0"/>
              <a:t>При </a:t>
            </a:r>
            <a:r>
              <a:rPr lang="ru-RU" b="1" dirty="0" smtClean="0"/>
              <a:t>тяжкому </a:t>
            </a:r>
            <a:r>
              <a:rPr lang="ru-RU" b="1" dirty="0" err="1" smtClean="0"/>
              <a:t>перебігу</a:t>
            </a:r>
            <a:r>
              <a:rPr lang="ru-RU" b="1" dirty="0" smtClean="0"/>
              <a:t> та </a:t>
            </a:r>
            <a:r>
              <a:rPr lang="ru-RU" b="1" dirty="0" err="1" smtClean="0"/>
              <a:t>уросепсисі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необхідна</a:t>
            </a:r>
            <a:r>
              <a:rPr lang="ru-RU" b="1" dirty="0" smtClean="0"/>
              <a:t> </a:t>
            </a:r>
            <a:r>
              <a:rPr lang="ru-RU" b="1" dirty="0" err="1" smtClean="0"/>
              <a:t>терапія</a:t>
            </a:r>
            <a:r>
              <a:rPr lang="ru-RU" b="1" dirty="0" smtClean="0"/>
              <a:t> </a:t>
            </a:r>
            <a:r>
              <a:rPr lang="ru-RU" b="1" dirty="0" err="1" smtClean="0"/>
              <a:t>карбапенемами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цефепімом</a:t>
            </a:r>
            <a:r>
              <a:rPr lang="ru-RU" b="1" dirty="0" smtClean="0"/>
              <a:t> (</a:t>
            </a:r>
            <a:r>
              <a:rPr lang="ru-RU" b="1" dirty="0" err="1" smtClean="0"/>
              <a:t>Максицеф</a:t>
            </a:r>
            <a:r>
              <a:rPr lang="ru-RU" b="1" dirty="0" smtClean="0"/>
              <a:t>).</a:t>
            </a:r>
          </a:p>
          <a:p>
            <a:pPr>
              <a:buFontTx/>
              <a:buChar char="-"/>
            </a:pPr>
            <a:r>
              <a:rPr lang="ru-RU" b="1" dirty="0" err="1" smtClean="0"/>
              <a:t>Серед</a:t>
            </a:r>
            <a:r>
              <a:rPr lang="ru-RU" b="1" dirty="0" smtClean="0"/>
              <a:t> </a:t>
            </a:r>
            <a:r>
              <a:rPr lang="ru-RU" b="1" dirty="0" err="1" smtClean="0"/>
              <a:t>антибіотиків</a:t>
            </a:r>
            <a:r>
              <a:rPr lang="ru-RU" b="1" dirty="0" smtClean="0"/>
              <a:t> резерву – </a:t>
            </a:r>
            <a:r>
              <a:rPr lang="ru-RU" b="1" dirty="0" err="1" smtClean="0"/>
              <a:t>монобактами</a:t>
            </a:r>
            <a:r>
              <a:rPr lang="ru-RU" b="1" dirty="0" smtClean="0"/>
              <a:t> (</a:t>
            </a:r>
            <a:r>
              <a:rPr lang="ru-RU" b="1" dirty="0" err="1" smtClean="0"/>
              <a:t>азтреонам</a:t>
            </a:r>
            <a:r>
              <a:rPr lang="ru-RU" b="1" dirty="0" smtClean="0"/>
              <a:t>), </a:t>
            </a:r>
            <a:r>
              <a:rPr lang="ru-RU" b="1" dirty="0" err="1" smtClean="0"/>
              <a:t>аміноглікозиди</a:t>
            </a:r>
            <a:r>
              <a:rPr lang="ru-RU" b="1" dirty="0" smtClean="0"/>
              <a:t> у </a:t>
            </a:r>
            <a:r>
              <a:rPr lang="ru-RU" b="1" dirty="0" err="1" smtClean="0"/>
              <a:t>комбінації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амінопеніцилінами</a:t>
            </a:r>
            <a:r>
              <a:rPr lang="ru-RU" b="1" dirty="0" smtClean="0"/>
              <a:t>, </a:t>
            </a:r>
            <a:r>
              <a:rPr lang="ru-RU" b="1" dirty="0" err="1" smtClean="0"/>
              <a:t>фосфоміцин</a:t>
            </a:r>
            <a:r>
              <a:rPr lang="ru-RU" b="1" dirty="0" smtClean="0"/>
              <a:t>.</a:t>
            </a:r>
          </a:p>
          <a:p>
            <a:pPr>
              <a:buFontTx/>
              <a:buChar char="-"/>
            </a:pPr>
            <a:r>
              <a:rPr lang="ru-RU" b="1" dirty="0" err="1" smtClean="0"/>
              <a:t>Тривалість</a:t>
            </a:r>
            <a:r>
              <a:rPr lang="ru-RU" b="1" dirty="0" smtClean="0"/>
              <a:t> </a:t>
            </a:r>
            <a:r>
              <a:rPr lang="ru-RU" b="1" dirty="0" err="1" smtClean="0"/>
              <a:t>антимікробного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ускладненої</a:t>
            </a:r>
            <a:r>
              <a:rPr lang="ru-RU" b="1" smtClean="0"/>
              <a:t> </a:t>
            </a:r>
            <a:r>
              <a:rPr lang="ru-RU" b="1" smtClean="0"/>
              <a:t>ІСВШ </a:t>
            </a:r>
            <a:r>
              <a:rPr lang="ru-RU" b="1" dirty="0" err="1" smtClean="0"/>
              <a:t>зазвичай</a:t>
            </a:r>
            <a:r>
              <a:rPr lang="ru-RU" b="1" dirty="0" smtClean="0"/>
              <a:t> </a:t>
            </a:r>
            <a:r>
              <a:rPr lang="ru-RU" b="1" dirty="0" err="1" smtClean="0"/>
              <a:t>варіює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7 до 14 </a:t>
            </a:r>
            <a:r>
              <a:rPr lang="ru-RU" b="1" dirty="0" err="1" smtClean="0"/>
              <a:t>діб</a:t>
            </a:r>
            <a:r>
              <a:rPr lang="ru-RU" b="1" dirty="0" smtClean="0"/>
              <a:t> (</a:t>
            </a:r>
            <a:r>
              <a:rPr lang="ru-RU" b="1" dirty="0" err="1" smtClean="0"/>
              <a:t>іноді</a:t>
            </a:r>
            <a:r>
              <a:rPr lang="ru-RU" b="1" dirty="0" smtClean="0"/>
              <a:t> до 21 </a:t>
            </a:r>
            <a:r>
              <a:rPr lang="ru-RU" b="1" dirty="0" err="1" smtClean="0"/>
              <a:t>доби</a:t>
            </a:r>
            <a:r>
              <a:rPr lang="ru-RU" b="1" dirty="0" smtClean="0"/>
              <a:t>).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440</TotalTime>
  <Words>6109</Words>
  <PresentationFormat>Экран (4:3)</PresentationFormat>
  <Paragraphs>755</Paragraphs>
  <Slides>138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138</vt:i4>
      </vt:variant>
    </vt:vector>
  </HeadingPairs>
  <TitlesOfParts>
    <vt:vector size="139" baseType="lpstr">
      <vt:lpstr>Бумажная</vt:lpstr>
      <vt:lpstr>Слайд 1</vt:lpstr>
      <vt:lpstr>Пієлонефрит – неспецифічний інфекційно-запальний процес в інтерстиціальній тканині та канальцях нирки, що одночасно або послідовно вражає паренхіму та балію (миску) нирки. </vt:lpstr>
      <vt:lpstr>Актуальність проблеми</vt:lpstr>
      <vt:lpstr>Прихильні фактори</vt:lpstr>
      <vt:lpstr> Етіологія</vt:lpstr>
      <vt:lpstr>Зміна етіологічної структури збудників пов'язана з впровадженням у клінічну практику ендоскопічних методів діагностики та лікування, що закінчуються залишенням дренажів в органах сечової системи, які стають вхідними воротами інфекції. </vt:lpstr>
      <vt:lpstr>Патогенез</vt:lpstr>
      <vt:lpstr>Мікроби з током крові потрапляють у судинні петлі ниркових клубочків, де викликають запально-дегенеративні зміни ендотелію та проникають у просвіт канальців. Навколо бактеріальних тромбів утворюється лейкоцитарний інфільтрат у проміжній тканині, подальша доля якого залежить від лікування та загального стану організму. </vt:lpstr>
      <vt:lpstr>Висхідний шлях інфікування нирки можливий за наявності міхурово-сечовідно-лоханкового рефлюксу. Зі зворотним током сечі мікрофлора з сечового міхура потрапляє в балію, звідки при підвищенні тиску проникає в загальний ток крові. </vt:lpstr>
      <vt:lpstr> Класифікація</vt:lpstr>
      <vt:lpstr>Первинний гострий пієлонефрит</vt:lpstr>
      <vt:lpstr>Вторинний гострий пієлонефрит</vt:lpstr>
      <vt:lpstr>Симптоми гострого пієлонефрита</vt:lpstr>
      <vt:lpstr>Слайд 14</vt:lpstr>
      <vt:lpstr> Загальні симптоми</vt:lpstr>
      <vt:lpstr>Місцеві симптоми </vt:lpstr>
      <vt:lpstr>Слайд 17</vt:lpstr>
      <vt:lpstr>Діагностика гострого пієлонефрита</vt:lpstr>
      <vt:lpstr>Слайд 19</vt:lpstr>
      <vt:lpstr>Бімануальна пальпація нирок</vt:lpstr>
      <vt:lpstr>Ультразвукове  дослідження</vt:lpstr>
      <vt:lpstr>Обзорна урографія</vt:lpstr>
      <vt:lpstr>Екскреторна урографія</vt:lpstr>
      <vt:lpstr>Ретроградна пієлографія</vt:lpstr>
      <vt:lpstr>Комп'ютерна томографія</vt:lpstr>
      <vt:lpstr>Динамічна реносцинтиграфія</vt:lpstr>
      <vt:lpstr>Лабораторні дослідження</vt:lpstr>
      <vt:lpstr>Диференціальна діагностика серозної                        та гнійної стадій гострого пієлонефриту</vt:lpstr>
      <vt:lpstr>Лікування гострого пієлонефриту</vt:lpstr>
      <vt:lpstr>Слайд 30</vt:lpstr>
      <vt:lpstr>Слайд 31</vt:lpstr>
      <vt:lpstr>Відновлення уродинаміки</vt:lpstr>
      <vt:lpstr>Антибактеріальна  терапія</vt:lpstr>
      <vt:lpstr>Емпірична  антибактеріальна   терапія </vt:lpstr>
      <vt:lpstr>Слайд 35</vt:lpstr>
      <vt:lpstr>Слайд 36</vt:lpstr>
      <vt:lpstr>Слайд 37</vt:lpstr>
      <vt:lpstr>Оперативне   лікування</vt:lpstr>
      <vt:lpstr>Слайд 39</vt:lpstr>
      <vt:lpstr>Слайд 40</vt:lpstr>
      <vt:lpstr>Гострий пієлонефрит вагітних</vt:lpstr>
      <vt:lpstr>Актуальність проблеми</vt:lpstr>
      <vt:lpstr>Сприятливі фактори</vt:lpstr>
      <vt:lpstr> Етіологія</vt:lpstr>
      <vt:lpstr> Клініка</vt:lpstr>
      <vt:lpstr> Діагностика</vt:lpstr>
      <vt:lpstr>Слайд 47</vt:lpstr>
      <vt:lpstr>Слайд 48</vt:lpstr>
      <vt:lpstr>Лабораторні дослідження</vt:lpstr>
      <vt:lpstr>  Лікування</vt:lpstr>
      <vt:lpstr>Слайд 51</vt:lpstr>
      <vt:lpstr>Відновлення пасажу сечі</vt:lpstr>
      <vt:lpstr>Слайд 53</vt:lpstr>
      <vt:lpstr>Антибактеріальна терапія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Сечокам'яна хвороба (уролітіаз) – захворювання, основною ознакою якого є утворення та присутність одиночних або множинних каменів у системі сечовивідних шляхів – чашечках, балії, сечоводі, сечовому міхурі або сечівнику. </vt:lpstr>
      <vt:lpstr>Актуальність проблеми</vt:lpstr>
      <vt:lpstr>Збільшення захворюваності на нефролітіаз пояснюється наступними причинами:</vt:lpstr>
      <vt:lpstr>Теорії каменеутворення</vt:lpstr>
      <vt:lpstr>Фактори каменеутворення</vt:lpstr>
      <vt:lpstr>Фактори каменеутворення</vt:lpstr>
      <vt:lpstr>Фактори каменеутвлорення</vt:lpstr>
      <vt:lpstr>Фактори каменеутвоення</vt:lpstr>
      <vt:lpstr>Причиною каменеутворення можуть бути ендогенні фактори, що призводять до застою сечі та порушення уродінаміки. У цій ситуації камнеутворення вважається вторинним, і є ускладненням патологічних процесів. </vt:lpstr>
      <vt:lpstr>В даний час встановлено, що для формування конкременту необхідна основа - білково-мукополісахаридна матриця, яка виробляється ниркою і може виділятися із сечею. </vt:lpstr>
      <vt:lpstr>Причини утворення матриці</vt:lpstr>
      <vt:lpstr>Хімічний склад каменів</vt:lpstr>
      <vt:lpstr>Слайд 78</vt:lpstr>
      <vt:lpstr>Розміри, кількість, локалізація</vt:lpstr>
      <vt:lpstr>Слайд 80</vt:lpstr>
      <vt:lpstr>Слайд 81</vt:lpstr>
      <vt:lpstr>Ниркова колька</vt:lpstr>
      <vt:lpstr>Слайд 83</vt:lpstr>
      <vt:lpstr>Гематурія</vt:lpstr>
      <vt:lpstr>Піурія</vt:lpstr>
      <vt:lpstr>Дизурія</vt:lpstr>
      <vt:lpstr>Відходження конкрементів із сечею</vt:lpstr>
      <vt:lpstr>Анурія</vt:lpstr>
      <vt:lpstr>Гостра затримка сечовупискання</vt:lpstr>
      <vt:lpstr>Ускладення сечокам'яної хвороби</vt:lpstr>
      <vt:lpstr>Діагностика сечокам'яної хвороби</vt:lpstr>
      <vt:lpstr>Хромоцистоскопія</vt:lpstr>
      <vt:lpstr>Ультразвукове дослідження</vt:lpstr>
      <vt:lpstr>Оглядова урографія</vt:lpstr>
      <vt:lpstr>Екскреторна урографія</vt:lpstr>
      <vt:lpstr>Загальний аналіз крові та сечі</vt:lpstr>
      <vt:lpstr>Слайд 97</vt:lpstr>
      <vt:lpstr>Це усунення ниркової коліки і терапія спрямована на самостійне відходження конкременту. </vt:lpstr>
      <vt:lpstr>Лікування ниркової коліки</vt:lpstr>
      <vt:lpstr>Терапія спрямована на самостійне відходження конкременту (застосовується у пацієнтів із клінічними проявами каменю сечоводу до 0,5 см, що має тенденцію до самостійного відходження).</vt:lpstr>
      <vt:lpstr>Оперативне лікування</vt:lpstr>
      <vt:lpstr>Показання до відкритих оперативних втручань:</vt:lpstr>
      <vt:lpstr>Види операцій:</vt:lpstr>
      <vt:lpstr>Дистанційна літотрипсія</vt:lpstr>
      <vt:lpstr>Слайд 105</vt:lpstr>
      <vt:lpstr>Показання для ДЛТ:</vt:lpstr>
      <vt:lpstr>Протипоказання для ДЛТ:</vt:lpstr>
      <vt:lpstr>Протипоказання для ДЛТ:</vt:lpstr>
      <vt:lpstr>Ускладнення ДЛТ:</vt:lpstr>
      <vt:lpstr>Рентгеноендоскопічні методи</vt:lpstr>
      <vt:lpstr>Трансуретральна рентгеноендоскопічна ендохірургія</vt:lpstr>
      <vt:lpstr>Слайд 112</vt:lpstr>
      <vt:lpstr>Слайд 113</vt:lpstr>
      <vt:lpstr>Перкутанна рентгеноендоскопічна хірургія</vt:lpstr>
      <vt:lpstr>Перкутанна нефролітоекстракція</vt:lpstr>
      <vt:lpstr>Слайд 116</vt:lpstr>
      <vt:lpstr>Перкутанне подроблення і аспірація каменя   (літолапаксія)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65</cp:revision>
  <dcterms:created xsi:type="dcterms:W3CDTF">2013-05-17T16:29:44Z</dcterms:created>
  <dcterms:modified xsi:type="dcterms:W3CDTF">2022-08-13T07:57:52Z</dcterms:modified>
</cp:coreProperties>
</file>