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5" r:id="rId58"/>
    <p:sldId id="316" r:id="rId59"/>
    <p:sldId id="318" r:id="rId60"/>
    <p:sldId id="319" r:id="rId61"/>
    <p:sldId id="320" r:id="rId62"/>
    <p:sldId id="321" r:id="rId63"/>
    <p:sldId id="325" r:id="rId64"/>
    <p:sldId id="327" r:id="rId65"/>
    <p:sldId id="328" r:id="rId66"/>
    <p:sldId id="329" r:id="rId67"/>
    <p:sldId id="330" r:id="rId68"/>
    <p:sldId id="331" r:id="rId69"/>
    <p:sldId id="332" r:id="rId70"/>
    <p:sldId id="333" r:id="rId71"/>
    <p:sldId id="334" r:id="rId72"/>
    <p:sldId id="335" r:id="rId73"/>
    <p:sldId id="336" r:id="rId74"/>
    <p:sldId id="337" r:id="rId75"/>
    <p:sldId id="340" r:id="rId76"/>
    <p:sldId id="341" r:id="rId77"/>
    <p:sldId id="342" r:id="rId78"/>
    <p:sldId id="343" r:id="rId79"/>
    <p:sldId id="344" r:id="rId80"/>
    <p:sldId id="347" r:id="rId81"/>
    <p:sldId id="348" r:id="rId82"/>
    <p:sldId id="349" r:id="rId83"/>
    <p:sldId id="350" r:id="rId84"/>
    <p:sldId id="351" r:id="rId85"/>
    <p:sldId id="352" r:id="rId86"/>
    <p:sldId id="353" r:id="rId87"/>
    <p:sldId id="355" r:id="rId88"/>
    <p:sldId id="356" r:id="rId89"/>
    <p:sldId id="357" r:id="rId90"/>
    <p:sldId id="359" r:id="rId91"/>
    <p:sldId id="360" r:id="rId92"/>
    <p:sldId id="361" r:id="rId93"/>
    <p:sldId id="364" r:id="rId94"/>
    <p:sldId id="365" r:id="rId95"/>
    <p:sldId id="366" r:id="rId96"/>
    <p:sldId id="368" r:id="rId97"/>
    <p:sldId id="369" r:id="rId98"/>
    <p:sldId id="371" r:id="rId99"/>
    <p:sldId id="373" r:id="rId100"/>
    <p:sldId id="374" r:id="rId101"/>
    <p:sldId id="375" r:id="rId102"/>
    <p:sldId id="377" r:id="rId103"/>
    <p:sldId id="378" r:id="rId104"/>
    <p:sldId id="379" r:id="rId105"/>
    <p:sldId id="384" r:id="rId106"/>
    <p:sldId id="387" r:id="rId107"/>
    <p:sldId id="388" r:id="rId108"/>
    <p:sldId id="389" r:id="rId109"/>
    <p:sldId id="393" r:id="rId110"/>
    <p:sldId id="394" r:id="rId111"/>
    <p:sldId id="395" r:id="rId112"/>
    <p:sldId id="396" r:id="rId113"/>
    <p:sldId id="397" r:id="rId114"/>
    <p:sldId id="398" r:id="rId115"/>
    <p:sldId id="399" r:id="rId116"/>
    <p:sldId id="400" r:id="rId1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viewProps" Target="view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89190B7-DDF8-4708-8C9F-420CA1E10D8B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062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876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621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945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599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226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06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53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109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75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504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115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740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649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2322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89190B7-DDF8-4708-8C9F-420CA1E10D8B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1477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589190B7-DDF8-4708-8C9F-420CA1E10D8B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803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89190B7-DDF8-4708-8C9F-420CA1E10D8B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479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6720" y="2499360"/>
            <a:ext cx="8995093" cy="1871621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0075" y="781113"/>
            <a:ext cx="8825658" cy="86142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uk-UA" dirty="0">
                <a:solidFill>
                  <a:schemeClr val="bg1"/>
                </a:solidFill>
              </a:rPr>
              <a:t>Одеський національний медичний університет</a:t>
            </a:r>
          </a:p>
          <a:p>
            <a:pPr algn="ctr"/>
            <a:r>
              <a:rPr lang="uk-UA" dirty="0">
                <a:solidFill>
                  <a:schemeClr val="bg1"/>
                </a:solidFill>
              </a:rPr>
              <a:t>Кафедра організації та економіки фармації з післядипломною підготовкою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59680" y="5770880"/>
            <a:ext cx="218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solidFill>
                  <a:schemeClr val="bg1"/>
                </a:solidFill>
              </a:rPr>
              <a:t>Одеса-2024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785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До аптеки надійшов препарат </a:t>
            </a:r>
            <a:r>
              <a:rPr lang="uk-UA" sz="2400" b="1" u="sng" dirty="0">
                <a:solidFill>
                  <a:schemeClr val="tx1"/>
                </a:solidFill>
              </a:rPr>
              <a:t>Нітрогліцерин </a:t>
            </a:r>
            <a:r>
              <a:rPr lang="uk-UA" sz="2400" dirty="0">
                <a:solidFill>
                  <a:schemeClr val="tx1"/>
                </a:solidFill>
              </a:rPr>
              <a:t>у кількості 100 упаковок. До якої групи лікарських засобів треба віднести цей препарат, враховуючи його </a:t>
            </a:r>
            <a:r>
              <a:rPr lang="uk-UA" sz="2400" b="1" u="sng" dirty="0">
                <a:solidFill>
                  <a:schemeClr val="tx1"/>
                </a:solidFill>
              </a:rPr>
              <a:t>фізико-хімічні властивості?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Фарбники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Легкозаймисті речовини 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Леткі речовини 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Вибухові речовини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Легкогорючі речовини</a:t>
            </a:r>
          </a:p>
          <a:p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874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Який </a:t>
            </a:r>
            <a:r>
              <a:rPr lang="uk-UA" sz="2400" b="1" u="sng" dirty="0">
                <a:solidFill>
                  <a:schemeClr val="tx1"/>
                </a:solidFill>
              </a:rPr>
              <a:t>документ </a:t>
            </a:r>
            <a:r>
              <a:rPr lang="uk-UA" sz="2400" dirty="0">
                <a:solidFill>
                  <a:schemeClr val="tx1"/>
                </a:solidFill>
              </a:rPr>
              <a:t>оформляється касиром аптеки у трьох примірниках під час </a:t>
            </a:r>
            <a:r>
              <a:rPr lang="uk-UA" sz="2400" b="1" u="sng" dirty="0">
                <a:solidFill>
                  <a:schemeClr val="tx1"/>
                </a:solidFill>
              </a:rPr>
              <a:t>інкасації коштів</a:t>
            </a:r>
            <a:r>
              <a:rPr lang="uk-UA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Супровідна відомість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Заява на внесення готівки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Платіжне доручення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Грошовий чек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Касова книга</a:t>
            </a:r>
          </a:p>
          <a:p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489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algn="just"/>
            <a:r>
              <a:rPr lang="uk-UA" sz="2400" dirty="0">
                <a:solidFill>
                  <a:schemeClr val="tx1"/>
                </a:solidFill>
              </a:rPr>
              <a:t>Для аптечних працівників встановле­но </a:t>
            </a:r>
            <a:r>
              <a:rPr lang="uk-UA" sz="2400" b="1" u="sng" dirty="0">
                <a:solidFill>
                  <a:schemeClr val="tx1"/>
                </a:solidFill>
              </a:rPr>
              <a:t>скорочену тривалість робочого часу</a:t>
            </a:r>
            <a:r>
              <a:rPr lang="uk-UA" sz="2400" dirty="0">
                <a:solidFill>
                  <a:schemeClr val="tx1"/>
                </a:solidFill>
              </a:rPr>
              <a:t>. Яка тривалість робочого тижня у </a:t>
            </a:r>
            <a:r>
              <a:rPr lang="uk-UA" sz="2400" b="1" dirty="0">
                <a:solidFill>
                  <a:schemeClr val="tx1"/>
                </a:solidFill>
              </a:rPr>
              <a:t>провізора-аналітика</a:t>
            </a:r>
            <a:r>
              <a:rPr lang="uk-UA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32 год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dirty="0">
                <a:solidFill>
                  <a:schemeClr val="tx1"/>
                </a:solidFill>
              </a:rPr>
              <a:t>36 год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45 год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24 год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30 год</a:t>
            </a:r>
          </a:p>
        </p:txBody>
      </p:sp>
    </p:spTree>
    <p:extLst>
      <p:ext uri="{BB962C8B-B14F-4D97-AF65-F5344CB8AC3E}">
        <p14:creationId xmlns:p14="http://schemas.microsoft.com/office/powerpoint/2010/main" val="3571568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Вкажіть фінансовий показник діяльності аптеки, величина якого визначає обсяг реалізації товару, при якому сукупний </a:t>
            </a:r>
            <a:r>
              <a:rPr lang="uk-UA" sz="2400" b="1" u="sng" dirty="0">
                <a:solidFill>
                  <a:schemeClr val="tx1"/>
                </a:solidFill>
              </a:rPr>
              <a:t>дохід</a:t>
            </a:r>
            <a:r>
              <a:rPr lang="uk-UA" sz="2400" u="sng" dirty="0">
                <a:solidFill>
                  <a:schemeClr val="tx1"/>
                </a:solidFill>
              </a:rPr>
              <a:t> </a:t>
            </a:r>
            <a:r>
              <a:rPr lang="uk-UA" sz="2400" b="1" u="sng" dirty="0">
                <a:solidFill>
                  <a:schemeClr val="tx1"/>
                </a:solidFill>
              </a:rPr>
              <a:t>дорівнює</a:t>
            </a:r>
            <a:r>
              <a:rPr lang="uk-UA" sz="2400" dirty="0">
                <a:solidFill>
                  <a:schemeClr val="tx1"/>
                </a:solidFill>
              </a:rPr>
              <a:t> сукупним </a:t>
            </a:r>
            <a:r>
              <a:rPr lang="uk-UA" sz="2400" b="1" u="sng" dirty="0">
                <a:solidFill>
                  <a:schemeClr val="tx1"/>
                </a:solidFill>
              </a:rPr>
              <a:t>витратам</a:t>
            </a:r>
            <a:r>
              <a:rPr lang="uk-UA" sz="2400" u="sng" dirty="0">
                <a:solidFill>
                  <a:schemeClr val="tx1"/>
                </a:solidFill>
              </a:rPr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Точка беззбитковості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Товарообіг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Рівень торгових накладень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Прибуток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Рентабельність</a:t>
            </a:r>
          </a:p>
        </p:txBody>
      </p:sp>
    </p:spTree>
    <p:extLst>
      <p:ext uri="{BB962C8B-B14F-4D97-AF65-F5344CB8AC3E}">
        <p14:creationId xmlns:p14="http://schemas.microsoft.com/office/powerpoint/2010/main" val="3743939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З каси аптеки були </a:t>
            </a:r>
            <a:r>
              <a:rPr lang="uk-UA" sz="2400" b="1" u="sng" dirty="0">
                <a:solidFill>
                  <a:schemeClr val="tx1"/>
                </a:solidFill>
              </a:rPr>
              <a:t>видані кошти </a:t>
            </a:r>
            <a:r>
              <a:rPr lang="uk-UA" sz="2400" dirty="0">
                <a:solidFill>
                  <a:schemeClr val="tx1"/>
                </a:solidFill>
              </a:rPr>
              <a:t>підзвітній особі на придбання канцелярських товарів. Яким документом оформляється рух грошей в касі по цій операції?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Видатковим касовим ордером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Розпискою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Накладною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Звітом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Прибутковим касовим ордером</a:t>
            </a:r>
          </a:p>
        </p:txBody>
      </p:sp>
    </p:spTree>
    <p:extLst>
      <p:ext uri="{BB962C8B-B14F-4D97-AF65-F5344CB8AC3E}">
        <p14:creationId xmlns:p14="http://schemas.microsoft.com/office/powerpoint/2010/main" val="1183777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За формою оподаткування пода­тки поділяються на прямі й непрямі. Який </a:t>
            </a:r>
            <a:r>
              <a:rPr lang="uk-UA" sz="2400" b="1" u="sng" dirty="0">
                <a:solidFill>
                  <a:schemeClr val="tx1"/>
                </a:solidFill>
              </a:rPr>
              <a:t>податок</a:t>
            </a:r>
            <a:r>
              <a:rPr lang="uk-UA" sz="2400" dirty="0">
                <a:solidFill>
                  <a:schemeClr val="tx1"/>
                </a:solidFill>
              </a:rPr>
              <a:t> із нижченаведених відноситься до </a:t>
            </a:r>
            <a:r>
              <a:rPr lang="uk-UA" sz="2400" b="1" u="sng" dirty="0">
                <a:solidFill>
                  <a:schemeClr val="tx1"/>
                </a:solidFill>
              </a:rPr>
              <a:t>непрямих</a:t>
            </a:r>
            <a:r>
              <a:rPr lang="uk-UA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Рентна плата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Податок на доходи фізичних осіб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Податок на прибуток підприємства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Податок на нерухомість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Податок на додану вартість</a:t>
            </a:r>
          </a:p>
          <a:p>
            <a:pPr marL="457200" indent="-457200">
              <a:buFont typeface="+mj-lt"/>
              <a:buAutoNum type="alphaUcPeriod"/>
            </a:pP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671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Яка </a:t>
            </a:r>
            <a:r>
              <a:rPr lang="uk-UA" sz="2400" b="1" u="sng" dirty="0">
                <a:solidFill>
                  <a:schemeClr val="tx1"/>
                </a:solidFill>
              </a:rPr>
              <a:t>група дітей </a:t>
            </a:r>
            <a:r>
              <a:rPr lang="uk-UA" sz="2400" dirty="0">
                <a:solidFill>
                  <a:schemeClr val="tx1"/>
                </a:solidFill>
              </a:rPr>
              <a:t>за віком у разі амбулаторного лікування отримує лікарські засоби з </a:t>
            </a:r>
            <a:r>
              <a:rPr lang="uk-UA" sz="2400" b="1" u="sng" dirty="0">
                <a:solidFill>
                  <a:schemeClr val="tx1"/>
                </a:solidFill>
              </a:rPr>
              <a:t>оплатою 50%</a:t>
            </a:r>
            <a:r>
              <a:rPr lang="uk-UA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Від 3 до 6 років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Від 12 до 15 років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До 1 року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До 3 років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Від 9 до 11 років</a:t>
            </a:r>
          </a:p>
        </p:txBody>
      </p:sp>
    </p:spTree>
    <p:extLst>
      <p:ext uri="{BB962C8B-B14F-4D97-AF65-F5344CB8AC3E}">
        <p14:creationId xmlns:p14="http://schemas.microsoft.com/office/powerpoint/2010/main" val="2879218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Провізор аптеки має загальний </a:t>
            </a:r>
            <a:r>
              <a:rPr lang="uk-UA" sz="2400" b="1" u="sng" dirty="0">
                <a:solidFill>
                  <a:schemeClr val="tx1"/>
                </a:solidFill>
              </a:rPr>
              <a:t>страховий стаж 10 років</a:t>
            </a:r>
            <a:r>
              <a:rPr lang="uk-UA" sz="2400" dirty="0">
                <a:solidFill>
                  <a:schemeClr val="tx1"/>
                </a:solidFill>
              </a:rPr>
              <a:t>. На який </a:t>
            </a:r>
            <a:r>
              <a:rPr lang="uk-UA" sz="2400" b="1" u="sng" dirty="0">
                <a:solidFill>
                  <a:schemeClr val="tx1"/>
                </a:solidFill>
              </a:rPr>
              <a:t>обсяг допомоги з тимчасової непрацездатності </a:t>
            </a:r>
            <a:r>
              <a:rPr lang="uk-UA" sz="2400" dirty="0">
                <a:solidFill>
                  <a:schemeClr val="tx1"/>
                </a:solidFill>
              </a:rPr>
              <a:t>він може розраховувати?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50% середньої заробітної плати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100% середньої заробітної плати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70% середньої заробітної плати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80% середньої заробітної плати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60% середньої заробітної плати</a:t>
            </a:r>
          </a:p>
        </p:txBody>
      </p:sp>
    </p:spTree>
    <p:extLst>
      <p:ext uri="{BB962C8B-B14F-4D97-AF65-F5344CB8AC3E}">
        <p14:creationId xmlns:p14="http://schemas.microsoft.com/office/powerpoint/2010/main" val="1095364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Вкажіть термін, протягом якого в закладах охорони здоров’я </a:t>
            </a:r>
            <a:r>
              <a:rPr lang="uk-UA" sz="2400" b="1" u="sng" dirty="0">
                <a:solidFill>
                  <a:schemeClr val="tx1"/>
                </a:solidFill>
              </a:rPr>
              <a:t>зберігаються</a:t>
            </a: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b="1" u="sng" dirty="0">
                <a:solidFill>
                  <a:schemeClr val="tx1"/>
                </a:solidFill>
              </a:rPr>
              <a:t>документи з обігу наркотичних засобів, психотропних речовин та прекурсорів</a:t>
            </a:r>
            <a:r>
              <a:rPr lang="uk-UA" sz="2400" dirty="0">
                <a:solidFill>
                  <a:schemeClr val="tx1"/>
                </a:solidFill>
              </a:rPr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Не менше 3 років, не враховуючи поточного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Не менше 10 років, не враховуючи поточного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Не менше 5 років, не враховуючи поточного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Не менше 2 років, не враховуючи поточного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Не менше 1 року, не враховуючи поточного</a:t>
            </a:r>
          </a:p>
        </p:txBody>
      </p:sp>
    </p:spTree>
    <p:extLst>
      <p:ext uri="{BB962C8B-B14F-4D97-AF65-F5344CB8AC3E}">
        <p14:creationId xmlns:p14="http://schemas.microsoft.com/office/powerpoint/2010/main" val="1797511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До аптеки звернувся </a:t>
            </a:r>
            <a:r>
              <a:rPr lang="uk-UA" sz="2400" b="1" u="sng" dirty="0">
                <a:solidFill>
                  <a:schemeClr val="tx1"/>
                </a:solidFill>
              </a:rPr>
              <a:t>пацієнт онкологічного відділення </a:t>
            </a:r>
            <a:r>
              <a:rPr lang="uk-UA" sz="2400" dirty="0">
                <a:solidFill>
                  <a:schemeClr val="tx1"/>
                </a:solidFill>
              </a:rPr>
              <a:t>із рецептом на отримання лікарського засобу для </a:t>
            </a:r>
            <a:r>
              <a:rPr lang="uk-UA" sz="2400" b="1" u="sng" dirty="0">
                <a:solidFill>
                  <a:schemeClr val="tx1"/>
                </a:solidFill>
              </a:rPr>
              <a:t>лікування його основного захворюван­ня</a:t>
            </a:r>
            <a:r>
              <a:rPr lang="uk-UA" sz="2400" dirty="0">
                <a:solidFill>
                  <a:schemeClr val="tx1"/>
                </a:solidFill>
              </a:rPr>
              <a:t>. На яких умовах провізор надав цей лікарський засіб?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100% безоплатно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З 25% знижкою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За повну вартість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За 50% вартості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З 10% знижкою</a:t>
            </a:r>
          </a:p>
        </p:txBody>
      </p:sp>
    </p:spTree>
    <p:extLst>
      <p:ext uri="{BB962C8B-B14F-4D97-AF65-F5344CB8AC3E}">
        <p14:creationId xmlns:p14="http://schemas.microsoft.com/office/powerpoint/2010/main" val="2376609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Аптечні підприємства можуть тримати в позаробочий час у своїх касах готівкову виручку в межах, що не пе­ревищують </a:t>
            </a:r>
            <a:r>
              <a:rPr lang="uk-UA" sz="2400" b="1" u="sng" dirty="0">
                <a:solidFill>
                  <a:schemeClr val="tx1"/>
                </a:solidFill>
              </a:rPr>
              <a:t>установлений ліміт каси</a:t>
            </a:r>
            <a:r>
              <a:rPr lang="uk-UA" sz="2400" dirty="0">
                <a:solidFill>
                  <a:schemeClr val="tx1"/>
                </a:solidFill>
              </a:rPr>
              <a:t>. Хто встановлює ліміт залишку готівки в касі?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Підприємство самостійно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Орган статистики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Національний банк України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Міністерство фінансів України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Державна податкова служба</a:t>
            </a:r>
          </a:p>
        </p:txBody>
      </p:sp>
    </p:spTree>
    <p:extLst>
      <p:ext uri="{BB962C8B-B14F-4D97-AF65-F5344CB8AC3E}">
        <p14:creationId xmlns:p14="http://schemas.microsoft.com/office/powerpoint/2010/main" val="3184381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Аптека планує розширити виробництво лікарських засобів. Для цього було придбано </a:t>
            </a:r>
            <a:r>
              <a:rPr lang="uk-UA" sz="2400" b="1" u="sng" dirty="0">
                <a:solidFill>
                  <a:schemeClr val="tx1"/>
                </a:solidFill>
              </a:rPr>
              <a:t>виробниче обладнання</a:t>
            </a:r>
            <a:r>
              <a:rPr lang="uk-UA" sz="2400" dirty="0">
                <a:solidFill>
                  <a:schemeClr val="tx1"/>
                </a:solidFill>
              </a:rPr>
              <a:t>. Вкажіть </a:t>
            </a:r>
            <a:r>
              <a:rPr lang="uk-UA" sz="2400" b="1" u="sng" dirty="0">
                <a:solidFill>
                  <a:schemeClr val="tx1"/>
                </a:solidFill>
              </a:rPr>
              <a:t>вид вартості </a:t>
            </a:r>
            <a:r>
              <a:rPr lang="uk-UA" sz="2400" dirty="0">
                <a:solidFill>
                  <a:schemeClr val="tx1"/>
                </a:solidFill>
              </a:rPr>
              <a:t>за якою це обладнання буде </a:t>
            </a:r>
            <a:r>
              <a:rPr lang="uk-UA" sz="2400" b="1" u="sng" dirty="0">
                <a:solidFill>
                  <a:schemeClr val="tx1"/>
                </a:solidFill>
              </a:rPr>
              <a:t>зараховано на баланс аптеки</a:t>
            </a:r>
            <a:r>
              <a:rPr lang="uk-UA" sz="2400" dirty="0">
                <a:solidFill>
                  <a:schemeClr val="tx1"/>
                </a:solidFill>
              </a:rPr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Переоцінена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Ліквідаційна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Первісна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Справедлива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Амортизаційна</a:t>
            </a:r>
          </a:p>
        </p:txBody>
      </p:sp>
    </p:spTree>
    <p:extLst>
      <p:ext uri="{BB962C8B-B14F-4D97-AF65-F5344CB8AC3E}">
        <p14:creationId xmlns:p14="http://schemas.microsoft.com/office/powerpoint/2010/main" val="2176785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Провізор аптеки за рецептом сімейного лікаря відпустив відвідувачу одну упаковку таблеток </a:t>
            </a:r>
            <a:r>
              <a:rPr lang="uk-UA" sz="2400" dirty="0" err="1">
                <a:solidFill>
                  <a:schemeClr val="tx1"/>
                </a:solidFill>
              </a:rPr>
              <a:t>дигоксину</a:t>
            </a:r>
            <a:r>
              <a:rPr lang="uk-UA" sz="2400" dirty="0">
                <a:solidFill>
                  <a:schemeClr val="tx1"/>
                </a:solidFill>
              </a:rPr>
              <a:t>, який </a:t>
            </a:r>
            <a:r>
              <a:rPr lang="uk-UA" sz="2400" b="1" u="sng" dirty="0">
                <a:solidFill>
                  <a:schemeClr val="tx1"/>
                </a:solidFill>
              </a:rPr>
              <a:t>підлягає </a:t>
            </a:r>
            <a:r>
              <a:rPr lang="uk-UA" sz="2400" b="1" u="sng" dirty="0" err="1">
                <a:solidFill>
                  <a:schemeClr val="tx1"/>
                </a:solidFill>
              </a:rPr>
              <a:t>реімбурсації</a:t>
            </a:r>
            <a:r>
              <a:rPr lang="uk-UA" sz="2400" dirty="0">
                <a:solidFill>
                  <a:schemeClr val="tx1"/>
                </a:solidFill>
              </a:rPr>
              <a:t>. Скільки років </a:t>
            </a:r>
            <a:r>
              <a:rPr lang="uk-UA" sz="2400" b="1" u="sng" dirty="0">
                <a:solidFill>
                  <a:schemeClr val="tx1"/>
                </a:solidFill>
              </a:rPr>
              <a:t>зберігається</a:t>
            </a:r>
            <a:r>
              <a:rPr lang="uk-UA" sz="2400" dirty="0">
                <a:solidFill>
                  <a:schemeClr val="tx1"/>
                </a:solidFill>
              </a:rPr>
              <a:t> такий </a:t>
            </a:r>
            <a:r>
              <a:rPr lang="uk-UA" sz="2400" b="1" u="sng" dirty="0">
                <a:solidFill>
                  <a:schemeClr val="tx1"/>
                </a:solidFill>
              </a:rPr>
              <a:t>рецепт</a:t>
            </a:r>
            <a:r>
              <a:rPr lang="uk-UA" sz="2400" dirty="0">
                <a:solidFill>
                  <a:schemeClr val="tx1"/>
                </a:solidFill>
              </a:rPr>
              <a:t> в аптеці?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Три роки, не враховуючи поточного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П’ять років, не враховуючи поточного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Один місяць, не враховуючи поточного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Один рік, не враховуючи поточного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28837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За певним переліком груп населення та категорій захворювання лікарські засоби відпускаються безкоштовно та </a:t>
            </a:r>
            <a:r>
              <a:rPr lang="uk-UA" sz="2400" dirty="0" err="1">
                <a:solidFill>
                  <a:schemeClr val="tx1"/>
                </a:solidFill>
              </a:rPr>
              <a:t>пільгово</a:t>
            </a:r>
            <a:r>
              <a:rPr lang="uk-UA" sz="2400" dirty="0">
                <a:solidFill>
                  <a:schemeClr val="tx1"/>
                </a:solidFill>
              </a:rPr>
              <a:t>. Який </a:t>
            </a:r>
            <a:r>
              <a:rPr lang="uk-UA" sz="2400" b="1" u="sng" dirty="0">
                <a:solidFill>
                  <a:schemeClr val="tx1"/>
                </a:solidFill>
              </a:rPr>
              <a:t>строк дії безоплатних та пільгових рецептів</a:t>
            </a:r>
            <a:r>
              <a:rPr lang="uk-UA" sz="2400" dirty="0">
                <a:solidFill>
                  <a:schemeClr val="tx1"/>
                </a:solidFill>
              </a:rPr>
              <a:t> з дня виписування?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18 місяців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1 місяць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2 місяці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6 місяців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12 місяців</a:t>
            </a:r>
          </a:p>
        </p:txBody>
      </p:sp>
    </p:spTree>
    <p:extLst>
      <p:ext uri="{BB962C8B-B14F-4D97-AF65-F5344CB8AC3E}">
        <p14:creationId xmlns:p14="http://schemas.microsoft.com/office/powerpoint/2010/main" val="1805442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Вкажіть із нижченаведеного, який </a:t>
            </a:r>
            <a:r>
              <a:rPr lang="uk-UA" sz="2400" b="1" u="sng" dirty="0">
                <a:solidFill>
                  <a:schemeClr val="tx1"/>
                </a:solidFill>
              </a:rPr>
              <a:t>податок</a:t>
            </a:r>
            <a:r>
              <a:rPr lang="uk-UA" sz="2400" dirty="0">
                <a:solidFill>
                  <a:schemeClr val="tx1"/>
                </a:solidFill>
              </a:rPr>
              <a:t> відноситься до </a:t>
            </a:r>
            <a:r>
              <a:rPr lang="uk-UA" sz="2400" b="1" u="sng" dirty="0">
                <a:solidFill>
                  <a:schemeClr val="tx1"/>
                </a:solidFill>
              </a:rPr>
              <a:t>місцевих</a:t>
            </a:r>
            <a:r>
              <a:rPr lang="uk-UA" sz="2400" dirty="0">
                <a:solidFill>
                  <a:schemeClr val="tx1"/>
                </a:solidFill>
              </a:rPr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Туристичний збір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Акцизний збір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На прибуток підприємств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На додану вартість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На доходи фізичних осіб</a:t>
            </a:r>
          </a:p>
        </p:txBody>
      </p:sp>
    </p:spTree>
    <p:extLst>
      <p:ext uri="{BB962C8B-B14F-4D97-AF65-F5344CB8AC3E}">
        <p14:creationId xmlns:p14="http://schemas.microsoft.com/office/powerpoint/2010/main" val="2481128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До аптеки надійшов рецепт на лікарську форму, що містить </a:t>
            </a:r>
            <a:r>
              <a:rPr lang="uk-UA" sz="2400" b="1" u="sng" dirty="0">
                <a:solidFill>
                  <a:schemeClr val="tx1"/>
                </a:solidFill>
              </a:rPr>
              <a:t>атропіну сульфат</a:t>
            </a:r>
            <a:r>
              <a:rPr lang="uk-UA" sz="2400" dirty="0">
                <a:solidFill>
                  <a:schemeClr val="tx1"/>
                </a:solidFill>
              </a:rPr>
              <a:t>, який </a:t>
            </a:r>
            <a:r>
              <a:rPr lang="uk-UA" sz="2400" b="1" u="sng" dirty="0">
                <a:solidFill>
                  <a:schemeClr val="tx1"/>
                </a:solidFill>
              </a:rPr>
              <a:t>підлягає предметно- кількісному обліку</a:t>
            </a:r>
            <a:r>
              <a:rPr lang="uk-UA" sz="2400" dirty="0">
                <a:solidFill>
                  <a:schemeClr val="tx1"/>
                </a:solidFill>
              </a:rPr>
              <a:t>. Який термін </a:t>
            </a:r>
            <a:r>
              <a:rPr lang="uk-UA" sz="2400" b="1" u="sng" dirty="0">
                <a:solidFill>
                  <a:schemeClr val="tx1"/>
                </a:solidFill>
              </a:rPr>
              <a:t>зберігання</a:t>
            </a:r>
            <a:r>
              <a:rPr lang="uk-UA" sz="2400" dirty="0">
                <a:solidFill>
                  <a:schemeClr val="tx1"/>
                </a:solidFill>
              </a:rPr>
              <a:t> такого </a:t>
            </a:r>
            <a:r>
              <a:rPr lang="uk-UA" sz="2400" b="1" u="sng" dirty="0">
                <a:solidFill>
                  <a:schemeClr val="tx1"/>
                </a:solidFill>
              </a:rPr>
              <a:t>рецепту</a:t>
            </a:r>
            <a:r>
              <a:rPr lang="uk-UA" sz="2400" dirty="0">
                <a:solidFill>
                  <a:schemeClr val="tx1"/>
                </a:solidFill>
              </a:rPr>
              <a:t> в аптеці?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1 рік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5 років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Не зберігається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3 роки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1 місяць</a:t>
            </a:r>
          </a:p>
        </p:txBody>
      </p:sp>
    </p:spTree>
    <p:extLst>
      <p:ext uri="{BB962C8B-B14F-4D97-AF65-F5344CB8AC3E}">
        <p14:creationId xmlns:p14="http://schemas.microsoft.com/office/powerpoint/2010/main" val="17200523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Вкажіть </a:t>
            </a:r>
            <a:r>
              <a:rPr lang="uk-UA" sz="2400" b="1" u="sng" dirty="0">
                <a:solidFill>
                  <a:schemeClr val="tx1"/>
                </a:solidFill>
              </a:rPr>
              <a:t>вид</a:t>
            </a:r>
            <a:r>
              <a:rPr lang="uk-UA" sz="2400" dirty="0">
                <a:solidFill>
                  <a:schemeClr val="tx1"/>
                </a:solidFill>
              </a:rPr>
              <a:t> бухгалтерського </a:t>
            </a:r>
            <a:r>
              <a:rPr lang="uk-UA" sz="2400" b="1" u="sng" dirty="0">
                <a:solidFill>
                  <a:schemeClr val="tx1"/>
                </a:solidFill>
              </a:rPr>
              <a:t>рахунку</a:t>
            </a:r>
            <a:r>
              <a:rPr lang="uk-UA" sz="2400" dirty="0">
                <a:solidFill>
                  <a:schemeClr val="tx1"/>
                </a:solidFill>
              </a:rPr>
              <a:t>, у якому початкове і кінцеве </a:t>
            </a:r>
            <a:r>
              <a:rPr lang="uk-UA" sz="2400" b="1" u="sng" dirty="0">
                <a:solidFill>
                  <a:schemeClr val="tx1"/>
                </a:solidFill>
              </a:rPr>
              <a:t>сальдо завжди записується у дебеті</a:t>
            </a:r>
            <a:r>
              <a:rPr lang="uk-UA" sz="2400" dirty="0">
                <a:solidFill>
                  <a:schemeClr val="tx1"/>
                </a:solidFill>
              </a:rPr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Активний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Кореспондентський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Активно-пасивний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Контрактивний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Пасивний</a:t>
            </a:r>
          </a:p>
        </p:txBody>
      </p:sp>
    </p:spTree>
    <p:extLst>
      <p:ext uri="{BB962C8B-B14F-4D97-AF65-F5344CB8AC3E}">
        <p14:creationId xmlns:p14="http://schemas.microsoft.com/office/powerpoint/2010/main" val="260419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Для розширення спектру діяльності аптекою було придбано виробниче обладнання. До якої групи господар­ських засобів відноситься </a:t>
            </a:r>
            <a:r>
              <a:rPr lang="uk-UA" sz="2400" b="1" u="sng" dirty="0">
                <a:solidFill>
                  <a:schemeClr val="tx1"/>
                </a:solidFill>
              </a:rPr>
              <a:t>виробниче обладнання</a:t>
            </a:r>
            <a:r>
              <a:rPr lang="uk-UA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Незавершені капітальні інвестиції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Тара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Основні засоби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Необоротні матеріальні активи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Товар</a:t>
            </a:r>
          </a:p>
        </p:txBody>
      </p:sp>
    </p:spTree>
    <p:extLst>
      <p:ext uri="{BB962C8B-B14F-4D97-AF65-F5344CB8AC3E}">
        <p14:creationId xmlns:p14="http://schemas.microsoft.com/office/powerpoint/2010/main" val="2358268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Інформацію</a:t>
            </a:r>
            <a:r>
              <a:rPr lang="ru-RU" sz="2400" dirty="0">
                <a:solidFill>
                  <a:schemeClr val="tx1"/>
                </a:solidFill>
              </a:rPr>
              <a:t> про </a:t>
            </a:r>
            <a:r>
              <a:rPr lang="ru-RU" sz="2400" dirty="0" err="1">
                <a:solidFill>
                  <a:schemeClr val="tx1"/>
                </a:solidFill>
              </a:rPr>
              <a:t>фактичну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наявність</a:t>
            </a:r>
            <a:r>
              <a:rPr lang="ru-RU" sz="2400" dirty="0">
                <a:solidFill>
                  <a:schemeClr val="tx1"/>
                </a:solidFill>
              </a:rPr>
              <a:t> у аптечному </a:t>
            </a:r>
            <a:r>
              <a:rPr lang="ru-RU" sz="2400" dirty="0" err="1">
                <a:solidFill>
                  <a:schemeClr val="tx1"/>
                </a:solidFill>
              </a:rPr>
              <a:t>закладі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препаратів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наркотичних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засобів</a:t>
            </a:r>
            <a:r>
              <a:rPr lang="ru-RU" sz="2400" b="1" u="sng" dirty="0">
                <a:solidFill>
                  <a:schemeClr val="tx1"/>
                </a:solidFill>
              </a:rPr>
              <a:t>, </a:t>
            </a:r>
            <a:r>
              <a:rPr lang="ru-RU" sz="2400" b="1" u="sng" dirty="0" err="1">
                <a:solidFill>
                  <a:schemeClr val="tx1"/>
                </a:solidFill>
              </a:rPr>
              <a:t>психотропних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речовин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прекурсорів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необхідно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звіряти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із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записом</a:t>
            </a:r>
            <a:r>
              <a:rPr lang="ru-RU" sz="2400" b="1" u="sng" dirty="0">
                <a:solidFill>
                  <a:schemeClr val="tx1"/>
                </a:solidFill>
              </a:rPr>
              <a:t> про </a:t>
            </a:r>
            <a:r>
              <a:rPr lang="ru-RU" sz="2400" b="1" u="sng" dirty="0" err="1">
                <a:solidFill>
                  <a:schemeClr val="tx1"/>
                </a:solidFill>
              </a:rPr>
              <a:t>залишки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у </a:t>
            </a:r>
            <a:r>
              <a:rPr lang="ru-RU" sz="2400" dirty="0" err="1">
                <a:solidFill>
                  <a:schemeClr val="tx1"/>
                </a:solidFill>
              </a:rPr>
              <a:t>відповідному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журналі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обліку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Щомісяця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Щоквартально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Щоденно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Щорічно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 —</a:t>
            </a:r>
          </a:p>
        </p:txBody>
      </p:sp>
    </p:spTree>
    <p:extLst>
      <p:ext uri="{BB962C8B-B14F-4D97-AF65-F5344CB8AC3E}">
        <p14:creationId xmlns:p14="http://schemas.microsoft.com/office/powerpoint/2010/main" val="42880598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Одним з </a:t>
            </a:r>
            <a:r>
              <a:rPr lang="uk-UA" sz="2400" dirty="0">
                <a:solidFill>
                  <a:schemeClr val="tx1"/>
                </a:solidFill>
              </a:rPr>
              <a:t>економічних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показників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ефективності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фінансової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господарської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виробнич</a:t>
            </a:r>
            <a:r>
              <a:rPr lang="en-US" sz="2400" dirty="0" err="1">
                <a:solidFill>
                  <a:schemeClr val="tx1"/>
                </a:solidFill>
              </a:rPr>
              <a:t>oï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діяльності</a:t>
            </a:r>
            <a:r>
              <a:rPr lang="ru-RU" sz="2400" b="1" u="sng" dirty="0">
                <a:solidFill>
                  <a:schemeClr val="tx1"/>
                </a:solidFill>
              </a:rPr>
              <a:t> аптеки </a:t>
            </a:r>
            <a:r>
              <a:rPr lang="ru-RU" sz="2400" dirty="0">
                <a:solidFill>
                  <a:schemeClr val="tx1"/>
                </a:solidFill>
              </a:rPr>
              <a:t>є </a:t>
            </a:r>
            <a:r>
              <a:rPr lang="ru-RU" sz="2400" b="1" u="sng" dirty="0" err="1">
                <a:solidFill>
                  <a:schemeClr val="tx1"/>
                </a:solidFill>
              </a:rPr>
              <a:t>рентабельність</a:t>
            </a:r>
            <a:r>
              <a:rPr lang="ru-RU" sz="2400" b="1" u="sng" dirty="0">
                <a:solidFill>
                  <a:schemeClr val="tx1"/>
                </a:solidFill>
              </a:rPr>
              <a:t>.</a:t>
            </a:r>
            <a:r>
              <a:rPr lang="ru-RU" sz="2400" dirty="0">
                <a:solidFill>
                  <a:schemeClr val="tx1"/>
                </a:solidFill>
              </a:rPr>
              <a:t> Як </a:t>
            </a:r>
            <a:r>
              <a:rPr lang="ru-RU" sz="2400" dirty="0" err="1">
                <a:solidFill>
                  <a:schemeClr val="tx1"/>
                </a:solidFill>
              </a:rPr>
              <a:t>розраховується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рентабельність</a:t>
            </a:r>
            <a:r>
              <a:rPr lang="ru-RU" sz="2400" dirty="0">
                <a:solidFill>
                  <a:schemeClr val="tx1"/>
                </a:solidFill>
              </a:rPr>
              <a:t> аптечного закладу?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Відношенням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суми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прибутку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ru-RU" sz="2400" dirty="0" err="1">
                <a:solidFill>
                  <a:schemeClr val="tx1"/>
                </a:solidFill>
              </a:rPr>
              <a:t>суми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витрат</a:t>
            </a:r>
            <a:r>
              <a:rPr lang="ru-RU" sz="2400" dirty="0">
                <a:solidFill>
                  <a:schemeClr val="tx1"/>
                </a:solidFill>
              </a:rPr>
              <a:t> *100%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Відношенням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суми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прибутку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ru-RU" sz="2400" dirty="0" err="1">
                <a:solidFill>
                  <a:schemeClr val="tx1"/>
                </a:solidFill>
              </a:rPr>
              <a:t>суми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вартості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основних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фондів</a:t>
            </a:r>
            <a:r>
              <a:rPr lang="ru-RU" sz="2400" dirty="0">
                <a:solidFill>
                  <a:schemeClr val="tx1"/>
                </a:solidFill>
              </a:rPr>
              <a:t> *100%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Відношенням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суми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прибутку</a:t>
            </a:r>
            <a:r>
              <a:rPr lang="ru-RU" sz="2400" b="1" u="sng" dirty="0">
                <a:solidFill>
                  <a:schemeClr val="tx1"/>
                </a:solidFill>
              </a:rPr>
              <a:t> до </a:t>
            </a:r>
            <a:r>
              <a:rPr lang="ru-RU" sz="2400" b="1" u="sng" dirty="0" err="1">
                <a:solidFill>
                  <a:schemeClr val="tx1"/>
                </a:solidFill>
              </a:rPr>
              <a:t>суми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товарообігу</a:t>
            </a:r>
            <a:r>
              <a:rPr lang="ru-RU" sz="2400" b="1" u="sng" dirty="0">
                <a:solidFill>
                  <a:schemeClr val="tx1"/>
                </a:solidFill>
              </a:rPr>
              <a:t> *100%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Відношенням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суми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прибутку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ru-RU" sz="2400" dirty="0" err="1">
                <a:solidFill>
                  <a:schemeClr val="tx1"/>
                </a:solidFill>
              </a:rPr>
              <a:t>суми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собівартості</a:t>
            </a:r>
            <a:r>
              <a:rPr lang="ru-RU" sz="2400" dirty="0">
                <a:solidFill>
                  <a:schemeClr val="tx1"/>
                </a:solidFill>
              </a:rPr>
              <a:t> товару *100%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 —</a:t>
            </a:r>
          </a:p>
        </p:txBody>
      </p:sp>
    </p:spTree>
    <p:extLst>
      <p:ext uri="{BB962C8B-B14F-4D97-AF65-F5344CB8AC3E}">
        <p14:creationId xmlns:p14="http://schemas.microsoft.com/office/powerpoint/2010/main" val="19977692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вказують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лікарі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які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займаються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приватною </a:t>
            </a:r>
            <a:r>
              <a:rPr lang="ru-RU" sz="2400" b="1" u="sng" dirty="0" err="1">
                <a:solidFill>
                  <a:schemeClr val="tx1"/>
                </a:solidFill>
              </a:rPr>
              <a:t>медичною</a:t>
            </a:r>
            <a:r>
              <a:rPr lang="ru-RU" sz="2400" b="1" u="sng" dirty="0">
                <a:solidFill>
                  <a:schemeClr val="tx1"/>
                </a:solidFill>
              </a:rPr>
              <a:t> практикою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b="1" u="sng" dirty="0">
                <a:solidFill>
                  <a:schemeClr val="tx1"/>
                </a:solidFill>
              </a:rPr>
              <a:t>на </a:t>
            </a:r>
            <a:r>
              <a:rPr lang="ru-RU" sz="2400" b="1" u="sng" dirty="0" err="1">
                <a:solidFill>
                  <a:schemeClr val="tx1"/>
                </a:solidFill>
              </a:rPr>
              <a:t>рецептурних</a:t>
            </a:r>
            <a:r>
              <a:rPr lang="ru-RU" sz="2400" b="1" u="sng" dirty="0">
                <a:solidFill>
                  <a:schemeClr val="tx1"/>
                </a:solidFill>
              </a:rPr>
              <a:t> бланках </a:t>
            </a:r>
            <a:r>
              <a:rPr lang="ru-RU" sz="2400" dirty="0">
                <a:solidFill>
                  <a:schemeClr val="tx1"/>
                </a:solidFill>
              </a:rPr>
              <a:t>у </a:t>
            </a:r>
            <a:r>
              <a:rPr lang="ru-RU" sz="2400" dirty="0" err="1">
                <a:solidFill>
                  <a:schemeClr val="tx1"/>
                </a:solidFill>
              </a:rPr>
              <a:t>верхньому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лівому</a:t>
            </a:r>
            <a:r>
              <a:rPr lang="ru-RU" sz="2400" dirty="0">
                <a:solidFill>
                  <a:schemeClr val="tx1"/>
                </a:solidFill>
              </a:rPr>
              <a:t> кутку </a:t>
            </a:r>
            <a:r>
              <a:rPr lang="ru-RU" sz="2400" dirty="0" err="1">
                <a:solidFill>
                  <a:schemeClr val="tx1"/>
                </a:solidFill>
              </a:rPr>
              <a:t>згідно</a:t>
            </a:r>
            <a:r>
              <a:rPr lang="ru-RU" sz="2400" dirty="0">
                <a:solidFill>
                  <a:schemeClr val="tx1"/>
                </a:solidFill>
              </a:rPr>
              <a:t> з Правилами </a:t>
            </a:r>
            <a:r>
              <a:rPr lang="ru-RU" sz="2400" dirty="0" err="1">
                <a:solidFill>
                  <a:schemeClr val="tx1"/>
                </a:solidFill>
              </a:rPr>
              <a:t>виписування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рецептів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лікарські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вироби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медичного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призначення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Прізвище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ініціали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Номер </a:t>
            </a:r>
            <a:r>
              <a:rPr lang="ru-RU" sz="2400" dirty="0" err="1">
                <a:solidFill>
                  <a:schemeClr val="tx1"/>
                </a:solidFill>
              </a:rPr>
              <a:t>ліцензії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Свою адресу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Свою адресу, номер </a:t>
            </a:r>
            <a:r>
              <a:rPr lang="ru-RU" sz="2400" b="1" u="sng" dirty="0" err="1">
                <a:solidFill>
                  <a:schemeClr val="tx1"/>
                </a:solidFill>
              </a:rPr>
              <a:t>ліцензії</a:t>
            </a:r>
            <a:r>
              <a:rPr lang="ru-RU" sz="2400" b="1" u="sng" dirty="0">
                <a:solidFill>
                  <a:schemeClr val="tx1"/>
                </a:solidFill>
              </a:rPr>
              <a:t> та дату </a:t>
            </a:r>
            <a:r>
              <a:rPr lang="en-US" sz="2400" b="1" u="sng" dirty="0" err="1">
                <a:solidFill>
                  <a:schemeClr val="tx1"/>
                </a:solidFill>
              </a:rPr>
              <a:t>ïi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видачі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Печатку </a:t>
            </a:r>
            <a:r>
              <a:rPr lang="ru-RU" sz="2400" dirty="0" err="1">
                <a:solidFill>
                  <a:schemeClr val="tx1"/>
                </a:solidFill>
              </a:rPr>
              <a:t>лікувально-профілактичного</a:t>
            </a:r>
            <a:r>
              <a:rPr lang="ru-RU" sz="2400" dirty="0">
                <a:solidFill>
                  <a:schemeClr val="tx1"/>
                </a:solidFill>
              </a:rPr>
              <a:t> закладу</a:t>
            </a:r>
          </a:p>
        </p:txBody>
      </p:sp>
    </p:spTree>
    <p:extLst>
      <p:ext uri="{BB962C8B-B14F-4D97-AF65-F5344CB8AC3E}">
        <p14:creationId xmlns:p14="http://schemas.microsoft.com/office/powerpoint/2010/main" val="33552724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Завідуючому</a:t>
            </a:r>
            <a:r>
              <a:rPr lang="ru-RU" sz="2400" dirty="0">
                <a:solidFill>
                  <a:schemeClr val="tx1"/>
                </a:solidFill>
              </a:rPr>
              <a:t> аптекою </a:t>
            </a:r>
            <a:r>
              <a:rPr lang="ru-RU" sz="2400" dirty="0" err="1">
                <a:solidFill>
                  <a:schemeClr val="tx1"/>
                </a:solidFill>
              </a:rPr>
              <a:t>були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надані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відомості</a:t>
            </a:r>
            <a:r>
              <a:rPr lang="ru-RU" sz="2400" dirty="0">
                <a:solidFill>
                  <a:schemeClr val="tx1"/>
                </a:solidFill>
              </a:rPr>
              <a:t> про </a:t>
            </a:r>
            <a:r>
              <a:rPr lang="ru-RU" sz="2400" b="1" u="sng" dirty="0" err="1">
                <a:solidFill>
                  <a:schemeClr val="tx1"/>
                </a:solidFill>
              </a:rPr>
              <a:t>кількість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лікарських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засобів</a:t>
            </a:r>
            <a:r>
              <a:rPr lang="ru-RU" sz="2400" b="1" u="sng" dirty="0">
                <a:solidFill>
                  <a:schemeClr val="tx1"/>
                </a:solidFill>
              </a:rPr>
              <a:t>, </a:t>
            </a:r>
            <a:r>
              <a:rPr lang="ru-RU" sz="2400" b="1" u="sng" dirty="0" err="1">
                <a:solidFill>
                  <a:schemeClr val="tx1"/>
                </a:solidFill>
              </a:rPr>
              <a:t>відпущених</a:t>
            </a:r>
            <a:r>
              <a:rPr lang="ru-RU" sz="2400" b="1" u="sng" dirty="0">
                <a:solidFill>
                  <a:schemeClr val="tx1"/>
                </a:solidFill>
              </a:rPr>
              <a:t> за рецептами 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вимогами</a:t>
            </a:r>
            <a:r>
              <a:rPr lang="ru-RU" sz="2400" dirty="0">
                <a:solidFill>
                  <a:schemeClr val="tx1"/>
                </a:solidFill>
              </a:rPr>
              <a:t> (</a:t>
            </a:r>
            <a:r>
              <a:rPr lang="ru-RU" sz="2400" dirty="0" err="1">
                <a:solidFill>
                  <a:schemeClr val="tx1"/>
                </a:solidFill>
              </a:rPr>
              <a:t>накладними</a:t>
            </a:r>
            <a:r>
              <a:rPr lang="ru-RU" sz="2400" dirty="0">
                <a:solidFill>
                  <a:schemeClr val="tx1"/>
                </a:solidFill>
              </a:rPr>
              <a:t>) </a:t>
            </a:r>
            <a:r>
              <a:rPr lang="ru-RU" sz="2400" dirty="0" err="1">
                <a:solidFill>
                  <a:schemeClr val="tx1"/>
                </a:solidFill>
              </a:rPr>
              <a:t>лікувально</a:t>
            </a:r>
            <a:r>
              <a:rPr lang="ru-RU" sz="2400" dirty="0">
                <a:solidFill>
                  <a:schemeClr val="tx1"/>
                </a:solidFill>
              </a:rPr>
              <a:t> - </a:t>
            </a:r>
            <a:r>
              <a:rPr lang="ru-RU" sz="2400" dirty="0" err="1">
                <a:solidFill>
                  <a:schemeClr val="tx1"/>
                </a:solidFill>
              </a:rPr>
              <a:t>профілактичних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закладів</a:t>
            </a:r>
            <a:r>
              <a:rPr lang="ru-RU" sz="2400" dirty="0">
                <a:solidFill>
                  <a:schemeClr val="tx1"/>
                </a:solidFill>
              </a:rPr>
              <a:t> за </a:t>
            </a:r>
            <a:r>
              <a:rPr lang="ru-RU" sz="2400" dirty="0" err="1">
                <a:solidFill>
                  <a:schemeClr val="tx1"/>
                </a:solidFill>
              </a:rPr>
              <a:t>визначений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період</a:t>
            </a:r>
            <a:r>
              <a:rPr lang="ru-RU" sz="2400" dirty="0">
                <a:solidFill>
                  <a:schemeClr val="tx1"/>
                </a:solidFill>
              </a:rPr>
              <a:t> часу.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це</a:t>
            </a:r>
            <a:r>
              <a:rPr lang="ru-RU" sz="2400" dirty="0">
                <a:solidFill>
                  <a:schemeClr val="tx1"/>
                </a:solidFill>
              </a:rPr>
              <a:t> за </a:t>
            </a:r>
            <a:r>
              <a:rPr lang="ru-RU" sz="2400" dirty="0" err="1">
                <a:solidFill>
                  <a:schemeClr val="tx1"/>
                </a:solidFill>
              </a:rPr>
              <a:t>показник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Рецептура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Торговельні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накладення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Товарообіг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Прибуток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Рентабельність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5768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Провізор</a:t>
            </a:r>
            <a:r>
              <a:rPr lang="ru-RU" sz="2400" dirty="0">
                <a:solidFill>
                  <a:schemeClr val="tx1"/>
                </a:solidFill>
              </a:rPr>
              <a:t> аптеки за </a:t>
            </a:r>
            <a:r>
              <a:rPr lang="ru-RU" sz="2400" dirty="0" err="1">
                <a:solidFill>
                  <a:schemeClr val="tx1"/>
                </a:solidFill>
              </a:rPr>
              <a:t>електронним</a:t>
            </a:r>
            <a:r>
              <a:rPr lang="ru-RU" sz="2400" dirty="0">
                <a:solidFill>
                  <a:schemeClr val="tx1"/>
                </a:solidFill>
              </a:rPr>
              <a:t> рецептом </a:t>
            </a:r>
            <a:r>
              <a:rPr lang="ru-RU" sz="2400" dirty="0" err="1">
                <a:solidFill>
                  <a:schemeClr val="tx1"/>
                </a:solidFill>
              </a:rPr>
              <a:t>сімейного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відпустив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відвідувачу</a:t>
            </a:r>
            <a:r>
              <a:rPr lang="ru-RU" sz="2400" dirty="0">
                <a:solidFill>
                  <a:schemeClr val="tx1"/>
                </a:solidFill>
              </a:rPr>
              <a:t> одну упаковку таблеток </a:t>
            </a:r>
            <a:r>
              <a:rPr lang="ru-RU" sz="2400" dirty="0" err="1">
                <a:solidFill>
                  <a:schemeClr val="tx1"/>
                </a:solidFill>
              </a:rPr>
              <a:t>метформіну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підлягає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реімбурсацїі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термія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зберігання</a:t>
            </a:r>
            <a:r>
              <a:rPr lang="ru-RU" sz="2400" b="1" u="sng" dirty="0">
                <a:solidFill>
                  <a:schemeClr val="tx1"/>
                </a:solidFill>
              </a:rPr>
              <a:t> такого рецепту </a:t>
            </a: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err="1">
                <a:solidFill>
                  <a:schemeClr val="tx1"/>
                </a:solidFill>
              </a:rPr>
              <a:t>аптеці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Три роки, без </a:t>
            </a:r>
            <a:r>
              <a:rPr lang="ru-RU" sz="2400" b="1" u="sng" dirty="0" err="1">
                <a:solidFill>
                  <a:schemeClr val="tx1"/>
                </a:solidFill>
              </a:rPr>
              <a:t>урахування</a:t>
            </a:r>
            <a:r>
              <a:rPr lang="ru-RU" sz="2400" b="1" u="sng" dirty="0">
                <a:solidFill>
                  <a:schemeClr val="tx1"/>
                </a:solidFill>
              </a:rPr>
              <a:t> поточного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П’ять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років</a:t>
            </a:r>
            <a:r>
              <a:rPr lang="ru-RU" sz="2400" dirty="0">
                <a:solidFill>
                  <a:schemeClr val="tx1"/>
                </a:solidFill>
              </a:rPr>
              <a:t>, без </a:t>
            </a:r>
            <a:r>
              <a:rPr lang="ru-RU" sz="2400" dirty="0" err="1">
                <a:solidFill>
                  <a:schemeClr val="tx1"/>
                </a:solidFill>
              </a:rPr>
              <a:t>урахування</a:t>
            </a:r>
            <a:r>
              <a:rPr lang="ru-RU" sz="2400" dirty="0">
                <a:solidFill>
                  <a:schemeClr val="tx1"/>
                </a:solidFill>
              </a:rPr>
              <a:t> поточного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Один </a:t>
            </a:r>
            <a:r>
              <a:rPr lang="ru-RU" sz="2400" dirty="0" err="1">
                <a:solidFill>
                  <a:schemeClr val="tx1"/>
                </a:solidFill>
              </a:rPr>
              <a:t>місяць</a:t>
            </a:r>
            <a:r>
              <a:rPr lang="ru-RU" sz="2400" dirty="0">
                <a:solidFill>
                  <a:schemeClr val="tx1"/>
                </a:solidFill>
              </a:rPr>
              <a:t>, без </a:t>
            </a:r>
            <a:r>
              <a:rPr lang="ru-RU" sz="2400" dirty="0" err="1">
                <a:solidFill>
                  <a:schemeClr val="tx1"/>
                </a:solidFill>
              </a:rPr>
              <a:t>урахування</a:t>
            </a:r>
            <a:r>
              <a:rPr lang="ru-RU" sz="2400" dirty="0">
                <a:solidFill>
                  <a:schemeClr val="tx1"/>
                </a:solidFill>
              </a:rPr>
              <a:t> поточного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Повернути</a:t>
            </a:r>
            <a:r>
              <a:rPr lang="ru-RU" sz="2400" dirty="0">
                <a:solidFill>
                  <a:schemeClr val="tx1"/>
                </a:solidFill>
              </a:rPr>
              <a:t> рецепт </a:t>
            </a:r>
            <a:r>
              <a:rPr lang="ru-RU" sz="2400" dirty="0" err="1">
                <a:solidFill>
                  <a:schemeClr val="tx1"/>
                </a:solidFill>
              </a:rPr>
              <a:t>відвідувачу</a:t>
            </a:r>
            <a:r>
              <a:rPr lang="ru-RU" sz="2400" dirty="0">
                <a:solidFill>
                  <a:schemeClr val="tx1"/>
                </a:solidFill>
              </a:rPr>
              <a:t> аптеки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Два </a:t>
            </a:r>
            <a:r>
              <a:rPr lang="ru-RU" sz="2400" dirty="0" err="1">
                <a:solidFill>
                  <a:schemeClr val="tx1"/>
                </a:solidFill>
              </a:rPr>
              <a:t>місяці</a:t>
            </a:r>
            <a:r>
              <a:rPr lang="ru-RU" sz="2400" dirty="0">
                <a:solidFill>
                  <a:schemeClr val="tx1"/>
                </a:solidFill>
              </a:rPr>
              <a:t>, без </a:t>
            </a:r>
            <a:r>
              <a:rPr lang="ru-RU" sz="2400" dirty="0" err="1">
                <a:solidFill>
                  <a:schemeClr val="tx1"/>
                </a:solidFill>
              </a:rPr>
              <a:t>урахування</a:t>
            </a:r>
            <a:r>
              <a:rPr lang="ru-RU" sz="2400" dirty="0">
                <a:solidFill>
                  <a:schemeClr val="tx1"/>
                </a:solidFill>
              </a:rPr>
              <a:t> поточного</a:t>
            </a:r>
          </a:p>
        </p:txBody>
      </p:sp>
    </p:spTree>
    <p:extLst>
      <p:ext uri="{BB962C8B-B14F-4D97-AF65-F5344CB8AC3E}">
        <p14:creationId xmlns:p14="http://schemas.microsoft.com/office/powerpoint/2010/main" val="39323675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Як </a:t>
            </a:r>
            <a:r>
              <a:rPr lang="ru-RU" sz="2400" dirty="0" err="1">
                <a:solidFill>
                  <a:schemeClr val="tx1"/>
                </a:solidFill>
              </a:rPr>
              <a:t>називається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перелік</a:t>
            </a:r>
            <a:r>
              <a:rPr lang="ru-RU" sz="2400" dirty="0">
                <a:solidFill>
                  <a:schemeClr val="tx1"/>
                </a:solidFill>
              </a:rPr>
              <a:t> майна аптеки </a:t>
            </a:r>
            <a:r>
              <a:rPr lang="ru-RU" sz="2400" dirty="0" err="1">
                <a:solidFill>
                  <a:schemeClr val="tx1"/>
                </a:solidFill>
              </a:rPr>
              <a:t>із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зазначенням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кількості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виявлених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під</a:t>
            </a:r>
            <a:r>
              <a:rPr lang="ru-RU" sz="2400" b="1" u="sng" dirty="0">
                <a:solidFill>
                  <a:schemeClr val="tx1"/>
                </a:solidFill>
              </a:rPr>
              <a:t> час </a:t>
            </a:r>
            <a:r>
              <a:rPr lang="ru-RU" sz="2400" b="1" u="sng" dirty="0" err="1">
                <a:solidFill>
                  <a:schemeClr val="tx1"/>
                </a:solidFill>
              </a:rPr>
              <a:t>інвентаризації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фактичних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залишків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товарно-</a:t>
            </a:r>
            <a:r>
              <a:rPr lang="ru-RU" sz="2400" dirty="0" err="1">
                <a:solidFill>
                  <a:schemeClr val="tx1"/>
                </a:solidFill>
              </a:rPr>
              <a:t>матеріальних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цінностей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en-US" sz="2400" dirty="0" err="1">
                <a:solidFill>
                  <a:schemeClr val="tx1"/>
                </a:solidFill>
              </a:rPr>
              <a:t>ïx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вартості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Оборотна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відомість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Інвентаризаційний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опис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Товарний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звіт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Реєстр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вимог-накладних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Реєстр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pyxy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коштів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0578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термін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зберігання</a:t>
            </a:r>
            <a:r>
              <a:rPr lang="ru-RU" sz="2400" b="1" u="sng" dirty="0">
                <a:solidFill>
                  <a:schemeClr val="tx1"/>
                </a:solidFill>
              </a:rPr>
              <a:t> журналу </a:t>
            </a:r>
            <a:r>
              <a:rPr lang="ru-RU" sz="2400" b="1" u="sng" dirty="0" err="1">
                <a:solidFill>
                  <a:schemeClr val="tx1"/>
                </a:solidFill>
              </a:rPr>
              <a:t>обліку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препаратів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наркотичних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засобів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психотропних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речовин</a:t>
            </a:r>
            <a:r>
              <a:rPr lang="ru-RU" sz="2400" dirty="0">
                <a:solidFill>
                  <a:schemeClr val="tx1"/>
                </a:solidFill>
              </a:rPr>
              <a:t> i </a:t>
            </a:r>
            <a:r>
              <a:rPr lang="ru-RU" sz="2400" dirty="0" err="1">
                <a:solidFill>
                  <a:schemeClr val="tx1"/>
                </a:solidFill>
              </a:rPr>
              <a:t>прекурсорів</a:t>
            </a: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аптечних</a:t>
            </a:r>
            <a:r>
              <a:rPr lang="ru-RU" sz="2400" dirty="0">
                <a:solidFill>
                  <a:schemeClr val="tx1"/>
                </a:solidFill>
              </a:rPr>
              <a:t> закладах?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7 </a:t>
            </a:r>
            <a:r>
              <a:rPr lang="ru-RU" sz="2400" dirty="0" err="1">
                <a:solidFill>
                  <a:schemeClr val="tx1"/>
                </a:solidFill>
              </a:rPr>
              <a:t>років</a:t>
            </a:r>
            <a:r>
              <a:rPr lang="ru-RU" sz="2400" dirty="0">
                <a:solidFill>
                  <a:schemeClr val="tx1"/>
                </a:solidFill>
              </a:rPr>
              <a:t>, без </a:t>
            </a:r>
            <a:r>
              <a:rPr lang="ru-RU" sz="2400" dirty="0" err="1">
                <a:solidFill>
                  <a:schemeClr val="tx1"/>
                </a:solidFill>
              </a:rPr>
              <a:t>урахування</a:t>
            </a:r>
            <a:r>
              <a:rPr lang="ru-RU" sz="2400" dirty="0">
                <a:solidFill>
                  <a:schemeClr val="tx1"/>
                </a:solidFill>
              </a:rPr>
              <a:t> поточного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2 роки, без </a:t>
            </a:r>
            <a:r>
              <a:rPr lang="ru-RU" sz="2400" dirty="0" err="1">
                <a:solidFill>
                  <a:schemeClr val="tx1"/>
                </a:solidFill>
              </a:rPr>
              <a:t>урахування</a:t>
            </a:r>
            <a:r>
              <a:rPr lang="ru-RU" sz="2400" dirty="0">
                <a:solidFill>
                  <a:schemeClr val="tx1"/>
                </a:solidFill>
              </a:rPr>
              <a:t> поточного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5 </a:t>
            </a:r>
            <a:r>
              <a:rPr lang="ru-RU" sz="2400" b="1" u="sng" dirty="0" err="1">
                <a:solidFill>
                  <a:schemeClr val="tx1"/>
                </a:solidFill>
              </a:rPr>
              <a:t>років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1 </a:t>
            </a:r>
            <a:r>
              <a:rPr lang="ru-RU" sz="2400" dirty="0" err="1">
                <a:solidFill>
                  <a:schemeClr val="tx1"/>
                </a:solidFill>
              </a:rPr>
              <a:t>рік</a:t>
            </a:r>
            <a:r>
              <a:rPr lang="ru-RU" sz="2400" dirty="0">
                <a:solidFill>
                  <a:schemeClr val="tx1"/>
                </a:solidFill>
              </a:rPr>
              <a:t>, без </a:t>
            </a:r>
            <a:r>
              <a:rPr lang="ru-RU" sz="2400" dirty="0" err="1">
                <a:solidFill>
                  <a:schemeClr val="tx1"/>
                </a:solidFill>
              </a:rPr>
              <a:t>урахування</a:t>
            </a:r>
            <a:r>
              <a:rPr lang="ru-RU" sz="2400" dirty="0">
                <a:solidFill>
                  <a:schemeClr val="tx1"/>
                </a:solidFill>
              </a:rPr>
              <a:t> поточного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3 роки</a:t>
            </a:r>
          </a:p>
        </p:txBody>
      </p:sp>
    </p:spTree>
    <p:extLst>
      <p:ext uri="{BB962C8B-B14F-4D97-AF65-F5344CB8AC3E}">
        <p14:creationId xmlns:p14="http://schemas.microsoft.com/office/powerpoint/2010/main" val="38310185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На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засіб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використовується</a:t>
            </a:r>
            <a:r>
              <a:rPr lang="ru-RU" sz="2400" b="1" u="sng" dirty="0">
                <a:solidFill>
                  <a:schemeClr val="tx1"/>
                </a:solidFill>
              </a:rPr>
              <a:t> для наркозу</a:t>
            </a:r>
            <a:r>
              <a:rPr lang="ru-RU" sz="2400" dirty="0">
                <a:solidFill>
                  <a:schemeClr val="tx1"/>
                </a:solidFill>
              </a:rPr>
              <a:t>, заборонено </a:t>
            </a:r>
            <a:r>
              <a:rPr lang="ru-RU" sz="2400" dirty="0" err="1">
                <a:solidFill>
                  <a:schemeClr val="tx1"/>
                </a:solidFill>
              </a:rPr>
              <a:t>виписувати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рецепти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амбулаторним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хворим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згідно</a:t>
            </a:r>
            <a:r>
              <a:rPr lang="ru-RU" sz="2400" dirty="0">
                <a:solidFill>
                  <a:schemeClr val="tx1"/>
                </a:solidFill>
              </a:rPr>
              <a:t> з наказом №360?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Тіопентал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натрію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Мідекаміцин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Метопролол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Супрастин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Анестезин</a:t>
            </a:r>
          </a:p>
        </p:txBody>
      </p:sp>
    </p:spTree>
    <p:extLst>
      <p:ext uri="{BB962C8B-B14F-4D97-AF65-F5344CB8AC3E}">
        <p14:creationId xmlns:p14="http://schemas.microsoft.com/office/powerpoint/2010/main" val="42411362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 lnSpcReduction="10000"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 В </a:t>
            </a:r>
            <a:r>
              <a:rPr lang="ru-RU" sz="2400" dirty="0" err="1">
                <a:solidFill>
                  <a:schemeClr val="tx1"/>
                </a:solidFill>
              </a:rPr>
              <a:t>аптеці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під</a:t>
            </a:r>
            <a:r>
              <a:rPr lang="ru-RU" sz="2400" dirty="0">
                <a:solidFill>
                  <a:schemeClr val="tx1"/>
                </a:solidFill>
              </a:rPr>
              <a:t> час </a:t>
            </a:r>
            <a:r>
              <a:rPr lang="ru-RU" sz="2400" dirty="0" err="1">
                <a:solidFill>
                  <a:schemeClr val="tx1"/>
                </a:solidFill>
              </a:rPr>
              <a:t>візуального</a:t>
            </a:r>
            <a:r>
              <a:rPr lang="ru-RU" sz="2400" dirty="0">
                <a:solidFill>
                  <a:schemeClr val="tx1"/>
                </a:solidFill>
              </a:rPr>
              <a:t> контролю </a:t>
            </a:r>
            <a:r>
              <a:rPr lang="ru-RU" sz="2400" b="1" u="sng" dirty="0" err="1">
                <a:solidFill>
                  <a:schemeClr val="tx1"/>
                </a:solidFill>
              </a:rPr>
              <a:t>уповноважена</a:t>
            </a:r>
            <a:r>
              <a:rPr lang="ru-RU" sz="2400" b="1" u="sng" dirty="0">
                <a:solidFill>
                  <a:schemeClr val="tx1"/>
                </a:solidFill>
              </a:rPr>
              <a:t> особа </a:t>
            </a:r>
            <a:r>
              <a:rPr lang="ru-RU" sz="2400" b="1" u="sng" dirty="0" err="1">
                <a:solidFill>
                  <a:schemeClr val="tx1"/>
                </a:solidFill>
              </a:rPr>
              <a:t>має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сумніви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щодо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якості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засобів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Яких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заходів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необхідно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вжити</a:t>
            </a:r>
            <a:r>
              <a:rPr lang="ru-RU" sz="2400" dirty="0">
                <a:solidFill>
                  <a:schemeClr val="tx1"/>
                </a:solidFill>
              </a:rPr>
              <a:t> в </a:t>
            </a:r>
            <a:r>
              <a:rPr lang="ru-RU" sz="2400" dirty="0" err="1">
                <a:solidFill>
                  <a:schemeClr val="tx1"/>
                </a:solidFill>
              </a:rPr>
              <a:t>цьому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разі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Вилучити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засоби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відправити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ïx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постачальнику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Вилучити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засоби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відправити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ïx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на </a:t>
            </a:r>
            <a:r>
              <a:rPr lang="ru-RU" sz="2400" dirty="0" err="1">
                <a:solidFill>
                  <a:schemeClr val="tx1"/>
                </a:solidFill>
              </a:rPr>
              <a:t>утилізацію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Вилучити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лікарські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засоби</a:t>
            </a:r>
            <a:r>
              <a:rPr lang="ru-RU" sz="2400" b="1" u="sng" dirty="0">
                <a:solidFill>
                  <a:schemeClr val="tx1"/>
                </a:solidFill>
              </a:rPr>
              <a:t> та </a:t>
            </a:r>
            <a:r>
              <a:rPr lang="ru-RU" sz="2400" b="1" u="sng" dirty="0" err="1">
                <a:solidFill>
                  <a:schemeClr val="tx1"/>
                </a:solidFill>
              </a:rPr>
              <a:t>відправити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</a:rPr>
              <a:t>ïx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на </a:t>
            </a:r>
            <a:r>
              <a:rPr lang="ru-RU" sz="2400" b="1" u="sng" dirty="0" err="1">
                <a:solidFill>
                  <a:schemeClr val="tx1"/>
                </a:solidFill>
              </a:rPr>
              <a:t>проведення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лабораторних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досліджень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Вилучити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засоби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відправити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ïx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у </a:t>
            </a:r>
            <a:r>
              <a:rPr lang="ru-RU" sz="2400" dirty="0" err="1">
                <a:solidFill>
                  <a:schemeClr val="tx1"/>
                </a:solidFill>
              </a:rPr>
              <a:t>відділ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технічного</a:t>
            </a:r>
            <a:r>
              <a:rPr lang="ru-RU" sz="2400" dirty="0">
                <a:solidFill>
                  <a:schemeClr val="tx1"/>
                </a:solidFill>
              </a:rPr>
              <a:t> контролю </a:t>
            </a:r>
            <a:r>
              <a:rPr lang="ru-RU" sz="2400" dirty="0" err="1">
                <a:solidFill>
                  <a:schemeClr val="tx1"/>
                </a:solidFill>
              </a:rPr>
              <a:t>фірми-виробника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Вилучити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засоби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відправити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ïx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заводу-</a:t>
            </a:r>
            <a:r>
              <a:rPr lang="ru-RU" sz="2400" dirty="0" err="1">
                <a:solidFill>
                  <a:schemeClr val="tx1"/>
                </a:solidFill>
              </a:rPr>
              <a:t>виробнику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1985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 За яку </a:t>
            </a:r>
            <a:r>
              <a:rPr lang="ru-RU" sz="2400" b="1" u="sng" dirty="0" err="1">
                <a:solidFill>
                  <a:schemeClr val="tx1"/>
                </a:solidFill>
              </a:rPr>
              <a:t>вартість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будуть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відпущені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аптеці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назальні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краплі</a:t>
            </a:r>
            <a:r>
              <a:rPr lang="ru-RU" sz="2400" dirty="0">
                <a:solidFill>
                  <a:schemeClr val="tx1"/>
                </a:solidFill>
              </a:rPr>
              <a:t> протаргол, </a:t>
            </a:r>
            <a:r>
              <a:rPr lang="ru-RU" sz="2400" dirty="0" err="1">
                <a:solidFill>
                  <a:schemeClr val="tx1"/>
                </a:solidFill>
              </a:rPr>
              <a:t>якщо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лікар-педіатр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виписав</a:t>
            </a:r>
            <a:r>
              <a:rPr lang="ru-RU" sz="2400" dirty="0">
                <a:solidFill>
                  <a:schemeClr val="tx1"/>
                </a:solidFill>
              </a:rPr>
              <a:t> для </a:t>
            </a:r>
            <a:r>
              <a:rPr lang="ru-RU" sz="2400" b="1" u="sng" dirty="0" err="1">
                <a:solidFill>
                  <a:schemeClr val="tx1"/>
                </a:solidFill>
              </a:rPr>
              <a:t>лікування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дворічної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дитини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Безоплатно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3 оплатою 30% </a:t>
            </a:r>
            <a:r>
              <a:rPr lang="ru-RU" sz="2400" dirty="0" err="1">
                <a:solidFill>
                  <a:schemeClr val="tx1"/>
                </a:solidFill>
              </a:rPr>
              <a:t>їхньої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вартості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3 оплатою 70% </a:t>
            </a:r>
            <a:r>
              <a:rPr lang="ru-RU" sz="2400" dirty="0" err="1">
                <a:solidFill>
                  <a:schemeClr val="tx1"/>
                </a:solidFill>
              </a:rPr>
              <a:t>їхньої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вартості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За </a:t>
            </a:r>
            <a:r>
              <a:rPr lang="ru-RU" sz="2400" dirty="0" err="1">
                <a:solidFill>
                  <a:schemeClr val="tx1"/>
                </a:solidFill>
              </a:rPr>
              <a:t>повну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вартісгь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З оплатою 50% </a:t>
            </a:r>
            <a:r>
              <a:rPr lang="ru-RU" sz="2400" dirty="0" err="1">
                <a:solidFill>
                  <a:schemeClr val="tx1"/>
                </a:solidFill>
              </a:rPr>
              <a:t>їхньої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вартості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4417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виписав</a:t>
            </a:r>
            <a:r>
              <a:rPr lang="ru-RU" sz="2400" dirty="0">
                <a:solidFill>
                  <a:schemeClr val="tx1"/>
                </a:solidFill>
              </a:rPr>
              <a:t>  </a:t>
            </a:r>
            <a:r>
              <a:rPr lang="ru-RU" sz="2400" dirty="0" err="1">
                <a:solidFill>
                  <a:schemeClr val="tx1"/>
                </a:solidFill>
              </a:rPr>
              <a:t>пацієнту</a:t>
            </a:r>
            <a:r>
              <a:rPr lang="ru-RU" sz="2400" dirty="0">
                <a:solidFill>
                  <a:schemeClr val="tx1"/>
                </a:solidFill>
              </a:rPr>
              <a:t> рецепт на </a:t>
            </a:r>
            <a:r>
              <a:rPr lang="ru-RU" sz="2400" dirty="0" err="1">
                <a:solidFill>
                  <a:schemeClr val="tx1"/>
                </a:solidFill>
              </a:rPr>
              <a:t>лікарський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засіб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Трамадол</a:t>
            </a:r>
            <a:r>
              <a:rPr lang="ru-RU" sz="2400" b="1" u="sng" dirty="0">
                <a:solidFill>
                  <a:schemeClr val="tx1"/>
                </a:solidFill>
              </a:rPr>
              <a:t>.</a:t>
            </a:r>
            <a:r>
              <a:rPr lang="ru-RU" sz="2400" dirty="0">
                <a:solidFill>
                  <a:schemeClr val="tx1"/>
                </a:solidFill>
              </a:rPr>
              <a:t> Яка форма рецептурного бланку </a:t>
            </a:r>
            <a:r>
              <a:rPr lang="ru-RU" sz="2400" dirty="0" err="1">
                <a:solidFill>
                  <a:schemeClr val="tx1"/>
                </a:solidFill>
              </a:rPr>
              <a:t>має</a:t>
            </a:r>
            <a:r>
              <a:rPr lang="ru-RU" sz="2400" dirty="0">
                <a:solidFill>
                  <a:schemeClr val="tx1"/>
                </a:solidFill>
              </a:rPr>
              <a:t> бути в </a:t>
            </a:r>
            <a:r>
              <a:rPr lang="ru-RU" sz="2400" dirty="0" err="1">
                <a:solidFill>
                  <a:schemeClr val="tx1"/>
                </a:solidFill>
              </a:rPr>
              <a:t>цьому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разі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Ф-1 та Ф-3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Ф-3 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Ф-1 у 2-х </a:t>
            </a:r>
            <a:r>
              <a:rPr lang="ru-RU" sz="2400" dirty="0" err="1">
                <a:solidFill>
                  <a:schemeClr val="tx1"/>
                </a:solidFill>
              </a:rPr>
              <a:t>примірниках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Ф-1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Ф-3 у 2-х </a:t>
            </a:r>
            <a:r>
              <a:rPr lang="ru-RU" sz="2400" dirty="0" err="1">
                <a:solidFill>
                  <a:schemeClr val="tx1"/>
                </a:solidFill>
              </a:rPr>
              <a:t>примірниках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8554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В аптеках </a:t>
            </a:r>
            <a:r>
              <a:rPr lang="ru-RU" sz="2400" dirty="0" err="1">
                <a:solidFill>
                  <a:schemeClr val="tx1"/>
                </a:solidFill>
              </a:rPr>
              <a:t>під</a:t>
            </a:r>
            <a:r>
              <a:rPr lang="ru-RU" sz="2400" dirty="0">
                <a:solidFill>
                  <a:schemeClr val="tx1"/>
                </a:solidFill>
              </a:rPr>
              <a:t> час </a:t>
            </a:r>
            <a:r>
              <a:rPr lang="ru-RU" sz="2400" dirty="0" err="1">
                <a:solidFill>
                  <a:schemeClr val="tx1"/>
                </a:solidFill>
              </a:rPr>
              <a:t>реалізації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засобів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використовується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реєстратор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розрахункових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операцій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(</a:t>
            </a:r>
            <a:r>
              <a:rPr lang="en-US" sz="2400" dirty="0">
                <a:solidFill>
                  <a:schemeClr val="tx1"/>
                </a:solidFill>
              </a:rPr>
              <a:t>PPO). </a:t>
            </a:r>
            <a:r>
              <a:rPr lang="ru-RU" sz="2400" dirty="0" err="1">
                <a:solidFill>
                  <a:schemeClr val="tx1"/>
                </a:solidFill>
              </a:rPr>
              <a:t>Назвіть</a:t>
            </a:r>
            <a:r>
              <a:rPr lang="ru-RU" sz="2400" dirty="0">
                <a:solidFill>
                  <a:schemeClr val="tx1"/>
                </a:solidFill>
              </a:rPr>
              <a:t> документ, у </a:t>
            </a:r>
            <a:r>
              <a:rPr lang="ru-RU" sz="2400" dirty="0" err="1">
                <a:solidFill>
                  <a:schemeClr val="tx1"/>
                </a:solidFill>
              </a:rPr>
              <a:t>якому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ведеться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облік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en-US" sz="2400" b="1" u="sng" dirty="0">
                <a:solidFill>
                  <a:schemeClr val="tx1"/>
                </a:solidFill>
              </a:rPr>
              <a:t>Z-</a:t>
            </a:r>
            <a:r>
              <a:rPr lang="ru-RU" sz="2400" b="1" u="sng" dirty="0" err="1">
                <a:solidFill>
                  <a:schemeClr val="tx1"/>
                </a:solidFill>
              </a:rPr>
              <a:t>звітів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Книга </a:t>
            </a:r>
            <a:r>
              <a:rPr lang="ru-RU" sz="2400" b="1" u="sng" dirty="0" err="1">
                <a:solidFill>
                  <a:schemeClr val="tx1"/>
                </a:solidFill>
              </a:rPr>
              <a:t>обліку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розрахункових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операцій</a:t>
            </a:r>
            <a:r>
              <a:rPr lang="ru-RU" sz="2400" b="1" u="sng" dirty="0">
                <a:solidFill>
                  <a:schemeClr val="tx1"/>
                </a:solidFill>
              </a:rPr>
              <a:t> (</a:t>
            </a:r>
            <a:r>
              <a:rPr lang="en-US" sz="2400" b="1" u="sng" dirty="0">
                <a:solidFill>
                  <a:schemeClr val="tx1"/>
                </a:solidFill>
              </a:rPr>
              <a:t>KOPO)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Розрахункова</a:t>
            </a:r>
            <a:r>
              <a:rPr lang="ru-RU" sz="2400" dirty="0">
                <a:solidFill>
                  <a:schemeClr val="tx1"/>
                </a:solidFill>
              </a:rPr>
              <a:t> книжка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Касова</a:t>
            </a:r>
            <a:r>
              <a:rPr lang="ru-RU" sz="2400" dirty="0">
                <a:solidFill>
                  <a:schemeClr val="tx1"/>
                </a:solidFill>
              </a:rPr>
              <a:t> книга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Журнал </a:t>
            </a:r>
            <a:r>
              <a:rPr lang="ru-RU" sz="2400" dirty="0" err="1">
                <a:solidFill>
                  <a:schemeClr val="tx1"/>
                </a:solidFill>
              </a:rPr>
              <a:t>обліку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рецептури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Книга </a:t>
            </a:r>
            <a:r>
              <a:rPr lang="ru-RU" sz="2400" dirty="0" err="1">
                <a:solidFill>
                  <a:schemeClr val="tx1"/>
                </a:solidFill>
              </a:rPr>
              <a:t>обліку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відпуску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розрахунків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8173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документ </a:t>
            </a:r>
            <a:r>
              <a:rPr lang="ru-RU" sz="2400" dirty="0" err="1">
                <a:solidFill>
                  <a:schemeClr val="tx1"/>
                </a:solidFill>
              </a:rPr>
              <a:t>оформлює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касир</a:t>
            </a:r>
            <a:r>
              <a:rPr lang="ru-RU" sz="2400" dirty="0">
                <a:solidFill>
                  <a:schemeClr val="tx1"/>
                </a:solidFill>
              </a:rPr>
              <a:t> аптеки для </a:t>
            </a:r>
            <a:r>
              <a:rPr lang="ru-RU" sz="2400" b="1" u="sng" dirty="0" err="1">
                <a:solidFill>
                  <a:schemeClr val="tx1"/>
                </a:solidFill>
              </a:rPr>
              <a:t>інкасації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готівкових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коштів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Заяву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внесок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готівки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Платіжне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доручення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Касову</a:t>
            </a:r>
            <a:r>
              <a:rPr lang="ru-RU" sz="2400" dirty="0">
                <a:solidFill>
                  <a:schemeClr val="tx1"/>
                </a:solidFill>
              </a:rPr>
              <a:t> книгу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/>
                </a:solidFill>
              </a:rPr>
              <a:t>C</a:t>
            </a:r>
            <a:r>
              <a:rPr lang="ru-RU" sz="2400" b="1" u="sng" dirty="0" err="1">
                <a:solidFill>
                  <a:schemeClr val="tx1"/>
                </a:solidFill>
              </a:rPr>
              <a:t>уп</a:t>
            </a:r>
            <a:r>
              <a:rPr lang="en-US" sz="2400" b="1" u="sng" dirty="0">
                <a:solidFill>
                  <a:schemeClr val="tx1"/>
                </a:solidFill>
              </a:rPr>
              <a:t>po</a:t>
            </a:r>
            <a:r>
              <a:rPr lang="ru-RU" sz="2400" b="1" u="sng" dirty="0">
                <a:solidFill>
                  <a:schemeClr val="tx1"/>
                </a:solidFill>
              </a:rPr>
              <a:t>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дн</a:t>
            </a:r>
            <a:r>
              <a:rPr lang="en-US" sz="2400" b="1" u="sng" dirty="0">
                <a:solidFill>
                  <a:schemeClr val="tx1"/>
                </a:solidFill>
              </a:rPr>
              <a:t>y </a:t>
            </a:r>
            <a:r>
              <a:rPr lang="ru-RU" sz="2400" b="1" u="sng" dirty="0" err="1">
                <a:solidFill>
                  <a:schemeClr val="tx1"/>
                </a:solidFill>
              </a:rPr>
              <a:t>відомість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Грошовий</a:t>
            </a:r>
            <a:r>
              <a:rPr lang="ru-RU" sz="2400" dirty="0">
                <a:solidFill>
                  <a:schemeClr val="tx1"/>
                </a:solidFill>
              </a:rPr>
              <a:t> чек</a:t>
            </a:r>
          </a:p>
        </p:txBody>
      </p:sp>
    </p:spTree>
    <p:extLst>
      <p:ext uri="{BB962C8B-B14F-4D97-AF65-F5344CB8AC3E}">
        <p14:creationId xmlns:p14="http://schemas.microsoft.com/office/powerpoint/2010/main" val="21271568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Як в </a:t>
            </a:r>
            <a:r>
              <a:rPr lang="ru-RU" sz="2400" dirty="0" err="1">
                <a:solidFill>
                  <a:schemeClr val="tx1"/>
                </a:solidFill>
              </a:rPr>
              <a:t>Україні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класифікують</a:t>
            </a:r>
            <a:r>
              <a:rPr lang="ru-RU" sz="2400" dirty="0">
                <a:solidFill>
                  <a:schemeClr val="tx1"/>
                </a:solidFill>
              </a:rPr>
              <a:t> аптеки за </a:t>
            </a:r>
            <a:r>
              <a:rPr lang="ru-RU" sz="2400" dirty="0" err="1">
                <a:solidFill>
                  <a:schemeClr val="tx1"/>
                </a:solidFill>
              </a:rPr>
              <a:t>їхніми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торгово-</a:t>
            </a:r>
            <a:r>
              <a:rPr lang="ru-RU" sz="2400" b="1" u="sng" dirty="0" err="1">
                <a:solidFill>
                  <a:schemeClr val="tx1"/>
                </a:solidFill>
              </a:rPr>
              <a:t>виробничими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функціями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Виробничі</a:t>
            </a:r>
            <a:r>
              <a:rPr lang="ru-RU" sz="2400" b="1" u="sng" dirty="0">
                <a:solidFill>
                  <a:schemeClr val="tx1"/>
                </a:solidFill>
              </a:rPr>
              <a:t> та </a:t>
            </a:r>
            <a:r>
              <a:rPr lang="ru-RU" sz="2400" b="1" u="sng" dirty="0" err="1">
                <a:solidFill>
                  <a:schemeClr val="tx1"/>
                </a:solidFill>
              </a:rPr>
              <a:t>невиробничі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Госпрозрахункові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держбюджетні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Роздрібні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лікарняні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Державні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колективні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приватні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3 </a:t>
            </a:r>
            <a:r>
              <a:rPr lang="ru-RU" sz="2400" dirty="0" err="1">
                <a:solidFill>
                  <a:schemeClr val="tx1"/>
                </a:solidFill>
              </a:rPr>
              <a:t>централізованим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децентралізованим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бухгалтерським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обліком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8964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b="1" u="sng" dirty="0" err="1">
                <a:solidFill>
                  <a:schemeClr val="tx1"/>
                </a:solidFill>
              </a:rPr>
              <a:t>Видача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готівки</a:t>
            </a:r>
            <a:r>
              <a:rPr lang="ru-RU" sz="2400" b="1" u="sng" dirty="0">
                <a:solidFill>
                  <a:schemeClr val="tx1"/>
                </a:solidFill>
              </a:rPr>
              <a:t> з </a:t>
            </a:r>
            <a:r>
              <a:rPr lang="ru-RU" sz="2400" b="1" u="sng" dirty="0" err="1">
                <a:solidFill>
                  <a:schemeClr val="tx1"/>
                </a:solidFill>
              </a:rPr>
              <a:t>каси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здійснюється</a:t>
            </a:r>
            <a:r>
              <a:rPr lang="ru-RU" sz="2400" dirty="0">
                <a:solidFill>
                  <a:schemeClr val="tx1"/>
                </a:solidFill>
              </a:rPr>
              <a:t> за </a:t>
            </a:r>
            <a:r>
              <a:rPr lang="ru-RU" sz="2400" dirty="0" err="1">
                <a:solidFill>
                  <a:schemeClr val="tx1"/>
                </a:solidFill>
              </a:rPr>
              <a:t>видатковими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касовими</a:t>
            </a:r>
            <a:r>
              <a:rPr lang="ru-RU" sz="2400" dirty="0">
                <a:solidFill>
                  <a:schemeClr val="tx1"/>
                </a:solidFill>
              </a:rPr>
              <a:t> ордерами. Яка з </a:t>
            </a:r>
            <a:r>
              <a:rPr lang="ru-RU" sz="2400" dirty="0" err="1">
                <a:solidFill>
                  <a:schemeClr val="tx1"/>
                </a:solidFill>
              </a:rPr>
              <a:t>наведених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o</a:t>
            </a:r>
            <a:r>
              <a:rPr lang="ru-RU" sz="2400" dirty="0">
                <a:solidFill>
                  <a:schemeClr val="tx1"/>
                </a:solidFill>
              </a:rPr>
              <a:t>п</a:t>
            </a:r>
            <a:r>
              <a:rPr lang="en-US" sz="2400" dirty="0" err="1">
                <a:solidFill>
                  <a:schemeClr val="tx1"/>
                </a:solidFill>
              </a:rPr>
              <a:t>epa</a:t>
            </a:r>
            <a:r>
              <a:rPr lang="ru-RU" sz="2400" dirty="0" err="1">
                <a:solidFill>
                  <a:schemeClr val="tx1"/>
                </a:solidFill>
              </a:rPr>
              <a:t>цій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оформлюється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видатковим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касовим</a:t>
            </a:r>
            <a:r>
              <a:rPr lang="ru-RU" sz="2400" b="1" u="sng" dirty="0">
                <a:solidFill>
                  <a:schemeClr val="tx1"/>
                </a:solidFill>
              </a:rPr>
              <a:t> ордером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Надходження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виручки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реалізації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Повернення</a:t>
            </a:r>
            <a:r>
              <a:rPr lang="ru-RU" sz="2400" dirty="0">
                <a:solidFill>
                  <a:schemeClr val="tx1"/>
                </a:solidFill>
              </a:rPr>
              <a:t>  </a:t>
            </a:r>
            <a:r>
              <a:rPr lang="ru-RU" sz="2400" dirty="0" err="1">
                <a:solidFill>
                  <a:schemeClr val="tx1"/>
                </a:solidFill>
              </a:rPr>
              <a:t>невикористаних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підзвітних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коштів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Покриття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недостачі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внаслідок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інвентаризації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Оплата </a:t>
            </a:r>
            <a:r>
              <a:rPr lang="ru-RU" sz="2400" b="1" u="sng" dirty="0" err="1">
                <a:solidFill>
                  <a:schemeClr val="tx1"/>
                </a:solidFill>
              </a:rPr>
              <a:t>закуплених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товарів</a:t>
            </a:r>
            <a:r>
              <a:rPr lang="ru-RU" sz="2400" b="1" u="sng" dirty="0">
                <a:solidFill>
                  <a:schemeClr val="tx1"/>
                </a:solidFill>
              </a:rPr>
              <a:t> на </a:t>
            </a:r>
            <a:r>
              <a:rPr lang="ru-RU" sz="2400" b="1" u="sng" dirty="0" err="1">
                <a:solidFill>
                  <a:schemeClr val="tx1"/>
                </a:solidFill>
              </a:rPr>
              <a:t>господарчі</a:t>
            </a:r>
            <a:r>
              <a:rPr lang="ru-RU" sz="2400" b="1" u="sng" dirty="0">
                <a:solidFill>
                  <a:schemeClr val="tx1"/>
                </a:solidFill>
              </a:rPr>
              <a:t> потреби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Надходження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коштів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виплату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зарплати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4215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документ </a:t>
            </a:r>
            <a:r>
              <a:rPr lang="ru-RU" sz="2400" dirty="0" err="1">
                <a:solidFill>
                  <a:schemeClr val="tx1"/>
                </a:solidFill>
              </a:rPr>
              <a:t>використовується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під</a:t>
            </a:r>
            <a:r>
              <a:rPr lang="ru-RU" sz="2400" dirty="0">
                <a:solidFill>
                  <a:schemeClr val="tx1"/>
                </a:solidFill>
              </a:rPr>
              <a:t> час </a:t>
            </a:r>
            <a:r>
              <a:rPr lang="ru-RU" sz="2400" dirty="0" err="1">
                <a:solidFill>
                  <a:schemeClr val="tx1"/>
                </a:solidFill>
              </a:rPr>
              <a:t>здійснення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розрахунків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споживачами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підтверджують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факт продажу </a:t>
            </a:r>
            <a:r>
              <a:rPr lang="en-US" sz="2400" dirty="0">
                <a:solidFill>
                  <a:schemeClr val="tx1"/>
                </a:solidFill>
              </a:rPr>
              <a:t>a</a:t>
            </a:r>
            <a:r>
              <a:rPr lang="uk-UA" sz="2400" dirty="0">
                <a:solidFill>
                  <a:schemeClr val="tx1"/>
                </a:solidFill>
              </a:rPr>
              <a:t>б</a:t>
            </a:r>
            <a:r>
              <a:rPr lang="en-US" sz="2400" dirty="0">
                <a:solidFill>
                  <a:schemeClr val="tx1"/>
                </a:solidFill>
              </a:rPr>
              <a:t>o </a:t>
            </a:r>
            <a:r>
              <a:rPr lang="ru-RU" sz="2400" dirty="0" err="1">
                <a:solidFill>
                  <a:schemeClr val="tx1"/>
                </a:solidFill>
              </a:rPr>
              <a:t>повернення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товарів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та </a:t>
            </a:r>
            <a:r>
              <a:rPr lang="ru-RU" sz="2400" b="1" u="sng" dirty="0">
                <a:solidFill>
                  <a:schemeClr val="tx1"/>
                </a:solidFill>
              </a:rPr>
              <a:t>факт </a:t>
            </a:r>
            <a:r>
              <a:rPr lang="ru-RU" sz="2400" b="1" u="sng" dirty="0" err="1">
                <a:solidFill>
                  <a:schemeClr val="tx1"/>
                </a:solidFill>
              </a:rPr>
              <a:t>отримання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a</a:t>
            </a:r>
            <a:r>
              <a:rPr lang="uk-UA" sz="2400" dirty="0">
                <a:solidFill>
                  <a:schemeClr val="tx1"/>
                </a:solidFill>
              </a:rPr>
              <a:t>б</a:t>
            </a:r>
            <a:r>
              <a:rPr lang="en-US" sz="2400" dirty="0">
                <a:solidFill>
                  <a:schemeClr val="tx1"/>
                </a:solidFill>
              </a:rPr>
              <a:t>o </a:t>
            </a:r>
            <a:r>
              <a:rPr lang="ru-RU" sz="2400" dirty="0" err="1">
                <a:solidFill>
                  <a:schemeClr val="tx1"/>
                </a:solidFill>
              </a:rPr>
              <a:t>повернення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коштів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Фіскальний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касовий</a:t>
            </a:r>
            <a:r>
              <a:rPr lang="ru-RU" sz="2400" b="1" u="sng" dirty="0">
                <a:solidFill>
                  <a:schemeClr val="tx1"/>
                </a:solidFill>
              </a:rPr>
              <a:t> чек на  </a:t>
            </a:r>
            <a:r>
              <a:rPr lang="ru-RU" sz="2400" b="1" u="sng" dirty="0" err="1">
                <a:solidFill>
                  <a:schemeClr val="tx1"/>
                </a:solidFill>
              </a:rPr>
              <a:t>товари</a:t>
            </a:r>
            <a:r>
              <a:rPr lang="ru-RU" sz="2400" b="1" u="sng" dirty="0">
                <a:solidFill>
                  <a:schemeClr val="tx1"/>
                </a:solidFill>
              </a:rPr>
              <a:t>/</a:t>
            </a:r>
            <a:r>
              <a:rPr lang="ru-RU" sz="2400" b="1" u="sng" dirty="0" err="1">
                <a:solidFill>
                  <a:schemeClr val="tx1"/>
                </a:solidFill>
              </a:rPr>
              <a:t>послуги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Заява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переказ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готівки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Книга </a:t>
            </a:r>
            <a:r>
              <a:rPr lang="ru-RU" sz="2400" dirty="0" err="1">
                <a:solidFill>
                  <a:schemeClr val="tx1"/>
                </a:solidFill>
              </a:rPr>
              <a:t>обліку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розрахункових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o</a:t>
            </a:r>
            <a:r>
              <a:rPr lang="ru-RU" sz="2400" dirty="0">
                <a:solidFill>
                  <a:schemeClr val="tx1"/>
                </a:solidFill>
              </a:rPr>
              <a:t>п</a:t>
            </a:r>
            <a:r>
              <a:rPr lang="en-US" sz="2400" dirty="0" err="1">
                <a:solidFill>
                  <a:schemeClr val="tx1"/>
                </a:solidFill>
              </a:rPr>
              <a:t>epa</a:t>
            </a:r>
            <a:r>
              <a:rPr lang="ru-RU" sz="2400" dirty="0" err="1">
                <a:solidFill>
                  <a:schemeClr val="tx1"/>
                </a:solidFill>
              </a:rPr>
              <a:t>цій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Супровідна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відомість</a:t>
            </a:r>
            <a:r>
              <a:rPr lang="ru-RU" sz="2400" dirty="0">
                <a:solidFill>
                  <a:schemeClr val="tx1"/>
                </a:solidFill>
              </a:rPr>
              <a:t> до сумки з </a:t>
            </a:r>
            <a:r>
              <a:rPr lang="ru-RU" sz="2400" dirty="0" err="1">
                <a:solidFill>
                  <a:schemeClr val="tx1"/>
                </a:solidFill>
              </a:rPr>
              <a:t>готівкою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1499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Як </a:t>
            </a:r>
            <a:r>
              <a:rPr lang="ru-RU" sz="2400" dirty="0" err="1">
                <a:solidFill>
                  <a:schemeClr val="tx1"/>
                </a:solidFill>
              </a:rPr>
              <a:t>називається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перелік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ефективних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безпечних</a:t>
            </a:r>
            <a:r>
              <a:rPr lang="ru-RU" sz="2400" dirty="0">
                <a:solidFill>
                  <a:schemeClr val="tx1"/>
                </a:solidFill>
              </a:rPr>
              <a:t> ЛЗ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BM</a:t>
            </a:r>
            <a:r>
              <a:rPr lang="ru-RU" sz="2400" dirty="0">
                <a:solidFill>
                  <a:schemeClr val="tx1"/>
                </a:solidFill>
              </a:rPr>
              <a:t>П для </a:t>
            </a:r>
            <a:r>
              <a:rPr lang="ru-RU" sz="2400" dirty="0" err="1">
                <a:solidFill>
                  <a:schemeClr val="tx1"/>
                </a:solidFill>
              </a:rPr>
              <a:t>профілактики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діагностики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лікування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найбільш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розповсюджених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патологічних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станів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виходячи</a:t>
            </a:r>
            <a:r>
              <a:rPr lang="ru-RU" sz="2400" dirty="0">
                <a:solidFill>
                  <a:schemeClr val="tx1"/>
                </a:solidFill>
              </a:rPr>
              <a:t> з </a:t>
            </a:r>
            <a:r>
              <a:rPr lang="en-US" sz="2400" dirty="0" err="1">
                <a:solidFill>
                  <a:schemeClr val="tx1"/>
                </a:solidFill>
              </a:rPr>
              <a:t>ïx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значущості</a:t>
            </a:r>
            <a:r>
              <a:rPr lang="ru-RU" sz="2400" b="1" u="sng" dirty="0">
                <a:solidFill>
                  <a:schemeClr val="tx1"/>
                </a:solidFill>
              </a:rPr>
              <a:t> для </a:t>
            </a:r>
            <a:r>
              <a:rPr lang="ru-RU" sz="2400" b="1" u="sng" dirty="0" err="1">
                <a:solidFill>
                  <a:schemeClr val="tx1"/>
                </a:solidFill>
              </a:rPr>
              <a:t>охорони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здоров’я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конкретної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країни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Основні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uk-UA" sz="2400" b="1" u="sng" dirty="0">
                <a:solidFill>
                  <a:schemeClr val="tx1"/>
                </a:solidFill>
              </a:rPr>
              <a:t>Л</a:t>
            </a:r>
            <a:r>
              <a:rPr lang="en-US" sz="2400" b="1" u="sng" dirty="0">
                <a:solidFill>
                  <a:schemeClr val="tx1"/>
                </a:solidFill>
              </a:rPr>
              <a:t>3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Безрецептурні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uk-UA" sz="2400" dirty="0">
                <a:solidFill>
                  <a:schemeClr val="tx1"/>
                </a:solidFill>
              </a:rPr>
              <a:t>Л</a:t>
            </a:r>
            <a:r>
              <a:rPr lang="en-US" sz="2400" dirty="0">
                <a:solidFill>
                  <a:schemeClr val="tx1"/>
                </a:solidFill>
              </a:rPr>
              <a:t>3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Субстандартні</a:t>
            </a:r>
            <a:r>
              <a:rPr lang="ru-RU" sz="2400" dirty="0">
                <a:solidFill>
                  <a:schemeClr val="tx1"/>
                </a:solidFill>
              </a:rPr>
              <a:t> ЛЗ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ЛЗ предметно-</a:t>
            </a:r>
            <a:r>
              <a:rPr lang="ru-RU" sz="2400" dirty="0" err="1">
                <a:solidFill>
                  <a:schemeClr val="tx1"/>
                </a:solidFill>
              </a:rPr>
              <a:t>кількісного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обліку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Прекурсори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7943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Із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заробітної</a:t>
            </a:r>
            <a:r>
              <a:rPr lang="ru-RU" sz="2400" dirty="0">
                <a:solidFill>
                  <a:schemeClr val="tx1"/>
                </a:solidFill>
              </a:rPr>
              <a:t> плати </a:t>
            </a:r>
            <a:r>
              <a:rPr lang="ru-RU" sz="2400" dirty="0" err="1">
                <a:solidFill>
                  <a:schemeClr val="tx1"/>
                </a:solidFill>
              </a:rPr>
              <a:t>працівників</a:t>
            </a:r>
            <a:r>
              <a:rPr lang="ru-RU" sz="2400" dirty="0">
                <a:solidFill>
                  <a:schemeClr val="tx1"/>
                </a:solidFill>
              </a:rPr>
              <a:t> аптек </a:t>
            </a:r>
            <a:r>
              <a:rPr lang="ru-RU" sz="2400" dirty="0" err="1">
                <a:solidFill>
                  <a:schemeClr val="tx1"/>
                </a:solidFill>
              </a:rPr>
              <a:t>утримують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обов’язкові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податки</a:t>
            </a:r>
            <a:r>
              <a:rPr lang="ru-RU" sz="2400" b="1" u="sng" dirty="0">
                <a:solidFill>
                  <a:schemeClr val="tx1"/>
                </a:solidFill>
              </a:rPr>
              <a:t> на доходи </a:t>
            </a:r>
            <a:r>
              <a:rPr lang="ru-RU" sz="2400" b="1" u="sng" dirty="0" err="1">
                <a:solidFill>
                  <a:schemeClr val="tx1"/>
                </a:solidFill>
              </a:rPr>
              <a:t>фізичних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осіб</a:t>
            </a:r>
            <a:r>
              <a:rPr lang="ru-RU" sz="2400" b="1" u="sng" dirty="0">
                <a:solidFill>
                  <a:schemeClr val="tx1"/>
                </a:solidFill>
              </a:rPr>
              <a:t> (ПДФО)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Вкажіть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розмір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податку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15%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5%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20%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18%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0%</a:t>
            </a:r>
          </a:p>
        </p:txBody>
      </p:sp>
    </p:spTree>
    <p:extLst>
      <p:ext uri="{BB962C8B-B14F-4D97-AF65-F5344CB8AC3E}">
        <p14:creationId xmlns:p14="http://schemas.microsoft.com/office/powerpoint/2010/main" val="27312193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 lnSpcReduction="10000"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Аптека у </a:t>
            </a:r>
            <a:r>
              <a:rPr lang="ru-RU" sz="2400" dirty="0" err="1">
                <a:solidFill>
                  <a:schemeClr val="tx1"/>
                </a:solidFill>
              </a:rPr>
              <a:t>своїй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господарській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діяльності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здійснює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безготівкові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операції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вид </a:t>
            </a:r>
            <a:r>
              <a:rPr lang="ru-RU" sz="2400" b="1" u="sng" dirty="0" err="1">
                <a:solidFill>
                  <a:schemeClr val="tx1"/>
                </a:solidFill>
              </a:rPr>
              <a:t>рахунку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необхідно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відкрити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аптеці</a:t>
            </a:r>
            <a:r>
              <a:rPr lang="ru-RU" sz="2400" dirty="0">
                <a:solidFill>
                  <a:schemeClr val="tx1"/>
                </a:solidFill>
              </a:rPr>
              <a:t> в </a:t>
            </a:r>
            <a:r>
              <a:rPr lang="ru-RU" sz="2400" dirty="0" err="1">
                <a:solidFill>
                  <a:schemeClr val="tx1"/>
                </a:solidFill>
              </a:rPr>
              <a:t>банківській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установі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договірній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основі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для </a:t>
            </a:r>
            <a:r>
              <a:rPr lang="ru-RU" sz="2400" b="1" u="sng" dirty="0" err="1">
                <a:solidFill>
                  <a:schemeClr val="tx1"/>
                </a:solidFill>
              </a:rPr>
              <a:t>зберігання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грошових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коштів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та </a:t>
            </a:r>
            <a:r>
              <a:rPr lang="ru-RU" sz="2400" b="1" u="sng" dirty="0" err="1">
                <a:solidFill>
                  <a:schemeClr val="tx1"/>
                </a:solidFill>
              </a:rPr>
              <a:t>здійснення</a:t>
            </a:r>
            <a:r>
              <a:rPr lang="ru-RU" sz="2400" dirty="0">
                <a:solidFill>
                  <a:schemeClr val="tx1"/>
                </a:solidFill>
              </a:rPr>
              <a:t>   </a:t>
            </a:r>
            <a:r>
              <a:rPr lang="ru-RU" sz="2400" b="1" u="sng" dirty="0" err="1">
                <a:solidFill>
                  <a:schemeClr val="tx1"/>
                </a:solidFill>
              </a:rPr>
              <a:t>розрахунково-касових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операцій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відповідно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ru-RU" sz="2400" dirty="0" err="1">
                <a:solidFill>
                  <a:schemeClr val="tx1"/>
                </a:solidFill>
              </a:rPr>
              <a:t>вимог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законодавства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України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Поточний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Картковий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Депозитний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Тимчасовий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Валютний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4494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Тривалість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відпустки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у </a:t>
            </a:r>
            <a:r>
              <a:rPr lang="ru-RU" sz="2400" dirty="0" err="1">
                <a:solidFill>
                  <a:schemeClr val="tx1"/>
                </a:solidFill>
              </a:rPr>
              <a:t>зв’язку</a:t>
            </a:r>
            <a:r>
              <a:rPr lang="ru-RU" sz="2400" dirty="0">
                <a:solidFill>
                  <a:schemeClr val="tx1"/>
                </a:solidFill>
              </a:rPr>
              <a:t> з </a:t>
            </a:r>
            <a:r>
              <a:rPr lang="ru-RU" sz="2400" b="1" u="sng" dirty="0" err="1">
                <a:solidFill>
                  <a:schemeClr val="tx1"/>
                </a:solidFill>
              </a:rPr>
              <a:t>вагітністю</a:t>
            </a:r>
            <a:r>
              <a:rPr lang="ru-RU" sz="2400" b="1" u="sng" dirty="0">
                <a:solidFill>
                  <a:schemeClr val="tx1"/>
                </a:solidFill>
              </a:rPr>
              <a:t> та пологами </a:t>
            </a:r>
            <a:r>
              <a:rPr lang="ru-RU" sz="2400" dirty="0" err="1">
                <a:solidFill>
                  <a:schemeClr val="tx1"/>
                </a:solidFill>
              </a:rPr>
              <a:t>обчислюється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сумарно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Визначте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загальну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кількість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календарних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днів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50 </a:t>
            </a:r>
            <a:r>
              <a:rPr lang="ru-RU" sz="2400" dirty="0" err="1">
                <a:solidFill>
                  <a:schemeClr val="tx1"/>
                </a:solidFill>
              </a:rPr>
              <a:t>днів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115 </a:t>
            </a:r>
            <a:r>
              <a:rPr lang="ru-RU" sz="2400" dirty="0" err="1">
                <a:solidFill>
                  <a:schemeClr val="tx1"/>
                </a:solidFill>
              </a:rPr>
              <a:t>днів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70 </a:t>
            </a:r>
            <a:r>
              <a:rPr lang="ru-RU" sz="2400" dirty="0" err="1">
                <a:solidFill>
                  <a:schemeClr val="tx1"/>
                </a:solidFill>
              </a:rPr>
              <a:t>днів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126 </a:t>
            </a:r>
            <a:r>
              <a:rPr lang="ru-RU" sz="2400" dirty="0" err="1">
                <a:solidFill>
                  <a:schemeClr val="tx1"/>
                </a:solidFill>
              </a:rPr>
              <a:t>днів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100 </a:t>
            </a:r>
            <a:r>
              <a:rPr lang="ru-RU" sz="2400" dirty="0" err="1">
                <a:solidFill>
                  <a:schemeClr val="tx1"/>
                </a:solidFill>
              </a:rPr>
              <a:t>днів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7812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b="1" u="sng" dirty="0" err="1">
                <a:solidFill>
                  <a:schemeClr val="tx1"/>
                </a:solidFill>
              </a:rPr>
              <a:t>Ліміт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залишку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коштів</a:t>
            </a:r>
            <a:r>
              <a:rPr lang="ru-RU" sz="2400" b="1" u="sng" dirty="0">
                <a:solidFill>
                  <a:schemeClr val="tx1"/>
                </a:solidFill>
              </a:rPr>
              <a:t> у </a:t>
            </a:r>
            <a:r>
              <a:rPr lang="ru-RU" sz="2400" b="1" u="sng" dirty="0" err="1">
                <a:solidFill>
                  <a:schemeClr val="tx1"/>
                </a:solidFill>
              </a:rPr>
              <a:t>касі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- </a:t>
            </a:r>
            <a:r>
              <a:rPr lang="ru-RU" sz="2400" dirty="0" err="1">
                <a:solidFill>
                  <a:schemeClr val="tx1"/>
                </a:solidFill>
              </a:rPr>
              <a:t>це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граничний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розмір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коштів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може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залишатися</a:t>
            </a: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касі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наприкінці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робочого</a:t>
            </a:r>
            <a:r>
              <a:rPr lang="ru-RU" sz="2400" dirty="0">
                <a:solidFill>
                  <a:schemeClr val="tx1"/>
                </a:solidFill>
              </a:rPr>
              <a:t> дня. </a:t>
            </a:r>
            <a:r>
              <a:rPr lang="ru-RU" sz="2400" dirty="0" err="1">
                <a:solidFill>
                  <a:schemeClr val="tx1"/>
                </a:solidFill>
              </a:rPr>
              <a:t>Цей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ліміт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установлює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Керівництво</a:t>
            </a:r>
            <a:r>
              <a:rPr lang="ru-RU" sz="2400" b="1" u="sng" dirty="0">
                <a:solidFill>
                  <a:schemeClr val="tx1"/>
                </a:solidFill>
              </a:rPr>
              <a:t> аптеки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Органи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місцевої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влади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Податкова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інспекція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Головний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</a:t>
            </a:r>
            <a:r>
              <a:rPr lang="ru-RU" sz="2400" dirty="0">
                <a:solidFill>
                  <a:schemeClr val="tx1"/>
                </a:solidFill>
              </a:rPr>
              <a:t> ЛПЗ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-</a:t>
            </a:r>
            <a:endParaRPr lang="ru-RU" sz="2400" dirty="0">
              <a:solidFill>
                <a:schemeClr val="tx1"/>
              </a:solidFill>
            </a:endParaRPr>
          </a:p>
          <a:p>
            <a:endParaRPr lang="ru-RU" sz="24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5049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Аптека </a:t>
            </a:r>
            <a:r>
              <a:rPr lang="ru-RU" sz="2400" dirty="0" err="1">
                <a:solidFill>
                  <a:schemeClr val="tx1"/>
                </a:solidFill>
              </a:rPr>
              <a:t>вирішила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отримати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ліцензію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екстемпоральне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виготовлення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ліків</a:t>
            </a:r>
            <a:r>
              <a:rPr lang="ru-RU" sz="2400" dirty="0">
                <a:solidFill>
                  <a:schemeClr val="tx1"/>
                </a:solidFill>
              </a:rPr>
              <a:t>. З </a:t>
            </a:r>
            <a:r>
              <a:rPr lang="ru-RU" sz="2400" dirty="0" err="1">
                <a:solidFill>
                  <a:schemeClr val="tx1"/>
                </a:solidFill>
              </a:rPr>
              <a:t>цією</a:t>
            </a:r>
            <a:r>
              <a:rPr lang="ru-RU" sz="2400" dirty="0">
                <a:solidFill>
                  <a:schemeClr val="tx1"/>
                </a:solidFill>
              </a:rPr>
              <a:t> метою </a:t>
            </a:r>
            <a:r>
              <a:rPr lang="ru-RU" sz="2400" dirty="0" err="1">
                <a:solidFill>
                  <a:schemeClr val="tx1"/>
                </a:solidFill>
              </a:rPr>
              <a:t>було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придбано</a:t>
            </a:r>
            <a:r>
              <a:rPr lang="ru-RU" sz="2400" dirty="0">
                <a:solidFill>
                  <a:schemeClr val="tx1"/>
                </a:solidFill>
              </a:rPr>
              <a:t> холодильник, </a:t>
            </a:r>
            <a:r>
              <a:rPr lang="ru-RU" sz="2400" dirty="0" err="1">
                <a:solidFill>
                  <a:schemeClr val="tx1"/>
                </a:solidFill>
              </a:rPr>
              <a:t>сушильну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шафу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інше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виробниче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обладнання</a:t>
            </a:r>
            <a:r>
              <a:rPr lang="ru-RU" sz="2400" dirty="0">
                <a:solidFill>
                  <a:schemeClr val="tx1"/>
                </a:solidFill>
              </a:rPr>
              <a:t>. До </a:t>
            </a:r>
            <a:r>
              <a:rPr lang="ru-RU" sz="2400" dirty="0" err="1">
                <a:solidFill>
                  <a:schemeClr val="tx1"/>
                </a:solidFill>
              </a:rPr>
              <a:t>якої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групи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господарських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засобів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належить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придбане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обладнання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Тара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Основні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засоби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Необоротні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матеріальні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активи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Не </a:t>
            </a:r>
            <a:r>
              <a:rPr lang="ru-RU" sz="2400" dirty="0" err="1">
                <a:solidFill>
                  <a:schemeClr val="tx1"/>
                </a:solidFill>
              </a:rPr>
              <a:t>обліковуються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Товар</a:t>
            </a:r>
          </a:p>
        </p:txBody>
      </p:sp>
    </p:spTree>
    <p:extLst>
      <p:ext uri="{BB962C8B-B14F-4D97-AF65-F5344CB8AC3E}">
        <p14:creationId xmlns:p14="http://schemas.microsoft.com/office/powerpoint/2010/main" val="41391975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Аптеки </a:t>
            </a:r>
            <a:r>
              <a:rPr lang="ru-RU" sz="2400" dirty="0" err="1">
                <a:solidFill>
                  <a:schemeClr val="tx1"/>
                </a:solidFill>
              </a:rPr>
              <a:t>здійснюють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виготовлення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лікарських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засобів</a:t>
            </a:r>
            <a:r>
              <a:rPr lang="ru-RU" sz="2400" b="1" u="sng" dirty="0">
                <a:solidFill>
                  <a:schemeClr val="tx1"/>
                </a:solidFill>
              </a:rPr>
              <a:t> за </a:t>
            </a:r>
            <a:r>
              <a:rPr lang="ru-RU" sz="2400" b="1" u="sng" dirty="0" err="1">
                <a:solidFill>
                  <a:schemeClr val="tx1"/>
                </a:solidFill>
              </a:rPr>
              <a:t>індивідуальними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прописами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Укажіть</a:t>
            </a:r>
            <a:r>
              <a:rPr lang="ru-RU" sz="2400" dirty="0">
                <a:solidFill>
                  <a:schemeClr val="tx1"/>
                </a:solidFill>
              </a:rPr>
              <a:t>, з </a:t>
            </a:r>
            <a:r>
              <a:rPr lang="ru-RU" sz="2400" dirty="0" err="1">
                <a:solidFill>
                  <a:schemeClr val="tx1"/>
                </a:solidFill>
              </a:rPr>
              <a:t>яких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частин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складається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роздрібна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ціна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на </a:t>
            </a:r>
            <a:r>
              <a:rPr lang="ru-RU" sz="2400" dirty="0" err="1">
                <a:solidFill>
                  <a:schemeClr val="tx1"/>
                </a:solidFill>
              </a:rPr>
              <a:t>такі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засоби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Ціни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інгредієнтів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споживчої</a:t>
            </a:r>
            <a:r>
              <a:rPr lang="ru-RU" sz="2400" dirty="0">
                <a:solidFill>
                  <a:schemeClr val="tx1"/>
                </a:solidFill>
              </a:rPr>
              <a:t> упаковки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Ціни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інгредієнтів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увійшли</a:t>
            </a:r>
            <a:r>
              <a:rPr lang="ru-RU" sz="2400" dirty="0">
                <a:solidFill>
                  <a:schemeClr val="tx1"/>
                </a:solidFill>
              </a:rPr>
              <a:t> до складу </a:t>
            </a:r>
            <a:r>
              <a:rPr lang="ru-RU" sz="2400" dirty="0" err="1">
                <a:solidFill>
                  <a:schemeClr val="tx1"/>
                </a:solidFill>
              </a:rPr>
              <a:t>лікарської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форми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Ціни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інгредієнтів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Тарифу та </a:t>
            </a:r>
            <a:r>
              <a:rPr lang="ru-RU" sz="2400" dirty="0" err="1">
                <a:solidFill>
                  <a:schemeClr val="tx1"/>
                </a:solidFill>
              </a:rPr>
              <a:t>прибутку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Ціни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інгредієнтів</a:t>
            </a:r>
            <a:r>
              <a:rPr lang="ru-RU" sz="2400" b="1" u="sng" dirty="0">
                <a:solidFill>
                  <a:schemeClr val="tx1"/>
                </a:solidFill>
              </a:rPr>
              <a:t>, </a:t>
            </a:r>
            <a:r>
              <a:rPr lang="ru-RU" sz="2400" b="1" u="sng" dirty="0" err="1">
                <a:solidFill>
                  <a:schemeClr val="tx1"/>
                </a:solidFill>
              </a:rPr>
              <a:t>споживчої</a:t>
            </a:r>
            <a:r>
              <a:rPr lang="ru-RU" sz="2400" b="1" u="sng" dirty="0">
                <a:solidFill>
                  <a:schemeClr val="tx1"/>
                </a:solidFill>
              </a:rPr>
              <a:t> упаковки, тарифу</a:t>
            </a:r>
          </a:p>
          <a:p>
            <a:pPr marL="457200" indent="-457200">
              <a:buFont typeface="+mj-lt"/>
              <a:buAutoNum type="alphaUcPeriod"/>
            </a:pP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7695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b="1" u="sng" dirty="0" err="1">
                <a:solidFill>
                  <a:schemeClr val="tx1"/>
                </a:solidFill>
              </a:rPr>
              <a:t>Рахунок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відкривається</a:t>
            </a:r>
            <a:r>
              <a:rPr lang="ru-RU" sz="2400" dirty="0">
                <a:solidFill>
                  <a:schemeClr val="tx1"/>
                </a:solidFill>
              </a:rPr>
              <a:t> для </a:t>
            </a:r>
            <a:r>
              <a:rPr lang="ru-RU" sz="2400" b="1" u="sng" dirty="0" err="1">
                <a:solidFill>
                  <a:schemeClr val="tx1"/>
                </a:solidFill>
              </a:rPr>
              <a:t>обліку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позик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перерахованих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рахунки</a:t>
            </a:r>
            <a:r>
              <a:rPr lang="ru-RU" sz="2400" dirty="0">
                <a:solidFill>
                  <a:schemeClr val="tx1"/>
                </a:solidFill>
              </a:rPr>
              <a:t> банку </a:t>
            </a:r>
            <a:r>
              <a:rPr lang="ru-RU" sz="2400" dirty="0" err="1">
                <a:solidFill>
                  <a:schemeClr val="tx1"/>
                </a:solidFill>
              </a:rPr>
              <a:t>згідно</a:t>
            </a:r>
            <a:r>
              <a:rPr lang="ru-RU" sz="2400" dirty="0">
                <a:solidFill>
                  <a:schemeClr val="tx1"/>
                </a:solidFill>
              </a:rPr>
              <a:t> з </a:t>
            </a:r>
            <a:r>
              <a:rPr lang="ru-RU" sz="2400" dirty="0" err="1">
                <a:solidFill>
                  <a:schemeClr val="tx1"/>
                </a:solidFill>
              </a:rPr>
              <a:t>умовами</a:t>
            </a:r>
            <a:r>
              <a:rPr lang="ru-RU" sz="2400" dirty="0">
                <a:solidFill>
                  <a:schemeClr val="tx1"/>
                </a:solidFill>
              </a:rPr>
              <a:t> кредитного договору, </a:t>
            </a:r>
            <a:r>
              <a:rPr lang="ru-RU" sz="2400" dirty="0" err="1">
                <a:solidFill>
                  <a:schemeClr val="tx1"/>
                </a:solidFill>
              </a:rPr>
              <a:t>має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назву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Позиковий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Акредитив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Бюджетний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Картковий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Депозитний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041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Внутрішньоаптечний</a:t>
            </a:r>
            <a:r>
              <a:rPr lang="ru-RU" sz="2400" dirty="0">
                <a:solidFill>
                  <a:schemeClr val="tx1"/>
                </a:solidFill>
              </a:rPr>
              <a:t> контроль </a:t>
            </a:r>
            <a:r>
              <a:rPr lang="ru-RU" sz="2400" dirty="0" err="1">
                <a:solidFill>
                  <a:schemeClr val="tx1"/>
                </a:solidFill>
              </a:rPr>
              <a:t>містить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шість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видів</a:t>
            </a:r>
            <a:r>
              <a:rPr lang="ru-RU" sz="2400" dirty="0">
                <a:solidFill>
                  <a:schemeClr val="tx1"/>
                </a:solidFill>
              </a:rPr>
              <a:t> контролю.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із</a:t>
            </a:r>
            <a:r>
              <a:rPr lang="ru-RU" sz="2400" dirty="0">
                <a:solidFill>
                  <a:schemeClr val="tx1"/>
                </a:solidFill>
              </a:rPr>
              <a:t> них проводиться </a:t>
            </a:r>
            <a:r>
              <a:rPr lang="ru-RU" sz="2400" b="1" u="sng" dirty="0">
                <a:solidFill>
                  <a:schemeClr val="tx1"/>
                </a:solidFill>
              </a:rPr>
              <a:t>для </a:t>
            </a:r>
            <a:r>
              <a:rPr lang="ru-RU" sz="2400" b="1" u="sng" dirty="0" err="1">
                <a:solidFill>
                  <a:schemeClr val="tx1"/>
                </a:solidFill>
              </a:rPr>
              <a:t>встановлення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загальної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маси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або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об’єму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форми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b="1" u="sng" dirty="0" err="1">
                <a:solidFill>
                  <a:schemeClr val="tx1"/>
                </a:solidFill>
              </a:rPr>
              <a:t>кількості</a:t>
            </a:r>
            <a:r>
              <a:rPr lang="ru-RU" sz="2400" b="1" u="sng" dirty="0">
                <a:solidFill>
                  <a:schemeClr val="tx1"/>
                </a:solidFill>
              </a:rPr>
              <a:t> та </a:t>
            </a:r>
            <a:r>
              <a:rPr lang="ru-RU" sz="2400" b="1" u="sng" dirty="0" err="1">
                <a:solidFill>
                  <a:schemeClr val="tx1"/>
                </a:solidFill>
              </a:rPr>
              <a:t>маси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окремих</a:t>
            </a:r>
            <a:r>
              <a:rPr lang="ru-RU" sz="2400" b="1" u="sng" dirty="0">
                <a:solidFill>
                  <a:schemeClr val="tx1"/>
                </a:solidFill>
              </a:rPr>
              <a:t> доз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Письмовий</a:t>
            </a:r>
            <a:r>
              <a:rPr lang="ru-RU" sz="2400" dirty="0">
                <a:solidFill>
                  <a:schemeClr val="tx1"/>
                </a:solidFill>
              </a:rPr>
              <a:t> контроль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Фізичний</a:t>
            </a:r>
            <a:r>
              <a:rPr lang="ru-RU" sz="2400" b="1" u="sng" dirty="0">
                <a:solidFill>
                  <a:schemeClr val="tx1"/>
                </a:solidFill>
              </a:rPr>
              <a:t> контроль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Органолептичний</a:t>
            </a:r>
            <a:r>
              <a:rPr lang="ru-RU" sz="2400" dirty="0">
                <a:solidFill>
                  <a:schemeClr val="tx1"/>
                </a:solidFill>
              </a:rPr>
              <a:t> контроль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Хімічний</a:t>
            </a:r>
            <a:r>
              <a:rPr lang="ru-RU" sz="2400" dirty="0">
                <a:solidFill>
                  <a:schemeClr val="tx1"/>
                </a:solidFill>
              </a:rPr>
              <a:t> контроль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Опитувальний</a:t>
            </a:r>
            <a:r>
              <a:rPr lang="ru-RU" sz="2400" dirty="0">
                <a:solidFill>
                  <a:schemeClr val="tx1"/>
                </a:solidFill>
              </a:rPr>
              <a:t> контроль</a:t>
            </a:r>
          </a:p>
        </p:txBody>
      </p:sp>
    </p:spTree>
    <p:extLst>
      <p:ext uri="{BB962C8B-B14F-4D97-AF65-F5344CB8AC3E}">
        <p14:creationId xmlns:p14="http://schemas.microsoft.com/office/powerpoint/2010/main" val="34267650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Аптека </a:t>
            </a:r>
            <a:r>
              <a:rPr lang="ru-RU" sz="2400" dirty="0" err="1">
                <a:solidFill>
                  <a:schemeClr val="tx1"/>
                </a:solidFill>
              </a:rPr>
              <a:t>здійснює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забезпечення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хворих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пільгових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безоплатних</a:t>
            </a:r>
            <a:r>
              <a:rPr lang="ru-RU" sz="2400" dirty="0">
                <a:solidFill>
                  <a:schemeClr val="tx1"/>
                </a:solidFill>
              </a:rPr>
              <a:t> засадах, </a:t>
            </a:r>
            <a:r>
              <a:rPr lang="ru-RU" sz="2400" dirty="0" err="1">
                <a:solidFill>
                  <a:schemeClr val="tx1"/>
                </a:solidFill>
              </a:rPr>
              <a:t>укажіть</a:t>
            </a:r>
            <a:r>
              <a:rPr lang="ru-RU" sz="2400" dirty="0">
                <a:solidFill>
                  <a:schemeClr val="tx1"/>
                </a:solidFill>
              </a:rPr>
              <a:t>, у </a:t>
            </a:r>
            <a:r>
              <a:rPr lang="ru-RU" sz="2400" dirty="0" err="1">
                <a:solidFill>
                  <a:schemeClr val="tx1"/>
                </a:solidFill>
              </a:rPr>
              <a:t>разі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якого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захворювання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під</a:t>
            </a:r>
            <a:r>
              <a:rPr lang="ru-RU" sz="2400" dirty="0">
                <a:solidFill>
                  <a:schemeClr val="tx1"/>
                </a:solidFill>
              </a:rPr>
              <a:t> час амбулаторного </a:t>
            </a:r>
            <a:r>
              <a:rPr lang="ru-RU" sz="2400" dirty="0" err="1">
                <a:solidFill>
                  <a:schemeClr val="tx1"/>
                </a:solidFill>
              </a:rPr>
              <a:t>лікування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дозволяється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відпускати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ліки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безоплатно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Застуда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Порізи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садна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Головний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біль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Цукровий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діабет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Біль</a:t>
            </a: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м’язах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8096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 lnSpcReduction="10000"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Бухгалтер проводить </a:t>
            </a:r>
            <a:r>
              <a:rPr lang="ru-RU" sz="2400" dirty="0" err="1">
                <a:solidFill>
                  <a:schemeClr val="tx1"/>
                </a:solidFill>
              </a:rPr>
              <a:t>розрахунки</a:t>
            </a:r>
            <a:r>
              <a:rPr lang="ru-RU" sz="2400" dirty="0">
                <a:solidFill>
                  <a:schemeClr val="tx1"/>
                </a:solidFill>
              </a:rPr>
              <a:t> з оплати </a:t>
            </a:r>
            <a:r>
              <a:rPr lang="ru-RU" sz="2400" dirty="0" err="1">
                <a:solidFill>
                  <a:schemeClr val="tx1"/>
                </a:solidFill>
              </a:rPr>
              <a:t>праці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Визначте</a:t>
            </a:r>
            <a:r>
              <a:rPr lang="ru-RU" sz="2400" dirty="0">
                <a:solidFill>
                  <a:schemeClr val="tx1"/>
                </a:solidFill>
              </a:rPr>
              <a:t>, як </a:t>
            </a:r>
            <a:r>
              <a:rPr lang="ru-RU" sz="2400" dirty="0" err="1">
                <a:solidFill>
                  <a:schemeClr val="tx1"/>
                </a:solidFill>
              </a:rPr>
              <a:t>називається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винагорода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за</a:t>
            </a:r>
            <a:r>
              <a:rPr lang="ru-RU" sz="2400" dirty="0">
                <a:solidFill>
                  <a:schemeClr val="tx1"/>
                </a:solidFill>
              </a:rPr>
              <a:t> роботу, </a:t>
            </a:r>
            <a:r>
              <a:rPr lang="ru-RU" sz="2400" dirty="0" err="1">
                <a:solidFill>
                  <a:schemeClr val="tx1"/>
                </a:solidFill>
              </a:rPr>
              <a:t>виконану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відповідно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ru-RU" sz="2400" dirty="0" err="1">
                <a:solidFill>
                  <a:schemeClr val="tx1"/>
                </a:solidFill>
              </a:rPr>
              <a:t>встановлених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норм </a:t>
            </a:r>
            <a:r>
              <a:rPr lang="ru-RU" sz="2400" b="1" u="sng" dirty="0" err="1">
                <a:solidFill>
                  <a:schemeClr val="tx1"/>
                </a:solidFill>
              </a:rPr>
              <a:t>праці</a:t>
            </a:r>
            <a:r>
              <a:rPr lang="ru-RU" sz="2400" dirty="0">
                <a:solidFill>
                  <a:schemeClr val="tx1"/>
                </a:solidFill>
              </a:rPr>
              <a:t>, яка </a:t>
            </a:r>
            <a:r>
              <a:rPr lang="ru-RU" sz="2400" dirty="0" err="1">
                <a:solidFill>
                  <a:schemeClr val="tx1"/>
                </a:solidFill>
              </a:rPr>
              <a:t>визначається</a:t>
            </a: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вигляді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тарифних</a:t>
            </a:r>
            <a:r>
              <a:rPr lang="ru-RU" sz="2400" dirty="0">
                <a:solidFill>
                  <a:schemeClr val="tx1"/>
                </a:solidFill>
              </a:rPr>
              <a:t> ставок (</a:t>
            </a:r>
            <a:r>
              <a:rPr lang="ru-RU" sz="2400" dirty="0" err="1">
                <a:solidFill>
                  <a:schemeClr val="tx1"/>
                </a:solidFill>
              </a:rPr>
              <a:t>окладів</a:t>
            </a:r>
            <a:r>
              <a:rPr lang="ru-RU" sz="2400" dirty="0">
                <a:solidFill>
                  <a:schemeClr val="tx1"/>
                </a:solidFill>
              </a:rPr>
              <a:t>) і </a:t>
            </a:r>
            <a:r>
              <a:rPr lang="ru-RU" sz="2400" dirty="0" err="1">
                <a:solidFill>
                  <a:schemeClr val="tx1"/>
                </a:solidFill>
              </a:rPr>
              <a:t>відрядних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розцінок</a:t>
            </a:r>
            <a:r>
              <a:rPr lang="ru-RU" sz="2400" dirty="0">
                <a:solidFill>
                  <a:schemeClr val="tx1"/>
                </a:solidFill>
              </a:rPr>
              <a:t> для </a:t>
            </a:r>
            <a:r>
              <a:rPr lang="ru-RU" sz="2400" dirty="0" err="1">
                <a:solidFill>
                  <a:schemeClr val="tx1"/>
                </a:solidFill>
              </a:rPr>
              <a:t>робочих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посадових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окладів</a:t>
            </a:r>
            <a:r>
              <a:rPr lang="ru-RU" sz="2400" dirty="0">
                <a:solidFill>
                  <a:schemeClr val="tx1"/>
                </a:solidFill>
              </a:rPr>
              <a:t> для </a:t>
            </a:r>
            <a:r>
              <a:rPr lang="ru-RU" sz="2400" dirty="0" err="1">
                <a:solidFill>
                  <a:schemeClr val="tx1"/>
                </a:solidFill>
              </a:rPr>
              <a:t>службовців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Основна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заробітна</a:t>
            </a:r>
            <a:r>
              <a:rPr lang="ru-RU" sz="2400" b="1" u="sng" dirty="0">
                <a:solidFill>
                  <a:schemeClr val="tx1"/>
                </a:solidFill>
              </a:rPr>
              <a:t> плата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Надбавка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Матеріальна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допомога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Одноразова </a:t>
            </a:r>
            <a:r>
              <a:rPr lang="ru-RU" sz="2400" dirty="0" err="1">
                <a:solidFill>
                  <a:schemeClr val="tx1"/>
                </a:solidFill>
              </a:rPr>
              <a:t>виплата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Премія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9944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До аптеки </a:t>
            </a:r>
            <a:r>
              <a:rPr lang="ru-RU" sz="2400" dirty="0" err="1">
                <a:solidFill>
                  <a:schemeClr val="tx1"/>
                </a:solidFill>
              </a:rPr>
              <a:t>від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постачальника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надійшли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препарати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які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включені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ru-RU" sz="2400" b="1" u="sng" dirty="0" err="1">
                <a:solidFill>
                  <a:schemeClr val="tx1"/>
                </a:solidFill>
              </a:rPr>
              <a:t>Національного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переліку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основних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лікарських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засобів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вид </a:t>
            </a:r>
            <a:r>
              <a:rPr lang="ru-RU" sz="2400" dirty="0" err="1">
                <a:solidFill>
                  <a:schemeClr val="tx1"/>
                </a:solidFill>
              </a:rPr>
              <a:t>цін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встановлюється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ці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препарати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Фіксована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ціна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Регульована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ціна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Вільна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ціна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Договірна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ціна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Індикативна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ціна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541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Сукупність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властивостей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які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надають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засобам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здатність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задовольняти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згідно</a:t>
            </a:r>
            <a:r>
              <a:rPr lang="ru-RU" sz="2400" dirty="0">
                <a:solidFill>
                  <a:schemeClr val="tx1"/>
                </a:solidFill>
              </a:rPr>
              <a:t> з </a:t>
            </a:r>
            <a:r>
              <a:rPr lang="ru-RU" sz="2400" dirty="0" err="1">
                <a:solidFill>
                  <a:schemeClr val="tx1"/>
                </a:solidFill>
              </a:rPr>
              <a:t>їх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призначенням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потреби </a:t>
            </a:r>
            <a:r>
              <a:rPr lang="ru-RU" sz="2400" b="1" u="sng" dirty="0" err="1">
                <a:solidFill>
                  <a:schemeClr val="tx1"/>
                </a:solidFill>
              </a:rPr>
              <a:t>споживачів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називається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Якість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лікарського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засобу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Зовнішній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вигляд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Фармакологічна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дія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Товарний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вигляд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Маркування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засобів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805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Для </a:t>
            </a:r>
            <a:r>
              <a:rPr lang="ru-RU" sz="2400" dirty="0" err="1">
                <a:solidFill>
                  <a:schemeClr val="tx1"/>
                </a:solidFill>
              </a:rPr>
              <a:t>поповнення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основних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засобів</a:t>
            </a:r>
            <a:r>
              <a:rPr lang="ru-RU" sz="2400" dirty="0">
                <a:solidFill>
                  <a:schemeClr val="tx1"/>
                </a:solidFill>
              </a:rPr>
              <a:t> аптека </a:t>
            </a:r>
            <a:r>
              <a:rPr lang="ru-RU" sz="2400" dirty="0" err="1">
                <a:solidFill>
                  <a:schemeClr val="tx1"/>
                </a:solidFill>
              </a:rPr>
              <a:t>вирішила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взяти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кредит у </a:t>
            </a:r>
            <a:r>
              <a:rPr lang="ru-RU" sz="2400" b="1" u="sng" dirty="0" err="1">
                <a:solidFill>
                  <a:schemeClr val="tx1"/>
                </a:solidFill>
              </a:rPr>
              <a:t>комерційному</a:t>
            </a:r>
            <a:r>
              <a:rPr lang="ru-RU" sz="2400" b="1" u="sng" dirty="0">
                <a:solidFill>
                  <a:schemeClr val="tx1"/>
                </a:solidFill>
              </a:rPr>
              <a:t> банку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документ </a:t>
            </a:r>
            <a:r>
              <a:rPr lang="ru-RU" sz="2400" dirty="0" err="1">
                <a:solidFill>
                  <a:schemeClr val="tx1"/>
                </a:solidFill>
              </a:rPr>
              <a:t>укладається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між</a:t>
            </a:r>
            <a:r>
              <a:rPr lang="ru-RU" sz="2400" dirty="0">
                <a:solidFill>
                  <a:schemeClr val="tx1"/>
                </a:solidFill>
              </a:rPr>
              <a:t> кредитором та </a:t>
            </a:r>
            <a:r>
              <a:rPr lang="ru-RU" sz="2400" dirty="0" err="1">
                <a:solidFill>
                  <a:schemeClr val="tx1"/>
                </a:solidFill>
              </a:rPr>
              <a:t>позичальником</a:t>
            </a: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письмовій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формі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Договір</a:t>
            </a:r>
            <a:r>
              <a:rPr lang="ru-RU" sz="2400" dirty="0">
                <a:solidFill>
                  <a:schemeClr val="tx1"/>
                </a:solidFill>
              </a:rPr>
              <a:t> про </a:t>
            </a:r>
            <a:r>
              <a:rPr lang="ru-RU" sz="2400" dirty="0" err="1">
                <a:solidFill>
                  <a:schemeClr val="tx1"/>
                </a:solidFill>
              </a:rPr>
              <a:t>повну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матеріальну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відповідальність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Ліцензія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Баланс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Кредитний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договір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Аудиторський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висновок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0599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b="1" u="sng" dirty="0" err="1">
                <a:solidFill>
                  <a:schemeClr val="tx1"/>
                </a:solidFill>
              </a:rPr>
              <a:t>Пацієнту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їде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у </a:t>
            </a:r>
            <a:r>
              <a:rPr lang="ru-RU" sz="2400" b="1" u="sng" dirty="0" err="1">
                <a:solidFill>
                  <a:schemeClr val="tx1"/>
                </a:solidFill>
              </a:rPr>
              <a:t>відрядження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лікар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виписав</a:t>
            </a:r>
            <a:r>
              <a:rPr lang="ru-RU" sz="2400" dirty="0">
                <a:solidFill>
                  <a:schemeClr val="tx1"/>
                </a:solidFill>
              </a:rPr>
              <a:t> рецепт на препарат у </a:t>
            </a:r>
            <a:r>
              <a:rPr lang="ru-RU" sz="2400" dirty="0" err="1">
                <a:solidFill>
                  <a:schemeClr val="tx1"/>
                </a:solidFill>
              </a:rPr>
              <a:t>кількості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передбаченій</a:t>
            </a:r>
            <a:r>
              <a:rPr lang="ru-RU" sz="2400" dirty="0">
                <a:solidFill>
                  <a:schemeClr val="tx1"/>
                </a:solidFill>
              </a:rPr>
              <a:t> для </a:t>
            </a:r>
            <a:r>
              <a:rPr lang="ru-RU" sz="2400" b="1" u="sng" dirty="0" err="1">
                <a:solidFill>
                  <a:schemeClr val="tx1"/>
                </a:solidFill>
              </a:rPr>
              <a:t>трьохмісячного</a:t>
            </a:r>
            <a:r>
              <a:rPr lang="ru-RU" sz="2400" b="1" u="sng" dirty="0">
                <a:solidFill>
                  <a:schemeClr val="tx1"/>
                </a:solidFill>
              </a:rPr>
              <a:t> курсу </a:t>
            </a:r>
            <a:r>
              <a:rPr lang="ru-RU" sz="2400" b="1" u="sng" dirty="0" err="1">
                <a:solidFill>
                  <a:schemeClr val="tx1"/>
                </a:solidFill>
              </a:rPr>
              <a:t>лікування</a:t>
            </a:r>
            <a:r>
              <a:rPr lang="ru-RU" sz="2400" b="1" u="sng" dirty="0">
                <a:solidFill>
                  <a:schemeClr val="tx1"/>
                </a:solidFill>
              </a:rPr>
              <a:t>.</a:t>
            </a:r>
            <a:r>
              <a:rPr lang="ru-RU" sz="2400" dirty="0">
                <a:solidFill>
                  <a:schemeClr val="tx1"/>
                </a:solidFill>
              </a:rPr>
              <a:t> Яку </a:t>
            </a:r>
            <a:r>
              <a:rPr lang="ru-RU" sz="2400" dirty="0" err="1">
                <a:solidFill>
                  <a:schemeClr val="tx1"/>
                </a:solidFill>
              </a:rPr>
              <a:t>позначку</a:t>
            </a:r>
            <a:r>
              <a:rPr lang="ru-RU" sz="2400" dirty="0">
                <a:solidFill>
                  <a:schemeClr val="tx1"/>
                </a:solidFill>
              </a:rPr>
              <a:t> повинен </a:t>
            </a:r>
            <a:r>
              <a:rPr lang="ru-RU" sz="2400" dirty="0" err="1">
                <a:solidFill>
                  <a:schemeClr val="tx1"/>
                </a:solidFill>
              </a:rPr>
              <a:t>зробити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</a:t>
            </a:r>
            <a:r>
              <a:rPr lang="ru-RU" sz="2400" dirty="0">
                <a:solidFill>
                  <a:schemeClr val="tx1"/>
                </a:solidFill>
              </a:rPr>
              <a:t> на такому рецептурному бланку?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Знак оклику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«</a:t>
            </a:r>
            <a:r>
              <a:rPr lang="ru-RU" sz="2400" b="1" u="sng" dirty="0" err="1">
                <a:solidFill>
                  <a:schemeClr val="tx1"/>
                </a:solidFill>
              </a:rPr>
              <a:t>Хронічно</a:t>
            </a:r>
            <a:r>
              <a:rPr lang="ru-RU" sz="2400" b="1" u="sng" dirty="0">
                <a:solidFill>
                  <a:schemeClr val="tx1"/>
                </a:solidFill>
              </a:rPr>
              <a:t> хворому»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Проставити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дві</a:t>
            </a:r>
            <a:r>
              <a:rPr lang="ru-RU" sz="2400" dirty="0">
                <a:solidFill>
                  <a:schemeClr val="tx1"/>
                </a:solidFill>
              </a:rPr>
              <a:t> печатки </a:t>
            </a:r>
            <a:r>
              <a:rPr lang="ru-RU" sz="2400" dirty="0" err="1">
                <a:solidFill>
                  <a:schemeClr val="tx1"/>
                </a:solidFill>
              </a:rPr>
              <a:t>лікаря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Cito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або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Statim</a:t>
            </a:r>
            <a:endParaRPr lang="en-US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Не </a:t>
            </a:r>
            <a:r>
              <a:rPr lang="ru-RU" sz="2400" dirty="0" err="1">
                <a:solidFill>
                  <a:schemeClr val="tx1"/>
                </a:solidFill>
              </a:rPr>
              <a:t>потрібно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додаткових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вказівок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1425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До аптеки з аптечного складу </a:t>
            </a:r>
            <a:r>
              <a:rPr lang="ru-RU" sz="2400" dirty="0" err="1">
                <a:solidFill>
                  <a:schemeClr val="tx1"/>
                </a:solidFill>
              </a:rPr>
              <a:t>його</a:t>
            </a:r>
            <a:r>
              <a:rPr lang="ru-RU" sz="2400" dirty="0">
                <a:solidFill>
                  <a:schemeClr val="tx1"/>
                </a:solidFill>
              </a:rPr>
              <a:t> автотранспортом </a:t>
            </a:r>
            <a:r>
              <a:rPr lang="ru-RU" sz="2400" dirty="0" err="1">
                <a:solidFill>
                  <a:schemeClr val="tx1"/>
                </a:solidFill>
              </a:rPr>
              <a:t>було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здійснено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постачання</a:t>
            </a:r>
            <a:r>
              <a:rPr lang="ru-RU" sz="2400" dirty="0">
                <a:solidFill>
                  <a:schemeClr val="tx1"/>
                </a:solidFill>
              </a:rPr>
              <a:t> товару, тому </a:t>
            </a:r>
            <a:r>
              <a:rPr lang="ru-RU" sz="2400" dirty="0" err="1">
                <a:solidFill>
                  <a:schemeClr val="tx1"/>
                </a:solidFill>
              </a:rPr>
              <a:t>необхідним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супровідним</a:t>
            </a:r>
            <a:r>
              <a:rPr lang="ru-RU" sz="2400" b="1" u="sng" dirty="0">
                <a:solidFill>
                  <a:schemeClr val="tx1"/>
                </a:solidFill>
              </a:rPr>
              <a:t> документом для </a:t>
            </a:r>
            <a:r>
              <a:rPr lang="ru-RU" sz="2400" b="1" u="sng" dirty="0" err="1">
                <a:solidFill>
                  <a:schemeClr val="tx1"/>
                </a:solidFill>
              </a:rPr>
              <a:t>прийому</a:t>
            </a:r>
            <a:r>
              <a:rPr lang="ru-RU" sz="2400" b="1" u="sng" dirty="0">
                <a:solidFill>
                  <a:schemeClr val="tx1"/>
                </a:solidFill>
              </a:rPr>
              <a:t> товару </a:t>
            </a:r>
            <a:r>
              <a:rPr lang="ru-RU" sz="2400" dirty="0" err="1">
                <a:solidFill>
                  <a:schemeClr val="tx1"/>
                </a:solidFill>
              </a:rPr>
              <a:t>має</a:t>
            </a:r>
            <a:r>
              <a:rPr lang="ru-RU" sz="2400" dirty="0">
                <a:solidFill>
                  <a:schemeClr val="tx1"/>
                </a:solidFill>
              </a:rPr>
              <a:t> бути: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Договір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постачання</a:t>
            </a:r>
            <a:r>
              <a:rPr lang="ru-RU" sz="2400" dirty="0">
                <a:solidFill>
                  <a:schemeClr val="tx1"/>
                </a:solidFill>
              </a:rPr>
              <a:t> товару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Товарно-</a:t>
            </a:r>
            <a:r>
              <a:rPr lang="ru-RU" sz="2400" b="1" u="sng" dirty="0" err="1">
                <a:solidFill>
                  <a:schemeClr val="tx1"/>
                </a:solidFill>
              </a:rPr>
              <a:t>транспортна</a:t>
            </a:r>
            <a:r>
              <a:rPr lang="ru-RU" sz="2400" b="1" u="sng" dirty="0">
                <a:solidFill>
                  <a:schemeClr val="tx1"/>
                </a:solidFill>
              </a:rPr>
              <a:t> накладна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Специфікація</a:t>
            </a:r>
            <a:r>
              <a:rPr lang="ru-RU" sz="2400" dirty="0">
                <a:solidFill>
                  <a:schemeClr val="tx1"/>
                </a:solidFill>
              </a:rPr>
              <a:t> до договору </a:t>
            </a:r>
            <a:r>
              <a:rPr lang="ru-RU" sz="2400" dirty="0" err="1">
                <a:solidFill>
                  <a:schemeClr val="tx1"/>
                </a:solidFill>
              </a:rPr>
              <a:t>постачання</a:t>
            </a:r>
            <a:r>
              <a:rPr lang="ru-RU" sz="2400" dirty="0">
                <a:solidFill>
                  <a:schemeClr val="tx1"/>
                </a:solidFill>
              </a:rPr>
              <a:t> товару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Фінансова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звітність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постачальника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Усі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перераховані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документи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85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Суб’єкт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господарювання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проводить </a:t>
            </a:r>
            <a:r>
              <a:rPr lang="ru-RU" sz="2400" dirty="0" err="1">
                <a:solidFill>
                  <a:schemeClr val="tx1"/>
                </a:solidFill>
              </a:rPr>
              <a:t>діяльність</a:t>
            </a:r>
            <a:r>
              <a:rPr lang="ru-RU" sz="2400" dirty="0">
                <a:solidFill>
                  <a:schemeClr val="tx1"/>
                </a:solidFill>
              </a:rPr>
              <a:t> з </a:t>
            </a:r>
            <a:r>
              <a:rPr lang="ru-RU" sz="2400" dirty="0" err="1">
                <a:solidFill>
                  <a:schemeClr val="tx1"/>
                </a:solidFill>
              </a:rPr>
              <a:t>торгівлі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засобами</a:t>
            </a:r>
            <a:r>
              <a:rPr lang="ru-RU" sz="2400" dirty="0">
                <a:solidFill>
                  <a:schemeClr val="tx1"/>
                </a:solidFill>
              </a:rPr>
              <a:t>, повинен </a:t>
            </a:r>
            <a:r>
              <a:rPr lang="ru-RU" sz="2400" b="1" u="sng" dirty="0" err="1">
                <a:solidFill>
                  <a:schemeClr val="tx1"/>
                </a:solidFill>
              </a:rPr>
              <a:t>зберігати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сертифікати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якості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виробника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протягом</a:t>
            </a:r>
            <a:r>
              <a:rPr lang="ru-RU" sz="2400" dirty="0">
                <a:solidFill>
                  <a:schemeClr val="tx1"/>
                </a:solidFill>
              </a:rPr>
              <a:t> такого </a:t>
            </a:r>
            <a:r>
              <a:rPr lang="ru-RU" sz="2400" dirty="0" err="1">
                <a:solidFill>
                  <a:schemeClr val="tx1"/>
                </a:solidFill>
              </a:rPr>
              <a:t>терміну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2 роки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1 </a:t>
            </a:r>
            <a:r>
              <a:rPr lang="ru-RU" sz="2400" dirty="0" err="1">
                <a:solidFill>
                  <a:schemeClr val="tx1"/>
                </a:solidFill>
              </a:rPr>
              <a:t>рік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6 </a:t>
            </a:r>
            <a:r>
              <a:rPr lang="ru-RU" sz="2400" dirty="0" err="1">
                <a:solidFill>
                  <a:schemeClr val="tx1"/>
                </a:solidFill>
              </a:rPr>
              <a:t>місяців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3 роки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5 </a:t>
            </a:r>
            <a:r>
              <a:rPr lang="ru-RU" sz="2400" dirty="0" err="1">
                <a:solidFill>
                  <a:schemeClr val="tx1"/>
                </a:solidFill>
              </a:rPr>
              <a:t>років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5439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Для </a:t>
            </a:r>
            <a:r>
              <a:rPr lang="ru-RU" sz="2400" dirty="0" err="1">
                <a:solidFill>
                  <a:schemeClr val="tx1"/>
                </a:solidFill>
              </a:rPr>
              <a:t>діяльності</a:t>
            </a:r>
            <a:r>
              <a:rPr lang="ru-RU" sz="2400" dirty="0">
                <a:solidFill>
                  <a:schemeClr val="tx1"/>
                </a:solidFill>
              </a:rPr>
              <a:t> аптеки </a:t>
            </a:r>
            <a:r>
              <a:rPr lang="ru-RU" sz="2400" dirty="0" err="1">
                <a:solidFill>
                  <a:schemeClr val="tx1"/>
                </a:solidFill>
              </a:rPr>
              <a:t>характерні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прибуткові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витратні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операції</a:t>
            </a:r>
            <a:r>
              <a:rPr lang="ru-RU" sz="2400" dirty="0">
                <a:solidFill>
                  <a:schemeClr val="tx1"/>
                </a:solidFill>
              </a:rPr>
              <a:t>. Яка </a:t>
            </a:r>
            <a:r>
              <a:rPr lang="ru-RU" sz="2400" dirty="0" err="1">
                <a:solidFill>
                  <a:schemeClr val="tx1"/>
                </a:solidFill>
              </a:rPr>
              <a:t>господарська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операція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викличе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збільшення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суми</a:t>
            </a:r>
            <a:r>
              <a:rPr lang="ru-RU" sz="2400" b="1" u="sng" dirty="0">
                <a:solidFill>
                  <a:schemeClr val="tx1"/>
                </a:solidFill>
              </a:rPr>
              <a:t> товарного </a:t>
            </a:r>
            <a:r>
              <a:rPr lang="ru-RU" sz="2400" b="1" u="sng" dirty="0" err="1">
                <a:solidFill>
                  <a:schemeClr val="tx1"/>
                </a:solidFill>
              </a:rPr>
              <a:t>залишку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Отримання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малоцінних</a:t>
            </a:r>
            <a:r>
              <a:rPr lang="ru-RU" sz="2400" dirty="0">
                <a:solidFill>
                  <a:schemeClr val="tx1"/>
                </a:solidFill>
              </a:rPr>
              <a:t> і </a:t>
            </a:r>
            <a:r>
              <a:rPr lang="ru-RU" sz="2400" dirty="0" err="1">
                <a:solidFill>
                  <a:schemeClr val="tx1"/>
                </a:solidFill>
              </a:rPr>
              <a:t>швидко­зношуваних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предметів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Надходження</a:t>
            </a:r>
            <a:r>
              <a:rPr lang="ru-RU" sz="2400" dirty="0">
                <a:solidFill>
                  <a:schemeClr val="tx1"/>
                </a:solidFill>
              </a:rPr>
              <a:t> грошей </a:t>
            </a:r>
            <a:r>
              <a:rPr lang="ru-RU" sz="2400" dirty="0" err="1">
                <a:solidFill>
                  <a:schemeClr val="tx1"/>
                </a:solidFill>
              </a:rPr>
              <a:t>із</a:t>
            </a:r>
            <a:r>
              <a:rPr lang="ru-RU" sz="2400" dirty="0">
                <a:solidFill>
                  <a:schemeClr val="tx1"/>
                </a:solidFill>
              </a:rPr>
              <a:t> банку до </a:t>
            </a:r>
            <a:r>
              <a:rPr lang="ru-RU" sz="2400" dirty="0" err="1">
                <a:solidFill>
                  <a:schemeClr val="tx1"/>
                </a:solidFill>
              </a:rPr>
              <a:t>каси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Надходження</a:t>
            </a:r>
            <a:r>
              <a:rPr lang="ru-RU" sz="2400" b="1" u="sng" dirty="0">
                <a:solidFill>
                  <a:schemeClr val="tx1"/>
                </a:solidFill>
              </a:rPr>
              <a:t> товару </a:t>
            </a:r>
            <a:r>
              <a:rPr lang="ru-RU" sz="2400" b="1" u="sng" dirty="0" err="1">
                <a:solidFill>
                  <a:schemeClr val="tx1"/>
                </a:solidFill>
              </a:rPr>
              <a:t>від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постачальника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Повернення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підзвітною</a:t>
            </a:r>
            <a:r>
              <a:rPr lang="ru-RU" sz="2400" dirty="0">
                <a:solidFill>
                  <a:schemeClr val="tx1"/>
                </a:solidFill>
              </a:rPr>
              <a:t> особою боргу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Видача</a:t>
            </a:r>
            <a:r>
              <a:rPr lang="ru-RU" sz="2400" dirty="0">
                <a:solidFill>
                  <a:schemeClr val="tx1"/>
                </a:solidFill>
              </a:rPr>
              <a:t> грошей </a:t>
            </a:r>
            <a:r>
              <a:rPr lang="ru-RU" sz="2400" dirty="0" err="1">
                <a:solidFill>
                  <a:schemeClr val="tx1"/>
                </a:solidFill>
              </a:rPr>
              <a:t>під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звіт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3442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Як часто проводиться </a:t>
            </a:r>
            <a:r>
              <a:rPr lang="ru-RU" sz="2400" b="1" u="sng" dirty="0" err="1">
                <a:solidFill>
                  <a:schemeClr val="tx1"/>
                </a:solidFill>
              </a:rPr>
              <a:t>інвентаризація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основних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засобів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err="1">
                <a:solidFill>
                  <a:schemeClr val="tx1"/>
                </a:solidFill>
              </a:rPr>
              <a:t>аптеці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Один раз на </a:t>
            </a:r>
            <a:r>
              <a:rPr lang="ru-RU" sz="2400" b="1" u="sng" dirty="0" err="1">
                <a:solidFill>
                  <a:schemeClr val="tx1"/>
                </a:solidFill>
              </a:rPr>
              <a:t>рік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Не </a:t>
            </a:r>
            <a:r>
              <a:rPr lang="ru-RU" sz="2400" dirty="0" err="1">
                <a:solidFill>
                  <a:schemeClr val="tx1"/>
                </a:solidFill>
              </a:rPr>
              <a:t>менше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ніж</a:t>
            </a:r>
            <a:r>
              <a:rPr lang="ru-RU" sz="2400" dirty="0">
                <a:solidFill>
                  <a:schemeClr val="tx1"/>
                </a:solidFill>
              </a:rPr>
              <a:t> 2 рази на </a:t>
            </a:r>
            <a:r>
              <a:rPr lang="ru-RU" sz="2400" dirty="0" err="1">
                <a:solidFill>
                  <a:schemeClr val="tx1"/>
                </a:solidFill>
              </a:rPr>
              <a:t>рік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Не </a:t>
            </a:r>
            <a:r>
              <a:rPr lang="ru-RU" sz="2400" dirty="0" err="1">
                <a:solidFill>
                  <a:schemeClr val="tx1"/>
                </a:solidFill>
              </a:rPr>
              <a:t>менше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ніж</a:t>
            </a:r>
            <a:r>
              <a:rPr lang="ru-RU" sz="2400" dirty="0">
                <a:solidFill>
                  <a:schemeClr val="tx1"/>
                </a:solidFill>
              </a:rPr>
              <a:t> 1 раз у квартал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 Один раз в три роки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Не </a:t>
            </a:r>
            <a:r>
              <a:rPr lang="ru-RU" sz="2400" dirty="0" err="1">
                <a:solidFill>
                  <a:schemeClr val="tx1"/>
                </a:solidFill>
              </a:rPr>
              <a:t>менше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ніж</a:t>
            </a:r>
            <a:r>
              <a:rPr lang="ru-RU" sz="2400" dirty="0">
                <a:solidFill>
                  <a:schemeClr val="tx1"/>
                </a:solidFill>
              </a:rPr>
              <a:t> 3 рази на </a:t>
            </a:r>
            <a:r>
              <a:rPr lang="ru-RU" sz="2400" dirty="0" err="1">
                <a:solidFill>
                  <a:schemeClr val="tx1"/>
                </a:solidFill>
              </a:rPr>
              <a:t>рік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7863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Аптека </a:t>
            </a:r>
            <a:r>
              <a:rPr lang="ru-RU" sz="2400" dirty="0" err="1">
                <a:solidFill>
                  <a:schemeClr val="tx1"/>
                </a:solidFill>
              </a:rPr>
              <a:t>отримала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ліцензію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b="1" u="sng" dirty="0">
                <a:solidFill>
                  <a:schemeClr val="tx1"/>
                </a:solidFill>
              </a:rPr>
              <a:t>право </a:t>
            </a:r>
            <a:r>
              <a:rPr lang="ru-RU" sz="2400" b="1" u="sng" dirty="0" err="1">
                <a:solidFill>
                  <a:schemeClr val="tx1"/>
                </a:solidFill>
              </a:rPr>
              <a:t>оптової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реалізації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лікарських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засобів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Назвіть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операцію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відноситься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ru-RU" sz="2400" dirty="0" err="1">
                <a:solidFill>
                  <a:schemeClr val="tx1"/>
                </a:solidFill>
              </a:rPr>
              <a:t>оптової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реалізації</a:t>
            </a:r>
            <a:r>
              <a:rPr lang="ru-RU" sz="2400" dirty="0">
                <a:solidFill>
                  <a:schemeClr val="tx1"/>
                </a:solidFill>
              </a:rPr>
              <a:t> товару.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Відпуск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товарів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установам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із</a:t>
            </a:r>
            <a:r>
              <a:rPr lang="ru-RU" sz="2400" b="1" u="sng" dirty="0">
                <a:solidFill>
                  <a:schemeClr val="tx1"/>
                </a:solidFill>
              </a:rPr>
              <a:t> метою </a:t>
            </a:r>
            <a:r>
              <a:rPr lang="ru-RU" sz="2400" b="1" u="sng" dirty="0" err="1">
                <a:solidFill>
                  <a:schemeClr val="tx1"/>
                </a:solidFill>
              </a:rPr>
              <a:t>їх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подальшого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комерційного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використання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Відпуск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ліків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хронічним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хворим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Відпуск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екстемпоральних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форм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Відпуск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готових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засобів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Відпуск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безрецептурних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засобів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062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Відповідно</a:t>
            </a:r>
            <a:r>
              <a:rPr lang="ru-RU" sz="2400" dirty="0">
                <a:solidFill>
                  <a:schemeClr val="tx1"/>
                </a:solidFill>
              </a:rPr>
              <a:t> до закону про оплату </a:t>
            </a:r>
            <a:r>
              <a:rPr lang="ru-RU" sz="2400" dirty="0" err="1">
                <a:solidFill>
                  <a:schemeClr val="tx1"/>
                </a:solidFill>
              </a:rPr>
              <a:t>праці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система оплати персоналу </a:t>
            </a:r>
            <a:r>
              <a:rPr lang="ru-RU" sz="2400" dirty="0" err="1">
                <a:solidFill>
                  <a:schemeClr val="tx1"/>
                </a:solidFill>
              </a:rPr>
              <a:t>підприємства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визначається</a:t>
            </a:r>
            <a:r>
              <a:rPr lang="ru-RU" sz="2400" dirty="0">
                <a:solidFill>
                  <a:schemeClr val="tx1"/>
                </a:solidFill>
              </a:rPr>
              <a:t> у: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Колективному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договорі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err="1">
                <a:solidFill>
                  <a:schemeClr val="tx1"/>
                </a:solidFill>
              </a:rPr>
              <a:t>посадовій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інструкції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Заяві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Наказі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Договорі</a:t>
            </a:r>
            <a:r>
              <a:rPr lang="ru-RU" sz="2400" dirty="0">
                <a:solidFill>
                  <a:schemeClr val="tx1"/>
                </a:solidFill>
              </a:rPr>
              <a:t> на поставку</a:t>
            </a:r>
          </a:p>
        </p:txBody>
      </p:sp>
    </p:spTree>
    <p:extLst>
      <p:ext uri="{BB962C8B-B14F-4D97-AF65-F5344CB8AC3E}">
        <p14:creationId xmlns:p14="http://schemas.microsoft.com/office/powerpoint/2010/main" val="10793662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Офіційний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документ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складається</a:t>
            </a:r>
            <a:r>
              <a:rPr lang="ru-RU" sz="2400" dirty="0">
                <a:solidFill>
                  <a:schemeClr val="tx1"/>
                </a:solidFill>
              </a:rPr>
              <a:t> в </a:t>
            </a:r>
            <a:r>
              <a:rPr lang="ru-RU" sz="2400" dirty="0" err="1">
                <a:solidFill>
                  <a:schemeClr val="tx1"/>
                </a:solidFill>
              </a:rPr>
              <a:t>установленому</a:t>
            </a:r>
            <a:r>
              <a:rPr lang="ru-RU" sz="2400" dirty="0">
                <a:solidFill>
                  <a:schemeClr val="tx1"/>
                </a:solidFill>
              </a:rPr>
              <a:t> порядку за </a:t>
            </a:r>
            <a:r>
              <a:rPr lang="ru-RU" sz="2400" dirty="0" err="1">
                <a:solidFill>
                  <a:schemeClr val="tx1"/>
                </a:solidFill>
              </a:rPr>
              <a:t>наслідками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проведення</a:t>
            </a:r>
            <a:r>
              <a:rPr lang="ru-RU" sz="2400" b="1" u="sng" dirty="0">
                <a:solidFill>
                  <a:schemeClr val="tx1"/>
                </a:solidFill>
              </a:rPr>
              <a:t> аудиту і </a:t>
            </a:r>
            <a:r>
              <a:rPr lang="ru-RU" sz="2400" b="1" u="sng" dirty="0" err="1">
                <a:solidFill>
                  <a:schemeClr val="tx1"/>
                </a:solidFill>
              </a:rPr>
              <a:t>містить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висновок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стосовно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достовірності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звітності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повноти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фінансової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звітності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називається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Звіт</a:t>
            </a:r>
            <a:r>
              <a:rPr lang="ru-RU" sz="2400" dirty="0">
                <a:solidFill>
                  <a:schemeClr val="tx1"/>
                </a:solidFill>
              </a:rPr>
              <a:t> про </a:t>
            </a:r>
            <a:r>
              <a:rPr lang="ru-RU" sz="2400" dirty="0" err="1">
                <a:solidFill>
                  <a:schemeClr val="tx1"/>
                </a:solidFill>
              </a:rPr>
              <a:t>фінансові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результати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Аудиторський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висновок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Звіт</a:t>
            </a:r>
            <a:r>
              <a:rPr lang="ru-RU" sz="2400" dirty="0">
                <a:solidFill>
                  <a:schemeClr val="tx1"/>
                </a:solidFill>
              </a:rPr>
              <a:t> про </a:t>
            </a:r>
            <a:r>
              <a:rPr lang="ru-RU" sz="2400" dirty="0" err="1">
                <a:solidFill>
                  <a:schemeClr val="tx1"/>
                </a:solidFill>
              </a:rPr>
              <a:t>власний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капітал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Звіт</a:t>
            </a:r>
            <a:r>
              <a:rPr lang="ru-RU" sz="2400" dirty="0">
                <a:solidFill>
                  <a:schemeClr val="tx1"/>
                </a:solidFill>
              </a:rPr>
              <a:t> про </a:t>
            </a:r>
            <a:r>
              <a:rPr lang="ru-RU" sz="2400" dirty="0" err="1">
                <a:solidFill>
                  <a:schemeClr val="tx1"/>
                </a:solidFill>
              </a:rPr>
              <a:t>грошові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кошти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Бухгалтерський</a:t>
            </a:r>
            <a:r>
              <a:rPr lang="ru-RU" sz="2400" dirty="0">
                <a:solidFill>
                  <a:schemeClr val="tx1"/>
                </a:solidFill>
              </a:rPr>
              <a:t> баланс</a:t>
            </a:r>
          </a:p>
        </p:txBody>
      </p:sp>
    </p:spTree>
    <p:extLst>
      <p:ext uri="{BB962C8B-B14F-4D97-AF65-F5344CB8AC3E}">
        <p14:creationId xmlns:p14="http://schemas.microsoft.com/office/powerpoint/2010/main" val="41699380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err="1">
                <a:solidFill>
                  <a:schemeClr val="tx1"/>
                </a:solidFill>
              </a:rPr>
              <a:t>аптеці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відбулося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раптове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відключення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електроенергії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внаслідок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чого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перестав </a:t>
            </a:r>
            <a:r>
              <a:rPr lang="ru-RU" sz="2400" b="1" u="sng" dirty="0" err="1">
                <a:solidFill>
                  <a:schemeClr val="tx1"/>
                </a:solidFill>
              </a:rPr>
              <a:t>працювати</a:t>
            </a:r>
            <a:r>
              <a:rPr lang="ru-RU" sz="2400" b="1" u="sng" dirty="0">
                <a:solidFill>
                  <a:schemeClr val="tx1"/>
                </a:solidFill>
              </a:rPr>
              <a:t> РРО</a:t>
            </a:r>
            <a:r>
              <a:rPr lang="ru-RU" sz="2400" dirty="0">
                <a:solidFill>
                  <a:schemeClr val="tx1"/>
                </a:solidFill>
              </a:rPr>
              <a:t>. На </a:t>
            </a:r>
            <a:r>
              <a:rPr lang="ru-RU" sz="2400" dirty="0" err="1">
                <a:solidFill>
                  <a:schemeClr val="tx1"/>
                </a:solidFill>
              </a:rPr>
              <a:t>цей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період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проведення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розрахункових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операцій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має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здійснюватися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з </a:t>
            </a:r>
            <a:r>
              <a:rPr lang="ru-RU" sz="2400" b="1" u="sng" dirty="0" err="1">
                <a:solidFill>
                  <a:schemeClr val="tx1"/>
                </a:solidFill>
              </a:rPr>
              <a:t>використанням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Розрахункової</a:t>
            </a:r>
            <a:r>
              <a:rPr lang="ru-RU" sz="2400" b="1" u="sng" dirty="0">
                <a:solidFill>
                  <a:schemeClr val="tx1"/>
                </a:solidFill>
              </a:rPr>
              <a:t> книжки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Прибуткових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видаткових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касових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ордерів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Платіжних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доручень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Накладної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Платіжної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відомості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6794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Провізору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було</a:t>
            </a:r>
            <a:r>
              <a:rPr lang="ru-RU" sz="2400" dirty="0">
                <a:solidFill>
                  <a:schemeClr val="tx1"/>
                </a:solidFill>
              </a:rPr>
              <a:t> видано </a:t>
            </a:r>
            <a:r>
              <a:rPr lang="ru-RU" sz="2400" dirty="0" err="1">
                <a:solidFill>
                  <a:schemeClr val="tx1"/>
                </a:solidFill>
              </a:rPr>
              <a:t>заробітну</a:t>
            </a:r>
            <a:r>
              <a:rPr lang="ru-RU" sz="2400" dirty="0">
                <a:solidFill>
                  <a:schemeClr val="tx1"/>
                </a:solidFill>
              </a:rPr>
              <a:t> плату в </a:t>
            </a:r>
            <a:r>
              <a:rPr lang="ru-RU" sz="2400" dirty="0" err="1">
                <a:solidFill>
                  <a:schemeClr val="tx1"/>
                </a:solidFill>
              </a:rPr>
              <a:t>півищеному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розмірі</a:t>
            </a:r>
            <a:r>
              <a:rPr lang="ru-RU" sz="2400" dirty="0">
                <a:solidFill>
                  <a:schemeClr val="tx1"/>
                </a:solidFill>
              </a:rPr>
              <a:t> з </a:t>
            </a:r>
            <a:r>
              <a:rPr lang="ru-RU" sz="2400" dirty="0" err="1">
                <a:solidFill>
                  <a:schemeClr val="tx1"/>
                </a:solidFill>
              </a:rPr>
              <a:t>урахуванням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роботи</a:t>
            </a:r>
            <a:r>
              <a:rPr lang="ru-RU" sz="2400" b="1" u="sng" dirty="0">
                <a:solidFill>
                  <a:schemeClr val="tx1"/>
                </a:solidFill>
              </a:rPr>
              <a:t> в </a:t>
            </a:r>
            <a:r>
              <a:rPr lang="ru-RU" sz="2400" b="1" u="sng" dirty="0" err="1">
                <a:solidFill>
                  <a:schemeClr val="tx1"/>
                </a:solidFill>
              </a:rPr>
              <a:t>нічний</a:t>
            </a:r>
            <a:r>
              <a:rPr lang="ru-RU" sz="2400" b="1" u="sng" dirty="0">
                <a:solidFill>
                  <a:schemeClr val="tx1"/>
                </a:solidFill>
              </a:rPr>
              <a:t> час</a:t>
            </a:r>
            <a:r>
              <a:rPr lang="ru-RU" sz="2400" dirty="0">
                <a:solidFill>
                  <a:schemeClr val="tx1"/>
                </a:solidFill>
              </a:rPr>
              <a:t>. За работу в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саме</a:t>
            </a:r>
            <a:r>
              <a:rPr lang="ru-RU" sz="2400" dirty="0">
                <a:solidFill>
                  <a:schemeClr val="tx1"/>
                </a:solidFill>
              </a:rPr>
              <a:t> час </a:t>
            </a:r>
            <a:r>
              <a:rPr lang="ru-RU" sz="2400" dirty="0" err="1">
                <a:solidFill>
                  <a:schemeClr val="tx1"/>
                </a:solidFill>
              </a:rPr>
              <a:t>була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здійснена</a:t>
            </a:r>
            <a:r>
              <a:rPr lang="ru-RU" sz="2400" dirty="0">
                <a:solidFill>
                  <a:schemeClr val="tx1"/>
                </a:solidFill>
              </a:rPr>
              <a:t> доплата?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З 21.00 до 9.00 </a:t>
            </a:r>
            <a:r>
              <a:rPr lang="ru-RU" sz="2400" dirty="0" err="1">
                <a:solidFill>
                  <a:schemeClr val="tx1"/>
                </a:solidFill>
              </a:rPr>
              <a:t>години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З 20.00 до 9.00 </a:t>
            </a:r>
            <a:r>
              <a:rPr lang="ru-RU" sz="2400" dirty="0" err="1">
                <a:solidFill>
                  <a:schemeClr val="tx1"/>
                </a:solidFill>
              </a:rPr>
              <a:t>години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З 24.00 до 8.00 </a:t>
            </a:r>
            <a:r>
              <a:rPr lang="ru-RU" sz="2400" dirty="0" err="1">
                <a:solidFill>
                  <a:schemeClr val="tx1"/>
                </a:solidFill>
              </a:rPr>
              <a:t>години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З 23.00 до 7.00 </a:t>
            </a:r>
            <a:r>
              <a:rPr lang="ru-RU" sz="2400" dirty="0" err="1">
                <a:solidFill>
                  <a:schemeClr val="tx1"/>
                </a:solidFill>
              </a:rPr>
              <a:t>години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З 22.00 до 6.00 </a:t>
            </a:r>
            <a:r>
              <a:rPr lang="ru-RU" sz="2400" b="1" u="sng" dirty="0" err="1">
                <a:solidFill>
                  <a:schemeClr val="tx1"/>
                </a:solidFill>
              </a:rPr>
              <a:t>години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08442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Назвіть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документ</a:t>
            </a:r>
            <a:r>
              <a:rPr lang="ru-RU" sz="2400" dirty="0">
                <a:solidFill>
                  <a:schemeClr val="tx1"/>
                </a:solidFill>
              </a:rPr>
              <a:t>, в </a:t>
            </a:r>
            <a:r>
              <a:rPr lang="ru-RU" sz="2400" dirty="0" err="1">
                <a:solidFill>
                  <a:schemeClr val="tx1"/>
                </a:solidFill>
              </a:rPr>
              <a:t>якому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фіксуються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фактично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відпрацьовані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працівниками</a:t>
            </a:r>
            <a:r>
              <a:rPr lang="ru-RU" sz="2400" dirty="0">
                <a:solidFill>
                  <a:schemeClr val="tx1"/>
                </a:solidFill>
              </a:rPr>
              <a:t> аптеки </a:t>
            </a:r>
            <a:r>
              <a:rPr lang="ru-RU" sz="2400" b="1" u="sng" dirty="0" err="1">
                <a:solidFill>
                  <a:schemeClr val="tx1"/>
                </a:solidFill>
              </a:rPr>
              <a:t>години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Розрахунково-платіжна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відомість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Журнал </a:t>
            </a:r>
            <a:r>
              <a:rPr lang="ru-RU" sz="2400" dirty="0" err="1">
                <a:solidFill>
                  <a:schemeClr val="tx1"/>
                </a:solidFill>
              </a:rPr>
              <a:t>обліку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матеріальної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допомоги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Табель </a:t>
            </a:r>
            <a:r>
              <a:rPr lang="ru-RU" sz="2400" b="1" u="sng" dirty="0" err="1">
                <a:solidFill>
                  <a:schemeClr val="tx1"/>
                </a:solidFill>
              </a:rPr>
              <a:t>обліку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робочого</a:t>
            </a:r>
            <a:r>
              <a:rPr lang="ru-RU" sz="2400" b="1" u="sng" dirty="0">
                <a:solidFill>
                  <a:schemeClr val="tx1"/>
                </a:solidFill>
              </a:rPr>
              <a:t> часу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Листок </a:t>
            </a:r>
            <a:r>
              <a:rPr lang="ru-RU" sz="2400" dirty="0" err="1">
                <a:solidFill>
                  <a:schemeClr val="tx1"/>
                </a:solidFill>
              </a:rPr>
              <a:t>непрацездатності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Графік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виходу</a:t>
            </a:r>
            <a:r>
              <a:rPr lang="ru-RU" sz="2400" dirty="0">
                <a:solidFill>
                  <a:schemeClr val="tx1"/>
                </a:solidFill>
              </a:rPr>
              <a:t> на роботу</a:t>
            </a:r>
          </a:p>
        </p:txBody>
      </p:sp>
    </p:spTree>
    <p:extLst>
      <p:ext uri="{BB962C8B-B14F-4D97-AF65-F5344CB8AC3E}">
        <p14:creationId xmlns:p14="http://schemas.microsoft.com/office/powerpoint/2010/main" val="8018433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Фінансовим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посередником</a:t>
            </a: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розрахунках</a:t>
            </a:r>
            <a:r>
              <a:rPr lang="ru-RU" sz="2400" dirty="0">
                <a:solidFill>
                  <a:schemeClr val="tx1"/>
                </a:solidFill>
              </a:rPr>
              <a:t> аптеки є банк. </a:t>
            </a:r>
            <a:r>
              <a:rPr lang="ru-RU" sz="2400" b="1" u="sng" dirty="0" err="1">
                <a:solidFill>
                  <a:schemeClr val="tx1"/>
                </a:solidFill>
              </a:rPr>
              <a:t>Перерахування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до бюджету </a:t>
            </a:r>
            <a:r>
              <a:rPr lang="ru-RU" sz="2400" b="1" u="sng" dirty="0" err="1">
                <a:solidFill>
                  <a:schemeClr val="tx1"/>
                </a:solidFill>
              </a:rPr>
              <a:t>сум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податків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утриманих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із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заробітної</a:t>
            </a:r>
            <a:r>
              <a:rPr lang="ru-RU" sz="2400" dirty="0">
                <a:solidFill>
                  <a:schemeClr val="tx1"/>
                </a:solidFill>
              </a:rPr>
              <a:t> плати </a:t>
            </a:r>
            <a:r>
              <a:rPr lang="ru-RU" sz="2400" dirty="0" err="1">
                <a:solidFill>
                  <a:schemeClr val="tx1"/>
                </a:solidFill>
              </a:rPr>
              <a:t>аптечних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працівників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b="1" u="sng" dirty="0" err="1">
                <a:solidFill>
                  <a:schemeClr val="tx1"/>
                </a:solidFill>
              </a:rPr>
              <a:t>оформлюєтьс</a:t>
            </a:r>
            <a:r>
              <a:rPr lang="ru-RU" sz="2400" dirty="0" err="1">
                <a:solidFill>
                  <a:schemeClr val="tx1"/>
                </a:solidFill>
              </a:rPr>
              <a:t>я</a:t>
            </a:r>
            <a:r>
              <a:rPr lang="ru-RU" sz="2400" dirty="0">
                <a:solidFill>
                  <a:schemeClr val="tx1"/>
                </a:solidFill>
              </a:rPr>
              <a:t> таким </a:t>
            </a:r>
            <a:r>
              <a:rPr lang="ru-RU" sz="2400" b="1" u="sng" dirty="0">
                <a:solidFill>
                  <a:schemeClr val="tx1"/>
                </a:solidFill>
              </a:rPr>
              <a:t>документом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Платіжне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доручення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Розрахункова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квітанція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Касовий</a:t>
            </a:r>
            <a:r>
              <a:rPr lang="ru-RU" sz="2400" dirty="0">
                <a:solidFill>
                  <a:schemeClr val="tx1"/>
                </a:solidFill>
              </a:rPr>
              <a:t> ордер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Фіскальний</a:t>
            </a:r>
            <a:r>
              <a:rPr lang="ru-RU" sz="2400" dirty="0">
                <a:solidFill>
                  <a:schemeClr val="tx1"/>
                </a:solidFill>
              </a:rPr>
              <a:t> чек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Розрахунковий</a:t>
            </a:r>
            <a:r>
              <a:rPr lang="ru-RU" sz="2400" dirty="0">
                <a:solidFill>
                  <a:schemeClr val="tx1"/>
                </a:solidFill>
              </a:rPr>
              <a:t> чек</a:t>
            </a:r>
          </a:p>
        </p:txBody>
      </p:sp>
    </p:spTree>
    <p:extLst>
      <p:ext uri="{BB962C8B-B14F-4D97-AF65-F5344CB8AC3E}">
        <p14:creationId xmlns:p14="http://schemas.microsoft.com/office/powerpoint/2010/main" val="13401787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Аптекою </a:t>
            </a:r>
            <a:r>
              <a:rPr lang="ru-RU" sz="2400" dirty="0" err="1">
                <a:solidFill>
                  <a:schemeClr val="tx1"/>
                </a:solidFill>
              </a:rPr>
              <a:t>придбано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холодильник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документ </a:t>
            </a:r>
            <a:r>
              <a:rPr lang="ru-RU" sz="2400" dirty="0" err="1">
                <a:solidFill>
                  <a:schemeClr val="tx1"/>
                </a:solidFill>
              </a:rPr>
              <a:t>оформляється</a:t>
            </a:r>
            <a:r>
              <a:rPr lang="ru-RU" sz="2400" dirty="0">
                <a:solidFill>
                  <a:schemeClr val="tx1"/>
                </a:solidFill>
              </a:rPr>
              <a:t> в такому </a:t>
            </a:r>
            <a:r>
              <a:rPr lang="ru-RU" sz="2400" dirty="0" err="1">
                <a:solidFill>
                  <a:schemeClr val="tx1"/>
                </a:solidFill>
              </a:rPr>
              <a:t>разі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Заповнюється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прибутковий</a:t>
            </a:r>
            <a:r>
              <a:rPr lang="ru-RU" sz="2400" dirty="0">
                <a:solidFill>
                  <a:schemeClr val="tx1"/>
                </a:solidFill>
              </a:rPr>
              <a:t> ордер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Присвоюється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інвентарний</a:t>
            </a:r>
            <a:r>
              <a:rPr lang="ru-RU" sz="2400" b="1" u="sng" dirty="0">
                <a:solidFill>
                  <a:schemeClr val="tx1"/>
                </a:solidFill>
              </a:rPr>
              <a:t> номер, </a:t>
            </a:r>
            <a:r>
              <a:rPr lang="ru-RU" sz="2400" b="1" u="sng" dirty="0" err="1">
                <a:solidFill>
                  <a:schemeClr val="tx1"/>
                </a:solidFill>
              </a:rPr>
              <a:t>реєструється</a:t>
            </a:r>
            <a:r>
              <a:rPr lang="ru-RU" sz="2400" b="1" u="sng" dirty="0">
                <a:solidFill>
                  <a:schemeClr val="tx1"/>
                </a:solidFill>
              </a:rPr>
              <a:t> в </a:t>
            </a:r>
            <a:r>
              <a:rPr lang="ru-RU" sz="2400" b="1" u="sng" dirty="0" err="1">
                <a:solidFill>
                  <a:schemeClr val="tx1"/>
                </a:solidFill>
              </a:rPr>
              <a:t>інвентарних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картках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Облікова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документація</a:t>
            </a:r>
            <a:r>
              <a:rPr lang="ru-RU" sz="2400" dirty="0">
                <a:solidFill>
                  <a:schemeClr val="tx1"/>
                </a:solidFill>
              </a:rPr>
              <a:t> не </a:t>
            </a:r>
            <a:r>
              <a:rPr lang="ru-RU" sz="2400" dirty="0" err="1">
                <a:solidFill>
                  <a:schemeClr val="tx1"/>
                </a:solidFill>
              </a:rPr>
              <a:t>ведеться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Оформлюється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інвентарний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опис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Інформація</a:t>
            </a:r>
            <a:r>
              <a:rPr lang="ru-RU" sz="2400" dirty="0">
                <a:solidFill>
                  <a:schemeClr val="tx1"/>
                </a:solidFill>
              </a:rPr>
              <a:t> заноситься в </a:t>
            </a:r>
            <a:r>
              <a:rPr lang="ru-RU" sz="2400" dirty="0" err="1">
                <a:solidFill>
                  <a:schemeClr val="tx1"/>
                </a:solidFill>
              </a:rPr>
              <a:t>товарний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звіт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2847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Вкажіть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строк </a:t>
            </a:r>
            <a:r>
              <a:rPr lang="ru-RU" sz="2400" b="1" u="sng" dirty="0" err="1">
                <a:solidFill>
                  <a:schemeClr val="tx1"/>
                </a:solidFill>
              </a:rPr>
              <a:t>зберігання</a:t>
            </a:r>
            <a:r>
              <a:rPr lang="ru-RU" sz="2400" b="1" u="sng" dirty="0">
                <a:solidFill>
                  <a:schemeClr val="tx1"/>
                </a:solidFill>
              </a:rPr>
              <a:t> рецепту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лікарський</a:t>
            </a:r>
            <a:r>
              <a:rPr lang="ru-RU" sz="2400" dirty="0">
                <a:solidFill>
                  <a:schemeClr val="tx1"/>
                </a:solidFill>
              </a:rPr>
              <a:t> препарат </a:t>
            </a:r>
            <a:r>
              <a:rPr lang="ru-RU" sz="2400" b="1" u="sng" dirty="0" err="1">
                <a:solidFill>
                  <a:schemeClr val="tx1"/>
                </a:solidFill>
              </a:rPr>
              <a:t>Морфін</a:t>
            </a:r>
            <a:r>
              <a:rPr lang="ru-RU" sz="2400" dirty="0">
                <a:solidFill>
                  <a:schemeClr val="tx1"/>
                </a:solidFill>
              </a:rPr>
              <a:t>-ЗН табл. №50 в аптечному </a:t>
            </a:r>
            <a:r>
              <a:rPr lang="ru-RU" sz="2400" dirty="0" err="1">
                <a:solidFill>
                  <a:schemeClr val="tx1"/>
                </a:solidFill>
              </a:rPr>
              <a:t>закладі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Протягом</a:t>
            </a:r>
            <a:r>
              <a:rPr lang="ru-RU" sz="2400" dirty="0">
                <a:solidFill>
                  <a:schemeClr val="tx1"/>
                </a:solidFill>
              </a:rPr>
              <a:t> одного </a:t>
            </a:r>
            <a:r>
              <a:rPr lang="ru-RU" sz="2400" dirty="0" err="1">
                <a:solidFill>
                  <a:schemeClr val="tx1"/>
                </a:solidFill>
              </a:rPr>
              <a:t>місяця</a:t>
            </a:r>
            <a:r>
              <a:rPr lang="ru-RU" sz="2400" dirty="0">
                <a:solidFill>
                  <a:schemeClr val="tx1"/>
                </a:solidFill>
              </a:rPr>
              <a:t>, не </a:t>
            </a:r>
            <a:r>
              <a:rPr lang="ru-RU" sz="2400" dirty="0" err="1">
                <a:solidFill>
                  <a:schemeClr val="tx1"/>
                </a:solidFill>
              </a:rPr>
              <a:t>враховуючи</a:t>
            </a:r>
            <a:r>
              <a:rPr lang="ru-RU" sz="2400" dirty="0">
                <a:solidFill>
                  <a:schemeClr val="tx1"/>
                </a:solidFill>
              </a:rPr>
              <a:t> поточного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Рецептурний</a:t>
            </a:r>
            <a:r>
              <a:rPr lang="ru-RU" sz="2400" dirty="0">
                <a:solidFill>
                  <a:schemeClr val="tx1"/>
                </a:solidFill>
              </a:rPr>
              <a:t> бланк не </a:t>
            </a:r>
            <a:r>
              <a:rPr lang="ru-RU" sz="2400" dirty="0" err="1">
                <a:solidFill>
                  <a:schemeClr val="tx1"/>
                </a:solidFill>
              </a:rPr>
              <a:t>зберігається</a:t>
            </a:r>
            <a:r>
              <a:rPr lang="ru-RU" sz="2400" dirty="0">
                <a:solidFill>
                  <a:schemeClr val="tx1"/>
                </a:solidFill>
              </a:rPr>
              <a:t> в </a:t>
            </a:r>
            <a:r>
              <a:rPr lang="ru-RU" sz="2400" dirty="0" err="1">
                <a:solidFill>
                  <a:schemeClr val="tx1"/>
                </a:solidFill>
              </a:rPr>
              <a:t>аптеці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Протягом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трьох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років</a:t>
            </a:r>
            <a:r>
              <a:rPr lang="ru-RU" sz="2400" dirty="0">
                <a:solidFill>
                  <a:schemeClr val="tx1"/>
                </a:solidFill>
              </a:rPr>
              <a:t>, не </a:t>
            </a:r>
            <a:r>
              <a:rPr lang="ru-RU" sz="2400" dirty="0" err="1">
                <a:solidFill>
                  <a:schemeClr val="tx1"/>
                </a:solidFill>
              </a:rPr>
              <a:t>враховуючи</a:t>
            </a:r>
            <a:r>
              <a:rPr lang="ru-RU" sz="2400" dirty="0">
                <a:solidFill>
                  <a:schemeClr val="tx1"/>
                </a:solidFill>
              </a:rPr>
              <a:t> поточного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Протягом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п'яти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років</a:t>
            </a:r>
            <a:r>
              <a:rPr lang="ru-RU" sz="2400" b="1" u="sng" dirty="0">
                <a:solidFill>
                  <a:schemeClr val="tx1"/>
                </a:solidFill>
              </a:rPr>
              <a:t>, не </a:t>
            </a:r>
            <a:r>
              <a:rPr lang="ru-RU" sz="2400" b="1" u="sng" dirty="0" err="1">
                <a:solidFill>
                  <a:schemeClr val="tx1"/>
                </a:solidFill>
              </a:rPr>
              <a:t>враховуючи</a:t>
            </a:r>
            <a:r>
              <a:rPr lang="ru-RU" sz="2400" b="1" u="sng" dirty="0">
                <a:solidFill>
                  <a:schemeClr val="tx1"/>
                </a:solidFill>
              </a:rPr>
              <a:t> поточного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Протягом</a:t>
            </a:r>
            <a:r>
              <a:rPr lang="ru-RU" sz="2400" dirty="0">
                <a:solidFill>
                  <a:schemeClr val="tx1"/>
                </a:solidFill>
              </a:rPr>
              <a:t> одного року, не </a:t>
            </a:r>
            <a:r>
              <a:rPr lang="ru-RU" sz="2400" dirty="0" err="1">
                <a:solidFill>
                  <a:schemeClr val="tx1"/>
                </a:solidFill>
              </a:rPr>
              <a:t>враховуючи</a:t>
            </a:r>
            <a:r>
              <a:rPr lang="ru-RU" sz="2400" dirty="0">
                <a:solidFill>
                  <a:schemeClr val="tx1"/>
                </a:solidFill>
              </a:rPr>
              <a:t> поточного</a:t>
            </a:r>
          </a:p>
        </p:txBody>
      </p:sp>
    </p:spTree>
    <p:extLst>
      <p:ext uri="{BB962C8B-B14F-4D97-AF65-F5344CB8AC3E}">
        <p14:creationId xmlns:p14="http://schemas.microsoft.com/office/powerpoint/2010/main" val="30246324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Вкажіть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форму рецептурного бланку </a:t>
            </a:r>
            <a:r>
              <a:rPr lang="ru-RU" sz="2400" dirty="0">
                <a:solidFill>
                  <a:schemeClr val="tx1"/>
                </a:solidFill>
              </a:rPr>
              <a:t>для </a:t>
            </a:r>
            <a:r>
              <a:rPr lang="ru-RU" sz="2400" dirty="0" err="1">
                <a:solidFill>
                  <a:schemeClr val="tx1"/>
                </a:solidFill>
              </a:rPr>
              <a:t>виписування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лікарського</a:t>
            </a:r>
            <a:r>
              <a:rPr lang="ru-RU" sz="2400" dirty="0">
                <a:solidFill>
                  <a:schemeClr val="tx1"/>
                </a:solidFill>
              </a:rPr>
              <a:t> препарату </a:t>
            </a:r>
            <a:r>
              <a:rPr lang="ru-RU" sz="2400" b="1" u="sng" dirty="0" err="1">
                <a:solidFill>
                  <a:schemeClr val="tx1"/>
                </a:solidFill>
              </a:rPr>
              <a:t>Трамадол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капс. 0,05 №20 за </a:t>
            </a:r>
            <a:r>
              <a:rPr lang="ru-RU" sz="2400" dirty="0" err="1">
                <a:solidFill>
                  <a:schemeClr val="tx1"/>
                </a:solidFill>
              </a:rPr>
              <a:t>повну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вартість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Ф-3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Без рецепту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Ф-1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Ф-3 і Ф-1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Ф-1 у </a:t>
            </a:r>
            <a:r>
              <a:rPr lang="ru-RU" sz="2400" dirty="0" err="1">
                <a:solidFill>
                  <a:schemeClr val="tx1"/>
                </a:solidFill>
              </a:rPr>
              <a:t>двох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примірниках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2310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 fontScale="92500"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При </a:t>
            </a:r>
            <a:r>
              <a:rPr lang="ru-RU" sz="2400" dirty="0" err="1">
                <a:solidFill>
                  <a:schemeClr val="tx1"/>
                </a:solidFill>
              </a:rPr>
              <a:t>виконанні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візуального</a:t>
            </a:r>
            <a:r>
              <a:rPr lang="ru-RU" sz="2400" dirty="0">
                <a:solidFill>
                  <a:schemeClr val="tx1"/>
                </a:solidFill>
              </a:rPr>
              <a:t> контролю в </a:t>
            </a:r>
            <a:r>
              <a:rPr lang="ru-RU" sz="2400" dirty="0" err="1">
                <a:solidFill>
                  <a:schemeClr val="tx1"/>
                </a:solidFill>
              </a:rPr>
              <a:t>уповноваженої</a:t>
            </a:r>
            <a:r>
              <a:rPr lang="ru-RU" sz="2400" dirty="0">
                <a:solidFill>
                  <a:schemeClr val="tx1"/>
                </a:solidFill>
              </a:rPr>
              <a:t> особи </a:t>
            </a:r>
            <a:r>
              <a:rPr lang="ru-RU" sz="2400" b="1" u="sng" dirty="0" err="1">
                <a:solidFill>
                  <a:schemeClr val="tx1"/>
                </a:solidFill>
              </a:rPr>
              <a:t>виникли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сумніви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щодо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якості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отриманих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лікарських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засобів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Які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дії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вчиняє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уповноважена</a:t>
            </a:r>
            <a:r>
              <a:rPr lang="ru-RU" sz="2400" dirty="0">
                <a:solidFill>
                  <a:schemeClr val="tx1"/>
                </a:solidFill>
              </a:rPr>
              <a:t> особа </a:t>
            </a:r>
            <a:r>
              <a:rPr lang="ru-RU" sz="2400" b="1" u="sng" dirty="0">
                <a:solidFill>
                  <a:schemeClr val="tx1"/>
                </a:solidFill>
              </a:rPr>
              <a:t>для </a:t>
            </a:r>
            <a:r>
              <a:rPr lang="ru-RU" sz="2400" b="1" u="sng" dirty="0" err="1">
                <a:solidFill>
                  <a:schemeClr val="tx1"/>
                </a:solidFill>
              </a:rPr>
              <a:t>проведення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лабораторних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досліджень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якості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Направляє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їх</a:t>
            </a:r>
            <a:r>
              <a:rPr lang="ru-RU" sz="2400" b="1" u="sng" dirty="0">
                <a:solidFill>
                  <a:schemeClr val="tx1"/>
                </a:solidFill>
              </a:rPr>
              <a:t> до </a:t>
            </a:r>
            <a:r>
              <a:rPr lang="ru-RU" sz="2400" b="1" u="sng" dirty="0" err="1">
                <a:solidFill>
                  <a:schemeClr val="tx1"/>
                </a:solidFill>
              </a:rPr>
              <a:t>лабораторії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територіального</a:t>
            </a:r>
            <a:r>
              <a:rPr lang="ru-RU" sz="2400" b="1" u="sng" dirty="0">
                <a:solidFill>
                  <a:schemeClr val="tx1"/>
                </a:solidFill>
              </a:rPr>
              <a:t> органу </a:t>
            </a:r>
            <a:r>
              <a:rPr lang="ru-RU" sz="2400" b="1" u="sng" dirty="0" err="1">
                <a:solidFill>
                  <a:schemeClr val="tx1"/>
                </a:solidFill>
              </a:rPr>
              <a:t>Держлікслужби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Направляє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їх</a:t>
            </a:r>
            <a:r>
              <a:rPr lang="ru-RU" sz="2400" dirty="0">
                <a:solidFill>
                  <a:schemeClr val="tx1"/>
                </a:solidFill>
              </a:rPr>
              <a:t> до МОЗ </a:t>
            </a:r>
            <a:r>
              <a:rPr lang="ru-RU" sz="2400" dirty="0" err="1">
                <a:solidFill>
                  <a:schemeClr val="tx1"/>
                </a:solidFill>
              </a:rPr>
              <a:t>України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Напрвляє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їх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ru-RU" sz="2400" dirty="0" err="1">
                <a:solidFill>
                  <a:schemeClr val="tx1"/>
                </a:solidFill>
              </a:rPr>
              <a:t>постачальника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Направляє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їх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ru-RU" sz="2400" dirty="0" err="1">
                <a:solidFill>
                  <a:schemeClr val="tx1"/>
                </a:solidFill>
              </a:rPr>
              <a:t>найближчої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виробничої</a:t>
            </a:r>
            <a:r>
              <a:rPr lang="ru-RU" sz="2400" dirty="0">
                <a:solidFill>
                  <a:schemeClr val="tx1"/>
                </a:solidFill>
              </a:rPr>
              <a:t> аптеки, де є </a:t>
            </a:r>
            <a:r>
              <a:rPr lang="ru-RU" sz="2400" dirty="0" err="1">
                <a:solidFill>
                  <a:schemeClr val="tx1"/>
                </a:solidFill>
              </a:rPr>
              <a:t>провізор-аналітик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Направляє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їх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виробнику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7573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Для </a:t>
            </a:r>
            <a:r>
              <a:rPr lang="ru-RU" sz="2400" dirty="0" err="1">
                <a:solidFill>
                  <a:schemeClr val="tx1"/>
                </a:solidFill>
              </a:rPr>
              <a:t>перевірки</a:t>
            </a:r>
            <a:r>
              <a:rPr lang="ru-RU" sz="2400" dirty="0">
                <a:solidFill>
                  <a:schemeClr val="tx1"/>
                </a:solidFill>
              </a:rPr>
              <a:t> стану </a:t>
            </a:r>
            <a:r>
              <a:rPr lang="ru-RU" sz="2400" dirty="0" err="1">
                <a:solidFill>
                  <a:schemeClr val="tx1"/>
                </a:solidFill>
              </a:rPr>
              <a:t>активів</a:t>
            </a:r>
            <a:r>
              <a:rPr lang="ru-RU" sz="2400" dirty="0">
                <a:solidFill>
                  <a:schemeClr val="tx1"/>
                </a:solidFill>
              </a:rPr>
              <a:t> аптека </a:t>
            </a:r>
            <a:r>
              <a:rPr lang="ru-RU" sz="2400" dirty="0" err="1">
                <a:solidFill>
                  <a:schemeClr val="tx1"/>
                </a:solidFill>
              </a:rPr>
              <a:t>періодично</a:t>
            </a:r>
            <a:r>
              <a:rPr lang="ru-RU" sz="2400" dirty="0">
                <a:solidFill>
                  <a:schemeClr val="tx1"/>
                </a:solidFill>
              </a:rPr>
              <a:t> проводить </a:t>
            </a:r>
            <a:r>
              <a:rPr lang="ru-RU" sz="2400" dirty="0" err="1">
                <a:solidFill>
                  <a:schemeClr val="tx1"/>
                </a:solidFill>
              </a:rPr>
              <a:t>інвентаризації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b="1" u="sng" dirty="0" err="1">
                <a:solidFill>
                  <a:schemeClr val="tx1"/>
                </a:solidFill>
              </a:rPr>
              <a:t>Планова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інвентаризація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нерухомих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основних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фондів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проводиться: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Три рази на </a:t>
            </a:r>
            <a:r>
              <a:rPr lang="ru-RU" sz="2400" dirty="0" err="1">
                <a:solidFill>
                  <a:schemeClr val="tx1"/>
                </a:solidFill>
              </a:rPr>
              <a:t>рік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Один раз на три роки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Один раз на пять </a:t>
            </a:r>
            <a:r>
              <a:rPr lang="ru-RU" sz="2400" dirty="0" err="1">
                <a:solidFill>
                  <a:schemeClr val="tx1"/>
                </a:solidFill>
              </a:rPr>
              <a:t>років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Кожні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півроку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Два рази на </a:t>
            </a:r>
            <a:r>
              <a:rPr lang="ru-RU" sz="2400" dirty="0" err="1">
                <a:solidFill>
                  <a:schemeClr val="tx1"/>
                </a:solidFill>
              </a:rPr>
              <a:t>рік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69554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З метою </a:t>
            </a:r>
            <a:r>
              <a:rPr lang="ru-RU" sz="2400" dirty="0" err="1">
                <a:solidFill>
                  <a:schemeClr val="tx1"/>
                </a:solidFill>
              </a:rPr>
              <a:t>забезпечення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достовірності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бухгалтерського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обліку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звітності</a:t>
            </a:r>
            <a:r>
              <a:rPr lang="ru-RU" sz="2400" dirty="0">
                <a:solidFill>
                  <a:schemeClr val="tx1"/>
                </a:solidFill>
              </a:rPr>
              <a:t> в аптеках проводиться </a:t>
            </a:r>
            <a:r>
              <a:rPr lang="ru-RU" sz="2400" dirty="0" err="1">
                <a:solidFill>
                  <a:schemeClr val="tx1"/>
                </a:solidFill>
              </a:rPr>
              <a:t>інвентаризація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Вкажіть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документацію</a:t>
            </a:r>
            <a:r>
              <a:rPr lang="ru-RU" sz="2400" b="1" u="sng" dirty="0">
                <a:solidFill>
                  <a:schemeClr val="tx1"/>
                </a:solidFill>
              </a:rPr>
              <a:t>,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подається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комісії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до початку </a:t>
            </a:r>
            <a:r>
              <a:rPr lang="ru-RU" sz="2400" b="1" u="sng" dirty="0" err="1">
                <a:solidFill>
                  <a:schemeClr val="tx1"/>
                </a:solidFill>
              </a:rPr>
              <a:t>інвентаризації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Висновок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інвентаризаційної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комісії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Розписка</a:t>
            </a:r>
            <a:r>
              <a:rPr lang="ru-RU" sz="2400" b="1" u="sng" dirty="0">
                <a:solidFill>
                  <a:schemeClr val="tx1"/>
                </a:solidFill>
              </a:rPr>
              <a:t> про </a:t>
            </a:r>
            <a:r>
              <a:rPr lang="ru-RU" sz="2400" b="1" u="sng" dirty="0" err="1">
                <a:solidFill>
                  <a:schemeClr val="tx1"/>
                </a:solidFill>
              </a:rPr>
              <a:t>залишки</a:t>
            </a:r>
            <a:r>
              <a:rPr lang="ru-RU" sz="2400" b="1" u="sng" dirty="0">
                <a:solidFill>
                  <a:schemeClr val="tx1"/>
                </a:solidFill>
              </a:rPr>
              <a:t> товарно-</a:t>
            </a:r>
            <a:r>
              <a:rPr lang="ru-RU" sz="2400" b="1" u="sng" dirty="0" err="1">
                <a:solidFill>
                  <a:schemeClr val="tx1"/>
                </a:solidFill>
              </a:rPr>
              <a:t>матеріальних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цінностей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Перелік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інвентаризаційних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описів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Інвентаризаційні</a:t>
            </a:r>
            <a:r>
              <a:rPr lang="ru-RU" sz="2400" dirty="0">
                <a:solidFill>
                  <a:schemeClr val="tx1"/>
                </a:solidFill>
              </a:rPr>
              <a:t> описи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Акт </a:t>
            </a:r>
            <a:r>
              <a:rPr lang="ru-RU" sz="2400" dirty="0" err="1">
                <a:solidFill>
                  <a:schemeClr val="tx1"/>
                </a:solidFill>
              </a:rPr>
              <a:t>результатів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інвентаризації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78705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Завідувач</a:t>
            </a:r>
            <a:r>
              <a:rPr lang="ru-RU" sz="2400" dirty="0">
                <a:solidFill>
                  <a:schemeClr val="tx1"/>
                </a:solidFill>
              </a:rPr>
              <a:t> аптеки </a:t>
            </a:r>
            <a:r>
              <a:rPr lang="ru-RU" sz="2400" dirty="0" err="1">
                <a:solidFill>
                  <a:schemeClr val="tx1"/>
                </a:solidFill>
              </a:rPr>
              <a:t>нарахував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провізору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посадовий</a:t>
            </a:r>
            <a:r>
              <a:rPr lang="ru-RU" sz="2400" b="1" u="sng" dirty="0">
                <a:solidFill>
                  <a:schemeClr val="tx1"/>
                </a:solidFill>
              </a:rPr>
              <a:t> оклад за работу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виконану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відповідно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ru-RU" sz="2400" b="1" u="sng" dirty="0" err="1">
                <a:solidFill>
                  <a:schemeClr val="tx1"/>
                </a:solidFill>
              </a:rPr>
              <a:t>встановлених</a:t>
            </a:r>
            <a:r>
              <a:rPr lang="ru-RU" sz="2400" b="1" u="sng" dirty="0">
                <a:solidFill>
                  <a:schemeClr val="tx1"/>
                </a:solidFill>
              </a:rPr>
              <a:t> норм </a:t>
            </a:r>
            <a:r>
              <a:rPr lang="ru-RU" sz="2400" b="1" u="sng" dirty="0" err="1">
                <a:solidFill>
                  <a:schemeClr val="tx1"/>
                </a:solidFill>
              </a:rPr>
              <a:t>праці</a:t>
            </a:r>
            <a:r>
              <a:rPr lang="ru-RU" sz="2400" dirty="0">
                <a:solidFill>
                  <a:schemeClr val="tx1"/>
                </a:solidFill>
              </a:rPr>
              <a:t>. До </a:t>
            </a:r>
            <a:r>
              <a:rPr lang="ru-RU" sz="2400" dirty="0" err="1">
                <a:solidFill>
                  <a:schemeClr val="tx1"/>
                </a:solidFill>
              </a:rPr>
              <a:t>якого</a:t>
            </a:r>
            <a:r>
              <a:rPr lang="ru-RU" sz="2400" dirty="0">
                <a:solidFill>
                  <a:schemeClr val="tx1"/>
                </a:solidFill>
              </a:rPr>
              <a:t> виду </a:t>
            </a:r>
            <a:r>
              <a:rPr lang="ru-RU" sz="2400" dirty="0" err="1">
                <a:solidFill>
                  <a:schemeClr val="tx1"/>
                </a:solidFill>
              </a:rPr>
              <a:t>виплат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можна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її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віднести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Компенсаційні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виплати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Основна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заробітна</a:t>
            </a:r>
            <a:r>
              <a:rPr lang="ru-RU" sz="2400" b="1" u="sng" dirty="0">
                <a:solidFill>
                  <a:schemeClr val="tx1"/>
                </a:solidFill>
              </a:rPr>
              <a:t> плата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Пенсійні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виплати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Додаткова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заробітна</a:t>
            </a:r>
            <a:r>
              <a:rPr lang="ru-RU" sz="2400" dirty="0">
                <a:solidFill>
                  <a:schemeClr val="tx1"/>
                </a:solidFill>
              </a:rPr>
              <a:t> плата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Заохочувальні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виплати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20038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err="1">
                <a:solidFill>
                  <a:schemeClr val="tx1"/>
                </a:solidFill>
              </a:rPr>
              <a:t>аптеці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заробітну</a:t>
            </a:r>
            <a:r>
              <a:rPr lang="ru-RU" sz="2400" dirty="0">
                <a:solidFill>
                  <a:schemeClr val="tx1"/>
                </a:solidFill>
              </a:rPr>
              <a:t> плату </a:t>
            </a:r>
            <a:r>
              <a:rPr lang="ru-RU" sz="2400" dirty="0" err="1">
                <a:solidFill>
                  <a:schemeClr val="tx1"/>
                </a:solidFill>
              </a:rPr>
              <a:t>працівникам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виплачують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двічі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місяць</a:t>
            </a:r>
            <a:r>
              <a:rPr lang="ru-RU" sz="2400" dirty="0">
                <a:solidFill>
                  <a:schemeClr val="tx1"/>
                </a:solidFill>
              </a:rPr>
              <a:t>. Як повинен </a:t>
            </a:r>
            <a:r>
              <a:rPr lang="ru-RU" sz="2400" dirty="0" err="1">
                <a:solidFill>
                  <a:schemeClr val="tx1"/>
                </a:solidFill>
              </a:rPr>
              <a:t>вчинити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касир</a:t>
            </a:r>
            <a:r>
              <a:rPr lang="ru-RU" sz="2400" dirty="0">
                <a:solidFill>
                  <a:schemeClr val="tx1"/>
                </a:solidFill>
              </a:rPr>
              <a:t> аптеки, </a:t>
            </a:r>
            <a:r>
              <a:rPr lang="ru-RU" sz="2400" dirty="0" err="1">
                <a:solidFill>
                  <a:schemeClr val="tx1"/>
                </a:solidFill>
              </a:rPr>
              <a:t>якщо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день </a:t>
            </a:r>
            <a:r>
              <a:rPr lang="ru-RU" sz="2400" b="1" u="sng" dirty="0" err="1">
                <a:solidFill>
                  <a:schemeClr val="tx1"/>
                </a:solidFill>
              </a:rPr>
              <a:t>виплати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заробітної</a:t>
            </a:r>
            <a:r>
              <a:rPr lang="ru-RU" sz="2400" b="1" u="sng" dirty="0">
                <a:solidFill>
                  <a:schemeClr val="tx1"/>
                </a:solidFill>
              </a:rPr>
              <a:t> плати </a:t>
            </a:r>
            <a:r>
              <a:rPr lang="ru-RU" sz="2400" b="1" u="sng" dirty="0" err="1">
                <a:solidFill>
                  <a:schemeClr val="tx1"/>
                </a:solidFill>
              </a:rPr>
              <a:t>співпав</a:t>
            </a:r>
            <a:r>
              <a:rPr lang="ru-RU" sz="2400" b="1" u="sng" dirty="0">
                <a:solidFill>
                  <a:schemeClr val="tx1"/>
                </a:solidFill>
              </a:rPr>
              <a:t> з </a:t>
            </a:r>
            <a:r>
              <a:rPr lang="ru-RU" sz="2400" b="1" u="sng" dirty="0" err="1">
                <a:solidFill>
                  <a:schemeClr val="tx1"/>
                </a:solidFill>
              </a:rPr>
              <a:t>вихідним</a:t>
            </a:r>
            <a:r>
              <a:rPr lang="ru-RU" sz="2400" b="1" u="sng" dirty="0">
                <a:solidFill>
                  <a:schemeClr val="tx1"/>
                </a:solidFill>
              </a:rPr>
              <a:t> днем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Видача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заробітної</a:t>
            </a:r>
            <a:r>
              <a:rPr lang="ru-RU" sz="2400" dirty="0">
                <a:solidFill>
                  <a:schemeClr val="tx1"/>
                </a:solidFill>
              </a:rPr>
              <a:t> плати в </a:t>
            </a:r>
            <a:r>
              <a:rPr lang="ru-RU" sz="2400" dirty="0" err="1">
                <a:solidFill>
                  <a:schemeClr val="tx1"/>
                </a:solidFill>
              </a:rPr>
              <a:t>цьому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випадку</a:t>
            </a:r>
            <a:r>
              <a:rPr lang="ru-RU" sz="2400" dirty="0">
                <a:solidFill>
                  <a:schemeClr val="tx1"/>
                </a:solidFill>
              </a:rPr>
              <a:t> не </a:t>
            </a:r>
            <a:r>
              <a:rPr lang="ru-RU" sz="2400" dirty="0" err="1">
                <a:solidFill>
                  <a:schemeClr val="tx1"/>
                </a:solidFill>
              </a:rPr>
              <a:t>регламентована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Виплатити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заробітну</a:t>
            </a:r>
            <a:r>
              <a:rPr lang="ru-RU" sz="2400" dirty="0">
                <a:solidFill>
                  <a:schemeClr val="tx1"/>
                </a:solidFill>
              </a:rPr>
              <a:t> плату </a:t>
            </a:r>
            <a:r>
              <a:rPr lang="ru-RU" sz="2400" dirty="0" err="1">
                <a:solidFill>
                  <a:schemeClr val="tx1"/>
                </a:solidFill>
              </a:rPr>
              <a:t>після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вихідного</a:t>
            </a:r>
            <a:r>
              <a:rPr lang="ru-RU" sz="2400" dirty="0">
                <a:solidFill>
                  <a:schemeClr val="tx1"/>
                </a:solidFill>
              </a:rPr>
              <a:t> дня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Виплатити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заробітну</a:t>
            </a:r>
            <a:r>
              <a:rPr lang="ru-RU" sz="2400" dirty="0">
                <a:solidFill>
                  <a:schemeClr val="tx1"/>
                </a:solidFill>
              </a:rPr>
              <a:t> плату за 10 </a:t>
            </a:r>
            <a:r>
              <a:rPr lang="ru-RU" sz="2400" dirty="0" err="1">
                <a:solidFill>
                  <a:schemeClr val="tx1"/>
                </a:solidFill>
              </a:rPr>
              <a:t>днів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ru-RU" sz="2400" dirty="0" err="1">
                <a:solidFill>
                  <a:schemeClr val="tx1"/>
                </a:solidFill>
              </a:rPr>
              <a:t>вихідного</a:t>
            </a:r>
            <a:r>
              <a:rPr lang="ru-RU" sz="2400" dirty="0">
                <a:solidFill>
                  <a:schemeClr val="tx1"/>
                </a:solidFill>
              </a:rPr>
              <a:t> дня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Виплатити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заробітну</a:t>
            </a:r>
            <a:r>
              <a:rPr lang="ru-RU" sz="2400" dirty="0">
                <a:solidFill>
                  <a:schemeClr val="tx1"/>
                </a:solidFill>
              </a:rPr>
              <a:t> плату у </a:t>
            </a:r>
            <a:r>
              <a:rPr lang="ru-RU" sz="2400" dirty="0" err="1">
                <a:solidFill>
                  <a:schemeClr val="tx1"/>
                </a:solidFill>
              </a:rPr>
              <a:t>вихідний</a:t>
            </a:r>
            <a:r>
              <a:rPr lang="ru-RU" sz="2400" dirty="0">
                <a:solidFill>
                  <a:schemeClr val="tx1"/>
                </a:solidFill>
              </a:rPr>
              <a:t> день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Виплатити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заробітну</a:t>
            </a:r>
            <a:r>
              <a:rPr lang="ru-RU" sz="2400" b="1" u="sng" dirty="0">
                <a:solidFill>
                  <a:schemeClr val="tx1"/>
                </a:solidFill>
              </a:rPr>
              <a:t> плату </a:t>
            </a:r>
            <a:r>
              <a:rPr lang="ru-RU" sz="2400" b="1" u="sng" dirty="0" err="1">
                <a:solidFill>
                  <a:schemeClr val="tx1"/>
                </a:solidFill>
              </a:rPr>
              <a:t>напередодні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2873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Яка з </a:t>
            </a:r>
            <a:r>
              <a:rPr lang="ru-RU" sz="2400" dirty="0" err="1">
                <a:solidFill>
                  <a:schemeClr val="tx1"/>
                </a:solidFill>
              </a:rPr>
              <a:t>наведених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нижче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фармакотерапевтичних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вимог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дозволяє</a:t>
            </a:r>
            <a:r>
              <a:rPr lang="ru-RU" sz="2400" dirty="0">
                <a:solidFill>
                  <a:schemeClr val="tx1"/>
                </a:solidFill>
              </a:rPr>
              <a:t> 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днести</a:t>
            </a:r>
            <a:r>
              <a:rPr lang="ru-RU" sz="2400" dirty="0">
                <a:solidFill>
                  <a:schemeClr val="tx1"/>
                </a:solidFill>
              </a:rPr>
              <a:t> препарат до </a:t>
            </a:r>
            <a:r>
              <a:rPr lang="ru-RU" sz="2400" b="1" u="sng" dirty="0" err="1">
                <a:solidFill>
                  <a:schemeClr val="tx1"/>
                </a:solidFill>
              </a:rPr>
              <a:t>категор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ї </a:t>
            </a:r>
            <a:r>
              <a:rPr lang="ru-RU" sz="2400" b="1" u="sng" dirty="0" err="1">
                <a:solidFill>
                  <a:schemeClr val="tx1"/>
                </a:solidFill>
              </a:rPr>
              <a:t>безрецептурних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Препарат </a:t>
            </a:r>
            <a:r>
              <a:rPr lang="ru-RU" sz="2400" dirty="0" err="1">
                <a:solidFill>
                  <a:schemeClr val="tx1"/>
                </a:solidFill>
              </a:rPr>
              <a:t>має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застосовуватися</a:t>
            </a:r>
            <a:r>
              <a:rPr lang="ru-RU" sz="2400" dirty="0">
                <a:solidFill>
                  <a:schemeClr val="tx1"/>
                </a:solidFill>
              </a:rPr>
              <a:t> 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льки</a:t>
            </a: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стац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онар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endParaRPr lang="en-US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Препарат 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стить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речовини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активн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поб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чна</a:t>
            </a:r>
            <a:r>
              <a:rPr lang="ru-RU" sz="2400" dirty="0">
                <a:solidFill>
                  <a:schemeClr val="tx1"/>
                </a:solidFill>
              </a:rPr>
              <a:t> 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я </a:t>
            </a:r>
            <a:r>
              <a:rPr lang="ru-RU" sz="2400" dirty="0" err="1">
                <a:solidFill>
                  <a:schemeClr val="tx1"/>
                </a:solidFill>
              </a:rPr>
              <a:t>яких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потребує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додаткових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досл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джень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Препарат, </a:t>
            </a:r>
            <a:r>
              <a:rPr lang="ru-RU" sz="2400" dirty="0" err="1">
                <a:solidFill>
                  <a:schemeClr val="tx1"/>
                </a:solidFill>
              </a:rPr>
              <a:t>застосування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якого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потребує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виписки</a:t>
            </a:r>
            <a:r>
              <a:rPr lang="ru-RU" sz="2400" dirty="0">
                <a:solidFill>
                  <a:schemeClr val="tx1"/>
                </a:solidFill>
              </a:rPr>
              <a:t> рецепту 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каря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Препарат не </a:t>
            </a:r>
            <a:r>
              <a:rPr lang="ru-RU" sz="2400" b="1" u="sng" dirty="0" err="1">
                <a:solidFill>
                  <a:schemeClr val="tx1"/>
                </a:solidFill>
              </a:rPr>
              <a:t>завдає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прямої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чи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непрямої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шкоди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здоров’ю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Препарат,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недавно </a:t>
            </a:r>
            <a:r>
              <a:rPr lang="ru-RU" sz="2400" dirty="0" err="1">
                <a:solidFill>
                  <a:schemeClr val="tx1"/>
                </a:solidFill>
              </a:rPr>
              <a:t>був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виведений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фармацевтичний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ринок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має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обмежений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досв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д </a:t>
            </a:r>
            <a:r>
              <a:rPr lang="ru-RU" sz="2400" dirty="0" err="1">
                <a:solidFill>
                  <a:schemeClr val="tx1"/>
                </a:solidFill>
              </a:rPr>
              <a:t>використання</a:t>
            </a: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практиц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09777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 lnSpcReduction="10000"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Правила </a:t>
            </a:r>
            <a:r>
              <a:rPr lang="ru-RU" sz="2400" dirty="0" err="1">
                <a:solidFill>
                  <a:schemeClr val="tx1"/>
                </a:solidFill>
              </a:rPr>
              <a:t>виписування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рецептiв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вимог-замовлень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лiкарськi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засоби</a:t>
            </a:r>
            <a:r>
              <a:rPr lang="ru-RU" sz="2400" dirty="0">
                <a:solidFill>
                  <a:schemeClr val="tx1"/>
                </a:solidFill>
              </a:rPr>
              <a:t> i </a:t>
            </a:r>
            <a:r>
              <a:rPr lang="ru-RU" sz="2400" dirty="0" err="1">
                <a:solidFill>
                  <a:schemeClr val="tx1"/>
                </a:solidFill>
              </a:rPr>
              <a:t>ви-роби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медичного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призначення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регламентується</a:t>
            </a:r>
            <a:r>
              <a:rPr lang="ru-RU" sz="2400" dirty="0">
                <a:solidFill>
                  <a:schemeClr val="tx1"/>
                </a:solidFill>
              </a:rPr>
              <a:t> наказом №360 </a:t>
            </a:r>
            <a:r>
              <a:rPr lang="ru-RU" sz="2400" dirty="0" err="1">
                <a:solidFill>
                  <a:schemeClr val="tx1"/>
                </a:solidFill>
              </a:rPr>
              <a:t>вiд</a:t>
            </a:r>
            <a:r>
              <a:rPr lang="ru-RU" sz="2400" dirty="0">
                <a:solidFill>
                  <a:schemeClr val="tx1"/>
                </a:solidFill>
              </a:rPr>
              <a:t> 19.07.2005 року (</a:t>
            </a:r>
            <a:r>
              <a:rPr lang="ru-RU" sz="2400" dirty="0" err="1">
                <a:solidFill>
                  <a:schemeClr val="tx1"/>
                </a:solidFill>
              </a:rPr>
              <a:t>iз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змiнами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доповненнями</a:t>
            </a:r>
            <a:r>
              <a:rPr lang="ru-RU" sz="2400" dirty="0">
                <a:solidFill>
                  <a:schemeClr val="tx1"/>
                </a:solidFill>
              </a:rPr>
              <a:t>). На </a:t>
            </a:r>
            <a:r>
              <a:rPr lang="ru-RU" sz="2400" dirty="0" err="1">
                <a:solidFill>
                  <a:schemeClr val="tx1"/>
                </a:solidFill>
              </a:rPr>
              <a:t>якому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рецептурному бланку </a:t>
            </a:r>
            <a:r>
              <a:rPr lang="ru-RU" sz="2400" dirty="0">
                <a:solidFill>
                  <a:schemeClr val="tx1"/>
                </a:solidFill>
              </a:rPr>
              <a:t>повинен бути </a:t>
            </a:r>
            <a:r>
              <a:rPr lang="ru-RU" sz="2400" dirty="0" err="1">
                <a:solidFill>
                  <a:schemeClr val="tx1"/>
                </a:solidFill>
              </a:rPr>
              <a:t>виписаний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фенобарбiтал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в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складi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комбiнованої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лiкарської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форми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На рецептурному бланку ф-3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Вiдпускається</a:t>
            </a:r>
            <a:r>
              <a:rPr lang="ru-RU" sz="2400" dirty="0">
                <a:solidFill>
                  <a:schemeClr val="tx1"/>
                </a:solidFill>
              </a:rPr>
              <a:t> без рецепта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На рецептурному бланку ф-3 в </a:t>
            </a:r>
            <a:r>
              <a:rPr lang="ru-RU" sz="2400" dirty="0" err="1">
                <a:solidFill>
                  <a:schemeClr val="tx1"/>
                </a:solidFill>
              </a:rPr>
              <a:t>двох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екземплярах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На рецептурному бланку ф-1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На </a:t>
            </a:r>
            <a:r>
              <a:rPr lang="ru-RU" sz="2400" dirty="0" err="1">
                <a:solidFill>
                  <a:schemeClr val="tx1"/>
                </a:solidFill>
              </a:rPr>
              <a:t>двох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рецептурних</a:t>
            </a:r>
            <a:r>
              <a:rPr lang="ru-RU" sz="2400" dirty="0">
                <a:solidFill>
                  <a:schemeClr val="tx1"/>
                </a:solidFill>
              </a:rPr>
              <a:t> бланках ф-1 i ф-3</a:t>
            </a:r>
          </a:p>
        </p:txBody>
      </p:sp>
    </p:spTree>
    <p:extLst>
      <p:ext uri="{BB962C8B-B14F-4D97-AF65-F5344CB8AC3E}">
        <p14:creationId xmlns:p14="http://schemas.microsoft.com/office/powerpoint/2010/main" val="283876284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дпустки</a:t>
            </a:r>
            <a:r>
              <a:rPr lang="ru-RU" sz="2400" dirty="0">
                <a:solidFill>
                  <a:schemeClr val="tx1"/>
                </a:solidFill>
              </a:rPr>
              <a:t> для </a:t>
            </a:r>
            <a:r>
              <a:rPr lang="ru-RU" sz="2400" dirty="0" err="1">
                <a:solidFill>
                  <a:schemeClr val="tx1"/>
                </a:solidFill>
              </a:rPr>
              <a:t>прац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вник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 аптек под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ляють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щор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додатков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творч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соц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альн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та 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дпустки</a:t>
            </a:r>
            <a:r>
              <a:rPr lang="ru-RU" sz="2400" dirty="0">
                <a:solidFill>
                  <a:schemeClr val="tx1"/>
                </a:solidFill>
              </a:rPr>
              <a:t> без </a:t>
            </a:r>
            <a:r>
              <a:rPr lang="ru-RU" sz="2400" dirty="0" err="1">
                <a:solidFill>
                  <a:schemeClr val="tx1"/>
                </a:solidFill>
              </a:rPr>
              <a:t>збереження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зароб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тної</a:t>
            </a:r>
            <a:r>
              <a:rPr lang="ru-RU" sz="2400" dirty="0">
                <a:solidFill>
                  <a:schemeClr val="tx1"/>
                </a:solidFill>
              </a:rPr>
              <a:t> плати. </a:t>
            </a:r>
            <a:r>
              <a:rPr lang="ru-RU" sz="2400" dirty="0" err="1">
                <a:solidFill>
                  <a:schemeClr val="tx1"/>
                </a:solidFill>
              </a:rPr>
              <a:t>Вкаж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загальну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тривал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сть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основної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додаткової</a:t>
            </a:r>
            <a:r>
              <a:rPr lang="ru-RU" sz="2400" b="1" u="sng" dirty="0">
                <a:solidFill>
                  <a:schemeClr val="tx1"/>
                </a:solidFill>
              </a:rPr>
              <a:t> 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дпусток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60 </a:t>
            </a:r>
            <a:r>
              <a:rPr lang="ru-RU" sz="2400" dirty="0" err="1">
                <a:solidFill>
                  <a:schemeClr val="tx1"/>
                </a:solidFill>
              </a:rPr>
              <a:t>календарних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59 </a:t>
            </a:r>
            <a:r>
              <a:rPr lang="ru-RU" sz="2400" b="1" u="sng" dirty="0" err="1">
                <a:solidFill>
                  <a:schemeClr val="tx1"/>
                </a:solidFill>
              </a:rPr>
              <a:t>календарних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дн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90 </a:t>
            </a:r>
            <a:r>
              <a:rPr lang="ru-RU" sz="2400" dirty="0" err="1">
                <a:solidFill>
                  <a:schemeClr val="tx1"/>
                </a:solidFill>
              </a:rPr>
              <a:t>календарних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70 </a:t>
            </a:r>
            <a:r>
              <a:rPr lang="ru-RU" sz="2400" dirty="0" err="1">
                <a:solidFill>
                  <a:schemeClr val="tx1"/>
                </a:solidFill>
              </a:rPr>
              <a:t>календарних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65 </a:t>
            </a:r>
            <a:r>
              <a:rPr lang="ru-RU" sz="2400" dirty="0" err="1">
                <a:solidFill>
                  <a:schemeClr val="tx1"/>
                </a:solidFill>
              </a:rPr>
              <a:t>календарних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</a:t>
            </a:r>
          </a:p>
        </p:txBody>
      </p:sp>
    </p:spTree>
    <p:extLst>
      <p:ext uri="{BB962C8B-B14F-4D97-AF65-F5344CB8AC3E}">
        <p14:creationId xmlns:p14="http://schemas.microsoft.com/office/powerpoint/2010/main" val="10391095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Аптека в </a:t>
            </a:r>
            <a:r>
              <a:rPr lang="ru-RU" sz="2400" dirty="0" err="1">
                <a:solidFill>
                  <a:schemeClr val="tx1"/>
                </a:solidFill>
              </a:rPr>
              <a:t>режимi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централiзованих</a:t>
            </a:r>
            <a:r>
              <a:rPr lang="ru-RU" sz="2400" dirty="0">
                <a:solidFill>
                  <a:schemeClr val="tx1"/>
                </a:solidFill>
              </a:rPr>
              <a:t> поставок </a:t>
            </a:r>
            <a:r>
              <a:rPr lang="ru-RU" sz="2400" dirty="0" err="1">
                <a:solidFill>
                  <a:schemeClr val="tx1"/>
                </a:solidFill>
              </a:rPr>
              <a:t>отримує</a:t>
            </a:r>
            <a:r>
              <a:rPr lang="ru-RU" sz="2400" dirty="0">
                <a:solidFill>
                  <a:schemeClr val="tx1"/>
                </a:solidFill>
              </a:rPr>
              <a:t> товар з аптечного складу. </a:t>
            </a:r>
            <a:r>
              <a:rPr lang="ru-RU" sz="2400" dirty="0" err="1">
                <a:solidFill>
                  <a:schemeClr val="tx1"/>
                </a:solidFill>
              </a:rPr>
              <a:t>Оберiть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документ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НЕ ВИКОРИСТОВУЄТЬСЯ при </a:t>
            </a:r>
            <a:r>
              <a:rPr lang="ru-RU" sz="2400" dirty="0" err="1">
                <a:solidFill>
                  <a:schemeClr val="tx1"/>
                </a:solidFill>
              </a:rPr>
              <a:t>облiку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надходження</a:t>
            </a:r>
            <a:r>
              <a:rPr lang="ru-RU" sz="2400" b="1" u="sng" dirty="0">
                <a:solidFill>
                  <a:schemeClr val="tx1"/>
                </a:solidFill>
              </a:rPr>
              <a:t> товару </a:t>
            </a:r>
            <a:r>
              <a:rPr lang="ru-RU" sz="2400" dirty="0">
                <a:solidFill>
                  <a:schemeClr val="tx1"/>
                </a:solidFill>
              </a:rPr>
              <a:t>в аптеку: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Прибутковий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касовий</a:t>
            </a:r>
            <a:r>
              <a:rPr lang="ru-RU" sz="2400" b="1" u="sng" dirty="0">
                <a:solidFill>
                  <a:schemeClr val="tx1"/>
                </a:solidFill>
              </a:rPr>
              <a:t> ордер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Товарний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звiт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Журнал </a:t>
            </a:r>
            <a:r>
              <a:rPr lang="ru-RU" sz="2400" dirty="0" err="1">
                <a:solidFill>
                  <a:schemeClr val="tx1"/>
                </a:solidFill>
              </a:rPr>
              <a:t>облiку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товарiв</a:t>
            </a:r>
            <a:r>
              <a:rPr lang="ru-RU" sz="2400" dirty="0">
                <a:solidFill>
                  <a:schemeClr val="tx1"/>
                </a:solidFill>
              </a:rPr>
              <a:t> за </a:t>
            </a:r>
            <a:r>
              <a:rPr lang="ru-RU" sz="2400" dirty="0" err="1">
                <a:solidFill>
                  <a:schemeClr val="tx1"/>
                </a:solidFill>
              </a:rPr>
              <a:t>групами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Журнал </a:t>
            </a:r>
            <a:r>
              <a:rPr lang="ru-RU" sz="2400" dirty="0" err="1">
                <a:solidFill>
                  <a:schemeClr val="tx1"/>
                </a:solidFill>
              </a:rPr>
              <a:t>облiку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надходження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товарiв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найменуваннями</a:t>
            </a:r>
            <a:r>
              <a:rPr lang="ru-RU" sz="2400" dirty="0">
                <a:solidFill>
                  <a:schemeClr val="tx1"/>
                </a:solidFill>
              </a:rPr>
              <a:t> i </a:t>
            </a:r>
            <a:r>
              <a:rPr lang="ru-RU" sz="2400" dirty="0" err="1">
                <a:solidFill>
                  <a:schemeClr val="tx1"/>
                </a:solidFill>
              </a:rPr>
              <a:t>постачальниками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Звiт</a:t>
            </a:r>
            <a:r>
              <a:rPr lang="ru-RU" sz="2400" dirty="0">
                <a:solidFill>
                  <a:schemeClr val="tx1"/>
                </a:solidFill>
              </a:rPr>
              <a:t> про </a:t>
            </a:r>
            <a:r>
              <a:rPr lang="ru-RU" sz="2400" dirty="0" err="1">
                <a:solidFill>
                  <a:schemeClr val="tx1"/>
                </a:solidFill>
              </a:rPr>
              <a:t>фiнансово-господарську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дiяль-нiсть</a:t>
            </a:r>
            <a:r>
              <a:rPr lang="ru-RU" sz="2400" dirty="0">
                <a:solidFill>
                  <a:schemeClr val="tx1"/>
                </a:solidFill>
              </a:rPr>
              <a:t> аптеки</a:t>
            </a:r>
          </a:p>
        </p:txBody>
      </p:sp>
    </p:spTree>
    <p:extLst>
      <p:ext uri="{BB962C8B-B14F-4D97-AF65-F5344CB8AC3E}">
        <p14:creationId xmlns:p14="http://schemas.microsoft.com/office/powerpoint/2010/main" val="259528008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При </a:t>
            </a:r>
            <a:r>
              <a:rPr lang="ru-RU" sz="2400" dirty="0" err="1">
                <a:solidFill>
                  <a:schemeClr val="tx1"/>
                </a:solidFill>
              </a:rPr>
              <a:t>облiку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грошових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коштiв</a:t>
            </a:r>
            <a:r>
              <a:rPr lang="ru-RU" sz="2400" dirty="0">
                <a:solidFill>
                  <a:schemeClr val="tx1"/>
                </a:solidFill>
              </a:rPr>
              <a:t> в </a:t>
            </a:r>
            <a:r>
              <a:rPr lang="ru-RU" sz="2400" dirty="0" err="1">
                <a:solidFill>
                  <a:schemeClr val="tx1"/>
                </a:solidFill>
              </a:rPr>
              <a:t>аптецi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використовується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касова</a:t>
            </a:r>
            <a:r>
              <a:rPr lang="ru-RU" sz="2400" dirty="0">
                <a:solidFill>
                  <a:schemeClr val="tx1"/>
                </a:solidFill>
              </a:rPr>
              <a:t> книга. Яка з </a:t>
            </a:r>
            <a:r>
              <a:rPr lang="ru-RU" sz="2400" dirty="0" err="1">
                <a:solidFill>
                  <a:schemeClr val="tx1"/>
                </a:solidFill>
              </a:rPr>
              <a:t>перерахованих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операцiй</a:t>
            </a:r>
            <a:r>
              <a:rPr lang="ru-RU" sz="2400" dirty="0">
                <a:solidFill>
                  <a:schemeClr val="tx1"/>
                </a:solidFill>
              </a:rPr>
              <a:t> з </a:t>
            </a:r>
            <a:r>
              <a:rPr lang="ru-RU" sz="2400" dirty="0" err="1">
                <a:solidFill>
                  <a:schemeClr val="tx1"/>
                </a:solidFill>
              </a:rPr>
              <a:t>готiвковими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грошовими</a:t>
            </a:r>
            <a:r>
              <a:rPr lang="ru-RU" sz="2400" dirty="0">
                <a:solidFill>
                  <a:schemeClr val="tx1"/>
                </a:solidFill>
              </a:rPr>
              <a:t> коштами </a:t>
            </a:r>
            <a:r>
              <a:rPr lang="ru-RU" sz="2400" b="1" u="sng" dirty="0">
                <a:solidFill>
                  <a:schemeClr val="tx1"/>
                </a:solidFill>
              </a:rPr>
              <a:t>НЕ ВIДНОСИТЬСЯ до </a:t>
            </a:r>
            <a:r>
              <a:rPr lang="ru-RU" sz="2400" b="1" u="sng" dirty="0" err="1">
                <a:solidFill>
                  <a:schemeClr val="tx1"/>
                </a:solidFill>
              </a:rPr>
              <a:t>видаткових</a:t>
            </a:r>
            <a:r>
              <a:rPr lang="ru-RU" sz="2400" dirty="0">
                <a:solidFill>
                  <a:schemeClr val="tx1"/>
                </a:solidFill>
              </a:rPr>
              <a:t> по </a:t>
            </a:r>
            <a:r>
              <a:rPr lang="ru-RU" sz="2400" dirty="0" err="1">
                <a:solidFill>
                  <a:schemeClr val="tx1"/>
                </a:solidFill>
              </a:rPr>
              <a:t>касi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Здача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виручки</a:t>
            </a:r>
            <a:r>
              <a:rPr lang="ru-RU" sz="2400" dirty="0">
                <a:solidFill>
                  <a:schemeClr val="tx1"/>
                </a:solidFill>
              </a:rPr>
              <a:t> з аптеки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Оплата </a:t>
            </a:r>
            <a:r>
              <a:rPr lang="ru-RU" sz="2400" dirty="0" err="1">
                <a:solidFill>
                  <a:schemeClr val="tx1"/>
                </a:solidFill>
              </a:rPr>
              <a:t>закупленої</a:t>
            </a: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населення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лiкарсько-рослинної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сировини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Видача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готiвки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пiдзвiт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Надходження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коштiв</a:t>
            </a:r>
            <a:r>
              <a:rPr lang="ru-RU" sz="2400" b="1" u="sng" dirty="0">
                <a:solidFill>
                  <a:schemeClr val="tx1"/>
                </a:solidFill>
              </a:rPr>
              <a:t> на </a:t>
            </a:r>
            <a:r>
              <a:rPr lang="ru-RU" sz="2400" b="1" u="sng" dirty="0" err="1">
                <a:solidFill>
                  <a:schemeClr val="tx1"/>
                </a:solidFill>
              </a:rPr>
              <a:t>виплату</a:t>
            </a:r>
            <a:r>
              <a:rPr lang="ru-RU" sz="2400" b="1" u="sng" dirty="0">
                <a:solidFill>
                  <a:schemeClr val="tx1"/>
                </a:solidFill>
              </a:rPr>
              <a:t> авансу i </a:t>
            </a:r>
            <a:r>
              <a:rPr lang="ru-RU" sz="2400" b="1" u="sng" dirty="0" err="1">
                <a:solidFill>
                  <a:schemeClr val="tx1"/>
                </a:solidFill>
              </a:rPr>
              <a:t>зарплати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Оплата </a:t>
            </a:r>
            <a:r>
              <a:rPr lang="ru-RU" sz="2400" dirty="0" err="1">
                <a:solidFill>
                  <a:schemeClr val="tx1"/>
                </a:solidFill>
              </a:rPr>
              <a:t>закупленого</a:t>
            </a: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населення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апте-чного</a:t>
            </a:r>
            <a:r>
              <a:rPr lang="ru-RU" sz="2400" dirty="0">
                <a:solidFill>
                  <a:schemeClr val="tx1"/>
                </a:solidFill>
              </a:rPr>
              <a:t> посуду</a:t>
            </a:r>
          </a:p>
        </p:txBody>
      </p:sp>
    </p:spTree>
    <p:extLst>
      <p:ext uri="{BB962C8B-B14F-4D97-AF65-F5344CB8AC3E}">
        <p14:creationId xmlns:p14="http://schemas.microsoft.com/office/powerpoint/2010/main" val="392703292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 lnSpcReduction="10000"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У </a:t>
            </a:r>
            <a:r>
              <a:rPr lang="ru-RU" sz="2400" dirty="0" err="1">
                <a:solidFill>
                  <a:schemeClr val="tx1"/>
                </a:solidFill>
              </a:rPr>
              <a:t>процесi</a:t>
            </a:r>
            <a:r>
              <a:rPr lang="ru-RU" sz="2400" dirty="0">
                <a:solidFill>
                  <a:schemeClr val="tx1"/>
                </a:solidFill>
              </a:rPr>
              <a:t> торгово-</a:t>
            </a:r>
            <a:r>
              <a:rPr lang="ru-RU" sz="2400" dirty="0" err="1">
                <a:solidFill>
                  <a:schemeClr val="tx1"/>
                </a:solidFill>
              </a:rPr>
              <a:t>виробничої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дiяльностi</a:t>
            </a:r>
            <a:r>
              <a:rPr lang="ru-RU" sz="2400" dirty="0">
                <a:solidFill>
                  <a:schemeClr val="tx1"/>
                </a:solidFill>
              </a:rPr>
              <a:t> в аптеках </a:t>
            </a:r>
            <a:r>
              <a:rPr lang="ru-RU" sz="2400" dirty="0" err="1">
                <a:solidFill>
                  <a:schemeClr val="tx1"/>
                </a:solidFill>
              </a:rPr>
              <a:t>вiдбуваються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господарськi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операцiї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вiдображаються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бухгалтерських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рахунках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b="1" u="sng" dirty="0" err="1">
                <a:solidFill>
                  <a:schemeClr val="tx1"/>
                </a:solidFill>
              </a:rPr>
              <a:t>Рахунки</a:t>
            </a:r>
            <a:r>
              <a:rPr lang="ru-RU" sz="2400" b="1" u="sng" dirty="0">
                <a:solidFill>
                  <a:schemeClr val="tx1"/>
                </a:solidFill>
              </a:rPr>
              <a:t>,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якi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характеризують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наявнiсть</a:t>
            </a:r>
            <a:r>
              <a:rPr lang="ru-RU" sz="2400" dirty="0">
                <a:solidFill>
                  <a:schemeClr val="tx1"/>
                </a:solidFill>
              </a:rPr>
              <a:t> та рух майна </a:t>
            </a:r>
            <a:r>
              <a:rPr lang="ru-RU" sz="2400" dirty="0" err="1">
                <a:solidFill>
                  <a:schemeClr val="tx1"/>
                </a:solidFill>
              </a:rPr>
              <a:t>пiдприємств</a:t>
            </a:r>
            <a:r>
              <a:rPr lang="ru-RU" sz="2400" dirty="0">
                <a:solidFill>
                  <a:schemeClr val="tx1"/>
                </a:solidFill>
              </a:rPr>
              <a:t> за </a:t>
            </a:r>
            <a:r>
              <a:rPr lang="ru-RU" sz="2400" dirty="0" err="1">
                <a:solidFill>
                  <a:schemeClr val="tx1"/>
                </a:solidFill>
              </a:rPr>
              <a:t>його</a:t>
            </a:r>
            <a:r>
              <a:rPr lang="ru-RU" sz="2400" dirty="0">
                <a:solidFill>
                  <a:schemeClr val="tx1"/>
                </a:solidFill>
              </a:rPr>
              <a:t> складом, а </a:t>
            </a:r>
            <a:r>
              <a:rPr lang="ru-RU" sz="2400" b="1" u="sng" dirty="0">
                <a:solidFill>
                  <a:schemeClr val="tx1"/>
                </a:solidFill>
              </a:rPr>
              <a:t>сальдо</a:t>
            </a:r>
            <a:r>
              <a:rPr lang="ru-RU" sz="2400" dirty="0">
                <a:solidFill>
                  <a:schemeClr val="tx1"/>
                </a:solidFill>
              </a:rPr>
              <a:t> на них </a:t>
            </a:r>
            <a:r>
              <a:rPr lang="ru-RU" sz="2400" dirty="0" err="1">
                <a:solidFill>
                  <a:schemeClr val="tx1"/>
                </a:solidFill>
              </a:rPr>
              <a:t>записується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у </a:t>
            </a:r>
            <a:r>
              <a:rPr lang="ru-RU" sz="2400" b="1" u="sng" dirty="0" err="1">
                <a:solidFill>
                  <a:schemeClr val="tx1"/>
                </a:solidFill>
              </a:rPr>
              <a:t>дебетi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називаються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Активними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Пасивними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Активно-</a:t>
            </a:r>
            <a:r>
              <a:rPr lang="ru-RU" sz="2400" dirty="0" err="1">
                <a:solidFill>
                  <a:schemeClr val="tx1"/>
                </a:solidFill>
              </a:rPr>
              <a:t>пасивними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Банкiвськими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Бухгалтерськими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86457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В аптеку над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йшов</a:t>
            </a:r>
            <a:r>
              <a:rPr lang="ru-RU" sz="2400" dirty="0">
                <a:solidFill>
                  <a:schemeClr val="tx1"/>
                </a:solidFill>
              </a:rPr>
              <a:t> рецепт 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д </a:t>
            </a:r>
            <a:r>
              <a:rPr lang="ru-RU" sz="2400" b="1" u="sng" dirty="0">
                <a:solidFill>
                  <a:schemeClr val="tx1"/>
                </a:solidFill>
              </a:rPr>
              <a:t>хворого на </a:t>
            </a:r>
            <a:r>
              <a:rPr lang="ru-RU" sz="2400" b="1" u="sng" dirty="0" err="1">
                <a:solidFill>
                  <a:schemeClr val="tx1"/>
                </a:solidFill>
              </a:rPr>
              <a:t>шизофрен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ю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стить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фенобарб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тал </a:t>
            </a:r>
            <a:r>
              <a:rPr lang="ru-RU" sz="2400" dirty="0">
                <a:solidFill>
                  <a:schemeClr val="tx1"/>
                </a:solidFill>
              </a:rPr>
              <a:t>у таблетках. На </a:t>
            </a:r>
            <a:r>
              <a:rPr lang="ru-RU" sz="2400" dirty="0" err="1">
                <a:solidFill>
                  <a:schemeClr val="tx1"/>
                </a:solidFill>
              </a:rPr>
              <a:t>яких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рецептурних</a:t>
            </a:r>
            <a:r>
              <a:rPr lang="ru-RU" sz="2400" dirty="0">
                <a:solidFill>
                  <a:schemeClr val="tx1"/>
                </a:solidFill>
              </a:rPr>
              <a:t> бланках </a:t>
            </a:r>
            <a:r>
              <a:rPr lang="ru-RU" sz="2400" dirty="0" err="1">
                <a:solidFill>
                  <a:schemeClr val="tx1"/>
                </a:solidFill>
              </a:rPr>
              <a:t>даний</a:t>
            </a:r>
            <a:r>
              <a:rPr lang="ru-RU" sz="2400" dirty="0">
                <a:solidFill>
                  <a:schemeClr val="tx1"/>
                </a:solidFill>
              </a:rPr>
              <a:t> рецепт повинен бути </a:t>
            </a:r>
            <a:r>
              <a:rPr lang="ru-RU" sz="2400" dirty="0" err="1">
                <a:solidFill>
                  <a:schemeClr val="tx1"/>
                </a:solidFill>
              </a:rPr>
              <a:t>виписаний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Форма № 1 в </a:t>
            </a:r>
            <a:r>
              <a:rPr lang="ru-RU" sz="2400" dirty="0" err="1">
                <a:solidFill>
                  <a:schemeClr val="tx1"/>
                </a:solidFill>
              </a:rPr>
              <a:t>двох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екземплярах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Форма № 3 в </a:t>
            </a:r>
            <a:r>
              <a:rPr lang="ru-RU" sz="2400" dirty="0" err="1">
                <a:solidFill>
                  <a:schemeClr val="tx1"/>
                </a:solidFill>
              </a:rPr>
              <a:t>двох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екземплярах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Форма № 3 + форма № 1 в </a:t>
            </a:r>
            <a:r>
              <a:rPr lang="ru-RU" sz="2400" dirty="0" err="1">
                <a:solidFill>
                  <a:schemeClr val="tx1"/>
                </a:solidFill>
              </a:rPr>
              <a:t>двох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екземплярах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Форма № 3 + форма № 1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Може</a:t>
            </a:r>
            <a:r>
              <a:rPr lang="ru-RU" sz="2400" dirty="0">
                <a:solidFill>
                  <a:schemeClr val="tx1"/>
                </a:solidFill>
              </a:rPr>
              <a:t> бути 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дпущений</a:t>
            </a:r>
            <a:r>
              <a:rPr lang="ru-RU" sz="2400" dirty="0">
                <a:solidFill>
                  <a:schemeClr val="tx1"/>
                </a:solidFill>
              </a:rPr>
              <a:t> без рецепту</a:t>
            </a:r>
          </a:p>
        </p:txBody>
      </p:sp>
    </p:spTree>
    <p:extLst>
      <p:ext uri="{BB962C8B-B14F-4D97-AF65-F5344CB8AC3E}">
        <p14:creationId xmlns:p14="http://schemas.microsoft.com/office/powerpoint/2010/main" val="313134458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Аптека </a:t>
            </a:r>
            <a:r>
              <a:rPr lang="ru-RU" sz="2400" dirty="0" err="1">
                <a:solidFill>
                  <a:schemeClr val="tx1"/>
                </a:solidFill>
              </a:rPr>
              <a:t>планує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розширити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виробництво</a:t>
            </a:r>
            <a:r>
              <a:rPr lang="ru-RU" sz="2400" dirty="0">
                <a:solidFill>
                  <a:schemeClr val="tx1"/>
                </a:solidFill>
              </a:rPr>
              <a:t> 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карських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в. З 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єю</a:t>
            </a:r>
            <a:r>
              <a:rPr lang="ru-RU" sz="2400" dirty="0">
                <a:solidFill>
                  <a:schemeClr val="tx1"/>
                </a:solidFill>
              </a:rPr>
              <a:t> метою </a:t>
            </a:r>
            <a:r>
              <a:rPr lang="ru-RU" sz="2400" dirty="0" err="1">
                <a:solidFill>
                  <a:schemeClr val="tx1"/>
                </a:solidFill>
              </a:rPr>
              <a:t>придбано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виробниче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обладнання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на суму 7000 грн. За </a:t>
            </a:r>
            <a:r>
              <a:rPr lang="ru-RU" sz="2400" dirty="0" err="1">
                <a:solidFill>
                  <a:schemeClr val="tx1"/>
                </a:solidFill>
              </a:rPr>
              <a:t>якою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варт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стю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обладнання</a:t>
            </a:r>
            <a:r>
              <a:rPr lang="ru-RU" sz="2400" dirty="0">
                <a:solidFill>
                  <a:schemeClr val="tx1"/>
                </a:solidFill>
              </a:rPr>
              <a:t> буде </a:t>
            </a:r>
            <a:r>
              <a:rPr lang="ru-RU" sz="2400" b="1" u="sng" dirty="0" err="1">
                <a:solidFill>
                  <a:schemeClr val="tx1"/>
                </a:solidFill>
              </a:rPr>
              <a:t>зараховане</a:t>
            </a:r>
            <a:r>
              <a:rPr lang="ru-RU" sz="2400" b="1" u="sng" dirty="0">
                <a:solidFill>
                  <a:schemeClr val="tx1"/>
                </a:solidFill>
              </a:rPr>
              <a:t> на баланс аптеки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Справедлива </a:t>
            </a:r>
            <a:r>
              <a:rPr lang="ru-RU" sz="2400" dirty="0" err="1">
                <a:solidFill>
                  <a:schemeClr val="tx1"/>
                </a:solidFill>
              </a:rPr>
              <a:t>варт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сть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Амортизац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йна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варт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сть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Перв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сна </a:t>
            </a:r>
            <a:r>
              <a:rPr lang="ru-RU" sz="2400" b="1" u="sng" dirty="0" err="1">
                <a:solidFill>
                  <a:schemeClr val="tx1"/>
                </a:solidFill>
              </a:rPr>
              <a:t>варт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сть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йна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варт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сть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Переоц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нена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варт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сть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92268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У к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тного</a:t>
            </a:r>
            <a:r>
              <a:rPr lang="ru-RU" sz="2400" dirty="0">
                <a:solidFill>
                  <a:schemeClr val="tx1"/>
                </a:solidFill>
              </a:rPr>
              <a:t> пер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оду бухгалтер </a:t>
            </a:r>
            <a:r>
              <a:rPr lang="ru-RU" sz="2400" dirty="0" err="1">
                <a:solidFill>
                  <a:schemeClr val="tx1"/>
                </a:solidFill>
              </a:rPr>
              <a:t>має</a:t>
            </a:r>
            <a:r>
              <a:rPr lang="ru-RU" sz="2400" dirty="0">
                <a:solidFill>
                  <a:schemeClr val="tx1"/>
                </a:solidFill>
              </a:rPr>
              <a:t> 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добразити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господарськ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операц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ї за </a:t>
            </a:r>
            <a:r>
              <a:rPr lang="ru-RU" sz="2400" dirty="0" err="1">
                <a:solidFill>
                  <a:schemeClr val="tx1"/>
                </a:solidFill>
              </a:rPr>
              <a:t>основними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засобами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b="1" u="sng" dirty="0">
                <a:solidFill>
                  <a:schemeClr val="tx1"/>
                </a:solidFill>
              </a:rPr>
              <a:t>Сума кошт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</a:t>
            </a:r>
            <a:r>
              <a:rPr lang="ru-RU" sz="2400" dirty="0">
                <a:solidFill>
                  <a:schemeClr val="tx1"/>
                </a:solidFill>
              </a:rPr>
              <a:t>, яку 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дприємство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передбачає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отримати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д реал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зац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ї (л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кв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дац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ї) </a:t>
            </a:r>
            <a:r>
              <a:rPr lang="ru-RU" sz="2400" dirty="0" err="1">
                <a:solidFill>
                  <a:schemeClr val="tx1"/>
                </a:solidFill>
              </a:rPr>
              <a:t>необ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гових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актив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 </a:t>
            </a:r>
            <a:r>
              <a:rPr lang="ru-RU" sz="2400" dirty="0">
                <a:solidFill>
                  <a:schemeClr val="tx1"/>
                </a:solidFill>
              </a:rPr>
              <a:t>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сля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зак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нчення</a:t>
            </a:r>
            <a:r>
              <a:rPr lang="ru-RU" sz="2400" dirty="0">
                <a:solidFill>
                  <a:schemeClr val="tx1"/>
                </a:solidFill>
              </a:rPr>
              <a:t> терм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ну </a:t>
            </a:r>
            <a:r>
              <a:rPr lang="ru-RU" sz="2400" dirty="0" err="1">
                <a:solidFill>
                  <a:schemeClr val="tx1"/>
                </a:solidFill>
              </a:rPr>
              <a:t>їх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корисного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використання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називається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кв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дац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йна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варт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сть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Первинна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варт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сть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Амортизац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йна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варт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сть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Переоц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нена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варт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сть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Справедлива </a:t>
            </a:r>
            <a:r>
              <a:rPr lang="ru-RU" sz="2400" dirty="0" err="1">
                <a:solidFill>
                  <a:schemeClr val="tx1"/>
                </a:solidFill>
              </a:rPr>
              <a:t>варт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сть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57582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Як часто проводиться </a:t>
            </a:r>
            <a:r>
              <a:rPr lang="ru-RU" sz="2400" b="1" u="sng" dirty="0" err="1">
                <a:solidFill>
                  <a:schemeClr val="tx1"/>
                </a:solidFill>
              </a:rPr>
              <a:t>iнвентаризацiя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основних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засобiв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err="1">
                <a:solidFill>
                  <a:schemeClr val="tx1"/>
                </a:solidFill>
              </a:rPr>
              <a:t>аптецi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Не </a:t>
            </a:r>
            <a:r>
              <a:rPr lang="ru-RU" sz="2400" dirty="0" err="1">
                <a:solidFill>
                  <a:schemeClr val="tx1"/>
                </a:solidFill>
              </a:rPr>
              <a:t>менше</a:t>
            </a:r>
            <a:r>
              <a:rPr lang="ru-RU" sz="2400" dirty="0">
                <a:solidFill>
                  <a:schemeClr val="tx1"/>
                </a:solidFill>
              </a:rPr>
              <a:t> 3-х раз на </a:t>
            </a:r>
            <a:r>
              <a:rPr lang="ru-RU" sz="2400" dirty="0" err="1">
                <a:solidFill>
                  <a:schemeClr val="tx1"/>
                </a:solidFill>
              </a:rPr>
              <a:t>рiк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Не </a:t>
            </a:r>
            <a:r>
              <a:rPr lang="ru-RU" sz="2400" dirty="0" err="1">
                <a:solidFill>
                  <a:schemeClr val="tx1"/>
                </a:solidFill>
              </a:rPr>
              <a:t>менше</a:t>
            </a:r>
            <a:r>
              <a:rPr lang="ru-RU" sz="2400" dirty="0">
                <a:solidFill>
                  <a:schemeClr val="tx1"/>
                </a:solidFill>
              </a:rPr>
              <a:t> 1-го разу в квартал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Один раз в три роки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Не </a:t>
            </a:r>
            <a:r>
              <a:rPr lang="ru-RU" sz="2400" dirty="0" err="1">
                <a:solidFill>
                  <a:schemeClr val="tx1"/>
                </a:solidFill>
              </a:rPr>
              <a:t>менше</a:t>
            </a:r>
            <a:r>
              <a:rPr lang="ru-RU" sz="2400" dirty="0">
                <a:solidFill>
                  <a:schemeClr val="tx1"/>
                </a:solidFill>
              </a:rPr>
              <a:t> 2-х раз на </a:t>
            </a:r>
            <a:r>
              <a:rPr lang="ru-RU" sz="2400" dirty="0" err="1">
                <a:solidFill>
                  <a:schemeClr val="tx1"/>
                </a:solidFill>
              </a:rPr>
              <a:t>рiк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Один раз на </a:t>
            </a:r>
            <a:r>
              <a:rPr lang="ru-RU" sz="2400" b="1" u="sng" dirty="0" err="1">
                <a:solidFill>
                  <a:schemeClr val="tx1"/>
                </a:solidFill>
              </a:rPr>
              <a:t>рiк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70654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b="1" u="sng" dirty="0">
                <a:solidFill>
                  <a:schemeClr val="tx1"/>
                </a:solidFill>
              </a:rPr>
              <a:t>Рецепт</a:t>
            </a:r>
            <a:r>
              <a:rPr lang="ru-RU" sz="2400" dirty="0">
                <a:solidFill>
                  <a:schemeClr val="tx1"/>
                </a:solidFill>
              </a:rPr>
              <a:t> 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каря </a:t>
            </a:r>
            <a:r>
              <a:rPr lang="ru-RU" sz="2400" dirty="0" err="1">
                <a:solidFill>
                  <a:schemeClr val="tx1"/>
                </a:solidFill>
              </a:rPr>
              <a:t>виконує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певн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функц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ї</a:t>
            </a:r>
            <a:r>
              <a:rPr lang="ru-RU" sz="2400" dirty="0">
                <a:solidFill>
                  <a:schemeClr val="tx1"/>
                </a:solidFill>
              </a:rPr>
              <a:t>. Яка з них </a:t>
            </a:r>
            <a:r>
              <a:rPr lang="ru-RU" sz="2400" dirty="0" err="1">
                <a:solidFill>
                  <a:schemeClr val="tx1"/>
                </a:solidFill>
              </a:rPr>
              <a:t>передбачає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дпов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дальн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сть</a:t>
            </a:r>
            <a:r>
              <a:rPr lang="ru-RU" sz="2400" b="1" u="sng" dirty="0">
                <a:solidFill>
                  <a:schemeClr val="tx1"/>
                </a:solidFill>
              </a:rPr>
              <a:t> 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каря за ЛЗ</a:t>
            </a:r>
            <a:r>
              <a:rPr lang="ru-RU" sz="2400" dirty="0">
                <a:solidFill>
                  <a:schemeClr val="tx1"/>
                </a:solidFill>
              </a:rPr>
              <a:t>, прописан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хворому?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Юридична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Соц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альна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нформац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йна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Технолог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чна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Економ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чна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88569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Кожен</a:t>
            </a:r>
            <a:r>
              <a:rPr lang="ru-RU" sz="2400" dirty="0">
                <a:solidFill>
                  <a:schemeClr val="tx1"/>
                </a:solidFill>
              </a:rPr>
              <a:t> 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л аптеки </a:t>
            </a:r>
            <a:r>
              <a:rPr lang="ru-RU" sz="2400" dirty="0" err="1">
                <a:solidFill>
                  <a:schemeClr val="tx1"/>
                </a:solidFill>
              </a:rPr>
              <a:t>виконує</a:t>
            </a:r>
            <a:r>
              <a:rPr lang="ru-RU" sz="2400" dirty="0">
                <a:solidFill>
                  <a:schemeClr val="tx1"/>
                </a:solidFill>
              </a:rPr>
              <a:t> 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дпов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функц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ї. Яке </a:t>
            </a:r>
            <a:r>
              <a:rPr lang="ru-RU" sz="2400" dirty="0" err="1">
                <a:solidFill>
                  <a:schemeClr val="tx1"/>
                </a:solidFill>
              </a:rPr>
              <a:t>основне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завдання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рецептурно-</a:t>
            </a:r>
            <a:r>
              <a:rPr lang="ru-RU" sz="2400" b="1" u="sng" dirty="0" err="1">
                <a:solidFill>
                  <a:schemeClr val="tx1"/>
                </a:solidFill>
              </a:rPr>
              <a:t>виробничого</a:t>
            </a:r>
            <a:r>
              <a:rPr lang="ru-RU" sz="2400" b="1" u="sng" dirty="0">
                <a:solidFill>
                  <a:schemeClr val="tx1"/>
                </a:solidFill>
              </a:rPr>
              <a:t> 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дд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лу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Реал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зац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я </a:t>
            </a:r>
            <a:r>
              <a:rPr lang="ru-RU" sz="2400" dirty="0" err="1">
                <a:solidFill>
                  <a:schemeClr val="tx1"/>
                </a:solidFill>
              </a:rPr>
              <a:t>безрецептурних</a:t>
            </a:r>
            <a:r>
              <a:rPr lang="ru-RU" sz="2400" dirty="0">
                <a:solidFill>
                  <a:schemeClr val="tx1"/>
                </a:solidFill>
              </a:rPr>
              <a:t> ЛЗ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Реал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зац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я та ремонт оптики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Реал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зац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я </a:t>
            </a:r>
            <a:r>
              <a:rPr lang="ru-RU" sz="2400" dirty="0" err="1">
                <a:solidFill>
                  <a:schemeClr val="tx1"/>
                </a:solidFill>
              </a:rPr>
              <a:t>готових</a:t>
            </a:r>
            <a:r>
              <a:rPr lang="ru-RU" sz="2400" dirty="0">
                <a:solidFill>
                  <a:schemeClr val="tx1"/>
                </a:solidFill>
              </a:rPr>
              <a:t> ЛЗ за рецептом 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каря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Прийом</a:t>
            </a:r>
            <a:r>
              <a:rPr lang="ru-RU" sz="2400" b="1" u="sng" dirty="0">
                <a:solidFill>
                  <a:schemeClr val="tx1"/>
                </a:solidFill>
              </a:rPr>
              <a:t> рецепт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 та </a:t>
            </a:r>
            <a:r>
              <a:rPr lang="ru-RU" sz="2400" b="1" u="sng" dirty="0" err="1">
                <a:solidFill>
                  <a:schemeClr val="tx1"/>
                </a:solidFill>
              </a:rPr>
              <a:t>виготовлення</a:t>
            </a:r>
            <a:r>
              <a:rPr lang="ru-RU" sz="2400" b="1" u="sng" dirty="0">
                <a:solidFill>
                  <a:schemeClr val="tx1"/>
                </a:solidFill>
              </a:rPr>
              <a:t> 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карських</a:t>
            </a:r>
            <a:r>
              <a:rPr lang="ru-RU" sz="2400" b="1" u="sng" dirty="0">
                <a:solidFill>
                  <a:schemeClr val="tx1"/>
                </a:solidFill>
              </a:rPr>
              <a:t> форм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Прийом</a:t>
            </a:r>
            <a:r>
              <a:rPr lang="ru-RU" sz="2400" dirty="0">
                <a:solidFill>
                  <a:schemeClr val="tx1"/>
                </a:solidFill>
              </a:rPr>
              <a:t> товару та </a:t>
            </a:r>
            <a:r>
              <a:rPr lang="ru-RU" sz="2400" dirty="0" err="1">
                <a:solidFill>
                  <a:schemeClr val="tx1"/>
                </a:solidFill>
              </a:rPr>
              <a:t>його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збер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гання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55725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Бухгалтерськ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рахунки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класиф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кують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залежно</a:t>
            </a:r>
            <a:r>
              <a:rPr lang="ru-RU" sz="2400" dirty="0">
                <a:solidFill>
                  <a:schemeClr val="tx1"/>
                </a:solidFill>
              </a:rPr>
              <a:t> 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д виду </a:t>
            </a:r>
            <a:r>
              <a:rPr lang="ru-RU" sz="2400" dirty="0" err="1">
                <a:solidFill>
                  <a:schemeClr val="tx1"/>
                </a:solidFill>
              </a:rPr>
              <a:t>обл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ку актив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err="1">
                <a:solidFill>
                  <a:schemeClr val="tx1"/>
                </a:solidFill>
              </a:rPr>
              <a:t>чи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джерел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їх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утворення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Вкаж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ть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з </a:t>
            </a:r>
            <a:r>
              <a:rPr lang="ru-RU" sz="2400" dirty="0" err="1">
                <a:solidFill>
                  <a:schemeClr val="tx1"/>
                </a:solidFill>
              </a:rPr>
              <a:t>перерахованого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обл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ковується</a:t>
            </a:r>
            <a:r>
              <a:rPr lang="ru-RU" sz="2400" b="1" u="sng" dirty="0">
                <a:solidFill>
                  <a:schemeClr val="tx1"/>
                </a:solidFill>
              </a:rPr>
              <a:t> на </a:t>
            </a:r>
            <a:r>
              <a:rPr lang="ru-RU" sz="2400" b="1" u="sng" dirty="0" err="1">
                <a:solidFill>
                  <a:schemeClr val="tx1"/>
                </a:solidFill>
              </a:rPr>
              <a:t>активних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рахунках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Власний</a:t>
            </a:r>
            <a:r>
              <a:rPr lang="ru-RU" sz="2400" dirty="0">
                <a:solidFill>
                  <a:schemeClr val="tx1"/>
                </a:solidFill>
              </a:rPr>
              <a:t> кап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тал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Грошов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кошти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Позики</a:t>
            </a:r>
            <a:r>
              <a:rPr lang="ru-RU" sz="2400" dirty="0">
                <a:solidFill>
                  <a:schemeClr val="tx1"/>
                </a:solidFill>
              </a:rPr>
              <a:t> банку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Розрахунки</a:t>
            </a:r>
            <a:r>
              <a:rPr lang="ru-RU" sz="2400" dirty="0">
                <a:solidFill>
                  <a:schemeClr val="tx1"/>
                </a:solidFill>
              </a:rPr>
              <a:t> з кредиторами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Розрахунки</a:t>
            </a:r>
            <a:r>
              <a:rPr lang="ru-RU" sz="2400" dirty="0">
                <a:solidFill>
                  <a:schemeClr val="tx1"/>
                </a:solidFill>
              </a:rPr>
              <a:t> за </a:t>
            </a:r>
            <a:r>
              <a:rPr lang="ru-RU" sz="2400" dirty="0" err="1">
                <a:solidFill>
                  <a:schemeClr val="tx1"/>
                </a:solidFill>
              </a:rPr>
              <a:t>зароб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тною</a:t>
            </a:r>
            <a:r>
              <a:rPr lang="ru-RU" sz="2400" dirty="0">
                <a:solidFill>
                  <a:schemeClr val="tx1"/>
                </a:solidFill>
              </a:rPr>
              <a:t> платою</a:t>
            </a:r>
          </a:p>
        </p:txBody>
      </p:sp>
    </p:spTree>
    <p:extLst>
      <p:ext uri="{BB962C8B-B14F-4D97-AF65-F5344CB8AC3E}">
        <p14:creationId xmlns:p14="http://schemas.microsoft.com/office/powerpoint/2010/main" val="142841055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ПДВ - </a:t>
            </a:r>
            <a:r>
              <a:rPr lang="ru-RU" sz="2400" dirty="0" err="1">
                <a:solidFill>
                  <a:schemeClr val="tx1"/>
                </a:solidFill>
              </a:rPr>
              <a:t>це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частина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новоствореної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вартост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ru-RU" sz="2400" dirty="0">
                <a:solidFill>
                  <a:schemeClr val="tx1"/>
                </a:solidFill>
              </a:rPr>
              <a:t>яка </a:t>
            </a:r>
            <a:r>
              <a:rPr lang="ru-RU" sz="2400" dirty="0" err="1">
                <a:solidFill>
                  <a:schemeClr val="tx1"/>
                </a:solidFill>
              </a:rPr>
              <a:t>сплачується</a:t>
            </a:r>
            <a:r>
              <a:rPr lang="ru-RU" sz="2400" dirty="0">
                <a:solidFill>
                  <a:schemeClr val="tx1"/>
                </a:solidFill>
              </a:rPr>
              <a:t> до бюджету. За </a:t>
            </a:r>
            <a:r>
              <a:rPr lang="ru-RU" sz="2400" dirty="0" err="1">
                <a:solidFill>
                  <a:schemeClr val="tx1"/>
                </a:solidFill>
              </a:rPr>
              <a:t>рахунок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чиїх</a:t>
            </a:r>
            <a:r>
              <a:rPr lang="ru-RU" sz="2400" dirty="0">
                <a:solidFill>
                  <a:schemeClr val="tx1"/>
                </a:solidFill>
              </a:rPr>
              <a:t> кошт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b="1" u="sng" dirty="0" err="1">
                <a:solidFill>
                  <a:schemeClr val="tx1"/>
                </a:solidFill>
              </a:rPr>
              <a:t>сплачується</a:t>
            </a:r>
            <a:r>
              <a:rPr lang="ru-RU" sz="2400" b="1" u="sng" dirty="0">
                <a:solidFill>
                  <a:schemeClr val="tx1"/>
                </a:solidFill>
              </a:rPr>
              <a:t> ПДВ (</a:t>
            </a:r>
            <a:r>
              <a:rPr lang="ru-RU" sz="2400" b="1" u="sng" dirty="0" err="1">
                <a:solidFill>
                  <a:schemeClr val="tx1"/>
                </a:solidFill>
              </a:rPr>
              <a:t>податок</a:t>
            </a:r>
            <a:r>
              <a:rPr lang="ru-RU" sz="2400" b="1" u="sng" dirty="0">
                <a:solidFill>
                  <a:schemeClr val="tx1"/>
                </a:solidFill>
              </a:rPr>
              <a:t> на </a:t>
            </a:r>
            <a:r>
              <a:rPr lang="ru-RU" sz="2400" b="1" u="sng" dirty="0" err="1">
                <a:solidFill>
                  <a:schemeClr val="tx1"/>
                </a:solidFill>
              </a:rPr>
              <a:t>додану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варт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сть</a:t>
            </a:r>
            <a:r>
              <a:rPr lang="ru-RU" sz="2400" b="1" u="sng" dirty="0">
                <a:solidFill>
                  <a:schemeClr val="tx1"/>
                </a:solidFill>
              </a:rPr>
              <a:t>)?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Суб’єкт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err="1">
                <a:solidFill>
                  <a:schemeClr val="tx1"/>
                </a:solidFill>
              </a:rPr>
              <a:t>роздр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бної</a:t>
            </a:r>
            <a:r>
              <a:rPr lang="ru-RU" sz="2400" dirty="0">
                <a:solidFill>
                  <a:schemeClr val="tx1"/>
                </a:solidFill>
              </a:rPr>
              <a:t> торг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вл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Суб’єкт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err="1">
                <a:solidFill>
                  <a:schemeClr val="tx1"/>
                </a:solidFill>
              </a:rPr>
              <a:t>оптової</a:t>
            </a:r>
            <a:r>
              <a:rPr lang="ru-RU" sz="2400" dirty="0">
                <a:solidFill>
                  <a:schemeClr val="tx1"/>
                </a:solidFill>
              </a:rPr>
              <a:t> торг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вл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endParaRPr lang="en-US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Виробника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Дистриб’ютора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За </a:t>
            </a:r>
            <a:r>
              <a:rPr lang="ru-RU" sz="2400" b="1" u="sng" dirty="0" err="1">
                <a:solidFill>
                  <a:schemeClr val="tx1"/>
                </a:solidFill>
              </a:rPr>
              <a:t>рахунок</a:t>
            </a:r>
            <a:r>
              <a:rPr lang="ru-RU" sz="2400" b="1" u="sng" dirty="0">
                <a:solidFill>
                  <a:schemeClr val="tx1"/>
                </a:solidFill>
              </a:rPr>
              <a:t> кошт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в, </a:t>
            </a:r>
            <a:r>
              <a:rPr lang="ru-RU" sz="2400" b="1" u="sng" dirty="0" err="1">
                <a:solidFill>
                  <a:schemeClr val="tx1"/>
                </a:solidFill>
              </a:rPr>
              <a:t>одержаних</a:t>
            </a:r>
            <a:r>
              <a:rPr lang="ru-RU" sz="2400" b="1" u="sng" dirty="0">
                <a:solidFill>
                  <a:schemeClr val="tx1"/>
                </a:solidFill>
              </a:rPr>
              <a:t> 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д </a:t>
            </a:r>
            <a:r>
              <a:rPr lang="ru-RU" sz="2400" b="1" u="sng" dirty="0" err="1">
                <a:solidFill>
                  <a:schemeClr val="tx1"/>
                </a:solidFill>
              </a:rPr>
              <a:t>покупц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</a:t>
            </a:r>
          </a:p>
          <a:p>
            <a:pPr marL="457200" indent="-457200">
              <a:buFont typeface="+mj-lt"/>
              <a:buAutoNum type="alphaUcPeriod"/>
            </a:pP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52147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b="1" u="sng" dirty="0" err="1">
                <a:solidFill>
                  <a:schemeClr val="tx1"/>
                </a:solidFill>
              </a:rPr>
              <a:t>Звичайна</a:t>
            </a:r>
            <a:r>
              <a:rPr lang="ru-RU" sz="2400" dirty="0">
                <a:solidFill>
                  <a:schemeClr val="tx1"/>
                </a:solidFill>
              </a:rPr>
              <a:t> 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яльн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сть</a:t>
            </a:r>
            <a:r>
              <a:rPr lang="ru-RU" sz="2400" dirty="0">
                <a:solidFill>
                  <a:schemeClr val="tx1"/>
                </a:solidFill>
              </a:rPr>
              <a:t> аптеки под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ляється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операц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йну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нвестиц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йну</a:t>
            </a:r>
            <a:r>
              <a:rPr lang="ru-RU" sz="2400" dirty="0">
                <a:solidFill>
                  <a:schemeClr val="tx1"/>
                </a:solidFill>
              </a:rPr>
              <a:t> та 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нансову</a:t>
            </a:r>
            <a:r>
              <a:rPr lang="ru-RU" sz="2400" dirty="0">
                <a:solidFill>
                  <a:schemeClr val="tx1"/>
                </a:solidFill>
              </a:rPr>
              <a:t>. До </a:t>
            </a:r>
            <a:r>
              <a:rPr lang="ru-RU" sz="2400" b="1" u="sng" dirty="0" err="1">
                <a:solidFill>
                  <a:schemeClr val="tx1"/>
                </a:solidFill>
              </a:rPr>
              <a:t>операц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йної</a:t>
            </a:r>
            <a:r>
              <a:rPr lang="ru-RU" sz="2400" b="1" u="sng" dirty="0">
                <a:solidFill>
                  <a:schemeClr val="tx1"/>
                </a:solidFill>
              </a:rPr>
              <a:t> д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яльност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дноситься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дшкодування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збитк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err="1">
                <a:solidFill>
                  <a:schemeClr val="tx1"/>
                </a:solidFill>
              </a:rPr>
              <a:t>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д </a:t>
            </a:r>
            <a:r>
              <a:rPr lang="ru-RU" sz="2400" dirty="0" err="1">
                <a:solidFill>
                  <a:schemeClr val="tx1"/>
                </a:solidFill>
              </a:rPr>
              <a:t>надзвичайних</a:t>
            </a:r>
            <a:r>
              <a:rPr lang="ru-RU" sz="2400" dirty="0">
                <a:solidFill>
                  <a:schemeClr val="tx1"/>
                </a:solidFill>
              </a:rPr>
              <a:t> под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й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Надходження</a:t>
            </a:r>
            <a:r>
              <a:rPr lang="ru-RU" sz="2400" b="1" u="sng" dirty="0">
                <a:solidFill>
                  <a:schemeClr val="tx1"/>
                </a:solidFill>
              </a:rPr>
              <a:t> кошт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 </a:t>
            </a:r>
            <a:r>
              <a:rPr lang="ru-RU" sz="2400" b="1" u="sng" dirty="0" err="1">
                <a:solidFill>
                  <a:schemeClr val="tx1"/>
                </a:solidFill>
              </a:rPr>
              <a:t>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д реал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зац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ї </a:t>
            </a:r>
            <a:r>
              <a:rPr lang="ru-RU" sz="2400" b="1" u="sng" dirty="0" err="1">
                <a:solidFill>
                  <a:schemeClr val="tx1"/>
                </a:solidFill>
              </a:rPr>
              <a:t>продукц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ї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Надходження</a:t>
            </a:r>
            <a:r>
              <a:rPr lang="ru-RU" sz="2400" dirty="0">
                <a:solidFill>
                  <a:schemeClr val="tx1"/>
                </a:solidFill>
              </a:rPr>
              <a:t> кошт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err="1">
                <a:solidFill>
                  <a:schemeClr val="tx1"/>
                </a:solidFill>
              </a:rPr>
              <a:t>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д 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нансових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нвестиц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й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Надходження</a:t>
            </a:r>
            <a:r>
              <a:rPr lang="ru-RU" sz="2400" dirty="0">
                <a:solidFill>
                  <a:schemeClr val="tx1"/>
                </a:solidFill>
              </a:rPr>
              <a:t> кошт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err="1">
                <a:solidFill>
                  <a:schemeClr val="tx1"/>
                </a:solidFill>
              </a:rPr>
              <a:t>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д </a:t>
            </a:r>
            <a:r>
              <a:rPr lang="ru-RU" sz="2400" dirty="0" err="1">
                <a:solidFill>
                  <a:schemeClr val="tx1"/>
                </a:solidFill>
              </a:rPr>
              <a:t>обл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гац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й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Див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денди</a:t>
            </a:r>
          </a:p>
        </p:txBody>
      </p:sp>
    </p:spTree>
    <p:extLst>
      <p:ext uri="{BB962C8B-B14F-4D97-AF65-F5344CB8AC3E}">
        <p14:creationId xmlns:p14="http://schemas.microsoft.com/office/powerpoint/2010/main" val="188228312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Повне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або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часткове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звiльнення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фiзичних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юридичних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осiб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вiд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сплати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податкiв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у </a:t>
            </a:r>
            <a:r>
              <a:rPr lang="ru-RU" sz="2400" dirty="0" err="1">
                <a:solidFill>
                  <a:schemeClr val="tx1"/>
                </a:solidFill>
              </a:rPr>
              <a:t>вiдповiдностi</a:t>
            </a:r>
            <a:r>
              <a:rPr lang="ru-RU" sz="2400" dirty="0">
                <a:solidFill>
                  <a:schemeClr val="tx1"/>
                </a:solidFill>
              </a:rPr>
              <a:t> до чинного </a:t>
            </a:r>
            <a:r>
              <a:rPr lang="ru-RU" sz="2400" dirty="0" err="1">
                <a:solidFill>
                  <a:schemeClr val="tx1"/>
                </a:solidFill>
              </a:rPr>
              <a:t>законодавства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називається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Податкова</a:t>
            </a:r>
            <a:r>
              <a:rPr lang="ru-RU" sz="2400" dirty="0">
                <a:solidFill>
                  <a:schemeClr val="tx1"/>
                </a:solidFill>
              </a:rPr>
              <a:t> ставка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Податок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Система </a:t>
            </a:r>
            <a:r>
              <a:rPr lang="ru-RU" sz="2400" dirty="0" err="1">
                <a:solidFill>
                  <a:schemeClr val="tx1"/>
                </a:solidFill>
              </a:rPr>
              <a:t>оподаткування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Податкова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пiльга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Суб’єкт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оподаткування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63319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b="1" u="sng" dirty="0" err="1">
                <a:solidFill>
                  <a:schemeClr val="tx1"/>
                </a:solidFill>
              </a:rPr>
              <a:t>Замовлена</a:t>
            </a:r>
            <a:r>
              <a:rPr lang="ru-RU" sz="2400" dirty="0">
                <a:solidFill>
                  <a:schemeClr val="tx1"/>
                </a:solidFill>
              </a:rPr>
              <a:t> 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дприємством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перев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рка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обл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ку </a:t>
            </a:r>
            <a:r>
              <a:rPr lang="ru-RU" sz="2400" dirty="0" err="1">
                <a:solidFill>
                  <a:schemeClr val="tx1"/>
                </a:solidFill>
              </a:rPr>
              <a:t>первинних</a:t>
            </a:r>
            <a:r>
              <a:rPr lang="ru-RU" sz="2400" dirty="0">
                <a:solidFill>
                  <a:schemeClr val="tx1"/>
                </a:solidFill>
              </a:rPr>
              <a:t> документ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 та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ншої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нформац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ї </a:t>
            </a:r>
            <a:r>
              <a:rPr lang="ru-RU" sz="2400" b="1" u="sng" dirty="0">
                <a:solidFill>
                  <a:schemeClr val="tx1"/>
                </a:solidFill>
              </a:rPr>
              <a:t>про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ф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нансово-господарську</a:t>
            </a:r>
            <a:r>
              <a:rPr lang="ru-RU" sz="2400" b="1" u="sng" dirty="0">
                <a:solidFill>
                  <a:schemeClr val="tx1"/>
                </a:solidFill>
              </a:rPr>
              <a:t> д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яльн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сть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суб’єкт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err="1">
                <a:solidFill>
                  <a:schemeClr val="tx1"/>
                </a:solidFill>
              </a:rPr>
              <a:t>господарювання</a:t>
            </a:r>
            <a:r>
              <a:rPr lang="ru-RU" sz="2400" dirty="0">
                <a:solidFill>
                  <a:schemeClr val="tx1"/>
                </a:solidFill>
              </a:rPr>
              <a:t> з метою </a:t>
            </a:r>
            <a:r>
              <a:rPr lang="ru-RU" sz="2400" dirty="0" err="1">
                <a:solidFill>
                  <a:schemeClr val="tx1"/>
                </a:solidFill>
              </a:rPr>
              <a:t>визначення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достов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рност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їх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тност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обл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ку, </a:t>
            </a:r>
            <a:r>
              <a:rPr lang="ru-RU" sz="2400" dirty="0" err="1">
                <a:solidFill>
                  <a:schemeClr val="tx1"/>
                </a:solidFill>
              </a:rPr>
              <a:t>його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повноти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називається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Аудит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Бухгалтерський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обл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к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нспектування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нансовий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анал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з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Експертиза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57530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 lnSpcReduction="10000"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Узагальнюючий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документ аудитора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передбачений</a:t>
            </a:r>
            <a:r>
              <a:rPr lang="ru-RU" sz="2400" dirty="0">
                <a:solidFill>
                  <a:schemeClr val="tx1"/>
                </a:solidFill>
              </a:rPr>
              <a:t> договором 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ж аудитором та </a:t>
            </a:r>
            <a:r>
              <a:rPr lang="ru-RU" sz="2400" dirty="0" err="1">
                <a:solidFill>
                  <a:schemeClr val="tx1"/>
                </a:solidFill>
              </a:rPr>
              <a:t>суб’єктом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господарювання</a:t>
            </a:r>
            <a:r>
              <a:rPr lang="ru-RU" sz="2400" dirty="0">
                <a:solidFill>
                  <a:schemeClr val="tx1"/>
                </a:solidFill>
              </a:rPr>
              <a:t>, у </a:t>
            </a:r>
            <a:r>
              <a:rPr lang="ru-RU" sz="2400" dirty="0" err="1">
                <a:solidFill>
                  <a:schemeClr val="tx1"/>
                </a:solidFill>
              </a:rPr>
              <a:t>якому</a:t>
            </a: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дов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льн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й форм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подана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нформац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я </a:t>
            </a:r>
            <a:r>
              <a:rPr lang="ru-RU" sz="2400" b="1" u="sng" dirty="0">
                <a:solidFill>
                  <a:schemeClr val="tx1"/>
                </a:solidFill>
              </a:rPr>
              <a:t>про </a:t>
            </a:r>
            <a:r>
              <a:rPr lang="ru-RU" sz="2400" b="1" u="sng" dirty="0" err="1">
                <a:solidFill>
                  <a:schemeClr val="tx1"/>
                </a:solidFill>
              </a:rPr>
              <a:t>результати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проведення</a:t>
            </a:r>
            <a:r>
              <a:rPr lang="ru-RU" sz="2400" b="1" u="sng" dirty="0">
                <a:solidFill>
                  <a:schemeClr val="tx1"/>
                </a:solidFill>
              </a:rPr>
              <a:t> аудиту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виявлен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недол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ки</a:t>
            </a: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бухгалтерському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обл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ку та </a:t>
            </a:r>
            <a:r>
              <a:rPr lang="ru-RU" sz="2400" dirty="0" err="1">
                <a:solidFill>
                  <a:schemeClr val="tx1"/>
                </a:solidFill>
              </a:rPr>
              <a:t>рекомендац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ї </a:t>
            </a:r>
            <a:r>
              <a:rPr lang="ru-RU" sz="2400" dirty="0" err="1">
                <a:solidFill>
                  <a:schemeClr val="tx1"/>
                </a:solidFill>
              </a:rPr>
              <a:t>щодо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їх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усунення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називається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Зв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т про 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нансов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результати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Бухгалтерський</a:t>
            </a:r>
            <a:r>
              <a:rPr lang="ru-RU" sz="2400" dirty="0">
                <a:solidFill>
                  <a:schemeClr val="tx1"/>
                </a:solidFill>
              </a:rPr>
              <a:t> баланс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Зв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т про </a:t>
            </a:r>
            <a:r>
              <a:rPr lang="ru-RU" sz="2400" dirty="0" err="1">
                <a:solidFill>
                  <a:schemeClr val="tx1"/>
                </a:solidFill>
              </a:rPr>
              <a:t>грошов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кошти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Аудиторський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т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Зв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т про </a:t>
            </a:r>
            <a:r>
              <a:rPr lang="ru-RU" sz="2400" dirty="0" err="1">
                <a:solidFill>
                  <a:schemeClr val="tx1"/>
                </a:solidFill>
              </a:rPr>
              <a:t>власний</a:t>
            </a:r>
            <a:r>
              <a:rPr lang="ru-RU" sz="2400" dirty="0">
                <a:solidFill>
                  <a:schemeClr val="tx1"/>
                </a:solidFill>
              </a:rPr>
              <a:t> кап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тал</a:t>
            </a:r>
          </a:p>
        </p:txBody>
      </p:sp>
    </p:spTree>
    <p:extLst>
      <p:ext uri="{BB962C8B-B14F-4D97-AF65-F5344CB8AC3E}">
        <p14:creationId xmlns:p14="http://schemas.microsoft.com/office/powerpoint/2010/main" val="182477788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Вкажiть</a:t>
            </a:r>
            <a:r>
              <a:rPr lang="ru-RU" sz="2400" dirty="0">
                <a:solidFill>
                  <a:schemeClr val="tx1"/>
                </a:solidFill>
              </a:rPr>
              <a:t>, як </a:t>
            </a:r>
            <a:r>
              <a:rPr lang="ru-RU" sz="2400" dirty="0" err="1">
                <a:solidFill>
                  <a:schemeClr val="tx1"/>
                </a:solidFill>
              </a:rPr>
              <a:t>називається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економiчний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показник</a:t>
            </a:r>
            <a:r>
              <a:rPr lang="ru-RU" sz="2400" dirty="0">
                <a:solidFill>
                  <a:schemeClr val="tx1"/>
                </a:solidFill>
              </a:rPr>
              <a:t> аптеки,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характеризує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обсяг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продажу </a:t>
            </a:r>
            <a:r>
              <a:rPr lang="ru-RU" sz="2400" b="1" u="sng" dirty="0" err="1">
                <a:solidFill>
                  <a:schemeClr val="tx1"/>
                </a:solidFill>
              </a:rPr>
              <a:t>товарiв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аптечного </a:t>
            </a:r>
            <a:r>
              <a:rPr lang="ru-RU" sz="2400" dirty="0" err="1">
                <a:solidFill>
                  <a:schemeClr val="tx1"/>
                </a:solidFill>
              </a:rPr>
              <a:t>асортименту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за </a:t>
            </a:r>
            <a:r>
              <a:rPr lang="ru-RU" sz="2400" b="1" u="sng" dirty="0" err="1">
                <a:solidFill>
                  <a:schemeClr val="tx1"/>
                </a:solidFill>
              </a:rPr>
              <a:t>певний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перiод</a:t>
            </a:r>
            <a:r>
              <a:rPr lang="ru-RU" sz="2400" b="1" u="sng" dirty="0">
                <a:solidFill>
                  <a:schemeClr val="tx1"/>
                </a:solidFill>
              </a:rPr>
              <a:t> часу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Рентабельнiсть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Прибуток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Витрати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обiгу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Норматив товарного запасу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Товарообiг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97817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Для </a:t>
            </a:r>
            <a:r>
              <a:rPr lang="ru-RU" sz="2400" dirty="0" err="1">
                <a:solidFill>
                  <a:schemeClr val="tx1"/>
                </a:solidFill>
              </a:rPr>
              <a:t>виплати</a:t>
            </a:r>
            <a:r>
              <a:rPr lang="ru-RU" sz="2400" dirty="0">
                <a:solidFill>
                  <a:schemeClr val="tx1"/>
                </a:solidFill>
              </a:rPr>
              <a:t> кошт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 на 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дрядження</a:t>
            </a:r>
            <a:r>
              <a:rPr lang="ru-RU" sz="2400" dirty="0">
                <a:solidFill>
                  <a:schemeClr val="tx1"/>
                </a:solidFill>
              </a:rPr>
              <a:t> зав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дуючому</a:t>
            </a:r>
            <a:r>
              <a:rPr lang="ru-RU" sz="2400" dirty="0">
                <a:solidFill>
                  <a:schemeClr val="tx1"/>
                </a:solidFill>
              </a:rPr>
              <a:t> аптеки </a:t>
            </a:r>
            <a:r>
              <a:rPr lang="ru-RU" sz="2400" dirty="0" err="1">
                <a:solidFill>
                  <a:schemeClr val="tx1"/>
                </a:solidFill>
              </a:rPr>
              <a:t>касир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видав</a:t>
            </a:r>
            <a:r>
              <a:rPr lang="ru-RU" sz="2400" dirty="0">
                <a:solidFill>
                  <a:schemeClr val="tx1"/>
                </a:solidFill>
              </a:rPr>
              <a:t> гот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вку</a:t>
            </a:r>
            <a:r>
              <a:rPr lang="ru-RU" sz="2400" dirty="0">
                <a:solidFill>
                  <a:schemeClr val="tx1"/>
                </a:solidFill>
              </a:rPr>
              <a:t> з </a:t>
            </a:r>
            <a:r>
              <a:rPr lang="ru-RU" sz="2400" dirty="0" err="1">
                <a:solidFill>
                  <a:schemeClr val="tx1"/>
                </a:solidFill>
              </a:rPr>
              <a:t>каси</a:t>
            </a:r>
            <a:r>
              <a:rPr lang="ru-RU" sz="2400" dirty="0">
                <a:solidFill>
                  <a:schemeClr val="tx1"/>
                </a:solidFill>
              </a:rPr>
              <a:t>. На 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дстав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якого</a:t>
            </a:r>
            <a:r>
              <a:rPr lang="ru-RU" sz="2400" dirty="0">
                <a:solidFill>
                  <a:schemeClr val="tx1"/>
                </a:solidFill>
              </a:rPr>
              <a:t> документу </a:t>
            </a:r>
            <a:r>
              <a:rPr lang="ru-RU" sz="2400" dirty="0" err="1">
                <a:solidFill>
                  <a:schemeClr val="tx1"/>
                </a:solidFill>
              </a:rPr>
              <a:t>були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видан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грош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Видатковий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касовий</a:t>
            </a:r>
            <a:r>
              <a:rPr lang="ru-RU" sz="2400" b="1" u="sng" dirty="0">
                <a:solidFill>
                  <a:schemeClr val="tx1"/>
                </a:solidFill>
              </a:rPr>
              <a:t> ордер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Прибутковий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касовий</a:t>
            </a:r>
            <a:r>
              <a:rPr lang="ru-RU" sz="2400" dirty="0">
                <a:solidFill>
                  <a:schemeClr val="tx1"/>
                </a:solidFill>
              </a:rPr>
              <a:t> ордер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Квитанц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я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Плат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жне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доручення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Акт </a:t>
            </a:r>
            <a:r>
              <a:rPr lang="ru-RU" sz="2400" dirty="0" err="1">
                <a:solidFill>
                  <a:schemeClr val="tx1"/>
                </a:solidFill>
              </a:rPr>
              <a:t>видач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гот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вки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8023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b="1" u="sng" dirty="0">
                <a:solidFill>
                  <a:schemeClr val="tx1"/>
                </a:solidFill>
              </a:rPr>
              <a:t>Рецепт </a:t>
            </a:r>
            <a:r>
              <a:rPr lang="ru-RU" sz="2400" dirty="0">
                <a:solidFill>
                  <a:schemeClr val="tx1"/>
                </a:solidFill>
              </a:rPr>
              <a:t>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каря </a:t>
            </a:r>
            <a:r>
              <a:rPr lang="ru-RU" sz="2400" dirty="0" err="1">
                <a:solidFill>
                  <a:schemeClr val="tx1"/>
                </a:solidFill>
              </a:rPr>
              <a:t>виконує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певн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функц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ї.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Вкаж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ть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завдяки</a:t>
            </a:r>
            <a:r>
              <a:rPr lang="ru-RU" sz="2400" dirty="0">
                <a:solidFill>
                  <a:schemeClr val="tx1"/>
                </a:solidFill>
              </a:rPr>
              <a:t> як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й з них рецепт є 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дставою</a:t>
            </a:r>
            <a:r>
              <a:rPr lang="ru-RU" sz="2400" dirty="0">
                <a:solidFill>
                  <a:schemeClr val="tx1"/>
                </a:solidFill>
              </a:rPr>
              <a:t> для </a:t>
            </a:r>
            <a:r>
              <a:rPr lang="ru-RU" sz="2400" dirty="0" err="1">
                <a:solidFill>
                  <a:schemeClr val="tx1"/>
                </a:solidFill>
              </a:rPr>
              <a:t>розрахунк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b="1" u="sng" dirty="0">
                <a:solidFill>
                  <a:schemeClr val="tx1"/>
                </a:solidFill>
              </a:rPr>
              <a:t>у раз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безкоштовного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або</a:t>
            </a:r>
            <a:r>
              <a:rPr lang="ru-RU" sz="2400" b="1" u="sng" dirty="0">
                <a:solidFill>
                  <a:schemeClr val="tx1"/>
                </a:solidFill>
              </a:rPr>
              <a:t> п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льгового</a:t>
            </a:r>
            <a:r>
              <a:rPr lang="ru-RU" sz="2400" b="1" u="sng" dirty="0">
                <a:solidFill>
                  <a:schemeClr val="tx1"/>
                </a:solidFill>
              </a:rPr>
              <a:t> 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дпуску</a:t>
            </a:r>
            <a:r>
              <a:rPr lang="ru-RU" sz="2400" b="1" u="sng" dirty="0">
                <a:solidFill>
                  <a:schemeClr val="tx1"/>
                </a:solidFill>
              </a:rPr>
              <a:t> 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к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Економ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чна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Соц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альна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Юридична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Медична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Технолог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чна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7408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Для </a:t>
            </a:r>
            <a:r>
              <a:rPr lang="ru-RU" sz="2400" dirty="0" err="1">
                <a:solidFill>
                  <a:schemeClr val="tx1"/>
                </a:solidFill>
              </a:rPr>
              <a:t>забезпечення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якост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ЛЗ в </a:t>
            </a:r>
            <a:r>
              <a:rPr lang="ru-RU" sz="2400" dirty="0" err="1">
                <a:solidFill>
                  <a:schemeClr val="tx1"/>
                </a:solidFill>
              </a:rPr>
              <a:t>аптец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велика </a:t>
            </a:r>
            <a:r>
              <a:rPr lang="ru-RU" sz="2400" dirty="0" err="1">
                <a:solidFill>
                  <a:schemeClr val="tx1"/>
                </a:solidFill>
              </a:rPr>
              <a:t>увага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прид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ляється</a:t>
            </a:r>
            <a:r>
              <a:rPr lang="ru-RU" sz="2400" dirty="0">
                <a:solidFill>
                  <a:schemeClr val="tx1"/>
                </a:solidFill>
              </a:rPr>
              <a:t> контролю </a:t>
            </a:r>
            <a:r>
              <a:rPr lang="ru-RU" sz="2400" dirty="0" err="1">
                <a:solidFill>
                  <a:schemeClr val="tx1"/>
                </a:solidFill>
              </a:rPr>
              <a:t>якост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к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в. </a:t>
            </a:r>
            <a:r>
              <a:rPr lang="ru-RU" sz="2400" b="1" u="sng" dirty="0">
                <a:solidFill>
                  <a:schemeClr val="tx1"/>
                </a:solidFill>
              </a:rPr>
              <a:t>Гарантом </a:t>
            </a:r>
            <a:r>
              <a:rPr lang="ru-RU" sz="2400" b="1" u="sng" dirty="0" err="1">
                <a:solidFill>
                  <a:schemeClr val="tx1"/>
                </a:solidFill>
              </a:rPr>
              <a:t>якост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фармацевтичного</a:t>
            </a:r>
            <a:r>
              <a:rPr lang="ru-RU" sz="2400" dirty="0">
                <a:solidFill>
                  <a:schemeClr val="tx1"/>
                </a:solidFill>
              </a:rPr>
              <a:t> препарату є: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Сертиф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кат </a:t>
            </a:r>
            <a:r>
              <a:rPr lang="ru-RU" sz="2400" b="1" u="sng" dirty="0" err="1">
                <a:solidFill>
                  <a:schemeClr val="tx1"/>
                </a:solidFill>
              </a:rPr>
              <a:t>якост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endParaRPr lang="en-US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Св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доцтво</a:t>
            </a:r>
            <a:r>
              <a:rPr lang="ru-RU" sz="2400" dirty="0">
                <a:solidFill>
                  <a:schemeClr val="tx1"/>
                </a:solidFill>
              </a:rPr>
              <a:t> про </a:t>
            </a:r>
            <a:r>
              <a:rPr lang="ru-RU" sz="2400" dirty="0" err="1">
                <a:solidFill>
                  <a:schemeClr val="tx1"/>
                </a:solidFill>
              </a:rPr>
              <a:t>реєстрац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ю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Г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г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єн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висновок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Сан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тарне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посв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дчення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Сан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тарний</a:t>
            </a:r>
            <a:r>
              <a:rPr lang="ru-RU" sz="2400" dirty="0">
                <a:solidFill>
                  <a:schemeClr val="tx1"/>
                </a:solidFill>
              </a:rPr>
              <a:t> паспорт</a:t>
            </a:r>
          </a:p>
        </p:txBody>
      </p:sp>
    </p:spTree>
    <p:extLst>
      <p:ext uri="{BB962C8B-B14F-4D97-AF65-F5344CB8AC3E}">
        <p14:creationId xmlns:p14="http://schemas.microsoft.com/office/powerpoint/2010/main" val="228174876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Суб’єкт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господарювання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провадить</a:t>
            </a:r>
            <a:r>
              <a:rPr lang="ru-RU" sz="2400" dirty="0">
                <a:solidFill>
                  <a:schemeClr val="tx1"/>
                </a:solidFill>
              </a:rPr>
              <a:t> 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яльн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сть</a:t>
            </a:r>
            <a:r>
              <a:rPr lang="ru-RU" sz="2400" dirty="0">
                <a:solidFill>
                  <a:schemeClr val="tx1"/>
                </a:solidFill>
              </a:rPr>
              <a:t> з </a:t>
            </a:r>
            <a:r>
              <a:rPr lang="ru-RU" sz="2400" dirty="0" err="1">
                <a:solidFill>
                  <a:schemeClr val="tx1"/>
                </a:solidFill>
              </a:rPr>
              <a:t>роздр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бної</a:t>
            </a:r>
            <a:r>
              <a:rPr lang="ru-RU" sz="2400" dirty="0">
                <a:solidFill>
                  <a:schemeClr val="tx1"/>
                </a:solidFill>
              </a:rPr>
              <a:t> торг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вл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карськими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засобами</a:t>
            </a:r>
            <a:r>
              <a:rPr lang="ru-RU" sz="2400" dirty="0">
                <a:solidFill>
                  <a:schemeClr val="tx1"/>
                </a:solidFill>
              </a:rPr>
              <a:t>, повинен </a:t>
            </a:r>
            <a:r>
              <a:rPr lang="ru-RU" sz="2400" b="1" u="sng" dirty="0" err="1">
                <a:solidFill>
                  <a:schemeClr val="tx1"/>
                </a:solidFill>
              </a:rPr>
              <a:t>збер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гати </a:t>
            </a:r>
            <a:r>
              <a:rPr lang="ru-RU" sz="2400" b="1" u="sng" dirty="0" err="1">
                <a:solidFill>
                  <a:schemeClr val="tx1"/>
                </a:solidFill>
              </a:rPr>
              <a:t>сертиф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кати </a:t>
            </a:r>
            <a:r>
              <a:rPr lang="ru-RU" sz="2400" b="1" u="sng" dirty="0" err="1">
                <a:solidFill>
                  <a:schemeClr val="tx1"/>
                </a:solidFill>
              </a:rPr>
              <a:t>якост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виробника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протягом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наступного</a:t>
            </a:r>
            <a:r>
              <a:rPr lang="ru-RU" sz="2400" dirty="0">
                <a:solidFill>
                  <a:schemeClr val="tx1"/>
                </a:solidFill>
              </a:rPr>
              <a:t> терм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ну: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1 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к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3 роки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2 роки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6 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сяц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5 рок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</a:t>
            </a:r>
          </a:p>
        </p:txBody>
      </p:sp>
    </p:spTree>
    <p:extLst>
      <p:ext uri="{BB962C8B-B14F-4D97-AF65-F5344CB8AC3E}">
        <p14:creationId xmlns:p14="http://schemas.microsoft.com/office/powerpoint/2010/main" val="29864434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Аптека </a:t>
            </a:r>
            <a:r>
              <a:rPr lang="ru-RU" sz="2400" dirty="0" err="1">
                <a:solidFill>
                  <a:schemeClr val="tx1"/>
                </a:solidFill>
              </a:rPr>
              <a:t>зобов’язана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надавати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першу </a:t>
            </a:r>
            <a:r>
              <a:rPr lang="ru-RU" sz="2400" b="1" u="sng" dirty="0" err="1">
                <a:solidFill>
                  <a:schemeClr val="tx1"/>
                </a:solidFill>
              </a:rPr>
              <a:t>медичну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допомогу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Вкажiть</a:t>
            </a:r>
            <a:r>
              <a:rPr lang="ru-RU" sz="2400" dirty="0">
                <a:solidFill>
                  <a:schemeClr val="tx1"/>
                </a:solidFill>
              </a:rPr>
              <a:t> в </a:t>
            </a:r>
            <a:r>
              <a:rPr lang="ru-RU" sz="2400" dirty="0" err="1">
                <a:solidFill>
                  <a:schemeClr val="tx1"/>
                </a:solidFill>
              </a:rPr>
              <a:t>якому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первинному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документi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вiдображаються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витрати</a:t>
            </a:r>
            <a:r>
              <a:rPr lang="ru-RU" sz="2400" b="1" u="sng" dirty="0">
                <a:solidFill>
                  <a:schemeClr val="tx1"/>
                </a:solidFill>
              </a:rPr>
              <a:t> товару </a:t>
            </a:r>
            <a:r>
              <a:rPr lang="ru-RU" sz="2400" dirty="0">
                <a:solidFill>
                  <a:schemeClr val="tx1"/>
                </a:solidFill>
              </a:rPr>
              <a:t>на </a:t>
            </a:r>
            <a:r>
              <a:rPr lang="ru-RU" sz="2400" dirty="0" err="1">
                <a:solidFill>
                  <a:schemeClr val="tx1"/>
                </a:solidFill>
              </a:rPr>
              <a:t>проведення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такої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дiяльностi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Касова</a:t>
            </a:r>
            <a:r>
              <a:rPr lang="ru-RU" sz="2400" dirty="0">
                <a:solidFill>
                  <a:schemeClr val="tx1"/>
                </a:solidFill>
              </a:rPr>
              <a:t> книга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Звiт</a:t>
            </a:r>
            <a:r>
              <a:rPr lang="ru-RU" sz="2400" dirty="0">
                <a:solidFill>
                  <a:schemeClr val="tx1"/>
                </a:solidFill>
              </a:rPr>
              <a:t> про рух тари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Довiдка</a:t>
            </a:r>
            <a:r>
              <a:rPr lang="ru-RU" sz="2400" b="1" u="sng" dirty="0">
                <a:solidFill>
                  <a:schemeClr val="tx1"/>
                </a:solidFill>
              </a:rPr>
              <a:t> про </a:t>
            </a:r>
            <a:r>
              <a:rPr lang="ru-RU" sz="2400" b="1" u="sng" dirty="0" err="1">
                <a:solidFill>
                  <a:schemeClr val="tx1"/>
                </a:solidFill>
              </a:rPr>
              <a:t>списання</a:t>
            </a:r>
            <a:r>
              <a:rPr lang="ru-RU" sz="2400" b="1" u="sng" dirty="0">
                <a:solidFill>
                  <a:schemeClr val="tx1"/>
                </a:solidFill>
              </a:rPr>
              <a:t> товару 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Реєстрацiя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роздрiбних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оборотiв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Журнал </a:t>
            </a:r>
            <a:r>
              <a:rPr lang="ru-RU" sz="2400" dirty="0" err="1">
                <a:solidFill>
                  <a:schemeClr val="tx1"/>
                </a:solidFill>
              </a:rPr>
              <a:t>облiку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рецептури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06928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Частка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вiд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дiлення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суми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торгових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накладень</a:t>
            </a:r>
            <a:r>
              <a:rPr lang="ru-RU" sz="2400" b="1" u="sng" dirty="0">
                <a:solidFill>
                  <a:schemeClr val="tx1"/>
                </a:solidFill>
              </a:rPr>
              <a:t> до </a:t>
            </a:r>
            <a:r>
              <a:rPr lang="ru-RU" sz="2400" b="1" u="sng" dirty="0" err="1">
                <a:solidFill>
                  <a:schemeClr val="tx1"/>
                </a:solidFill>
              </a:rPr>
              <a:t>товарообiгу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err="1">
                <a:solidFill>
                  <a:schemeClr val="tx1"/>
                </a:solidFill>
              </a:rPr>
              <a:t>роздрiбних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цiнах</a:t>
            </a:r>
            <a:r>
              <a:rPr lang="ru-RU" sz="2400" dirty="0">
                <a:solidFill>
                  <a:schemeClr val="tx1"/>
                </a:solidFill>
              </a:rPr>
              <a:t> (</a:t>
            </a:r>
            <a:r>
              <a:rPr lang="ru-RU" sz="2400" b="1" u="sng" dirty="0">
                <a:solidFill>
                  <a:schemeClr val="tx1"/>
                </a:solidFill>
              </a:rPr>
              <a:t>у </a:t>
            </a:r>
            <a:r>
              <a:rPr lang="ru-RU" sz="2400" b="1" u="sng" dirty="0" err="1">
                <a:solidFill>
                  <a:schemeClr val="tx1"/>
                </a:solidFill>
              </a:rPr>
              <a:t>вiдсотках</a:t>
            </a:r>
            <a:r>
              <a:rPr lang="ru-RU" sz="2400" dirty="0">
                <a:solidFill>
                  <a:schemeClr val="tx1"/>
                </a:solidFill>
              </a:rPr>
              <a:t>) </a:t>
            </a:r>
            <a:r>
              <a:rPr lang="ru-RU" sz="2400" dirty="0" err="1">
                <a:solidFill>
                  <a:schemeClr val="tx1"/>
                </a:solidFill>
              </a:rPr>
              <a:t>визначає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Рiвень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торгових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накладень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Собiвартiсть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Дохiд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Рентабельнiсть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Витрати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90381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err="1">
                <a:solidFill>
                  <a:schemeClr val="tx1"/>
                </a:solidFill>
              </a:rPr>
              <a:t>торговельному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залi</a:t>
            </a:r>
            <a:r>
              <a:rPr lang="ru-RU" sz="2400" dirty="0">
                <a:solidFill>
                  <a:schemeClr val="tx1"/>
                </a:solidFill>
              </a:rPr>
              <a:t> аптеки </a:t>
            </a:r>
            <a:r>
              <a:rPr lang="ru-RU" sz="2400" b="1" u="sng" dirty="0" err="1">
                <a:solidFill>
                  <a:schemeClr val="tx1"/>
                </a:solidFill>
              </a:rPr>
              <a:t>дiєтичнi</a:t>
            </a:r>
            <a:r>
              <a:rPr lang="ru-RU" sz="2400" b="1" u="sng" dirty="0">
                <a:solidFill>
                  <a:schemeClr val="tx1"/>
                </a:solidFill>
              </a:rPr>
              <a:t> добавки </a:t>
            </a:r>
            <a:r>
              <a:rPr lang="ru-RU" sz="2400" dirty="0">
                <a:solidFill>
                  <a:schemeClr val="tx1"/>
                </a:solidFill>
              </a:rPr>
              <a:t>та </a:t>
            </a:r>
            <a:r>
              <a:rPr lang="ru-RU" sz="2400" b="1" u="sng" dirty="0" err="1">
                <a:solidFill>
                  <a:schemeClr val="tx1"/>
                </a:solidFill>
              </a:rPr>
              <a:t>харчовi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продукти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спецiального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дiєтичного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споживання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повиннi</a:t>
            </a:r>
            <a:r>
              <a:rPr lang="ru-RU" sz="2400" dirty="0">
                <a:solidFill>
                  <a:schemeClr val="tx1"/>
                </a:solidFill>
              </a:rPr>
              <a:t> бути </a:t>
            </a:r>
            <a:r>
              <a:rPr lang="ru-RU" sz="2400" dirty="0" err="1">
                <a:solidFill>
                  <a:schemeClr val="tx1"/>
                </a:solidFill>
              </a:rPr>
              <a:t>розмiщенi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За </a:t>
            </a:r>
            <a:r>
              <a:rPr lang="ru-RU" sz="2400" dirty="0" err="1">
                <a:solidFill>
                  <a:schemeClr val="tx1"/>
                </a:solidFill>
              </a:rPr>
              <a:t>фармакотерапевтичними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групами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На </a:t>
            </a:r>
            <a:r>
              <a:rPr lang="ru-RU" sz="2400" b="1" u="sng" dirty="0" err="1">
                <a:solidFill>
                  <a:schemeClr val="tx1"/>
                </a:solidFill>
              </a:rPr>
              <a:t>окремих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стелажах</a:t>
            </a:r>
            <a:r>
              <a:rPr lang="ru-RU" sz="2400" b="1" u="sng" dirty="0">
                <a:solidFill>
                  <a:schemeClr val="tx1"/>
                </a:solidFill>
              </a:rPr>
              <a:t> та </a:t>
            </a:r>
            <a:r>
              <a:rPr lang="ru-RU" sz="2400" b="1" u="sng" dirty="0" err="1">
                <a:solidFill>
                  <a:schemeClr val="tx1"/>
                </a:solidFill>
              </a:rPr>
              <a:t>вiтринах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По </a:t>
            </a:r>
            <a:r>
              <a:rPr lang="ru-RU" sz="2400" dirty="0" err="1">
                <a:solidFill>
                  <a:schemeClr val="tx1"/>
                </a:solidFill>
              </a:rPr>
              <a:t>застосуванню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Разом з </a:t>
            </a:r>
            <a:r>
              <a:rPr lang="ru-RU" sz="2400" dirty="0" err="1">
                <a:solidFill>
                  <a:schemeClr val="tx1"/>
                </a:solidFill>
              </a:rPr>
              <a:t>лiкарськими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засобами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За АТС-</a:t>
            </a:r>
            <a:r>
              <a:rPr lang="ru-RU" sz="2400" dirty="0" err="1">
                <a:solidFill>
                  <a:schemeClr val="tx1"/>
                </a:solidFill>
              </a:rPr>
              <a:t>класифiкацiєю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85671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Торгово-ф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нансова</a:t>
            </a:r>
            <a:r>
              <a:rPr lang="ru-RU" sz="2400" dirty="0">
                <a:solidFill>
                  <a:schemeClr val="tx1"/>
                </a:solidFill>
              </a:rPr>
              <a:t> 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яльн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сть</a:t>
            </a:r>
            <a:r>
              <a:rPr lang="ru-RU" sz="2400" dirty="0">
                <a:solidFill>
                  <a:schemeClr val="tx1"/>
                </a:solidFill>
              </a:rPr>
              <a:t> аптеки </a:t>
            </a:r>
            <a:r>
              <a:rPr lang="ru-RU" sz="2400" dirty="0" err="1">
                <a:solidFill>
                  <a:schemeClr val="tx1"/>
                </a:solidFill>
              </a:rPr>
              <a:t>характеризується</a:t>
            </a:r>
            <a:r>
              <a:rPr lang="ru-RU" sz="2400" dirty="0">
                <a:solidFill>
                  <a:schemeClr val="tx1"/>
                </a:solidFill>
              </a:rPr>
              <a:t> рядом </a:t>
            </a:r>
            <a:r>
              <a:rPr lang="ru-RU" sz="2400" b="1" u="sng" dirty="0" err="1">
                <a:solidFill>
                  <a:schemeClr val="tx1"/>
                </a:solidFill>
              </a:rPr>
              <a:t>показник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в. </a:t>
            </a:r>
            <a:r>
              <a:rPr lang="ru-RU" sz="2400" dirty="0" err="1">
                <a:solidFill>
                  <a:schemeClr val="tx1"/>
                </a:solidFill>
              </a:rPr>
              <a:t>Якому</a:t>
            </a:r>
            <a:r>
              <a:rPr lang="ru-RU" sz="2400" dirty="0">
                <a:solidFill>
                  <a:schemeClr val="tx1"/>
                </a:solidFill>
              </a:rPr>
              <a:t> з них 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дпов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дає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визначення</a:t>
            </a:r>
            <a:r>
              <a:rPr lang="ru-RU" sz="2400" dirty="0">
                <a:solidFill>
                  <a:schemeClr val="tx1"/>
                </a:solidFill>
              </a:rPr>
              <a:t> ”</a:t>
            </a:r>
            <a:r>
              <a:rPr lang="ru-RU" sz="2400" b="1" u="sng" dirty="0">
                <a:solidFill>
                  <a:schemeClr val="tx1"/>
                </a:solidFill>
              </a:rPr>
              <a:t>сума реал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зованого</a:t>
            </a:r>
            <a:r>
              <a:rPr lang="ru-RU" sz="2400" b="1" u="sng" dirty="0">
                <a:solidFill>
                  <a:schemeClr val="tx1"/>
                </a:solidFill>
              </a:rPr>
              <a:t> товару на одного </a:t>
            </a:r>
            <a:r>
              <a:rPr lang="ru-RU" sz="2400" b="1" u="sng" dirty="0" err="1">
                <a:solidFill>
                  <a:schemeClr val="tx1"/>
                </a:solidFill>
              </a:rPr>
              <a:t>прац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вника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середньоспискової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чисельност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”: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Товарооб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г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Торгов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накладення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Витрати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Продуктивн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сть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прац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ндекс</a:t>
            </a:r>
            <a:r>
              <a:rPr lang="ru-RU" sz="2400" dirty="0">
                <a:solidFill>
                  <a:schemeClr val="tx1"/>
                </a:solidFill>
              </a:rPr>
              <a:t> 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н</a:t>
            </a:r>
          </a:p>
        </p:txBody>
      </p:sp>
    </p:spTree>
    <p:extLst>
      <p:ext uri="{BB962C8B-B14F-4D97-AF65-F5344CB8AC3E}">
        <p14:creationId xmlns:p14="http://schemas.microsoft.com/office/powerpoint/2010/main" val="213024301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Аптека </a:t>
            </a:r>
            <a:r>
              <a:rPr lang="ru-RU" sz="2400" dirty="0" err="1">
                <a:solidFill>
                  <a:schemeClr val="tx1"/>
                </a:solidFill>
              </a:rPr>
              <a:t>отримала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лiкарськi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вiд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постачальника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вид контролю</a:t>
            </a:r>
            <a:r>
              <a:rPr lang="ru-RU" sz="2400" dirty="0">
                <a:solidFill>
                  <a:schemeClr val="tx1"/>
                </a:solidFill>
              </a:rPr>
              <a:t> проводить </a:t>
            </a:r>
            <a:r>
              <a:rPr lang="ru-RU" sz="2400" b="1" u="sng" dirty="0" err="1">
                <a:solidFill>
                  <a:schemeClr val="tx1"/>
                </a:solidFill>
              </a:rPr>
              <a:t>уповноважена</a:t>
            </a:r>
            <a:r>
              <a:rPr lang="ru-RU" sz="2400" b="1" u="sng" dirty="0">
                <a:solidFill>
                  <a:schemeClr val="tx1"/>
                </a:solidFill>
              </a:rPr>
              <a:t> особа </a:t>
            </a:r>
            <a:r>
              <a:rPr lang="ru-RU" sz="2400" dirty="0">
                <a:solidFill>
                  <a:schemeClr val="tx1"/>
                </a:solidFill>
              </a:rPr>
              <a:t>аптеки?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Вiзуальний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Опитувальний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Хiмiчний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Контроль при </a:t>
            </a:r>
            <a:r>
              <a:rPr lang="ru-RU" sz="2400" dirty="0" err="1">
                <a:solidFill>
                  <a:schemeClr val="tx1"/>
                </a:solidFill>
              </a:rPr>
              <a:t>вiдпуску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Лабораторний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98589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b="1" u="sng" dirty="0" err="1">
                <a:solidFill>
                  <a:schemeClr val="tx1"/>
                </a:solidFill>
              </a:rPr>
              <a:t>Роздр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бна</a:t>
            </a:r>
            <a:r>
              <a:rPr lang="ru-RU" sz="2400" b="1" u="sng" dirty="0">
                <a:solidFill>
                  <a:schemeClr val="tx1"/>
                </a:solidFill>
              </a:rPr>
              <a:t> реал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зац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я 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карських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засоб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 </a:t>
            </a:r>
            <a:r>
              <a:rPr lang="ru-RU" sz="2400" dirty="0" err="1">
                <a:solidFill>
                  <a:schemeClr val="tx1"/>
                </a:solidFill>
              </a:rPr>
              <a:t>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Україн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йснюється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виключно</a:t>
            </a:r>
            <a:r>
              <a:rPr lang="ru-RU" sz="2400" dirty="0">
                <a:solidFill>
                  <a:schemeClr val="tx1"/>
                </a:solidFill>
              </a:rPr>
              <a:t> аптеками та </a:t>
            </a:r>
            <a:r>
              <a:rPr lang="ru-RU" sz="2400" dirty="0" err="1">
                <a:solidFill>
                  <a:schemeClr val="tx1"/>
                </a:solidFill>
              </a:rPr>
              <a:t>їх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структурними</a:t>
            </a:r>
            <a:r>
              <a:rPr lang="ru-RU" sz="2400" dirty="0">
                <a:solidFill>
                  <a:schemeClr val="tx1"/>
                </a:solidFill>
              </a:rPr>
              <a:t> 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дрозд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лами</a:t>
            </a:r>
            <a:r>
              <a:rPr lang="ru-RU" sz="2400" dirty="0">
                <a:solidFill>
                  <a:schemeClr val="tx1"/>
                </a:solidFill>
              </a:rPr>
              <a:t> за </a:t>
            </a:r>
            <a:r>
              <a:rPr lang="ru-RU" sz="2400" dirty="0" err="1">
                <a:solidFill>
                  <a:schemeClr val="tx1"/>
                </a:solidFill>
              </a:rPr>
              <a:t>наявност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спец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ального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дозволу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Такий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дозв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л </a:t>
            </a:r>
            <a:r>
              <a:rPr lang="ru-RU" sz="2400" dirty="0" err="1">
                <a:solidFill>
                  <a:schemeClr val="tx1"/>
                </a:solidFill>
              </a:rPr>
              <a:t>називається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Дозв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л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Св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доцтво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Припис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ценз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я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Паспорт аптеки</a:t>
            </a:r>
          </a:p>
        </p:txBody>
      </p:sp>
    </p:spTree>
    <p:extLst>
      <p:ext uri="{BB962C8B-B14F-4D97-AF65-F5344CB8AC3E}">
        <p14:creationId xmlns:p14="http://schemas.microsoft.com/office/powerpoint/2010/main" val="117693605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До аптеки </a:t>
            </a:r>
            <a:r>
              <a:rPr lang="ru-RU" sz="2400" dirty="0" err="1">
                <a:solidFill>
                  <a:schemeClr val="tx1"/>
                </a:solidFill>
              </a:rPr>
              <a:t>надiйшов</a:t>
            </a:r>
            <a:r>
              <a:rPr lang="ru-RU" sz="2400" dirty="0">
                <a:solidFill>
                  <a:schemeClr val="tx1"/>
                </a:solidFill>
              </a:rPr>
              <a:t> товар </a:t>
            </a:r>
            <a:r>
              <a:rPr lang="ru-RU" sz="2400" dirty="0" err="1">
                <a:solidFill>
                  <a:schemeClr val="tx1"/>
                </a:solidFill>
              </a:rPr>
              <a:t>вiд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постачальника</a:t>
            </a: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пластикових</a:t>
            </a:r>
            <a:r>
              <a:rPr lang="ru-RU" sz="2400" dirty="0">
                <a:solidFill>
                  <a:schemeClr val="tx1"/>
                </a:solidFill>
              </a:rPr>
              <a:t> ящиках. У </a:t>
            </a:r>
            <a:r>
              <a:rPr lang="ru-RU" sz="2400" dirty="0" err="1">
                <a:solidFill>
                  <a:schemeClr val="tx1"/>
                </a:solidFill>
              </a:rPr>
              <a:t>якому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накопичувальному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документ</a:t>
            </a:r>
            <a:r>
              <a:rPr lang="ru-RU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вiдображають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рух тари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Квитанцiя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замовленi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лiки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Касова</a:t>
            </a:r>
            <a:r>
              <a:rPr lang="ru-RU" sz="2400" dirty="0">
                <a:solidFill>
                  <a:schemeClr val="tx1"/>
                </a:solidFill>
              </a:rPr>
              <a:t> книга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Зведений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реєстр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Звiт</a:t>
            </a:r>
            <a:r>
              <a:rPr lang="ru-RU" sz="2400" b="1" u="sng" dirty="0">
                <a:solidFill>
                  <a:schemeClr val="tx1"/>
                </a:solidFill>
              </a:rPr>
              <a:t> про рух тари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Журнал обліку рецептури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64065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В якому </a:t>
            </a:r>
            <a:r>
              <a:rPr lang="uk-UA" sz="2400" b="1" u="sng" dirty="0">
                <a:solidFill>
                  <a:schemeClr val="tx1"/>
                </a:solidFill>
              </a:rPr>
              <a:t>накопичувальному документ</a:t>
            </a:r>
            <a:r>
              <a:rPr lang="uk-UA" sz="2400" dirty="0">
                <a:solidFill>
                  <a:schemeClr val="tx1"/>
                </a:solidFill>
              </a:rPr>
              <a:t>і треба відобразити </a:t>
            </a:r>
            <a:r>
              <a:rPr lang="uk-UA" sz="2400" b="1" u="sng" dirty="0">
                <a:solidFill>
                  <a:schemeClr val="tx1"/>
                </a:solidFill>
              </a:rPr>
              <a:t>товар, відпущени</a:t>
            </a:r>
            <a:r>
              <a:rPr lang="uk-UA" sz="2400" dirty="0">
                <a:solidFill>
                  <a:schemeClr val="tx1"/>
                </a:solidFill>
              </a:rPr>
              <a:t>й лікарні №5?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Касова книга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Товарний </a:t>
            </a:r>
            <a:r>
              <a:rPr lang="uk-UA" sz="2400" b="1" u="sng" dirty="0" err="1">
                <a:solidFill>
                  <a:schemeClr val="tx1"/>
                </a:solidFill>
              </a:rPr>
              <a:t>звiт</a:t>
            </a:r>
            <a:r>
              <a:rPr lang="uk-UA" sz="2400" b="1" u="sng" dirty="0">
                <a:solidFill>
                  <a:schemeClr val="tx1"/>
                </a:solidFill>
              </a:rPr>
              <a:t> (витратна частина)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>
                <a:solidFill>
                  <a:schemeClr val="tx1"/>
                </a:solidFill>
              </a:rPr>
              <a:t>Звiт</a:t>
            </a:r>
            <a:r>
              <a:rPr lang="uk-UA" sz="2400" dirty="0">
                <a:solidFill>
                  <a:schemeClr val="tx1"/>
                </a:solidFill>
              </a:rPr>
              <a:t> про рух тари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Зведений реєстр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Журнал </a:t>
            </a:r>
            <a:r>
              <a:rPr lang="uk-UA" sz="2400" dirty="0" err="1">
                <a:solidFill>
                  <a:schemeClr val="tx1"/>
                </a:solidFill>
              </a:rPr>
              <a:t>облiку</a:t>
            </a:r>
            <a:r>
              <a:rPr lang="uk-UA" sz="2400" dirty="0">
                <a:solidFill>
                  <a:schemeClr val="tx1"/>
                </a:solidFill>
              </a:rPr>
              <a:t> рецептури</a:t>
            </a:r>
          </a:p>
        </p:txBody>
      </p:sp>
    </p:spTree>
    <p:extLst>
      <p:ext uri="{BB962C8B-B14F-4D97-AF65-F5344CB8AC3E}">
        <p14:creationId xmlns:p14="http://schemas.microsoft.com/office/powerpoint/2010/main" val="342336685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Хто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несе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дпов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дальн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сть</a:t>
            </a:r>
            <a:r>
              <a:rPr lang="ru-RU" sz="2400" b="1" u="sng" dirty="0">
                <a:solidFill>
                  <a:schemeClr val="tx1"/>
                </a:solidFill>
              </a:rPr>
              <a:t> за </a:t>
            </a:r>
            <a:r>
              <a:rPr lang="ru-RU" sz="2400" b="1" u="sng" dirty="0" err="1">
                <a:solidFill>
                  <a:schemeClr val="tx1"/>
                </a:solidFill>
              </a:rPr>
              <a:t>несвоєчасн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сть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недодержання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порядку </a:t>
            </a:r>
            <a:r>
              <a:rPr lang="ru-RU" sz="2400" dirty="0" err="1">
                <a:solidFill>
                  <a:schemeClr val="tx1"/>
                </a:solidFill>
              </a:rPr>
              <a:t>проведення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нвентаризац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ї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нвентаризац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йна</a:t>
            </a:r>
            <a:r>
              <a:rPr lang="ru-RU" sz="2400" b="1" u="sng" dirty="0">
                <a:solidFill>
                  <a:schemeClr val="tx1"/>
                </a:solidFill>
              </a:rPr>
              <a:t> ком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с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я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Власник</a:t>
            </a:r>
            <a:r>
              <a:rPr lang="ru-RU" sz="2400" dirty="0">
                <a:solidFill>
                  <a:schemeClr val="tx1"/>
                </a:solidFill>
              </a:rPr>
              <a:t> аптеки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Бухгалтер аптеки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Податкова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нспекц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я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Колектив</a:t>
            </a:r>
            <a:r>
              <a:rPr lang="ru-RU" sz="2400" dirty="0">
                <a:solidFill>
                  <a:schemeClr val="tx1"/>
                </a:solidFill>
              </a:rPr>
              <a:t> аптеки</a:t>
            </a:r>
          </a:p>
        </p:txBody>
      </p:sp>
    </p:spTree>
    <p:extLst>
      <p:ext uri="{BB962C8B-B14F-4D97-AF65-F5344CB8AC3E}">
        <p14:creationId xmlns:p14="http://schemas.microsoft.com/office/powerpoint/2010/main" val="186905274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В аптеку </a:t>
            </a:r>
            <a:r>
              <a:rPr lang="uk-UA" sz="2400" dirty="0" err="1">
                <a:solidFill>
                  <a:schemeClr val="tx1"/>
                </a:solidFill>
              </a:rPr>
              <a:t>надiйшов</a:t>
            </a:r>
            <a:r>
              <a:rPr lang="uk-UA" sz="2400" dirty="0">
                <a:solidFill>
                  <a:schemeClr val="tx1"/>
                </a:solidFill>
              </a:rPr>
              <a:t> належним чином оформлений </a:t>
            </a:r>
            <a:r>
              <a:rPr lang="uk-UA" sz="2400" b="1" u="sng" dirty="0">
                <a:solidFill>
                  <a:schemeClr val="tx1"/>
                </a:solidFill>
              </a:rPr>
              <a:t>рецепт</a:t>
            </a:r>
            <a:r>
              <a:rPr lang="uk-UA" sz="2400" dirty="0">
                <a:solidFill>
                  <a:schemeClr val="tx1"/>
                </a:solidFill>
              </a:rPr>
              <a:t> на </a:t>
            </a:r>
            <a:r>
              <a:rPr lang="uk-UA" sz="2400" dirty="0" err="1">
                <a:solidFill>
                  <a:schemeClr val="tx1"/>
                </a:solidFill>
              </a:rPr>
              <a:t>парацетамол</a:t>
            </a:r>
            <a:r>
              <a:rPr lang="uk-UA" sz="2400" dirty="0">
                <a:solidFill>
                  <a:schemeClr val="tx1"/>
                </a:solidFill>
              </a:rPr>
              <a:t> для </a:t>
            </a:r>
            <a:r>
              <a:rPr lang="uk-UA" sz="2400" b="1" u="sng" dirty="0">
                <a:solidFill>
                  <a:schemeClr val="tx1"/>
                </a:solidFill>
              </a:rPr>
              <a:t>дитини </a:t>
            </a:r>
            <a:r>
              <a:rPr lang="uk-UA" sz="2400" b="1" u="sng" dirty="0" err="1">
                <a:solidFill>
                  <a:schemeClr val="tx1"/>
                </a:solidFill>
              </a:rPr>
              <a:t>вiком</a:t>
            </a:r>
            <a:r>
              <a:rPr lang="uk-UA" sz="2400" b="1" u="sng" dirty="0">
                <a:solidFill>
                  <a:schemeClr val="tx1"/>
                </a:solidFill>
              </a:rPr>
              <a:t> 1,5 роки</a:t>
            </a:r>
            <a:r>
              <a:rPr lang="uk-UA" sz="2400" dirty="0">
                <a:solidFill>
                  <a:schemeClr val="tx1"/>
                </a:solidFill>
              </a:rPr>
              <a:t>. За якою </a:t>
            </a:r>
            <a:r>
              <a:rPr lang="uk-UA" sz="2400" dirty="0" err="1">
                <a:solidFill>
                  <a:schemeClr val="tx1"/>
                </a:solidFill>
              </a:rPr>
              <a:t>вартiстю</a:t>
            </a:r>
            <a:r>
              <a:rPr lang="uk-UA" sz="2400" dirty="0">
                <a:solidFill>
                  <a:schemeClr val="tx1"/>
                </a:solidFill>
              </a:rPr>
              <a:t> можуть бути </a:t>
            </a:r>
            <a:r>
              <a:rPr lang="uk-UA" sz="2400" dirty="0" err="1">
                <a:solidFill>
                  <a:schemeClr val="tx1"/>
                </a:solidFill>
              </a:rPr>
              <a:t>вiдпущенi</a:t>
            </a: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dirty="0" err="1">
                <a:solidFill>
                  <a:schemeClr val="tx1"/>
                </a:solidFill>
              </a:rPr>
              <a:t>лiки</a:t>
            </a:r>
            <a:r>
              <a:rPr lang="uk-UA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За повну </a:t>
            </a:r>
            <a:r>
              <a:rPr lang="uk-UA" sz="2400" dirty="0" err="1">
                <a:solidFill>
                  <a:schemeClr val="tx1"/>
                </a:solidFill>
              </a:rPr>
              <a:t>вартiсть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З оплатою 50% </a:t>
            </a:r>
            <a:r>
              <a:rPr lang="uk-UA" sz="2400" dirty="0" err="1">
                <a:solidFill>
                  <a:schemeClr val="tx1"/>
                </a:solidFill>
              </a:rPr>
              <a:t>вартостi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З оплатою 10% </a:t>
            </a:r>
            <a:r>
              <a:rPr lang="uk-UA" sz="2400" dirty="0" err="1">
                <a:solidFill>
                  <a:schemeClr val="tx1"/>
                </a:solidFill>
              </a:rPr>
              <a:t>вартостi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Безоплатно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З оплатою 20% </a:t>
            </a:r>
            <a:r>
              <a:rPr lang="uk-UA" sz="2400" dirty="0" err="1">
                <a:solidFill>
                  <a:schemeClr val="tx1"/>
                </a:solidFill>
              </a:rPr>
              <a:t>вартостi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78680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Зг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дно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з </a:t>
            </a:r>
            <a:r>
              <a:rPr lang="ru-RU" sz="2400" dirty="0" err="1">
                <a:solidFill>
                  <a:schemeClr val="tx1"/>
                </a:solidFill>
              </a:rPr>
              <a:t>законодавством</a:t>
            </a:r>
            <a:r>
              <a:rPr lang="ru-RU" sz="2400" dirty="0">
                <a:solidFill>
                  <a:schemeClr val="tx1"/>
                </a:solidFill>
              </a:rPr>
              <a:t>, в </a:t>
            </a:r>
            <a:r>
              <a:rPr lang="ru-RU" sz="2400" dirty="0" err="1">
                <a:solidFill>
                  <a:schemeClr val="tx1"/>
                </a:solidFill>
              </a:rPr>
              <a:t>Україн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є ч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ткий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розпод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л ЛЗ на </a:t>
            </a:r>
            <a:r>
              <a:rPr lang="ru-RU" sz="2400" dirty="0" err="1">
                <a:solidFill>
                  <a:schemeClr val="tx1"/>
                </a:solidFill>
              </a:rPr>
              <a:t>рецептурн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та </a:t>
            </a:r>
            <a:r>
              <a:rPr lang="ru-RU" sz="2400" dirty="0" err="1">
                <a:solidFill>
                  <a:schemeClr val="tx1"/>
                </a:solidFill>
              </a:rPr>
              <a:t>безрецептурн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з </a:t>
            </a:r>
            <a:r>
              <a:rPr lang="ru-RU" sz="2400" dirty="0" err="1">
                <a:solidFill>
                  <a:schemeClr val="tx1"/>
                </a:solidFill>
              </a:rPr>
              <a:t>вказаних</a:t>
            </a:r>
            <a:r>
              <a:rPr lang="ru-RU" sz="2400" dirty="0">
                <a:solidFill>
                  <a:schemeClr val="tx1"/>
                </a:solidFill>
              </a:rPr>
              <a:t> ЛЗ </a:t>
            </a:r>
            <a:r>
              <a:rPr lang="ru-RU" sz="2400" dirty="0" err="1">
                <a:solidFill>
                  <a:schemeClr val="tx1"/>
                </a:solidFill>
              </a:rPr>
              <a:t>може</a:t>
            </a:r>
            <a:r>
              <a:rPr lang="ru-RU" sz="2400" dirty="0">
                <a:solidFill>
                  <a:schemeClr val="tx1"/>
                </a:solidFill>
              </a:rPr>
              <a:t> бути </a:t>
            </a:r>
            <a:r>
              <a:rPr lang="ru-RU" sz="2400" b="1" u="sng" dirty="0">
                <a:solidFill>
                  <a:schemeClr val="tx1"/>
                </a:solidFill>
              </a:rPr>
              <a:t>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дпущено</a:t>
            </a:r>
            <a:r>
              <a:rPr lang="ru-RU" sz="2400" dirty="0">
                <a:solidFill>
                  <a:schemeClr val="tx1"/>
                </a:solidFill>
              </a:rPr>
              <a:t> з аптеки </a:t>
            </a:r>
            <a:r>
              <a:rPr lang="ru-RU" sz="2400" b="1" u="sng" dirty="0">
                <a:solidFill>
                  <a:schemeClr val="tx1"/>
                </a:solidFill>
              </a:rPr>
              <a:t>без рецепта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Трамадол</a:t>
            </a:r>
            <a:r>
              <a:rPr lang="ru-RU" sz="2400" dirty="0">
                <a:solidFill>
                  <a:schemeClr val="tx1"/>
                </a:solidFill>
              </a:rPr>
              <a:t>, капс. 0,05 №10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Клофел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н, </a:t>
            </a:r>
            <a:r>
              <a:rPr lang="ru-RU" sz="2400" dirty="0" err="1">
                <a:solidFill>
                  <a:schemeClr val="tx1"/>
                </a:solidFill>
              </a:rPr>
              <a:t>амп</a:t>
            </a:r>
            <a:r>
              <a:rPr lang="ru-RU" sz="2400" dirty="0">
                <a:solidFill>
                  <a:schemeClr val="tx1"/>
                </a:solidFill>
              </a:rPr>
              <a:t>. 1 мл 0,01% р-ну №10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Кислота </a:t>
            </a:r>
            <a:r>
              <a:rPr lang="ru-RU" sz="2400" b="1" u="sng" dirty="0" err="1">
                <a:solidFill>
                  <a:schemeClr val="tx1"/>
                </a:solidFill>
              </a:rPr>
              <a:t>аскорб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нова</a:t>
            </a:r>
            <a:r>
              <a:rPr lang="ru-RU" sz="2400" dirty="0">
                <a:solidFill>
                  <a:schemeClr val="tx1"/>
                </a:solidFill>
              </a:rPr>
              <a:t>, 500 мг №30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Фенобарб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тал, табл. 100 мг, №6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Кетам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н р-н д/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н 5% 2 мл №10</a:t>
            </a:r>
          </a:p>
        </p:txBody>
      </p:sp>
    </p:spTree>
    <p:extLst>
      <p:ext uri="{BB962C8B-B14F-4D97-AF65-F5344CB8AC3E}">
        <p14:creationId xmlns:p14="http://schemas.microsoft.com/office/powerpoint/2010/main" val="247372870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err="1">
                <a:solidFill>
                  <a:schemeClr val="tx1"/>
                </a:solidFill>
              </a:rPr>
              <a:t>діяльності</a:t>
            </a:r>
            <a:r>
              <a:rPr lang="ru-RU" sz="2400" dirty="0">
                <a:solidFill>
                  <a:schemeClr val="tx1"/>
                </a:solidFill>
              </a:rPr>
              <a:t> аптеки </a:t>
            </a:r>
            <a:r>
              <a:rPr lang="ru-RU" sz="2400" dirty="0" err="1">
                <a:solidFill>
                  <a:schemeClr val="tx1"/>
                </a:solidFill>
              </a:rPr>
              <a:t>виділяють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при­буткові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витратні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операції</a:t>
            </a:r>
            <a:r>
              <a:rPr lang="ru-RU" sz="2400" dirty="0">
                <a:solidFill>
                  <a:schemeClr val="tx1"/>
                </a:solidFill>
              </a:rPr>
              <a:t>. Яка </a:t>
            </a:r>
            <a:r>
              <a:rPr lang="ru-RU" sz="2400" dirty="0" err="1">
                <a:solidFill>
                  <a:schemeClr val="tx1"/>
                </a:solidFill>
              </a:rPr>
              <a:t>господарська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операція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викличе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збіль­шення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суми</a:t>
            </a:r>
            <a:r>
              <a:rPr lang="ru-RU" sz="2400" b="1" u="sng" dirty="0">
                <a:solidFill>
                  <a:schemeClr val="tx1"/>
                </a:solidFill>
              </a:rPr>
              <a:t> товарного </a:t>
            </a:r>
            <a:r>
              <a:rPr lang="ru-RU" sz="2400" b="1" u="sng" dirty="0" err="1">
                <a:solidFill>
                  <a:schemeClr val="tx1"/>
                </a:solidFill>
              </a:rPr>
              <a:t>залишку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Надходження</a:t>
            </a:r>
            <a:r>
              <a:rPr lang="ru-RU" sz="2400" dirty="0">
                <a:solidFill>
                  <a:schemeClr val="tx1"/>
                </a:solidFill>
              </a:rPr>
              <a:t> грошей з банку в </a:t>
            </a:r>
            <a:r>
              <a:rPr lang="ru-RU" sz="2400" dirty="0" err="1">
                <a:solidFill>
                  <a:schemeClr val="tx1"/>
                </a:solidFill>
              </a:rPr>
              <a:t>касу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Видача</a:t>
            </a:r>
            <a:r>
              <a:rPr lang="ru-RU" sz="2400" dirty="0">
                <a:solidFill>
                  <a:schemeClr val="tx1"/>
                </a:solidFill>
              </a:rPr>
              <a:t> грошей </a:t>
            </a:r>
            <a:r>
              <a:rPr lang="ru-RU" sz="2400" dirty="0" err="1">
                <a:solidFill>
                  <a:schemeClr val="tx1"/>
                </a:solidFill>
              </a:rPr>
              <a:t>під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звіт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Надходження</a:t>
            </a:r>
            <a:r>
              <a:rPr lang="ru-RU" sz="2400" b="1" u="sng" dirty="0">
                <a:solidFill>
                  <a:schemeClr val="tx1"/>
                </a:solidFill>
              </a:rPr>
              <a:t> товару </a:t>
            </a:r>
            <a:r>
              <a:rPr lang="ru-RU" sz="2400" b="1" u="sng" dirty="0" err="1">
                <a:solidFill>
                  <a:schemeClr val="tx1"/>
                </a:solidFill>
              </a:rPr>
              <a:t>від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постачаль­ника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Одержання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малоцінних</a:t>
            </a:r>
            <a:r>
              <a:rPr lang="ru-RU" sz="2400" dirty="0">
                <a:solidFill>
                  <a:schemeClr val="tx1"/>
                </a:solidFill>
              </a:rPr>
              <a:t> і </a:t>
            </a:r>
            <a:r>
              <a:rPr lang="ru-RU" sz="2400" dirty="0" err="1">
                <a:solidFill>
                  <a:schemeClr val="tx1"/>
                </a:solidFill>
              </a:rPr>
              <a:t>швидкозно­шуваних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предметів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Повернення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підзвітною</a:t>
            </a:r>
            <a:r>
              <a:rPr lang="ru-RU" sz="2400" dirty="0">
                <a:solidFill>
                  <a:schemeClr val="tx1"/>
                </a:solidFill>
              </a:rPr>
              <a:t> особою бор­гу</a:t>
            </a:r>
          </a:p>
        </p:txBody>
      </p:sp>
    </p:spTree>
    <p:extLst>
      <p:ext uri="{BB962C8B-B14F-4D97-AF65-F5344CB8AC3E}">
        <p14:creationId xmlns:p14="http://schemas.microsoft.com/office/powerpoint/2010/main" val="63751979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 lnSpcReduction="10000"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Лікар поліклініки звернувся за кон­сультацією до провізора аптеки сто­совно виписування лікарських засобів </a:t>
            </a:r>
            <a:r>
              <a:rPr lang="uk-UA" sz="2400" b="1" u="sng" dirty="0">
                <a:solidFill>
                  <a:schemeClr val="tx1"/>
                </a:solidFill>
              </a:rPr>
              <a:t>безоплатно</a:t>
            </a:r>
            <a:r>
              <a:rPr lang="uk-UA" sz="2400" dirty="0">
                <a:solidFill>
                  <a:schemeClr val="tx1"/>
                </a:solidFill>
              </a:rPr>
              <a:t>. Які </a:t>
            </a:r>
            <a:r>
              <a:rPr lang="uk-UA" sz="2400" b="1" u="sng" dirty="0">
                <a:solidFill>
                  <a:schemeClr val="tx1"/>
                </a:solidFill>
              </a:rPr>
              <a:t>ліки</a:t>
            </a:r>
            <a:r>
              <a:rPr lang="uk-UA" sz="2400" dirty="0">
                <a:solidFill>
                  <a:schemeClr val="tx1"/>
                </a:solidFill>
              </a:rPr>
              <a:t> у разі амбула­торного лікування він може прописати </a:t>
            </a:r>
            <a:r>
              <a:rPr lang="uk-UA" sz="2400" b="1" u="sng" dirty="0">
                <a:solidFill>
                  <a:schemeClr val="tx1"/>
                </a:solidFill>
              </a:rPr>
              <a:t>хворому на епілепсію</a:t>
            </a:r>
            <a:r>
              <a:rPr lang="uk-UA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b="1" u="sng" dirty="0">
                <a:solidFill>
                  <a:schemeClr val="tx1"/>
                </a:solidFill>
              </a:rPr>
              <a:t>Лише з переліку ліків, дозволених до закупівлі закладам охорони здоров’я, що фінансуються із бюджету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Лише ліки закордонного виробни­цтва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 Будь-які зареєстровані в Україні ліки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 Лише ліки вітчизняного виробництва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Лише з переліку </a:t>
            </a:r>
            <a:r>
              <a:rPr lang="uk-UA" sz="2400" dirty="0" err="1">
                <a:solidFill>
                  <a:schemeClr val="tx1"/>
                </a:solidFill>
              </a:rPr>
              <a:t>життєвонеобхідних</a:t>
            </a:r>
            <a:r>
              <a:rPr lang="uk-UA" sz="2400" dirty="0">
                <a:solidFill>
                  <a:schemeClr val="tx1"/>
                </a:solidFill>
              </a:rPr>
              <a:t> ліків</a:t>
            </a:r>
          </a:p>
        </p:txBody>
      </p:sp>
    </p:spTree>
    <p:extLst>
      <p:ext uri="{BB962C8B-B14F-4D97-AF65-F5344CB8AC3E}">
        <p14:creationId xmlns:p14="http://schemas.microsoft.com/office/powerpoint/2010/main" val="155295814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Аптека здійснює лікарське забез­печення різних категорій хворих. Яка група </a:t>
            </a:r>
            <a:r>
              <a:rPr lang="uk-UA" sz="2400" b="1" u="sng" dirty="0">
                <a:solidFill>
                  <a:schemeClr val="tx1"/>
                </a:solidFill>
              </a:rPr>
              <a:t>дітей</a:t>
            </a:r>
            <a:r>
              <a:rPr lang="uk-UA" sz="2400" dirty="0">
                <a:solidFill>
                  <a:schemeClr val="tx1"/>
                </a:solidFill>
              </a:rPr>
              <a:t> за віком у разі амбулатор­ного лікування отримує </a:t>
            </a:r>
            <a:r>
              <a:rPr lang="uk-UA" sz="2400" b="1" u="sng" dirty="0">
                <a:solidFill>
                  <a:schemeClr val="tx1"/>
                </a:solidFill>
              </a:rPr>
              <a:t>лікарські засо­би безоплатно</a:t>
            </a:r>
            <a:r>
              <a:rPr lang="uk-UA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До 16 років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 Від 3 до 6 років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До 3 років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 До 6 років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До 10 років</a:t>
            </a:r>
          </a:p>
        </p:txBody>
      </p:sp>
    </p:spTree>
    <p:extLst>
      <p:ext uri="{BB962C8B-B14F-4D97-AF65-F5344CB8AC3E}">
        <p14:creationId xmlns:p14="http://schemas.microsoft.com/office/powerpoint/2010/main" val="351134288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Підставою для призначення допо­моги у зв’язку з тимчасовою непраце­здатністю є </a:t>
            </a:r>
            <a:r>
              <a:rPr lang="uk-UA" sz="2400" b="1" u="sng" dirty="0">
                <a:solidFill>
                  <a:schemeClr val="tx1"/>
                </a:solidFill>
              </a:rPr>
              <a:t>лікарняний лист</a:t>
            </a:r>
            <a:r>
              <a:rPr lang="uk-UA" sz="2400" dirty="0">
                <a:solidFill>
                  <a:schemeClr val="tx1"/>
                </a:solidFill>
              </a:rPr>
              <a:t>. Допомога з тимчасової непрацездатності </a:t>
            </a:r>
            <a:r>
              <a:rPr lang="uk-UA" sz="2400" b="1" u="sng" dirty="0">
                <a:solidFill>
                  <a:schemeClr val="tx1"/>
                </a:solidFill>
              </a:rPr>
              <a:t>НЕ НА­ДАЄТЬСЯ</a:t>
            </a:r>
            <a:r>
              <a:rPr lang="uk-UA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При санаторно-курортному лікуван­ні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 Для догляду за хворою дитиною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У разі навмисного заподіяння шкоди своєму здоров’ю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 При захворюванні (травмах)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05366611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 fontScale="92500" lnSpcReduction="10000"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На аптечний склад надійшла </a:t>
            </a:r>
            <a:r>
              <a:rPr lang="uk-UA" sz="2400" b="1" u="sng" dirty="0">
                <a:solidFill>
                  <a:schemeClr val="tx1"/>
                </a:solidFill>
              </a:rPr>
              <a:t>пар­тія медикаментів</a:t>
            </a:r>
            <a:r>
              <a:rPr lang="uk-UA" sz="2400" dirty="0">
                <a:solidFill>
                  <a:schemeClr val="tx1"/>
                </a:solidFill>
              </a:rPr>
              <a:t>. При здійсненні упов­новаженою особою контролю якості ліків, були виявлені окремі лікарські препарати, які викликали </a:t>
            </a:r>
            <a:r>
              <a:rPr lang="uk-UA" sz="2400" b="1" u="sng" dirty="0">
                <a:solidFill>
                  <a:schemeClr val="tx1"/>
                </a:solidFill>
              </a:rPr>
              <a:t>сумніви що­до якості</a:t>
            </a:r>
            <a:r>
              <a:rPr lang="uk-UA" sz="2400" dirty="0">
                <a:solidFill>
                  <a:schemeClr val="tx1"/>
                </a:solidFill>
              </a:rPr>
              <a:t>. Яким чином повинна діяти уповноважена особа?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Повертає виробнику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 Партія сумнівних лікарських препа­ратів утилізується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Складає акт про виявлені дефекти та передає на реалізацію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 Передає на реалізацію партію лікар­ських препаратів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Зразки сумнівних лікарських пре­паратів направити у територіальну інспекцію, а партію товару передати на карантин з позначенням ’’Торгівля забо­ронена до окремого розпорядження”</a:t>
            </a:r>
          </a:p>
          <a:p>
            <a:pPr marL="457200" indent="-457200">
              <a:buFont typeface="+mj-lt"/>
              <a:buAutoNum type="alphaUcPeriod"/>
            </a:pP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9235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Всі ЛЗ мають надходити до аптеки з сертифікатами якості. Вкажіть, протя­гом якого терміну суб’єкт господарю­вання зобов’язаний </a:t>
            </a:r>
            <a:r>
              <a:rPr lang="uk-UA" sz="2400" b="1" u="sng" dirty="0">
                <a:solidFill>
                  <a:schemeClr val="tx1"/>
                </a:solidFill>
              </a:rPr>
              <a:t>зберігати</a:t>
            </a:r>
            <a:r>
              <a:rPr lang="uk-UA" sz="2400" dirty="0">
                <a:solidFill>
                  <a:schemeClr val="tx1"/>
                </a:solidFill>
              </a:rPr>
              <a:t> ці </a:t>
            </a:r>
            <a:r>
              <a:rPr lang="uk-UA" sz="2400" b="1" u="sng" dirty="0">
                <a:solidFill>
                  <a:schemeClr val="tx1"/>
                </a:solidFill>
              </a:rPr>
              <a:t>серти­фікати</a:t>
            </a:r>
            <a:r>
              <a:rPr lang="uk-UA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 Протягом двох років</a:t>
            </a:r>
            <a:endParaRPr lang="uk-UA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 Протягом шести років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Протягом трьох років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Протягом п’яти років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 Протягом одного року</a:t>
            </a:r>
          </a:p>
        </p:txBody>
      </p:sp>
    </p:spTree>
    <p:extLst>
      <p:ext uri="{BB962C8B-B14F-4D97-AF65-F5344CB8AC3E}">
        <p14:creationId xmlns:p14="http://schemas.microsoft.com/office/powerpoint/2010/main" val="187526220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На фасаді аптеки повинна бути та­бличка з вказаними назвою суб’єкта господарювання, режиму роботи, адре­си найближчої та чергової аптек. </a:t>
            </a:r>
            <a:r>
              <a:rPr lang="uk-UA" sz="2400" b="1" u="sng" dirty="0">
                <a:solidFill>
                  <a:schemeClr val="tx1"/>
                </a:solidFill>
              </a:rPr>
              <a:t>Ре­жим роботи </a:t>
            </a:r>
            <a:r>
              <a:rPr lang="uk-UA" sz="2400" dirty="0">
                <a:solidFill>
                  <a:schemeClr val="tx1"/>
                </a:solidFill>
              </a:rPr>
              <a:t>аптеки </a:t>
            </a:r>
            <a:r>
              <a:rPr lang="uk-UA" sz="2400" b="1" u="sng" dirty="0">
                <a:solidFill>
                  <a:schemeClr val="tx1"/>
                </a:solidFill>
              </a:rPr>
              <a:t>встановлює</a:t>
            </a:r>
            <a:r>
              <a:rPr lang="uk-UA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Фармацевтична асоціація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Суб’єкт господарської діяльності за погодженням з місцевими органами виконавчої влади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 Обласний відділ охорони здоров'я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 Комітет з контролю за цінами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Комітет по захисту прав споживачів</a:t>
            </a:r>
          </a:p>
        </p:txBody>
      </p:sp>
    </p:spTree>
    <p:extLst>
      <p:ext uri="{BB962C8B-B14F-4D97-AF65-F5344CB8AC3E}">
        <p14:creationId xmlns:p14="http://schemas.microsoft.com/office/powerpoint/2010/main" val="95530253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Згідно наказу МОЗ України № 360 певний перелік лікарських засобів </a:t>
            </a:r>
            <a:r>
              <a:rPr lang="uk-UA" sz="2400" b="1" u="sng" dirty="0">
                <a:solidFill>
                  <a:schemeClr val="tx1"/>
                </a:solidFill>
              </a:rPr>
              <a:t>за­боронено виписувати </a:t>
            </a:r>
            <a:r>
              <a:rPr lang="uk-UA" sz="2400" dirty="0">
                <a:solidFill>
                  <a:schemeClr val="tx1"/>
                </a:solidFill>
              </a:rPr>
              <a:t>амбулаторним хворим. Вкажіть такий препарат: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>
                <a:solidFill>
                  <a:schemeClr val="tx1"/>
                </a:solidFill>
              </a:rPr>
              <a:t>Трамадол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>
                <a:solidFill>
                  <a:schemeClr val="tx1"/>
                </a:solidFill>
              </a:rPr>
              <a:t>Тетракаїн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Атропіну сульфат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>
                <a:solidFill>
                  <a:schemeClr val="tx1"/>
                </a:solidFill>
              </a:rPr>
              <a:t>Зопіклон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Закис азоту</a:t>
            </a:r>
          </a:p>
          <a:p>
            <a:pPr marL="457200" indent="-457200">
              <a:buFont typeface="+mj-lt"/>
              <a:buAutoNum type="alphaUcPeriod"/>
            </a:pP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33929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В аптеку надійшли лікарські засо­би згідно накладної. Хто </a:t>
            </a:r>
            <a:r>
              <a:rPr lang="uk-UA" sz="2400" b="1" u="sng" dirty="0">
                <a:solidFill>
                  <a:schemeClr val="tx1"/>
                </a:solidFill>
              </a:rPr>
              <a:t>здійснює вхі­дний контроль якості ліків </a:t>
            </a:r>
            <a:r>
              <a:rPr lang="uk-UA" sz="2400" dirty="0">
                <a:solidFill>
                  <a:schemeClr val="tx1"/>
                </a:solidFill>
              </a:rPr>
              <a:t>в аптеці?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 Державний інспектор територіальної інспекції з контролю якості лікарських засобів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Уповноважена особа, призначена наказом керівника аптеки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 Завідувач аптеки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Податковий інспектор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 Фармацевт аптеки</a:t>
            </a:r>
          </a:p>
        </p:txBody>
      </p:sp>
    </p:spTree>
    <p:extLst>
      <p:ext uri="{BB962C8B-B14F-4D97-AF65-F5344CB8AC3E}">
        <p14:creationId xmlns:p14="http://schemas.microsoft.com/office/powerpoint/2010/main" val="9940707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Аптека отримує товар з аптечного складу Який </a:t>
            </a:r>
            <a:r>
              <a:rPr lang="uk-UA" sz="2400" b="1" u="sng" dirty="0">
                <a:solidFill>
                  <a:schemeClr val="tx1"/>
                </a:solidFill>
              </a:rPr>
              <a:t>документ</a:t>
            </a:r>
            <a:r>
              <a:rPr lang="uk-UA" sz="2400" dirty="0">
                <a:solidFill>
                  <a:schemeClr val="tx1"/>
                </a:solidFill>
              </a:rPr>
              <a:t> є основним при </a:t>
            </a:r>
            <a:r>
              <a:rPr lang="uk-UA" sz="2400" b="1" u="sng" dirty="0">
                <a:solidFill>
                  <a:schemeClr val="tx1"/>
                </a:solidFill>
              </a:rPr>
              <a:t>оприбуткуванні товару в аптеці</a:t>
            </a:r>
            <a:r>
              <a:rPr lang="uk-UA" sz="2400" dirty="0">
                <a:solidFill>
                  <a:schemeClr val="tx1"/>
                </a:solidFill>
              </a:rPr>
              <a:t>, що на­дійшов від постачальника?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Реєстр лікарських засобів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Товарно-транспортна накладна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Вимога-накладна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Рахунок-фактура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 Доручення</a:t>
            </a:r>
          </a:p>
        </p:txBody>
      </p:sp>
    </p:spTree>
    <p:extLst>
      <p:ext uri="{BB962C8B-B14F-4D97-AF65-F5344CB8AC3E}">
        <p14:creationId xmlns:p14="http://schemas.microsoft.com/office/powerpoint/2010/main" val="379720927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Хто несе </a:t>
            </a:r>
            <a:r>
              <a:rPr lang="uk-UA" sz="2400" b="1" u="sng" dirty="0">
                <a:solidFill>
                  <a:schemeClr val="tx1"/>
                </a:solidFill>
              </a:rPr>
              <a:t>відповідальність за </a:t>
            </a:r>
            <a:r>
              <a:rPr lang="uk-UA" sz="2400" dirty="0">
                <a:solidFill>
                  <a:schemeClr val="tx1"/>
                </a:solidFill>
              </a:rPr>
              <a:t>здо­ров’я пацієнта у практиці </a:t>
            </a:r>
            <a:r>
              <a:rPr lang="uk-UA" sz="2400" b="1" u="sng" dirty="0">
                <a:solidFill>
                  <a:schemeClr val="tx1"/>
                </a:solidFill>
              </a:rPr>
              <a:t>самолікуван­ня</a:t>
            </a:r>
            <a:r>
              <a:rPr lang="uk-UA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 Фармацевт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Компанія-виробник препарату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Пацієнт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Керівник підприємницької структу­ри, що має роздрібну точку реалізації цих препаратів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 Лікар</a:t>
            </a:r>
          </a:p>
        </p:txBody>
      </p:sp>
    </p:spTree>
    <p:extLst>
      <p:ext uri="{BB962C8B-B14F-4D97-AF65-F5344CB8AC3E}">
        <p14:creationId xmlns:p14="http://schemas.microsoft.com/office/powerpoint/2010/main" val="71481094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94" y="790788"/>
            <a:ext cx="8761413" cy="1088812"/>
          </a:xfrm>
        </p:spPr>
        <p:txBody>
          <a:bodyPr/>
          <a:lstStyle/>
          <a:p>
            <a:pPr algn="ctr"/>
            <a:r>
              <a:rPr lang="uk-UA" dirty="0"/>
              <a:t>Організація та економіка фармації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Інваліду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війни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має</a:t>
            </a:r>
            <a:r>
              <a:rPr lang="ru-RU" sz="2400" dirty="0">
                <a:solidFill>
                  <a:schemeClr val="tx1"/>
                </a:solidFill>
              </a:rPr>
              <a:t> право на </a:t>
            </a:r>
            <a:r>
              <a:rPr lang="ru-RU" sz="2400" b="1" u="sng" dirty="0" err="1">
                <a:solidFill>
                  <a:schemeClr val="tx1"/>
                </a:solidFill>
              </a:rPr>
              <a:t>безоплатне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одержання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ліків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лікар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при­значив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таблетки </a:t>
            </a:r>
            <a:r>
              <a:rPr lang="ru-RU" sz="2400" b="1" u="sng" dirty="0" err="1">
                <a:solidFill>
                  <a:schemeClr val="tx1"/>
                </a:solidFill>
              </a:rPr>
              <a:t>трамадол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Вкажіть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форми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рецептурних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бланків</a:t>
            </a:r>
            <a:r>
              <a:rPr lang="ru-RU" sz="2400" dirty="0">
                <a:solidFill>
                  <a:schemeClr val="tx1"/>
                </a:solidFill>
              </a:rPr>
              <a:t>, на </a:t>
            </a:r>
            <a:r>
              <a:rPr lang="ru-RU" sz="2400" dirty="0" err="1">
                <a:solidFill>
                  <a:schemeClr val="tx1"/>
                </a:solidFill>
              </a:rPr>
              <a:t>яких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необхідно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виписати</a:t>
            </a:r>
            <a:r>
              <a:rPr lang="ru-RU" sz="2400" dirty="0">
                <a:solidFill>
                  <a:schemeClr val="tx1"/>
                </a:solidFill>
              </a:rPr>
              <a:t> рецепт: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На </a:t>
            </a:r>
            <a:r>
              <a:rPr lang="ru-RU" sz="2400" dirty="0" err="1">
                <a:solidFill>
                  <a:schemeClr val="tx1"/>
                </a:solidFill>
              </a:rPr>
              <a:t>двох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рецептурних</a:t>
            </a:r>
            <a:r>
              <a:rPr lang="ru-RU" sz="2400" dirty="0">
                <a:solidFill>
                  <a:schemeClr val="tx1"/>
                </a:solidFill>
              </a:rPr>
              <a:t> бланках </a:t>
            </a:r>
            <a:r>
              <a:rPr lang="ru-RU" sz="2400" dirty="0" err="1">
                <a:solidFill>
                  <a:schemeClr val="tx1"/>
                </a:solidFill>
              </a:rPr>
              <a:t>форми</a:t>
            </a:r>
            <a:r>
              <a:rPr lang="ru-RU" sz="2400" dirty="0">
                <a:solidFill>
                  <a:schemeClr val="tx1"/>
                </a:solidFill>
              </a:rPr>
              <a:t> №3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двох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рецептурних</a:t>
            </a:r>
            <a:r>
              <a:rPr lang="ru-RU" sz="2400" dirty="0">
                <a:solidFill>
                  <a:schemeClr val="tx1"/>
                </a:solidFill>
              </a:rPr>
              <a:t> бланках </a:t>
            </a:r>
            <a:r>
              <a:rPr lang="ru-RU" sz="2400" dirty="0" err="1">
                <a:solidFill>
                  <a:schemeClr val="tx1"/>
                </a:solidFill>
              </a:rPr>
              <a:t>форми</a:t>
            </a:r>
            <a:r>
              <a:rPr lang="ru-RU" sz="2400" dirty="0">
                <a:solidFill>
                  <a:schemeClr val="tx1"/>
                </a:solidFill>
              </a:rPr>
              <a:t> №1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 На рецептурному бланку </a:t>
            </a:r>
            <a:r>
              <a:rPr lang="ru-RU" sz="2400" dirty="0" err="1">
                <a:solidFill>
                  <a:schemeClr val="tx1"/>
                </a:solidFill>
              </a:rPr>
              <a:t>форми</a:t>
            </a:r>
            <a:r>
              <a:rPr lang="ru-RU" sz="2400" dirty="0">
                <a:solidFill>
                  <a:schemeClr val="tx1"/>
                </a:solidFill>
              </a:rPr>
              <a:t> №1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На </a:t>
            </a:r>
            <a:r>
              <a:rPr lang="uk-UA" sz="2400" dirty="0">
                <a:solidFill>
                  <a:schemeClr val="tx1"/>
                </a:solidFill>
              </a:rPr>
              <a:t>рецептурному</a:t>
            </a:r>
            <a:r>
              <a:rPr lang="ru-RU" sz="2400" dirty="0">
                <a:solidFill>
                  <a:schemeClr val="tx1"/>
                </a:solidFill>
              </a:rPr>
              <a:t> бланку </a:t>
            </a:r>
            <a:r>
              <a:rPr lang="ru-RU" sz="2400" dirty="0" err="1">
                <a:solidFill>
                  <a:schemeClr val="tx1"/>
                </a:solidFill>
              </a:rPr>
              <a:t>форми</a:t>
            </a:r>
            <a:r>
              <a:rPr lang="ru-RU" sz="2400" dirty="0">
                <a:solidFill>
                  <a:schemeClr val="tx1"/>
                </a:solidFill>
              </a:rPr>
              <a:t> №3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На </a:t>
            </a:r>
            <a:r>
              <a:rPr lang="ru-RU" sz="2400" b="1" u="sng" dirty="0" err="1">
                <a:solidFill>
                  <a:schemeClr val="tx1"/>
                </a:solidFill>
              </a:rPr>
              <a:t>рецептурних</a:t>
            </a:r>
            <a:r>
              <a:rPr lang="ru-RU" sz="2400" b="1" u="sng" dirty="0">
                <a:solidFill>
                  <a:schemeClr val="tx1"/>
                </a:solidFill>
              </a:rPr>
              <a:t> бланках </a:t>
            </a:r>
            <a:r>
              <a:rPr lang="ru-RU" sz="2400" b="1" u="sng" dirty="0" err="1">
                <a:solidFill>
                  <a:schemeClr val="tx1"/>
                </a:solidFill>
              </a:rPr>
              <a:t>форми</a:t>
            </a:r>
            <a:r>
              <a:rPr lang="ru-RU" sz="2400" b="1" u="sng" dirty="0">
                <a:solidFill>
                  <a:schemeClr val="tx1"/>
                </a:solidFill>
              </a:rPr>
              <a:t> №1 та №3</a:t>
            </a:r>
          </a:p>
          <a:p>
            <a:pPr marL="457200" indent="-457200">
              <a:buFont typeface="+mj-lt"/>
              <a:buAutoNum type="alphaUcPeriod"/>
            </a:pP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54152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FE0F64-767A-4879-993E-F9349CBE8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Організація та економіка фармації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A0DD5583-404C-4374-A6A9-AB0A70A21D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9564140"/>
              </p:ext>
            </p:extLst>
          </p:nvPr>
        </p:nvGraphicFramePr>
        <p:xfrm>
          <a:off x="1278194" y="2890684"/>
          <a:ext cx="9979741" cy="3568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79741">
                  <a:extLst>
                    <a:ext uri="{9D8B030D-6E8A-4147-A177-3AD203B41FA5}">
                      <a16:colId xmlns:a16="http://schemas.microsoft.com/office/drawing/2014/main" val="1504246311"/>
                    </a:ext>
                  </a:extLst>
                </a:gridCol>
              </a:tblGrid>
              <a:tr h="2512462">
                <a:tc>
                  <a:txBody>
                    <a:bodyPr/>
                    <a:lstStyle/>
                    <a:p>
                      <a:pPr algn="just" defTabSz="457200" rtl="0" eaLnBrk="1" fontAlgn="t" latinLnBrk="0" hangingPunct="1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0000"/>
                      </a:pPr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 </a:t>
                      </a:r>
                      <a:r>
                        <a:rPr lang="ru-RU" sz="2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податковій</a:t>
                      </a:r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системі</a:t>
                      </a:r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України</a:t>
                      </a:r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застосовуються</a:t>
                      </a:r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кілька</a:t>
                      </a:r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1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непрямих</a:t>
                      </a:r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податків</a:t>
                      </a:r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Як </a:t>
                      </a:r>
                      <a:r>
                        <a:rPr lang="ru-RU" sz="2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називається</a:t>
                      </a:r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непрямий</a:t>
                      </a:r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податок</a:t>
                      </a:r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що</a:t>
                      </a:r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встановлюється</a:t>
                      </a:r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як </a:t>
                      </a:r>
                      <a:r>
                        <a:rPr lang="ru-RU" sz="24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надбавка у </a:t>
                      </a:r>
                      <a:r>
                        <a:rPr lang="ru-RU" sz="2400" b="1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вартість</a:t>
                      </a:r>
                      <a:r>
                        <a:rPr lang="ru-RU" sz="24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товару </a:t>
                      </a:r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та </a:t>
                      </a:r>
                      <a:r>
                        <a:rPr lang="ru-RU" sz="2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сплачується</a:t>
                      </a:r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споживачем</a:t>
                      </a:r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marL="457200" indent="-457200" algn="just" defTabSz="457200" rtl="0" eaLnBrk="1" fontAlgn="t" latinLnBrk="0" hangingPunct="1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0000"/>
                        <a:buFont typeface="+mj-lt"/>
                        <a:buAutoNum type="alphaUcPeriod"/>
                      </a:pPr>
                      <a:r>
                        <a:rPr lang="uk-UA" sz="2400" b="1" i="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Акцизний податок </a:t>
                      </a:r>
                    </a:p>
                    <a:p>
                      <a:pPr marL="457200" indent="-457200" algn="just" defTabSz="457200" rtl="0" eaLnBrk="1" fontAlgn="t" latinLnBrk="0" hangingPunct="1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0000"/>
                        <a:buFont typeface="+mj-lt"/>
                        <a:buAutoNum type="alphaUcPeriod"/>
                      </a:pPr>
                      <a:r>
                        <a:rPr lang="ru-RU" sz="2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Податок</a:t>
                      </a:r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з </a:t>
                      </a:r>
                      <a:r>
                        <a:rPr lang="ru-RU" sz="2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доходів</a:t>
                      </a:r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фізичних</a:t>
                      </a:r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осіб</a:t>
                      </a:r>
                      <a:endParaRPr lang="ru-RU" sz="2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indent="-457200" algn="just" defTabSz="457200" rtl="0" eaLnBrk="1" fontAlgn="t" latinLnBrk="0" hangingPunct="1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0000"/>
                        <a:buFont typeface="+mj-lt"/>
                        <a:buAutoNum type="alphaUcPeriod"/>
                      </a:pPr>
                      <a:r>
                        <a:rPr lang="uk-UA" sz="2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Єдиний податок</a:t>
                      </a:r>
                    </a:p>
                    <a:p>
                      <a:pPr marL="457200" indent="-457200" algn="just" defTabSz="457200" rtl="0" eaLnBrk="1" fontAlgn="t" latinLnBrk="0" hangingPunct="1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0000"/>
                        <a:buFont typeface="+mj-lt"/>
                        <a:buAutoNum type="alphaUcPeriod"/>
                      </a:pPr>
                      <a:r>
                        <a:rPr lang="uk-UA" sz="2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Податок на прибуток</a:t>
                      </a:r>
                    </a:p>
                    <a:p>
                      <a:pPr marL="457200" indent="-457200" algn="just" defTabSz="457200" rtl="0" eaLnBrk="1" fontAlgn="t" latinLnBrk="0" hangingPunct="1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0000"/>
                        <a:buFont typeface="+mj-lt"/>
                        <a:buAutoNum type="alphaUcPeriod"/>
                      </a:pPr>
                      <a:r>
                        <a:rPr lang="uk-UA" sz="2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Торговельний патент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33031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46500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Ион (конференц-зал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1426</TotalTime>
  <Words>5666</Words>
  <Application>Microsoft Office PowerPoint</Application>
  <PresentationFormat>Широкоэкранный</PresentationFormat>
  <Paragraphs>808</Paragraphs>
  <Slides>116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116</vt:i4>
      </vt:variant>
    </vt:vector>
  </HeadingPairs>
  <TitlesOfParts>
    <vt:vector size="120" baseType="lpstr">
      <vt:lpstr>Arial</vt:lpstr>
      <vt:lpstr>Century Gothic</vt:lpstr>
      <vt:lpstr>Wingdings 3</vt:lpstr>
      <vt:lpstr>Ион (конференц-зал)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  <vt:lpstr>Організація та економіка фармації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Бєляєва Оксана Іванівна</cp:lastModifiedBy>
  <cp:revision>80</cp:revision>
  <dcterms:created xsi:type="dcterms:W3CDTF">2023-10-04T12:50:32Z</dcterms:created>
  <dcterms:modified xsi:type="dcterms:W3CDTF">2024-11-13T10:41:45Z</dcterms:modified>
</cp:coreProperties>
</file>