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2" r:id="rId44"/>
    <p:sldId id="303" r:id="rId45"/>
    <p:sldId id="304" r:id="rId46"/>
    <p:sldId id="306" r:id="rId47"/>
    <p:sldId id="307" r:id="rId48"/>
    <p:sldId id="309" r:id="rId49"/>
    <p:sldId id="312" r:id="rId50"/>
    <p:sldId id="313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9" r:id="rId64"/>
    <p:sldId id="330" r:id="rId65"/>
    <p:sldId id="331" r:id="rId66"/>
    <p:sldId id="332" r:id="rId67"/>
    <p:sldId id="333" r:id="rId68"/>
    <p:sldId id="334" r:id="rId69"/>
    <p:sldId id="336" r:id="rId70"/>
    <p:sldId id="337" r:id="rId71"/>
    <p:sldId id="338" r:id="rId72"/>
    <p:sldId id="339" r:id="rId73"/>
    <p:sldId id="340" r:id="rId74"/>
    <p:sldId id="341" r:id="rId75"/>
    <p:sldId id="342" r:id="rId76"/>
    <p:sldId id="343" r:id="rId77"/>
    <p:sldId id="344" r:id="rId78"/>
    <p:sldId id="345" r:id="rId79"/>
    <p:sldId id="346" r:id="rId80"/>
    <p:sldId id="347" r:id="rId81"/>
    <p:sldId id="348" r:id="rId82"/>
    <p:sldId id="349" r:id="rId83"/>
    <p:sldId id="350" r:id="rId84"/>
    <p:sldId id="351" r:id="rId85"/>
    <p:sldId id="354" r:id="rId86"/>
    <p:sldId id="355" r:id="rId87"/>
    <p:sldId id="356" r:id="rId88"/>
    <p:sldId id="358" r:id="rId89"/>
    <p:sldId id="359" r:id="rId90"/>
    <p:sldId id="360" r:id="rId91"/>
    <p:sldId id="361" r:id="rId92"/>
    <p:sldId id="362" r:id="rId93"/>
    <p:sldId id="363" r:id="rId94"/>
    <p:sldId id="367" r:id="rId95"/>
    <p:sldId id="368" r:id="rId96"/>
    <p:sldId id="369" r:id="rId97"/>
    <p:sldId id="370" r:id="rId98"/>
    <p:sldId id="372" r:id="rId99"/>
    <p:sldId id="373" r:id="rId100"/>
    <p:sldId id="374" r:id="rId101"/>
    <p:sldId id="376" r:id="rId102"/>
    <p:sldId id="377" r:id="rId103"/>
    <p:sldId id="378" r:id="rId104"/>
    <p:sldId id="379" r:id="rId105"/>
    <p:sldId id="380" r:id="rId106"/>
    <p:sldId id="381" r:id="rId107"/>
    <p:sldId id="382" r:id="rId108"/>
    <p:sldId id="383" r:id="rId109"/>
    <p:sldId id="384" r:id="rId110"/>
    <p:sldId id="385" r:id="rId111"/>
    <p:sldId id="386" r:id="rId112"/>
    <p:sldId id="387" r:id="rId113"/>
    <p:sldId id="388" r:id="rId114"/>
    <p:sldId id="389" r:id="rId115"/>
    <p:sldId id="390" r:id="rId116"/>
    <p:sldId id="391" r:id="rId117"/>
    <p:sldId id="392" r:id="rId118"/>
    <p:sldId id="393" r:id="rId119"/>
    <p:sldId id="394" r:id="rId120"/>
    <p:sldId id="395" r:id="rId121"/>
    <p:sldId id="396" r:id="rId122"/>
    <p:sldId id="397" r:id="rId123"/>
    <p:sldId id="398" r:id="rId1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86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6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7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2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4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9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226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6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0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04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11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40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4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32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14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80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89190B7-DDF8-4708-8C9F-420CA1E10D8B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CB76111-DAD9-44B3-959E-66AA6E1E7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47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240" y="2062480"/>
            <a:ext cx="8995093" cy="3334661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</a:t>
            </a:r>
            <a:br>
              <a:rPr lang="uk-UA" dirty="0" smtClean="0"/>
            </a:br>
            <a:r>
              <a:rPr lang="uk-UA" dirty="0" smtClean="0"/>
              <a:t>та </a:t>
            </a:r>
            <a:br>
              <a:rPr lang="uk-UA" dirty="0" smtClean="0"/>
            </a:br>
            <a:r>
              <a:rPr lang="uk-UA" dirty="0" smtClean="0"/>
              <a:t>маркетинг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0075" y="781113"/>
            <a:ext cx="8825658" cy="86142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Одеський національний медичний університет</a:t>
            </a:r>
          </a:p>
          <a:p>
            <a:pPr algn="ctr"/>
            <a:r>
              <a:rPr lang="uk-UA" dirty="0" smtClean="0">
                <a:solidFill>
                  <a:schemeClr val="bg1"/>
                </a:solidFill>
              </a:rPr>
              <a:t>Кафедра організації та економіки фармації з післядипломною підготовкою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2560" y="5994400"/>
            <a:ext cx="197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Одеса - </a:t>
            </a:r>
            <a:r>
              <a:rPr lang="uk-UA" dirty="0" smtClean="0">
                <a:solidFill>
                  <a:schemeClr val="bg1"/>
                </a:solidFill>
              </a:rPr>
              <a:t>2025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85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фірма, бажаючи </a:t>
            </a:r>
            <a:r>
              <a:rPr lang="uk-UA" sz="2400" b="1" u="sng" dirty="0" smtClean="0">
                <a:solidFill>
                  <a:schemeClr val="tx1"/>
                </a:solidFill>
              </a:rPr>
              <a:t>провести свої ринкові позиції в умовах конкурентного середовища</a:t>
            </a:r>
            <a:r>
              <a:rPr lang="uk-UA" sz="2400" dirty="0" smtClean="0">
                <a:solidFill>
                  <a:schemeClr val="tx1"/>
                </a:solidFill>
              </a:rPr>
              <a:t>, вирішує використовувати товарні знаки. Для чого призначений товарний знак?</a:t>
            </a:r>
          </a:p>
          <a:p>
            <a:pPr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Диференціювання та захисту лікарських засобів власного виробництва на фірмі;</a:t>
            </a:r>
          </a:p>
          <a:p>
            <a:pPr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Проведення маркетингових досліджень</a:t>
            </a:r>
          </a:p>
          <a:p>
            <a:pPr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Сегментування ринку</a:t>
            </a:r>
          </a:p>
          <a:p>
            <a:pPr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Визначення потреби в лікарських засобах</a:t>
            </a:r>
          </a:p>
          <a:p>
            <a:pPr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Вивчення кількісних характеристик ринку</a:t>
            </a:r>
          </a:p>
          <a:p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7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Графік залежності </a:t>
            </a:r>
            <a:r>
              <a:rPr lang="uk-UA" sz="2400" b="1" u="sng" dirty="0" smtClean="0">
                <a:solidFill>
                  <a:schemeClr val="tx1"/>
                </a:solidFill>
              </a:rPr>
              <a:t>ціна-попит представлений горизонтальною лінією</a:t>
            </a:r>
            <a:r>
              <a:rPr lang="uk-UA" sz="2400" dirty="0" smtClean="0">
                <a:solidFill>
                  <a:schemeClr val="tx1"/>
                </a:solidFill>
              </a:rPr>
              <a:t>. Вкажіть вид попиту у цьому разі.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Абсолютно 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Абсолютно нееластичний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Унітарний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4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Медичний працівник </a:t>
            </a:r>
            <a:r>
              <a:rPr lang="uk-UA" sz="2400" b="1" u="sng" dirty="0" smtClean="0">
                <a:solidFill>
                  <a:schemeClr val="tx1"/>
                </a:solidFill>
              </a:rPr>
              <a:t>направляє зусилля </a:t>
            </a:r>
            <a:r>
              <a:rPr lang="uk-UA" sz="2400" dirty="0" smtClean="0">
                <a:solidFill>
                  <a:schemeClr val="tx1"/>
                </a:solidFill>
              </a:rPr>
              <a:t>на виконання поставлених завдань, оскільки </a:t>
            </a:r>
            <a:r>
              <a:rPr lang="uk-UA" sz="2400" b="1" u="sng" dirty="0" smtClean="0">
                <a:solidFill>
                  <a:schemeClr val="tx1"/>
                </a:solidFill>
              </a:rPr>
              <a:t>він переконаний в отриманні солідної винагороди у разі виконання плану</a:t>
            </a:r>
            <a:r>
              <a:rPr lang="uk-UA" sz="2400" dirty="0" smtClean="0">
                <a:solidFill>
                  <a:schemeClr val="tx1"/>
                </a:solidFill>
              </a:rPr>
              <a:t>. Яка теорія мотивації пояснює таку поведінку?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Теорія очікування В. </a:t>
            </a:r>
            <a:r>
              <a:rPr lang="uk-UA" sz="2400" b="1" u="sng" dirty="0" err="1" smtClean="0">
                <a:solidFill>
                  <a:schemeClr val="tx1"/>
                </a:solidFill>
              </a:rPr>
              <a:t>Врума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Теорія К. </a:t>
            </a:r>
            <a:r>
              <a:rPr lang="uk-UA" sz="2400" dirty="0" err="1" smtClean="0">
                <a:solidFill>
                  <a:schemeClr val="tx1"/>
                </a:solidFill>
              </a:rPr>
              <a:t>Альдерфера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Ієрархія потреб Маслоу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Двофакторна</a:t>
            </a:r>
            <a:r>
              <a:rPr lang="uk-UA" sz="2400" dirty="0" smtClean="0">
                <a:solidFill>
                  <a:schemeClr val="tx1"/>
                </a:solidFill>
              </a:rPr>
              <a:t> теорія Ф. </a:t>
            </a:r>
            <a:r>
              <a:rPr lang="uk-UA" sz="2400" dirty="0" err="1" smtClean="0">
                <a:solidFill>
                  <a:schemeClr val="tx1"/>
                </a:solidFill>
              </a:rPr>
              <a:t>Герцберга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Теорія морального стимулювання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9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Вкажіть фінансовий показник діяльності аптеки, величина якого визначає обсяг реалізації товару, при якому </a:t>
            </a:r>
            <a:r>
              <a:rPr lang="uk-UA" sz="2400" b="1" u="sng" dirty="0" smtClean="0">
                <a:solidFill>
                  <a:schemeClr val="tx1"/>
                </a:solidFill>
              </a:rPr>
              <a:t>сукупний дохід дорівнює сукупним витратам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Точка беззбитковості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Прибуток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Товарообіг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Рівень торгових накладень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рентабельність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801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Провізор аптеки через невдоволеність умовами праці </a:t>
            </a:r>
            <a:r>
              <a:rPr lang="uk-UA" sz="2400" b="1" u="sng" dirty="0" smtClean="0">
                <a:solidFill>
                  <a:schemeClr val="tx1"/>
                </a:solidFill>
              </a:rPr>
              <a:t>звільнився за власним бажанням і влаштувався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на посаду медичного працівника фармацевтичної компанії. Якому поняттю такий рух трудових ресурсів?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Плинність кадрів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Підвищення на посаді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Вербування кадрів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Ротація кадрів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Переведення працівника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33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Аптечна мережа існує на фармацевтичному ринку більше 20 років. У </a:t>
            </a:r>
            <a:r>
              <a:rPr lang="uk-UA" sz="2400" b="1" u="sng" dirty="0" smtClean="0">
                <a:solidFill>
                  <a:schemeClr val="tx1"/>
                </a:solidFill>
              </a:rPr>
              <a:t>складних ринкових умовах </a:t>
            </a:r>
            <a:r>
              <a:rPr lang="uk-UA" sz="2400" dirty="0" smtClean="0">
                <a:solidFill>
                  <a:schemeClr val="tx1"/>
                </a:solidFill>
              </a:rPr>
              <a:t>керівництво компанії  активно використовує </a:t>
            </a:r>
            <a:r>
              <a:rPr lang="uk-UA" sz="2400" b="1" u="sng" dirty="0" smtClean="0">
                <a:solidFill>
                  <a:schemeClr val="tx1"/>
                </a:solidFill>
              </a:rPr>
              <a:t>елементи антикризового менеджменту, диверсифікації та залучення інвестицій</a:t>
            </a:r>
            <a:r>
              <a:rPr lang="uk-UA" sz="2400" dirty="0" smtClean="0">
                <a:solidFill>
                  <a:schemeClr val="tx1"/>
                </a:solidFill>
              </a:rPr>
              <a:t>. Вкажіть складову успішної діяльності фармацевтичної організації, яку забезпечує компанія?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Виживання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Практична реалізація управлінських рішень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Результативність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Продуктивність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Ефективність 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85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u="sng" dirty="0" smtClean="0">
                <a:solidFill>
                  <a:schemeClr val="tx1"/>
                </a:solidFill>
              </a:rPr>
              <a:t>Правління</a:t>
            </a:r>
            <a:r>
              <a:rPr lang="uk-UA" sz="2400" dirty="0" smtClean="0">
                <a:solidFill>
                  <a:schemeClr val="tx1"/>
                </a:solidFill>
              </a:rPr>
              <a:t> хіміко-фармацевтичного заводу </a:t>
            </a:r>
            <a:r>
              <a:rPr lang="uk-UA" sz="2400" b="1" u="sng" dirty="0" smtClean="0">
                <a:solidFill>
                  <a:schemeClr val="tx1"/>
                </a:solidFill>
              </a:rPr>
              <a:t>розробляє довготривалі та перспективні плани, встановлює стратегічні цілі підприємства</a:t>
            </a:r>
            <a:r>
              <a:rPr lang="uk-UA" sz="2400" dirty="0" smtClean="0">
                <a:solidFill>
                  <a:schemeClr val="tx1"/>
                </a:solidFill>
              </a:rPr>
              <a:t>. Представником якого рівня управління в ієрархії менеджменту є голова правління?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Інституційного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Технічного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Збутового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Товарного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Управлінського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91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оптова фірма для стимулювання збуту товару </a:t>
            </a:r>
            <a:r>
              <a:rPr lang="uk-UA" sz="2400" b="1" u="sng" dirty="0" smtClean="0">
                <a:solidFill>
                  <a:schemeClr val="tx1"/>
                </a:solidFill>
              </a:rPr>
              <a:t>надає своїм клієнтам знижку на основі соціальної домовленості та за умови їх постійності як клієнтів</a:t>
            </a:r>
            <a:r>
              <a:rPr lang="uk-UA" sz="2400" b="1" dirty="0" smtClean="0">
                <a:solidFill>
                  <a:schemeClr val="tx1"/>
                </a:solidFill>
              </a:rPr>
              <a:t>.</a:t>
            </a:r>
            <a:r>
              <a:rPr lang="uk-UA" sz="2400" dirty="0" smtClean="0">
                <a:solidFill>
                  <a:schemeClr val="tx1"/>
                </a:solidFill>
              </a:rPr>
              <a:t> Як називається такий вид знижки?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 smtClean="0">
                <a:solidFill>
                  <a:schemeClr val="tx1"/>
                </a:solidFill>
              </a:rPr>
              <a:t>Бонусна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 кількість товару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Дилерська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Сезонна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6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Під час вивчення попиту на вакцини проти грипу встановлено, що вони </a:t>
            </a:r>
            <a:r>
              <a:rPr lang="uk-UA" sz="2400" b="1" u="sng" dirty="0" smtClean="0">
                <a:solidFill>
                  <a:schemeClr val="tx1"/>
                </a:solidFill>
              </a:rPr>
              <a:t>надходять</a:t>
            </a:r>
            <a:r>
              <a:rPr lang="uk-UA" sz="2400" dirty="0" smtClean="0">
                <a:solidFill>
                  <a:schemeClr val="tx1"/>
                </a:solidFill>
              </a:rPr>
              <a:t> до аптечного складу </a:t>
            </a:r>
            <a:r>
              <a:rPr lang="uk-UA" sz="2400" b="1" u="sng" dirty="0" smtClean="0">
                <a:solidFill>
                  <a:schemeClr val="tx1"/>
                </a:solidFill>
              </a:rPr>
              <a:t>в недостатній кількості та нерівномірно</a:t>
            </a:r>
            <a:r>
              <a:rPr lang="uk-UA" sz="2400" dirty="0" smtClean="0">
                <a:solidFill>
                  <a:schemeClr val="tx1"/>
                </a:solidFill>
              </a:rPr>
              <a:t>. Визначте вид попиту.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Незадоволений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Задоволений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Нераціональний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Негативний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Прихований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36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Вивчення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стану </a:t>
            </a:r>
            <a:r>
              <a:rPr lang="uk-UA" sz="2400" dirty="0" smtClean="0">
                <a:solidFill>
                  <a:schemeClr val="tx1"/>
                </a:solidFill>
              </a:rPr>
              <a:t>стратегічних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господарських одиниць (лікарських засобів) фармацевтичної фірми, яке передбачає врахування їх </a:t>
            </a:r>
            <a:r>
              <a:rPr lang="uk-UA" sz="2400" b="1" u="sng" dirty="0" smtClean="0">
                <a:solidFill>
                  <a:schemeClr val="tx1"/>
                </a:solidFill>
              </a:rPr>
              <a:t>ринкової частки та темпів зростання ринку</a:t>
            </a:r>
            <a:r>
              <a:rPr lang="uk-UA" sz="2400" dirty="0" smtClean="0">
                <a:solidFill>
                  <a:schemeClr val="tx1"/>
                </a:solidFill>
              </a:rPr>
              <a:t>, проводиться за допомогою: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Матриці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БКГ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XYZ - </a:t>
            </a:r>
            <a:r>
              <a:rPr lang="uk-UA" sz="2400" dirty="0" smtClean="0">
                <a:solidFill>
                  <a:schemeClr val="tx1"/>
                </a:solidFill>
              </a:rPr>
              <a:t>аналізу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smtClean="0">
                <a:solidFill>
                  <a:schemeClr val="tx1"/>
                </a:solidFill>
              </a:rPr>
              <a:t>VEN </a:t>
            </a:r>
            <a:r>
              <a:rPr lang="en-US" sz="2400" dirty="0">
                <a:solidFill>
                  <a:schemeClr val="tx1"/>
                </a:solidFill>
              </a:rPr>
              <a:t>– </a:t>
            </a:r>
            <a:r>
              <a:rPr lang="uk-UA" sz="2400" dirty="0" smtClean="0">
                <a:solidFill>
                  <a:schemeClr val="tx1"/>
                </a:solidFill>
              </a:rPr>
              <a:t>аналізу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Загальної конкурентної матриці </a:t>
            </a:r>
            <a:r>
              <a:rPr lang="ru-RU" sz="2400" dirty="0" smtClean="0">
                <a:solidFill>
                  <a:schemeClr val="tx1"/>
                </a:solidFill>
              </a:rPr>
              <a:t>Портера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Матриці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</a:rPr>
              <a:t>Ансоффа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16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u="sng" dirty="0" smtClean="0">
                <a:solidFill>
                  <a:schemeClr val="tx1"/>
                </a:solidFill>
              </a:rPr>
              <a:t>Представництво іноземної </a:t>
            </a:r>
            <a:r>
              <a:rPr lang="uk-UA" sz="2400" dirty="0" smtClean="0">
                <a:solidFill>
                  <a:schemeClr val="tx1"/>
                </a:solidFill>
              </a:rPr>
              <a:t>фармацевтичної </a:t>
            </a:r>
            <a:r>
              <a:rPr lang="uk-UA" sz="2400" b="1" u="sng" dirty="0" smtClean="0">
                <a:solidFill>
                  <a:schemeClr val="tx1"/>
                </a:solidFill>
              </a:rPr>
              <a:t>фірми організувало для працівників аптек тренінг</a:t>
            </a:r>
            <a:r>
              <a:rPr lang="uk-UA" sz="2400" dirty="0" smtClean="0">
                <a:solidFill>
                  <a:schemeClr val="tx1"/>
                </a:solidFill>
              </a:rPr>
              <a:t>. Який елемент маркетингових комунікацій використала фірма?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 smtClean="0">
                <a:solidFill>
                  <a:schemeClr val="tx1"/>
                </a:solidFill>
              </a:rPr>
              <a:t>Паблік</a:t>
            </a:r>
            <a:r>
              <a:rPr lang="uk-UA" sz="2400" b="1" u="sng" dirty="0" smtClean="0">
                <a:solidFill>
                  <a:schemeClr val="tx1"/>
                </a:solidFill>
              </a:rPr>
              <a:t> </a:t>
            </a:r>
            <a:r>
              <a:rPr lang="uk-UA" sz="2400" b="1" u="sng" dirty="0" err="1" smtClean="0">
                <a:solidFill>
                  <a:schemeClr val="tx1"/>
                </a:solidFill>
              </a:rPr>
              <a:t>Рілейшнз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Персональний продаж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–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Франчайзинг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Прямий маркетинг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2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Провізор аптеки має </a:t>
            </a:r>
            <a:r>
              <a:rPr lang="uk-UA" sz="2400" b="1" u="sng" dirty="0" smtClean="0">
                <a:solidFill>
                  <a:schemeClr val="tx1"/>
                </a:solidFill>
              </a:rPr>
              <a:t>другу кваліфікаційну категорію</a:t>
            </a:r>
            <a:r>
              <a:rPr lang="uk-UA" sz="2400" dirty="0" smtClean="0">
                <a:solidFill>
                  <a:schemeClr val="tx1"/>
                </a:solidFill>
              </a:rPr>
              <a:t>. Яку </a:t>
            </a:r>
            <a:r>
              <a:rPr lang="uk-UA" sz="2400" b="1" u="sng" dirty="0" smtClean="0">
                <a:solidFill>
                  <a:schemeClr val="tx1"/>
                </a:solidFill>
              </a:rPr>
              <a:t>обов`язкову форму підвищення кваліфікації</a:t>
            </a:r>
            <a:r>
              <a:rPr lang="uk-UA" sz="2400" dirty="0" smtClean="0">
                <a:solidFill>
                  <a:schemeClr val="tx1"/>
                </a:solidFill>
              </a:rPr>
              <a:t> потрібно пройти провізору </a:t>
            </a:r>
            <a:r>
              <a:rPr lang="uk-UA" sz="2400" b="1" u="sng" dirty="0" smtClean="0">
                <a:solidFill>
                  <a:schemeClr val="tx1"/>
                </a:solidFill>
              </a:rPr>
              <a:t>для отримання пер</a:t>
            </a:r>
            <a:r>
              <a:rPr lang="uk-UA" sz="2400" u="sng" dirty="0" smtClean="0">
                <a:solidFill>
                  <a:schemeClr val="tx1"/>
                </a:solidFill>
              </a:rPr>
              <a:t>шої</a:t>
            </a:r>
            <a:r>
              <a:rPr lang="uk-UA" sz="2400" dirty="0" smtClean="0">
                <a:solidFill>
                  <a:schemeClr val="tx1"/>
                </a:solidFill>
              </a:rPr>
              <a:t> кваліфікаційної </a:t>
            </a:r>
            <a:r>
              <a:rPr lang="uk-UA" sz="2400" b="1" u="sng" dirty="0" smtClean="0">
                <a:solidFill>
                  <a:schemeClr val="tx1"/>
                </a:solidFill>
              </a:rPr>
              <a:t>категорії?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Передатестаційний цикл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Стажування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–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Спеціалізацію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Інтернатуру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286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Іноземний інвестор хоче створити в Україні разом із вітчизняною фармацевтичною фірмою підприємство з іноземними інвестиціями. Яку частку в статутному капіталі повинна становити </a:t>
            </a:r>
            <a:r>
              <a:rPr lang="uk-UA" sz="2400" b="1" u="sng" dirty="0" smtClean="0">
                <a:solidFill>
                  <a:schemeClr val="tx1"/>
                </a:solidFill>
              </a:rPr>
              <a:t>мінімальна</a:t>
            </a:r>
            <a:r>
              <a:rPr lang="uk-UA" sz="2400" b="1" dirty="0" smtClean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іноземна інвестиція</a:t>
            </a:r>
            <a:r>
              <a:rPr lang="uk-UA" sz="2400" b="1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Не менше 10%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 менше 5%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 менше 25%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 менше 50%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 менше 75%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Керівник аптечного закладу в </a:t>
            </a:r>
            <a:r>
              <a:rPr lang="uk-UA" sz="2400" b="1" u="sng" dirty="0" smtClean="0">
                <a:solidFill>
                  <a:schemeClr val="tx1"/>
                </a:solidFill>
              </a:rPr>
              <a:t>управлінні використовує планування</a:t>
            </a:r>
            <a:r>
              <a:rPr lang="uk-UA" sz="2400" b="1" dirty="0" smtClean="0">
                <a:solidFill>
                  <a:schemeClr val="tx1"/>
                </a:solidFill>
              </a:rPr>
              <a:t>, </a:t>
            </a:r>
            <a:r>
              <a:rPr lang="uk-UA" sz="2400" b="1" u="sng" dirty="0" smtClean="0">
                <a:solidFill>
                  <a:schemeClr val="tx1"/>
                </a:solidFill>
              </a:rPr>
              <a:t>матеріальне</a:t>
            </a:r>
            <a:r>
              <a:rPr lang="uk-UA" sz="2400" dirty="0" smtClean="0">
                <a:solidFill>
                  <a:schemeClr val="tx1"/>
                </a:solidFill>
              </a:rPr>
              <a:t> стимулювання, розподіл </a:t>
            </a:r>
            <a:r>
              <a:rPr lang="uk-UA" sz="2400" b="1" u="sng" dirty="0" smtClean="0">
                <a:solidFill>
                  <a:schemeClr val="tx1"/>
                </a:solidFill>
              </a:rPr>
              <a:t>прибутку</a:t>
            </a:r>
            <a:r>
              <a:rPr lang="uk-UA" sz="2400" b="1" dirty="0" smtClean="0">
                <a:solidFill>
                  <a:schemeClr val="tx1"/>
                </a:solidFill>
              </a:rPr>
              <a:t>, </a:t>
            </a:r>
            <a:r>
              <a:rPr lang="uk-UA" sz="2400" b="1" u="sng" dirty="0" smtClean="0">
                <a:solidFill>
                  <a:schemeClr val="tx1"/>
                </a:solidFill>
              </a:rPr>
              <a:t>ціноутворення</a:t>
            </a:r>
            <a:r>
              <a:rPr lang="uk-UA" sz="2400" b="1" dirty="0" smtClean="0">
                <a:solidFill>
                  <a:schemeClr val="tx1"/>
                </a:solidFill>
              </a:rPr>
              <a:t>, здійснення </a:t>
            </a:r>
            <a:r>
              <a:rPr lang="uk-UA" sz="2400" b="1" u="sng" dirty="0" smtClean="0">
                <a:solidFill>
                  <a:schemeClr val="tx1"/>
                </a:solidFill>
              </a:rPr>
              <a:t>матеріальних</a:t>
            </a:r>
            <a:r>
              <a:rPr lang="uk-UA" sz="2400" b="1" dirty="0" smtClean="0">
                <a:solidFill>
                  <a:schemeClr val="tx1"/>
                </a:solidFill>
              </a:rPr>
              <a:t> санкцій, розподіл </a:t>
            </a:r>
            <a:r>
              <a:rPr lang="uk-UA" sz="2400" b="1" u="sng" dirty="0" smtClean="0">
                <a:solidFill>
                  <a:schemeClr val="tx1"/>
                </a:solidFill>
              </a:rPr>
              <a:t>капітальних вкладень</a:t>
            </a:r>
            <a:r>
              <a:rPr lang="uk-UA" sz="2400" b="1" dirty="0" smtClean="0">
                <a:solidFill>
                  <a:schemeClr val="tx1"/>
                </a:solidFill>
              </a:rPr>
              <a:t>.</a:t>
            </a:r>
            <a:r>
              <a:rPr lang="uk-UA" sz="2400" dirty="0" smtClean="0">
                <a:solidFill>
                  <a:schemeClr val="tx1"/>
                </a:solidFill>
              </a:rPr>
              <a:t> До якої групи методів управління відносяться ці способи та засоби?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Економічні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Непрямого впливу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Організаційні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Соціально-психологічні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Правові 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866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У </a:t>
            </a:r>
            <a:r>
              <a:rPr lang="uk-UA" sz="2400" b="1" u="sng" dirty="0" smtClean="0">
                <a:solidFill>
                  <a:schemeClr val="tx1"/>
                </a:solidFill>
              </a:rPr>
              <a:t>аптечних працівників </a:t>
            </a:r>
            <a:r>
              <a:rPr lang="uk-UA" sz="2400" dirty="0" smtClean="0">
                <a:solidFill>
                  <a:schemeClr val="tx1"/>
                </a:solidFill>
              </a:rPr>
              <a:t>встановлено </a:t>
            </a:r>
            <a:r>
              <a:rPr lang="uk-UA" sz="2400" b="1" u="sng" dirty="0" smtClean="0">
                <a:solidFill>
                  <a:schemeClr val="tx1"/>
                </a:solidFill>
              </a:rPr>
              <a:t>скорочену тривалість робочого часу</a:t>
            </a:r>
            <a:r>
              <a:rPr lang="uk-UA" sz="2400" dirty="0" smtClean="0">
                <a:solidFill>
                  <a:schemeClr val="tx1"/>
                </a:solidFill>
              </a:rPr>
              <a:t>. Яка тривалість робочого тижня у провізора-аналітика?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36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30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32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45 год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24 год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138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Оптова фармацевтична фірма </a:t>
            </a:r>
            <a:r>
              <a:rPr lang="uk-UA" sz="2400" b="1" u="sng" dirty="0" smtClean="0">
                <a:solidFill>
                  <a:schemeClr val="tx1"/>
                </a:solidFill>
              </a:rPr>
              <a:t>зазнала підприємницьких збитків </a:t>
            </a:r>
            <a:r>
              <a:rPr lang="uk-UA" sz="2400" dirty="0" smtClean="0">
                <a:solidFill>
                  <a:schemeClr val="tx1"/>
                </a:solidFill>
              </a:rPr>
              <a:t>через </a:t>
            </a:r>
            <a:r>
              <a:rPr lang="uk-UA" sz="2400" b="1" u="sng" dirty="0" smtClean="0">
                <a:solidFill>
                  <a:schemeClr val="tx1"/>
                </a:solidFill>
              </a:rPr>
              <a:t>заборгованість аптечної мережі</a:t>
            </a:r>
            <a:r>
              <a:rPr lang="uk-UA" sz="2400" dirty="0" smtClean="0">
                <a:solidFill>
                  <a:schemeClr val="tx1"/>
                </a:solidFill>
              </a:rPr>
              <a:t>. Вкажіть вид підприємницьких збитків.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Фінансові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Спеціальні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Матеріальні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Виробничі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Трудові 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15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фірма </a:t>
            </a:r>
            <a:r>
              <a:rPr lang="uk-UA" sz="2400" u="sng" dirty="0" smtClean="0">
                <a:solidFill>
                  <a:schemeClr val="tx1"/>
                </a:solidFill>
              </a:rPr>
              <a:t>виробляє лікарські препарати, знає своїх споживачів і має можливості постачання</a:t>
            </a:r>
            <a:r>
              <a:rPr lang="uk-UA" sz="2400" dirty="0" smtClean="0">
                <a:solidFill>
                  <a:schemeClr val="tx1"/>
                </a:solidFill>
              </a:rPr>
              <a:t>. До якого сегменту ринку характерна ця ситуація?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Ринкова ніша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Ринок споживача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Ринкове вікно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Потенційний ринок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Товарний ринок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21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u="sng" dirty="0" err="1" smtClean="0">
                <a:solidFill>
                  <a:schemeClr val="tx1"/>
                </a:solidFill>
              </a:rPr>
              <a:t>Паблік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u="sng" dirty="0" err="1" smtClean="0">
                <a:solidFill>
                  <a:schemeClr val="tx1"/>
                </a:solidFill>
              </a:rPr>
              <a:t>Рілейшнз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є важливим елементом комплексу маркетингових комунікацій фармацевтичних підприємств. Що із нижченаведеного </a:t>
            </a:r>
            <a:r>
              <a:rPr lang="uk-UA" sz="2400" u="sng" dirty="0" smtClean="0">
                <a:solidFill>
                  <a:schemeClr val="tx1"/>
                </a:solidFill>
              </a:rPr>
              <a:t>відноситься до його засобів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u="sng" dirty="0" smtClean="0">
                <a:solidFill>
                  <a:schemeClr val="tx1"/>
                </a:solidFill>
              </a:rPr>
              <a:t>Спонсорство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Знижки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Преміальні продажі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Участь у роботі конференцій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Розміщення ЛЗ у вітринах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9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Рекламну діяльність в галузі фармації контролює та регламентує держава, зокрема Закон України «Про рекламу». Які відомості </a:t>
            </a:r>
            <a:r>
              <a:rPr lang="uk-UA" sz="2400" u="sng" dirty="0" smtClean="0">
                <a:solidFill>
                  <a:schemeClr val="tx1"/>
                </a:solidFill>
              </a:rPr>
              <a:t>не заборонено розміщувати в рекламі про лікарські засоби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u="sng" dirty="0" smtClean="0">
                <a:solidFill>
                  <a:schemeClr val="tx1"/>
                </a:solidFill>
              </a:rPr>
              <a:t>Інформацію щодо використання або застосування </a:t>
            </a:r>
            <a:r>
              <a:rPr lang="uk-UA" sz="2400" u="sng" dirty="0" err="1" smtClean="0">
                <a:solidFill>
                  <a:schemeClr val="tx1"/>
                </a:solidFill>
              </a:rPr>
              <a:t>безрецептурних</a:t>
            </a:r>
            <a:r>
              <a:rPr lang="uk-UA" sz="2400" u="sng" dirty="0" smtClean="0">
                <a:solidFill>
                  <a:schemeClr val="tx1"/>
                </a:solidFill>
              </a:rPr>
              <a:t> ЛЗ;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Відомості про те, що ЛЗ є продуктом харчування, косметичним чи іншим продуктом для вживання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Відомості, які можуть справити враження, що за умови вживання ЛЗ медична консультація з фахівцем не є необхідною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Інформацію про те, що косметичні засоби, харчові продукти вітамінні чи інші харчові домішки мають лікувальні властивості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Інформацію про те, що лікувальний ефект від приймання ЛЗ є абсолютно гарантований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12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З метою консолідації сил зі створення та виробництва нового лікарського засобу відбулося </a:t>
            </a:r>
            <a:r>
              <a:rPr lang="uk-UA" sz="2400" u="sng" dirty="0" smtClean="0">
                <a:solidFill>
                  <a:schemeClr val="tx1"/>
                </a:solidFill>
              </a:rPr>
              <a:t>тимчасове об`єднання науково-виробничої фармацевтичної фірми та банківської установи</a:t>
            </a:r>
            <a:r>
              <a:rPr lang="uk-UA" sz="2400" dirty="0" smtClean="0">
                <a:solidFill>
                  <a:schemeClr val="tx1"/>
                </a:solidFill>
              </a:rPr>
              <a:t>. Яка це форма господарського об`єднання?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Консорціум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Концерн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Асоціація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Корпорація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Холдинг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8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Лікувальний </a:t>
            </a:r>
            <a:r>
              <a:rPr lang="uk-UA" sz="2400" u="sng" dirty="0" smtClean="0">
                <a:solidFill>
                  <a:schemeClr val="tx1"/>
                </a:solidFill>
              </a:rPr>
              <a:t>заклад закуповує </a:t>
            </a:r>
            <a:r>
              <a:rPr lang="uk-UA" sz="2400" dirty="0" smtClean="0">
                <a:solidFill>
                  <a:schemeClr val="tx1"/>
                </a:solidFill>
              </a:rPr>
              <a:t>лікарські препарати протипухлинної дії </a:t>
            </a:r>
            <a:r>
              <a:rPr lang="uk-UA" sz="2400" u="sng" dirty="0" smtClean="0">
                <a:solidFill>
                  <a:schemeClr val="tx1"/>
                </a:solidFill>
              </a:rPr>
              <a:t>безпосередньо у вітчизняного виробника</a:t>
            </a:r>
            <a:r>
              <a:rPr lang="uk-UA" sz="2400" dirty="0" smtClean="0">
                <a:solidFill>
                  <a:schemeClr val="tx1"/>
                </a:solidFill>
              </a:rPr>
              <a:t>. Вкажіть рівень каналу збуту, який використовується у цьому разі.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Канал 0 рівня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Дворівневий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Чотирирівневий</a:t>
            </a:r>
            <a:r>
              <a:rPr lang="uk-UA" sz="2400" dirty="0" smtClean="0">
                <a:solidFill>
                  <a:schemeClr val="tx1"/>
                </a:solidFill>
              </a:rPr>
              <a:t>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Однорівневий</a:t>
            </a:r>
            <a:r>
              <a:rPr lang="uk-UA" sz="2400" dirty="0" smtClean="0">
                <a:solidFill>
                  <a:schemeClr val="tx1"/>
                </a:solidFill>
              </a:rPr>
              <a:t>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Трирівневий</a:t>
            </a:r>
            <a:r>
              <a:rPr lang="uk-UA" sz="2400" dirty="0" smtClean="0">
                <a:solidFill>
                  <a:schemeClr val="tx1"/>
                </a:solidFill>
              </a:rPr>
              <a:t> канал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918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Відділом маркетингу фармацевтичної фірми встановлено, що під час </a:t>
            </a:r>
            <a:r>
              <a:rPr lang="uk-UA" sz="2400" u="sng" dirty="0" smtClean="0">
                <a:solidFill>
                  <a:schemeClr val="tx1"/>
                </a:solidFill>
              </a:rPr>
              <a:t>незначного підвищення ціни </a:t>
            </a:r>
            <a:r>
              <a:rPr lang="uk-UA" sz="2400" dirty="0" smtClean="0">
                <a:solidFill>
                  <a:schemeClr val="tx1"/>
                </a:solidFill>
              </a:rPr>
              <a:t>на лікарський засіб </a:t>
            </a:r>
            <a:r>
              <a:rPr lang="uk-UA" sz="2400" u="sng" dirty="0" smtClean="0">
                <a:solidFill>
                  <a:schemeClr val="tx1"/>
                </a:solidFill>
              </a:rPr>
              <a:t>попит на нього значно знизився</a:t>
            </a:r>
            <a:r>
              <a:rPr lang="uk-UA" sz="2400" dirty="0" smtClean="0">
                <a:solidFill>
                  <a:schemeClr val="tx1"/>
                </a:solidFill>
              </a:rPr>
              <a:t>. Визначте вид попиту: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Раціональний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Унітарний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Нееластичний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Нераціональний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52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Директор фармацевтичної фірми </a:t>
            </a:r>
            <a:r>
              <a:rPr lang="uk-UA" sz="2400" dirty="0" err="1" smtClean="0">
                <a:solidFill>
                  <a:schemeClr val="tx1"/>
                </a:solidFill>
              </a:rPr>
              <a:t>Фітофарм</a:t>
            </a:r>
            <a:r>
              <a:rPr lang="uk-UA" sz="2400" dirty="0" smtClean="0">
                <a:solidFill>
                  <a:schemeClr val="tx1"/>
                </a:solidFill>
              </a:rPr>
              <a:t>, що останнім часом вимушена зменшувати обсяги виробництва та скорочувати товарний асортимент, не лише </a:t>
            </a:r>
            <a:r>
              <a:rPr lang="uk-UA" sz="2400" u="sng" dirty="0" smtClean="0">
                <a:solidFill>
                  <a:schemeClr val="tx1"/>
                </a:solidFill>
              </a:rPr>
              <a:t>не виявляє організаторських здібностей</a:t>
            </a:r>
            <a:r>
              <a:rPr lang="uk-UA" sz="2400" dirty="0" smtClean="0">
                <a:solidFill>
                  <a:schemeClr val="tx1"/>
                </a:solidFill>
              </a:rPr>
              <a:t>, але майже </a:t>
            </a:r>
            <a:r>
              <a:rPr lang="uk-UA" sz="2400" u="sng" dirty="0" smtClean="0">
                <a:solidFill>
                  <a:schemeClr val="tx1"/>
                </a:solidFill>
              </a:rPr>
              <a:t>не цікавиться і практично не регулює діяльність підприємства</a:t>
            </a:r>
            <a:r>
              <a:rPr lang="uk-UA" sz="2400" dirty="0" smtClean="0">
                <a:solidFill>
                  <a:schemeClr val="tx1"/>
                </a:solidFill>
              </a:rPr>
              <a:t>. Визначте стиль керівництва, притаманний </a:t>
            </a:r>
            <a:r>
              <a:rPr lang="uk-UA" sz="2400" dirty="0" err="1" smtClean="0">
                <a:solidFill>
                  <a:schemeClr val="tx1"/>
                </a:solidFill>
              </a:rPr>
              <a:t>ди</a:t>
            </a:r>
            <a:r>
              <a:rPr lang="uk-UA" sz="2400" dirty="0" smtClean="0">
                <a:solidFill>
                  <a:schemeClr val="tx1"/>
                </a:solidFill>
              </a:rPr>
              <a:t>-ректорові підприємства.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" Ліберальний"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"Автократичний"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Директивний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Авторитарний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Демократичний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590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На </a:t>
            </a:r>
            <a:r>
              <a:rPr lang="uk-UA" sz="2400" u="sng" dirty="0" smtClean="0">
                <a:solidFill>
                  <a:schemeClr val="tx1"/>
                </a:solidFill>
              </a:rPr>
              <a:t>фармацевтичному підприємстві </a:t>
            </a:r>
            <a:r>
              <a:rPr lang="uk-UA" sz="2400" dirty="0" smtClean="0">
                <a:solidFill>
                  <a:schemeClr val="tx1"/>
                </a:solidFill>
              </a:rPr>
              <a:t>сформувалася </a:t>
            </a:r>
            <a:r>
              <a:rPr lang="uk-UA" sz="2400" u="sng" dirty="0" smtClean="0">
                <a:solidFill>
                  <a:schemeClr val="tx1"/>
                </a:solidFill>
              </a:rPr>
              <a:t>група прихильників велоспорту</a:t>
            </a:r>
            <a:r>
              <a:rPr lang="uk-UA" sz="2400" dirty="0" smtClean="0">
                <a:solidFill>
                  <a:schemeClr val="tx1"/>
                </a:solidFill>
              </a:rPr>
              <a:t>. Така група називається: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Неформальною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Виробничою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Комітетом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Формальною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Господарською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296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компанія </a:t>
            </a:r>
            <a:r>
              <a:rPr lang="ru-RU" sz="2400" dirty="0" smtClean="0">
                <a:solidFill>
                  <a:schemeClr val="tx1"/>
                </a:solidFill>
              </a:rPr>
              <a:t>”</a:t>
            </a:r>
            <a:r>
              <a:rPr lang="en-US" sz="2400" dirty="0">
                <a:solidFill>
                  <a:schemeClr val="tx1"/>
                </a:solidFill>
              </a:rPr>
              <a:t>Dr. Ram” </a:t>
            </a:r>
            <a:r>
              <a:rPr lang="uk-UA" sz="2400" u="sng" dirty="0" smtClean="0">
                <a:solidFill>
                  <a:schemeClr val="tx1"/>
                </a:solidFill>
              </a:rPr>
              <a:t>організовує науково- практичні конференції за участю лікарів та фармацевтичних працівників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r>
              <a:rPr lang="uk-UA" sz="2400" dirty="0" smtClean="0">
                <a:solidFill>
                  <a:schemeClr val="tx1"/>
                </a:solidFill>
              </a:rPr>
              <a:t>Який елемент маркетингових комунікацій використовує ця фармацевтична фірма?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err="1" smtClean="0">
                <a:solidFill>
                  <a:schemeClr val="tx1"/>
                </a:solidFill>
              </a:rPr>
              <a:t>Паблік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u="sng" dirty="0" err="1" smtClean="0">
                <a:solidFill>
                  <a:schemeClr val="tx1"/>
                </a:solidFill>
              </a:rPr>
              <a:t>рілейшнз</a:t>
            </a:r>
            <a:endParaRPr lang="uk-UA" sz="2400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Мерчандайзинг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Стимулювання збуту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Персональний продаж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Прямий маркетинг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323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"З метою консолідації сил зі створення та виробництва нового лікарського засобу відбулося </a:t>
            </a:r>
            <a:r>
              <a:rPr lang="uk-UA" sz="2400" u="sng" dirty="0" smtClean="0">
                <a:solidFill>
                  <a:schemeClr val="tx1"/>
                </a:solidFill>
              </a:rPr>
              <a:t>тимчасове об’єднання науково-виробничої фармацевтичної фірми </a:t>
            </a:r>
            <a:r>
              <a:rPr lang="uk-UA" sz="2400" dirty="0" smtClean="0">
                <a:solidFill>
                  <a:schemeClr val="tx1"/>
                </a:solidFill>
              </a:rPr>
              <a:t>’’</a:t>
            </a:r>
            <a:r>
              <a:rPr lang="uk-UA" sz="2400" dirty="0" err="1" smtClean="0">
                <a:solidFill>
                  <a:schemeClr val="tx1"/>
                </a:solidFill>
              </a:rPr>
              <a:t>Астерія</a:t>
            </a:r>
            <a:r>
              <a:rPr lang="uk-UA" sz="2400" dirty="0" smtClean="0">
                <a:solidFill>
                  <a:schemeClr val="tx1"/>
                </a:solidFill>
              </a:rPr>
              <a:t>” </a:t>
            </a:r>
            <a:r>
              <a:rPr lang="uk-UA" sz="2400" u="sng" dirty="0" smtClean="0">
                <a:solidFill>
                  <a:schemeClr val="tx1"/>
                </a:solidFill>
              </a:rPr>
              <a:t>та банківської установи </a:t>
            </a:r>
            <a:r>
              <a:rPr lang="uk-UA" sz="2400" dirty="0" smtClean="0">
                <a:solidFill>
                  <a:schemeClr val="tx1"/>
                </a:solidFill>
              </a:rPr>
              <a:t>’’</a:t>
            </a:r>
            <a:r>
              <a:rPr lang="uk-UA" sz="2400" dirty="0" err="1" smtClean="0">
                <a:solidFill>
                  <a:schemeClr val="tx1"/>
                </a:solidFill>
              </a:rPr>
              <a:t>Енерго</a:t>
            </a:r>
            <a:r>
              <a:rPr lang="uk-UA" sz="2400" dirty="0" smtClean="0">
                <a:solidFill>
                  <a:schemeClr val="tx1"/>
                </a:solidFill>
              </a:rPr>
              <a:t>’.’ Визначте вид такого господарського об’єднання:"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err="1" smtClean="0">
                <a:solidFill>
                  <a:schemeClr val="tx1"/>
                </a:solidFill>
              </a:rPr>
              <a:t>Консорциум</a:t>
            </a:r>
            <a:endParaRPr lang="uk-UA" sz="2400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Корпорація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Холдинг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Асоціація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Концерн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76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"</a:t>
            </a:r>
            <a:r>
              <a:rPr lang="uk-UA" sz="2400" dirty="0" smtClean="0">
                <a:solidFill>
                  <a:schemeClr val="tx1"/>
                </a:solidFill>
              </a:rPr>
              <a:t>Шлях від виробника до кінцевого споживача лікарський засіб проходить за схемою: виробник </a:t>
            </a:r>
            <a:r>
              <a:rPr lang="uk-UA" sz="2400" u="sng" dirty="0" smtClean="0">
                <a:solidFill>
                  <a:schemeClr val="tx1"/>
                </a:solidFill>
              </a:rPr>
              <a:t>—&gt; гуртова фірма —&gt; аптека —&gt; </a:t>
            </a:r>
            <a:r>
              <a:rPr lang="uk-UA" sz="2400" dirty="0" smtClean="0">
                <a:solidFill>
                  <a:schemeClr val="tx1"/>
                </a:solidFill>
              </a:rPr>
              <a:t>кінцевий споживач. Визначте рівень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Дворівневий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Однорівневий</a:t>
            </a:r>
            <a:r>
              <a:rPr lang="uk-UA" sz="2400" dirty="0" smtClean="0">
                <a:solidFill>
                  <a:schemeClr val="tx1"/>
                </a:solidFill>
              </a:rPr>
              <a:t>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Чотирирівневий</a:t>
            </a:r>
            <a:r>
              <a:rPr lang="uk-UA" sz="2400" dirty="0" smtClean="0">
                <a:solidFill>
                  <a:schemeClr val="tx1"/>
                </a:solidFill>
              </a:rPr>
              <a:t> канал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Канал нульового рівня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31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u="sng" dirty="0" smtClean="0">
                <a:solidFill>
                  <a:schemeClr val="tx1"/>
                </a:solidFill>
              </a:rPr>
              <a:t>Фармацевтична компанія </a:t>
            </a:r>
            <a:r>
              <a:rPr lang="uk-UA" sz="2400" dirty="0" smtClean="0">
                <a:solidFill>
                  <a:schemeClr val="tx1"/>
                </a:solidFill>
              </a:rPr>
              <a:t>”Бон- </a:t>
            </a:r>
            <a:r>
              <a:rPr lang="uk-UA" sz="2400" dirty="0" err="1" smtClean="0">
                <a:solidFill>
                  <a:schemeClr val="tx1"/>
                </a:solidFill>
              </a:rPr>
              <a:t>фарм</a:t>
            </a:r>
            <a:r>
              <a:rPr lang="uk-UA" sz="2400" dirty="0" smtClean="0">
                <a:solidFill>
                  <a:schemeClr val="tx1"/>
                </a:solidFill>
              </a:rPr>
              <a:t>” </a:t>
            </a:r>
            <a:r>
              <a:rPr lang="uk-UA" sz="2400" u="sng" dirty="0" smtClean="0">
                <a:solidFill>
                  <a:schemeClr val="tx1"/>
                </a:solidFill>
              </a:rPr>
              <a:t>завдяки</a:t>
            </a:r>
            <a:r>
              <a:rPr lang="uk-UA" sz="2400" dirty="0" smtClean="0">
                <a:solidFill>
                  <a:schemeClr val="tx1"/>
                </a:solidFill>
              </a:rPr>
              <a:t> постійній </a:t>
            </a:r>
            <a:r>
              <a:rPr lang="uk-UA" sz="2400" u="sng" dirty="0" smtClean="0">
                <a:solidFill>
                  <a:schemeClr val="tx1"/>
                </a:solidFill>
              </a:rPr>
              <a:t>фінансовій підтримці міжнародних спортивних ігор стала добре відомою </a:t>
            </a:r>
            <a:r>
              <a:rPr lang="uk-UA" sz="2400" dirty="0" smtClean="0">
                <a:solidFill>
                  <a:schemeClr val="tx1"/>
                </a:solidFill>
              </a:rPr>
              <a:t>в Україні та в країнах близького зарубіжжя. Який напрям діяльності описує ця ситуація?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err="1" smtClean="0">
                <a:solidFill>
                  <a:schemeClr val="tx1"/>
                </a:solidFill>
              </a:rPr>
              <a:t>Спонсортво</a:t>
            </a:r>
            <a:endParaRPr lang="uk-UA" sz="2400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"Лобіювання"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Паблісіті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Прямий маркетинг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Пропаганда продукції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60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u="sng" dirty="0" smtClean="0">
                <a:solidFill>
                  <a:schemeClr val="tx1"/>
                </a:solidFill>
              </a:rPr>
              <a:t>Сукупність властивостей, які надають лікарським засобам здатність задовольняти згідно з їх призначенням потреби споживачів</a:t>
            </a:r>
            <a:r>
              <a:rPr lang="uk-UA" sz="2400" dirty="0" smtClean="0">
                <a:solidFill>
                  <a:schemeClr val="tx1"/>
                </a:solidFill>
              </a:rPr>
              <a:t>, називається?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Якість лікарського засобу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Зовнішній вигляд 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Фармакологічна дія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Товарний вигляд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Маркування лікарських засобів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14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Фармацевтичне підприємство ’’</a:t>
            </a:r>
            <a:r>
              <a:rPr lang="uk-UA" sz="2400" dirty="0" err="1" smtClean="0">
                <a:solidFill>
                  <a:schemeClr val="tx1"/>
                </a:solidFill>
              </a:rPr>
              <a:t>Фармастар</a:t>
            </a:r>
            <a:r>
              <a:rPr lang="uk-UA" sz="2400" dirty="0" smtClean="0">
                <a:solidFill>
                  <a:schemeClr val="tx1"/>
                </a:solidFill>
              </a:rPr>
              <a:t>” </a:t>
            </a:r>
            <a:r>
              <a:rPr lang="uk-UA" sz="2400" u="sng" dirty="0" smtClean="0">
                <a:solidFill>
                  <a:schemeClr val="tx1"/>
                </a:solidFill>
              </a:rPr>
              <a:t>розробляє нові </a:t>
            </a:r>
            <a:r>
              <a:rPr lang="uk-UA" sz="2400" u="sng" dirty="0" err="1" smtClean="0">
                <a:solidFill>
                  <a:schemeClr val="tx1"/>
                </a:solidFill>
              </a:rPr>
              <a:t>лікаські</a:t>
            </a:r>
            <a:r>
              <a:rPr lang="uk-UA" sz="2400" u="sng" dirty="0" smtClean="0">
                <a:solidFill>
                  <a:schemeClr val="tx1"/>
                </a:solidFill>
              </a:rPr>
              <a:t> форми для своїх лікарських засобів</a:t>
            </a:r>
            <a:r>
              <a:rPr lang="uk-UA" sz="2400" dirty="0" smtClean="0">
                <a:solidFill>
                  <a:schemeClr val="tx1"/>
                </a:solidFill>
              </a:rPr>
              <a:t>. Який це напрям розвитку маркетингової товарної політики?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 </a:t>
            </a:r>
            <a:r>
              <a:rPr lang="uk-UA" sz="2400" u="sng" dirty="0" smtClean="0">
                <a:solidFill>
                  <a:schemeClr val="tx1"/>
                </a:solidFill>
              </a:rPr>
              <a:t>Модифікація товару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Диверсифікація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Скорочення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Диференціація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Модернізація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00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фірма-виробник за </a:t>
            </a:r>
            <a:r>
              <a:rPr lang="uk-UA" sz="2400" u="sng" dirty="0" smtClean="0">
                <a:solidFill>
                  <a:schemeClr val="tx1"/>
                </a:solidFill>
              </a:rPr>
              <a:t>даними екологічного рейтингу </a:t>
            </a:r>
            <a:r>
              <a:rPr lang="uk-UA" sz="2400" dirty="0" smtClean="0">
                <a:solidFill>
                  <a:schemeClr val="tx1"/>
                </a:solidFill>
              </a:rPr>
              <a:t>посідає провідне місце серед найбільш </a:t>
            </a:r>
            <a:r>
              <a:rPr lang="uk-UA" sz="2400" u="sng" dirty="0" smtClean="0">
                <a:solidFill>
                  <a:schemeClr val="tx1"/>
                </a:solidFill>
              </a:rPr>
              <a:t>’’зелених” підприємств </a:t>
            </a:r>
            <a:r>
              <a:rPr lang="uk-UA" sz="2400" dirty="0" smtClean="0">
                <a:solidFill>
                  <a:schemeClr val="tx1"/>
                </a:solidFill>
              </a:rPr>
              <a:t>регіону. На якій концепції маркетингу фірма будує свої відносини із споживачами?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Соціально-етичний маркетинг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Удосконалення виробництва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Удосконалення лікарського засобу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Інтегрований маркетинг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Інтенсифікація комерційних зусиль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79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err="1" smtClean="0">
                <a:solidFill>
                  <a:schemeClr val="tx1"/>
                </a:solidFill>
              </a:rPr>
              <a:t>Паблік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</a:rPr>
              <a:t>рилейшнз</a:t>
            </a:r>
            <a:r>
              <a:rPr lang="uk-UA" sz="2400" dirty="0" smtClean="0">
                <a:solidFill>
                  <a:schemeClr val="tx1"/>
                </a:solidFill>
              </a:rPr>
              <a:t> є важливим елементом комплексу маркетингових комунікацій фармацевтичних підприємств. До </a:t>
            </a:r>
            <a:r>
              <a:rPr lang="uk-UA" sz="2400" u="sng" dirty="0" smtClean="0">
                <a:solidFill>
                  <a:schemeClr val="tx1"/>
                </a:solidFill>
              </a:rPr>
              <a:t>засобів </a:t>
            </a:r>
            <a:r>
              <a:rPr lang="uk-UA" sz="2400" u="sng" dirty="0" err="1" smtClean="0">
                <a:solidFill>
                  <a:schemeClr val="tx1"/>
                </a:solidFill>
              </a:rPr>
              <a:t>паблік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u="sng" dirty="0" err="1" smtClean="0">
                <a:solidFill>
                  <a:schemeClr val="tx1"/>
                </a:solidFill>
              </a:rPr>
              <a:t>рилейшнз</a:t>
            </a:r>
            <a:r>
              <a:rPr lang="uk-UA" sz="2400" dirty="0" smtClean="0">
                <a:solidFill>
                  <a:schemeClr val="tx1"/>
                </a:solidFill>
              </a:rPr>
              <a:t> належить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Участь у роботі конференцій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Знижки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Преміальні продажі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Розміщення ЛЗ у вітринах і на полицях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Розміщення рекламних матеріалів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77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  На фармацевтичний ринок України надійшов </a:t>
            </a:r>
            <a:r>
              <a:rPr lang="uk-UA" sz="2400" u="sng" dirty="0" smtClean="0">
                <a:solidFill>
                  <a:schemeClr val="tx1"/>
                </a:solidFill>
              </a:rPr>
              <a:t>новий лікарський засіб</a:t>
            </a:r>
            <a:r>
              <a:rPr lang="uk-UA" sz="2400" dirty="0" smtClean="0">
                <a:solidFill>
                  <a:schemeClr val="tx1"/>
                </a:solidFill>
              </a:rPr>
              <a:t>, який характеризується </a:t>
            </a:r>
            <a:r>
              <a:rPr lang="uk-UA" sz="2400" u="sng" dirty="0" smtClean="0">
                <a:solidFill>
                  <a:schemeClr val="tx1"/>
                </a:solidFill>
              </a:rPr>
              <a:t>низьким обсягом продажів, незначним прибутком, великими маркетинговими витратами на рекламу</a:t>
            </a:r>
            <a:r>
              <a:rPr lang="uk-UA" sz="2400" dirty="0" smtClean="0">
                <a:solidFill>
                  <a:schemeClr val="tx1"/>
                </a:solidFill>
              </a:rPr>
              <a:t>. У якій фазі життєвого циклу перебуває цей лікарський засіб?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Впровадження на ринок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Насичення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Зростання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Зрілість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Спад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4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    </a:t>
            </a:r>
            <a:r>
              <a:rPr lang="uk-UA" sz="2400" u="sng" dirty="0" smtClean="0">
                <a:solidFill>
                  <a:schemeClr val="tx1"/>
                </a:solidFill>
              </a:rPr>
              <a:t>Керівництво</a:t>
            </a:r>
            <a:r>
              <a:rPr lang="uk-UA" sz="2400" dirty="0" smtClean="0">
                <a:solidFill>
                  <a:schemeClr val="tx1"/>
                </a:solidFill>
              </a:rPr>
              <a:t> фармацевтичного підприємства </a:t>
            </a:r>
            <a:r>
              <a:rPr lang="uk-UA" sz="2400" u="sng" dirty="0" smtClean="0">
                <a:solidFill>
                  <a:schemeClr val="tx1"/>
                </a:solidFill>
              </a:rPr>
              <a:t>проводить внутрішній аудит щодо дотримання вимог </a:t>
            </a:r>
            <a:r>
              <a:rPr lang="uk-UA" sz="2400" dirty="0" smtClean="0">
                <a:solidFill>
                  <a:schemeClr val="tx1"/>
                </a:solidFill>
              </a:rPr>
              <a:t>Належної виробничої практики. Яку функцію менеджменту використовує керівництво?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Контролювання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Регулювання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Мотивування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Організація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Планування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26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   З оптової фармацевтичної фірми ”Схід-Фармація” протягом останнього року </a:t>
            </a:r>
            <a:r>
              <a:rPr lang="uk-UA" sz="2400" u="sng" dirty="0" smtClean="0">
                <a:solidFill>
                  <a:schemeClr val="tx1"/>
                </a:solidFill>
              </a:rPr>
              <a:t>за власним бажанням звільнилось </a:t>
            </a:r>
            <a:r>
              <a:rPr lang="uk-UA" sz="2400" dirty="0" smtClean="0">
                <a:solidFill>
                  <a:schemeClr val="tx1"/>
                </a:solidFill>
              </a:rPr>
              <a:t>10% співробітників, </a:t>
            </a:r>
            <a:r>
              <a:rPr lang="uk-UA" sz="2400" u="sng" dirty="0" smtClean="0">
                <a:solidFill>
                  <a:schemeClr val="tx1"/>
                </a:solidFill>
              </a:rPr>
              <a:t>які влаштувались на роботу до фірми- конкурента </a:t>
            </a:r>
            <a:r>
              <a:rPr lang="uk-UA" sz="2400" dirty="0" smtClean="0">
                <a:solidFill>
                  <a:schemeClr val="tx1"/>
                </a:solidFill>
              </a:rPr>
              <a:t>”Схід-</a:t>
            </a:r>
            <a:r>
              <a:rPr lang="uk-UA" sz="2400" dirty="0" err="1" smtClean="0">
                <a:solidFill>
                  <a:schemeClr val="tx1"/>
                </a:solidFill>
              </a:rPr>
              <a:t>оптима</a:t>
            </a:r>
            <a:r>
              <a:rPr lang="uk-UA" sz="2400" dirty="0" smtClean="0">
                <a:solidFill>
                  <a:schemeClr val="tx1"/>
                </a:solidFill>
              </a:rPr>
              <a:t>’.’ Індивідуальне переміщення працівників з фірми ”Схід-Фармація” до фірми ”Схід-</a:t>
            </a:r>
            <a:r>
              <a:rPr lang="uk-UA" sz="2400" dirty="0" err="1" smtClean="0">
                <a:solidFill>
                  <a:schemeClr val="tx1"/>
                </a:solidFill>
              </a:rPr>
              <a:t>оптима</a:t>
            </a:r>
            <a:r>
              <a:rPr lang="uk-UA" sz="2400" dirty="0" smtClean="0">
                <a:solidFill>
                  <a:schemeClr val="tx1"/>
                </a:solidFill>
              </a:rPr>
              <a:t>” є: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"Плинністю кадрів 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Мотивуванням кадрів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Ротацією кадрів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Атестацією кадрів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Динамікою кадрів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57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  На підставі дослідження ринку </a:t>
            </a:r>
            <a:r>
              <a:rPr lang="uk-UA" sz="2400" u="sng" dirty="0" smtClean="0">
                <a:solidFill>
                  <a:schemeClr val="tx1"/>
                </a:solidFill>
              </a:rPr>
              <a:t>керівник</a:t>
            </a:r>
            <a:r>
              <a:rPr lang="uk-UA" sz="2400" dirty="0" smtClean="0">
                <a:solidFill>
                  <a:schemeClr val="tx1"/>
                </a:solidFill>
              </a:rPr>
              <a:t> фармацевтичного підприємства </a:t>
            </a:r>
            <a:r>
              <a:rPr lang="uk-UA" sz="2400" u="sng" dirty="0" smtClean="0">
                <a:solidFill>
                  <a:schemeClr val="tx1"/>
                </a:solidFill>
              </a:rPr>
              <a:t>разом із групою маркетологів ухвалює рішення </a:t>
            </a:r>
            <a:r>
              <a:rPr lang="uk-UA" sz="2400" dirty="0" smtClean="0">
                <a:solidFill>
                  <a:schemeClr val="tx1"/>
                </a:solidFill>
              </a:rPr>
              <a:t>розробити заходи з підвищення конкурентоспроможності ЛЗ фірми. Таке рішення називається: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Колегіальним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Особистим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Інтуїтивним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Одноосібним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-------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069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 Для виходу фармацевтичного підприємства на зарубіжний ринок аналізувалися </a:t>
            </a:r>
            <a:r>
              <a:rPr lang="uk-UA" sz="2400" u="sng" dirty="0" smtClean="0">
                <a:solidFill>
                  <a:schemeClr val="tx1"/>
                </a:solidFill>
              </a:rPr>
              <a:t>традиції та звички, релігійна належність, цінності та рівень освіти місцевого населення</a:t>
            </a:r>
            <a:r>
              <a:rPr lang="uk-UA" sz="2400" dirty="0" smtClean="0">
                <a:solidFill>
                  <a:schemeClr val="tx1"/>
                </a:solidFill>
              </a:rPr>
              <a:t>. Які чинники середовища міжнародного маркетингу вивчалися?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Соціокультурні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Економічні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Політичні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Технологічні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Правові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24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83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u="sng" dirty="0" smtClean="0">
                <a:solidFill>
                  <a:schemeClr val="tx1"/>
                </a:solidFill>
              </a:rPr>
              <a:t>Завідувач аптекою </a:t>
            </a:r>
            <a:r>
              <a:rPr lang="uk-UA" sz="2400" dirty="0" err="1" smtClean="0">
                <a:solidFill>
                  <a:schemeClr val="tx1"/>
                </a:solidFill>
              </a:rPr>
              <a:t>Екофарм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u="sng" dirty="0" smtClean="0">
                <a:solidFill>
                  <a:schemeClr val="tx1"/>
                </a:solidFill>
              </a:rPr>
              <a:t>частину своїх повноважень передав </a:t>
            </a:r>
            <a:r>
              <a:rPr lang="uk-UA" sz="2400" dirty="0" smtClean="0">
                <a:solidFill>
                  <a:schemeClr val="tx1"/>
                </a:solidFill>
              </a:rPr>
              <a:t>своєму заступнику. Процес </a:t>
            </a:r>
            <a:r>
              <a:rPr lang="uk-UA" sz="2400" u="sng" dirty="0" smtClean="0">
                <a:solidFill>
                  <a:schemeClr val="tx1"/>
                </a:solidFill>
              </a:rPr>
              <a:t>передавання повноважень керівника підлеглим </a:t>
            </a:r>
            <a:r>
              <a:rPr lang="uk-UA" sz="2400" dirty="0" smtClean="0">
                <a:solidFill>
                  <a:schemeClr val="tx1"/>
                </a:solidFill>
              </a:rPr>
              <a:t>для виконання спеціальних завдань - це: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Делегування повноважень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Ліквідація повноважень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Зняття повноважень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Звуження повноважень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-----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28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994" y="236982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Маркетингова дослідницька фірма </a:t>
            </a:r>
            <a:r>
              <a:rPr lang="uk-UA" sz="2400" u="sng" dirty="0" smtClean="0">
                <a:solidFill>
                  <a:schemeClr val="tx1"/>
                </a:solidFill>
              </a:rPr>
              <a:t>порівнювала різні лікарські засоби</a:t>
            </a:r>
            <a:r>
              <a:rPr lang="uk-UA" sz="2400" dirty="0" smtClean="0">
                <a:solidFill>
                  <a:schemeClr val="tx1"/>
                </a:solidFill>
              </a:rPr>
              <a:t>, що містять </a:t>
            </a:r>
            <a:r>
              <a:rPr lang="uk-UA" sz="2400" dirty="0" err="1" smtClean="0">
                <a:solidFill>
                  <a:schemeClr val="tx1"/>
                </a:solidFill>
              </a:rPr>
              <a:t>сальбутамол</a:t>
            </a:r>
            <a:r>
              <a:rPr lang="uk-UA" sz="2400" dirty="0" smtClean="0">
                <a:solidFill>
                  <a:schemeClr val="tx1"/>
                </a:solidFill>
              </a:rPr>
              <a:t>, за такими параметрами як: </a:t>
            </a:r>
            <a:r>
              <a:rPr lang="uk-UA" sz="2400" u="sng" dirty="0" smtClean="0">
                <a:solidFill>
                  <a:schemeClr val="tx1"/>
                </a:solidFill>
              </a:rPr>
              <a:t>вартість курсу лікування, ширина каналу розподілу, кратність прийомів ЛЗ тощо</a:t>
            </a:r>
            <a:r>
              <a:rPr lang="uk-UA" sz="2400" dirty="0" smtClean="0">
                <a:solidFill>
                  <a:schemeClr val="tx1"/>
                </a:solidFill>
              </a:rPr>
              <a:t>. Вона визначала: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Конкурентоспроможність ЛЗ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Якість ЛЗ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Етап життєвого циклу ЛЗ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Стабільність ринку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Рівень новизни ЛЗ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62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При ціноутворенні фармацевтична компанія враховує внутрішні та зовнішні фактори. Що з наведеного належить до </a:t>
            </a:r>
            <a:r>
              <a:rPr lang="uk-UA" sz="2400" u="sng" dirty="0" smtClean="0">
                <a:solidFill>
                  <a:schemeClr val="tx1"/>
                </a:solidFill>
              </a:rPr>
              <a:t>зовнішніх факторів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Державне регулювання ціноутворення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Етап життєвого циклу ЛЗ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Витрати на виробництво ЛЗ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Маркетингова стратегія комунікацій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Цілі маркетингу компанії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31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Відділ маркетингу підприємства ’’Афродіта’’ що спеціалізується на випуску </a:t>
            </a:r>
            <a:r>
              <a:rPr lang="uk-UA" sz="2400" dirty="0" err="1" smtClean="0">
                <a:solidFill>
                  <a:schemeClr val="tx1"/>
                </a:solidFill>
              </a:rPr>
              <a:t>антивікових</a:t>
            </a:r>
            <a:r>
              <a:rPr lang="uk-UA" sz="2400" dirty="0" smtClean="0">
                <a:solidFill>
                  <a:schemeClr val="tx1"/>
                </a:solidFill>
              </a:rPr>
              <a:t> лікарських косметичних засобів, </a:t>
            </a:r>
            <a:r>
              <a:rPr lang="uk-UA" sz="2400" u="sng" dirty="0" smtClean="0">
                <a:solidFill>
                  <a:schemeClr val="tx1"/>
                </a:solidFill>
              </a:rPr>
              <a:t>розподілив споживачів на групи в залежності від статі та віку</a:t>
            </a:r>
            <a:r>
              <a:rPr lang="uk-UA" sz="2400" dirty="0" smtClean="0">
                <a:solidFill>
                  <a:schemeClr val="tx1"/>
                </a:solidFill>
              </a:rPr>
              <a:t>. Який принцип сегментації ринку закладено в основу даного поділу?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Демографічний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Поведінковий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Географічний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Психографічний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Соціально-економічний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0080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Провізору було видано заробітну </a:t>
            </a:r>
            <a:r>
              <a:rPr lang="uk-UA" sz="2400" u="sng" dirty="0" smtClean="0">
                <a:solidFill>
                  <a:schemeClr val="tx1"/>
                </a:solidFill>
              </a:rPr>
              <a:t>плату в підвищеному розмірі </a:t>
            </a:r>
            <a:r>
              <a:rPr lang="uk-UA" sz="2400" dirty="0" smtClean="0">
                <a:solidFill>
                  <a:schemeClr val="tx1"/>
                </a:solidFill>
              </a:rPr>
              <a:t>з урахуванням </a:t>
            </a:r>
            <a:r>
              <a:rPr lang="uk-UA" sz="2400" u="sng" dirty="0" smtClean="0">
                <a:solidFill>
                  <a:schemeClr val="tx1"/>
                </a:solidFill>
              </a:rPr>
              <a:t>роботи в нічний час</a:t>
            </a:r>
            <a:r>
              <a:rPr lang="uk-UA" sz="2400" dirty="0" smtClean="0">
                <a:solidFill>
                  <a:schemeClr val="tx1"/>
                </a:solidFill>
              </a:rPr>
              <a:t>. За роботу в який саме час була здій</a:t>
            </a:r>
            <a:r>
              <a:rPr lang="en-US" sz="2400" dirty="0" smtClean="0">
                <a:solidFill>
                  <a:schemeClr val="tx1"/>
                </a:solidFill>
              </a:rPr>
              <a:t>c</a:t>
            </a:r>
            <a:r>
              <a:rPr lang="uk-UA" sz="2400" dirty="0" err="1" smtClean="0">
                <a:solidFill>
                  <a:schemeClr val="tx1"/>
                </a:solidFill>
              </a:rPr>
              <a:t>нена</a:t>
            </a:r>
            <a:r>
              <a:rPr lang="uk-UA" sz="2400" dirty="0" smtClean="0">
                <a:solidFill>
                  <a:schemeClr val="tx1"/>
                </a:solidFill>
              </a:rPr>
              <a:t> доплата?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З 22.00 до 6.00 години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 21.00 до 6.00 години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 20.00 до 7.00 години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 24.00 до 8.00 години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 23.00 до 7.00 години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135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Керівник підприємства </a:t>
            </a:r>
            <a:r>
              <a:rPr lang="uk-UA" sz="2400" u="sng" dirty="0" smtClean="0">
                <a:solidFill>
                  <a:schemeClr val="tx1"/>
                </a:solidFill>
              </a:rPr>
              <a:t>регламентує діяльність </a:t>
            </a:r>
            <a:r>
              <a:rPr lang="uk-UA" sz="2400" dirty="0" smtClean="0">
                <a:solidFill>
                  <a:schemeClr val="tx1"/>
                </a:solidFill>
              </a:rPr>
              <a:t>працівників за </a:t>
            </a:r>
            <a:r>
              <a:rPr lang="uk-UA" sz="2400" u="sng" dirty="0" smtClean="0">
                <a:solidFill>
                  <a:schemeClr val="tx1"/>
                </a:solidFill>
              </a:rPr>
              <a:t>допомогою </a:t>
            </a:r>
            <a:r>
              <a:rPr lang="uk-UA" sz="2400" u="sng" dirty="0" err="1" smtClean="0">
                <a:solidFill>
                  <a:schemeClr val="tx1"/>
                </a:solidFill>
              </a:rPr>
              <a:t>розпоряджень,правил</a:t>
            </a:r>
            <a:r>
              <a:rPr lang="uk-UA" sz="2400" u="sng" dirty="0" smtClean="0">
                <a:solidFill>
                  <a:schemeClr val="tx1"/>
                </a:solidFill>
              </a:rPr>
              <a:t>, інструкцій</a:t>
            </a:r>
            <a:r>
              <a:rPr lang="uk-UA" sz="2400" dirty="0" smtClean="0">
                <a:solidFill>
                  <a:schemeClr val="tx1"/>
                </a:solidFill>
              </a:rPr>
              <a:t>. Які методи менеджменту використовує керівник?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Організаційні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Економічні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Технологічні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Соціально-психологічні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Перспективні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612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Завідувач аптеки використовує </a:t>
            </a:r>
            <a:r>
              <a:rPr lang="uk-UA" sz="2400" u="sng" dirty="0" smtClean="0">
                <a:solidFill>
                  <a:schemeClr val="tx1"/>
                </a:solidFill>
              </a:rPr>
              <a:t>прийоми впливу</a:t>
            </a:r>
            <a:r>
              <a:rPr lang="uk-UA" sz="2400" dirty="0" smtClean="0">
                <a:solidFill>
                  <a:schemeClr val="tx1"/>
                </a:solidFill>
              </a:rPr>
              <a:t>, що </a:t>
            </a:r>
            <a:r>
              <a:rPr lang="uk-UA" sz="2400" u="sng" dirty="0" smtClean="0">
                <a:solidFill>
                  <a:schemeClr val="tx1"/>
                </a:solidFill>
              </a:rPr>
              <a:t>враховують майнові та фінансові інтереси</a:t>
            </a:r>
            <a:r>
              <a:rPr lang="uk-UA" sz="2400" dirty="0" smtClean="0">
                <a:solidFill>
                  <a:schemeClr val="tx1"/>
                </a:solidFill>
              </a:rPr>
              <a:t> працівників. Які методи менеджменту використовує завідувач?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Економічні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Суспільно-політичні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Адміністративні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Технологічні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Соціально-психологічні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30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Фармацевтичне підприємство </a:t>
            </a:r>
            <a:r>
              <a:rPr lang="uk-UA" sz="2400" u="sng" dirty="0" smtClean="0">
                <a:solidFill>
                  <a:schemeClr val="tx1"/>
                </a:solidFill>
              </a:rPr>
              <a:t>забезпечує своїх працівників безкоштовними обідами</a:t>
            </a:r>
            <a:r>
              <a:rPr lang="uk-UA" sz="2400" dirty="0" smtClean="0">
                <a:solidFill>
                  <a:schemeClr val="tx1"/>
                </a:solidFill>
              </a:rPr>
              <a:t>. Які </a:t>
            </a:r>
            <a:r>
              <a:rPr lang="uk-UA" sz="2400" u="sng" dirty="0" smtClean="0">
                <a:solidFill>
                  <a:schemeClr val="tx1"/>
                </a:solidFill>
              </a:rPr>
              <a:t>потреби працівників з погляду теорії мотивації А. Маслоу</a:t>
            </a:r>
            <a:r>
              <a:rPr lang="uk-UA" sz="2400" dirty="0" smtClean="0">
                <a:solidFill>
                  <a:schemeClr val="tx1"/>
                </a:solidFill>
              </a:rPr>
              <a:t> воно намагається задовольнити?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Фізіологічні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 самореалізації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Безпеки та захищеності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Суспільні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 повазі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183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Аналіз внутрішнього середовища фармацевтичного підприємства виявив такі </a:t>
            </a:r>
            <a:r>
              <a:rPr lang="uk-UA" sz="2400" u="sng" dirty="0" smtClean="0">
                <a:solidFill>
                  <a:schemeClr val="tx1"/>
                </a:solidFill>
              </a:rPr>
              <a:t>риси організації: динамічність, гнучкість організаційної структури управління, самоконтроль, демократизацію комунікацій</a:t>
            </a:r>
            <a:r>
              <a:rPr lang="uk-UA" sz="2400" dirty="0" smtClean="0">
                <a:solidFill>
                  <a:schemeClr val="tx1"/>
                </a:solidFill>
              </a:rPr>
              <a:t>. До якого типу організацій за характером адаптації до змін належить це підприємство?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smtClean="0">
                <a:solidFill>
                  <a:schemeClr val="tx1"/>
                </a:solidFill>
              </a:rPr>
              <a:t>Органістичні</a:t>
            </a:r>
            <a:endParaRPr lang="ru-RU" sz="2400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Механ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стичн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Комбіновані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Неформальні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09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Вітчизняне фармацевтичне підприємство </a:t>
            </a:r>
            <a:r>
              <a:rPr lang="uk-UA" sz="2400" u="sng" dirty="0" smtClean="0">
                <a:solidFill>
                  <a:schemeClr val="tx1"/>
                </a:solidFill>
              </a:rPr>
              <a:t>впроваджує на ринок </a:t>
            </a:r>
            <a:r>
              <a:rPr lang="uk-UA" sz="2400" u="sng" dirty="0" err="1" smtClean="0">
                <a:solidFill>
                  <a:schemeClr val="tx1"/>
                </a:solidFill>
              </a:rPr>
              <a:t>генеричний</a:t>
            </a:r>
            <a:r>
              <a:rPr lang="uk-UA" sz="2400" u="sng" dirty="0" smtClean="0">
                <a:solidFill>
                  <a:schemeClr val="tx1"/>
                </a:solidFill>
              </a:rPr>
              <a:t> лікарський препарат за ціною значно нижчою, ніж ціна зарубіжних аналогів</a:t>
            </a:r>
            <a:r>
              <a:rPr lang="uk-UA" sz="2400" dirty="0" smtClean="0">
                <a:solidFill>
                  <a:schemeClr val="tx1"/>
                </a:solidFill>
              </a:rPr>
              <a:t>. Яку стратегію ціноутворення використовує вітчизняний виробник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Глибокого проникнення на ринок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"Зняття вершків"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Слідування за лідером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Тендерного ціноутворення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76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компанія "</a:t>
            </a:r>
            <a:r>
              <a:rPr lang="uk-UA" sz="2400" dirty="0" err="1" smtClean="0">
                <a:solidFill>
                  <a:schemeClr val="tx1"/>
                </a:solidFill>
              </a:rPr>
              <a:t>Тіт-фарм</a:t>
            </a:r>
            <a:r>
              <a:rPr lang="uk-UA" sz="2400" dirty="0" smtClean="0">
                <a:solidFill>
                  <a:schemeClr val="tx1"/>
                </a:solidFill>
              </a:rPr>
              <a:t>" забезпечує своїх працівників </a:t>
            </a:r>
            <a:r>
              <a:rPr lang="uk-UA" sz="2400" u="sng" dirty="0" smtClean="0">
                <a:solidFill>
                  <a:schemeClr val="tx1"/>
                </a:solidFill>
              </a:rPr>
              <a:t>безкоштовним медичним обслуговуванням, надає пільгові путівки до санаторіїв</a:t>
            </a:r>
            <a:r>
              <a:rPr lang="uk-UA" sz="2400" dirty="0" smtClean="0">
                <a:solidFill>
                  <a:schemeClr val="tx1"/>
                </a:solidFill>
              </a:rPr>
              <a:t>. Яку функцію менеджменту виконує керівництво компанії?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Мотивація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Організація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Планування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Регулювання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Забезпечення 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42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Фармацевтичне </a:t>
            </a:r>
            <a:r>
              <a:rPr lang="uk-UA" sz="2400" u="sng" dirty="0" smtClean="0">
                <a:solidFill>
                  <a:schemeClr val="tx1"/>
                </a:solidFill>
              </a:rPr>
              <a:t>підприємство пла­нує збут власної продукції в іншій країні шляхом передачі її у власність закордонного посередника</a:t>
            </a:r>
            <a:r>
              <a:rPr lang="uk-UA" sz="2400" dirty="0" smtClean="0">
                <a:solidFill>
                  <a:schemeClr val="tx1"/>
                </a:solidFill>
              </a:rPr>
              <a:t>. Визначте форму виходу підприємства на закордонний ринок: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smtClean="0">
                <a:solidFill>
                  <a:schemeClr val="tx1"/>
                </a:solidFill>
              </a:rPr>
              <a:t>Експорт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Франчайзинг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Спільне підприємництво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Прямі інвестиції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Ліцензування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2064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- </a:t>
            </a:r>
            <a:r>
              <a:rPr lang="uk-UA" sz="2400" dirty="0" smtClean="0">
                <a:solidFill>
                  <a:schemeClr val="tx1"/>
                </a:solidFill>
              </a:rPr>
              <a:t>це процес </a:t>
            </a:r>
            <a:r>
              <a:rPr lang="uk-UA" sz="2400" dirty="0" err="1" smtClean="0">
                <a:solidFill>
                  <a:schemeClr val="tx1"/>
                </a:solidFill>
              </a:rPr>
              <a:t>обм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ну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єю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u="sng" dirty="0">
                <a:solidFill>
                  <a:schemeClr val="tx1"/>
                </a:solidFill>
              </a:rPr>
              <a:t>М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ж в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дд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лами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>
                <a:solidFill>
                  <a:schemeClr val="tx1"/>
                </a:solidFill>
              </a:rPr>
              <a:t>i </a:t>
            </a:r>
            <a:r>
              <a:rPr lang="ru-RU" sz="2400" u="sng" dirty="0">
                <a:solidFill>
                  <a:schemeClr val="tx1"/>
                </a:solidFill>
              </a:rPr>
              <a:t>п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дрозд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лами</a:t>
            </a:r>
            <a:r>
              <a:rPr lang="ru-RU" sz="2400" u="sng" dirty="0">
                <a:solidFill>
                  <a:schemeClr val="tx1"/>
                </a:solidFill>
              </a:rPr>
              <a:t> орган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зац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 </a:t>
            </a:r>
            <a:r>
              <a:rPr lang="ru-RU" sz="2400" dirty="0" err="1">
                <a:solidFill>
                  <a:schemeClr val="tx1"/>
                </a:solidFill>
              </a:rPr>
              <a:t>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йснюються</a:t>
            </a:r>
            <a:r>
              <a:rPr lang="ru-RU" sz="2400" dirty="0">
                <a:solidFill>
                  <a:schemeClr val="tx1"/>
                </a:solidFill>
              </a:rPr>
              <a:t> так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uk-UA" sz="2400" dirty="0" smtClean="0">
                <a:solidFill>
                  <a:schemeClr val="tx1"/>
                </a:solidFill>
              </a:rPr>
              <a:t>комун</a:t>
            </a:r>
            <a:r>
              <a:rPr lang="en-US" sz="2400" dirty="0" smtClean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Внутр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шн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горизонтальн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>
                <a:solidFill>
                  <a:schemeClr val="tx1"/>
                </a:solidFill>
              </a:rPr>
              <a:t>орган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зац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йн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Зовнішні організаційні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Неформальн</a:t>
            </a:r>
            <a:r>
              <a:rPr lang="en-US" sz="2400" dirty="0" smtClean="0">
                <a:solidFill>
                  <a:schemeClr val="tx1"/>
                </a:solidFill>
              </a:rPr>
              <a:t>i </a:t>
            </a:r>
            <a:r>
              <a:rPr lang="uk-UA" sz="2400" dirty="0" smtClean="0">
                <a:solidFill>
                  <a:schemeClr val="tx1"/>
                </a:solidFill>
              </a:rPr>
              <a:t>організаційні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 smtClean="0">
                <a:solidFill>
                  <a:schemeClr val="tx1"/>
                </a:solidFill>
              </a:rPr>
              <a:t>Внутр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вертикальн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жр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внев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753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 </a:t>
            </a:r>
            <a:r>
              <a:rPr lang="uk-UA" sz="2400" u="sng" dirty="0" err="1" smtClean="0">
                <a:solidFill>
                  <a:schemeClr val="tx1"/>
                </a:solidFill>
              </a:rPr>
              <a:t>основi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u="sng" dirty="0" err="1" smtClean="0">
                <a:solidFill>
                  <a:schemeClr val="tx1"/>
                </a:solidFill>
              </a:rPr>
              <a:t>концепцiї</a:t>
            </a:r>
            <a:r>
              <a:rPr lang="uk-UA" sz="2400" u="sng" dirty="0" smtClean="0">
                <a:solidFill>
                  <a:schemeClr val="tx1"/>
                </a:solidFill>
              </a:rPr>
              <a:t> </a:t>
            </a:r>
            <a:r>
              <a:rPr lang="uk-UA" sz="2400" u="sng" dirty="0" err="1" smtClean="0">
                <a:solidFill>
                  <a:schemeClr val="tx1"/>
                </a:solidFill>
              </a:rPr>
              <a:t>соцiально</a:t>
            </a:r>
            <a:r>
              <a:rPr lang="uk-UA" sz="2400" u="sng" dirty="0" smtClean="0">
                <a:solidFill>
                  <a:schemeClr val="tx1"/>
                </a:solidFill>
              </a:rPr>
              <a:t>-етичного </a:t>
            </a:r>
            <a:r>
              <a:rPr lang="uk-UA" sz="2400" dirty="0" smtClean="0">
                <a:solidFill>
                  <a:schemeClr val="tx1"/>
                </a:solidFill>
              </a:rPr>
              <a:t>маркетингу лежить </a:t>
            </a:r>
            <a:r>
              <a:rPr lang="uk-UA" sz="2400" u="sng" dirty="0" smtClean="0">
                <a:solidFill>
                  <a:schemeClr val="tx1"/>
                </a:solidFill>
              </a:rPr>
              <a:t>збалансування трьох </a:t>
            </a:r>
            <a:r>
              <a:rPr lang="uk-UA" sz="2400" u="sng" dirty="0" err="1" smtClean="0">
                <a:solidFill>
                  <a:schemeClr val="tx1"/>
                </a:solidFill>
              </a:rPr>
              <a:t>факторiв</a:t>
            </a:r>
            <a:r>
              <a:rPr lang="uk-UA" sz="2400" dirty="0" smtClean="0">
                <a:solidFill>
                  <a:schemeClr val="tx1"/>
                </a:solidFill>
              </a:rPr>
              <a:t>. Який з перерахованих </a:t>
            </a:r>
            <a:r>
              <a:rPr lang="uk-UA" sz="2400" dirty="0" err="1" smtClean="0">
                <a:solidFill>
                  <a:schemeClr val="tx1"/>
                </a:solidFill>
              </a:rPr>
              <a:t>факторiв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u="sng" dirty="0" smtClean="0">
                <a:solidFill>
                  <a:schemeClr val="tx1"/>
                </a:solidFill>
              </a:rPr>
              <a:t>НЕ ВIДНОСИТЬСЯ</a:t>
            </a:r>
            <a:r>
              <a:rPr lang="uk-UA" sz="2400" dirty="0" smtClean="0">
                <a:solidFill>
                  <a:schemeClr val="tx1"/>
                </a:solidFill>
              </a:rPr>
              <a:t> до вказаних?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u="sng" dirty="0" err="1" smtClean="0">
                <a:solidFill>
                  <a:schemeClr val="tx1"/>
                </a:solidFill>
              </a:rPr>
              <a:t>Матерiально-технiчна</a:t>
            </a:r>
            <a:r>
              <a:rPr lang="uk-UA" sz="2400" u="sng" dirty="0" smtClean="0">
                <a:solidFill>
                  <a:schemeClr val="tx1"/>
                </a:solidFill>
              </a:rPr>
              <a:t> база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Покупцi</a:t>
            </a:r>
            <a:r>
              <a:rPr lang="uk-UA" sz="2400" dirty="0" smtClean="0">
                <a:solidFill>
                  <a:schemeClr val="tx1"/>
                </a:solidFill>
              </a:rPr>
              <a:t> (задоволення потреб)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Пiдприємство</a:t>
            </a:r>
            <a:r>
              <a:rPr lang="uk-UA" sz="2400" dirty="0" smtClean="0">
                <a:solidFill>
                  <a:schemeClr val="tx1"/>
                </a:solidFill>
              </a:rPr>
              <a:t> (прибуток)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Суспiльство</a:t>
            </a:r>
            <a:r>
              <a:rPr lang="uk-UA" sz="2400" dirty="0" smtClean="0">
                <a:solidFill>
                  <a:schemeClr val="tx1"/>
                </a:solidFill>
              </a:rPr>
              <a:t> (благополуччя людей)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709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</a:t>
            </a:r>
            <a:r>
              <a:rPr lang="ru-RU" sz="2400" dirty="0" smtClean="0">
                <a:solidFill>
                  <a:schemeClr val="tx1"/>
                </a:solidFill>
              </a:rPr>
              <a:t> ф</a:t>
            </a:r>
            <a:r>
              <a:rPr lang="en-US" sz="2400" dirty="0" smtClean="0">
                <a:solidFill>
                  <a:schemeClr val="tx1"/>
                </a:solidFill>
              </a:rPr>
              <a:t>i</a:t>
            </a:r>
            <a:r>
              <a:rPr lang="ru-RU" sz="2400" dirty="0" err="1" smtClean="0">
                <a:solidFill>
                  <a:schemeClr val="tx1"/>
                </a:solidFill>
              </a:rPr>
              <a:t>рма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u="sng" dirty="0" err="1" smtClean="0">
                <a:solidFill>
                  <a:schemeClr val="tx1"/>
                </a:solidFill>
              </a:rPr>
              <a:t>вимушена</a:t>
            </a:r>
            <a:r>
              <a:rPr lang="ru-RU" sz="2400" u="sng" dirty="0" smtClean="0">
                <a:solidFill>
                  <a:schemeClr val="tx1"/>
                </a:solidFill>
              </a:rPr>
              <a:t> в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дновлювати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м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дж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внасл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док </a:t>
            </a:r>
            <a:r>
              <a:rPr lang="ru-RU" sz="2400" u="sng" dirty="0" err="1">
                <a:solidFill>
                  <a:schemeClr val="tx1"/>
                </a:solidFill>
              </a:rPr>
              <a:t>розповсюдження</a:t>
            </a:r>
            <a:r>
              <a:rPr lang="ru-RU" sz="2400" u="sng" dirty="0">
                <a:solidFill>
                  <a:schemeClr val="tx1"/>
                </a:solidFill>
              </a:rPr>
              <a:t> ф</a:t>
            </a:r>
            <a:r>
              <a:rPr lang="en-US" sz="2400" u="sng" dirty="0">
                <a:solidFill>
                  <a:schemeClr val="tx1"/>
                </a:solidFill>
              </a:rPr>
              <a:t>i</a:t>
            </a:r>
            <a:r>
              <a:rPr lang="ru-RU" sz="2400" u="sng" dirty="0" err="1" smtClean="0">
                <a:solidFill>
                  <a:schemeClr val="tx1"/>
                </a:solidFill>
              </a:rPr>
              <a:t>рмою</a:t>
            </a:r>
            <a:r>
              <a:rPr lang="ru-RU" sz="2400" u="sng" dirty="0" smtClean="0">
                <a:solidFill>
                  <a:schemeClr val="tx1"/>
                </a:solidFill>
              </a:rPr>
              <a:t>-конкурентом </a:t>
            </a:r>
            <a:r>
              <a:rPr lang="ru-RU" sz="2400" u="sng" dirty="0" err="1">
                <a:solidFill>
                  <a:schemeClr val="tx1"/>
                </a:solidFill>
              </a:rPr>
              <a:t>негативної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ї. Як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маркетингових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повинна </a:t>
            </a:r>
            <a:r>
              <a:rPr lang="ru-RU" sz="2400" dirty="0" err="1">
                <a:solidFill>
                  <a:schemeClr val="tx1"/>
                </a:solidFill>
              </a:rPr>
              <a:t>використовувати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рма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>
                <a:solidFill>
                  <a:schemeClr val="tx1"/>
                </a:solidFill>
              </a:rPr>
              <a:t>”</a:t>
            </a:r>
            <a:r>
              <a:rPr lang="ru-RU" sz="2400" u="sng" dirty="0" err="1">
                <a:solidFill>
                  <a:schemeClr val="tx1"/>
                </a:solidFill>
              </a:rPr>
              <a:t>Пабл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к р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лейшенз</a:t>
            </a:r>
            <a:r>
              <a:rPr lang="ru-RU" sz="2400" u="sng" dirty="0">
                <a:solidFill>
                  <a:schemeClr val="tx1"/>
                </a:solidFill>
              </a:rPr>
              <a:t>”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Стимулювання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збуту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Реклама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Проведення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презентац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Мерчандайзинг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03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>
                <a:solidFill>
                  <a:schemeClr val="tx1"/>
                </a:solidFill>
              </a:rPr>
              <a:t>На </a:t>
            </a:r>
            <a:r>
              <a:rPr lang="ru-RU" sz="2400" u="sng" dirty="0" err="1">
                <a:solidFill>
                  <a:schemeClr val="tx1"/>
                </a:solidFill>
              </a:rPr>
              <a:t>зборах</a:t>
            </a:r>
            <a:r>
              <a:rPr lang="ru-RU" sz="2400" u="sng" dirty="0">
                <a:solidFill>
                  <a:schemeClr val="tx1"/>
                </a:solidFill>
              </a:rPr>
              <a:t> зав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дувач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в аптек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дбулися</a:t>
            </a:r>
            <a:r>
              <a:rPr lang="ru-RU" sz="2400" dirty="0">
                <a:solidFill>
                  <a:schemeClr val="tx1"/>
                </a:solidFill>
              </a:rPr>
              <a:t> в ЦРА №8 </a:t>
            </a:r>
            <a:r>
              <a:rPr lang="ru-RU" sz="2400" dirty="0" err="1">
                <a:solidFill>
                  <a:schemeClr val="tx1"/>
                </a:solidFill>
              </a:rPr>
              <a:t>обговорювались</a:t>
            </a:r>
            <a:r>
              <a:rPr lang="ru-RU" sz="2400" dirty="0">
                <a:solidFill>
                  <a:schemeClr val="tx1"/>
                </a:solidFill>
              </a:rPr>
              <a:t> нов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правила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дпуску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деяких</a:t>
            </a:r>
            <a:r>
              <a:rPr lang="ru-RU" sz="2400" dirty="0">
                <a:solidFill>
                  <a:schemeClr val="tx1"/>
                </a:solidFill>
              </a:rPr>
              <a:t>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карських</a:t>
            </a:r>
            <a:r>
              <a:rPr lang="ru-RU" sz="2400" dirty="0">
                <a:solidFill>
                  <a:schemeClr val="tx1"/>
                </a:solidFill>
              </a:rPr>
              <a:t> препарат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u="sng" dirty="0">
                <a:solidFill>
                  <a:schemeClr val="tx1"/>
                </a:solidFill>
              </a:rPr>
              <a:t>м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ж в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дд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лами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>
                <a:solidFill>
                  <a:schemeClr val="tx1"/>
                </a:solidFill>
              </a:rPr>
              <a:t>i </a:t>
            </a:r>
            <a:r>
              <a:rPr lang="ru-RU" sz="2400" u="sng" dirty="0">
                <a:solidFill>
                  <a:schemeClr val="tx1"/>
                </a:solidFill>
              </a:rPr>
              <a:t>п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дрозд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лами</a:t>
            </a:r>
            <a:r>
              <a:rPr lang="ru-RU" sz="2400" u="sng" dirty="0">
                <a:solidFill>
                  <a:schemeClr val="tx1"/>
                </a:solidFill>
              </a:rPr>
              <a:t> орган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зац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Внутр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шн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горизонтальн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>
                <a:solidFill>
                  <a:schemeClr val="tx1"/>
                </a:solidFill>
              </a:rPr>
              <a:t>орган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зац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йн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комун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кац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Зовн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Неформальн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Внутр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вертикальн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жр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внев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</p:txBody>
      </p:sp>
    </p:spTree>
    <p:extLst>
      <p:ext uri="{BB962C8B-B14F-4D97-AF65-F5344CB8AC3E}">
        <p14:creationId xmlns:p14="http://schemas.microsoft.com/office/powerpoint/2010/main" val="27856124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досягло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високих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показник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в </a:t>
            </a:r>
            <a:r>
              <a:rPr lang="ru-RU" sz="2400" u="sng" dirty="0" err="1">
                <a:solidFill>
                  <a:schemeClr val="tx1"/>
                </a:solidFill>
              </a:rPr>
              <a:t>обсяг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в </a:t>
            </a:r>
            <a:r>
              <a:rPr lang="ru-RU" sz="2400" u="sng" dirty="0" err="1">
                <a:solidFill>
                  <a:schemeClr val="tx1"/>
                </a:solidFill>
              </a:rPr>
              <a:t>збуту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власної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продукц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 </a:t>
            </a:r>
            <a:r>
              <a:rPr lang="en-US" sz="2400" u="sng" dirty="0">
                <a:solidFill>
                  <a:schemeClr val="tx1"/>
                </a:solidFill>
              </a:rPr>
              <a:t>i </a:t>
            </a:r>
            <a:r>
              <a:rPr lang="ru-RU" sz="2400" u="sng" dirty="0" err="1">
                <a:solidFill>
                  <a:schemeClr val="tx1"/>
                </a:solidFill>
              </a:rPr>
              <a:t>визнання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покупц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,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стане </a:t>
            </a:r>
            <a:r>
              <a:rPr lang="ru-RU" sz="2400" u="sng" dirty="0" err="1">
                <a:solidFill>
                  <a:schemeClr val="tx1"/>
                </a:solidFill>
              </a:rPr>
              <a:t>максимальний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прибуток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наступному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етап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життєвого</a:t>
            </a:r>
            <a:r>
              <a:rPr lang="ru-RU" sz="2400" dirty="0">
                <a:solidFill>
                  <a:schemeClr val="tx1"/>
                </a:solidFill>
              </a:rPr>
              <a:t> циклу: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Зр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лост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endParaRPr lang="en-US" sz="2400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Впровадження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ринок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Росту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Спаду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Випробування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2266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Сп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вроб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фармацевтичної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отримав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завдання</a:t>
            </a:r>
            <a:r>
              <a:rPr lang="ru-RU" sz="2400" u="sng" dirty="0">
                <a:solidFill>
                  <a:schemeClr val="tx1"/>
                </a:solidFill>
              </a:rPr>
              <a:t> провести маркетингов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досл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дження</a:t>
            </a:r>
            <a:r>
              <a:rPr lang="ru-RU" sz="2400" dirty="0">
                <a:solidFill>
                  <a:schemeClr val="tx1"/>
                </a:solidFill>
              </a:rPr>
              <a:t> по </a:t>
            </a:r>
            <a:r>
              <a:rPr lang="ru-RU" sz="2400" dirty="0" err="1">
                <a:solidFill>
                  <a:schemeClr val="tx1"/>
                </a:solidFill>
              </a:rPr>
              <a:t>вивченню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онального</a:t>
            </a:r>
            <a:r>
              <a:rPr lang="ru-RU" sz="2400" dirty="0">
                <a:solidFill>
                  <a:schemeClr val="tx1"/>
                </a:solidFill>
              </a:rPr>
              <a:t> ринку </a:t>
            </a:r>
            <a:r>
              <a:rPr lang="ru-RU" sz="2400" dirty="0" err="1">
                <a:solidFill>
                  <a:schemeClr val="tx1"/>
                </a:solidFill>
              </a:rPr>
              <a:t>антиаритм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етапу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джень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ддає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перевагу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u="sng" dirty="0">
                <a:solidFill>
                  <a:schemeClr val="tx1"/>
                </a:solidFill>
              </a:rPr>
              <a:t>в першу </a:t>
            </a:r>
            <a:r>
              <a:rPr lang="ru-RU" sz="2400" u="sng" dirty="0" err="1">
                <a:solidFill>
                  <a:schemeClr val="tx1"/>
                </a:solidFill>
              </a:rPr>
              <a:t>чергу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Зб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р </a:t>
            </a:r>
            <a:r>
              <a:rPr lang="en-US" sz="2400" u="sng" dirty="0">
                <a:solidFill>
                  <a:schemeClr val="tx1"/>
                </a:solidFill>
              </a:rPr>
              <a:t>i </a:t>
            </a:r>
            <a:r>
              <a:rPr lang="ru-RU" sz="2400" u="sng" dirty="0" err="1">
                <a:solidFill>
                  <a:schemeClr val="tx1"/>
                </a:solidFill>
              </a:rPr>
              <a:t>анал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з </a:t>
            </a:r>
            <a:r>
              <a:rPr lang="ru-RU" sz="2400" u="sng" dirty="0" err="1">
                <a:solidFill>
                  <a:schemeClr val="tx1"/>
                </a:solidFill>
              </a:rPr>
              <a:t>вторинної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нформац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р </a:t>
            </a:r>
            <a:r>
              <a:rPr lang="ru-RU" sz="2400" dirty="0" err="1">
                <a:solidFill>
                  <a:schemeClr val="tx1"/>
                </a:solidFill>
              </a:rPr>
              <a:t>первинної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Анал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даних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первинної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дготовка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ту</a:t>
            </a:r>
          </a:p>
        </p:txBody>
      </p:sp>
    </p:spTree>
    <p:extLst>
      <p:ext uri="{BB962C8B-B14F-4D97-AF65-F5344CB8AC3E}">
        <p14:creationId xmlns:p14="http://schemas.microsoft.com/office/powerpoint/2010/main" val="33848485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Фармацевтична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рма</a:t>
            </a:r>
            <a:r>
              <a:rPr lang="ru-RU" sz="2400" dirty="0">
                <a:solidFill>
                  <a:schemeClr val="tx1"/>
                </a:solidFill>
              </a:rPr>
              <a:t> ”Белладонна” </a:t>
            </a:r>
            <a:r>
              <a:rPr lang="ru-RU" sz="2400" dirty="0" err="1">
                <a:solidFill>
                  <a:schemeClr val="tx1"/>
                </a:solidFill>
              </a:rPr>
              <a:t>використовує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послуги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посередника</a:t>
            </a:r>
            <a:r>
              <a:rPr lang="ru-RU" sz="2400" u="sng" dirty="0">
                <a:solidFill>
                  <a:schemeClr val="tx1"/>
                </a:solidFill>
              </a:rPr>
              <a:t>, </a:t>
            </a:r>
            <a:r>
              <a:rPr lang="ru-RU" sz="2400" u="sng" dirty="0" err="1">
                <a:solidFill>
                  <a:schemeClr val="tx1"/>
                </a:solidFill>
              </a:rPr>
              <a:t>що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працює</a:t>
            </a:r>
            <a:r>
              <a:rPr lang="ru-RU" sz="2400" u="sng" dirty="0">
                <a:solidFill>
                  <a:schemeClr val="tx1"/>
                </a:solidFill>
              </a:rPr>
              <a:t> з ф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рмою</a:t>
            </a:r>
            <a:r>
              <a:rPr lang="ru-RU" sz="2400" u="sng" dirty="0">
                <a:solidFill>
                  <a:schemeClr val="tx1"/>
                </a:solidFill>
              </a:rPr>
              <a:t> за </a:t>
            </a:r>
            <a:r>
              <a:rPr lang="ru-RU" sz="2400" u="sng" dirty="0" err="1">
                <a:solidFill>
                  <a:schemeClr val="tx1"/>
                </a:solidFill>
              </a:rPr>
              <a:t>певною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угодою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en-US" sz="2400" u="sng" dirty="0">
                <a:solidFill>
                  <a:schemeClr val="tx1"/>
                </a:solidFill>
              </a:rPr>
              <a:t>i </a:t>
            </a:r>
            <a:r>
              <a:rPr lang="ru-RU" sz="2400" u="sng" dirty="0" err="1">
                <a:solidFill>
                  <a:schemeClr val="tx1"/>
                </a:solidFill>
              </a:rPr>
              <a:t>зд</a:t>
            </a:r>
            <a:r>
              <a:rPr lang="en-US" sz="2400" u="sng" dirty="0">
                <a:solidFill>
                  <a:schemeClr val="tx1"/>
                </a:solidFill>
              </a:rPr>
              <a:t>i</a:t>
            </a:r>
            <a:r>
              <a:rPr lang="ru-RU" sz="2400" u="sng" dirty="0" err="1" smtClean="0">
                <a:solidFill>
                  <a:schemeClr val="tx1"/>
                </a:solidFill>
              </a:rPr>
              <a:t>йснює</a:t>
            </a:r>
            <a:r>
              <a:rPr lang="ru-RU" sz="2400" u="sng" dirty="0" smtClean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операц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ї за </a:t>
            </a:r>
            <a:r>
              <a:rPr lang="ru-RU" sz="2400" u="sng" dirty="0" err="1">
                <a:solidFill>
                  <a:schemeClr val="tx1"/>
                </a:solidFill>
              </a:rPr>
              <a:t>її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рахунок</a:t>
            </a:r>
            <a:r>
              <a:rPr lang="ru-RU" sz="2400" u="sng" dirty="0">
                <a:solidFill>
                  <a:schemeClr val="tx1"/>
                </a:solidFill>
              </a:rPr>
              <a:t>, при </a:t>
            </a:r>
            <a:r>
              <a:rPr lang="ru-RU" sz="2400" u="sng" dirty="0" err="1">
                <a:solidFill>
                  <a:schemeClr val="tx1"/>
                </a:solidFill>
              </a:rPr>
              <a:t>цьому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йому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надано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виняткове</a:t>
            </a:r>
            <a:r>
              <a:rPr lang="ru-RU" sz="2400" u="sng" dirty="0">
                <a:solidFill>
                  <a:schemeClr val="tx1"/>
                </a:solidFill>
              </a:rPr>
              <a:t> право </a:t>
            </a:r>
            <a:r>
              <a:rPr lang="ru-RU" sz="2400" u="sng" dirty="0" err="1">
                <a:solidFill>
                  <a:schemeClr val="tx1"/>
                </a:solidFill>
              </a:rPr>
              <a:t>збуту</a:t>
            </a:r>
            <a:r>
              <a:rPr lang="ru-RU" sz="2400" u="sng" dirty="0">
                <a:solidFill>
                  <a:schemeClr val="tx1"/>
                </a:solidFill>
              </a:rPr>
              <a:t> товар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в ф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 err="1">
                <a:solidFill>
                  <a:schemeClr val="tx1"/>
                </a:solidFill>
              </a:rPr>
              <a:t>рми</a:t>
            </a:r>
            <a:r>
              <a:rPr lang="ru-RU" sz="2400" u="sng" dirty="0">
                <a:solidFill>
                  <a:schemeClr val="tx1"/>
                </a:solidFill>
              </a:rPr>
              <a:t> в </a:t>
            </a:r>
            <a:r>
              <a:rPr lang="ru-RU" sz="2400" u="sng" dirty="0" err="1">
                <a:solidFill>
                  <a:schemeClr val="tx1"/>
                </a:solidFill>
              </a:rPr>
              <a:t>окремих</a:t>
            </a:r>
            <a:r>
              <a:rPr lang="ru-RU" sz="2400" u="sng" dirty="0">
                <a:solidFill>
                  <a:schemeClr val="tx1"/>
                </a:solidFill>
              </a:rPr>
              <a:t> </a:t>
            </a:r>
            <a:r>
              <a:rPr lang="ru-RU" sz="2400" u="sng" dirty="0" err="1">
                <a:solidFill>
                  <a:schemeClr val="tx1"/>
                </a:solidFill>
              </a:rPr>
              <a:t>рег</a:t>
            </a:r>
            <a:r>
              <a:rPr lang="en-US" sz="2400" u="sng" dirty="0" err="1">
                <a:solidFill>
                  <a:schemeClr val="tx1"/>
                </a:solidFill>
              </a:rPr>
              <a:t>i</a:t>
            </a:r>
            <a:r>
              <a:rPr lang="ru-RU" sz="2400" u="sng" dirty="0">
                <a:solidFill>
                  <a:schemeClr val="tx1"/>
                </a:solidFill>
              </a:rPr>
              <a:t>онах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Цей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посередник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Оптовий</a:t>
            </a:r>
            <a:r>
              <a:rPr lang="ru-RU" sz="2400" u="sng" dirty="0">
                <a:solidFill>
                  <a:schemeClr val="tx1"/>
                </a:solidFill>
              </a:rPr>
              <a:t> агент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Консигнатор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с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онер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Брокер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Дилер</a:t>
            </a:r>
          </a:p>
        </p:txBody>
      </p:sp>
    </p:spTree>
    <p:extLst>
      <p:ext uri="{BB962C8B-B14F-4D97-AF65-F5344CB8AC3E}">
        <p14:creationId xmlns:p14="http://schemas.microsoft.com/office/powerpoint/2010/main" val="36283425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дприємство-виробник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планує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продавати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новий</a:t>
            </a:r>
            <a:r>
              <a:rPr lang="ru-RU" sz="2400" b="1" u="sng" dirty="0">
                <a:solidFill>
                  <a:schemeClr val="tx1"/>
                </a:solidFill>
              </a:rPr>
              <a:t>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б через оптов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фармацевтичн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вид каналу </a:t>
            </a:r>
            <a:r>
              <a:rPr lang="ru-RU" sz="2400" dirty="0" err="1">
                <a:solidFill>
                  <a:schemeClr val="tx1"/>
                </a:solidFill>
              </a:rPr>
              <a:t>розпод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планується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використати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Двор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вневий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Однор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вневий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Прямого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Трир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вневий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95025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err="1">
                <a:solidFill>
                  <a:schemeClr val="tx1"/>
                </a:solidFill>
              </a:rPr>
              <a:t>Переконливий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б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нформац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про товар </a:t>
            </a:r>
            <a:r>
              <a:rPr lang="ru-RU" sz="2400" b="1" u="sng" dirty="0" err="1">
                <a:solidFill>
                  <a:schemeClr val="tx1"/>
                </a:solidFill>
              </a:rPr>
              <a:t>або</a:t>
            </a:r>
            <a:r>
              <a:rPr lang="ru-RU" sz="2400" b="1" u="sng" dirty="0">
                <a:solidFill>
                  <a:schemeClr val="tx1"/>
                </a:solidFill>
              </a:rPr>
              <a:t> 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рму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комерц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йна</a:t>
            </a:r>
            <a:r>
              <a:rPr lang="ru-RU" sz="2400" b="1" u="sng" dirty="0">
                <a:solidFill>
                  <a:schemeClr val="tx1"/>
                </a:solidFill>
              </a:rPr>
              <a:t> пропаганда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споживчих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якостей</a:t>
            </a:r>
            <a:r>
              <a:rPr lang="ru-RU" sz="2400" b="1" u="sng" dirty="0">
                <a:solidFill>
                  <a:schemeClr val="tx1"/>
                </a:solidFill>
              </a:rPr>
              <a:t> товару та </a:t>
            </a:r>
            <a:r>
              <a:rPr lang="ru-RU" sz="2400" b="1" u="sng" dirty="0" err="1">
                <a:solidFill>
                  <a:schemeClr val="tx1"/>
                </a:solidFill>
              </a:rPr>
              <a:t>належної</a:t>
            </a:r>
            <a:r>
              <a:rPr lang="ru-RU" sz="2400" b="1" u="sng" dirty="0">
                <a:solidFill>
                  <a:schemeClr val="tx1"/>
                </a:solidFill>
              </a:rPr>
              <a:t> 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яльност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зас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б,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готує</a:t>
            </a:r>
            <a:r>
              <a:rPr lang="ru-RU" sz="2400" dirty="0">
                <a:solidFill>
                  <a:schemeClr val="tx1"/>
                </a:solidFill>
              </a:rPr>
              <a:t> активного та </a:t>
            </a:r>
            <a:r>
              <a:rPr lang="ru-RU" sz="2400" dirty="0" err="1">
                <a:solidFill>
                  <a:schemeClr val="tx1"/>
                </a:solidFill>
              </a:rPr>
              <a:t>потенц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споживача</a:t>
            </a:r>
            <a:r>
              <a:rPr lang="ru-RU" sz="2400" b="1" u="sng" dirty="0">
                <a:solidFill>
                  <a:schemeClr val="tx1"/>
                </a:solidFill>
              </a:rPr>
              <a:t> до куп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вл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це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Реклама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Торговий</a:t>
            </a:r>
            <a:r>
              <a:rPr lang="ru-RU" sz="2400" dirty="0">
                <a:solidFill>
                  <a:schemeClr val="tx1"/>
                </a:solidFill>
              </a:rPr>
              <a:t> знак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Маркетинг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Пропозиц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5649324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Листок-вкладка до препарату повинен 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коротку</a:t>
            </a:r>
            <a:r>
              <a:rPr lang="ru-RU" sz="2400" b="1" u="sng" dirty="0">
                <a:solidFill>
                  <a:schemeClr val="tx1"/>
                </a:solidFill>
              </a:rPr>
              <a:t> характеристику ЛЗ </a:t>
            </a:r>
            <a:r>
              <a:rPr lang="en-US" sz="2400" b="1" u="sng" dirty="0">
                <a:solidFill>
                  <a:schemeClr val="tx1"/>
                </a:solidFill>
              </a:rPr>
              <a:t>i </a:t>
            </a:r>
            <a:r>
              <a:rPr lang="ru-RU" sz="2400" b="1" u="sng" dirty="0" err="1">
                <a:solidFill>
                  <a:schemeClr val="tx1"/>
                </a:solidFill>
              </a:rPr>
              <a:t>обов’язкову</a:t>
            </a:r>
            <a:r>
              <a:rPr lang="ru-RU" sz="2400" b="1" u="sng" dirty="0">
                <a:solidFill>
                  <a:schemeClr val="tx1"/>
                </a:solidFill>
              </a:rPr>
              <a:t> дату </a:t>
            </a:r>
            <a:r>
              <a:rPr lang="ru-RU" sz="2400" b="1" u="sng" dirty="0" err="1">
                <a:solidFill>
                  <a:schemeClr val="tx1"/>
                </a:solidFill>
              </a:rPr>
              <a:t>останнього</a:t>
            </a:r>
            <a:r>
              <a:rPr lang="ru-RU" sz="2400" b="1" u="sng" dirty="0">
                <a:solidFill>
                  <a:schemeClr val="tx1"/>
                </a:solidFill>
              </a:rPr>
              <a:t> перегляду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нформац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ї. </a:t>
            </a:r>
            <a:r>
              <a:rPr lang="ru-RU" sz="2400" dirty="0" err="1">
                <a:solidFill>
                  <a:schemeClr val="tx1"/>
                </a:solidFill>
              </a:rPr>
              <a:t>Така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нформац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я, </a:t>
            </a:r>
            <a:r>
              <a:rPr lang="ru-RU" sz="2400" dirty="0" err="1">
                <a:solidFill>
                  <a:schemeClr val="tx1"/>
                </a:solidFill>
              </a:rPr>
              <a:t>зг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дно з </a:t>
            </a:r>
            <a:r>
              <a:rPr lang="ru-RU" sz="2400" dirty="0" err="1">
                <a:solidFill>
                  <a:schemeClr val="tx1"/>
                </a:solidFill>
              </a:rPr>
              <a:t>вимогами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законодавства</a:t>
            </a:r>
            <a:r>
              <a:rPr lang="ru-RU" sz="2400" dirty="0">
                <a:solidFill>
                  <a:schemeClr val="tx1"/>
                </a:solidFill>
              </a:rPr>
              <a:t> ВООЗ,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дноситься</a:t>
            </a:r>
            <a:r>
              <a:rPr lang="ru-RU" sz="2400" dirty="0">
                <a:solidFill>
                  <a:schemeClr val="tx1"/>
                </a:solidFill>
              </a:rPr>
              <a:t> до такого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u="sng" dirty="0" err="1">
                <a:solidFill>
                  <a:schemeClr val="tx1"/>
                </a:solidFill>
              </a:rPr>
              <a:t>Споживацький</a:t>
            </a:r>
            <a:endParaRPr lang="ru-RU" sz="2400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Фармакок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нетичний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Фармаколог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Фармакоеконом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Фармакодинам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4668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Молодий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фах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вець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сля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нчення</a:t>
            </a:r>
            <a:r>
              <a:rPr lang="ru-RU" sz="2400" dirty="0">
                <a:solidFill>
                  <a:schemeClr val="tx1"/>
                </a:solidFill>
              </a:rPr>
              <a:t> ВНЗ </a:t>
            </a:r>
            <a:r>
              <a:rPr lang="ru-RU" sz="2400" dirty="0" err="1">
                <a:solidFill>
                  <a:schemeClr val="tx1"/>
                </a:solidFill>
              </a:rPr>
              <a:t>влаштувався</a:t>
            </a:r>
            <a:r>
              <a:rPr lang="ru-RU" sz="2400" dirty="0">
                <a:solidFill>
                  <a:schemeClr val="tx1"/>
                </a:solidFill>
              </a:rPr>
              <a:t> на роботу в аптеку. Через </a:t>
            </a:r>
            <a:r>
              <a:rPr lang="ru-RU" sz="2400" b="1" u="sng" dirty="0" err="1">
                <a:solidFill>
                  <a:schemeClr val="tx1"/>
                </a:solidFill>
              </a:rPr>
              <a:t>чотири</a:t>
            </a:r>
            <a:r>
              <a:rPr lang="ru-RU" sz="2400" b="1" u="sng" dirty="0">
                <a:solidFill>
                  <a:schemeClr val="tx1"/>
                </a:solidFill>
              </a:rPr>
              <a:t> 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сяц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роботи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 </a:t>
            </a:r>
            <a:r>
              <a:rPr lang="ru-RU" sz="2400" b="1" u="sng" dirty="0" err="1">
                <a:solidFill>
                  <a:schemeClr val="tx1"/>
                </a:solidFill>
              </a:rPr>
              <a:t>забажав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ти</a:t>
            </a:r>
            <a:r>
              <a:rPr lang="ru-RU" sz="2400" b="1" u="sng" dirty="0">
                <a:solidFill>
                  <a:schemeClr val="tx1"/>
                </a:solidFill>
              </a:rPr>
              <a:t> у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дпустку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тривалост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дпустку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йому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можна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надати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Пропорц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йно</a:t>
            </a:r>
            <a:r>
              <a:rPr lang="ru-RU" sz="2400" b="1" u="sng" dirty="0">
                <a:solidFill>
                  <a:schemeClr val="tx1"/>
                </a:solidFill>
              </a:rPr>
              <a:t> до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дпрацьованого</a:t>
            </a:r>
            <a:r>
              <a:rPr lang="ru-RU" sz="2400" b="1" u="sng" dirty="0">
                <a:solidFill>
                  <a:schemeClr val="tx1"/>
                </a:solidFill>
              </a:rPr>
              <a:t> часу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 </a:t>
            </a:r>
            <a:r>
              <a:rPr lang="ru-RU" sz="2400" dirty="0" err="1">
                <a:solidFill>
                  <a:schemeClr val="tx1"/>
                </a:solidFill>
              </a:rPr>
              <a:t>тиждень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10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14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24 </a:t>
            </a:r>
            <a:r>
              <a:rPr lang="ru-RU" sz="2400" dirty="0" err="1">
                <a:solidFill>
                  <a:schemeClr val="tx1"/>
                </a:solidFill>
              </a:rPr>
              <a:t>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893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Сукупн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орган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йних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розпорядчих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дисципл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нарних</a:t>
            </a:r>
            <a:r>
              <a:rPr lang="ru-RU" sz="2400" b="1" u="sng" dirty="0">
                <a:solidFill>
                  <a:schemeClr val="tx1"/>
                </a:solidFill>
              </a:rPr>
              <a:t> способ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b="1" u="sng" dirty="0" err="1">
                <a:solidFill>
                  <a:schemeClr val="tx1"/>
                </a:solidFill>
              </a:rPr>
              <a:t>впливу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кер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вника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виконавц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дноситься</a:t>
            </a:r>
            <a:r>
              <a:rPr lang="ru-RU" sz="2400" dirty="0">
                <a:solidFill>
                  <a:schemeClr val="tx1"/>
                </a:solidFill>
              </a:rPr>
              <a:t> до </a:t>
            </a:r>
            <a:r>
              <a:rPr lang="ru-RU" sz="2400" dirty="0" smtClean="0">
                <a:solidFill>
                  <a:schemeClr val="tx1"/>
                </a:solidFill>
              </a:rPr>
              <a:t>таких </a:t>
            </a:r>
            <a:r>
              <a:rPr lang="ru-RU" sz="2400" dirty="0">
                <a:solidFill>
                  <a:schemeClr val="tx1"/>
                </a:solidFill>
              </a:rPr>
              <a:t>метод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менеджменту: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Адм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стративн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en-US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Технолог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ально</a:t>
            </a:r>
            <a:r>
              <a:rPr lang="ru-RU" sz="2400" dirty="0">
                <a:solidFill>
                  <a:schemeClr val="tx1"/>
                </a:solidFill>
              </a:rPr>
              <a:t>-психолог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Галузев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3378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На оптов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</a:t>
            </a:r>
            <a:r>
              <a:rPr lang="ru-RU" sz="2400" dirty="0" err="1">
                <a:solidFill>
                  <a:schemeClr val="tx1"/>
                </a:solidFill>
              </a:rPr>
              <a:t>фармацевтичн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”</a:t>
            </a:r>
            <a:r>
              <a:rPr lang="ru-RU" sz="2400" dirty="0" err="1">
                <a:solidFill>
                  <a:schemeClr val="tx1"/>
                </a:solidFill>
              </a:rPr>
              <a:t>Медфарм</a:t>
            </a:r>
            <a:r>
              <a:rPr lang="ru-RU" sz="2400" dirty="0">
                <a:solidFill>
                  <a:schemeClr val="tx1"/>
                </a:solidFill>
              </a:rPr>
              <a:t>” </a:t>
            </a:r>
            <a:r>
              <a:rPr lang="ru-RU" sz="2400" dirty="0" err="1">
                <a:solidFill>
                  <a:schemeClr val="tx1"/>
                </a:solidFill>
              </a:rPr>
              <a:t>впроваджена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система </a:t>
            </a:r>
            <a:r>
              <a:rPr lang="ru-RU" sz="2400" b="1" u="sng" dirty="0" err="1">
                <a:solidFill>
                  <a:schemeClr val="tx1"/>
                </a:solidFill>
              </a:rPr>
              <a:t>стимулювання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менеджера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реал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нарахуванням</a:t>
            </a:r>
            <a:r>
              <a:rPr lang="ru-RU" sz="2400" b="1" u="sng" dirty="0">
                <a:solidFill>
                  <a:schemeClr val="tx1"/>
                </a:solidFill>
              </a:rPr>
              <a:t> бонус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за висок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показники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збуту</a:t>
            </a:r>
            <a:r>
              <a:rPr lang="ru-RU" sz="2400" b="1" u="sng" dirty="0">
                <a:solidFill>
                  <a:schemeClr val="tx1"/>
                </a:solidFill>
              </a:rPr>
              <a:t> з </a:t>
            </a:r>
            <a:r>
              <a:rPr lang="ru-RU" sz="2400" b="1" u="sng" dirty="0" err="1">
                <a:solidFill>
                  <a:schemeClr val="tx1"/>
                </a:solidFill>
              </a:rPr>
              <a:t>наступним</a:t>
            </a:r>
            <a:r>
              <a:rPr lang="ru-RU" sz="2400" b="1" u="sng" dirty="0">
                <a:solidFill>
                  <a:schemeClr val="tx1"/>
                </a:solidFill>
              </a:rPr>
              <a:t> матер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альним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заохоченням</a:t>
            </a:r>
            <a:r>
              <a:rPr lang="ru-RU" sz="2400" dirty="0">
                <a:solidFill>
                  <a:schemeClr val="tx1"/>
                </a:solidFill>
              </a:rPr>
              <a:t>. Таким чином, </a:t>
            </a:r>
            <a:r>
              <a:rPr lang="ru-RU" sz="2400" dirty="0" err="1">
                <a:solidFill>
                  <a:schemeClr val="tx1"/>
                </a:solidFill>
              </a:rPr>
              <a:t>кер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вництво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використовує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функц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ю </a:t>
            </a: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Мотивац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Контроль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Делегування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Планування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805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Фармацевтична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рма</a:t>
            </a:r>
            <a:r>
              <a:rPr lang="ru-RU" sz="2400" dirty="0">
                <a:solidFill>
                  <a:schemeClr val="tx1"/>
                </a:solidFill>
              </a:rPr>
              <a:t> ”</a:t>
            </a:r>
            <a:r>
              <a:rPr lang="en-US" sz="2400" dirty="0" err="1">
                <a:solidFill>
                  <a:schemeClr val="tx1"/>
                </a:solidFill>
              </a:rPr>
              <a:t>Fitoprom</a:t>
            </a:r>
            <a:r>
              <a:rPr lang="en-US" sz="2400" dirty="0">
                <a:solidFill>
                  <a:schemeClr val="tx1"/>
                </a:solidFill>
              </a:rPr>
              <a:t>” </a:t>
            </a:r>
            <a:r>
              <a:rPr lang="ru-RU" sz="2400" dirty="0">
                <a:solidFill>
                  <a:schemeClr val="tx1"/>
                </a:solidFill>
              </a:rPr>
              <a:t>з метою </a:t>
            </a:r>
            <a:r>
              <a:rPr lang="ru-RU" sz="2400" dirty="0" err="1">
                <a:solidFill>
                  <a:schemeClr val="tx1"/>
                </a:solidFill>
              </a:rPr>
              <a:t>збереження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повного</a:t>
            </a:r>
            <a:r>
              <a:rPr lang="ru-RU" sz="2400" dirty="0">
                <a:solidFill>
                  <a:schemeClr val="tx1"/>
                </a:solidFill>
              </a:rPr>
              <a:t> контролю за </a:t>
            </a:r>
            <a:r>
              <a:rPr lang="ru-RU" sz="2400" dirty="0" err="1">
                <a:solidFill>
                  <a:schemeClr val="tx1"/>
                </a:solidFill>
              </a:rPr>
              <a:t>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йсненням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торгових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операц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на </a:t>
            </a:r>
            <a:r>
              <a:rPr lang="ru-RU" sz="2400" dirty="0" err="1">
                <a:solidFill>
                  <a:schemeClr val="tx1"/>
                </a:solidFill>
              </a:rPr>
              <a:t>рег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ональному</a:t>
            </a:r>
            <a:r>
              <a:rPr lang="ru-RU" sz="2400" dirty="0">
                <a:solidFill>
                  <a:schemeClr val="tx1"/>
                </a:solidFill>
              </a:rPr>
              <a:t> ринку </a:t>
            </a:r>
            <a:r>
              <a:rPr lang="ru-RU" sz="2400" b="1" u="sng" dirty="0" err="1">
                <a:solidFill>
                  <a:schemeClr val="tx1"/>
                </a:solidFill>
              </a:rPr>
              <a:t>будує</a:t>
            </a:r>
            <a:r>
              <a:rPr lang="ru-RU" sz="2400" b="1" u="sng" dirty="0">
                <a:solidFill>
                  <a:schemeClr val="tx1"/>
                </a:solidFill>
              </a:rPr>
              <a:t> свою </a:t>
            </a:r>
            <a:r>
              <a:rPr lang="ru-RU" sz="2400" b="1" u="sng" dirty="0" err="1">
                <a:solidFill>
                  <a:schemeClr val="tx1"/>
                </a:solidFill>
              </a:rPr>
              <a:t>збутову</a:t>
            </a:r>
            <a:r>
              <a:rPr lang="ru-RU" sz="2400" b="1" u="sng" dirty="0">
                <a:solidFill>
                  <a:schemeClr val="tx1"/>
                </a:solidFill>
              </a:rPr>
              <a:t> пол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тику без </a:t>
            </a:r>
            <a:r>
              <a:rPr lang="ru-RU" sz="2400" b="1" u="sng" dirty="0" err="1">
                <a:solidFill>
                  <a:schemeClr val="tx1"/>
                </a:solidFill>
              </a:rPr>
              <a:t>застосування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посередницької</a:t>
            </a:r>
            <a:r>
              <a:rPr lang="ru-RU" sz="2400" b="1" u="sng" dirty="0">
                <a:solidFill>
                  <a:schemeClr val="tx1"/>
                </a:solidFill>
              </a:rPr>
              <a:t> ланки</a:t>
            </a:r>
            <a:r>
              <a:rPr lang="ru-RU" sz="2400" dirty="0">
                <a:solidFill>
                  <a:schemeClr val="tx1"/>
                </a:solidFill>
              </a:rPr>
              <a:t>. Метод </a:t>
            </a:r>
            <a:r>
              <a:rPr lang="ru-RU" sz="2400" dirty="0" err="1">
                <a:solidFill>
                  <a:schemeClr val="tx1"/>
                </a:solidFill>
              </a:rPr>
              <a:t>збуту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виключає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послуги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посередник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в,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назву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Прямий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Комб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нований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шаний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Опосередкований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Непрямий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58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стил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характерн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риси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r>
              <a:rPr lang="ru-RU" sz="2400" b="1" u="sng" dirty="0" err="1">
                <a:solidFill>
                  <a:schemeClr val="tx1"/>
                </a:solidFill>
              </a:rPr>
              <a:t>високий</a:t>
            </a:r>
            <a:r>
              <a:rPr lang="ru-RU" sz="2400" b="1" u="sng" dirty="0">
                <a:solidFill>
                  <a:schemeClr val="tx1"/>
                </a:solidFill>
              </a:rPr>
              <a:t> ступ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нь</a:t>
            </a:r>
            <a:r>
              <a:rPr lang="ru-RU" sz="2400" b="1" u="sng" dirty="0">
                <a:solidFill>
                  <a:schemeClr val="tx1"/>
                </a:solidFill>
              </a:rPr>
              <a:t> централ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  <a:r>
              <a:rPr lang="ru-RU" sz="2400" b="1" u="sng" dirty="0" err="1">
                <a:solidFill>
                  <a:schemeClr val="tx1"/>
                </a:solidFill>
              </a:rPr>
              <a:t>повноважень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ru-RU" sz="2400" dirty="0" err="1">
                <a:solidFill>
                  <a:schemeClr val="tx1"/>
                </a:solidFill>
              </a:rPr>
              <a:t>структуризац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dirty="0" err="1">
                <a:solidFill>
                  <a:schemeClr val="tx1"/>
                </a:solidFill>
              </a:rPr>
              <a:t>роботи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длеглих</a:t>
            </a:r>
            <a:r>
              <a:rPr lang="ru-RU" sz="2400" dirty="0">
                <a:solidFill>
                  <a:schemeClr val="tx1"/>
                </a:solidFill>
              </a:rPr>
              <a:t>; </a:t>
            </a:r>
            <a:r>
              <a:rPr lang="ru-RU" sz="2400" b="1" u="sng" dirty="0" err="1">
                <a:solidFill>
                  <a:schemeClr val="tx1"/>
                </a:solidFill>
              </a:rPr>
              <a:t>обмеження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свободи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длеглих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щодо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прийняття</a:t>
            </a:r>
            <a:r>
              <a:rPr lang="ru-RU" sz="2400" b="1" u="sng" dirty="0">
                <a:solidFill>
                  <a:schemeClr val="tx1"/>
                </a:solidFill>
              </a:rPr>
              <a:t> 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шень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dirty="0">
                <a:solidFill>
                  <a:schemeClr val="tx1"/>
                </a:solidFill>
              </a:rPr>
              <a:t>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єнтац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на </a:t>
            </a:r>
            <a:r>
              <a:rPr lang="ru-RU" sz="2400" b="1" u="sng" dirty="0" err="1">
                <a:solidFill>
                  <a:schemeClr val="tx1"/>
                </a:solidFill>
              </a:rPr>
              <a:t>дотримання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длеглими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численних</a:t>
            </a:r>
            <a:r>
              <a:rPr lang="ru-RU" sz="2400" b="1" u="sng" dirty="0">
                <a:solidFill>
                  <a:schemeClr val="tx1"/>
                </a:solidFill>
              </a:rPr>
              <a:t> правил та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нструкц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й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Авторитарний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Демократичний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льний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беральний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Безпосередн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й.</a:t>
            </a:r>
          </a:p>
        </p:txBody>
      </p:sp>
    </p:spTree>
    <p:extLst>
      <p:ext uri="{BB962C8B-B14F-4D97-AF65-F5344CB8AC3E}">
        <p14:creationId xmlns:p14="http://schemas.microsoft.com/office/powerpoint/2010/main" val="2883675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Встановiть</a:t>
            </a:r>
            <a:r>
              <a:rPr lang="ru-RU" sz="2400" dirty="0">
                <a:solidFill>
                  <a:schemeClr val="tx1"/>
                </a:solidFill>
              </a:rPr>
              <a:t> тип маркетингового контролю, </a:t>
            </a:r>
            <a:r>
              <a:rPr lang="ru-RU" sz="2400" dirty="0" err="1">
                <a:solidFill>
                  <a:schemeClr val="tx1"/>
                </a:solidFill>
              </a:rPr>
              <a:t>якщо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вiдповiдальними</a:t>
            </a:r>
            <a:r>
              <a:rPr lang="ru-RU" sz="2400" b="1" u="sng" dirty="0">
                <a:solidFill>
                  <a:schemeClr val="tx1"/>
                </a:solidFill>
              </a:rPr>
              <a:t> за </a:t>
            </a:r>
            <a:r>
              <a:rPr lang="ru-RU" sz="2400" b="1" u="sng" dirty="0" err="1">
                <a:solidFill>
                  <a:schemeClr val="tx1"/>
                </a:solidFill>
              </a:rPr>
              <a:t>його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впровадження</a:t>
            </a:r>
            <a:r>
              <a:rPr lang="ru-RU" sz="2400" b="1" u="sng" dirty="0">
                <a:solidFill>
                  <a:schemeClr val="tx1"/>
                </a:solidFill>
              </a:rPr>
              <a:t> є </a:t>
            </a:r>
            <a:r>
              <a:rPr lang="ru-RU" sz="2400" b="1" u="sng" dirty="0" err="1">
                <a:solidFill>
                  <a:schemeClr val="tx1"/>
                </a:solidFill>
              </a:rPr>
              <a:t>вище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керiвництво</a:t>
            </a:r>
            <a:r>
              <a:rPr lang="ru-RU" sz="2400" b="1" u="sng" dirty="0">
                <a:solidFill>
                  <a:schemeClr val="tx1"/>
                </a:solidFill>
              </a:rPr>
              <a:t> i </a:t>
            </a:r>
            <a:r>
              <a:rPr lang="ru-RU" sz="2400" b="1" u="sng" dirty="0" err="1">
                <a:solidFill>
                  <a:schemeClr val="tx1"/>
                </a:solidFill>
              </a:rPr>
              <a:t>ревiзор</a:t>
            </a:r>
            <a:r>
              <a:rPr lang="ru-RU" sz="2400" b="1" u="sng" dirty="0">
                <a:solidFill>
                  <a:schemeClr val="tx1"/>
                </a:solidFill>
              </a:rPr>
              <a:t> по маркетингу</a:t>
            </a:r>
            <a:r>
              <a:rPr lang="ru-RU" sz="2400" dirty="0">
                <a:solidFill>
                  <a:schemeClr val="tx1"/>
                </a:solidFill>
              </a:rPr>
              <a:t>, а як метод контролю </a:t>
            </a:r>
            <a:r>
              <a:rPr lang="ru-RU" sz="2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ревiзiя</a:t>
            </a:r>
            <a:r>
              <a:rPr lang="ru-RU" sz="2400" dirty="0">
                <a:solidFill>
                  <a:schemeClr val="tx1"/>
                </a:solidFill>
              </a:rPr>
              <a:t> маркетингу: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Стратегiчний</a:t>
            </a:r>
            <a:r>
              <a:rPr lang="ru-RU" sz="2400" b="1" u="sng" dirty="0">
                <a:solidFill>
                  <a:schemeClr val="tx1"/>
                </a:solidFill>
              </a:rPr>
              <a:t> контроль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dirty="0" err="1">
                <a:solidFill>
                  <a:schemeClr val="tx1"/>
                </a:solidFill>
              </a:rPr>
              <a:t>прибутковостi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Контроль за </a:t>
            </a:r>
            <a:r>
              <a:rPr lang="ru-RU" sz="2400" dirty="0" err="1">
                <a:solidFill>
                  <a:schemeClr val="tx1"/>
                </a:solidFill>
              </a:rPr>
              <a:t>реалiзацiєю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Контроль </a:t>
            </a:r>
            <a:r>
              <a:rPr lang="ru-RU" sz="2400" dirty="0" err="1">
                <a:solidFill>
                  <a:schemeClr val="tx1"/>
                </a:solidFill>
              </a:rPr>
              <a:t>рентабельностi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3776777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Аптека ”Доброго дня” з метою </a:t>
            </a:r>
            <a:r>
              <a:rPr lang="ru-RU" sz="2400" dirty="0" err="1">
                <a:solidFill>
                  <a:schemeClr val="tx1"/>
                </a:solidFill>
              </a:rPr>
              <a:t>зб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льшення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обсяг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продажу препарат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b="1" u="sng" dirty="0" err="1">
                <a:solidFill>
                  <a:schemeClr val="tx1"/>
                </a:solidFill>
              </a:rPr>
              <a:t>запровадила</a:t>
            </a:r>
            <a:r>
              <a:rPr lang="ru-RU" sz="2400" b="1" u="sng" dirty="0">
                <a:solidFill>
                  <a:schemeClr val="tx1"/>
                </a:solidFill>
              </a:rPr>
              <a:t> систему </a:t>
            </a:r>
            <a:r>
              <a:rPr lang="ru-RU" sz="2400" b="1" u="sng" dirty="0" err="1">
                <a:solidFill>
                  <a:schemeClr val="tx1"/>
                </a:solidFill>
              </a:rPr>
              <a:t>знижок</a:t>
            </a:r>
            <a:r>
              <a:rPr lang="ru-RU" sz="2400" dirty="0">
                <a:solidFill>
                  <a:schemeClr val="tx1"/>
                </a:solidFill>
              </a:rPr>
              <a:t>, за </a:t>
            </a:r>
            <a:r>
              <a:rPr lang="ru-RU" sz="2400" dirty="0" err="1">
                <a:solidFill>
                  <a:schemeClr val="tx1"/>
                </a:solidFill>
              </a:rPr>
              <a:t>якою</a:t>
            </a:r>
            <a:r>
              <a:rPr lang="ru-RU" sz="2400" dirty="0">
                <a:solidFill>
                  <a:schemeClr val="tx1"/>
                </a:solidFill>
              </a:rPr>
              <a:t> при куп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на суму 100 грн.,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отримують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знижку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2%. Як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маркетингов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dirty="0" err="1">
                <a:solidFill>
                  <a:schemeClr val="tx1"/>
                </a:solidFill>
              </a:rPr>
              <a:t>застосувала</a:t>
            </a:r>
            <a:r>
              <a:rPr lang="ru-RU" sz="2400" dirty="0">
                <a:solidFill>
                  <a:schemeClr val="tx1"/>
                </a:solidFill>
              </a:rPr>
              <a:t> аптека?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Стимулювання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збуту</a:t>
            </a:r>
            <a:r>
              <a:rPr lang="ru-RU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 err="1">
                <a:solidFill>
                  <a:schemeClr val="tx1"/>
                </a:solidFill>
              </a:rPr>
              <a:t>спрямоване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Стимулювання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збуту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спрямоване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фармацевтичних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посередник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Персональн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продаж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ru-RU" sz="2400" dirty="0" err="1">
                <a:solidFill>
                  <a:schemeClr val="tx1"/>
                </a:solidFill>
              </a:rPr>
              <a:t>Пабл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к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лейшнз</a:t>
            </a:r>
            <a:r>
              <a:rPr lang="ru-RU" sz="2400" dirty="0">
                <a:solidFill>
                  <a:schemeClr val="tx1"/>
                </a:solidFill>
              </a:rPr>
              <a:t>”, спонсорство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Стимулювання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збуту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спрямоване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власний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збутовий</a:t>
            </a:r>
            <a:r>
              <a:rPr lang="ru-RU" sz="2400" dirty="0">
                <a:solidFill>
                  <a:schemeClr val="tx1"/>
                </a:solidFill>
              </a:rPr>
              <a:t> 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33559739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лом маркетингу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рми-виробника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встановлено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зке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зниження</a:t>
            </a:r>
            <a:r>
              <a:rPr lang="ru-RU" sz="2400" b="1" u="sng" dirty="0">
                <a:solidFill>
                  <a:schemeClr val="tx1"/>
                </a:solidFill>
              </a:rPr>
              <a:t> 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вня</a:t>
            </a:r>
            <a:r>
              <a:rPr lang="ru-RU" sz="2400" b="1" u="sng" dirty="0">
                <a:solidFill>
                  <a:schemeClr val="tx1"/>
                </a:solidFill>
              </a:rPr>
              <a:t> продаж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за </a:t>
            </a:r>
            <a:r>
              <a:rPr lang="ru-RU" sz="2400" b="1" u="sng" dirty="0" err="1">
                <a:solidFill>
                  <a:schemeClr val="tx1"/>
                </a:solidFill>
              </a:rPr>
              <a:t>певний</a:t>
            </a:r>
            <a:r>
              <a:rPr lang="ru-RU" sz="2400" b="1" u="sng" dirty="0">
                <a:solidFill>
                  <a:schemeClr val="tx1"/>
                </a:solidFill>
              </a:rPr>
              <a:t> пер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од часу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ть</a:t>
            </a:r>
            <a:r>
              <a:rPr lang="ru-RU" sz="2400" dirty="0">
                <a:solidFill>
                  <a:schemeClr val="tx1"/>
                </a:solidFill>
              </a:rPr>
              <a:t> вид маркетингу та </a:t>
            </a:r>
            <a:r>
              <a:rPr lang="ru-RU" sz="2400" dirty="0" err="1">
                <a:solidFill>
                  <a:schemeClr val="tx1"/>
                </a:solidFill>
              </a:rPr>
              <a:t>завдання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ння</a:t>
            </a:r>
            <a:r>
              <a:rPr lang="ru-RU" sz="2400" dirty="0">
                <a:solidFill>
                  <a:schemeClr val="tx1"/>
                </a:solidFill>
              </a:rPr>
              <a:t> маркетингом: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Ремаркетинг,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двищення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попиту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Синхромаркетинг, вир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попиту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Конверс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йний</a:t>
            </a:r>
            <a:r>
              <a:rPr lang="ru-RU" sz="2400" dirty="0">
                <a:solidFill>
                  <a:schemeClr val="tx1"/>
                </a:solidFill>
              </a:rPr>
              <a:t> маркетинг, </a:t>
            </a: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попиту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Демаркетинг, </a:t>
            </a:r>
            <a:r>
              <a:rPr lang="ru-RU" sz="2400" dirty="0" err="1">
                <a:solidFill>
                  <a:schemeClr val="tx1"/>
                </a:solidFill>
              </a:rPr>
              <a:t>зниження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попиту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Протид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ючий</a:t>
            </a:r>
            <a:r>
              <a:rPr lang="ru-RU" sz="2400" dirty="0">
                <a:solidFill>
                  <a:schemeClr val="tx1"/>
                </a:solidFill>
              </a:rPr>
              <a:t> маркетинг, </a:t>
            </a:r>
            <a:r>
              <a:rPr lang="ru-RU" sz="2400" dirty="0" err="1">
                <a:solidFill>
                  <a:schemeClr val="tx1"/>
                </a:solidFill>
              </a:rPr>
              <a:t>зниження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попиту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6029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 рекламному ролику,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демонструють</a:t>
            </a:r>
            <a:r>
              <a:rPr lang="ru-RU" sz="2400" dirty="0">
                <a:solidFill>
                  <a:schemeClr val="tx1"/>
                </a:solidFill>
              </a:rPr>
              <a:t> по </a:t>
            </a:r>
            <a:r>
              <a:rPr lang="ru-RU" sz="2400" dirty="0" err="1">
                <a:solidFill>
                  <a:schemeClr val="tx1"/>
                </a:solidFill>
              </a:rPr>
              <a:t>телебаченню</a:t>
            </a:r>
            <a:r>
              <a:rPr lang="ru-RU" sz="2400" dirty="0">
                <a:solidFill>
                  <a:schemeClr val="tx1"/>
                </a:solidFill>
              </a:rPr>
              <a:t>, показано, як </a:t>
            </a:r>
            <a:r>
              <a:rPr lang="ru-RU" sz="2400" b="1" u="sng" dirty="0">
                <a:solidFill>
                  <a:schemeClr val="tx1"/>
                </a:solidFill>
              </a:rPr>
              <a:t>препарат </a:t>
            </a:r>
            <a:r>
              <a:rPr lang="ru-RU" sz="2400" b="1" u="sng" dirty="0" err="1">
                <a:solidFill>
                  <a:schemeClr val="tx1"/>
                </a:solidFill>
              </a:rPr>
              <a:t>проти</a:t>
            </a:r>
            <a:r>
              <a:rPr lang="ru-RU" sz="2400" b="1" u="sng" dirty="0">
                <a:solidFill>
                  <a:schemeClr val="tx1"/>
                </a:solidFill>
              </a:rPr>
              <a:t> застуди </a:t>
            </a:r>
            <a:r>
              <a:rPr lang="ru-RU" sz="2400" b="1" u="sng" dirty="0" err="1">
                <a:solidFill>
                  <a:schemeClr val="tx1"/>
                </a:solidFill>
              </a:rPr>
              <a:t>ефективно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вилiковує</a:t>
            </a:r>
            <a:r>
              <a:rPr lang="ru-RU" sz="2400" b="1" u="sng" dirty="0">
                <a:solidFill>
                  <a:schemeClr val="tx1"/>
                </a:solidFill>
              </a:rPr>
              <a:t> парубка, i той з </a:t>
            </a:r>
            <a:r>
              <a:rPr lang="ru-RU" sz="2400" b="1" u="sng" dirty="0" err="1">
                <a:solidFill>
                  <a:schemeClr val="tx1"/>
                </a:solidFill>
              </a:rPr>
              <a:t>радiстю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iде</a:t>
            </a:r>
            <a:r>
              <a:rPr lang="ru-RU" sz="2400" b="1" u="sng" dirty="0">
                <a:solidFill>
                  <a:schemeClr val="tx1"/>
                </a:solidFill>
              </a:rPr>
              <a:t> на </a:t>
            </a:r>
            <a:r>
              <a:rPr lang="ru-RU" sz="2400" b="1" u="sng" dirty="0" err="1">
                <a:solidFill>
                  <a:schemeClr val="tx1"/>
                </a:solidFill>
              </a:rPr>
              <a:t>довгоочiкуване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побачення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Вкажiть</a:t>
            </a:r>
            <a:r>
              <a:rPr lang="ru-RU" sz="2400" dirty="0">
                <a:solidFill>
                  <a:schemeClr val="tx1"/>
                </a:solidFill>
              </a:rPr>
              <a:t>, на </a:t>
            </a:r>
            <a:r>
              <a:rPr lang="ru-RU" sz="2400" dirty="0" err="1">
                <a:solidFill>
                  <a:schemeClr val="tx1"/>
                </a:solidFill>
              </a:rPr>
              <a:t>якi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мотиви</a:t>
            </a:r>
            <a:r>
              <a:rPr lang="ru-RU" sz="2400" dirty="0">
                <a:solidFill>
                  <a:schemeClr val="tx1"/>
                </a:solidFill>
              </a:rPr>
              <a:t> покупки </a:t>
            </a:r>
            <a:r>
              <a:rPr lang="ru-RU" sz="2400" dirty="0" err="1">
                <a:solidFill>
                  <a:schemeClr val="tx1"/>
                </a:solidFill>
              </a:rPr>
              <a:t>розрахований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даний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рекламний</a:t>
            </a:r>
            <a:r>
              <a:rPr lang="ru-RU" sz="2400" dirty="0">
                <a:solidFill>
                  <a:schemeClr val="tx1"/>
                </a:solidFill>
              </a:rPr>
              <a:t> ролик: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Емоцiйнi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Рацiональнi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Етичнi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Економiчнi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Моральнi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930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Спец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сти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лу</a:t>
            </a:r>
            <a:r>
              <a:rPr lang="ru-RU" sz="2400" dirty="0">
                <a:solidFill>
                  <a:schemeClr val="tx1"/>
                </a:solidFill>
              </a:rPr>
              <a:t> маркетингу </a:t>
            </a:r>
            <a:r>
              <a:rPr lang="ru-RU" sz="2400" dirty="0" err="1" smtClean="0">
                <a:solidFill>
                  <a:schemeClr val="tx1"/>
                </a:solidFill>
              </a:rPr>
              <a:t>фармацевтичного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дприємства</a:t>
            </a:r>
            <a:r>
              <a:rPr lang="ru-RU" sz="2400" dirty="0">
                <a:solidFill>
                  <a:schemeClr val="tx1"/>
                </a:solidFill>
              </a:rPr>
              <a:t> ”Луга-</a:t>
            </a:r>
            <a:r>
              <a:rPr lang="ru-RU" sz="2400" dirty="0" err="1">
                <a:solidFill>
                  <a:schemeClr val="tx1"/>
                </a:solidFill>
              </a:rPr>
              <a:t>фарм</a:t>
            </a:r>
            <a:r>
              <a:rPr lang="ru-RU" sz="2400" dirty="0">
                <a:solidFill>
                  <a:schemeClr val="tx1"/>
                </a:solidFill>
              </a:rPr>
              <a:t>” </a:t>
            </a:r>
            <a:r>
              <a:rPr lang="ru-RU" sz="2400" b="1" u="sng" dirty="0">
                <a:solidFill>
                  <a:schemeClr val="tx1"/>
                </a:solidFill>
              </a:rPr>
              <a:t>на граф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ку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добразили</a:t>
            </a:r>
            <a:r>
              <a:rPr lang="ru-RU" sz="2400" b="1" u="sng" dirty="0">
                <a:solidFill>
                  <a:schemeClr val="tx1"/>
                </a:solidFill>
              </a:rPr>
              <a:t> валов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витрати</a:t>
            </a:r>
            <a:r>
              <a:rPr lang="ru-RU" sz="2400" b="1" u="sng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валовий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дох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</a:t>
            </a:r>
            <a:r>
              <a:rPr lang="ru-RU" sz="2400" dirty="0">
                <a:solidFill>
                  <a:schemeClr val="tx1"/>
                </a:solidFill>
              </a:rPr>
              <a:t> при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зних</a:t>
            </a:r>
            <a:r>
              <a:rPr lang="ru-RU" sz="2400" dirty="0">
                <a:solidFill>
                  <a:schemeClr val="tx1"/>
                </a:solidFill>
              </a:rPr>
              <a:t>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внях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обсяг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продаж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засобу</a:t>
            </a:r>
            <a:r>
              <a:rPr lang="ru-RU" sz="2400" dirty="0">
                <a:solidFill>
                  <a:schemeClr val="tx1"/>
                </a:solidFill>
              </a:rPr>
              <a:t>. В </a:t>
            </a:r>
            <a:r>
              <a:rPr lang="ru-RU" sz="2400" dirty="0" err="1">
                <a:solidFill>
                  <a:schemeClr val="tx1"/>
                </a:solidFill>
              </a:rPr>
              <a:t>даному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випадку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використаний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такий</a:t>
            </a:r>
            <a:r>
              <a:rPr lang="ru-RU" sz="2400" dirty="0">
                <a:solidFill>
                  <a:schemeClr val="tx1"/>
                </a:solidFill>
              </a:rPr>
              <a:t> метод ц</a:t>
            </a: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 smtClean="0">
                <a:solidFill>
                  <a:schemeClr val="tx1"/>
                </a:solidFill>
              </a:rPr>
              <a:t>ноутворення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Беззбитковост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en-US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Конкурентних</a:t>
            </a:r>
            <a:r>
              <a:rPr lang="ru-RU" sz="2400" dirty="0">
                <a:solidFill>
                  <a:schemeClr val="tx1"/>
                </a:solidFill>
              </a:rPr>
              <a:t>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З 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єнтац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єю</a:t>
            </a:r>
            <a:r>
              <a:rPr lang="ru-RU" sz="2400" dirty="0">
                <a:solidFill>
                  <a:schemeClr val="tx1"/>
                </a:solidFill>
              </a:rPr>
              <a:t> на попит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Нац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нок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Тендерного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ноутворення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8979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Фармацевтична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рма</a:t>
            </a:r>
            <a:r>
              <a:rPr lang="ru-RU" sz="2400" dirty="0">
                <a:solidFill>
                  <a:schemeClr val="tx1"/>
                </a:solidFill>
              </a:rPr>
              <a:t> провела </a:t>
            </a:r>
            <a:r>
              <a:rPr lang="ru-RU" sz="2400" dirty="0" err="1">
                <a:solidFill>
                  <a:schemeClr val="tx1"/>
                </a:solidFill>
              </a:rPr>
              <a:t>досл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дження</a:t>
            </a:r>
            <a:r>
              <a:rPr lang="ru-RU" sz="2400" dirty="0">
                <a:solidFill>
                  <a:schemeClr val="tx1"/>
                </a:solidFill>
              </a:rPr>
              <a:t> ринку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ru-RU" sz="2400" dirty="0" err="1">
                <a:solidFill>
                  <a:schemeClr val="tx1"/>
                </a:solidFill>
              </a:rPr>
              <a:t>встановила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таблетованому</a:t>
            </a:r>
            <a:r>
              <a:rPr lang="ru-RU" sz="2400" dirty="0">
                <a:solidFill>
                  <a:schemeClr val="tx1"/>
                </a:solidFill>
              </a:rPr>
              <a:t> препарату ”</a:t>
            </a:r>
            <a:r>
              <a:rPr lang="ru-RU" sz="2400" dirty="0" err="1">
                <a:solidFill>
                  <a:schemeClr val="tx1"/>
                </a:solidFill>
              </a:rPr>
              <a:t>Анальг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н” </a:t>
            </a:r>
            <a:r>
              <a:rPr lang="ru-RU" sz="2400" dirty="0" err="1">
                <a:solidFill>
                  <a:schemeClr val="tx1"/>
                </a:solidFill>
              </a:rPr>
              <a:t>надають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перевагу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люди пенс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йного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ку</a:t>
            </a:r>
            <a:r>
              <a:rPr lang="ru-RU" sz="2400" dirty="0">
                <a:solidFill>
                  <a:schemeClr val="tx1"/>
                </a:solidFill>
              </a:rPr>
              <a:t>. За </a:t>
            </a:r>
            <a:r>
              <a:rPr lang="ru-RU" sz="2400" dirty="0" err="1">
                <a:solidFill>
                  <a:schemeClr val="tx1"/>
                </a:solidFill>
              </a:rPr>
              <a:t>яким</a:t>
            </a:r>
            <a:r>
              <a:rPr lang="ru-RU" sz="2400" dirty="0">
                <a:solidFill>
                  <a:schemeClr val="tx1"/>
                </a:solidFill>
              </a:rPr>
              <a:t> принципом </a:t>
            </a:r>
            <a:r>
              <a:rPr lang="ru-RU" sz="2400" dirty="0" err="1">
                <a:solidFill>
                  <a:schemeClr val="tx1"/>
                </a:solidFill>
              </a:rPr>
              <a:t>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йснено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сегментац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ю ринку?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Соц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ально</a:t>
            </a:r>
            <a:r>
              <a:rPr lang="ru-RU" sz="2400" b="1" u="sng" dirty="0">
                <a:solidFill>
                  <a:schemeClr val="tx1"/>
                </a:solidFill>
              </a:rPr>
              <a:t>-демограф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чний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Психограф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нковий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Географ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2342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Фармацевтичною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рмою</a:t>
            </a:r>
            <a:r>
              <a:rPr lang="ru-RU" sz="2400" dirty="0">
                <a:solidFill>
                  <a:schemeClr val="tx1"/>
                </a:solidFill>
              </a:rPr>
              <a:t> проведено </a:t>
            </a:r>
            <a:r>
              <a:rPr lang="ru-RU" sz="2400" b="1" u="sng" dirty="0" err="1">
                <a:solidFill>
                  <a:schemeClr val="tx1"/>
                </a:solidFill>
              </a:rPr>
              <a:t>розпод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л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на </a:t>
            </a:r>
            <a:r>
              <a:rPr lang="ru-RU" sz="2400" b="1" u="sng" dirty="0" err="1">
                <a:solidFill>
                  <a:schemeClr val="tx1"/>
                </a:solidFill>
              </a:rPr>
              <a:t>групи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залежно</a:t>
            </a:r>
            <a:r>
              <a:rPr lang="ru-RU" sz="2400" b="1" u="sng" dirty="0">
                <a:solidFill>
                  <a:schemeClr val="tx1"/>
                </a:solidFill>
              </a:rPr>
              <a:t> 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 </a:t>
            </a:r>
            <a:r>
              <a:rPr lang="ru-RU" sz="2400" b="1" u="sng" dirty="0" err="1">
                <a:solidFill>
                  <a:schemeClr val="tx1"/>
                </a:solidFill>
              </a:rPr>
              <a:t>стат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,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ку, складу </a:t>
            </a:r>
            <a:r>
              <a:rPr lang="en-US" sz="2400" b="1" u="sng" dirty="0">
                <a:solidFill>
                  <a:schemeClr val="tx1"/>
                </a:solidFill>
              </a:rPr>
              <a:t>i </a:t>
            </a:r>
            <a:r>
              <a:rPr lang="ru-RU" sz="2400" b="1" u="sng" dirty="0" err="1">
                <a:solidFill>
                  <a:schemeClr val="tx1"/>
                </a:solidFill>
              </a:rPr>
              <a:t>розм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ру</a:t>
            </a:r>
            <a:r>
              <a:rPr lang="ru-RU" sz="2400" b="1" u="sng" dirty="0">
                <a:solidFill>
                  <a:schemeClr val="tx1"/>
                </a:solidFill>
              </a:rPr>
              <a:t> 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м’ї</a:t>
            </a:r>
            <a:r>
              <a:rPr lang="ru-RU" sz="2400" b="1" u="sng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принцип </a:t>
            </a:r>
            <a:r>
              <a:rPr lang="ru-RU" sz="2400" dirty="0" err="1">
                <a:solidFill>
                  <a:schemeClr val="tx1"/>
                </a:solidFill>
              </a:rPr>
              <a:t>сегментування</a:t>
            </a:r>
            <a:r>
              <a:rPr lang="ru-RU" sz="2400" dirty="0">
                <a:solidFill>
                  <a:schemeClr val="tx1"/>
                </a:solidFill>
              </a:rPr>
              <a:t> ринку ЛЗ </a:t>
            </a:r>
            <a:r>
              <a:rPr lang="ru-RU" sz="2400" dirty="0" err="1">
                <a:solidFill>
                  <a:schemeClr val="tx1"/>
                </a:solidFill>
              </a:rPr>
              <a:t>лежить</a:t>
            </a:r>
            <a:r>
              <a:rPr lang="ru-RU" sz="2400" dirty="0">
                <a:solidFill>
                  <a:schemeClr val="tx1"/>
                </a:solidFill>
              </a:rPr>
              <a:t> в основ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такого под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лу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Демограф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чний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Географ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ально-економ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Психограф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Повед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нковий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130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З метою </a:t>
            </a:r>
            <a:r>
              <a:rPr lang="ru-RU" sz="2400" b="1" u="sng" dirty="0" err="1">
                <a:solidFill>
                  <a:schemeClr val="tx1"/>
                </a:solidFill>
              </a:rPr>
              <a:t>зменшення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дприємницьких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ризик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кер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вництво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фармацевтичної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розширює</a:t>
            </a:r>
            <a:r>
              <a:rPr lang="ru-RU" sz="2400" b="1" dirty="0">
                <a:solidFill>
                  <a:schemeClr val="tx1"/>
                </a:solidFill>
              </a:rPr>
              <a:t> свою д</a:t>
            </a:r>
            <a:r>
              <a:rPr lang="en-US" sz="2400" b="1" dirty="0" err="1">
                <a:solidFill>
                  <a:schemeClr val="tx1"/>
                </a:solidFill>
              </a:rPr>
              <a:t>i</a:t>
            </a:r>
            <a:r>
              <a:rPr lang="ru-RU" sz="2400" b="1" dirty="0" err="1">
                <a:solidFill>
                  <a:schemeClr val="tx1"/>
                </a:solidFill>
              </a:rPr>
              <a:t>яльн</a:t>
            </a:r>
            <a:r>
              <a:rPr lang="en-US" sz="2400" b="1" dirty="0" err="1">
                <a:solidFill>
                  <a:schemeClr val="tx1"/>
                </a:solidFill>
              </a:rPr>
              <a:t>i</a:t>
            </a:r>
            <a:r>
              <a:rPr lang="ru-RU" sz="2400" b="1" dirty="0" err="1">
                <a:solidFill>
                  <a:schemeClr val="tx1"/>
                </a:solidFill>
              </a:rPr>
              <a:t>сть</a:t>
            </a:r>
            <a:r>
              <a:rPr lang="ru-RU" sz="2400" b="1" dirty="0">
                <a:solidFill>
                  <a:schemeClr val="tx1"/>
                </a:solidFill>
              </a:rPr>
              <a:t> шляхом </a:t>
            </a:r>
            <a:r>
              <a:rPr lang="ru-RU" sz="2400" b="1" dirty="0" err="1">
                <a:solidFill>
                  <a:schemeClr val="tx1"/>
                </a:solidFill>
              </a:rPr>
              <a:t>проникнення</a:t>
            </a:r>
            <a:r>
              <a:rPr lang="ru-RU" sz="2400" b="1" dirty="0">
                <a:solidFill>
                  <a:schemeClr val="tx1"/>
                </a:solidFill>
              </a:rPr>
              <a:t> у нов</a:t>
            </a:r>
            <a:r>
              <a:rPr lang="en-US" sz="2400" b="1" dirty="0" err="1">
                <a:solidFill>
                  <a:schemeClr val="tx1"/>
                </a:solidFill>
              </a:rPr>
              <a:t>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сфери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(в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дкриття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u="sng" dirty="0">
                <a:solidFill>
                  <a:schemeClr val="tx1"/>
                </a:solidFill>
              </a:rPr>
              <a:t>спортивно-</a:t>
            </a:r>
            <a:r>
              <a:rPr lang="ru-RU" sz="2400" u="sng" dirty="0" err="1">
                <a:solidFill>
                  <a:schemeClr val="tx1"/>
                </a:solidFill>
              </a:rPr>
              <a:t>оздоровчого</a:t>
            </a:r>
            <a:r>
              <a:rPr lang="ru-RU" sz="2400" u="sng" dirty="0">
                <a:solidFill>
                  <a:schemeClr val="tx1"/>
                </a:solidFill>
              </a:rPr>
              <a:t> центру</a:t>
            </a:r>
            <a:r>
              <a:rPr lang="ru-RU" sz="2400" dirty="0">
                <a:solidFill>
                  <a:schemeClr val="tx1"/>
                </a:solidFill>
              </a:rPr>
              <a:t>). Як </a:t>
            </a:r>
            <a:r>
              <a:rPr lang="ru-RU" sz="2400" dirty="0" err="1">
                <a:solidFill>
                  <a:schemeClr val="tx1"/>
                </a:solidFill>
              </a:rPr>
              <a:t>називається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цей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процес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Диверсиф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нтенсиф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Конгломерац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Модерн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нтеграц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959878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На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пiдприємствi</a:t>
            </a:r>
            <a:r>
              <a:rPr lang="ru-RU" sz="2400" dirty="0">
                <a:solidFill>
                  <a:schemeClr val="tx1"/>
                </a:solidFill>
              </a:rPr>
              <a:t> ”</a:t>
            </a:r>
            <a:r>
              <a:rPr lang="ru-RU" sz="2400" dirty="0" err="1">
                <a:solidFill>
                  <a:schemeClr val="tx1"/>
                </a:solidFill>
              </a:rPr>
              <a:t>Вiрго</a:t>
            </a:r>
            <a:r>
              <a:rPr lang="ru-RU" sz="2400" dirty="0">
                <a:solidFill>
                  <a:schemeClr val="tx1"/>
                </a:solidFill>
              </a:rPr>
              <a:t>” </a:t>
            </a:r>
            <a:r>
              <a:rPr lang="ru-RU" sz="2400" b="1" u="sng" dirty="0" err="1">
                <a:solidFill>
                  <a:schemeClr val="tx1"/>
                </a:solidFill>
              </a:rPr>
              <a:t>контролюється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надходження</a:t>
            </a:r>
            <a:r>
              <a:rPr lang="ru-RU" sz="2400" b="1" u="sng" dirty="0">
                <a:solidFill>
                  <a:schemeClr val="tx1"/>
                </a:solidFill>
              </a:rPr>
              <a:t> ЛЗ за </a:t>
            </a:r>
            <a:r>
              <a:rPr lang="ru-RU" sz="2400" b="1" u="sng" dirty="0" err="1">
                <a:solidFill>
                  <a:schemeClr val="tx1"/>
                </a:solidFill>
              </a:rPr>
              <a:t>кiлькiстю</a:t>
            </a:r>
            <a:r>
              <a:rPr lang="ru-RU" sz="2400" b="1" u="sng" dirty="0">
                <a:solidFill>
                  <a:schemeClr val="tx1"/>
                </a:solidFill>
              </a:rPr>
              <a:t> i </a:t>
            </a:r>
            <a:r>
              <a:rPr lang="ru-RU" sz="2400" b="1" u="sng" dirty="0" err="1">
                <a:solidFill>
                  <a:schemeClr val="tx1"/>
                </a:solidFill>
              </a:rPr>
              <a:t>якiстю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вид контролю: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Попереднiй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Поточний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Заключний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Стандартний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Ефективний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23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solidFill>
                  <a:schemeClr val="tx1"/>
                </a:solidFill>
              </a:rPr>
              <a:t>До зав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дувача</a:t>
            </a:r>
            <a:r>
              <a:rPr lang="ru-RU" sz="2400" b="1" u="sng" dirty="0">
                <a:solidFill>
                  <a:schemeClr val="tx1"/>
                </a:solidFill>
              </a:rPr>
              <a:t> аптеки </a:t>
            </a:r>
            <a:r>
              <a:rPr lang="ru-RU" sz="2400" b="1" u="sng" dirty="0" err="1">
                <a:solidFill>
                  <a:schemeClr val="tx1"/>
                </a:solidFill>
              </a:rPr>
              <a:t>звернувся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зор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проханням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двищити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зароб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тну</a:t>
            </a:r>
            <a:r>
              <a:rPr lang="ru-RU" sz="2400" dirty="0">
                <a:solidFill>
                  <a:schemeClr val="tx1"/>
                </a:solidFill>
              </a:rPr>
              <a:t> плату. Зав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дувач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дмовляє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тип </a:t>
            </a:r>
            <a:r>
              <a:rPr lang="ru-RU" sz="2400" dirty="0" err="1">
                <a:solidFill>
                  <a:schemeClr val="tx1"/>
                </a:solidFill>
              </a:rPr>
              <a:t>конфл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кту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жособист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сний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Внутр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шньоособист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Дисфункц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ональний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жгруповий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ж </a:t>
            </a:r>
            <a:r>
              <a:rPr lang="ru-RU" sz="2400" dirty="0" err="1">
                <a:solidFill>
                  <a:schemeClr val="tx1"/>
                </a:solidFill>
              </a:rPr>
              <a:t>особист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ru-RU" sz="2400" dirty="0" err="1">
                <a:solidFill>
                  <a:schemeClr val="tx1"/>
                </a:solidFill>
              </a:rPr>
              <a:t>групою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219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Оптова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фiрма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</a:rPr>
              <a:t>впроваджує</a:t>
            </a:r>
            <a:r>
              <a:rPr lang="ru-RU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у свою </a:t>
            </a:r>
            <a:r>
              <a:rPr lang="ru-RU" sz="2400" b="1" u="sng" dirty="0" err="1">
                <a:solidFill>
                  <a:schemeClr val="tx1"/>
                </a:solidFill>
              </a:rPr>
              <a:t>дiяльнiсть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належну</a:t>
            </a:r>
            <a:r>
              <a:rPr lang="ru-RU" sz="2400" b="1" u="sng" dirty="0">
                <a:solidFill>
                  <a:schemeClr val="tx1"/>
                </a:solidFill>
              </a:rPr>
              <a:t> практику </a:t>
            </a:r>
            <a:r>
              <a:rPr lang="ru-RU" sz="2400" b="1" u="sng" dirty="0" err="1">
                <a:solidFill>
                  <a:schemeClr val="tx1"/>
                </a:solidFill>
              </a:rPr>
              <a:t>дистрибуцiї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(GDP). </a:t>
            </a:r>
            <a:r>
              <a:rPr lang="ru-RU" sz="2400" dirty="0" err="1">
                <a:solidFill>
                  <a:schemeClr val="tx1"/>
                </a:solidFill>
              </a:rPr>
              <a:t>Якого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чинника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внутрiшнього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середовища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фiрми</a:t>
            </a:r>
            <a:r>
              <a:rPr lang="ru-RU" sz="2400" dirty="0">
                <a:solidFill>
                  <a:schemeClr val="tx1"/>
                </a:solidFill>
              </a:rPr>
              <a:t> у першу </a:t>
            </a:r>
            <a:r>
              <a:rPr lang="ru-RU" sz="2400" dirty="0" err="1">
                <a:solidFill>
                  <a:schemeClr val="tx1"/>
                </a:solidFill>
              </a:rPr>
              <a:t>чергу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стосується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цей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процес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Технологiя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Структура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Цiль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Завдання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Люди</a:t>
            </a:r>
          </a:p>
        </p:txBody>
      </p:sp>
    </p:spTree>
    <p:extLst>
      <p:ext uri="{BB962C8B-B14F-4D97-AF65-F5344CB8AC3E}">
        <p14:creationId xmlns:p14="http://schemas.microsoft.com/office/powerpoint/2010/main" val="983621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дприємство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планує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запропонувати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традиц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ЛЗ на </a:t>
            </a:r>
            <a:r>
              <a:rPr lang="ru-RU" sz="2400" b="1" u="sng" dirty="0" err="1">
                <a:solidFill>
                  <a:schemeClr val="tx1"/>
                </a:solidFill>
              </a:rPr>
              <a:t>нових</a:t>
            </a:r>
            <a:r>
              <a:rPr lang="ru-RU" sz="2400" b="1" u="sng" dirty="0">
                <a:solidFill>
                  <a:schemeClr val="tx1"/>
                </a:solidFill>
              </a:rPr>
              <a:t> ринках.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Якою</a:t>
            </a:r>
            <a:r>
              <a:rPr lang="ru-RU" sz="2400" dirty="0">
                <a:solidFill>
                  <a:schemeClr val="tx1"/>
                </a:solidFill>
              </a:rPr>
              <a:t> маркетинговою </a:t>
            </a:r>
            <a:r>
              <a:rPr lang="ru-RU" sz="2400" dirty="0" err="1" smtClean="0">
                <a:solidFill>
                  <a:schemeClr val="tx1"/>
                </a:solidFill>
              </a:rPr>
              <a:t>можливістю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дно з матрицею </a:t>
            </a:r>
            <a:r>
              <a:rPr lang="ru-RU" sz="2400" dirty="0" err="1">
                <a:solidFill>
                  <a:schemeClr val="tx1"/>
                </a:solidFill>
              </a:rPr>
              <a:t>Ансоффа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воно</a:t>
            </a:r>
            <a:r>
              <a:rPr lang="ru-RU" sz="2400" dirty="0">
                <a:solidFill>
                  <a:schemeClr val="tx1"/>
                </a:solidFill>
              </a:rPr>
              <a:t> при </a:t>
            </a:r>
            <a:r>
              <a:rPr lang="ru-RU" sz="2400" dirty="0" err="1">
                <a:solidFill>
                  <a:schemeClr val="tx1"/>
                </a:solidFill>
              </a:rPr>
              <a:t>цьому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скористається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Розширення</a:t>
            </a:r>
            <a:r>
              <a:rPr lang="ru-RU" sz="2400" b="1" u="sng" dirty="0">
                <a:solidFill>
                  <a:schemeClr val="tx1"/>
                </a:solidFill>
              </a:rPr>
              <a:t> меж ринку (</a:t>
            </a:r>
            <a:r>
              <a:rPr lang="ru-RU" sz="2400" b="1" u="sng" dirty="0" err="1">
                <a:solidFill>
                  <a:schemeClr val="tx1"/>
                </a:solidFill>
              </a:rPr>
              <a:t>розвитку</a:t>
            </a:r>
            <a:r>
              <a:rPr lang="ru-RU" sz="2400" b="1" u="sng" dirty="0">
                <a:solidFill>
                  <a:schemeClr val="tx1"/>
                </a:solidFill>
              </a:rPr>
              <a:t> ринку)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льш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глибоке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проникнення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ринок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Розвиток</a:t>
            </a:r>
            <a:r>
              <a:rPr lang="ru-RU" sz="2400" dirty="0">
                <a:solidFill>
                  <a:schemeClr val="tx1"/>
                </a:solidFill>
              </a:rPr>
              <a:t>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Диверсиф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Консол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25526342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Зав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дувач</a:t>
            </a:r>
            <a:r>
              <a:rPr lang="ru-RU" sz="2400" dirty="0">
                <a:solidFill>
                  <a:schemeClr val="tx1"/>
                </a:solidFill>
              </a:rPr>
              <a:t> аптеки </a:t>
            </a:r>
            <a:r>
              <a:rPr lang="ru-RU" sz="2400" b="1" u="sng" dirty="0" err="1">
                <a:solidFill>
                  <a:schemeClr val="tx1"/>
                </a:solidFill>
              </a:rPr>
              <a:t>проектує</a:t>
            </a:r>
            <a:r>
              <a:rPr lang="ru-RU" sz="2400" b="1" u="sng" dirty="0">
                <a:solidFill>
                  <a:schemeClr val="tx1"/>
                </a:solidFill>
              </a:rPr>
              <a:t> орган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йну</a:t>
            </a:r>
            <a:r>
              <a:rPr lang="ru-RU" sz="2400" b="1" u="sng" dirty="0">
                <a:solidFill>
                  <a:schemeClr val="tx1"/>
                </a:solidFill>
              </a:rPr>
              <a:t> структуру аптеки та </a:t>
            </a:r>
            <a:r>
              <a:rPr lang="ru-RU" sz="2400" b="1" u="sng" dirty="0" err="1">
                <a:solidFill>
                  <a:schemeClr val="tx1"/>
                </a:solidFill>
              </a:rPr>
              <a:t>розробляє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функц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онально</a:t>
            </a:r>
            <a:r>
              <a:rPr lang="ru-RU" sz="2400" b="1" u="sng" dirty="0">
                <a:solidFill>
                  <a:schemeClr val="tx1"/>
                </a:solidFill>
              </a:rPr>
              <a:t>-посадов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нструкц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  <a:r>
              <a:rPr lang="ru-RU" sz="2400" dirty="0" err="1" smtClean="0">
                <a:solidFill>
                  <a:schemeClr val="tx1"/>
                </a:solidFill>
              </a:rPr>
              <a:t>прац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Дан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заходи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дають</a:t>
            </a:r>
            <a:r>
              <a:rPr lang="ru-RU" sz="2400" dirty="0">
                <a:solidFill>
                  <a:schemeClr val="tx1"/>
                </a:solidFill>
              </a:rPr>
              <a:t> таким методам </a:t>
            </a: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Орган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зац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йн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en-US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Економ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Правов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Методи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моделювання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ально</a:t>
            </a:r>
            <a:r>
              <a:rPr lang="ru-RU" sz="2400" dirty="0">
                <a:solidFill>
                  <a:schemeClr val="tx1"/>
                </a:solidFill>
              </a:rPr>
              <a:t>-психолог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093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Процес</a:t>
            </a:r>
            <a:r>
              <a:rPr lang="ru-RU" sz="2400" dirty="0">
                <a:solidFill>
                  <a:schemeClr val="tx1"/>
                </a:solidFill>
              </a:rPr>
              <a:t> стратег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планування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фармацевтичних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складається</a:t>
            </a:r>
            <a:r>
              <a:rPr lang="ru-RU" sz="2400" dirty="0">
                <a:solidFill>
                  <a:schemeClr val="tx1"/>
                </a:solidFill>
              </a:rPr>
              <a:t> з </a:t>
            </a:r>
            <a:r>
              <a:rPr lang="ru-RU" sz="2400" dirty="0" err="1">
                <a:solidFill>
                  <a:schemeClr val="tx1"/>
                </a:solidFill>
              </a:rPr>
              <a:t>посл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довних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етап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етап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процесу</a:t>
            </a:r>
            <a:r>
              <a:rPr lang="ru-RU" sz="2400" dirty="0">
                <a:solidFill>
                  <a:schemeClr val="tx1"/>
                </a:solidFill>
              </a:rPr>
              <a:t> стратег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планування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є </a:t>
            </a:r>
            <a:r>
              <a:rPr lang="ru-RU" sz="2400" b="1" u="sng" dirty="0" err="1">
                <a:solidFill>
                  <a:schemeClr val="tx1"/>
                </a:solidFill>
              </a:rPr>
              <a:t>першочерговим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Визначення</a:t>
            </a:r>
            <a:r>
              <a:rPr lang="ru-RU" sz="2400" b="1" u="sng" dirty="0">
                <a:solidFill>
                  <a:schemeClr val="tx1"/>
                </a:solidFill>
              </a:rPr>
              <a:t> 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  <a:r>
              <a:rPr lang="en-US" sz="2400" b="1" u="sng" dirty="0">
                <a:solidFill>
                  <a:schemeClr val="tx1"/>
                </a:solidFill>
              </a:rPr>
              <a:t>i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з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Встановлення</a:t>
            </a:r>
            <a:r>
              <a:rPr lang="ru-RU" sz="2400" dirty="0">
                <a:solidFill>
                  <a:schemeClr val="tx1"/>
                </a:solidFill>
              </a:rPr>
              <a:t>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лей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нка</a:t>
            </a:r>
            <a:r>
              <a:rPr lang="ru-RU" sz="2400" dirty="0">
                <a:solidFill>
                  <a:schemeClr val="tx1"/>
                </a:solidFill>
              </a:rPr>
              <a:t> й </a:t>
            </a:r>
            <a:r>
              <a:rPr lang="ru-RU" sz="2400" dirty="0" err="1">
                <a:solidFill>
                  <a:schemeClr val="tx1"/>
                </a:solidFill>
              </a:rPr>
              <a:t>анал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зовн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шнього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середовища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Анал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з </a:t>
            </a:r>
            <a:r>
              <a:rPr lang="ru-RU" sz="2400" dirty="0" err="1">
                <a:solidFill>
                  <a:schemeClr val="tx1"/>
                </a:solidFill>
              </a:rPr>
              <a:t>внутр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х </a:t>
            </a:r>
            <a:r>
              <a:rPr lang="ru-RU" sz="2400" dirty="0" err="1">
                <a:solidFill>
                  <a:schemeClr val="tx1"/>
                </a:solidFill>
              </a:rPr>
              <a:t>сильних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ru-RU" sz="2400" dirty="0" err="1">
                <a:solidFill>
                  <a:schemeClr val="tx1"/>
                </a:solidFill>
              </a:rPr>
              <a:t>слабких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 орган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р стратег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</a:t>
            </a:r>
          </a:p>
        </p:txBody>
      </p:sp>
    </p:spTree>
    <p:extLst>
      <p:ext uri="{BB962C8B-B14F-4D97-AF65-F5344CB8AC3E}">
        <p14:creationId xmlns:p14="http://schemas.microsoft.com/office/powerpoint/2010/main" val="32913984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solidFill>
                  <a:schemeClr val="tx1"/>
                </a:solidFill>
              </a:rPr>
              <a:t>Пров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зор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звернувся</a:t>
            </a:r>
            <a:r>
              <a:rPr lang="ru-RU" sz="2400" b="1" u="sng" dirty="0">
                <a:solidFill>
                  <a:schemeClr val="tx1"/>
                </a:solidFill>
              </a:rPr>
              <a:t> до зав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дувача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аптеки з </a:t>
            </a:r>
            <a:r>
              <a:rPr lang="ru-RU" sz="2400" dirty="0" err="1">
                <a:solidFill>
                  <a:schemeClr val="tx1"/>
                </a:solidFill>
              </a:rPr>
              <a:t>пропозиц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єю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запровадження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додаткової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послуги</a:t>
            </a:r>
            <a:r>
              <a:rPr lang="ru-RU" sz="2400" dirty="0">
                <a:solidFill>
                  <a:schemeClr val="tx1"/>
                </a:solidFill>
              </a:rPr>
              <a:t> - </a:t>
            </a:r>
            <a:r>
              <a:rPr lang="ru-RU" sz="2400" dirty="0" err="1">
                <a:solidFill>
                  <a:schemeClr val="tx1"/>
                </a:solidFill>
              </a:rPr>
              <a:t>вим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рювання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артер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ального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тиску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вид </a:t>
            </a:r>
            <a:r>
              <a:rPr lang="ru-RU" sz="2400" dirty="0" err="1">
                <a:solidFill>
                  <a:schemeClr val="tx1"/>
                </a:solidFill>
              </a:rPr>
              <a:t>комун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Вертикальн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за </a:t>
            </a:r>
            <a:r>
              <a:rPr lang="ru-RU" sz="2400" b="1" u="sng" dirty="0" err="1">
                <a:solidFill>
                  <a:schemeClr val="tx1"/>
                </a:solidFill>
              </a:rPr>
              <a:t>висх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дною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Вертикальн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за </a:t>
            </a:r>
            <a:r>
              <a:rPr lang="ru-RU" sz="2400" dirty="0" err="1">
                <a:solidFill>
                  <a:schemeClr val="tx1"/>
                </a:solidFill>
              </a:rPr>
              <a:t>низх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дною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Зовн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Однор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внев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Горизонтальн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4096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solidFill>
                  <a:schemeClr val="tx1"/>
                </a:solidFill>
              </a:rPr>
              <a:t>Менеджер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оптової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фармацевтичної</a:t>
            </a:r>
            <a:r>
              <a:rPr lang="ru-RU" sz="2400" dirty="0">
                <a:solidFill>
                  <a:schemeClr val="tx1"/>
                </a:solidFill>
              </a:rPr>
              <a:t> 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рми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дає</a:t>
            </a:r>
            <a:r>
              <a:rPr lang="ru-RU" sz="2400" b="1" u="sng" dirty="0">
                <a:solidFill>
                  <a:schemeClr val="tx1"/>
                </a:solidFill>
              </a:rPr>
              <a:t> за </a:t>
            </a:r>
            <a:r>
              <a:rPr lang="ru-RU" sz="2400" b="1" u="sng" dirty="0" err="1">
                <a:solidFill>
                  <a:schemeClr val="tx1"/>
                </a:solidFill>
              </a:rPr>
              <a:t>доведення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завдань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безпосередньо</a:t>
            </a:r>
            <a:r>
              <a:rPr lang="ru-RU" sz="2400" b="1" u="sng" dirty="0">
                <a:solidFill>
                  <a:schemeClr val="tx1"/>
                </a:solidFill>
              </a:rPr>
              <a:t> до </a:t>
            </a:r>
            <a:r>
              <a:rPr lang="ru-RU" sz="2400" b="1" u="sng" dirty="0" err="1">
                <a:solidFill>
                  <a:schemeClr val="tx1"/>
                </a:solidFill>
              </a:rPr>
              <a:t>виконавц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та </a:t>
            </a:r>
            <a:r>
              <a:rPr lang="ru-RU" sz="2400" b="1" u="sng" dirty="0" err="1">
                <a:solidFill>
                  <a:schemeClr val="tx1"/>
                </a:solidFill>
              </a:rPr>
              <a:t>контролює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їх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виконання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вню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ння</a:t>
            </a:r>
            <a:r>
              <a:rPr lang="ru-RU" sz="2400" dirty="0">
                <a:solidFill>
                  <a:schemeClr val="tx1"/>
                </a:solidFill>
              </a:rPr>
              <a:t>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дають</a:t>
            </a:r>
            <a:r>
              <a:rPr lang="ru-RU" sz="2400" dirty="0">
                <a:solidFill>
                  <a:schemeClr val="tx1"/>
                </a:solidFill>
              </a:rPr>
              <a:t> так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Техн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чний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Управл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нський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нституц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Вищої</a:t>
            </a:r>
            <a:r>
              <a:rPr lang="ru-RU" sz="2400" dirty="0">
                <a:solidFill>
                  <a:schemeClr val="tx1"/>
                </a:solidFill>
              </a:rPr>
              <a:t> ланки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Середньої</a:t>
            </a:r>
            <a:r>
              <a:rPr lang="ru-RU" sz="2400" dirty="0">
                <a:solidFill>
                  <a:schemeClr val="tx1"/>
                </a:solidFill>
              </a:rPr>
              <a:t> ланки</a:t>
            </a:r>
          </a:p>
        </p:txBody>
      </p:sp>
    </p:spTree>
    <p:extLst>
      <p:ext uri="{BB962C8B-B14F-4D97-AF65-F5344CB8AC3E}">
        <p14:creationId xmlns:p14="http://schemas.microsoft.com/office/powerpoint/2010/main" val="16190185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 аптеках мереж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”</a:t>
            </a:r>
            <a:r>
              <a:rPr lang="ru-RU" sz="2400" dirty="0" err="1">
                <a:solidFill>
                  <a:schemeClr val="tx1"/>
                </a:solidFill>
              </a:rPr>
              <a:t>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танок</a:t>
            </a:r>
            <a:r>
              <a:rPr lang="ru-RU" sz="2400" dirty="0">
                <a:solidFill>
                  <a:schemeClr val="tx1"/>
                </a:solidFill>
              </a:rPr>
              <a:t>” </a:t>
            </a:r>
            <a:r>
              <a:rPr lang="ru-RU" sz="2400" b="1" u="sng" dirty="0">
                <a:solidFill>
                  <a:schemeClr val="tx1"/>
                </a:solidFill>
              </a:rPr>
              <a:t>зм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нено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викладку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у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тринах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 </a:t>
            </a:r>
            <a:r>
              <a:rPr lang="ru-RU" sz="2400" dirty="0" err="1">
                <a:solidFill>
                  <a:schemeClr val="tx1"/>
                </a:solidFill>
              </a:rPr>
              <a:t>полицях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для </a:t>
            </a:r>
            <a:r>
              <a:rPr lang="ru-RU" sz="2400" b="1" u="sng" dirty="0" err="1">
                <a:solidFill>
                  <a:schemeClr val="tx1"/>
                </a:solidFill>
              </a:rPr>
              <a:t>вивчення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впливу</a:t>
            </a:r>
            <a:r>
              <a:rPr lang="ru-RU" sz="2400" b="1" u="sng" dirty="0">
                <a:solidFill>
                  <a:schemeClr val="tx1"/>
                </a:solidFill>
              </a:rPr>
              <a:t> заход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з </a:t>
            </a:r>
            <a:r>
              <a:rPr lang="ru-RU" sz="2400" b="1" u="sng" dirty="0" err="1">
                <a:solidFill>
                  <a:schemeClr val="tx1"/>
                </a:solidFill>
              </a:rPr>
              <a:t>мерчандайзингу</a:t>
            </a:r>
            <a:r>
              <a:rPr lang="ru-RU" sz="2400" b="1" u="sng" dirty="0">
                <a:solidFill>
                  <a:schemeClr val="tx1"/>
                </a:solidFill>
              </a:rPr>
              <a:t> на зм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ну </a:t>
            </a:r>
            <a:r>
              <a:rPr lang="ru-RU" sz="2400" b="1" u="sng" dirty="0" err="1">
                <a:solidFill>
                  <a:schemeClr val="tx1"/>
                </a:solidFill>
              </a:rPr>
              <a:t>обсяг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</a:t>
            </a:r>
            <a:r>
              <a:rPr lang="ru-RU" sz="2400" b="1" u="sng" dirty="0" err="1">
                <a:solidFill>
                  <a:schemeClr val="tx1"/>
                </a:solidFill>
              </a:rPr>
              <a:t>збуту</a:t>
            </a:r>
            <a:r>
              <a:rPr lang="ru-RU" sz="2400" b="1" u="sng" dirty="0">
                <a:solidFill>
                  <a:schemeClr val="tx1"/>
                </a:solidFill>
              </a:rPr>
              <a:t>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карських</a:t>
            </a:r>
            <a:r>
              <a:rPr lang="ru-RU" sz="2400" b="1" u="sng" dirty="0">
                <a:solidFill>
                  <a:schemeClr val="tx1"/>
                </a:solidFill>
              </a:rPr>
              <a:t> препарат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метод </a:t>
            </a:r>
            <a:r>
              <a:rPr lang="ru-RU" sz="2400" dirty="0" err="1">
                <a:solidFill>
                  <a:schemeClr val="tx1"/>
                </a:solidFill>
              </a:rPr>
              <a:t>маркетингових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досл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джень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використаний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Експеримент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Панель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Опитування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Спостереження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9180658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Фармацевтичне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йснює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маркетинговий</a:t>
            </a:r>
            <a:r>
              <a:rPr lang="ru-RU" sz="2400" dirty="0">
                <a:solidFill>
                  <a:schemeClr val="tx1"/>
                </a:solidFill>
              </a:rPr>
              <a:t> аудит.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фактор </a:t>
            </a:r>
            <a:r>
              <a:rPr lang="ru-RU" sz="2400" dirty="0" err="1">
                <a:solidFill>
                  <a:schemeClr val="tx1"/>
                </a:solidFill>
              </a:rPr>
              <a:t>вивчається</a:t>
            </a:r>
            <a:r>
              <a:rPr lang="ru-RU" sz="2400" dirty="0">
                <a:solidFill>
                  <a:schemeClr val="tx1"/>
                </a:solidFill>
              </a:rPr>
              <a:t> при аудит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макросередовища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дприємства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Стан </a:t>
            </a:r>
            <a:r>
              <a:rPr lang="ru-RU" sz="2400" b="1" u="sng" dirty="0" err="1">
                <a:solidFill>
                  <a:schemeClr val="tx1"/>
                </a:solidFill>
              </a:rPr>
              <a:t>економ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ки</a:t>
            </a:r>
            <a:r>
              <a:rPr lang="ru-RU" sz="2400" b="1" u="sng" dirty="0">
                <a:solidFill>
                  <a:schemeClr val="tx1"/>
                </a:solidFill>
              </a:rPr>
              <a:t> в </a:t>
            </a:r>
            <a:r>
              <a:rPr lang="ru-RU" sz="2400" b="1" u="sng" dirty="0" err="1">
                <a:solidFill>
                  <a:schemeClr val="tx1"/>
                </a:solidFill>
              </a:rPr>
              <a:t>країн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endParaRPr lang="en-US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Переваги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споживач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ни конкурент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Пропозиц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ї </a:t>
            </a:r>
            <a:r>
              <a:rPr lang="ru-RU" sz="2400" dirty="0" err="1">
                <a:solidFill>
                  <a:schemeClr val="tx1"/>
                </a:solidFill>
              </a:rPr>
              <a:t>постачальник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4561589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Фармацевтичне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знизило</a:t>
            </a:r>
            <a:r>
              <a:rPr lang="ru-RU" sz="2400" b="1" u="sng" dirty="0">
                <a:solidFill>
                  <a:schemeClr val="tx1"/>
                </a:solidFill>
              </a:rPr>
              <a:t> 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ну на 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карський</a:t>
            </a:r>
            <a:r>
              <a:rPr lang="ru-RU" sz="2400" b="1" u="sng" dirty="0">
                <a:solidFill>
                  <a:schemeClr val="tx1"/>
                </a:solidFill>
              </a:rPr>
              <a:t> препарат в </a:t>
            </a:r>
            <a:r>
              <a:rPr lang="ru-RU" sz="2400" b="1" u="sng" dirty="0" err="1">
                <a:solidFill>
                  <a:schemeClr val="tx1"/>
                </a:solidFill>
              </a:rPr>
              <a:t>умовах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загострення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конкуренц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 та </a:t>
            </a:r>
            <a:r>
              <a:rPr lang="ru-RU" sz="2400" b="1" u="sng" dirty="0" err="1">
                <a:solidFill>
                  <a:schemeClr val="tx1"/>
                </a:solidFill>
              </a:rPr>
              <a:t>зниження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попиту</a:t>
            </a:r>
            <a:r>
              <a:rPr lang="ru-RU" sz="2400" b="1" u="sng" dirty="0">
                <a:solidFill>
                  <a:schemeClr val="tx1"/>
                </a:solidFill>
              </a:rPr>
              <a:t> на ЛЗ</a:t>
            </a:r>
            <a:r>
              <a:rPr lang="ru-RU" sz="2400" dirty="0">
                <a:solidFill>
                  <a:schemeClr val="tx1"/>
                </a:solidFill>
              </a:rPr>
              <a:t>. Яку мету 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ноутворення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дане</a:t>
            </a:r>
            <a:r>
              <a:rPr lang="ru-RU" sz="2400" dirty="0">
                <a:solidFill>
                  <a:schemeClr val="tx1"/>
                </a:solidFill>
              </a:rPr>
              <a:t> п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дприємство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Забезпечення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виживання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дприємства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Максим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зац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я </a:t>
            </a:r>
            <a:r>
              <a:rPr lang="ru-RU" sz="2400" dirty="0" err="1">
                <a:solidFill>
                  <a:schemeClr val="tx1"/>
                </a:solidFill>
              </a:rPr>
              <a:t>прибутку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джу</a:t>
            </a:r>
            <a:r>
              <a:rPr lang="ru-RU" sz="2400" dirty="0">
                <a:solidFill>
                  <a:schemeClr val="tx1"/>
                </a:solidFill>
              </a:rPr>
              <a:t> як </a:t>
            </a:r>
            <a:r>
              <a:rPr lang="ru-RU" sz="2400" dirty="0" err="1">
                <a:solidFill>
                  <a:schemeClr val="tx1"/>
                </a:solidFill>
              </a:rPr>
              <a:t>виробника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висо-кояк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сних</a:t>
            </a:r>
            <a:r>
              <a:rPr lang="ru-RU" sz="2400" dirty="0">
                <a:solidFill>
                  <a:schemeClr val="tx1"/>
                </a:solidFill>
              </a:rPr>
              <a:t> ЛЗ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Завоювання</a:t>
            </a:r>
            <a:r>
              <a:rPr lang="ru-RU" sz="2400" dirty="0">
                <a:solidFill>
                  <a:schemeClr val="tx1"/>
                </a:solidFill>
              </a:rPr>
              <a:t> 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дерства</a:t>
            </a:r>
            <a:r>
              <a:rPr lang="ru-RU" sz="2400" dirty="0">
                <a:solidFill>
                  <a:schemeClr val="tx1"/>
                </a:solidFill>
              </a:rPr>
              <a:t> за як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стю</a:t>
            </a:r>
            <a:r>
              <a:rPr lang="ru-RU" sz="2400" dirty="0">
                <a:solidFill>
                  <a:schemeClr val="tx1"/>
                </a:solidFill>
              </a:rPr>
              <a:t> ЛЗ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3452379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До </a:t>
            </a:r>
            <a:r>
              <a:rPr lang="ru-RU" sz="2400" dirty="0" err="1">
                <a:solidFill>
                  <a:schemeClr val="tx1"/>
                </a:solidFill>
              </a:rPr>
              <a:t>якої</a:t>
            </a:r>
            <a:r>
              <a:rPr lang="ru-RU" sz="2400" dirty="0">
                <a:solidFill>
                  <a:schemeClr val="tx1"/>
                </a:solidFill>
              </a:rPr>
              <a:t> зм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нної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внутр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шнього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середовища</a:t>
            </a:r>
            <a:r>
              <a:rPr lang="ru-RU" sz="2400" dirty="0">
                <a:solidFill>
                  <a:schemeClr val="tx1"/>
                </a:solidFill>
              </a:rPr>
              <a:t> аптеки ”Пров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зор</a:t>
            </a:r>
            <a:r>
              <a:rPr lang="ru-RU" sz="2400" dirty="0">
                <a:solidFill>
                  <a:schemeClr val="tx1"/>
                </a:solidFill>
              </a:rPr>
              <a:t>”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дносять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спос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б </a:t>
            </a:r>
            <a:r>
              <a:rPr lang="ru-RU" sz="2400" b="1" u="sng" dirty="0" err="1">
                <a:solidFill>
                  <a:schemeClr val="tx1"/>
                </a:solidFill>
              </a:rPr>
              <a:t>перетворення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вх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дних</a:t>
            </a:r>
            <a:r>
              <a:rPr lang="ru-RU" sz="2400" b="1" u="sng" dirty="0">
                <a:solidFill>
                  <a:schemeClr val="tx1"/>
                </a:solidFill>
              </a:rPr>
              <a:t> матер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ал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(л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засоби</a:t>
            </a:r>
            <a:r>
              <a:rPr lang="ru-RU" sz="2400" b="1" u="sng" dirty="0">
                <a:solidFill>
                  <a:schemeClr val="tx1"/>
                </a:solidFill>
              </a:rPr>
              <a:t> у </a:t>
            </a:r>
            <a:r>
              <a:rPr lang="ru-RU" sz="2400" b="1" u="sng" dirty="0" err="1">
                <a:solidFill>
                  <a:schemeClr val="tx1"/>
                </a:solidFill>
              </a:rPr>
              <a:t>вигляд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”</a:t>
            </a:r>
            <a:r>
              <a:rPr lang="ru-RU" sz="2400" b="1" u="sng" dirty="0" err="1">
                <a:solidFill>
                  <a:schemeClr val="tx1"/>
                </a:solidFill>
              </a:rPr>
              <a:t>ангро</a:t>
            </a:r>
            <a:r>
              <a:rPr lang="ru-RU" sz="2400" b="1" u="sng" dirty="0">
                <a:solidFill>
                  <a:schemeClr val="tx1"/>
                </a:solidFill>
              </a:rPr>
              <a:t>”) у 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нцевий</a:t>
            </a:r>
            <a:r>
              <a:rPr lang="ru-RU" sz="2400" b="1" u="sng" dirty="0">
                <a:solidFill>
                  <a:schemeClr val="tx1"/>
                </a:solidFill>
              </a:rPr>
              <a:t> продукт (готов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л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карськ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форми</a:t>
            </a:r>
            <a:r>
              <a:rPr lang="ru-RU" sz="2400" b="1" u="sng" dirty="0">
                <a:solidFill>
                  <a:schemeClr val="tx1"/>
                </a:solidFill>
              </a:rPr>
              <a:t>)?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Технолог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ї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л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Завдання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Структура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Люди</a:t>
            </a:r>
          </a:p>
        </p:txBody>
      </p:sp>
    </p:spTree>
    <p:extLst>
      <p:ext uri="{BB962C8B-B14F-4D97-AF65-F5344CB8AC3E}">
        <p14:creationId xmlns:p14="http://schemas.microsoft.com/office/powerpoint/2010/main" val="15878690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аптечн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 мереж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регулярно перев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ряється</a:t>
            </a:r>
            <a:r>
              <a:rPr lang="ru-RU" sz="2400" b="1" u="sng" dirty="0">
                <a:solidFill>
                  <a:schemeClr val="tx1"/>
                </a:solidFill>
              </a:rPr>
              <a:t> робота </a:t>
            </a:r>
            <a:r>
              <a:rPr lang="ru-RU" sz="2400" b="1" u="sng" dirty="0" err="1">
                <a:solidFill>
                  <a:schemeClr val="tx1"/>
                </a:solidFill>
              </a:rPr>
              <a:t>пров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зор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 та фармацевт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щодо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дотримання</a:t>
            </a:r>
            <a:r>
              <a:rPr lang="ru-RU" sz="2400" dirty="0">
                <a:solidFill>
                  <a:schemeClr val="tx1"/>
                </a:solidFill>
              </a:rPr>
              <a:t> стандарт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err="1">
                <a:solidFill>
                  <a:schemeClr val="tx1"/>
                </a:solidFill>
              </a:rPr>
              <a:t>обслуговування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b="1" u="sng" dirty="0" err="1">
                <a:solidFill>
                  <a:schemeClr val="tx1"/>
                </a:solidFill>
              </a:rPr>
              <a:t>обговорюються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проблеми</a:t>
            </a:r>
            <a:r>
              <a:rPr lang="ru-RU" sz="2400" b="1" u="sng" dirty="0">
                <a:solidFill>
                  <a:schemeClr val="tx1"/>
                </a:solidFill>
              </a:rPr>
              <a:t>, як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виникають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>
                <a:solidFill>
                  <a:schemeClr val="tx1"/>
                </a:solidFill>
              </a:rPr>
              <a:t>д час </a:t>
            </a:r>
            <a:r>
              <a:rPr lang="ru-RU" sz="2400" b="1" u="sng" dirty="0" err="1">
                <a:solidFill>
                  <a:schemeClr val="tx1"/>
                </a:solidFill>
              </a:rPr>
              <a:t>роботи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Якому</a:t>
            </a:r>
            <a:r>
              <a:rPr lang="ru-RU" sz="2400" dirty="0">
                <a:solidFill>
                  <a:schemeClr val="tx1"/>
                </a:solidFill>
              </a:rPr>
              <a:t> виду контролю 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дпов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дає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така</a:t>
            </a:r>
            <a:r>
              <a:rPr lang="ru-RU" sz="2400" dirty="0">
                <a:solidFill>
                  <a:schemeClr val="tx1"/>
                </a:solidFill>
              </a:rPr>
              <a:t> 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яльн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Поточний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Попередн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й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Завершальний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Ф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нансовий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115952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Кер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вник аптеки є </a:t>
            </a:r>
            <a:r>
              <a:rPr lang="ru-RU" sz="2400" dirty="0" err="1">
                <a:solidFill>
                  <a:schemeClr val="tx1"/>
                </a:solidFill>
              </a:rPr>
              <a:t>харизматичною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особист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стю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його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енерг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зовн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шн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осв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чен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сть</a:t>
            </a:r>
            <a:r>
              <a:rPr lang="ru-RU" sz="2400" dirty="0">
                <a:solidFill>
                  <a:schemeClr val="tx1"/>
                </a:solidFill>
              </a:rPr>
              <a:t> та манера </a:t>
            </a:r>
            <a:r>
              <a:rPr lang="ru-RU" sz="2400" dirty="0" err="1">
                <a:solidFill>
                  <a:schemeClr val="tx1"/>
                </a:solidFill>
              </a:rPr>
              <a:t>повед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нки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приваблюють</a:t>
            </a:r>
            <a:r>
              <a:rPr lang="ru-RU" sz="2400" b="1" u="sng" dirty="0">
                <a:solidFill>
                  <a:schemeClr val="tx1"/>
                </a:solidFill>
              </a:rPr>
              <a:t> п</a:t>
            </a:r>
            <a:r>
              <a:rPr lang="en-US" sz="2400" b="1" u="sng" dirty="0" err="1">
                <a:solidFill>
                  <a:schemeClr val="tx1"/>
                </a:solidFill>
              </a:rPr>
              <a:t>i</a:t>
            </a:r>
            <a:r>
              <a:rPr lang="ru-RU" sz="2400" b="1" u="sng" dirty="0" err="1">
                <a:solidFill>
                  <a:schemeClr val="tx1"/>
                </a:solidFill>
              </a:rPr>
              <a:t>длеглих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r>
              <a:rPr lang="ru-RU" sz="2400" dirty="0" err="1">
                <a:solidFill>
                  <a:schemeClr val="tx1"/>
                </a:solidFill>
              </a:rPr>
              <a:t>Визначте</a:t>
            </a:r>
            <a:r>
              <a:rPr lang="ru-RU" sz="2400" dirty="0">
                <a:solidFill>
                  <a:schemeClr val="tx1"/>
                </a:solidFill>
              </a:rPr>
              <a:t> форму </a:t>
            </a:r>
            <a:r>
              <a:rPr lang="ru-RU" sz="2400" dirty="0" err="1">
                <a:solidFill>
                  <a:schemeClr val="tx1"/>
                </a:solidFill>
              </a:rPr>
              <a:t>влади</a:t>
            </a:r>
            <a:r>
              <a:rPr lang="ru-RU" sz="2400" dirty="0">
                <a:solidFill>
                  <a:schemeClr val="tx1"/>
                </a:solidFill>
              </a:rPr>
              <a:t>, яка при </a:t>
            </a:r>
            <a:r>
              <a:rPr lang="ru-RU" sz="2400" dirty="0" err="1">
                <a:solidFill>
                  <a:schemeClr val="tx1"/>
                </a:solidFill>
              </a:rPr>
              <a:t>цьому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>
                <a:solidFill>
                  <a:schemeClr val="tx1"/>
                </a:solidFill>
              </a:rPr>
              <a:t>Влада прикладу (</a:t>
            </a:r>
            <a:r>
              <a:rPr lang="ru-RU" sz="2400" b="1" u="sng" dirty="0" err="1">
                <a:solidFill>
                  <a:schemeClr val="tx1"/>
                </a:solidFill>
              </a:rPr>
              <a:t>еталонна</a:t>
            </a:r>
            <a:r>
              <a:rPr lang="ru-RU" sz="2400" b="1" u="sng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Традиц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ru-RU" sz="2400" dirty="0" err="1">
                <a:solidFill>
                  <a:schemeClr val="tx1"/>
                </a:solidFill>
              </a:rPr>
              <a:t>йна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влада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Влада </a:t>
            </a:r>
            <a:r>
              <a:rPr lang="ru-RU" sz="2400" dirty="0" err="1">
                <a:solidFill>
                  <a:schemeClr val="tx1"/>
                </a:solidFill>
              </a:rPr>
              <a:t>винагороди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Влада </a:t>
            </a:r>
            <a:r>
              <a:rPr lang="ru-RU" sz="2400" dirty="0" err="1">
                <a:solidFill>
                  <a:schemeClr val="tx1"/>
                </a:solidFill>
              </a:rPr>
              <a:t>примушування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або</a:t>
            </a:r>
            <a:r>
              <a:rPr lang="ru-RU" sz="2400" dirty="0">
                <a:solidFill>
                  <a:schemeClr val="tx1"/>
                </a:solidFill>
              </a:rPr>
              <a:t> страху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1328378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Вкажiть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засоби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стимулювання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збуту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можуть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використовуватись</a:t>
            </a:r>
            <a:r>
              <a:rPr lang="ru-RU" sz="2400" b="1" u="sng" dirty="0">
                <a:solidFill>
                  <a:schemeClr val="tx1"/>
                </a:solidFill>
              </a:rPr>
              <a:t> в аптеках для </a:t>
            </a:r>
            <a:r>
              <a:rPr lang="ru-RU" sz="2400" b="1" u="sng" dirty="0" err="1">
                <a:solidFill>
                  <a:schemeClr val="tx1"/>
                </a:solidFill>
              </a:rPr>
              <a:t>споживачiв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Знижки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Моральнi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стимули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Премiї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подяки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Конкурси</a:t>
            </a:r>
            <a:r>
              <a:rPr lang="ru-RU" sz="2400" dirty="0">
                <a:solidFill>
                  <a:schemeClr val="tx1"/>
                </a:solidFill>
              </a:rPr>
              <a:t> для </a:t>
            </a:r>
            <a:r>
              <a:rPr lang="ru-RU" sz="2400" dirty="0" err="1">
                <a:solidFill>
                  <a:schemeClr val="tx1"/>
                </a:solidFill>
              </a:rPr>
              <a:t>фахiвцiв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9759215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 процесі еволюції фармацевти­чна організація формує свою культуру. </a:t>
            </a:r>
            <a:r>
              <a:rPr lang="uk-UA" sz="2400" b="1" u="sng" dirty="0" smtClean="0">
                <a:solidFill>
                  <a:schemeClr val="tx1"/>
                </a:solidFill>
              </a:rPr>
              <a:t>Культура</a:t>
            </a:r>
            <a:r>
              <a:rPr lang="uk-UA" sz="2400" dirty="0" smtClean="0">
                <a:solidFill>
                  <a:schemeClr val="tx1"/>
                </a:solidFill>
              </a:rPr>
              <a:t> фармацевтичної організації ґрунтується на: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Цінностях, традиціях, нормах пове­дінки, властивих членам організації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Належних фармацевтичних практи­ках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Чинному законодавстві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Особливостях виробництва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Ліцензійних умовах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310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На підставі дослідження ринку </a:t>
            </a:r>
            <a:r>
              <a:rPr lang="uk-UA" sz="2400" b="1" u="sng" dirty="0" smtClean="0">
                <a:solidFill>
                  <a:schemeClr val="tx1"/>
                </a:solidFill>
              </a:rPr>
              <a:t>керівник фармацевтичного підприємства разом з групою маркетологів приймають рішення </a:t>
            </a:r>
            <a:r>
              <a:rPr lang="uk-UA" sz="2400" dirty="0" smtClean="0">
                <a:solidFill>
                  <a:schemeClr val="tx1"/>
                </a:solidFill>
              </a:rPr>
              <a:t>розробити заходи з підвищення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конкурентоспроможності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фірми.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Таке рішення називається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Колегіальним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-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Одноосібним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Інтуїтивним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Особистим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2057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Провізор здійснює </a:t>
            </a:r>
            <a:r>
              <a:rPr lang="uk-UA" sz="2400" b="1" u="sng" dirty="0" smtClean="0">
                <a:solidFill>
                  <a:schemeClr val="tx1"/>
                </a:solidFill>
              </a:rPr>
              <a:t>дослідження фармацевтичного ринку</a:t>
            </a:r>
            <a:r>
              <a:rPr lang="uk-UA" sz="2400" u="sng" dirty="0" smtClean="0">
                <a:solidFill>
                  <a:schemeClr val="tx1"/>
                </a:solidFill>
              </a:rPr>
              <a:t>, використо­вуючи </a:t>
            </a:r>
            <a:r>
              <a:rPr lang="uk-UA" sz="2400" b="1" u="sng" dirty="0" smtClean="0">
                <a:solidFill>
                  <a:schemeClr val="tx1"/>
                </a:solidFill>
              </a:rPr>
              <a:t>наукову періодичну літературу та статистичні дані</a:t>
            </a:r>
            <a:r>
              <a:rPr lang="uk-UA" sz="2400" dirty="0" smtClean="0">
                <a:solidFill>
                  <a:schemeClr val="tx1"/>
                </a:solidFill>
              </a:rPr>
              <a:t>. Який вид марке­тингових досліджень при цьому здій­снюється?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Кабінетні дослідження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Панельні дослідження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Опитування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Спостереження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Польові дослідження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244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Завдання фармацевтичної логісти­ки передбачають </a:t>
            </a:r>
            <a:r>
              <a:rPr lang="ru-RU" sz="2400" b="1" u="sng" dirty="0" smtClean="0">
                <a:solidFill>
                  <a:schemeClr val="tx1"/>
                </a:solidFill>
              </a:rPr>
              <a:t>рекламу</a:t>
            </a:r>
            <a:r>
              <a:rPr lang="en-US" sz="2400" b="1" u="sng" dirty="0" smtClean="0">
                <a:solidFill>
                  <a:schemeClr val="tx1"/>
                </a:solidFill>
              </a:rPr>
              <a:t>, </a:t>
            </a:r>
            <a:r>
              <a:rPr lang="uk-UA" sz="2400" b="1" u="sng" dirty="0" smtClean="0">
                <a:solidFill>
                  <a:schemeClr val="tx1"/>
                </a:solidFill>
              </a:rPr>
              <a:t>пошук споживачів, укладання договорів, сер­вісне обслуговування, транспортуван­ня</a:t>
            </a:r>
            <a:r>
              <a:rPr lang="uk-UA" sz="2400" dirty="0" smtClean="0">
                <a:solidFill>
                  <a:schemeClr val="tx1"/>
                </a:solidFill>
              </a:rPr>
              <a:t>. Визначте вид логістики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Збутова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Кадрова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Інформаційна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Виробнича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Закупівельна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076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Відділом маркетингу фірми- виробника встановлено </a:t>
            </a:r>
            <a:r>
              <a:rPr lang="uk-UA" sz="2400" b="1" u="sng" dirty="0" smtClean="0">
                <a:solidFill>
                  <a:schemeClr val="tx1"/>
                </a:solidFill>
              </a:rPr>
              <a:t>різке знижен­ня рівня продажів лікарських засобів за певний період часу</a:t>
            </a:r>
            <a:r>
              <a:rPr lang="uk-UA" sz="2400" dirty="0" smtClean="0">
                <a:solidFill>
                  <a:schemeClr val="tx1"/>
                </a:solidFill>
              </a:rPr>
              <a:t>. Вкажіть вид мар­кетингу та завдання щодо управління маркетингом: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 smtClean="0">
                <a:solidFill>
                  <a:schemeClr val="tx1"/>
                </a:solidFill>
              </a:rPr>
              <a:t>Ремаркетинг</a:t>
            </a:r>
            <a:r>
              <a:rPr lang="uk-UA" sz="2400" b="1" u="sng" dirty="0" smtClean="0">
                <a:solidFill>
                  <a:schemeClr val="tx1"/>
                </a:solidFill>
              </a:rPr>
              <a:t>, підвищення попиту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Синхромаркетинг</a:t>
            </a:r>
            <a:r>
              <a:rPr lang="uk-UA" sz="2400" dirty="0" smtClean="0">
                <a:solidFill>
                  <a:schemeClr val="tx1"/>
                </a:solidFill>
              </a:rPr>
              <a:t>, вирівнювання попиту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Протидіючий маркетинг, зниження попиту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Конверсійний маркетинг, формуван­ня попиту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Демаркетинг, зниження попиту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0453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Замовлена підприємством </a:t>
            </a:r>
            <a:r>
              <a:rPr lang="uk-UA" sz="2400" b="1" u="sng" dirty="0" smtClean="0">
                <a:solidFill>
                  <a:schemeClr val="tx1"/>
                </a:solidFill>
              </a:rPr>
              <a:t>пере­вірка обліку первинних документів та іншої інформації </a:t>
            </a:r>
            <a:r>
              <a:rPr lang="uk-UA" sz="2400" dirty="0" smtClean="0">
                <a:solidFill>
                  <a:schemeClr val="tx1"/>
                </a:solidFill>
              </a:rPr>
              <a:t>про фінансово- господарську діяльність суб’єктів го­сподарювання </a:t>
            </a:r>
            <a:r>
              <a:rPr lang="uk-UA" sz="2400" b="1" u="sng" dirty="0" smtClean="0">
                <a:solidFill>
                  <a:schemeClr val="tx1"/>
                </a:solidFill>
              </a:rPr>
              <a:t>з метою визначення до­стовірності їх звітності, обліку, повноти називається</a:t>
            </a:r>
            <a:r>
              <a:rPr lang="uk-UA" sz="2400" dirty="0" smtClean="0">
                <a:solidFill>
                  <a:schemeClr val="tx1"/>
                </a:solidFill>
              </a:rPr>
              <a:t>: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Аудит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Інспектування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Фінансовий аналіз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Експертиза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Бухгалтерський облік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288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фірма, що випуска­ла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 smtClean="0">
                <a:solidFill>
                  <a:schemeClr val="tx1"/>
                </a:solidFill>
              </a:rPr>
              <a:t>ЛЗ</a:t>
            </a:r>
            <a:r>
              <a:rPr lang="en-US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у </a:t>
            </a:r>
            <a:r>
              <a:rPr lang="ru-RU" sz="2400" b="1" u="sng" dirty="0" err="1">
                <a:solidFill>
                  <a:schemeClr val="tx1"/>
                </a:solidFill>
              </a:rPr>
              <a:t>вигляді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крапель</a:t>
            </a:r>
            <a:r>
              <a:rPr lang="ru-RU" sz="2400" b="1" u="sng" dirty="0">
                <a:solidFill>
                  <a:schemeClr val="tx1"/>
                </a:solidFill>
              </a:rPr>
              <a:t> для носа у фла­конах, </a:t>
            </a:r>
            <a:r>
              <a:rPr lang="ru-RU" sz="2400" b="1" u="sng" dirty="0" err="1">
                <a:solidFill>
                  <a:schemeClr val="tx1"/>
                </a:solidFill>
              </a:rPr>
              <a:t>освоїла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випуск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ru-RU" sz="2400" b="1" u="sng" dirty="0" err="1">
                <a:solidFill>
                  <a:schemeClr val="tx1"/>
                </a:solidFill>
              </a:rPr>
              <a:t>цього</a:t>
            </a:r>
            <a:r>
              <a:rPr lang="ru-RU" sz="2400" b="1" u="sng" dirty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ЛЗ</a:t>
            </a:r>
            <a:r>
              <a:rPr lang="en-US" sz="2400" b="1" u="sng" dirty="0" smtClean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у </a:t>
            </a:r>
            <a:r>
              <a:rPr lang="ru-RU" sz="2400" b="1" u="sng" dirty="0" err="1">
                <a:solidFill>
                  <a:schemeClr val="tx1"/>
                </a:solidFill>
              </a:rPr>
              <a:t>вигля­ді</a:t>
            </a:r>
            <a:r>
              <a:rPr lang="ru-RU" sz="2400" b="1" u="sng" dirty="0">
                <a:solidFill>
                  <a:schemeClr val="tx1"/>
                </a:solidFill>
              </a:rPr>
              <a:t> спрею</a:t>
            </a:r>
            <a:r>
              <a:rPr lang="ru-RU" sz="2400" dirty="0">
                <a:solidFill>
                  <a:schemeClr val="tx1"/>
                </a:solidFill>
              </a:rPr>
              <a:t>. На </a:t>
            </a:r>
            <a:r>
              <a:rPr lang="uk-UA" sz="2400" dirty="0" smtClean="0">
                <a:solidFill>
                  <a:schemeClr val="tx1"/>
                </a:solidFill>
              </a:rPr>
              <a:t>якій концепції маркетингу фірма будує взаємовідносини зі спожи­вачами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Удосконалення лікарського засобу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Удосконалення виробництва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Удосконалення системи збуту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Соціальноетичного</a:t>
            </a:r>
            <a:r>
              <a:rPr lang="uk-UA" sz="2400" dirty="0" smtClean="0">
                <a:solidFill>
                  <a:schemeClr val="tx1"/>
                </a:solidFill>
              </a:rPr>
              <a:t>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Інтенсифікації комерційних зусиль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4824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У зв’язку з відкриттям регіональних підрозділів фармацевтична компанія здійснює набір медичних представни­ків. Який з перелічених </a:t>
            </a:r>
            <a:r>
              <a:rPr lang="uk-UA" sz="2400" b="1" u="sng" dirty="0" smtClean="0">
                <a:solidFill>
                  <a:schemeClr val="tx1"/>
                </a:solidFill>
              </a:rPr>
              <a:t>етапів відбору</a:t>
            </a:r>
            <a:r>
              <a:rPr lang="uk-UA" sz="2400" dirty="0" smtClean="0">
                <a:solidFill>
                  <a:schemeClr val="tx1"/>
                </a:solidFill>
              </a:rPr>
              <a:t> персоналу </a:t>
            </a:r>
            <a:r>
              <a:rPr lang="uk-UA" sz="2400" b="1" u="sng" dirty="0" smtClean="0">
                <a:solidFill>
                  <a:schemeClr val="tx1"/>
                </a:solidFill>
              </a:rPr>
              <a:t>є</a:t>
            </a:r>
            <a:r>
              <a:rPr lang="uk-UA" sz="2400" dirty="0" smtClean="0">
                <a:solidFill>
                  <a:schemeClr val="tx1"/>
                </a:solidFill>
              </a:rPr>
              <a:t>, як правило, </a:t>
            </a:r>
            <a:r>
              <a:rPr lang="uk-UA" sz="2400" b="1" u="sng" dirty="0" smtClean="0">
                <a:solidFill>
                  <a:schemeClr val="tx1"/>
                </a:solidFill>
              </a:rPr>
              <a:t>завершаль­ним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Цільова співбесіда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Телефонне інтерв’ю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Ознайомлювальна співбесіда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Надання резюме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Заповнення анкети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924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При розробці нового лікарського препарату фахівці відділу маркетингу фармацевтичної фірми </a:t>
            </a:r>
            <a:r>
              <a:rPr lang="uk-UA" sz="2400" b="1" u="sng" dirty="0" smtClean="0">
                <a:solidFill>
                  <a:schemeClr val="tx1"/>
                </a:solidFill>
              </a:rPr>
              <a:t>провели одно­разове дослідження, у ході якого з’ясо­вували ставлення лікарів до наявних на ринку препаратів.</a:t>
            </a:r>
            <a:r>
              <a:rPr lang="uk-UA" sz="2400" dirty="0" smtClean="0">
                <a:solidFill>
                  <a:schemeClr val="tx1"/>
                </a:solidFill>
              </a:rPr>
              <a:t> Який метод марке­тингових досліджень використаний?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Опитування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Спостереження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Експеримент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Тестування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Панель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8372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Завідувачем аптеки до провізора висуваються суперечливі вимоги щодо його роботи, в результаті чого </a:t>
            </a:r>
            <a:r>
              <a:rPr lang="uk-UA" sz="2400" b="1" u="sng" dirty="0" smtClean="0">
                <a:solidFill>
                  <a:schemeClr val="tx1"/>
                </a:solidFill>
              </a:rPr>
              <a:t>у пра­цівника виникли емоційне переванта­ження, невпевненість у собі та стрес</a:t>
            </a:r>
            <a:r>
              <a:rPr lang="uk-UA" sz="2400" dirty="0" smtClean="0">
                <a:solidFill>
                  <a:schemeClr val="tx1"/>
                </a:solidFill>
              </a:rPr>
              <a:t>. Який конфлікт виник при цьому?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 smtClean="0">
                <a:solidFill>
                  <a:schemeClr val="tx1"/>
                </a:solidFill>
              </a:rPr>
              <a:t>Внутрішньоособистісний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-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Міжгруповий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Між особою і групою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Міжорганізаційний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811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Завідувач аптеки </a:t>
            </a:r>
            <a:r>
              <a:rPr lang="uk-UA" sz="2400" dirty="0" err="1" smtClean="0">
                <a:solidFill>
                  <a:schemeClr val="tx1"/>
                </a:solidFill>
              </a:rPr>
              <a:t>гнучко</a:t>
            </a:r>
            <a:r>
              <a:rPr lang="uk-UA" sz="2400" dirty="0" smtClean="0">
                <a:solidFill>
                  <a:schemeClr val="tx1"/>
                </a:solidFill>
              </a:rPr>
              <a:t> вико­ристовує систему методів управління аптечним підприємством. Який з вказа­них заходів відповідає сутності </a:t>
            </a:r>
            <a:r>
              <a:rPr lang="uk-UA" sz="2400" b="1" u="sng" dirty="0" smtClean="0">
                <a:solidFill>
                  <a:schemeClr val="tx1"/>
                </a:solidFill>
              </a:rPr>
              <a:t>методів організаційного впливу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Чіткий розподіл завдань між вико­навцями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Матеріальні стимули (доплати, на­дбавки, премії)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Задоволення культурних та соціально-побутових потреб праців­ників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Підвищення по служб</a:t>
            </a:r>
            <a:r>
              <a:rPr lang="ru-RU" sz="2400" dirty="0" smtClean="0">
                <a:solidFill>
                  <a:schemeClr val="tx1"/>
                </a:solidFill>
              </a:rPr>
              <a:t>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-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323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організація здій­снює свою діяльність в умовах скла­дного </a:t>
            </a:r>
            <a:r>
              <a:rPr lang="uk-UA" sz="2400" b="1" u="sng" dirty="0" smtClean="0">
                <a:solidFill>
                  <a:schemeClr val="tx1"/>
                </a:solidFill>
              </a:rPr>
              <a:t>зовнішнього середовища</a:t>
            </a:r>
            <a:r>
              <a:rPr lang="uk-UA" sz="2400" dirty="0" smtClean="0">
                <a:solidFill>
                  <a:schemeClr val="tx1"/>
                </a:solidFill>
              </a:rPr>
              <a:t>. Який з факторів </a:t>
            </a:r>
            <a:r>
              <a:rPr lang="uk-UA" sz="2400" b="1" u="sng" dirty="0" smtClean="0">
                <a:solidFill>
                  <a:schemeClr val="tx1"/>
                </a:solidFill>
              </a:rPr>
              <a:t>безпосередньо впливає на ро­боту організації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b="1" u="sng" dirty="0" smtClean="0">
                <a:solidFill>
                  <a:schemeClr val="tx1"/>
                </a:solidFill>
              </a:rPr>
              <a:t>Закони і державні органи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Соціокультурні фактори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Стан економіки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Політичні фактори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Міжнародні події</a:t>
            </a:r>
          </a:p>
          <a:p>
            <a:pPr marL="0" indent="0">
              <a:buNone/>
            </a:pP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5606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Фармацевтична компанія викори­стовує різні види реклами. Для якого засобу розповсюдження реклами хара­ктерна </a:t>
            </a:r>
            <a:r>
              <a:rPr lang="uk-UA" sz="2400" b="1" u="sng" dirty="0" smtClean="0">
                <a:solidFill>
                  <a:schemeClr val="tx1"/>
                </a:solidFill>
              </a:rPr>
              <a:t>відсутність вибіркової аудито­рії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Зовнішня реклама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Реклама для спеціалістів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-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Сувенірна реклама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Поштові листівки, буклети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0151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При аналізі обсягів реалізації лі­карського препарату встановлено, що </a:t>
            </a:r>
            <a:r>
              <a:rPr lang="uk-UA" sz="2400" b="1" u="sng" dirty="0" smtClean="0">
                <a:solidFill>
                  <a:schemeClr val="tx1"/>
                </a:solidFill>
              </a:rPr>
              <a:t>препарат випускається великими пар­тіями, обсяги продажів зростають, але темпи росту уповільнюються, зростає кількість конкурентів. </a:t>
            </a:r>
            <a:r>
              <a:rPr lang="uk-UA" sz="2400" dirty="0" smtClean="0">
                <a:solidFill>
                  <a:schemeClr val="tx1"/>
                </a:solidFill>
              </a:rPr>
              <a:t>На якому етапі життєвого циклу перебуває лікарський препарат?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Зрілість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Спад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Впровадження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 Зростання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Розробка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5331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Під час дослідження попиту на дієтичні добавки, компанія </a:t>
            </a:r>
            <a:r>
              <a:rPr lang="uk-UA" sz="2400" dirty="0" err="1">
                <a:solidFill>
                  <a:schemeClr val="tx1"/>
                </a:solidFill>
              </a:rPr>
              <a:t>з'яясувала</a:t>
            </a:r>
            <a:r>
              <a:rPr lang="uk-UA" sz="2400" dirty="0">
                <a:solidFill>
                  <a:schemeClr val="tx1"/>
                </a:solidFill>
              </a:rPr>
              <a:t>, що найчастіше їх купують </a:t>
            </a:r>
            <a:r>
              <a:rPr lang="uk-UA" sz="2400" b="1" u="sng" dirty="0">
                <a:solidFill>
                  <a:schemeClr val="tx1"/>
                </a:solidFill>
              </a:rPr>
              <a:t>жінки віком </a:t>
            </a:r>
            <a:r>
              <a:rPr lang="uk-UA" sz="2400" dirty="0">
                <a:solidFill>
                  <a:schemeClr val="tx1"/>
                </a:solidFill>
              </a:rPr>
              <a:t>від 35 до 50 років. Який принцип сегментації ринку застосувала компанія?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Демографічний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Психографічний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Поведінковий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Соціально-економічний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Географічний</a:t>
            </a:r>
          </a:p>
        </p:txBody>
      </p:sp>
    </p:spTree>
    <p:extLst>
      <p:ext uri="{BB962C8B-B14F-4D97-AF65-F5344CB8AC3E}">
        <p14:creationId xmlns:p14="http://schemas.microsoft.com/office/powerpoint/2010/main" val="36127891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Закордонна фармацевтична компанія, виходячи на український ринок уклала </a:t>
            </a:r>
            <a:r>
              <a:rPr lang="uk-UA" sz="2400" b="1" dirty="0">
                <a:solidFill>
                  <a:schemeClr val="tx1"/>
                </a:solidFill>
              </a:rPr>
              <a:t>довгострокові угоди з трьома дистриб'юторами</a:t>
            </a:r>
            <a:r>
              <a:rPr lang="uk-UA" sz="2400" dirty="0">
                <a:solidFill>
                  <a:schemeClr val="tx1"/>
                </a:solidFill>
              </a:rPr>
              <a:t>, які будуть постачати її товари роздрібним підприємствам. Який вид розподілу використовує компанія?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Селективний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Інтенсивний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Комбінований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Ексклюзивний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Прямий</a:t>
            </a:r>
          </a:p>
        </p:txBody>
      </p:sp>
    </p:spTree>
    <p:extLst>
      <p:ext uri="{BB962C8B-B14F-4D97-AF65-F5344CB8AC3E}">
        <p14:creationId xmlns:p14="http://schemas.microsoft.com/office/powerpoint/2010/main" val="19232263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Для ухвалення рішень щодо рекламування нового противірусного лікарського засобу керівник відділу маркетингу залучив </a:t>
            </a:r>
            <a:r>
              <a:rPr lang="uk-UA" sz="2400" dirty="0" err="1">
                <a:solidFill>
                  <a:schemeClr val="tx1"/>
                </a:solidFill>
              </a:rPr>
              <a:t>коппетентних</a:t>
            </a:r>
            <a:r>
              <a:rPr lang="uk-UA" sz="2400" dirty="0">
                <a:solidFill>
                  <a:schemeClr val="tx1"/>
                </a:solidFill>
              </a:rPr>
              <a:t> фахівців, які разом </a:t>
            </a:r>
            <a:r>
              <a:rPr lang="uk-UA" sz="2400" b="1" dirty="0">
                <a:solidFill>
                  <a:schemeClr val="tx1"/>
                </a:solidFill>
              </a:rPr>
              <a:t>генерували ідеї, обговорювали пропозиції, аналізували можливості та обрали найбільш перспективну</a:t>
            </a:r>
            <a:r>
              <a:rPr lang="uk-UA" sz="2400" dirty="0">
                <a:solidFill>
                  <a:schemeClr val="tx1"/>
                </a:solidFill>
              </a:rPr>
              <a:t>. Робота відбувалася </a:t>
            </a:r>
            <a:r>
              <a:rPr lang="uk-UA" sz="2400" b="1" dirty="0">
                <a:solidFill>
                  <a:schemeClr val="tx1"/>
                </a:solidFill>
              </a:rPr>
              <a:t>під керівництвом модератора</a:t>
            </a:r>
            <a:r>
              <a:rPr lang="uk-UA" sz="2400" dirty="0">
                <a:solidFill>
                  <a:schemeClr val="tx1"/>
                </a:solidFill>
              </a:rPr>
              <a:t>. Який метод прийняття рішень використав керівник?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Мозковий штурм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Метод </a:t>
            </a:r>
            <a:r>
              <a:rPr lang="uk-UA" sz="2400" dirty="0" err="1">
                <a:solidFill>
                  <a:schemeClr val="tx1"/>
                </a:solidFill>
              </a:rPr>
              <a:t>Делфі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Метод аналогій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Дерево рішень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Система "</a:t>
            </a:r>
            <a:r>
              <a:rPr lang="uk-UA" sz="2400" dirty="0" err="1">
                <a:solidFill>
                  <a:schemeClr val="tx1"/>
                </a:solidFill>
              </a:rPr>
              <a:t>кінгісьо</a:t>
            </a:r>
            <a:r>
              <a:rPr lang="uk-UA" sz="2400" dirty="0">
                <a:solidFill>
                  <a:schemeClr val="tx1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1947595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Фармацевтична компанія спеціалізується на розробленні </a:t>
            </a:r>
            <a:r>
              <a:rPr lang="uk-UA" sz="2400" dirty="0" err="1">
                <a:solidFill>
                  <a:schemeClr val="tx1"/>
                </a:solidFill>
              </a:rPr>
              <a:t>орфанних</a:t>
            </a:r>
            <a:r>
              <a:rPr lang="uk-UA" sz="2400" dirty="0">
                <a:solidFill>
                  <a:schemeClr val="tx1"/>
                </a:solidFill>
              </a:rPr>
              <a:t> лікарських засобів для лікування </a:t>
            </a:r>
            <a:r>
              <a:rPr lang="uk-UA" sz="2400" b="1" dirty="0">
                <a:solidFill>
                  <a:schemeClr val="tx1"/>
                </a:solidFill>
              </a:rPr>
              <a:t>рідкісних генетичних захворювань</a:t>
            </a:r>
            <a:r>
              <a:rPr lang="uk-UA" sz="2400" dirty="0">
                <a:solidFill>
                  <a:schemeClr val="tx1"/>
                </a:solidFill>
              </a:rPr>
              <a:t>. Яку стратегію охоплення ринку використовує компанія, якщо вона зосереджує свої маркетингові зусилля на </a:t>
            </a:r>
            <a:r>
              <a:rPr lang="uk-UA" sz="2400" b="1" dirty="0">
                <a:solidFill>
                  <a:schemeClr val="tx1"/>
                </a:solidFill>
              </a:rPr>
              <a:t>вузькій групі споживачів та лікарів</a:t>
            </a:r>
            <a:r>
              <a:rPr lang="uk-UA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Концентрованого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Диференційованого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Глибокого проникнення на ринок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Дифверсифікація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Недиференційованого 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2732338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Для визначення кількісної характеристики ринку </a:t>
            </a:r>
            <a:r>
              <a:rPr lang="uk-UA" sz="2400" dirty="0" err="1">
                <a:solidFill>
                  <a:schemeClr val="tx1"/>
                </a:solidFill>
              </a:rPr>
              <a:t>імунностимуляторів</a:t>
            </a:r>
            <a:r>
              <a:rPr lang="uk-UA" sz="2400" dirty="0">
                <a:solidFill>
                  <a:schemeClr val="tx1"/>
                </a:solidFill>
              </a:rPr>
              <a:t> маркетолог врахував </a:t>
            </a:r>
            <a:r>
              <a:rPr lang="uk-UA" sz="2400" b="1" dirty="0">
                <a:solidFill>
                  <a:schemeClr val="tx1"/>
                </a:solidFill>
              </a:rPr>
              <a:t>обсяг виробництва, імпорт, експорт і товарні запаси лікарських засобів</a:t>
            </a:r>
            <a:r>
              <a:rPr lang="uk-UA" sz="2400" dirty="0">
                <a:solidFill>
                  <a:schemeClr val="tx1"/>
                </a:solidFill>
              </a:rPr>
              <a:t>. Який показник він розрахував?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Ємність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Частку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Кон'юнктуру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Насиченність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Динаміку</a:t>
            </a:r>
          </a:p>
        </p:txBody>
      </p:sp>
    </p:spTree>
    <p:extLst>
      <p:ext uri="{BB962C8B-B14F-4D97-AF65-F5344CB8AC3E}">
        <p14:creationId xmlns:p14="http://schemas.microsoft.com/office/powerpoint/2010/main" val="26576425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У рекламній статті, що розміщена у </a:t>
            </a:r>
            <a:r>
              <a:rPr lang="uk-UA" sz="2400" dirty="0" err="1">
                <a:solidFill>
                  <a:schemeClr val="tx1"/>
                </a:solidFill>
              </a:rPr>
              <a:t>фамацевтичному</a:t>
            </a:r>
            <a:r>
              <a:rPr lang="uk-UA" sz="2400" dirty="0">
                <a:solidFill>
                  <a:schemeClr val="tx1"/>
                </a:solidFill>
              </a:rPr>
              <a:t> журналі, вказана інформація про </a:t>
            </a:r>
            <a:r>
              <a:rPr lang="uk-UA" sz="2400" b="1" dirty="0">
                <a:solidFill>
                  <a:schemeClr val="tx1"/>
                </a:solidFill>
              </a:rPr>
              <a:t>терапевтичну ефективність і безпечність лікарського засобу з посиланням на результати клінічних досліджень</a:t>
            </a:r>
            <a:r>
              <a:rPr lang="uk-UA" sz="2400" dirty="0">
                <a:solidFill>
                  <a:schemeClr val="tx1"/>
                </a:solidFill>
              </a:rPr>
              <a:t>. Укажіть, які мотиви використовує така реклама.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Раціональні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Емоційні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Психологічні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Етичні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Економічні</a:t>
            </a:r>
          </a:p>
        </p:txBody>
      </p:sp>
    </p:spTree>
    <p:extLst>
      <p:ext uri="{BB962C8B-B14F-4D97-AF65-F5344CB8AC3E}">
        <p14:creationId xmlns:p14="http://schemas.microsoft.com/office/powerpoint/2010/main" val="230002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За ініціативи та підтримки фірми виробника в аптеці відвідувачам </a:t>
            </a:r>
            <a:r>
              <a:rPr lang="uk-UA" sz="2400" b="1" dirty="0">
                <a:solidFill>
                  <a:schemeClr val="tx1"/>
                </a:solidFill>
              </a:rPr>
              <a:t>роздавали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b="1" dirty="0">
                <a:solidFill>
                  <a:schemeClr val="tx1"/>
                </a:solidFill>
              </a:rPr>
              <a:t>безкоштовні зразки</a:t>
            </a:r>
            <a:r>
              <a:rPr lang="uk-UA" sz="2400" dirty="0">
                <a:solidFill>
                  <a:schemeClr val="tx1"/>
                </a:solidFill>
              </a:rPr>
              <a:t> пластирів. Якому елементу комплексу маркетингових комунікацій відповідають ці заходи?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>
                <a:solidFill>
                  <a:schemeClr val="tx1"/>
                </a:solidFill>
              </a:rPr>
              <a:t>Семплінгу</a:t>
            </a:r>
            <a:endParaRPr lang="uk-UA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Паблік </a:t>
            </a:r>
            <a:r>
              <a:rPr lang="uk-UA" sz="2400" dirty="0" err="1">
                <a:solidFill>
                  <a:schemeClr val="tx1"/>
                </a:solidFill>
              </a:rPr>
              <a:t>рилейшнз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Персональному продажу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Лобіюванню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Рекламі</a:t>
            </a:r>
          </a:p>
        </p:txBody>
      </p:sp>
    </p:spTree>
    <p:extLst>
      <p:ext uri="{BB962C8B-B14F-4D97-AF65-F5344CB8AC3E}">
        <p14:creationId xmlns:p14="http://schemas.microsoft.com/office/powerpoint/2010/main" val="315266751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Завідувач аптеки з метою ефективного використання робочого часу </a:t>
            </a:r>
            <a:r>
              <a:rPr lang="uk-UA" sz="2400" dirty="0" smtClean="0">
                <a:solidFill>
                  <a:schemeClr val="tx1"/>
                </a:solidFill>
              </a:rPr>
              <a:t>розподіляє </a:t>
            </a:r>
            <a:r>
              <a:rPr lang="uk-UA" sz="2400" dirty="0">
                <a:solidFill>
                  <a:schemeClr val="tx1"/>
                </a:solidFill>
              </a:rPr>
              <a:t>свої </a:t>
            </a:r>
            <a:r>
              <a:rPr lang="uk-UA" sz="2400" b="1" dirty="0">
                <a:solidFill>
                  <a:schemeClr val="tx1"/>
                </a:solidFill>
              </a:rPr>
              <a:t>завдання на групи </a:t>
            </a:r>
            <a:r>
              <a:rPr lang="uk-UA" sz="2400" dirty="0">
                <a:solidFill>
                  <a:schemeClr val="tx1"/>
                </a:solidFill>
              </a:rPr>
              <a:t>залежно від їх </a:t>
            </a:r>
            <a:r>
              <a:rPr lang="uk-UA" sz="2400" b="1" dirty="0">
                <a:solidFill>
                  <a:schemeClr val="tx1"/>
                </a:solidFill>
              </a:rPr>
              <a:t>важливості та терміновості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b="1" dirty="0">
                <a:solidFill>
                  <a:schemeClr val="tx1"/>
                </a:solidFill>
              </a:rPr>
              <a:t>з метою відокремлення другорядних справ від важливих рішень і вносить їх до матриці, що має чотири сегменти</a:t>
            </a:r>
            <a:r>
              <a:rPr lang="uk-UA" sz="2400" dirty="0">
                <a:solidFill>
                  <a:schemeClr val="tx1"/>
                </a:solidFill>
              </a:rPr>
              <a:t>. Яку матрицю він використовує?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Ейзенхауера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Портера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Мак-</a:t>
            </a:r>
            <a:r>
              <a:rPr lang="uk-UA" sz="2400" dirty="0" err="1">
                <a:solidFill>
                  <a:schemeClr val="tx1"/>
                </a:solidFill>
              </a:rPr>
              <a:t>Кінсі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Бостон Консалтинг Груп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SWOT-</a:t>
            </a:r>
            <a:r>
              <a:rPr lang="uk-UA" sz="2400" dirty="0">
                <a:solidFill>
                  <a:schemeClr val="tx1"/>
                </a:solidFill>
              </a:rPr>
              <a:t>аналізу</a:t>
            </a:r>
          </a:p>
        </p:txBody>
      </p:sp>
    </p:spTree>
    <p:extLst>
      <p:ext uri="{BB962C8B-B14F-4D97-AF65-F5344CB8AC3E}">
        <p14:creationId xmlns:p14="http://schemas.microsoft.com/office/powerpoint/2010/main" val="100028764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У процесі врегулювання конфлікту обидві сторони досягли </a:t>
            </a:r>
            <a:r>
              <a:rPr lang="uk-UA" sz="2400" b="1" dirty="0">
                <a:solidFill>
                  <a:schemeClr val="tx1"/>
                </a:solidFill>
              </a:rPr>
              <a:t>порозуміння та прийшли до часткового задоволення своїх інтересів шляхом взаємних поступок</a:t>
            </a:r>
            <a:r>
              <a:rPr lang="uk-UA" sz="2400" dirty="0">
                <a:solidFill>
                  <a:schemeClr val="tx1"/>
                </a:solidFill>
              </a:rPr>
              <a:t>. Який метод врегулювання конфлікту застосовується?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Компроміс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Конфронтація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Бойкот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Примушування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Саботаж</a:t>
            </a:r>
          </a:p>
        </p:txBody>
      </p:sp>
    </p:spTree>
    <p:extLst>
      <p:ext uri="{BB962C8B-B14F-4D97-AF65-F5344CB8AC3E}">
        <p14:creationId xmlns:p14="http://schemas.microsoft.com/office/powerpoint/2010/main" val="13337365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chemeClr val="tx1"/>
                </a:solidFill>
              </a:rPr>
              <a:t>Завідувач відділу </a:t>
            </a:r>
            <a:r>
              <a:rPr lang="uk-UA" sz="2400" dirty="0" err="1">
                <a:solidFill>
                  <a:schemeClr val="tx1"/>
                </a:solidFill>
              </a:rPr>
              <a:t>безрецептурного</a:t>
            </a:r>
            <a:r>
              <a:rPr lang="uk-UA" sz="2400" dirty="0">
                <a:solidFill>
                  <a:schemeClr val="tx1"/>
                </a:solidFill>
              </a:rPr>
              <a:t> відпуску </a:t>
            </a:r>
            <a:r>
              <a:rPr lang="uk-UA" sz="2400" b="1" dirty="0">
                <a:solidFill>
                  <a:schemeClr val="tx1"/>
                </a:solidFill>
              </a:rPr>
              <a:t>та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b="1" dirty="0">
                <a:solidFill>
                  <a:schemeClr val="tx1"/>
                </a:solidFill>
              </a:rPr>
              <a:t>завідувач відділу </a:t>
            </a:r>
            <a:r>
              <a:rPr lang="uk-UA" sz="2400" dirty="0">
                <a:solidFill>
                  <a:schemeClr val="tx1"/>
                </a:solidFill>
              </a:rPr>
              <a:t>готових лікарських форм аптеки </a:t>
            </a:r>
            <a:r>
              <a:rPr lang="uk-UA" sz="2400" b="1" dirty="0">
                <a:solidFill>
                  <a:schemeClr val="tx1"/>
                </a:solidFill>
              </a:rPr>
              <a:t>обмінюються інформацією </a:t>
            </a:r>
            <a:r>
              <a:rPr lang="uk-UA" sz="2400" dirty="0">
                <a:solidFill>
                  <a:schemeClr val="tx1"/>
                </a:solidFill>
              </a:rPr>
              <a:t>щодо попиту на лікарські засоби. До якого типу належать такі комунікації?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Горизонтальні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Міжрівневі</a:t>
            </a:r>
            <a:endParaRPr lang="uk-UA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Зовнішні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Вертикальні за висхідною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Вертикальні за низхідною</a:t>
            </a:r>
          </a:p>
        </p:txBody>
      </p:sp>
    </p:spTree>
    <p:extLst>
      <p:ext uri="{BB962C8B-B14F-4D97-AF65-F5344CB8AC3E}">
        <p14:creationId xmlns:p14="http://schemas.microsoft.com/office/powerpoint/2010/main" val="25211473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Фахівець відділу маркетингу досліджує як </a:t>
            </a:r>
            <a:r>
              <a:rPr lang="uk-UA" sz="2400" b="1" dirty="0">
                <a:solidFill>
                  <a:schemeClr val="tx1"/>
                </a:solidFill>
              </a:rPr>
              <a:t>змінюється обсяг </a:t>
            </a:r>
            <a:r>
              <a:rPr lang="uk-UA" sz="2400" b="1" dirty="0" smtClean="0">
                <a:solidFill>
                  <a:schemeClr val="tx1"/>
                </a:solidFill>
              </a:rPr>
              <a:t>продажів </a:t>
            </a:r>
            <a:r>
              <a:rPr lang="uk-UA" sz="2400" b="1" dirty="0">
                <a:solidFill>
                  <a:schemeClr val="tx1"/>
                </a:solidFill>
              </a:rPr>
              <a:t>лікарського засобу при зростанні ціни </a:t>
            </a:r>
            <a:r>
              <a:rPr lang="uk-UA" sz="2400" dirty="0">
                <a:solidFill>
                  <a:schemeClr val="tx1"/>
                </a:solidFill>
              </a:rPr>
              <a:t>на нього. Укажіть коефіцієнт, який доцільно розраховувати в цій ситуації.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Еластичності попиту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Конкурентоспроможності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Адекватності платоспроможності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Стійкості асортименту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Ліквідності цін</a:t>
            </a:r>
          </a:p>
        </p:txBody>
      </p:sp>
    </p:spTree>
    <p:extLst>
      <p:ext uri="{BB962C8B-B14F-4D97-AF65-F5344CB8AC3E}">
        <p14:creationId xmlns:p14="http://schemas.microsoft.com/office/powerpoint/2010/main" val="32151882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Фармацевтична фірма займається </a:t>
            </a:r>
            <a:r>
              <a:rPr lang="uk-UA" sz="2400" b="1" dirty="0">
                <a:solidFill>
                  <a:schemeClr val="tx1"/>
                </a:solidFill>
              </a:rPr>
              <a:t>масовим виробництвом і реалізацією лікарських засобів для всіх сегментів ринку</a:t>
            </a:r>
            <a:r>
              <a:rPr lang="uk-UA" sz="2400" dirty="0">
                <a:solidFill>
                  <a:schemeClr val="tx1"/>
                </a:solidFill>
              </a:rPr>
              <a:t>. Яку стратегію маркетингу використовує фірма?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Недиференційованого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Концентрованого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Диференційованого 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Демаркетингу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Диверсифікації</a:t>
            </a:r>
          </a:p>
        </p:txBody>
      </p:sp>
    </p:spTree>
    <p:extLst>
      <p:ext uri="{BB962C8B-B14F-4D97-AF65-F5344CB8AC3E}">
        <p14:creationId xmlns:p14="http://schemas.microsoft.com/office/powerpoint/2010/main" val="31133438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Після підбиття результатів роботи за квартал директор оптової фармацевтичної фірми </a:t>
            </a:r>
            <a:r>
              <a:rPr lang="uk-UA" sz="2400" b="1" dirty="0">
                <a:solidFill>
                  <a:schemeClr val="tx1"/>
                </a:solidFill>
              </a:rPr>
              <a:t>преміював</a:t>
            </a:r>
            <a:r>
              <a:rPr lang="uk-UA" sz="2400" dirty="0">
                <a:solidFill>
                  <a:schemeClr val="tx1"/>
                </a:solidFill>
              </a:rPr>
              <a:t> декількох менеджерів із продажу, </a:t>
            </a:r>
            <a:r>
              <a:rPr lang="uk-UA" sz="2400" b="1" dirty="0">
                <a:solidFill>
                  <a:schemeClr val="tx1"/>
                </a:solidFill>
              </a:rPr>
              <a:t>що викликало невдоволення серед колег</a:t>
            </a:r>
            <a:r>
              <a:rPr lang="uk-UA" sz="2400" dirty="0">
                <a:solidFill>
                  <a:schemeClr val="tx1"/>
                </a:solidFill>
              </a:rPr>
              <a:t>. Директор пояснив, що </a:t>
            </a:r>
            <a:r>
              <a:rPr lang="uk-UA" sz="2400" b="1" dirty="0">
                <a:solidFill>
                  <a:schemeClr val="tx1"/>
                </a:solidFill>
              </a:rPr>
              <a:t>різниця в розмірі винагороди пов'язана з різною ефективністю роботи</a:t>
            </a:r>
            <a:r>
              <a:rPr lang="uk-UA" sz="2400" dirty="0">
                <a:solidFill>
                  <a:schemeClr val="tx1"/>
                </a:solidFill>
              </a:rPr>
              <a:t>. яку теорію мотивації використав керівник?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Справедливості С. Адамса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Потреб М. </a:t>
            </a:r>
            <a:r>
              <a:rPr lang="uk-UA" sz="2400" dirty="0" err="1">
                <a:solidFill>
                  <a:schemeClr val="tx1"/>
                </a:solidFill>
              </a:rPr>
              <a:t>туган</a:t>
            </a:r>
            <a:r>
              <a:rPr lang="uk-UA" sz="2400" dirty="0">
                <a:solidFill>
                  <a:schemeClr val="tx1"/>
                </a:solidFill>
              </a:rPr>
              <a:t>-Барановського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Морального стимулювання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Ієрархії потреб А. Маслоу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>
                <a:solidFill>
                  <a:schemeClr val="tx1"/>
                </a:solidFill>
              </a:rPr>
              <a:t>Двух</a:t>
            </a:r>
            <a:r>
              <a:rPr lang="uk-UA" sz="2400" dirty="0">
                <a:solidFill>
                  <a:schemeClr val="tx1"/>
                </a:solidFill>
              </a:rPr>
              <a:t> факторів Ф. </a:t>
            </a:r>
            <a:r>
              <a:rPr lang="uk-UA" sz="2400" dirty="0" err="1">
                <a:solidFill>
                  <a:schemeClr val="tx1"/>
                </a:solidFill>
              </a:rPr>
              <a:t>Герцберга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3476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Фармацевтичне підприємство </a:t>
            </a:r>
            <a:r>
              <a:rPr lang="uk-UA" sz="2400" b="1" dirty="0">
                <a:solidFill>
                  <a:schemeClr val="tx1"/>
                </a:solidFill>
              </a:rPr>
              <a:t>планує збут власної продукції в іншій країні разом із закордонною компанією</a:t>
            </a:r>
            <a:r>
              <a:rPr lang="uk-UA" sz="2400" dirty="0">
                <a:solidFill>
                  <a:schemeClr val="tx1"/>
                </a:solidFill>
              </a:rPr>
              <a:t>. Визначте форму виходу підприємства на закордонний ринок.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>
                <a:solidFill>
                  <a:schemeClr val="tx1"/>
                </a:solidFill>
              </a:rPr>
              <a:t>Спільне підприємництво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Імпорт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Тендер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Франчайзинг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>
                <a:solidFill>
                  <a:schemeClr val="tx1"/>
                </a:solidFill>
              </a:rPr>
              <a:t>Прямі інвестиції</a:t>
            </a:r>
          </a:p>
        </p:txBody>
      </p:sp>
    </p:spTree>
    <p:extLst>
      <p:ext uri="{BB962C8B-B14F-4D97-AF65-F5344CB8AC3E}">
        <p14:creationId xmlns:p14="http://schemas.microsoft.com/office/powerpoint/2010/main" val="409969014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Фармацевт </a:t>
            </a:r>
            <a:r>
              <a:rPr lang="uk-UA" sz="2400" b="1" dirty="0" smtClean="0">
                <a:solidFill>
                  <a:schemeClr val="tx1"/>
                </a:solidFill>
              </a:rPr>
              <a:t>влаштовується</a:t>
            </a:r>
            <a:r>
              <a:rPr lang="uk-UA" sz="2400" dirty="0" smtClean="0">
                <a:solidFill>
                  <a:schemeClr val="tx1"/>
                </a:solidFill>
              </a:rPr>
              <a:t> в аптеку </a:t>
            </a:r>
            <a:r>
              <a:rPr lang="uk-UA" sz="2400" b="1" dirty="0" smtClean="0">
                <a:solidFill>
                  <a:schemeClr val="tx1"/>
                </a:solidFill>
              </a:rPr>
              <a:t>на роботу за сумісництвом</a:t>
            </a:r>
            <a:r>
              <a:rPr lang="uk-UA" sz="2400" dirty="0" smtClean="0">
                <a:solidFill>
                  <a:schemeClr val="tx1"/>
                </a:solidFill>
              </a:rPr>
              <a:t>. Укажіть чи вносять у трудову книжку відповідний запис про роботу за сумісництвом?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За бажанням працівника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Обов'язково вносять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Вносять згідно з рішенням адміністрації за місцем основної роботи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 вносять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Вносять згідно з рішенням адміністрації за місцем  роботи за сумісництвом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6511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У процесі стратегічного планування керівництво фармацевтичної компанії </a:t>
            </a:r>
            <a:r>
              <a:rPr lang="uk-UA" sz="2400" b="1" dirty="0" smtClean="0">
                <a:solidFill>
                  <a:schemeClr val="tx1"/>
                </a:solidFill>
              </a:rPr>
              <a:t>розробило місію та </a:t>
            </a:r>
            <a:r>
              <a:rPr lang="uk-UA" sz="2400" b="1" dirty="0" err="1" smtClean="0">
                <a:solidFill>
                  <a:schemeClr val="tx1"/>
                </a:solidFill>
              </a:rPr>
              <a:t>візію</a:t>
            </a:r>
            <a:r>
              <a:rPr lang="uk-UA" sz="2400" dirty="0" smtClean="0">
                <a:solidFill>
                  <a:schemeClr val="tx1"/>
                </a:solidFill>
              </a:rPr>
              <a:t>. Який етап стратегічного планування </a:t>
            </a:r>
            <a:r>
              <a:rPr lang="uk-UA" sz="2400" b="1" dirty="0" smtClean="0">
                <a:solidFill>
                  <a:schemeClr val="tx1"/>
                </a:solidFill>
              </a:rPr>
              <a:t>буде наступним</a:t>
            </a:r>
            <a:r>
              <a:rPr lang="uk-UA" sz="2400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Встановлення цілей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Аналіз внутрішнього середовища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Оцінка зовнішніх можливостей і загроз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Розробка політики компанії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Аналіз стратегічних альтернатив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9870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Для глибокого аналізу цінової кон'юнктури ринку фармацевтичне підприємство </a:t>
            </a:r>
            <a:r>
              <a:rPr lang="uk-UA" sz="2400" b="1" dirty="0" smtClean="0">
                <a:solidFill>
                  <a:schemeClr val="tx1"/>
                </a:solidFill>
              </a:rPr>
              <a:t>оцінює вплив купівельної спроможності </a:t>
            </a:r>
            <a:r>
              <a:rPr lang="uk-UA" sz="2400" dirty="0" smtClean="0">
                <a:solidFill>
                  <a:schemeClr val="tx1"/>
                </a:solidFill>
              </a:rPr>
              <a:t>пацієнта </a:t>
            </a:r>
            <a:r>
              <a:rPr lang="uk-UA" sz="2400" b="1" dirty="0" smtClean="0">
                <a:solidFill>
                  <a:schemeClr val="tx1"/>
                </a:solidFill>
              </a:rPr>
              <a:t>на рівень попиту на лікарські засоби</a:t>
            </a:r>
            <a:r>
              <a:rPr lang="uk-UA" sz="2400" dirty="0" smtClean="0">
                <a:solidFill>
                  <a:schemeClr val="tx1"/>
                </a:solidFill>
              </a:rPr>
              <a:t>. Який коефіцієнт розраховує підприємство у цьому разі?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Адекватності платоспроможності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Ліквідності цін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Оборотності товару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Доступності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Випередження росту цін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43024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chemeClr val="tx1"/>
                </a:solidFill>
              </a:rPr>
              <a:t>Завідувач аптеки віддає розпорядження заступнику </a:t>
            </a:r>
            <a:r>
              <a:rPr lang="uk-UA" sz="2400" dirty="0" smtClean="0">
                <a:solidFill>
                  <a:schemeClr val="tx1"/>
                </a:solidFill>
              </a:rPr>
              <a:t>щодо визначення потреби в лікарських засобах. Укажіть, як називається такий вид комунікацій?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Вертикальні за </a:t>
            </a:r>
            <a:r>
              <a:rPr lang="uk-UA" sz="2400" b="1" u="sng" dirty="0" err="1" smtClean="0">
                <a:solidFill>
                  <a:schemeClr val="tx1"/>
                </a:solidFill>
              </a:rPr>
              <a:t>нисхідною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Неформальні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Зовнішні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Горизонтальні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Вертикальні за висхідною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1818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У прямому ефірі ранкового телешоу ведучий розповідає про своє одужання після застуди, </a:t>
            </a:r>
            <a:r>
              <a:rPr lang="uk-UA" sz="2400" b="1" dirty="0" smtClean="0">
                <a:solidFill>
                  <a:schemeClr val="tx1"/>
                </a:solidFill>
              </a:rPr>
              <a:t>не згадуючи назви лікарського засобу</a:t>
            </a:r>
            <a:r>
              <a:rPr lang="uk-UA" sz="2400" dirty="0" smtClean="0">
                <a:solidFill>
                  <a:schemeClr val="tx1"/>
                </a:solidFill>
              </a:rPr>
              <a:t>. Однак на столі перед ним </a:t>
            </a:r>
            <a:r>
              <a:rPr lang="uk-UA" sz="2400" b="1" dirty="0" smtClean="0">
                <a:solidFill>
                  <a:schemeClr val="tx1"/>
                </a:solidFill>
              </a:rPr>
              <a:t>кілька разів з'являється упаковка ліків із логотипом, який легко впізнати</a:t>
            </a:r>
            <a:r>
              <a:rPr lang="uk-UA" sz="2400" dirty="0" smtClean="0">
                <a:solidFill>
                  <a:schemeClr val="tx1"/>
                </a:solidFill>
              </a:rPr>
              <a:t>. Про який вид реклами йдеться в цій ситуації?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smtClean="0">
                <a:solidFill>
                  <a:schemeClr val="tx1"/>
                </a:solidFill>
              </a:rPr>
              <a:t>Непряма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Пряма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Підтримувальна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Престижна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Внутрішньофірмова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652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solidFill>
                  <a:schemeClr val="tx1"/>
                </a:solidFill>
              </a:rPr>
              <a:t>Фармацевтичне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підприємство</a:t>
            </a:r>
            <a:r>
              <a:rPr lang="ru-RU" sz="2400" dirty="0">
                <a:solidFill>
                  <a:schemeClr val="tx1"/>
                </a:solidFill>
              </a:rPr>
              <a:t> проводить </a:t>
            </a:r>
            <a:r>
              <a:rPr lang="ru-RU" sz="2400" dirty="0" err="1">
                <a:solidFill>
                  <a:schemeClr val="tx1"/>
                </a:solidFill>
              </a:rPr>
              <a:t>порівняння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власного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асортименту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лікарських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засобів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із</a:t>
            </a:r>
            <a:r>
              <a:rPr lang="ru-RU" sz="2400" dirty="0">
                <a:solidFill>
                  <a:schemeClr val="tx1"/>
                </a:solidFill>
              </a:rPr>
              <a:t> продуктами </a:t>
            </a:r>
            <a:r>
              <a:rPr lang="ru-RU" sz="2400" dirty="0" err="1">
                <a:solidFill>
                  <a:schemeClr val="tx1"/>
                </a:solidFill>
              </a:rPr>
              <a:t>конкурентів</a:t>
            </a:r>
            <a:r>
              <a:rPr lang="ru-RU" sz="2400" dirty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що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лідирують</a:t>
            </a:r>
            <a:r>
              <a:rPr lang="ru-RU" sz="2400" dirty="0">
                <a:solidFill>
                  <a:schemeClr val="tx1"/>
                </a:solidFill>
              </a:rPr>
              <a:t> на ринку.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аналіз</a:t>
            </a:r>
            <a:r>
              <a:rPr lang="ru-RU" sz="2400" dirty="0">
                <a:solidFill>
                  <a:schemeClr val="tx1"/>
                </a:solidFill>
              </a:rPr>
              <a:t> проводить </a:t>
            </a:r>
            <a:r>
              <a:rPr lang="ru-RU" sz="2400" dirty="0" err="1">
                <a:solidFill>
                  <a:schemeClr val="tx1"/>
                </a:solidFill>
              </a:rPr>
              <a:t>фірма</a:t>
            </a:r>
            <a:r>
              <a:rPr lang="ru-RU" sz="2400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2400" b="1" u="sng" dirty="0" err="1">
                <a:solidFill>
                  <a:schemeClr val="tx1"/>
                </a:solidFill>
              </a:rPr>
              <a:t>Бенчмаркінг</a:t>
            </a:r>
            <a:endParaRPr lang="ru-RU" sz="2400" b="1" u="sng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>
                <a:solidFill>
                  <a:schemeClr val="tx1"/>
                </a:solidFill>
              </a:rPr>
              <a:t>АВС-</a:t>
            </a:r>
            <a:r>
              <a:rPr lang="ru-RU" sz="2400" dirty="0" err="1">
                <a:solidFill>
                  <a:schemeClr val="tx1"/>
                </a:solidFill>
              </a:rPr>
              <a:t>аналіз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Матриці</a:t>
            </a:r>
            <a:r>
              <a:rPr lang="ru-RU" sz="2400" dirty="0">
                <a:solidFill>
                  <a:schemeClr val="tx1"/>
                </a:solidFill>
              </a:rPr>
              <a:t> БКГ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>
                <a:solidFill>
                  <a:schemeClr val="tx1"/>
                </a:solidFill>
              </a:rPr>
              <a:t>SWOT-</a:t>
            </a:r>
            <a:r>
              <a:rPr lang="ru-RU" sz="2400" dirty="0" err="1">
                <a:solidFill>
                  <a:schemeClr val="tx1"/>
                </a:solidFill>
              </a:rPr>
              <a:t>аналіз</a:t>
            </a:r>
            <a:endParaRPr lang="ru-RU" sz="24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ru-RU" sz="2400" dirty="0" err="1">
                <a:solidFill>
                  <a:schemeClr val="tx1"/>
                </a:solidFill>
              </a:rPr>
              <a:t>Матриця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Ансоффа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0410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954" y="790788"/>
            <a:ext cx="8761413" cy="1088812"/>
          </a:xfrm>
        </p:spPr>
        <p:txBody>
          <a:bodyPr/>
          <a:lstStyle/>
          <a:p>
            <a:pPr algn="ctr"/>
            <a:r>
              <a:rPr lang="uk-UA" dirty="0" smtClean="0"/>
              <a:t>Фармацевтичний менеджмент та маркетинг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794" y="2430780"/>
            <a:ext cx="11087846" cy="417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Завідувач аптеки приділяє значну увагу </a:t>
            </a:r>
            <a:r>
              <a:rPr lang="uk-UA" sz="2400" b="1" dirty="0" smtClean="0">
                <a:solidFill>
                  <a:schemeClr val="tx1"/>
                </a:solidFill>
              </a:rPr>
              <a:t>організації власного робочого місця, плануванню та аналізу витрат робочого часу, прийому відвідувачів, проведенню ділових бесід і нарад, організації власного інформаційного забезпечення.</a:t>
            </a:r>
            <a:r>
              <a:rPr lang="uk-UA" sz="2400" dirty="0" smtClean="0">
                <a:solidFill>
                  <a:schemeClr val="tx1"/>
                </a:solidFill>
              </a:rPr>
              <a:t> Укажіть назву такої діяльності.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b="1" u="sng" dirty="0" err="1" smtClean="0">
                <a:solidFill>
                  <a:schemeClr val="tx1"/>
                </a:solidFill>
              </a:rPr>
              <a:t>Самоменеджмент</a:t>
            </a:r>
            <a:endParaRPr lang="uk-UA" sz="2400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Лідерство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err="1" smtClean="0">
                <a:solidFill>
                  <a:schemeClr val="tx1"/>
                </a:solidFill>
              </a:rPr>
              <a:t>Підриємницька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err="1" smtClean="0">
                <a:solidFill>
                  <a:schemeClr val="tx1"/>
                </a:solidFill>
              </a:rPr>
              <a:t>іяльність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Бізнес-планування</a:t>
            </a:r>
          </a:p>
          <a:p>
            <a:pPr marL="457200" indent="-457200">
              <a:buFont typeface="+mj-lt"/>
              <a:buAutoNum type="alphaUcPeriod"/>
            </a:pPr>
            <a:r>
              <a:rPr lang="uk-UA" sz="2400" dirty="0" smtClean="0">
                <a:solidFill>
                  <a:schemeClr val="tx1"/>
                </a:solidFill>
              </a:rPr>
              <a:t>Делегування повноважень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065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1780</TotalTime>
  <Words>5761</Words>
  <Application>Microsoft Office PowerPoint</Application>
  <PresentationFormat>Широкоэкранный</PresentationFormat>
  <Paragraphs>858</Paragraphs>
  <Slides>123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123</vt:i4>
      </vt:variant>
    </vt:vector>
  </HeadingPairs>
  <TitlesOfParts>
    <vt:vector size="127" baseType="lpstr">
      <vt:lpstr>Arial</vt:lpstr>
      <vt:lpstr>Century Gothic</vt:lpstr>
      <vt:lpstr>Wingdings 3</vt:lpstr>
      <vt:lpstr>Ион (конференц-зал)</vt:lpstr>
      <vt:lpstr>Фармацевтичний менеджмент  та 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  <vt:lpstr>Фармацевтичний менеджмент та маркетинг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128</cp:revision>
  <dcterms:created xsi:type="dcterms:W3CDTF">2023-10-04T12:50:32Z</dcterms:created>
  <dcterms:modified xsi:type="dcterms:W3CDTF">2025-09-15T13:30:00Z</dcterms:modified>
</cp:coreProperties>
</file>