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0" r:id="rId3"/>
    <p:sldId id="281" r:id="rId4"/>
    <p:sldId id="292" r:id="rId5"/>
    <p:sldId id="293" r:id="rId6"/>
    <p:sldId id="294" r:id="rId7"/>
    <p:sldId id="282" r:id="rId8"/>
    <p:sldId id="283" r:id="rId9"/>
    <p:sldId id="284" r:id="rId10"/>
    <p:sldId id="285" r:id="rId11"/>
    <p:sldId id="295" r:id="rId12"/>
    <p:sldId id="288" r:id="rId13"/>
    <p:sldId id="286" r:id="rId14"/>
    <p:sldId id="287" r:id="rId15"/>
    <p:sldId id="289" r:id="rId16"/>
    <p:sldId id="296" r:id="rId17"/>
    <p:sldId id="290" r:id="rId18"/>
    <p:sldId id="291" r:id="rId19"/>
    <p:sldId id="297" r:id="rId20"/>
    <p:sldId id="279"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A111915-BE36-4E01-A7E5-04B1672EAD32}" styleName="Светлый стиль 2 — акцент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9" d="100"/>
          <a:sy n="89" d="100"/>
        </p:scale>
        <p:origin x="1038" y="5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02.09.2025</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02.09.2025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02.09.2025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02.09.2025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02.09.2025</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02.09.2025</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02.09.2025</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02.09.2025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02.09.2025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02.09.2025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02.09.2025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02.09.2025</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87624" y="29154"/>
            <a:ext cx="7651576" cy="2304256"/>
          </a:xfrm>
        </p:spPr>
        <p:txBody>
          <a:bodyPr>
            <a:normAutofit/>
          </a:bodyPr>
          <a:lstStyle/>
          <a:p>
            <a:pPr algn="ctr"/>
            <a:r>
              <a:rPr lang="en-US" sz="3600" dirty="0">
                <a:solidFill>
                  <a:schemeClr val="tx1"/>
                </a:solidFill>
                <a:effectLst/>
              </a:rPr>
              <a:t>Ministry of Health of Ukraine</a:t>
            </a:r>
            <a:r>
              <a:rPr lang="ru-RU" sz="3600" dirty="0">
                <a:solidFill>
                  <a:schemeClr val="tx1"/>
                </a:solidFill>
                <a:effectLst/>
              </a:rPr>
              <a:t/>
            </a:r>
            <a:br>
              <a:rPr lang="ru-RU" sz="3600" dirty="0">
                <a:solidFill>
                  <a:schemeClr val="tx1"/>
                </a:solidFill>
                <a:effectLst/>
              </a:rPr>
            </a:br>
            <a:r>
              <a:rPr lang="en-US" sz="3600" dirty="0">
                <a:solidFill>
                  <a:schemeClr val="tx1"/>
                </a:solidFill>
                <a:effectLst/>
              </a:rPr>
              <a:t>Odesa National Medical University</a:t>
            </a:r>
            <a:r>
              <a:rPr lang="ru-RU" sz="3600" dirty="0">
                <a:solidFill>
                  <a:schemeClr val="tx1"/>
                </a:solidFill>
                <a:effectLst/>
              </a:rPr>
              <a:t/>
            </a:r>
            <a:br>
              <a:rPr lang="ru-RU" sz="3600" dirty="0">
                <a:solidFill>
                  <a:schemeClr val="tx1"/>
                </a:solidFill>
                <a:effectLst/>
              </a:rPr>
            </a:br>
            <a:r>
              <a:rPr lang="en-US" sz="3600" dirty="0" smtClean="0">
                <a:solidFill>
                  <a:schemeClr val="tx1"/>
                </a:solidFill>
                <a:effectLst/>
              </a:rPr>
              <a:t>International faculty</a:t>
            </a:r>
            <a:r>
              <a:rPr lang="ru-RU" sz="3600" dirty="0">
                <a:solidFill>
                  <a:schemeClr val="tx1"/>
                </a:solidFill>
                <a:effectLst/>
              </a:rPr>
              <a:t/>
            </a:r>
            <a:br>
              <a:rPr lang="ru-RU" sz="3600" dirty="0">
                <a:solidFill>
                  <a:schemeClr val="tx1"/>
                </a:solidFill>
                <a:effectLst/>
              </a:rPr>
            </a:br>
            <a:endParaRPr lang="ru-RU" sz="3600" dirty="0"/>
          </a:p>
        </p:txBody>
      </p:sp>
      <p:sp>
        <p:nvSpPr>
          <p:cNvPr id="3" name="Подзаголовок 2"/>
          <p:cNvSpPr>
            <a:spLocks noGrp="1"/>
          </p:cNvSpPr>
          <p:nvPr>
            <p:ph type="subTitle" idx="1"/>
          </p:nvPr>
        </p:nvSpPr>
        <p:spPr>
          <a:xfrm>
            <a:off x="1331640" y="1844824"/>
            <a:ext cx="7406640" cy="4824535"/>
          </a:xfrm>
        </p:spPr>
        <p:txBody>
          <a:bodyPr>
            <a:normAutofit fontScale="92500" lnSpcReduction="10000"/>
          </a:bodyPr>
          <a:lstStyle/>
          <a:p>
            <a:pPr algn="ctr"/>
            <a:r>
              <a:rPr lang="en-US" sz="2200" b="1" dirty="0"/>
              <a:t>LECTURE</a:t>
            </a:r>
            <a:r>
              <a:rPr lang="uk-UA" sz="2200" b="1" dirty="0"/>
              <a:t> </a:t>
            </a:r>
            <a:r>
              <a:rPr lang="uk-UA" sz="2200" b="1" dirty="0" smtClean="0"/>
              <a:t>№</a:t>
            </a:r>
            <a:r>
              <a:rPr lang="en-US" sz="2200" b="1" dirty="0" smtClean="0"/>
              <a:t>12</a:t>
            </a:r>
            <a:endParaRPr lang="uk-UA" sz="2200" b="1" dirty="0"/>
          </a:p>
          <a:p>
            <a:pPr algn="ctr"/>
            <a:r>
              <a:rPr lang="en-US" sz="3600" b="1" dirty="0" smtClean="0"/>
              <a:t>“</a:t>
            </a:r>
            <a:r>
              <a:rPr lang="en-US" sz="4400" b="1" dirty="0"/>
              <a:t>Marketing </a:t>
            </a:r>
            <a:r>
              <a:rPr lang="en-US" sz="4400" b="1" dirty="0" smtClean="0"/>
              <a:t>research and </a:t>
            </a:r>
            <a:r>
              <a:rPr lang="en-US" sz="4400" b="1" dirty="0"/>
              <a:t>information. </a:t>
            </a:r>
            <a:r>
              <a:rPr lang="en-US" sz="4400" b="1" dirty="0" smtClean="0"/>
              <a:t>Marketing information systems</a:t>
            </a:r>
            <a:r>
              <a:rPr lang="en-US" sz="4800" b="1" dirty="0" smtClean="0"/>
              <a:t>”</a:t>
            </a:r>
            <a:endParaRPr lang="uk-UA" sz="4800" b="1" dirty="0"/>
          </a:p>
          <a:p>
            <a:pPr algn="ctr"/>
            <a:endParaRPr lang="en-US" sz="2800" b="1" dirty="0" smtClean="0"/>
          </a:p>
          <a:p>
            <a:pPr algn="ctr"/>
            <a:endParaRPr lang="en-US" sz="2800" b="1" dirty="0"/>
          </a:p>
          <a:p>
            <a:pPr algn="ctr"/>
            <a:endParaRPr lang="en-US" sz="2800" b="1" dirty="0" smtClean="0"/>
          </a:p>
          <a:p>
            <a:pPr algn="ctr"/>
            <a:endParaRPr lang="uk-UA" sz="2800" b="1" dirty="0"/>
          </a:p>
          <a:p>
            <a:pPr algn="ctr"/>
            <a:endParaRPr lang="ru-RU" dirty="0" smtClean="0"/>
          </a:p>
          <a:p>
            <a:pPr algn="ctr"/>
            <a:r>
              <a:rPr lang="en-US" dirty="0" smtClean="0"/>
              <a:t>Odessa</a:t>
            </a:r>
            <a:r>
              <a:rPr lang="uk-UA" dirty="0" smtClean="0"/>
              <a:t> </a:t>
            </a:r>
            <a:r>
              <a:rPr lang="uk-UA" dirty="0"/>
              <a:t>– </a:t>
            </a:r>
            <a:r>
              <a:rPr lang="en-US" dirty="0" smtClean="0"/>
              <a:t>2025</a:t>
            </a:r>
            <a:endParaRPr lang="ru-RU" dirty="0"/>
          </a:p>
          <a:p>
            <a:endParaRPr lang="ru-RU" dirty="0"/>
          </a:p>
        </p:txBody>
      </p:sp>
      <p:pic>
        <p:nvPicPr>
          <p:cNvPr id="2050" name="Picture 2" descr="H:\Универ\5-ммф\лексция 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3933056"/>
            <a:ext cx="2880320" cy="2033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8060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608" y="116632"/>
            <a:ext cx="7992888" cy="3384376"/>
          </a:xfrm>
        </p:spPr>
        <p:style>
          <a:lnRef idx="1">
            <a:schemeClr val="accent2"/>
          </a:lnRef>
          <a:fillRef idx="2">
            <a:schemeClr val="accent2"/>
          </a:fillRef>
          <a:effectRef idx="1">
            <a:schemeClr val="accent2"/>
          </a:effectRef>
          <a:fontRef idx="minor">
            <a:schemeClr val="dk1"/>
          </a:fontRef>
        </p:style>
        <p:txBody>
          <a:bodyPr>
            <a:normAutofit fontScale="92500"/>
          </a:bodyPr>
          <a:lstStyle/>
          <a:p>
            <a:pPr marL="82296" indent="0" algn="just">
              <a:buNone/>
            </a:pPr>
            <a:r>
              <a:rPr lang="en-US" b="1" dirty="0"/>
              <a:t>MARKETING </a:t>
            </a:r>
            <a:r>
              <a:rPr lang="en-US" b="1" dirty="0" smtClean="0"/>
              <a:t>RESEARCH </a:t>
            </a:r>
            <a:r>
              <a:rPr lang="en-US" i="1" dirty="0"/>
              <a:t>are the scientific researches directed on regular gathering, </a:t>
            </a:r>
            <a:r>
              <a:rPr lang="en-US" i="1" dirty="0" err="1"/>
              <a:t>reflexion</a:t>
            </a:r>
            <a:r>
              <a:rPr lang="en-US" i="1" dirty="0"/>
              <a:t> and the analysis of the information concerning needs, opinions, motivations, relations, </a:t>
            </a:r>
            <a:r>
              <a:rPr lang="en-US" i="1" dirty="0" err="1"/>
              <a:t>behaviour</a:t>
            </a:r>
            <a:r>
              <a:rPr lang="en-US" i="1" dirty="0"/>
              <a:t> of separate persons and the </a:t>
            </a:r>
            <a:r>
              <a:rPr lang="en-US" i="1" dirty="0" smtClean="0"/>
              <a:t>organization's </a:t>
            </a:r>
            <a:r>
              <a:rPr lang="en-US" i="1" dirty="0"/>
              <a:t>(subjects of economic activities, official bodies, etc.) for the purpose of proved marketing decisions’ acceptance.</a:t>
            </a:r>
            <a:endParaRPr lang="ru-RU" i="1" dirty="0"/>
          </a:p>
        </p:txBody>
      </p:sp>
      <p:pic>
        <p:nvPicPr>
          <p:cNvPr id="1026" name="Picture 2" descr="H:\Универ\5-ммф\маркетинговые исследования.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8583"/>
          <a:stretch/>
        </p:blipFill>
        <p:spPr bwMode="auto">
          <a:xfrm>
            <a:off x="2771800" y="3848744"/>
            <a:ext cx="3816424" cy="2547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053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16632"/>
            <a:ext cx="7498080" cy="1143000"/>
          </a:xfrm>
        </p:spPr>
        <p:txBody>
          <a:bodyPr>
            <a:normAutofit fontScale="90000"/>
          </a:bodyPr>
          <a:lstStyle/>
          <a:p>
            <a:pPr algn="ctr"/>
            <a:r>
              <a:rPr lang="en-US" b="1" dirty="0"/>
              <a:t>Directions </a:t>
            </a:r>
            <a:r>
              <a:rPr lang="en-US" b="1" dirty="0" smtClean="0"/>
              <a:t>of marketing research</a:t>
            </a:r>
            <a:endParaRPr lang="ru-RU" b="1" dirty="0"/>
          </a:p>
        </p:txBody>
      </p:sp>
      <p:cxnSp>
        <p:nvCxnSpPr>
          <p:cNvPr id="5" name="Прямая со стрелкой 4"/>
          <p:cNvCxnSpPr/>
          <p:nvPr/>
        </p:nvCxnSpPr>
        <p:spPr>
          <a:xfrm flipH="1">
            <a:off x="1943708" y="908720"/>
            <a:ext cx="674984" cy="165618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 name="Прямая со стрелкой 6"/>
          <p:cNvCxnSpPr/>
          <p:nvPr/>
        </p:nvCxnSpPr>
        <p:spPr>
          <a:xfrm flipH="1">
            <a:off x="4932040" y="1303440"/>
            <a:ext cx="144016" cy="162150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 name="Прямая со стрелкой 7"/>
          <p:cNvCxnSpPr/>
          <p:nvPr/>
        </p:nvCxnSpPr>
        <p:spPr>
          <a:xfrm>
            <a:off x="6790073" y="764704"/>
            <a:ext cx="986283" cy="18002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6" name="Скругленный прямоугольник 15"/>
          <p:cNvSpPr/>
          <p:nvPr/>
        </p:nvSpPr>
        <p:spPr>
          <a:xfrm>
            <a:off x="755576" y="2564904"/>
            <a:ext cx="2448272" cy="684076"/>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b="1" dirty="0">
                <a:solidFill>
                  <a:schemeClr val="tx1"/>
                </a:solidFill>
              </a:rPr>
              <a:t>research of </a:t>
            </a:r>
            <a:r>
              <a:rPr lang="en-US" b="1" dirty="0" smtClean="0">
                <a:solidFill>
                  <a:schemeClr val="tx1"/>
                </a:solidFill>
              </a:rPr>
              <a:t>macro environment</a:t>
            </a:r>
            <a:endParaRPr lang="ru-RU" b="1" dirty="0">
              <a:solidFill>
                <a:schemeClr val="tx1"/>
              </a:solidFill>
            </a:endParaRPr>
          </a:p>
        </p:txBody>
      </p:sp>
      <p:sp>
        <p:nvSpPr>
          <p:cNvPr id="19" name="Скругленный прямоугольник 18"/>
          <p:cNvSpPr/>
          <p:nvPr/>
        </p:nvSpPr>
        <p:spPr>
          <a:xfrm>
            <a:off x="3761910" y="2924944"/>
            <a:ext cx="2340260" cy="648072"/>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b="1" dirty="0">
                <a:solidFill>
                  <a:schemeClr val="tx1"/>
                </a:solidFill>
              </a:rPr>
              <a:t>research of </a:t>
            </a:r>
            <a:r>
              <a:rPr lang="en-US" b="1" dirty="0" smtClean="0">
                <a:solidFill>
                  <a:schemeClr val="tx1"/>
                </a:solidFill>
              </a:rPr>
              <a:t>microenvironment</a:t>
            </a:r>
            <a:endParaRPr lang="ru-RU" b="1" dirty="0">
              <a:solidFill>
                <a:schemeClr val="tx1"/>
              </a:solidFill>
            </a:endParaRPr>
          </a:p>
        </p:txBody>
      </p:sp>
      <p:sp>
        <p:nvSpPr>
          <p:cNvPr id="20" name="Скругленный прямоугольник 19"/>
          <p:cNvSpPr/>
          <p:nvPr/>
        </p:nvSpPr>
        <p:spPr>
          <a:xfrm>
            <a:off x="6516216" y="2564904"/>
            <a:ext cx="2520280" cy="1008112"/>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b="1" dirty="0">
                <a:solidFill>
                  <a:schemeClr val="tx1"/>
                </a:solidFill>
              </a:rPr>
              <a:t>research of </a:t>
            </a:r>
            <a:r>
              <a:rPr lang="en-US" b="1" dirty="0" smtClean="0">
                <a:solidFill>
                  <a:schemeClr val="tx1"/>
                </a:solidFill>
              </a:rPr>
              <a:t>the </a:t>
            </a:r>
            <a:r>
              <a:rPr lang="en-US" b="1" dirty="0">
                <a:solidFill>
                  <a:schemeClr val="tx1"/>
                </a:solidFill>
              </a:rPr>
              <a:t>internal environment of the enterprise.</a:t>
            </a:r>
            <a:endParaRPr lang="ru-RU" b="1" dirty="0">
              <a:solidFill>
                <a:schemeClr val="tx1"/>
              </a:solidFill>
            </a:endParaRPr>
          </a:p>
        </p:txBody>
      </p:sp>
      <p:cxnSp>
        <p:nvCxnSpPr>
          <p:cNvPr id="23" name="Прямая со стрелкой 22"/>
          <p:cNvCxnSpPr>
            <a:stCxn id="16" idx="2"/>
          </p:cNvCxnSpPr>
          <p:nvPr/>
        </p:nvCxnSpPr>
        <p:spPr>
          <a:xfrm>
            <a:off x="1979712" y="3248980"/>
            <a:ext cx="0" cy="32403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4" name="Прямая со стрелкой 23"/>
          <p:cNvCxnSpPr/>
          <p:nvPr/>
        </p:nvCxnSpPr>
        <p:spPr>
          <a:xfrm>
            <a:off x="4932040" y="3573016"/>
            <a:ext cx="0" cy="32403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5" name="Прямая со стрелкой 24"/>
          <p:cNvCxnSpPr/>
          <p:nvPr/>
        </p:nvCxnSpPr>
        <p:spPr>
          <a:xfrm>
            <a:off x="7793065" y="3587996"/>
            <a:ext cx="0" cy="32403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6" name="Скругленный прямоугольник 25"/>
          <p:cNvSpPr/>
          <p:nvPr/>
        </p:nvSpPr>
        <p:spPr>
          <a:xfrm>
            <a:off x="971600" y="3573016"/>
            <a:ext cx="2088232" cy="2446449"/>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allow to define its strategy, to allocate perspective directions for work on the market.</a:t>
            </a:r>
            <a:endParaRPr lang="ru-RU" sz="2000" dirty="0">
              <a:solidFill>
                <a:schemeClr val="tx1"/>
              </a:solidFill>
            </a:endParaRPr>
          </a:p>
        </p:txBody>
      </p:sp>
      <p:sp>
        <p:nvSpPr>
          <p:cNvPr id="27" name="Скругленный прямоугольник 26"/>
          <p:cNvSpPr/>
          <p:nvPr/>
        </p:nvSpPr>
        <p:spPr>
          <a:xfrm>
            <a:off x="3887924" y="3897052"/>
            <a:ext cx="2088232" cy="2196244"/>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study the market, competitors, consumers, goods, prices, distribution systems.</a:t>
            </a:r>
            <a:endParaRPr lang="ru-RU" sz="2000" dirty="0">
              <a:solidFill>
                <a:schemeClr val="tx1"/>
              </a:solidFill>
            </a:endParaRPr>
          </a:p>
        </p:txBody>
      </p:sp>
      <p:sp>
        <p:nvSpPr>
          <p:cNvPr id="28" name="Скругленный прямоугольник 27"/>
          <p:cNvSpPr/>
          <p:nvPr/>
        </p:nvSpPr>
        <p:spPr>
          <a:xfrm>
            <a:off x="6748949" y="3816592"/>
            <a:ext cx="2088232" cy="2258372"/>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Manufacture, sale, management, marketing, the finance are analyzed</a:t>
            </a:r>
            <a:endParaRPr lang="ru-RU" sz="2000" dirty="0">
              <a:solidFill>
                <a:schemeClr val="tx1"/>
              </a:solidFill>
            </a:endParaRPr>
          </a:p>
        </p:txBody>
      </p:sp>
      <p:sp>
        <p:nvSpPr>
          <p:cNvPr id="9" name="Прямоугольник 8"/>
          <p:cNvSpPr/>
          <p:nvPr/>
        </p:nvSpPr>
        <p:spPr>
          <a:xfrm>
            <a:off x="1187624" y="6166621"/>
            <a:ext cx="7776356" cy="646331"/>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US" dirty="0">
                <a:solidFill>
                  <a:srgbClr val="000000"/>
                </a:solidFill>
                <a:latin typeface="Cambria" panose="02040503050406030204" pitchFamily="18" charset="0"/>
              </a:rPr>
              <a:t>Concrete result of marketing research take place at a choice of </a:t>
            </a:r>
            <a:r>
              <a:rPr lang="en-US" dirty="0" smtClean="0">
                <a:solidFill>
                  <a:srgbClr val="000000"/>
                </a:solidFill>
                <a:latin typeface="Cambria" panose="02040503050406030204" pitchFamily="18" charset="0"/>
              </a:rPr>
              <a:t>strategy </a:t>
            </a:r>
            <a:r>
              <a:rPr lang="en-US" dirty="0">
                <a:solidFill>
                  <a:srgbClr val="000000"/>
                </a:solidFill>
                <a:latin typeface="Cambria" panose="02040503050406030204" pitchFamily="18" charset="0"/>
              </a:rPr>
              <a:t>and tactics of enterprise’s marketing activity. </a:t>
            </a:r>
            <a:endParaRPr lang="uk-UA" dirty="0"/>
          </a:p>
        </p:txBody>
      </p:sp>
    </p:spTree>
    <p:extLst>
      <p:ext uri="{BB962C8B-B14F-4D97-AF65-F5344CB8AC3E}">
        <p14:creationId xmlns:p14="http://schemas.microsoft.com/office/powerpoint/2010/main" val="1070032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9672" y="116632"/>
            <a:ext cx="6912768" cy="576064"/>
          </a:xfrm>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2400" b="1" dirty="0"/>
              <a:t>Directions </a:t>
            </a:r>
            <a:r>
              <a:rPr lang="en-US" sz="2400" b="1" dirty="0" smtClean="0"/>
              <a:t>of marketing research</a:t>
            </a:r>
            <a:endParaRPr lang="ru-RU" sz="2400" b="1" dirty="0"/>
          </a:p>
        </p:txBody>
      </p:sp>
      <p:graphicFrame>
        <p:nvGraphicFramePr>
          <p:cNvPr id="3" name="Таблица 2"/>
          <p:cNvGraphicFramePr>
            <a:graphicFrameLocks noGrp="1"/>
          </p:cNvGraphicFramePr>
          <p:nvPr>
            <p:extLst>
              <p:ext uri="{D42A27DB-BD31-4B8C-83A1-F6EECF244321}">
                <p14:modId xmlns:p14="http://schemas.microsoft.com/office/powerpoint/2010/main" val="918236595"/>
              </p:ext>
            </p:extLst>
          </p:nvPr>
        </p:nvGraphicFramePr>
        <p:xfrm>
          <a:off x="1115616" y="836712"/>
          <a:ext cx="8028383" cy="5864696"/>
        </p:xfrm>
        <a:graphic>
          <a:graphicData uri="http://schemas.openxmlformats.org/drawingml/2006/table">
            <a:tbl>
              <a:tblPr firstRow="1" bandRow="1">
                <a:tableStyleId>{5C22544A-7EE6-4342-B048-85BDC9FD1C3A}</a:tableStyleId>
              </a:tblPr>
              <a:tblGrid>
                <a:gridCol w="2315880"/>
                <a:gridCol w="2933448"/>
                <a:gridCol w="2779055"/>
              </a:tblGrid>
              <a:tr h="349083">
                <a:tc>
                  <a:txBody>
                    <a:bodyPr/>
                    <a:lstStyle/>
                    <a:p>
                      <a:r>
                        <a:rPr lang="en-US" dirty="0" smtClean="0"/>
                        <a:t>Type</a:t>
                      </a:r>
                      <a:endParaRPr lang="uk-UA" dirty="0"/>
                    </a:p>
                  </a:txBody>
                  <a:tcPr/>
                </a:tc>
                <a:tc>
                  <a:txBody>
                    <a:bodyPr/>
                    <a:lstStyle/>
                    <a:p>
                      <a:r>
                        <a:rPr lang="en-US" dirty="0" smtClean="0"/>
                        <a:t>Goal </a:t>
                      </a:r>
                      <a:endParaRPr lang="uk-UA" dirty="0"/>
                    </a:p>
                  </a:txBody>
                  <a:tcPr/>
                </a:tc>
                <a:tc>
                  <a:txBody>
                    <a:bodyPr/>
                    <a:lstStyle/>
                    <a:p>
                      <a:r>
                        <a:rPr lang="en-US" dirty="0" smtClean="0"/>
                        <a:t>Results </a:t>
                      </a:r>
                      <a:endParaRPr lang="uk-UA" dirty="0"/>
                    </a:p>
                  </a:txBody>
                  <a:tcPr/>
                </a:tc>
              </a:tr>
              <a:tr h="2298536">
                <a:tc>
                  <a:txBody>
                    <a:bodyPr/>
                    <a:lstStyle/>
                    <a:p>
                      <a:r>
                        <a:rPr kumimoji="0" lang="en-US" sz="1800" b="1" i="0" u="none" strike="noStrike" kern="1200" baseline="0" dirty="0" smtClean="0">
                          <a:solidFill>
                            <a:schemeClr val="dk1"/>
                          </a:solidFill>
                          <a:latin typeface="+mn-lt"/>
                          <a:ea typeface="+mn-ea"/>
                          <a:cs typeface="+mn-cs"/>
                        </a:rPr>
                        <a:t>Market research </a:t>
                      </a:r>
                      <a:endParaRPr lang="uk-UA" dirty="0"/>
                    </a:p>
                  </a:txBody>
                  <a:tcPr/>
                </a:tc>
                <a:tc>
                  <a:txBody>
                    <a:bodyPr/>
                    <a:lstStyle/>
                    <a:p>
                      <a:r>
                        <a:rPr kumimoji="0" lang="en-US" sz="1800" b="0" i="0" u="none" strike="noStrike" kern="1200" baseline="0" dirty="0" smtClean="0">
                          <a:solidFill>
                            <a:schemeClr val="dk1"/>
                          </a:solidFill>
                          <a:latin typeface="+mn-lt"/>
                          <a:ea typeface="+mn-ea"/>
                          <a:cs typeface="+mn-cs"/>
                        </a:rPr>
                        <a:t>research are tendencies and processes on the market which include the economic changes analysis, scientific and technical, demographic, ecological, legislative and other factors. </a:t>
                      </a:r>
                      <a:endParaRPr lang="uk-UA" dirty="0"/>
                    </a:p>
                  </a:txBody>
                  <a:tcPr/>
                </a:tc>
                <a:tc>
                  <a:txBody>
                    <a:bodyPr/>
                    <a:lstStyle/>
                    <a:p>
                      <a:r>
                        <a:rPr kumimoji="0" lang="en-US" sz="1800" b="0" i="0" u="none" strike="noStrike" kern="1200" baseline="0" dirty="0" smtClean="0">
                          <a:solidFill>
                            <a:schemeClr val="dk1"/>
                          </a:solidFill>
                          <a:latin typeface="+mn-lt"/>
                          <a:ea typeface="+mn-ea"/>
                          <a:cs typeface="+mn-cs"/>
                        </a:rPr>
                        <a:t>forecasts of its development, an estimation of conjecture tendencies, definition of key success factors. The market segmentation, choice of the target markets and market niches is carried out. </a:t>
                      </a:r>
                      <a:endParaRPr lang="uk-UA" dirty="0"/>
                    </a:p>
                  </a:txBody>
                  <a:tcPr/>
                </a:tc>
              </a:tr>
              <a:tr h="602527">
                <a:tc>
                  <a:txBody>
                    <a:bodyPr/>
                    <a:lstStyle/>
                    <a:p>
                      <a:r>
                        <a:rPr kumimoji="0" lang="en-US" sz="1800" b="1" i="0" u="none" strike="noStrike" kern="1200" baseline="0" dirty="0" smtClean="0">
                          <a:solidFill>
                            <a:schemeClr val="dk1"/>
                          </a:solidFill>
                          <a:latin typeface="+mn-lt"/>
                          <a:ea typeface="+mn-ea"/>
                          <a:cs typeface="+mn-cs"/>
                        </a:rPr>
                        <a:t>Research of consumers </a:t>
                      </a:r>
                      <a:endParaRPr lang="uk-UA" dirty="0"/>
                    </a:p>
                  </a:txBody>
                  <a:tcPr/>
                </a:tc>
                <a:tc>
                  <a:txBody>
                    <a:bodyPr/>
                    <a:lstStyle/>
                    <a:p>
                      <a:r>
                        <a:rPr kumimoji="0" lang="en-US" sz="1800" b="0" i="0" u="none" strike="noStrike" kern="1200" baseline="0" dirty="0" smtClean="0">
                          <a:solidFill>
                            <a:schemeClr val="dk1"/>
                          </a:solidFill>
                          <a:latin typeface="+mn-lt"/>
                          <a:ea typeface="+mn-ea"/>
                          <a:cs typeface="+mn-cs"/>
                        </a:rPr>
                        <a:t>define factors of consumers choice of goods (incomes, a social status, an age, sex, education). </a:t>
                      </a:r>
                      <a:endParaRPr lang="uk-UA" dirty="0"/>
                    </a:p>
                  </a:txBody>
                  <a:tcPr/>
                </a:tc>
                <a:tc>
                  <a:txBody>
                    <a:bodyPr/>
                    <a:lstStyle/>
                    <a:p>
                      <a:r>
                        <a:rPr kumimoji="0" lang="en-US" sz="1800" b="0" i="0" u="none" strike="noStrike" kern="1200" baseline="0" dirty="0" smtClean="0">
                          <a:solidFill>
                            <a:schemeClr val="dk1"/>
                          </a:solidFill>
                          <a:latin typeface="+mn-lt"/>
                          <a:ea typeface="+mn-ea"/>
                          <a:cs typeface="+mn-cs"/>
                        </a:rPr>
                        <a:t>consumer demand tendencies are investigated </a:t>
                      </a:r>
                      <a:endParaRPr lang="uk-UA" dirty="0"/>
                    </a:p>
                  </a:txBody>
                  <a:tcPr/>
                </a:tc>
              </a:tr>
              <a:tr h="602527">
                <a:tc>
                  <a:txBody>
                    <a:bodyPr/>
                    <a:lstStyle/>
                    <a:p>
                      <a:r>
                        <a:rPr kumimoji="0" lang="en-US" sz="1800" b="1" i="0" u="none" strike="noStrike" kern="1200" baseline="0" dirty="0" smtClean="0">
                          <a:solidFill>
                            <a:schemeClr val="dk1"/>
                          </a:solidFill>
                          <a:latin typeface="+mn-lt"/>
                          <a:ea typeface="+mn-ea"/>
                          <a:cs typeface="+mn-cs"/>
                        </a:rPr>
                        <a:t>Research of competitors </a:t>
                      </a:r>
                      <a:endParaRPr lang="uk-UA" dirty="0"/>
                    </a:p>
                  </a:txBody>
                  <a:tcPr/>
                </a:tc>
                <a:tc>
                  <a:txBody>
                    <a:bodyPr/>
                    <a:lstStyle/>
                    <a:p>
                      <a:r>
                        <a:rPr kumimoji="0" lang="en-US" sz="1800" b="0" i="0" u="none" strike="noStrike" kern="1200" baseline="0" dirty="0" smtClean="0">
                          <a:solidFill>
                            <a:schemeClr val="dk1"/>
                          </a:solidFill>
                          <a:latin typeface="+mn-lt"/>
                          <a:ea typeface="+mn-ea"/>
                          <a:cs typeface="+mn-cs"/>
                        </a:rPr>
                        <a:t>reception of necessary data for maintenance of competitive advantages on the market and also to find co-operation possibilities </a:t>
                      </a:r>
                      <a:endParaRPr lang="uk-UA" dirty="0"/>
                    </a:p>
                  </a:txBody>
                  <a:tcPr/>
                </a:tc>
                <a:tc>
                  <a:txBody>
                    <a:bodyPr/>
                    <a:lstStyle/>
                    <a:p>
                      <a:r>
                        <a:rPr kumimoji="0" lang="en-US" sz="1800" b="0" i="0" u="none" strike="noStrike" kern="1200" baseline="0" dirty="0" smtClean="0">
                          <a:solidFill>
                            <a:schemeClr val="dk1"/>
                          </a:solidFill>
                          <a:latin typeface="+mn-lt"/>
                          <a:ea typeface="+mn-ea"/>
                          <a:cs typeface="+mn-cs"/>
                        </a:rPr>
                        <a:t>The choice of ways and possibilities of achievement of the most convenient position in the market concerning competitors becomes result of such research. </a:t>
                      </a:r>
                      <a:endParaRPr lang="uk-UA" dirty="0"/>
                    </a:p>
                  </a:txBody>
                  <a:tcPr/>
                </a:tc>
              </a:tr>
            </a:tbl>
          </a:graphicData>
        </a:graphic>
      </p:graphicFrame>
    </p:spTree>
    <p:extLst>
      <p:ext uri="{BB962C8B-B14F-4D97-AF65-F5344CB8AC3E}">
        <p14:creationId xmlns:p14="http://schemas.microsoft.com/office/powerpoint/2010/main" val="2296894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9672" y="116632"/>
            <a:ext cx="6912768" cy="576064"/>
          </a:xfrm>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2400" b="1" dirty="0"/>
              <a:t>Directions </a:t>
            </a:r>
            <a:r>
              <a:rPr lang="en-US" sz="2400" b="1" dirty="0" smtClean="0"/>
              <a:t>of marketing research</a:t>
            </a:r>
            <a:endParaRPr lang="ru-RU" sz="2400" b="1" dirty="0"/>
          </a:p>
        </p:txBody>
      </p:sp>
      <p:graphicFrame>
        <p:nvGraphicFramePr>
          <p:cNvPr id="3" name="Таблица 2"/>
          <p:cNvGraphicFramePr>
            <a:graphicFrameLocks noGrp="1"/>
          </p:cNvGraphicFramePr>
          <p:nvPr>
            <p:extLst>
              <p:ext uri="{D42A27DB-BD31-4B8C-83A1-F6EECF244321}">
                <p14:modId xmlns:p14="http://schemas.microsoft.com/office/powerpoint/2010/main" val="1782836531"/>
              </p:ext>
            </p:extLst>
          </p:nvPr>
        </p:nvGraphicFramePr>
        <p:xfrm>
          <a:off x="1043608" y="836712"/>
          <a:ext cx="8064895" cy="5852160"/>
        </p:xfrm>
        <a:graphic>
          <a:graphicData uri="http://schemas.openxmlformats.org/drawingml/2006/table">
            <a:tbl>
              <a:tblPr firstRow="1" bandRow="1">
                <a:tableStyleId>{5C22544A-7EE6-4342-B048-85BDC9FD1C3A}</a:tableStyleId>
              </a:tblPr>
              <a:tblGrid>
                <a:gridCol w="1728192"/>
                <a:gridCol w="3545009"/>
                <a:gridCol w="2791694"/>
              </a:tblGrid>
              <a:tr h="349083">
                <a:tc>
                  <a:txBody>
                    <a:bodyPr/>
                    <a:lstStyle/>
                    <a:p>
                      <a:pPr algn="ctr"/>
                      <a:r>
                        <a:rPr lang="en-US" dirty="0" smtClean="0"/>
                        <a:t>Type</a:t>
                      </a:r>
                      <a:endParaRPr lang="uk-UA" dirty="0"/>
                    </a:p>
                  </a:txBody>
                  <a:tcPr/>
                </a:tc>
                <a:tc>
                  <a:txBody>
                    <a:bodyPr/>
                    <a:lstStyle/>
                    <a:p>
                      <a:pPr algn="ctr"/>
                      <a:r>
                        <a:rPr lang="en-US" dirty="0" smtClean="0"/>
                        <a:t>Goal </a:t>
                      </a:r>
                      <a:endParaRPr lang="uk-UA" dirty="0"/>
                    </a:p>
                  </a:txBody>
                  <a:tcPr/>
                </a:tc>
                <a:tc>
                  <a:txBody>
                    <a:bodyPr/>
                    <a:lstStyle/>
                    <a:p>
                      <a:r>
                        <a:rPr lang="en-US" dirty="0" smtClean="0"/>
                        <a:t>Results </a:t>
                      </a:r>
                      <a:endParaRPr lang="uk-UA" dirty="0"/>
                    </a:p>
                  </a:txBody>
                  <a:tcPr/>
                </a:tc>
              </a:tr>
              <a:tr h="349083">
                <a:tc>
                  <a:txBody>
                    <a:bodyPr/>
                    <a:lstStyle/>
                    <a:p>
                      <a:r>
                        <a:rPr kumimoji="0" lang="en-US" sz="1800" b="1" i="0" u="none" strike="noStrike" kern="1200" baseline="0" dirty="0" smtClean="0">
                          <a:solidFill>
                            <a:schemeClr val="dk1"/>
                          </a:solidFill>
                          <a:latin typeface="+mn-lt"/>
                          <a:ea typeface="+mn-ea"/>
                          <a:cs typeface="+mn-cs"/>
                        </a:rPr>
                        <a:t>Goods research </a:t>
                      </a:r>
                      <a:endParaRPr lang="uk-UA" dirty="0"/>
                    </a:p>
                  </a:txBody>
                  <a:tcPr/>
                </a:tc>
                <a:tc>
                  <a:txBody>
                    <a:bodyPr/>
                    <a:lstStyle/>
                    <a:p>
                      <a:r>
                        <a:rPr kumimoji="0" lang="en-US" sz="1800" b="0" i="0" u="none" strike="noStrike" kern="1200" baseline="0" dirty="0" smtClean="0">
                          <a:solidFill>
                            <a:schemeClr val="dk1"/>
                          </a:solidFill>
                          <a:latin typeface="+mn-lt"/>
                          <a:ea typeface="+mn-ea"/>
                          <a:cs typeface="+mn-cs"/>
                        </a:rPr>
                        <a:t>is determine of conformity of technical and economic indicators and quality of goods which are present on the market, to requirements of buyers, and also their competitiveness analysis. </a:t>
                      </a:r>
                      <a:endParaRPr lang="uk-UA" dirty="0"/>
                    </a:p>
                  </a:txBody>
                  <a:tcPr/>
                </a:tc>
                <a:tc>
                  <a:txBody>
                    <a:bodyPr/>
                    <a:lstStyle/>
                    <a:p>
                      <a:r>
                        <a:rPr kumimoji="0" lang="en-US" sz="1800" b="0" i="0" u="none" strike="noStrike" kern="1200" baseline="0" dirty="0" smtClean="0">
                          <a:solidFill>
                            <a:schemeClr val="dk1"/>
                          </a:solidFill>
                          <a:latin typeface="+mn-lt"/>
                          <a:ea typeface="+mn-ea"/>
                          <a:cs typeface="+mn-cs"/>
                        </a:rPr>
                        <a:t>Results of research give the chance to the enterprise to develop own assortment of goods according to consumers needs, to raise their competitiveness, </a:t>
                      </a:r>
                      <a:endParaRPr lang="uk-UA" dirty="0"/>
                    </a:p>
                  </a:txBody>
                  <a:tcPr/>
                </a:tc>
              </a:tr>
              <a:tr h="349083">
                <a:tc>
                  <a:txBody>
                    <a:bodyPr/>
                    <a:lstStyle/>
                    <a:p>
                      <a:r>
                        <a:rPr kumimoji="0" lang="en-US" sz="1800" b="1" i="0" u="none" strike="noStrike" kern="1200" baseline="0" dirty="0" smtClean="0">
                          <a:solidFill>
                            <a:schemeClr val="dk1"/>
                          </a:solidFill>
                          <a:latin typeface="+mn-lt"/>
                          <a:ea typeface="+mn-ea"/>
                          <a:cs typeface="+mn-cs"/>
                        </a:rPr>
                        <a:t>Price research </a:t>
                      </a:r>
                      <a:endParaRPr lang="uk-UA" dirty="0"/>
                    </a:p>
                  </a:txBody>
                  <a:tcPr/>
                </a:tc>
                <a:tc>
                  <a:txBody>
                    <a:bodyPr/>
                    <a:lstStyle/>
                    <a:p>
                      <a:r>
                        <a:rPr kumimoji="0" lang="en-US" sz="1800" b="0" i="0" u="none" strike="noStrike" kern="1200" baseline="0" dirty="0" smtClean="0">
                          <a:solidFill>
                            <a:schemeClr val="dk1"/>
                          </a:solidFill>
                          <a:latin typeface="+mn-lt"/>
                          <a:ea typeface="+mn-ea"/>
                          <a:cs typeface="+mn-cs"/>
                        </a:rPr>
                        <a:t>directed on definition of such level and a parity of the prices which give the maximum profit with minimum expenses. </a:t>
                      </a:r>
                      <a:endParaRPr lang="uk-UA" dirty="0"/>
                    </a:p>
                  </a:txBody>
                  <a:tcPr/>
                </a:tc>
                <a:tc>
                  <a:txBody>
                    <a:bodyPr/>
                    <a:lstStyle/>
                    <a:p>
                      <a:r>
                        <a:rPr kumimoji="0" lang="en-US" sz="1800" b="0" i="0" u="none" strike="noStrike" kern="1200" baseline="0" dirty="0" smtClean="0">
                          <a:solidFill>
                            <a:schemeClr val="dk1"/>
                          </a:solidFill>
                          <a:latin typeface="+mn-lt"/>
                          <a:ea typeface="+mn-ea"/>
                          <a:cs typeface="+mn-cs"/>
                        </a:rPr>
                        <a:t>As a result of the spent research optimum parities "expense-price" and "price-profit" are selected. </a:t>
                      </a:r>
                      <a:endParaRPr lang="uk-UA" dirty="0"/>
                    </a:p>
                  </a:txBody>
                  <a:tcPr/>
                </a:tc>
              </a:tr>
              <a:tr h="860753">
                <a:tc>
                  <a:txBody>
                    <a:bodyPr/>
                    <a:lstStyle/>
                    <a:p>
                      <a:r>
                        <a:rPr kumimoji="0" lang="en-US" sz="1800" b="1" i="0" u="none" strike="noStrike" kern="1200" baseline="0" dirty="0" smtClean="0">
                          <a:solidFill>
                            <a:schemeClr val="dk1"/>
                          </a:solidFill>
                          <a:latin typeface="+mn-lt"/>
                          <a:ea typeface="+mn-ea"/>
                          <a:cs typeface="+mn-cs"/>
                        </a:rPr>
                        <a:t>Research of distribution and sales </a:t>
                      </a:r>
                      <a:endParaRPr lang="uk-UA" dirty="0"/>
                    </a:p>
                  </a:txBody>
                  <a:tcPr/>
                </a:tc>
                <a:tc>
                  <a:txBody>
                    <a:bodyPr/>
                    <a:lstStyle/>
                    <a:p>
                      <a:r>
                        <a:rPr kumimoji="0" lang="en-US" sz="1800" b="0" i="0" u="none" strike="noStrike" kern="1200" baseline="0" dirty="0" smtClean="0">
                          <a:solidFill>
                            <a:schemeClr val="dk1"/>
                          </a:solidFill>
                          <a:latin typeface="+mn-lt"/>
                          <a:ea typeface="+mn-ea"/>
                          <a:cs typeface="+mn-cs"/>
                        </a:rPr>
                        <a:t>provides determining of the most effective ways and means of the fastest selling of goods to the consumer. </a:t>
                      </a:r>
                      <a:endParaRPr lang="uk-UA" dirty="0"/>
                    </a:p>
                  </a:txBody>
                  <a:tcPr/>
                </a:tc>
                <a:tc>
                  <a:txBody>
                    <a:bodyPr/>
                    <a:lstStyle/>
                    <a:p>
                      <a:r>
                        <a:rPr kumimoji="0" lang="en-US" sz="1800" b="0" i="0" u="none" strike="noStrike" kern="1200" baseline="0" dirty="0" smtClean="0">
                          <a:solidFill>
                            <a:schemeClr val="dk1"/>
                          </a:solidFill>
                          <a:latin typeface="+mn-lt"/>
                          <a:ea typeface="+mn-ea"/>
                          <a:cs typeface="+mn-cs"/>
                        </a:rPr>
                        <a:t>Such data allow to define possibilities of increase in goods turnover, to </a:t>
                      </a:r>
                      <a:r>
                        <a:rPr kumimoji="0" lang="en-US" sz="1800" b="0" i="0" u="none" strike="noStrike" kern="1200" baseline="0" dirty="0" err="1" smtClean="0">
                          <a:solidFill>
                            <a:schemeClr val="dk1"/>
                          </a:solidFill>
                          <a:latin typeface="+mn-lt"/>
                          <a:ea typeface="+mn-ea"/>
                          <a:cs typeface="+mn-cs"/>
                        </a:rPr>
                        <a:t>optimise</a:t>
                      </a:r>
                      <a:r>
                        <a:rPr kumimoji="0" lang="en-US" sz="1800" b="0" i="0" u="none" strike="noStrike" kern="1200" baseline="0" dirty="0" smtClean="0">
                          <a:solidFill>
                            <a:schemeClr val="dk1"/>
                          </a:solidFill>
                          <a:latin typeface="+mn-lt"/>
                          <a:ea typeface="+mn-ea"/>
                          <a:cs typeface="+mn-cs"/>
                        </a:rPr>
                        <a:t> commodity stocks, to develop criteria of a of effective distribution channels choice and techniques of sale to end users. </a:t>
                      </a:r>
                      <a:endParaRPr lang="uk-UA" dirty="0"/>
                    </a:p>
                  </a:txBody>
                  <a:tcPr/>
                </a:tc>
              </a:tr>
            </a:tbl>
          </a:graphicData>
        </a:graphic>
      </p:graphicFrame>
    </p:spTree>
    <p:extLst>
      <p:ext uri="{BB962C8B-B14F-4D97-AF65-F5344CB8AC3E}">
        <p14:creationId xmlns:p14="http://schemas.microsoft.com/office/powerpoint/2010/main" val="3618816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9672" y="116632"/>
            <a:ext cx="6912768" cy="576064"/>
          </a:xfrm>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2400" b="1" dirty="0"/>
              <a:t>Directions </a:t>
            </a:r>
            <a:r>
              <a:rPr lang="en-US" sz="2400" b="1" dirty="0" smtClean="0"/>
              <a:t>of marketing research</a:t>
            </a:r>
            <a:endParaRPr lang="ru-RU" sz="2400" b="1" dirty="0"/>
          </a:p>
        </p:txBody>
      </p:sp>
      <p:graphicFrame>
        <p:nvGraphicFramePr>
          <p:cNvPr id="3" name="Таблица 2"/>
          <p:cNvGraphicFramePr>
            <a:graphicFrameLocks noGrp="1"/>
          </p:cNvGraphicFramePr>
          <p:nvPr>
            <p:extLst>
              <p:ext uri="{D42A27DB-BD31-4B8C-83A1-F6EECF244321}">
                <p14:modId xmlns:p14="http://schemas.microsoft.com/office/powerpoint/2010/main" val="1620886945"/>
              </p:ext>
            </p:extLst>
          </p:nvPr>
        </p:nvGraphicFramePr>
        <p:xfrm>
          <a:off x="1187623" y="836712"/>
          <a:ext cx="7704856" cy="5760720"/>
        </p:xfrm>
        <a:graphic>
          <a:graphicData uri="http://schemas.openxmlformats.org/drawingml/2006/table">
            <a:tbl>
              <a:tblPr firstRow="1" bandRow="1">
                <a:tableStyleId>{5C22544A-7EE6-4342-B048-85BDC9FD1C3A}</a:tableStyleId>
              </a:tblPr>
              <a:tblGrid>
                <a:gridCol w="2222555"/>
                <a:gridCol w="2815236"/>
                <a:gridCol w="2667065"/>
              </a:tblGrid>
              <a:tr h="349083">
                <a:tc>
                  <a:txBody>
                    <a:bodyPr/>
                    <a:lstStyle/>
                    <a:p>
                      <a:pPr algn="ctr"/>
                      <a:r>
                        <a:rPr lang="en-US" dirty="0" smtClean="0"/>
                        <a:t>Type</a:t>
                      </a:r>
                      <a:endParaRPr lang="uk-UA" dirty="0"/>
                    </a:p>
                  </a:txBody>
                  <a:tcPr/>
                </a:tc>
                <a:tc>
                  <a:txBody>
                    <a:bodyPr/>
                    <a:lstStyle/>
                    <a:p>
                      <a:pPr algn="ctr"/>
                      <a:r>
                        <a:rPr lang="en-US" dirty="0" smtClean="0"/>
                        <a:t>Goal </a:t>
                      </a:r>
                      <a:endParaRPr lang="uk-UA" dirty="0"/>
                    </a:p>
                  </a:txBody>
                  <a:tcPr/>
                </a:tc>
                <a:tc>
                  <a:txBody>
                    <a:bodyPr/>
                    <a:lstStyle/>
                    <a:p>
                      <a:pPr algn="ctr"/>
                      <a:r>
                        <a:rPr lang="en-US" dirty="0" smtClean="0"/>
                        <a:t>Results </a:t>
                      </a:r>
                      <a:endParaRPr lang="uk-UA" dirty="0"/>
                    </a:p>
                  </a:txBody>
                  <a:tcPr/>
                </a:tc>
              </a:tr>
              <a:tr h="860753">
                <a:tc>
                  <a:txBody>
                    <a:bodyPr/>
                    <a:lstStyle/>
                    <a:p>
                      <a:r>
                        <a:rPr kumimoji="0" lang="en-US" sz="1800" b="1" i="0" u="none" strike="noStrike" kern="1200" baseline="0" dirty="0" smtClean="0">
                          <a:solidFill>
                            <a:schemeClr val="dk1"/>
                          </a:solidFill>
                          <a:latin typeface="+mn-lt"/>
                          <a:ea typeface="+mn-ea"/>
                          <a:cs typeface="+mn-cs"/>
                        </a:rPr>
                        <a:t>Research of marketing communications system </a:t>
                      </a:r>
                      <a:endParaRPr lang="uk-U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baseline="0" dirty="0" smtClean="0">
                          <a:solidFill>
                            <a:schemeClr val="dk1"/>
                          </a:solidFill>
                          <a:latin typeface="+mn-lt"/>
                          <a:ea typeface="+mn-ea"/>
                          <a:cs typeface="+mn-cs"/>
                        </a:rPr>
                        <a:t>To optimize marketing communications system </a:t>
                      </a:r>
                      <a:endParaRPr lang="uk-UA" b="0" dirty="0" smtClean="0"/>
                    </a:p>
                    <a:p>
                      <a:endParaRPr lang="uk-UA" dirty="0"/>
                    </a:p>
                  </a:txBody>
                  <a:tcPr/>
                </a:tc>
                <a:tc>
                  <a:txBody>
                    <a:bodyPr/>
                    <a:lstStyle/>
                    <a:p>
                      <a:r>
                        <a:rPr kumimoji="0" lang="en-US" sz="1800" b="0" i="0" u="none" strike="noStrike" kern="1200" baseline="0" dirty="0" smtClean="0">
                          <a:solidFill>
                            <a:schemeClr val="dk1"/>
                          </a:solidFill>
                          <a:latin typeface="+mn-lt"/>
                          <a:ea typeface="+mn-ea"/>
                          <a:cs typeface="+mn-cs"/>
                        </a:rPr>
                        <a:t>develop a public relations policy and to create the </a:t>
                      </a:r>
                      <a:r>
                        <a:rPr kumimoji="0" lang="en-US" sz="1800" b="0" i="0" u="none" strike="noStrike" kern="1200" baseline="0" dirty="0" err="1" smtClean="0">
                          <a:solidFill>
                            <a:schemeClr val="dk1"/>
                          </a:solidFill>
                          <a:latin typeface="+mn-lt"/>
                          <a:ea typeface="+mn-ea"/>
                          <a:cs typeface="+mn-cs"/>
                        </a:rPr>
                        <a:t>favourable</a:t>
                      </a:r>
                      <a:r>
                        <a:rPr kumimoji="0" lang="en-US" sz="1800" b="0" i="0" u="none" strike="noStrike" kern="1200" baseline="0" dirty="0" smtClean="0">
                          <a:solidFill>
                            <a:schemeClr val="dk1"/>
                          </a:solidFill>
                          <a:latin typeface="+mn-lt"/>
                          <a:ea typeface="+mn-ea"/>
                          <a:cs typeface="+mn-cs"/>
                        </a:rPr>
                        <a:t> relation to the enterprise, its goods; to define methods of consumer demand formation, influence on suppliers and intermediaries; to raise efficiency of communicative connections, including advertising. </a:t>
                      </a:r>
                      <a:endParaRPr lang="uk-UA" dirty="0"/>
                    </a:p>
                  </a:txBody>
                  <a:tcPr/>
                </a:tc>
              </a:tr>
              <a:tr h="860753">
                <a:tc>
                  <a:txBody>
                    <a:bodyPr/>
                    <a:lstStyle/>
                    <a:p>
                      <a:r>
                        <a:rPr kumimoji="0" lang="en-US" sz="1800" b="1" i="0" u="none" strike="noStrike" kern="1200" baseline="0" dirty="0" smtClean="0">
                          <a:solidFill>
                            <a:schemeClr val="dk1"/>
                          </a:solidFill>
                          <a:latin typeface="+mn-lt"/>
                          <a:ea typeface="+mn-ea"/>
                          <a:cs typeface="+mn-cs"/>
                        </a:rPr>
                        <a:t>Research of the internal environment of the enterprise </a:t>
                      </a:r>
                      <a:endParaRPr lang="uk-UA" dirty="0"/>
                    </a:p>
                  </a:txBody>
                  <a:tcPr/>
                </a:tc>
                <a:tc>
                  <a:txBody>
                    <a:bodyPr/>
                    <a:lstStyle/>
                    <a:p>
                      <a:r>
                        <a:rPr kumimoji="0" lang="en-US" sz="1800" b="0" i="0" u="none" strike="noStrike" kern="1200" baseline="0" dirty="0" smtClean="0">
                          <a:solidFill>
                            <a:schemeClr val="dk1"/>
                          </a:solidFill>
                          <a:latin typeface="+mn-lt"/>
                          <a:ea typeface="+mn-ea"/>
                          <a:cs typeface="+mn-cs"/>
                        </a:rPr>
                        <a:t>define real competitiveness level of the enterprise as a result of comparison of corresponding factors of the external and internal environment. </a:t>
                      </a:r>
                      <a:endParaRPr lang="uk-UA" dirty="0"/>
                    </a:p>
                  </a:txBody>
                  <a:tcPr/>
                </a:tc>
                <a:tc>
                  <a:txBody>
                    <a:bodyPr/>
                    <a:lstStyle/>
                    <a:p>
                      <a:r>
                        <a:rPr kumimoji="0" lang="en-US" sz="1800" b="0" i="0" u="none" strike="noStrike" kern="1200" baseline="0" dirty="0" smtClean="0">
                          <a:solidFill>
                            <a:schemeClr val="dk1"/>
                          </a:solidFill>
                          <a:latin typeface="+mn-lt"/>
                          <a:ea typeface="+mn-ea"/>
                          <a:cs typeface="+mn-cs"/>
                        </a:rPr>
                        <a:t>This information is used for strategic and tactical decision making on a complex of marketing in a company. </a:t>
                      </a:r>
                      <a:endParaRPr lang="uk-UA" dirty="0"/>
                    </a:p>
                  </a:txBody>
                  <a:tcPr/>
                </a:tc>
              </a:tr>
            </a:tbl>
          </a:graphicData>
        </a:graphic>
      </p:graphicFrame>
    </p:spTree>
    <p:extLst>
      <p:ext uri="{BB962C8B-B14F-4D97-AF65-F5344CB8AC3E}">
        <p14:creationId xmlns:p14="http://schemas.microsoft.com/office/powerpoint/2010/main" val="4131298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720" y="2204864"/>
            <a:ext cx="6232736" cy="706090"/>
          </a:xfrm>
        </p:spPr>
        <p:style>
          <a:lnRef idx="3">
            <a:schemeClr val="lt1"/>
          </a:lnRef>
          <a:fillRef idx="1">
            <a:schemeClr val="accent2"/>
          </a:fillRef>
          <a:effectRef idx="1">
            <a:schemeClr val="accent2"/>
          </a:effectRef>
          <a:fontRef idx="minor">
            <a:schemeClr val="lt1"/>
          </a:fontRef>
        </p:style>
        <p:txBody>
          <a:bodyPr>
            <a:normAutofit fontScale="90000"/>
          </a:bodyPr>
          <a:lstStyle/>
          <a:p>
            <a:pPr algn="ctr"/>
            <a:r>
              <a:rPr lang="en-US" sz="2400" b="1" dirty="0"/>
              <a:t>The </a:t>
            </a:r>
            <a:r>
              <a:rPr lang="en-US" sz="2400" b="1" u="sng" dirty="0"/>
              <a:t>objectives</a:t>
            </a:r>
            <a:r>
              <a:rPr lang="en-US" sz="2400" b="1" dirty="0"/>
              <a:t> of marketing research may be</a:t>
            </a:r>
            <a:r>
              <a:rPr lang="en-US" sz="2400" b="1" dirty="0" smtClean="0"/>
              <a:t>:</a:t>
            </a:r>
            <a:endParaRPr lang="ru-RU" sz="2400" dirty="0"/>
          </a:p>
        </p:txBody>
      </p:sp>
      <p:sp>
        <p:nvSpPr>
          <p:cNvPr id="3" name="Объект 2"/>
          <p:cNvSpPr>
            <a:spLocks noGrp="1"/>
          </p:cNvSpPr>
          <p:nvPr>
            <p:ph idx="1"/>
          </p:nvPr>
        </p:nvSpPr>
        <p:spPr>
          <a:xfrm>
            <a:off x="1259052" y="3028836"/>
            <a:ext cx="7818072" cy="3421360"/>
          </a:xfrm>
        </p:spPr>
        <p:txBody>
          <a:bodyPr>
            <a:normAutofit/>
          </a:bodyPr>
          <a:lstStyle/>
          <a:p>
            <a:r>
              <a:rPr lang="en-US" sz="2400" b="1" u="sng" dirty="0" smtClean="0"/>
              <a:t>search</a:t>
            </a:r>
            <a:r>
              <a:rPr lang="en-US" sz="2400" b="1" u="sng" dirty="0"/>
              <a:t>, </a:t>
            </a:r>
            <a:r>
              <a:rPr lang="en-US" sz="2400" dirty="0"/>
              <a:t>i.e. providing for the collection of certain preliminary data on the basis of which a hypothesis can be developed;</a:t>
            </a:r>
          </a:p>
          <a:p>
            <a:r>
              <a:rPr lang="en-US" sz="2400" b="1" u="sng" dirty="0" smtClean="0"/>
              <a:t>descriptive</a:t>
            </a:r>
            <a:r>
              <a:rPr lang="en-US" sz="2400" dirty="0"/>
              <a:t>, i.e. providing a description of a specific problem (phenomenon);</a:t>
            </a:r>
          </a:p>
          <a:p>
            <a:r>
              <a:rPr lang="en-US" sz="2400" b="1" u="sng" dirty="0" smtClean="0"/>
              <a:t>experimental</a:t>
            </a:r>
            <a:r>
              <a:rPr lang="en-US" sz="2400" b="1" u="sng" dirty="0"/>
              <a:t>,</a:t>
            </a:r>
            <a:r>
              <a:rPr lang="en-US" sz="2400" dirty="0"/>
              <a:t> i.e. providing for the verification of the hypothesis of a certain causal relationship between the investigated phenomena.</a:t>
            </a:r>
            <a:endParaRPr lang="ru-RU" sz="2400" dirty="0"/>
          </a:p>
        </p:txBody>
      </p:sp>
      <p:sp>
        <p:nvSpPr>
          <p:cNvPr id="4" name="Прямоугольник 3"/>
          <p:cNvSpPr/>
          <p:nvPr/>
        </p:nvSpPr>
        <p:spPr>
          <a:xfrm>
            <a:off x="1373510" y="332656"/>
            <a:ext cx="7770490" cy="1754326"/>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US" b="1" dirty="0">
                <a:solidFill>
                  <a:srgbClr val="000000"/>
                </a:solidFill>
                <a:latin typeface="Cambria" panose="02040503050406030204" pitchFamily="18" charset="0"/>
              </a:rPr>
              <a:t>Object of research </a:t>
            </a:r>
            <a:r>
              <a:rPr lang="en-US" dirty="0">
                <a:solidFill>
                  <a:srgbClr val="000000"/>
                </a:solidFill>
                <a:latin typeface="Cambria" panose="02040503050406030204" pitchFamily="18" charset="0"/>
              </a:rPr>
              <a:t>are the most significant sides of object which are subject to direct studying in applied research. Applied research are directed on studying of </a:t>
            </a:r>
            <a:r>
              <a:rPr lang="en-US" dirty="0" smtClean="0">
                <a:solidFill>
                  <a:srgbClr val="000000"/>
                </a:solidFill>
                <a:latin typeface="Cambria" panose="02040503050406030204" pitchFamily="18" charset="0"/>
              </a:rPr>
              <a:t>social </a:t>
            </a:r>
            <a:r>
              <a:rPr lang="en-US" dirty="0">
                <a:solidFill>
                  <a:srgbClr val="000000"/>
                </a:solidFill>
                <a:latin typeface="Cambria" panose="02040503050406030204" pitchFamily="18" charset="0"/>
              </a:rPr>
              <a:t>factors: </a:t>
            </a:r>
            <a:r>
              <a:rPr lang="en-US" dirty="0" err="1">
                <a:solidFill>
                  <a:srgbClr val="000000"/>
                </a:solidFill>
                <a:latin typeface="Cambria" panose="02040503050406030204" pitchFamily="18" charset="0"/>
              </a:rPr>
              <a:t>behaviour</a:t>
            </a:r>
            <a:r>
              <a:rPr lang="en-US" dirty="0">
                <a:solidFill>
                  <a:srgbClr val="000000"/>
                </a:solidFill>
                <a:latin typeface="Cambria" panose="02040503050406030204" pitchFamily="18" charset="0"/>
              </a:rPr>
              <a:t> of individuals, social groups, collectives; products of human activity – goods and services; judgments, opinions, sights of people. </a:t>
            </a:r>
            <a:r>
              <a:rPr lang="en-US" b="1" dirty="0">
                <a:solidFill>
                  <a:srgbClr val="000000"/>
                </a:solidFill>
                <a:latin typeface="Cambria" panose="02040503050406030204" pitchFamily="18" charset="0"/>
              </a:rPr>
              <a:t>A subject of marketing research </a:t>
            </a:r>
            <a:r>
              <a:rPr lang="en-US" dirty="0">
                <a:solidFill>
                  <a:srgbClr val="000000"/>
                </a:solidFill>
                <a:latin typeface="Cambria" panose="02040503050406030204" pitchFamily="18" charset="0"/>
              </a:rPr>
              <a:t>of theoretical (fundamental) character are the various markets, types of consumers, their motivations, </a:t>
            </a:r>
            <a:r>
              <a:rPr lang="en-US" dirty="0" err="1">
                <a:solidFill>
                  <a:srgbClr val="000000"/>
                </a:solidFill>
                <a:latin typeface="Cambria" panose="02040503050406030204" pitchFamily="18" charset="0"/>
              </a:rPr>
              <a:t>etc</a:t>
            </a:r>
            <a:r>
              <a:rPr lang="en-US" dirty="0">
                <a:solidFill>
                  <a:srgbClr val="000000"/>
                </a:solidFill>
                <a:latin typeface="Cambria" panose="02040503050406030204" pitchFamily="18" charset="0"/>
              </a:rPr>
              <a:t> </a:t>
            </a:r>
            <a:endParaRPr lang="uk-UA" dirty="0"/>
          </a:p>
        </p:txBody>
      </p:sp>
    </p:spTree>
    <p:extLst>
      <p:ext uri="{BB962C8B-B14F-4D97-AF65-F5344CB8AC3E}">
        <p14:creationId xmlns:p14="http://schemas.microsoft.com/office/powerpoint/2010/main" val="2154146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3161360" y="186191"/>
            <a:ext cx="5740731" cy="6555178"/>
            <a:chOff x="0" y="0"/>
            <a:chExt cx="4425290" cy="5894491"/>
          </a:xfrm>
          <a:solidFill>
            <a:schemeClr val="accent2">
              <a:lumMod val="60000"/>
              <a:lumOff val="40000"/>
            </a:schemeClr>
          </a:solidFill>
        </p:grpSpPr>
        <p:sp>
          <p:nvSpPr>
            <p:cNvPr id="5" name="Скругленный прямоугольник 4"/>
            <p:cNvSpPr/>
            <p:nvPr/>
          </p:nvSpPr>
          <p:spPr>
            <a:xfrm>
              <a:off x="0" y="0"/>
              <a:ext cx="1123950" cy="942975"/>
            </a:xfrm>
            <a:prstGeom prst="roundRect">
              <a:avLst/>
            </a:prstGeom>
            <a:grpFill/>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n-US" sz="1200" dirty="0">
                  <a:effectLst/>
                  <a:ea typeface="Calibri"/>
                  <a:cs typeface="Times New Roman"/>
                </a:rPr>
                <a:t>The formulation of the research subject</a:t>
              </a:r>
              <a:endParaRPr lang="ru-RU" sz="1200" dirty="0">
                <a:effectLst/>
                <a:ea typeface="Calibri"/>
                <a:cs typeface="Times New Roman"/>
              </a:endParaRPr>
            </a:p>
          </p:txBody>
        </p:sp>
        <p:sp>
          <p:nvSpPr>
            <p:cNvPr id="6" name="Скругленный прямоугольник 5"/>
            <p:cNvSpPr/>
            <p:nvPr/>
          </p:nvSpPr>
          <p:spPr>
            <a:xfrm>
              <a:off x="1650670" y="0"/>
              <a:ext cx="1123950" cy="942975"/>
            </a:xfrm>
            <a:prstGeom prst="roundRect">
              <a:avLst/>
            </a:prstGeom>
            <a:grpFill/>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n-US" sz="1200" dirty="0">
                  <a:effectLst/>
                  <a:ea typeface="Calibri"/>
                  <a:cs typeface="Times New Roman"/>
                </a:rPr>
                <a:t>Identification and study of the problem</a:t>
              </a:r>
              <a:endParaRPr lang="ru-RU" sz="1200" dirty="0">
                <a:effectLst/>
                <a:ea typeface="Calibri"/>
                <a:cs typeface="Times New Roman"/>
              </a:endParaRPr>
            </a:p>
          </p:txBody>
        </p:sp>
        <p:sp>
          <p:nvSpPr>
            <p:cNvPr id="7" name="Скругленный прямоугольник 6"/>
            <p:cNvSpPr/>
            <p:nvPr/>
          </p:nvSpPr>
          <p:spPr>
            <a:xfrm>
              <a:off x="3301340" y="0"/>
              <a:ext cx="1123950" cy="942975"/>
            </a:xfrm>
            <a:prstGeom prst="roundRect">
              <a:avLst/>
            </a:prstGeom>
            <a:grpFill/>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ru-RU" sz="1200" dirty="0" err="1">
                  <a:effectLst/>
                  <a:ea typeface="Calibri"/>
                  <a:cs typeface="Times New Roman"/>
                </a:rPr>
                <a:t>Alignment</a:t>
              </a:r>
              <a:r>
                <a:rPr lang="ru-RU" sz="1200" dirty="0">
                  <a:effectLst/>
                  <a:ea typeface="Calibri"/>
                  <a:cs typeface="Times New Roman"/>
                </a:rPr>
                <a:t> </a:t>
              </a:r>
              <a:r>
                <a:rPr lang="ru-RU" sz="1200" dirty="0" err="1">
                  <a:effectLst/>
                  <a:ea typeface="Calibri"/>
                  <a:cs typeface="Times New Roman"/>
                </a:rPr>
                <a:t>of</a:t>
              </a:r>
              <a:r>
                <a:rPr lang="ru-RU" sz="1200" dirty="0">
                  <a:effectLst/>
                  <a:ea typeface="Calibri"/>
                  <a:cs typeface="Times New Roman"/>
                </a:rPr>
                <a:t> </a:t>
              </a:r>
              <a:r>
                <a:rPr lang="ru-RU" sz="1200" dirty="0" err="1">
                  <a:effectLst/>
                  <a:ea typeface="Calibri"/>
                  <a:cs typeface="Times New Roman"/>
                </a:rPr>
                <a:t>research</a:t>
              </a:r>
              <a:r>
                <a:rPr lang="ru-RU" sz="1200" dirty="0">
                  <a:effectLst/>
                  <a:ea typeface="Calibri"/>
                  <a:cs typeface="Times New Roman"/>
                </a:rPr>
                <a:t> </a:t>
              </a:r>
              <a:r>
                <a:rPr lang="ru-RU" sz="1200" dirty="0" err="1">
                  <a:effectLst/>
                  <a:ea typeface="Calibri"/>
                  <a:cs typeface="Times New Roman"/>
                </a:rPr>
                <a:t>objectives</a:t>
              </a:r>
              <a:endParaRPr lang="ru-RU" sz="1200" dirty="0">
                <a:effectLst/>
                <a:ea typeface="Calibri"/>
                <a:cs typeface="Times New Roman"/>
              </a:endParaRPr>
            </a:p>
          </p:txBody>
        </p:sp>
        <p:sp>
          <p:nvSpPr>
            <p:cNvPr id="8" name="Скругленный прямоугольник 7"/>
            <p:cNvSpPr/>
            <p:nvPr/>
          </p:nvSpPr>
          <p:spPr>
            <a:xfrm>
              <a:off x="1045029" y="1270660"/>
              <a:ext cx="2524125" cy="752475"/>
            </a:xfrm>
            <a:prstGeom prst="roundRect">
              <a:avLst/>
            </a:prstGeom>
            <a:grpFill/>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0"/>
                </a:spcAft>
              </a:pPr>
              <a:r>
                <a:rPr lang="en-US" sz="1200" dirty="0">
                  <a:effectLst/>
                  <a:ea typeface="Calibri"/>
                  <a:cs typeface="Times New Roman"/>
                </a:rPr>
                <a:t>Collection and analysis of secondary information</a:t>
              </a:r>
              <a:endParaRPr lang="ru-RU" sz="1200" dirty="0">
                <a:effectLst/>
                <a:ea typeface="Calibri"/>
                <a:cs typeface="Times New Roman"/>
              </a:endParaRPr>
            </a:p>
            <a:p>
              <a:pPr algn="ctr">
                <a:lnSpc>
                  <a:spcPct val="115000"/>
                </a:lnSpc>
                <a:spcAft>
                  <a:spcPts val="0"/>
                </a:spcAft>
              </a:pPr>
              <a:r>
                <a:rPr lang="en-US" sz="1200" dirty="0">
                  <a:effectLst/>
                  <a:ea typeface="Calibri"/>
                  <a:cs typeface="Times New Roman"/>
                </a:rPr>
                <a:t>(“Desk” studies)</a:t>
              </a:r>
              <a:endParaRPr lang="ru-RU" sz="1200" dirty="0">
                <a:effectLst/>
                <a:ea typeface="Calibri"/>
                <a:cs typeface="Times New Roman"/>
              </a:endParaRPr>
            </a:p>
          </p:txBody>
        </p:sp>
        <p:sp>
          <p:nvSpPr>
            <p:cNvPr id="9" name="Скругленный прямоугольник 8"/>
            <p:cNvSpPr/>
            <p:nvPr/>
          </p:nvSpPr>
          <p:spPr>
            <a:xfrm>
              <a:off x="83127" y="2185060"/>
              <a:ext cx="1571625" cy="542925"/>
            </a:xfrm>
            <a:prstGeom prst="roundRect">
              <a:avLst/>
            </a:prstGeom>
            <a:grpFill/>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n-US" sz="1200" dirty="0">
                  <a:effectLst/>
                  <a:ea typeface="Calibri"/>
                  <a:cs typeface="Times New Roman"/>
                </a:rPr>
                <a:t>Internal sources of information</a:t>
              </a:r>
              <a:endParaRPr lang="ru-RU" sz="1200" dirty="0">
                <a:effectLst/>
                <a:ea typeface="Calibri"/>
                <a:cs typeface="Times New Roman"/>
              </a:endParaRPr>
            </a:p>
          </p:txBody>
        </p:sp>
        <p:sp>
          <p:nvSpPr>
            <p:cNvPr id="10" name="Скругленный прямоугольник 9"/>
            <p:cNvSpPr/>
            <p:nvPr/>
          </p:nvSpPr>
          <p:spPr>
            <a:xfrm>
              <a:off x="2778826" y="2185060"/>
              <a:ext cx="1609725" cy="542925"/>
            </a:xfrm>
            <a:prstGeom prst="roundRect">
              <a:avLst/>
            </a:prstGeom>
            <a:grpFill/>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n-US" sz="1200" dirty="0">
                  <a:effectLst/>
                  <a:ea typeface="Calibri"/>
                  <a:cs typeface="Times New Roman"/>
                </a:rPr>
                <a:t>External sources of information</a:t>
              </a:r>
              <a:endParaRPr lang="ru-RU" sz="1200" dirty="0">
                <a:effectLst/>
                <a:ea typeface="Calibri"/>
                <a:cs typeface="Times New Roman"/>
              </a:endParaRPr>
            </a:p>
          </p:txBody>
        </p:sp>
        <p:sp>
          <p:nvSpPr>
            <p:cNvPr id="11" name="Скругленный прямоугольник 10"/>
            <p:cNvSpPr/>
            <p:nvPr/>
          </p:nvSpPr>
          <p:spPr>
            <a:xfrm>
              <a:off x="688769" y="2945081"/>
              <a:ext cx="3114675" cy="523875"/>
            </a:xfrm>
            <a:prstGeom prst="roundRect">
              <a:avLst/>
            </a:prstGeom>
            <a:grpFill/>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0"/>
                </a:spcAft>
              </a:pPr>
              <a:r>
                <a:rPr lang="en-US" sz="1200" dirty="0">
                  <a:effectLst/>
                  <a:ea typeface="Calibri"/>
                  <a:cs typeface="Times New Roman"/>
                </a:rPr>
                <a:t>Collection of primary information</a:t>
              </a:r>
              <a:endParaRPr lang="ru-RU" sz="1200" dirty="0">
                <a:effectLst/>
                <a:ea typeface="Calibri"/>
                <a:cs typeface="Times New Roman"/>
              </a:endParaRPr>
            </a:p>
            <a:p>
              <a:pPr algn="ctr">
                <a:lnSpc>
                  <a:spcPct val="115000"/>
                </a:lnSpc>
                <a:spcAft>
                  <a:spcPts val="0"/>
                </a:spcAft>
              </a:pPr>
              <a:r>
                <a:rPr lang="en-US" sz="1200" dirty="0">
                  <a:effectLst/>
                  <a:ea typeface="Calibri"/>
                  <a:cs typeface="Times New Roman"/>
                </a:rPr>
                <a:t>  ("field studies)</a:t>
              </a:r>
              <a:endParaRPr lang="ru-RU" sz="1200" dirty="0">
                <a:effectLst/>
                <a:ea typeface="Calibri"/>
                <a:cs typeface="Times New Roman"/>
              </a:endParaRPr>
            </a:p>
          </p:txBody>
        </p:sp>
        <p:sp>
          <p:nvSpPr>
            <p:cNvPr id="12" name="Скругленный прямоугольник 11"/>
            <p:cNvSpPr/>
            <p:nvPr/>
          </p:nvSpPr>
          <p:spPr>
            <a:xfrm>
              <a:off x="688769" y="3716977"/>
              <a:ext cx="3114675" cy="600075"/>
            </a:xfrm>
            <a:prstGeom prst="roundRect">
              <a:avLst/>
            </a:prstGeom>
            <a:grpFill/>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0"/>
                </a:spcAft>
              </a:pPr>
              <a:r>
                <a:rPr lang="en-US" sz="1200" dirty="0">
                  <a:effectLst/>
                  <a:ea typeface="Calibri"/>
                  <a:cs typeface="Times New Roman"/>
                </a:rPr>
                <a:t>Analysis of primary information data by methods of statistics, logic, sociology</a:t>
              </a:r>
              <a:endParaRPr lang="ru-RU" sz="1200" dirty="0">
                <a:effectLst/>
                <a:ea typeface="Calibri"/>
                <a:cs typeface="Times New Roman"/>
              </a:endParaRPr>
            </a:p>
          </p:txBody>
        </p:sp>
        <p:sp>
          <p:nvSpPr>
            <p:cNvPr id="13" name="Скругленный прямоугольник 12"/>
            <p:cNvSpPr/>
            <p:nvPr/>
          </p:nvSpPr>
          <p:spPr>
            <a:xfrm>
              <a:off x="688769" y="4500748"/>
              <a:ext cx="3114675" cy="457200"/>
            </a:xfrm>
            <a:prstGeom prst="roundRect">
              <a:avLst/>
            </a:prstGeom>
            <a:grpFill/>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0"/>
                </a:spcAft>
              </a:pPr>
              <a:r>
                <a:rPr lang="en-US" sz="1200" dirty="0">
                  <a:effectLst/>
                  <a:ea typeface="Calibri"/>
                  <a:cs typeface="Times New Roman"/>
                </a:rPr>
                <a:t>Preparation and submission of report</a:t>
              </a:r>
              <a:endParaRPr lang="ru-RU" sz="1200" dirty="0">
                <a:effectLst/>
                <a:ea typeface="Calibri"/>
                <a:cs typeface="Times New Roman"/>
              </a:endParaRPr>
            </a:p>
          </p:txBody>
        </p:sp>
        <p:sp>
          <p:nvSpPr>
            <p:cNvPr id="14" name="Скругленный прямоугольник 13"/>
            <p:cNvSpPr/>
            <p:nvPr/>
          </p:nvSpPr>
          <p:spPr>
            <a:xfrm>
              <a:off x="641268" y="5142016"/>
              <a:ext cx="3162300" cy="752475"/>
            </a:xfrm>
            <a:prstGeom prst="roundRect">
              <a:avLst/>
            </a:prstGeom>
            <a:grpFill/>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0"/>
                </a:spcAft>
              </a:pPr>
              <a:r>
                <a:rPr lang="en-US" sz="1200" dirty="0">
                  <a:effectLst/>
                  <a:ea typeface="Calibri"/>
                  <a:cs typeface="Times New Roman"/>
                </a:rPr>
                <a:t>Development of a package of documents for improving the marketing activities of a pharmaceutical company</a:t>
              </a:r>
              <a:endParaRPr lang="ru-RU" sz="1200" dirty="0">
                <a:effectLst/>
                <a:ea typeface="Calibri"/>
                <a:cs typeface="Times New Roman"/>
              </a:endParaRPr>
            </a:p>
          </p:txBody>
        </p:sp>
        <p:cxnSp>
          <p:nvCxnSpPr>
            <p:cNvPr id="15" name="Прямая соединительная линия 14"/>
            <p:cNvCxnSpPr/>
            <p:nvPr/>
          </p:nvCxnSpPr>
          <p:spPr>
            <a:xfrm flipV="1">
              <a:off x="1116281" y="463138"/>
              <a:ext cx="523875" cy="1"/>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6" name="Прямая соединительная линия 15"/>
            <p:cNvCxnSpPr/>
            <p:nvPr/>
          </p:nvCxnSpPr>
          <p:spPr>
            <a:xfrm flipV="1">
              <a:off x="2766951" y="463138"/>
              <a:ext cx="523875" cy="1"/>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7" name="Прямая со стрелкой 16"/>
            <p:cNvCxnSpPr/>
            <p:nvPr/>
          </p:nvCxnSpPr>
          <p:spPr>
            <a:xfrm>
              <a:off x="2220686" y="950026"/>
              <a:ext cx="0" cy="323850"/>
            </a:xfrm>
            <a:prstGeom prst="straightConnector1">
              <a:avLst/>
            </a:prstGeom>
            <a:grpFill/>
            <a:ln>
              <a:tailEnd type="arrow"/>
            </a:ln>
          </p:spPr>
          <p:style>
            <a:lnRef idx="2">
              <a:schemeClr val="accent1"/>
            </a:lnRef>
            <a:fillRef idx="0">
              <a:schemeClr val="accent1"/>
            </a:fillRef>
            <a:effectRef idx="1">
              <a:schemeClr val="accent1"/>
            </a:effectRef>
            <a:fontRef idx="minor">
              <a:schemeClr val="tx1"/>
            </a:fontRef>
          </p:style>
        </p:cxnSp>
        <p:cxnSp>
          <p:nvCxnSpPr>
            <p:cNvPr id="18" name="Прямая со стрелкой 17"/>
            <p:cNvCxnSpPr/>
            <p:nvPr/>
          </p:nvCxnSpPr>
          <p:spPr>
            <a:xfrm flipH="1">
              <a:off x="938151" y="2018805"/>
              <a:ext cx="1333500" cy="104775"/>
            </a:xfrm>
            <a:prstGeom prst="straightConnector1">
              <a:avLst/>
            </a:prstGeom>
            <a:grpFill/>
            <a:ln>
              <a:tailEnd type="arrow"/>
            </a:ln>
          </p:spPr>
          <p:style>
            <a:lnRef idx="2">
              <a:schemeClr val="accent1"/>
            </a:lnRef>
            <a:fillRef idx="0">
              <a:schemeClr val="accent1"/>
            </a:fillRef>
            <a:effectRef idx="1">
              <a:schemeClr val="accent1"/>
            </a:effectRef>
            <a:fontRef idx="minor">
              <a:schemeClr val="tx1"/>
            </a:fontRef>
          </p:style>
        </p:cxnSp>
        <p:cxnSp>
          <p:nvCxnSpPr>
            <p:cNvPr id="19" name="Прямая со стрелкой 18"/>
            <p:cNvCxnSpPr/>
            <p:nvPr/>
          </p:nvCxnSpPr>
          <p:spPr>
            <a:xfrm>
              <a:off x="2280063" y="2018805"/>
              <a:ext cx="1295400" cy="104775"/>
            </a:xfrm>
            <a:prstGeom prst="straightConnector1">
              <a:avLst/>
            </a:prstGeom>
            <a:grpFill/>
            <a:ln>
              <a:tailEnd type="arrow"/>
            </a:ln>
          </p:spPr>
          <p:style>
            <a:lnRef idx="1">
              <a:schemeClr val="accent1"/>
            </a:lnRef>
            <a:fillRef idx="0">
              <a:schemeClr val="accent1"/>
            </a:fillRef>
            <a:effectRef idx="0">
              <a:schemeClr val="accent1"/>
            </a:effectRef>
            <a:fontRef idx="minor">
              <a:schemeClr val="tx1"/>
            </a:fontRef>
          </p:style>
        </p:cxnSp>
        <p:sp>
          <p:nvSpPr>
            <p:cNvPr id="20" name="Стрелка вправо 19"/>
            <p:cNvSpPr/>
            <p:nvPr/>
          </p:nvSpPr>
          <p:spPr>
            <a:xfrm rot="5400000">
              <a:off x="1828800" y="2363190"/>
              <a:ext cx="928689" cy="257175"/>
            </a:xfrm>
            <a:prstGeom prst="rightArrow">
              <a:avLst/>
            </a:prstGeom>
            <a:grp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21" name="Стрелка вправо 20"/>
            <p:cNvSpPr/>
            <p:nvPr/>
          </p:nvSpPr>
          <p:spPr>
            <a:xfrm rot="5400000">
              <a:off x="2196935" y="3467595"/>
              <a:ext cx="240349" cy="257175"/>
            </a:xfrm>
            <a:prstGeom prst="rightArrow">
              <a:avLst/>
            </a:prstGeom>
            <a:grp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22" name="Стрелка вправо 21"/>
            <p:cNvSpPr/>
            <p:nvPr/>
          </p:nvSpPr>
          <p:spPr>
            <a:xfrm rot="5400000">
              <a:off x="2214748" y="4281055"/>
              <a:ext cx="192724" cy="257175"/>
            </a:xfrm>
            <a:prstGeom prst="rightArrow">
              <a:avLst/>
            </a:prstGeom>
            <a:grp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23" name="Стрелка вправо 22"/>
            <p:cNvSpPr/>
            <p:nvPr/>
          </p:nvSpPr>
          <p:spPr>
            <a:xfrm rot="5400000">
              <a:off x="2226624" y="4922322"/>
              <a:ext cx="183199" cy="257175"/>
            </a:xfrm>
            <a:prstGeom prst="rightArrow">
              <a:avLst/>
            </a:prstGeom>
            <a:grp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grpSp>
      <p:sp>
        <p:nvSpPr>
          <p:cNvPr id="25" name="Заголовок 1"/>
          <p:cNvSpPr>
            <a:spLocks noGrp="1"/>
          </p:cNvSpPr>
          <p:nvPr>
            <p:ph type="title"/>
          </p:nvPr>
        </p:nvSpPr>
        <p:spPr>
          <a:xfrm>
            <a:off x="0" y="317216"/>
            <a:ext cx="1994980" cy="6424153"/>
          </a:xfrm>
          <a:solidFill>
            <a:schemeClr val="accent3">
              <a:lumMod val="20000"/>
              <a:lumOff val="80000"/>
            </a:schemeClr>
          </a:solidFill>
        </p:spPr>
        <p:txBody>
          <a:bodyPr>
            <a:normAutofit/>
          </a:bodyPr>
          <a:lstStyle/>
          <a:p>
            <a:pPr algn="ctr"/>
            <a:r>
              <a:rPr lang="en-US" sz="2800" b="1" dirty="0"/>
              <a:t>PROCESS </a:t>
            </a:r>
            <a:r>
              <a:rPr lang="en-US" sz="2800" b="1" dirty="0" smtClean="0"/>
              <a:t>MODEL OF THE</a:t>
            </a:r>
            <a:r>
              <a:rPr lang="ru-RU" sz="2800" b="1" dirty="0"/>
              <a:t/>
            </a:r>
            <a:br>
              <a:rPr lang="ru-RU" sz="2800" b="1" dirty="0"/>
            </a:br>
            <a:r>
              <a:rPr lang="en-US" sz="2800" b="1" dirty="0" smtClean="0"/>
              <a:t>MARKETING RESEARCH</a:t>
            </a:r>
            <a:endParaRPr lang="ru-RU" sz="2800" b="1" dirty="0"/>
          </a:p>
        </p:txBody>
      </p:sp>
    </p:spTree>
    <p:extLst>
      <p:ext uri="{BB962C8B-B14F-4D97-AF65-F5344CB8AC3E}">
        <p14:creationId xmlns:p14="http://schemas.microsoft.com/office/powerpoint/2010/main" val="1597096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608" y="188640"/>
            <a:ext cx="7920880" cy="6192688"/>
          </a:xfrm>
        </p:spPr>
        <p:txBody>
          <a:bodyPr>
            <a:normAutofit/>
          </a:bodyPr>
          <a:lstStyle/>
          <a:p>
            <a:pPr marL="82296" indent="0">
              <a:buNone/>
            </a:pPr>
            <a:r>
              <a:rPr lang="en-US" b="1" u="sng" dirty="0" smtClean="0"/>
              <a:t>DESK </a:t>
            </a:r>
            <a:r>
              <a:rPr lang="en-US" b="1" u="sng" dirty="0"/>
              <a:t>research </a:t>
            </a:r>
            <a:r>
              <a:rPr lang="en-US" dirty="0"/>
              <a:t>official sources of the information are used: the reporting, directories, the statistical data (secondary data).</a:t>
            </a:r>
            <a:endParaRPr lang="en-US" b="1" dirty="0" smtClean="0"/>
          </a:p>
          <a:p>
            <a:pPr marL="82296" indent="0">
              <a:buNone/>
            </a:pPr>
            <a:endParaRPr lang="en-US" b="1" dirty="0"/>
          </a:p>
          <a:p>
            <a:pPr marL="82296" indent="0">
              <a:buNone/>
            </a:pPr>
            <a:endParaRPr lang="ru-RU" b="1" u="sng" dirty="0" smtClean="0"/>
          </a:p>
          <a:p>
            <a:pPr marL="82296" indent="0">
              <a:buNone/>
            </a:pPr>
            <a:r>
              <a:rPr lang="en-US" b="1" u="sng" dirty="0" smtClean="0"/>
              <a:t>Field </a:t>
            </a:r>
            <a:r>
              <a:rPr lang="en-US" b="1" u="sng" dirty="0"/>
              <a:t>research</a:t>
            </a:r>
            <a:r>
              <a:rPr lang="en-US" b="1" dirty="0"/>
              <a:t> </a:t>
            </a:r>
            <a:r>
              <a:rPr lang="en-US" dirty="0"/>
              <a:t>is used, as a rule, with the purpose of studying the reaction of consumers on a product (primary data). The main widespread methods are interrogation, supervision, experiment and panel. </a:t>
            </a:r>
            <a:endParaRPr lang="ru-RU" dirty="0"/>
          </a:p>
        </p:txBody>
      </p:sp>
      <p:pic>
        <p:nvPicPr>
          <p:cNvPr id="4098" name="Picture 2" descr="H:\Универ\5-ммф\кабинетные.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7744" y="1700808"/>
            <a:ext cx="2736304" cy="1368152"/>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H:\Универ\5-ммф\полевые.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328" y="5301208"/>
            <a:ext cx="1458200" cy="145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8286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15616" y="116632"/>
            <a:ext cx="7848872" cy="4998293"/>
          </a:xfrm>
        </p:spPr>
        <p:txBody>
          <a:bodyPr>
            <a:normAutofit fontScale="92500" lnSpcReduction="20000"/>
          </a:bodyPr>
          <a:lstStyle/>
          <a:p>
            <a:pPr marL="82296" indent="0">
              <a:buNone/>
            </a:pPr>
            <a:r>
              <a:rPr lang="en-US" b="1" u="sng" dirty="0"/>
              <a:t>Interrogation. </a:t>
            </a:r>
            <a:r>
              <a:rPr lang="en-US" dirty="0"/>
              <a:t>It is necessary to understand finding-out of people’ positions or reception from them references on any question. </a:t>
            </a:r>
            <a:r>
              <a:rPr lang="en-US" dirty="0" smtClean="0"/>
              <a:t>Interrogation </a:t>
            </a:r>
            <a:r>
              <a:rPr lang="en-US" dirty="0"/>
              <a:t>can be spent in the </a:t>
            </a:r>
            <a:r>
              <a:rPr lang="en-US" i="1" u="sng" dirty="0"/>
              <a:t>oral or written form</a:t>
            </a:r>
            <a:r>
              <a:rPr lang="en-US" dirty="0"/>
              <a:t>. For working out of questions it is necessary to start from an information need and possibilities interrogated to give a right answer. If researcher wants to know agreement or disagreement, sufficient the type of questions «Yes − no». If it is necessary to draw a conclusion on opinions of interrogated might to use scale questions.</a:t>
            </a:r>
            <a:endParaRPr lang="ru-RU" dirty="0"/>
          </a:p>
        </p:txBody>
      </p:sp>
      <p:pic>
        <p:nvPicPr>
          <p:cNvPr id="3074" name="Picture 2" descr="H:\Универ\5-ммф\опрос.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4293096"/>
            <a:ext cx="3168352" cy="2276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9804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15616" y="116632"/>
            <a:ext cx="7848872" cy="4998293"/>
          </a:xfrm>
        </p:spPr>
        <p:txBody>
          <a:bodyPr>
            <a:normAutofit fontScale="70000" lnSpcReduction="20000"/>
          </a:bodyPr>
          <a:lstStyle/>
          <a:p>
            <a:pPr marL="82296" indent="0">
              <a:buNone/>
            </a:pPr>
            <a:r>
              <a:rPr lang="en-US" b="1" u="sng" dirty="0"/>
              <a:t>The types of Interrogation </a:t>
            </a:r>
            <a:r>
              <a:rPr lang="en-US" b="1" u="sng" dirty="0" smtClean="0"/>
              <a:t>(surveys) </a:t>
            </a:r>
            <a:r>
              <a:rPr lang="en-US" b="1" u="sng" dirty="0"/>
              <a:t>are</a:t>
            </a:r>
            <a:r>
              <a:rPr lang="en-US" dirty="0" smtClean="0"/>
              <a:t>:</a:t>
            </a:r>
          </a:p>
          <a:p>
            <a:pPr>
              <a:buFontTx/>
              <a:buChar char="-"/>
            </a:pPr>
            <a:r>
              <a:rPr lang="en-US" b="1" dirty="0" smtClean="0"/>
              <a:t>in-depth </a:t>
            </a:r>
            <a:r>
              <a:rPr lang="en-US" b="1" dirty="0"/>
              <a:t>interview </a:t>
            </a:r>
            <a:r>
              <a:rPr lang="en-US" dirty="0"/>
              <a:t>– an informal personal conversation to reveal the hidden, true attitude of respondents to the selected topic (to study consumer behavior, their reaction to the design or advertising of the product through the consumer's answers to a series of questions on the topic under study</a:t>
            </a:r>
            <a:r>
              <a:rPr lang="en-US" dirty="0" smtClean="0"/>
              <a:t>);</a:t>
            </a:r>
          </a:p>
          <a:p>
            <a:pPr>
              <a:buFontTx/>
              <a:buChar char="-"/>
            </a:pPr>
            <a:r>
              <a:rPr lang="en-US" dirty="0" smtClean="0"/>
              <a:t>- </a:t>
            </a:r>
            <a:r>
              <a:rPr lang="en-US" b="1" dirty="0"/>
              <a:t>focus group method </a:t>
            </a:r>
            <a:r>
              <a:rPr lang="en-US" dirty="0"/>
              <a:t>– a one-time survey of several experts to discuss a certain problem</a:t>
            </a:r>
            <a:r>
              <a:rPr lang="en-US" dirty="0" smtClean="0"/>
              <a:t>;</a:t>
            </a:r>
          </a:p>
          <a:p>
            <a:pPr>
              <a:buFontTx/>
              <a:buChar char="-"/>
            </a:pPr>
            <a:r>
              <a:rPr lang="en-US" dirty="0" smtClean="0"/>
              <a:t>- </a:t>
            </a:r>
            <a:r>
              <a:rPr lang="en-US" b="1" dirty="0"/>
              <a:t>Delphi method </a:t>
            </a:r>
            <a:r>
              <a:rPr lang="en-US" dirty="0"/>
              <a:t>– a group expert assessment, carried out in several stages</a:t>
            </a:r>
            <a:r>
              <a:rPr lang="en-US" dirty="0" smtClean="0"/>
              <a:t>. Sometimes </a:t>
            </a:r>
            <a:r>
              <a:rPr lang="en-US" dirty="0"/>
              <a:t>it is not enough to conduct a market study once. </a:t>
            </a:r>
            <a:endParaRPr lang="en-US" dirty="0" smtClean="0"/>
          </a:p>
          <a:p>
            <a:pPr>
              <a:buFontTx/>
              <a:buChar char="-"/>
            </a:pPr>
            <a:r>
              <a:rPr lang="en-US" b="1" dirty="0" smtClean="0"/>
              <a:t>Omnibus</a:t>
            </a:r>
            <a:r>
              <a:rPr lang="en-US" b="1" dirty="0"/>
              <a:t>"</a:t>
            </a:r>
            <a:r>
              <a:rPr lang="en-US" dirty="0"/>
              <a:t> – a regular study of the opinions of a large number of respondents, which is usually carried out once a month (sometimes less often</a:t>
            </a:r>
            <a:r>
              <a:rPr lang="en-US" dirty="0" smtClean="0"/>
              <a:t>);</a:t>
            </a:r>
          </a:p>
          <a:p>
            <a:pPr>
              <a:buFontTx/>
              <a:buChar char="-"/>
            </a:pPr>
            <a:r>
              <a:rPr lang="en-US" dirty="0" smtClean="0"/>
              <a:t>- </a:t>
            </a:r>
            <a:r>
              <a:rPr lang="en-US" b="1" dirty="0"/>
              <a:t>"Panel" </a:t>
            </a:r>
            <a:r>
              <a:rPr lang="en-US" dirty="0"/>
              <a:t>– repeated collection of data from one group of respondents at regular intervals.</a:t>
            </a:r>
            <a:endParaRPr lang="ru-RU" dirty="0"/>
          </a:p>
        </p:txBody>
      </p:sp>
      <p:pic>
        <p:nvPicPr>
          <p:cNvPr id="3074" name="Picture 2" descr="H:\Универ\5-ммф\опрос.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4797152"/>
            <a:ext cx="2376264" cy="1707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1658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608" y="116632"/>
            <a:ext cx="7498080" cy="4680520"/>
          </a:xfrm>
        </p:spPr>
        <p:txBody>
          <a:bodyPr>
            <a:normAutofit fontScale="85000" lnSpcReduction="20000"/>
          </a:bodyPr>
          <a:lstStyle/>
          <a:p>
            <a:pPr marL="82296" indent="0">
              <a:buNone/>
            </a:pPr>
            <a:r>
              <a:rPr lang="en-US" b="1" u="sng" dirty="0"/>
              <a:t>The panel. </a:t>
            </a:r>
            <a:r>
              <a:rPr lang="en-US" i="1" dirty="0" smtClean="0"/>
              <a:t>The </a:t>
            </a:r>
            <a:r>
              <a:rPr lang="en-US" i="1" dirty="0"/>
              <a:t>necessary information can be received as a result of numerous interrogation of group of </a:t>
            </a:r>
            <a:r>
              <a:rPr lang="en-US" i="1" dirty="0" smtClean="0"/>
              <a:t>the </a:t>
            </a:r>
            <a:r>
              <a:rPr lang="en-US" i="1" dirty="0"/>
              <a:t>interested buyers at regular intervals or by supervision over sale development in certain group of pharmacies. </a:t>
            </a:r>
            <a:endParaRPr lang="en-US" i="1" dirty="0" smtClean="0"/>
          </a:p>
          <a:p>
            <a:pPr marL="82296" indent="0">
              <a:buNone/>
            </a:pPr>
            <a:r>
              <a:rPr lang="en-US" dirty="0" smtClean="0"/>
              <a:t>The </a:t>
            </a:r>
            <a:r>
              <a:rPr lang="en-US" dirty="0"/>
              <a:t>panel has such signs: </a:t>
            </a:r>
            <a:endParaRPr lang="en-US" dirty="0" smtClean="0"/>
          </a:p>
          <a:p>
            <a:pPr>
              <a:buFontTx/>
              <a:buChar char="-"/>
            </a:pPr>
            <a:r>
              <a:rPr lang="en-US" dirty="0" smtClean="0"/>
              <a:t>the </a:t>
            </a:r>
            <a:r>
              <a:rPr lang="en-US" dirty="0"/>
              <a:t>subject and a research topic are constant; </a:t>
            </a:r>
            <a:endParaRPr lang="en-US" dirty="0" smtClean="0"/>
          </a:p>
          <a:p>
            <a:pPr>
              <a:buFontTx/>
              <a:buChar char="-"/>
            </a:pPr>
            <a:r>
              <a:rPr lang="en-US" dirty="0" smtClean="0"/>
              <a:t> </a:t>
            </a:r>
            <a:r>
              <a:rPr lang="en-US" dirty="0"/>
              <a:t>data gathering repeats at regular intervals; </a:t>
            </a:r>
            <a:endParaRPr lang="en-US" dirty="0" smtClean="0"/>
          </a:p>
          <a:p>
            <a:pPr>
              <a:buFontTx/>
              <a:buChar char="-"/>
            </a:pPr>
            <a:r>
              <a:rPr lang="en-US" dirty="0" smtClean="0"/>
              <a:t> </a:t>
            </a:r>
            <a:r>
              <a:rPr lang="en-US" dirty="0"/>
              <a:t>a constant (with certain conditionality) set of objects of research − trading enterprises, consumers</a:t>
            </a:r>
            <a:r>
              <a:rPr lang="en-US" dirty="0" smtClean="0"/>
              <a:t>.</a:t>
            </a:r>
          </a:p>
          <a:p>
            <a:pPr marL="82296" indent="0">
              <a:buNone/>
            </a:pPr>
            <a:r>
              <a:rPr lang="en-US" dirty="0" smtClean="0"/>
              <a:t> </a:t>
            </a:r>
            <a:r>
              <a:rPr lang="en-US" dirty="0"/>
              <a:t>Distinguish three kinds of the panel: </a:t>
            </a:r>
            <a:r>
              <a:rPr lang="en-US" b="1" dirty="0"/>
              <a:t>trading,</a:t>
            </a:r>
            <a:r>
              <a:rPr lang="en-US" dirty="0"/>
              <a:t> </a:t>
            </a:r>
            <a:r>
              <a:rPr lang="en-US" b="1" dirty="0"/>
              <a:t>consumer</a:t>
            </a:r>
            <a:r>
              <a:rPr lang="en-US" dirty="0"/>
              <a:t>, </a:t>
            </a:r>
            <a:r>
              <a:rPr lang="en-US" b="1" dirty="0"/>
              <a:t>special forms.</a:t>
            </a:r>
            <a:endParaRPr lang="ru-RU" b="1" dirty="0"/>
          </a:p>
        </p:txBody>
      </p:sp>
    </p:spTree>
    <p:extLst>
      <p:ext uri="{BB962C8B-B14F-4D97-AF65-F5344CB8AC3E}">
        <p14:creationId xmlns:p14="http://schemas.microsoft.com/office/powerpoint/2010/main" val="17031130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608" y="34352"/>
            <a:ext cx="7498080" cy="4800600"/>
          </a:xfrm>
        </p:spPr>
        <p:txBody>
          <a:bodyPr>
            <a:normAutofit/>
          </a:bodyPr>
          <a:lstStyle/>
          <a:p>
            <a:pPr marL="82296" indent="0">
              <a:buNone/>
            </a:pPr>
            <a:r>
              <a:rPr lang="en-US" b="1" u="sng" dirty="0" smtClean="0"/>
              <a:t>Supervision</a:t>
            </a:r>
            <a:r>
              <a:rPr lang="en-US" dirty="0" smtClean="0"/>
              <a:t> − is used as a way of information’s reception in market research much less often, than interrogation. </a:t>
            </a:r>
            <a:endParaRPr lang="ru-RU" dirty="0" smtClean="0"/>
          </a:p>
          <a:p>
            <a:pPr marL="82296" indent="0">
              <a:buNone/>
            </a:pPr>
            <a:r>
              <a:rPr lang="en-US" dirty="0" smtClean="0"/>
              <a:t> </a:t>
            </a:r>
            <a:endParaRPr lang="ru-RU" dirty="0"/>
          </a:p>
        </p:txBody>
      </p:sp>
      <p:sp>
        <p:nvSpPr>
          <p:cNvPr id="4" name="Скругленный прямоугольник 3"/>
          <p:cNvSpPr/>
          <p:nvPr/>
        </p:nvSpPr>
        <p:spPr>
          <a:xfrm>
            <a:off x="1187624" y="1700808"/>
            <a:ext cx="3384376" cy="4896544"/>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2296" indent="0">
              <a:buNone/>
            </a:pPr>
            <a:r>
              <a:rPr lang="en-US" sz="2000" dirty="0" smtClean="0">
                <a:solidFill>
                  <a:schemeClr val="tx1"/>
                </a:solidFill>
              </a:rPr>
              <a:t>- independence </a:t>
            </a:r>
            <a:r>
              <a:rPr lang="en-US" sz="2000" dirty="0">
                <a:solidFill>
                  <a:schemeClr val="tx1"/>
                </a:solidFill>
              </a:rPr>
              <a:t>of object desire </a:t>
            </a:r>
            <a:r>
              <a:rPr lang="en-US" sz="2000" dirty="0" smtClean="0">
                <a:solidFill>
                  <a:schemeClr val="tx1"/>
                </a:solidFill>
              </a:rPr>
              <a:t>to</a:t>
            </a:r>
            <a:r>
              <a:rPr lang="ru-RU" sz="2000" dirty="0" smtClean="0">
                <a:solidFill>
                  <a:schemeClr val="tx1"/>
                </a:solidFill>
              </a:rPr>
              <a:t> </a:t>
            </a:r>
            <a:r>
              <a:rPr lang="en-US" sz="2000" dirty="0" smtClean="0">
                <a:solidFill>
                  <a:schemeClr val="tx1"/>
                </a:solidFill>
              </a:rPr>
              <a:t> </a:t>
            </a:r>
            <a:r>
              <a:rPr lang="en-US" sz="2000" dirty="0">
                <a:solidFill>
                  <a:schemeClr val="tx1"/>
                </a:solidFill>
              </a:rPr>
              <a:t>cooperation; </a:t>
            </a:r>
          </a:p>
          <a:p>
            <a:pPr>
              <a:buFontTx/>
              <a:buChar char="-"/>
            </a:pPr>
            <a:r>
              <a:rPr lang="en-US" sz="2000" dirty="0">
                <a:solidFill>
                  <a:schemeClr val="tx1"/>
                </a:solidFill>
              </a:rPr>
              <a:t>possibility to provide higher objectivity; </a:t>
            </a:r>
          </a:p>
          <a:p>
            <a:pPr>
              <a:buFontTx/>
              <a:buChar char="-"/>
            </a:pPr>
            <a:r>
              <a:rPr lang="en-US" sz="2000" dirty="0" smtClean="0">
                <a:solidFill>
                  <a:schemeClr val="tx1"/>
                </a:solidFill>
              </a:rPr>
              <a:t> </a:t>
            </a:r>
            <a:r>
              <a:rPr lang="en-US" sz="2000" dirty="0">
                <a:solidFill>
                  <a:schemeClr val="tx1"/>
                </a:solidFill>
              </a:rPr>
              <a:t>possibility of perception of not </a:t>
            </a:r>
            <a:r>
              <a:rPr lang="en-US" sz="2000" dirty="0" smtClean="0">
                <a:solidFill>
                  <a:schemeClr val="tx1"/>
                </a:solidFill>
              </a:rPr>
              <a:t>realized behavior </a:t>
            </a:r>
            <a:r>
              <a:rPr lang="en-US" sz="2000" dirty="0">
                <a:solidFill>
                  <a:schemeClr val="tx1"/>
                </a:solidFill>
              </a:rPr>
              <a:t>(a choice of goods in pharmacy); </a:t>
            </a:r>
          </a:p>
          <a:p>
            <a:pPr>
              <a:buFontTx/>
              <a:buChar char="-"/>
            </a:pPr>
            <a:r>
              <a:rPr lang="en-US" sz="2000" dirty="0" smtClean="0">
                <a:solidFill>
                  <a:schemeClr val="tx1"/>
                </a:solidFill>
              </a:rPr>
              <a:t> </a:t>
            </a:r>
            <a:r>
              <a:rPr lang="en-US" sz="2000" dirty="0">
                <a:solidFill>
                  <a:schemeClr val="tx1"/>
                </a:solidFill>
              </a:rPr>
              <a:t>possibility of surrounding situation count, especially at supervision by means of devices. </a:t>
            </a:r>
          </a:p>
        </p:txBody>
      </p:sp>
      <p:sp>
        <p:nvSpPr>
          <p:cNvPr id="5" name="Скругленный прямоугольник 4"/>
          <p:cNvSpPr/>
          <p:nvPr/>
        </p:nvSpPr>
        <p:spPr>
          <a:xfrm>
            <a:off x="5148064" y="1700808"/>
            <a:ext cx="3456384" cy="5040560"/>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en-US" sz="2000" dirty="0" smtClean="0">
                <a:solidFill>
                  <a:schemeClr val="tx1"/>
                </a:solidFill>
              </a:rPr>
              <a:t>it </a:t>
            </a:r>
            <a:r>
              <a:rPr lang="en-US" sz="2000" dirty="0">
                <a:solidFill>
                  <a:schemeClr val="tx1"/>
                </a:solidFill>
              </a:rPr>
              <a:t>is difficult to provide representatively, because supervision has need, as a rule, special conditions (for example, </a:t>
            </a:r>
            <a:r>
              <a:rPr lang="en-US" sz="2000" dirty="0" smtClean="0">
                <a:solidFill>
                  <a:schemeClr val="tx1"/>
                </a:solidFill>
              </a:rPr>
              <a:t>behavior </a:t>
            </a:r>
            <a:r>
              <a:rPr lang="en-US" sz="2000" dirty="0">
                <a:solidFill>
                  <a:schemeClr val="tx1"/>
                </a:solidFill>
              </a:rPr>
              <a:t>of visitors in pharmacy: </a:t>
            </a:r>
            <a:endParaRPr lang="ru-RU" sz="2000" dirty="0" smtClean="0">
              <a:solidFill>
                <a:schemeClr val="tx1"/>
              </a:solidFill>
            </a:endParaRPr>
          </a:p>
          <a:p>
            <a:pPr marL="285750" indent="-285750">
              <a:buFontTx/>
              <a:buChar char="-"/>
            </a:pPr>
            <a:r>
              <a:rPr lang="en-US" sz="2000" dirty="0" smtClean="0">
                <a:solidFill>
                  <a:schemeClr val="tx1"/>
                </a:solidFill>
              </a:rPr>
              <a:t> </a:t>
            </a:r>
            <a:r>
              <a:rPr lang="en-US" sz="2000" dirty="0">
                <a:solidFill>
                  <a:schemeClr val="tx1"/>
                </a:solidFill>
              </a:rPr>
              <a:t>subjectivity of perception observing, selective supervision; </a:t>
            </a:r>
            <a:endParaRPr lang="ru-RU" sz="2000" dirty="0" smtClean="0">
              <a:solidFill>
                <a:schemeClr val="tx1"/>
              </a:solidFill>
            </a:endParaRPr>
          </a:p>
          <a:p>
            <a:pPr marL="285750" indent="-285750">
              <a:buFontTx/>
              <a:buChar char="-"/>
            </a:pPr>
            <a:r>
              <a:rPr lang="en-US" sz="2000" dirty="0" smtClean="0">
                <a:solidFill>
                  <a:schemeClr val="tx1"/>
                </a:solidFill>
              </a:rPr>
              <a:t>the behavior </a:t>
            </a:r>
            <a:r>
              <a:rPr lang="en-US" sz="2000" dirty="0">
                <a:solidFill>
                  <a:schemeClr val="tx1"/>
                </a:solidFill>
              </a:rPr>
              <a:t>of objects can differ from natural if supervision is opened (effect of supervision).</a:t>
            </a:r>
            <a:endParaRPr lang="ru-RU" sz="2000" dirty="0">
              <a:solidFill>
                <a:schemeClr val="tx1"/>
              </a:solidFill>
            </a:endParaRPr>
          </a:p>
        </p:txBody>
      </p:sp>
      <p:sp>
        <p:nvSpPr>
          <p:cNvPr id="6" name="Плюс 5"/>
          <p:cNvSpPr/>
          <p:nvPr/>
        </p:nvSpPr>
        <p:spPr>
          <a:xfrm>
            <a:off x="2464145" y="1598683"/>
            <a:ext cx="864096" cy="864096"/>
          </a:xfrm>
          <a:prstGeom prst="mathPl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Минус 6"/>
          <p:cNvSpPr/>
          <p:nvPr/>
        </p:nvSpPr>
        <p:spPr>
          <a:xfrm>
            <a:off x="6444208" y="1645774"/>
            <a:ext cx="1080120" cy="750197"/>
          </a:xfrm>
          <a:prstGeom prst="mathMin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039786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608" y="188640"/>
            <a:ext cx="7848872" cy="5184576"/>
          </a:xfrm>
        </p:spPr>
        <p:txBody>
          <a:bodyPr>
            <a:normAutofit fontScale="92500" lnSpcReduction="20000"/>
          </a:bodyPr>
          <a:lstStyle/>
          <a:p>
            <a:pPr marL="82296" indent="0">
              <a:buNone/>
            </a:pPr>
            <a:r>
              <a:rPr lang="en-US" b="1" u="sng" dirty="0"/>
              <a:t>Experiment</a:t>
            </a:r>
            <a:r>
              <a:rPr lang="en-US" dirty="0"/>
              <a:t> </a:t>
            </a:r>
            <a:r>
              <a:rPr lang="en-US" i="1" dirty="0"/>
              <a:t>is research, at which should be established as change of one or several independent variables influences one or several dependent variables. </a:t>
            </a:r>
            <a:endParaRPr lang="ru-RU" i="1" dirty="0" smtClean="0"/>
          </a:p>
          <a:p>
            <a:pPr marL="82296" indent="0" algn="ctr">
              <a:buNone/>
            </a:pPr>
            <a:r>
              <a:rPr lang="en-US" dirty="0" smtClean="0"/>
              <a:t>Essential </a:t>
            </a:r>
            <a:r>
              <a:rPr lang="en-US" dirty="0"/>
              <a:t>signs of experiment: </a:t>
            </a:r>
            <a:endParaRPr lang="ru-RU" dirty="0" smtClean="0"/>
          </a:p>
          <a:p>
            <a:pPr>
              <a:buFontTx/>
              <a:buChar char="-"/>
            </a:pPr>
            <a:r>
              <a:rPr lang="en-US" dirty="0" smtClean="0"/>
              <a:t>the </a:t>
            </a:r>
            <a:r>
              <a:rPr lang="en-US" dirty="0"/>
              <a:t>isolated changes (separate sizes vary the researcher, others should be, as far as possible, constants); </a:t>
            </a:r>
            <a:endParaRPr lang="ru-RU" dirty="0" smtClean="0"/>
          </a:p>
          <a:p>
            <a:pPr>
              <a:buFontTx/>
              <a:buChar char="-"/>
            </a:pPr>
            <a:r>
              <a:rPr lang="en-US" dirty="0" smtClean="0"/>
              <a:t>- </a:t>
            </a:r>
            <a:r>
              <a:rPr lang="en-US" dirty="0"/>
              <a:t>the researcher actively interferes with process of data occurrence; </a:t>
            </a:r>
            <a:endParaRPr lang="ru-RU" dirty="0" smtClean="0"/>
          </a:p>
          <a:p>
            <a:pPr>
              <a:buFontTx/>
              <a:buChar char="-"/>
            </a:pPr>
            <a:r>
              <a:rPr lang="en-US" dirty="0" smtClean="0"/>
              <a:t>- </a:t>
            </a:r>
            <a:r>
              <a:rPr lang="en-US" dirty="0"/>
              <a:t>the interconnection of cause and effect (for example, influence of </a:t>
            </a:r>
            <a:r>
              <a:rPr lang="en-US" dirty="0" smtClean="0"/>
              <a:t>color </a:t>
            </a:r>
            <a:r>
              <a:rPr lang="en-US" dirty="0"/>
              <a:t>of packing on sales volume) is checked.</a:t>
            </a:r>
            <a:endParaRPr lang="ru-RU" dirty="0"/>
          </a:p>
        </p:txBody>
      </p:sp>
      <p:pic>
        <p:nvPicPr>
          <p:cNvPr id="5122" name="Picture 2" descr="H:\Универ\5-ммф\эксперимент.jpg"/>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t="38464" r="5976" b="7009"/>
          <a:stretch/>
        </p:blipFill>
        <p:spPr bwMode="auto">
          <a:xfrm>
            <a:off x="5580112" y="4961640"/>
            <a:ext cx="1944216" cy="1806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13277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16632"/>
            <a:ext cx="7818072" cy="792088"/>
          </a:xfrm>
        </p:spPr>
        <p:txBody>
          <a:bodyPr>
            <a:noAutofit/>
          </a:bodyPr>
          <a:lstStyle/>
          <a:p>
            <a:pPr algn="ctr"/>
            <a:r>
              <a:rPr lang="en-US" sz="2400" b="1" dirty="0"/>
              <a:t>THE VALUE OF THE PHARMACEUTICAL INFORMATION</a:t>
            </a:r>
            <a:endParaRPr lang="ru-RU" sz="2400" b="1" dirty="0"/>
          </a:p>
        </p:txBody>
      </p:sp>
      <p:sp>
        <p:nvSpPr>
          <p:cNvPr id="3" name="Прямоугольник 2"/>
          <p:cNvSpPr/>
          <p:nvPr/>
        </p:nvSpPr>
        <p:spPr>
          <a:xfrm>
            <a:off x="1259632" y="980728"/>
            <a:ext cx="7776864"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US" b="1" dirty="0">
                <a:solidFill>
                  <a:srgbClr val="000000"/>
                </a:solidFill>
                <a:latin typeface="Cambria" panose="02040503050406030204" pitchFamily="18" charset="0"/>
              </a:rPr>
              <a:t>The information </a:t>
            </a:r>
            <a:r>
              <a:rPr lang="en-US" dirty="0">
                <a:solidFill>
                  <a:srgbClr val="000000"/>
                </a:solidFill>
                <a:latin typeface="Cambria" panose="02040503050406030204" pitchFamily="18" charset="0"/>
              </a:rPr>
              <a:t>represents a set of the ordered document files and information technologies which provide information processes on the </a:t>
            </a:r>
            <a:r>
              <a:rPr lang="en-US" dirty="0" err="1">
                <a:solidFill>
                  <a:srgbClr val="000000"/>
                </a:solidFill>
                <a:latin typeface="Cambria" panose="02040503050406030204" pitchFamily="18" charset="0"/>
              </a:rPr>
              <a:t>ba</a:t>
            </a:r>
            <a:r>
              <a:rPr lang="en-US" dirty="0">
                <a:solidFill>
                  <a:srgbClr val="000000"/>
                </a:solidFill>
                <a:latin typeface="Cambria" panose="02040503050406030204" pitchFamily="18" charset="0"/>
              </a:rPr>
              <a:t>-sis of standardized forms of submission and data transmission, forms and methods of rendering of information services of different type. </a:t>
            </a:r>
            <a:endParaRPr lang="uk-UA" dirty="0"/>
          </a:p>
        </p:txBody>
      </p:sp>
      <p:sp>
        <p:nvSpPr>
          <p:cNvPr id="5" name="Прямоугольник 4"/>
          <p:cNvSpPr/>
          <p:nvPr/>
        </p:nvSpPr>
        <p:spPr>
          <a:xfrm>
            <a:off x="1187624" y="2314415"/>
            <a:ext cx="7920880" cy="452431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buFont typeface="Wingdings" panose="05000000000000000000" pitchFamily="2" charset="2"/>
              <a:buChar char="v"/>
            </a:pPr>
            <a:r>
              <a:rPr lang="en-US" i="1" dirty="0">
                <a:solidFill>
                  <a:srgbClr val="000000"/>
                </a:solidFill>
                <a:latin typeface="Cambria" panose="02040503050406030204" pitchFamily="18" charset="0"/>
              </a:rPr>
              <a:t>Urgency</a:t>
            </a:r>
            <a:r>
              <a:rPr lang="en-US" dirty="0">
                <a:solidFill>
                  <a:srgbClr val="000000"/>
                </a:solidFill>
                <a:latin typeface="Cambria" panose="02040503050406030204" pitchFamily="18" charset="0"/>
              </a:rPr>
              <a:t>, that is real timely display of the marketing environment condition (in the best commercial databases the information is updated daily); </a:t>
            </a:r>
            <a:endParaRPr lang="en-US" dirty="0" smtClean="0">
              <a:solidFill>
                <a:srgbClr val="000000"/>
              </a:solidFill>
              <a:latin typeface="Cambria" panose="02040503050406030204" pitchFamily="18" charset="0"/>
            </a:endParaRPr>
          </a:p>
          <a:p>
            <a:pPr marL="285750" indent="-285750">
              <a:buFont typeface="Wingdings" panose="05000000000000000000" pitchFamily="2" charset="2"/>
              <a:buChar char="v"/>
            </a:pPr>
            <a:r>
              <a:rPr lang="en-US" i="1" dirty="0" smtClean="0">
                <a:solidFill>
                  <a:srgbClr val="000000"/>
                </a:solidFill>
                <a:latin typeface="Cambria" panose="02040503050406030204" pitchFamily="18" charset="0"/>
              </a:rPr>
              <a:t>Reliability </a:t>
            </a:r>
            <a:r>
              <a:rPr lang="en-US" dirty="0">
                <a:solidFill>
                  <a:srgbClr val="000000"/>
                </a:solidFill>
                <a:latin typeface="Cambria" panose="02040503050406030204" pitchFamily="18" charset="0"/>
              </a:rPr>
              <a:t>− provides an exact reconstruction of a condition and </a:t>
            </a:r>
            <a:r>
              <a:rPr lang="en-US" dirty="0" smtClean="0">
                <a:solidFill>
                  <a:srgbClr val="000000"/>
                </a:solidFill>
                <a:latin typeface="Cambria" panose="02040503050406030204" pitchFamily="18" charset="0"/>
              </a:rPr>
              <a:t>development </a:t>
            </a:r>
            <a:r>
              <a:rPr lang="en-US" dirty="0">
                <a:solidFill>
                  <a:srgbClr val="000000"/>
                </a:solidFill>
                <a:latin typeface="Cambria" panose="02040503050406030204" pitchFamily="18" charset="0"/>
              </a:rPr>
              <a:t>of manufacture, the market, an environment. In connection with necessity of preservation by the enterprise of competitive positions </a:t>
            </a:r>
            <a:r>
              <a:rPr lang="en-US" dirty="0" smtClean="0">
                <a:solidFill>
                  <a:srgbClr val="000000"/>
                </a:solidFill>
                <a:latin typeface="Cambria" panose="02040503050406030204" pitchFamily="18" charset="0"/>
              </a:rPr>
              <a:t>various </a:t>
            </a:r>
            <a:r>
              <a:rPr lang="en-US" dirty="0">
                <a:solidFill>
                  <a:srgbClr val="000000"/>
                </a:solidFill>
                <a:latin typeface="Cambria" panose="02040503050406030204" pitchFamily="18" charset="0"/>
              </a:rPr>
              <a:t>sources of the information should be used, and the obtained data should be analyzed on absence of contradictions; </a:t>
            </a:r>
            <a:endParaRPr lang="en-US" dirty="0" smtClean="0">
              <a:solidFill>
                <a:srgbClr val="000000"/>
              </a:solidFill>
              <a:latin typeface="Cambria" panose="02040503050406030204" pitchFamily="18" charset="0"/>
            </a:endParaRPr>
          </a:p>
          <a:p>
            <a:pPr marL="285750" indent="-285750">
              <a:buFont typeface="Wingdings" panose="05000000000000000000" pitchFamily="2" charset="2"/>
              <a:buChar char="v"/>
            </a:pPr>
            <a:r>
              <a:rPr lang="en-US" i="1" dirty="0" smtClean="0">
                <a:solidFill>
                  <a:srgbClr val="000000"/>
                </a:solidFill>
                <a:latin typeface="Cambria" panose="02040503050406030204" pitchFamily="18" charset="0"/>
              </a:rPr>
              <a:t>Relevance </a:t>
            </a:r>
            <a:r>
              <a:rPr lang="en-US" dirty="0">
                <a:solidFill>
                  <a:srgbClr val="000000"/>
                </a:solidFill>
                <a:latin typeface="Cambria" panose="02040503050406030204" pitchFamily="18" charset="0"/>
              </a:rPr>
              <a:t>of data − information formation according to certain </a:t>
            </a:r>
            <a:r>
              <a:rPr lang="en-US" dirty="0" smtClean="0">
                <a:solidFill>
                  <a:srgbClr val="000000"/>
                </a:solidFill>
                <a:latin typeface="Cambria" panose="02040503050406030204" pitchFamily="18" charset="0"/>
              </a:rPr>
              <a:t>requirements</a:t>
            </a:r>
            <a:r>
              <a:rPr lang="en-US" dirty="0">
                <a:solidFill>
                  <a:srgbClr val="000000"/>
                </a:solidFill>
                <a:latin typeface="Cambria" panose="02040503050406030204" pitchFamily="18" charset="0"/>
              </a:rPr>
              <a:t>; </a:t>
            </a:r>
            <a:endParaRPr lang="en-US" dirty="0" smtClean="0">
              <a:solidFill>
                <a:srgbClr val="000000"/>
              </a:solidFill>
              <a:latin typeface="Cambria" panose="02040503050406030204" pitchFamily="18" charset="0"/>
            </a:endParaRPr>
          </a:p>
          <a:p>
            <a:pPr marL="285750" indent="-285750">
              <a:buFont typeface="Wingdings" panose="05000000000000000000" pitchFamily="2" charset="2"/>
              <a:buChar char="v"/>
            </a:pPr>
            <a:r>
              <a:rPr lang="en-US" i="1" dirty="0" smtClean="0">
                <a:solidFill>
                  <a:srgbClr val="000000"/>
                </a:solidFill>
                <a:latin typeface="Cambria" panose="02040503050406030204" pitchFamily="18" charset="0"/>
              </a:rPr>
              <a:t>Completeness </a:t>
            </a:r>
            <a:r>
              <a:rPr lang="en-US" i="1" dirty="0">
                <a:solidFill>
                  <a:srgbClr val="000000"/>
                </a:solidFill>
                <a:latin typeface="Cambria" panose="02040503050406030204" pitchFamily="18" charset="0"/>
              </a:rPr>
              <a:t>of display </a:t>
            </a:r>
            <a:r>
              <a:rPr lang="en-US" dirty="0">
                <a:solidFill>
                  <a:srgbClr val="000000"/>
                </a:solidFill>
                <a:latin typeface="Cambria" panose="02040503050406030204" pitchFamily="18" charset="0"/>
              </a:rPr>
              <a:t>− is necessary for the objective account of all factors forming or influencing of condition and development of the market-</a:t>
            </a:r>
            <a:r>
              <a:rPr lang="en-US" dirty="0" err="1">
                <a:solidFill>
                  <a:srgbClr val="000000"/>
                </a:solidFill>
                <a:latin typeface="Cambria" panose="02040503050406030204" pitchFamily="18" charset="0"/>
              </a:rPr>
              <a:t>ing</a:t>
            </a:r>
            <a:r>
              <a:rPr lang="en-US" dirty="0">
                <a:solidFill>
                  <a:srgbClr val="000000"/>
                </a:solidFill>
                <a:latin typeface="Cambria" panose="02040503050406030204" pitchFamily="18" charset="0"/>
              </a:rPr>
              <a:t> environment; </a:t>
            </a:r>
            <a:endParaRPr lang="en-US" dirty="0" smtClean="0">
              <a:solidFill>
                <a:srgbClr val="000000"/>
              </a:solidFill>
              <a:latin typeface="Cambria" panose="02040503050406030204" pitchFamily="18" charset="0"/>
            </a:endParaRPr>
          </a:p>
          <a:p>
            <a:pPr marL="285750" indent="-285750">
              <a:buFont typeface="Wingdings" panose="05000000000000000000" pitchFamily="2" charset="2"/>
              <a:buChar char="v"/>
            </a:pPr>
            <a:r>
              <a:rPr lang="en-US" i="1" dirty="0" smtClean="0">
                <a:solidFill>
                  <a:srgbClr val="000000"/>
                </a:solidFill>
                <a:latin typeface="Cambria" panose="02040503050406030204" pitchFamily="18" charset="0"/>
              </a:rPr>
              <a:t>Purposefulness </a:t>
            </a:r>
            <a:r>
              <a:rPr lang="en-US" dirty="0">
                <a:solidFill>
                  <a:srgbClr val="000000"/>
                </a:solidFill>
                <a:latin typeface="Cambria" panose="02040503050406030204" pitchFamily="18" charset="0"/>
              </a:rPr>
              <a:t>of data − focuses on specific goals and tasks; </a:t>
            </a:r>
            <a:endParaRPr lang="en-US" dirty="0" smtClean="0">
              <a:solidFill>
                <a:srgbClr val="000000"/>
              </a:solidFill>
              <a:latin typeface="Cambria" panose="02040503050406030204" pitchFamily="18" charset="0"/>
            </a:endParaRPr>
          </a:p>
          <a:p>
            <a:pPr marL="285750" indent="-285750">
              <a:buFont typeface="Wingdings" panose="05000000000000000000" pitchFamily="2" charset="2"/>
              <a:buChar char="v"/>
            </a:pPr>
            <a:r>
              <a:rPr lang="en-US" i="1" dirty="0" smtClean="0">
                <a:solidFill>
                  <a:srgbClr val="000000"/>
                </a:solidFill>
                <a:latin typeface="Cambria" panose="02040503050406030204" pitchFamily="18" charset="0"/>
              </a:rPr>
              <a:t>The </a:t>
            </a:r>
            <a:r>
              <a:rPr lang="en-US" i="1" dirty="0">
                <a:solidFill>
                  <a:srgbClr val="000000"/>
                </a:solidFill>
                <a:latin typeface="Cambria" panose="02040503050406030204" pitchFamily="18" charset="0"/>
              </a:rPr>
              <a:t>coordination and information unity </a:t>
            </a:r>
            <a:r>
              <a:rPr lang="en-US" dirty="0">
                <a:solidFill>
                  <a:srgbClr val="000000"/>
                </a:solidFill>
                <a:latin typeface="Cambria" panose="02040503050406030204" pitchFamily="18" charset="0"/>
              </a:rPr>
              <a:t>– require such system of </a:t>
            </a:r>
            <a:r>
              <a:rPr lang="en-US" dirty="0" err="1">
                <a:solidFill>
                  <a:srgbClr val="000000"/>
                </a:solidFill>
                <a:latin typeface="Cambria" panose="02040503050406030204" pitchFamily="18" charset="0"/>
              </a:rPr>
              <a:t>indi-cators</a:t>
            </a:r>
            <a:r>
              <a:rPr lang="en-US" dirty="0">
                <a:solidFill>
                  <a:srgbClr val="000000"/>
                </a:solidFill>
                <a:latin typeface="Cambria" panose="02040503050406030204" pitchFamily="18" charset="0"/>
              </a:rPr>
              <a:t>’ working out which contradictions in conclusions would not be sup-posed, inconsistency of the primary and received data. </a:t>
            </a:r>
            <a:endParaRPr lang="uk-UA" dirty="0"/>
          </a:p>
        </p:txBody>
      </p:sp>
    </p:spTree>
    <p:extLst>
      <p:ext uri="{BB962C8B-B14F-4D97-AF65-F5344CB8AC3E}">
        <p14:creationId xmlns:p14="http://schemas.microsoft.com/office/powerpoint/2010/main" val="764120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16632"/>
            <a:ext cx="7818072" cy="1301006"/>
          </a:xfrm>
        </p:spPr>
        <p:txBody>
          <a:bodyPr>
            <a:noAutofit/>
          </a:bodyPr>
          <a:lstStyle/>
          <a:p>
            <a:pPr algn="ctr"/>
            <a:r>
              <a:rPr lang="en-US" sz="3200" b="1" dirty="0" smtClean="0"/>
              <a:t>CHARACTERISTIC OF</a:t>
            </a:r>
            <a:r>
              <a:rPr lang="en-US" sz="3200" b="1" dirty="0"/>
              <a:t/>
            </a:r>
            <a:br>
              <a:rPr lang="en-US" sz="3200" b="1" dirty="0"/>
            </a:br>
            <a:r>
              <a:rPr lang="en-US" sz="3200" b="1" u="sng" dirty="0"/>
              <a:t>SECONDARY</a:t>
            </a:r>
            <a:r>
              <a:rPr lang="en-US" sz="3200" b="1" dirty="0"/>
              <a:t> AND </a:t>
            </a:r>
            <a:r>
              <a:rPr lang="en-US" sz="3200" b="1" u="sng" dirty="0"/>
              <a:t>PRIMARY </a:t>
            </a:r>
            <a:r>
              <a:rPr lang="en-US" sz="3200" b="1" dirty="0"/>
              <a:t>INFORMATION</a:t>
            </a:r>
            <a:endParaRPr lang="ru-RU" sz="3200" b="1" dirty="0"/>
          </a:p>
        </p:txBody>
      </p:sp>
      <p:graphicFrame>
        <p:nvGraphicFramePr>
          <p:cNvPr id="4" name="Таблица 3"/>
          <p:cNvGraphicFramePr>
            <a:graphicFrameLocks noGrp="1"/>
          </p:cNvGraphicFramePr>
          <p:nvPr>
            <p:extLst>
              <p:ext uri="{D42A27DB-BD31-4B8C-83A1-F6EECF244321}">
                <p14:modId xmlns:p14="http://schemas.microsoft.com/office/powerpoint/2010/main" val="2174303829"/>
              </p:ext>
            </p:extLst>
          </p:nvPr>
        </p:nvGraphicFramePr>
        <p:xfrm>
          <a:off x="1115616" y="1556792"/>
          <a:ext cx="7848873" cy="4464496"/>
        </p:xfrm>
        <a:graphic>
          <a:graphicData uri="http://schemas.openxmlformats.org/drawingml/2006/table">
            <a:tbl>
              <a:tblPr firstRow="1" bandRow="1">
                <a:tableStyleId>{5C22544A-7EE6-4342-B048-85BDC9FD1C3A}</a:tableStyleId>
              </a:tblPr>
              <a:tblGrid>
                <a:gridCol w="2616291"/>
                <a:gridCol w="2616291"/>
                <a:gridCol w="2616291"/>
              </a:tblGrid>
              <a:tr h="507297">
                <a:tc>
                  <a:txBody>
                    <a:bodyPr/>
                    <a:lstStyle/>
                    <a:p>
                      <a:pPr algn="ctr"/>
                      <a:r>
                        <a:rPr lang="en-US" dirty="0" smtClean="0"/>
                        <a:t>Type of information </a:t>
                      </a:r>
                      <a:endParaRPr lang="ru-RU" dirty="0"/>
                    </a:p>
                  </a:txBody>
                  <a:tcPr/>
                </a:tc>
                <a:tc>
                  <a:txBody>
                    <a:bodyPr/>
                    <a:lstStyle/>
                    <a:p>
                      <a:pPr algn="ctr"/>
                      <a:r>
                        <a:rPr lang="en-US" dirty="0" smtClean="0"/>
                        <a:t>Advantages</a:t>
                      </a:r>
                      <a:endParaRPr lang="ru-RU" dirty="0"/>
                    </a:p>
                  </a:txBody>
                  <a:tcPr/>
                </a:tc>
                <a:tc>
                  <a:txBody>
                    <a:bodyPr/>
                    <a:lstStyle/>
                    <a:p>
                      <a:pPr algn="ctr"/>
                      <a:r>
                        <a:rPr lang="en-US" dirty="0" smtClean="0"/>
                        <a:t>Disadvantages</a:t>
                      </a:r>
                      <a:endParaRPr lang="ru-RU" dirty="0"/>
                    </a:p>
                  </a:txBody>
                  <a:tcPr/>
                </a:tc>
              </a:tr>
              <a:tr h="3957199">
                <a:tc>
                  <a:txBody>
                    <a:bodyPr/>
                    <a:lstStyle/>
                    <a:p>
                      <a:r>
                        <a:rPr lang="en-US" sz="2000" b="1" u="sng" dirty="0" smtClean="0"/>
                        <a:t>Secondary</a:t>
                      </a:r>
                      <a:r>
                        <a:rPr lang="en-US" dirty="0" smtClean="0"/>
                        <a:t> - information that is the result of other studies or collected for the implementation of some other tasks</a:t>
                      </a:r>
                      <a:endParaRPr lang="ru-RU" dirty="0"/>
                    </a:p>
                  </a:txBody>
                  <a:tcPr/>
                </a:tc>
                <a:tc>
                  <a:txBody>
                    <a:bodyPr/>
                    <a:lstStyle/>
                    <a:p>
                      <a:r>
                        <a:rPr lang="en-US" dirty="0" smtClean="0"/>
                        <a:t> low price;</a:t>
                      </a:r>
                    </a:p>
                    <a:p>
                      <a:r>
                        <a:rPr lang="en-US" dirty="0" smtClean="0"/>
                        <a:t> availability;</a:t>
                      </a:r>
                    </a:p>
                    <a:p>
                      <a:r>
                        <a:rPr lang="en-US" dirty="0" smtClean="0"/>
                        <a:t> promptness of receipt;</a:t>
                      </a:r>
                    </a:p>
                    <a:p>
                      <a:r>
                        <a:rPr lang="en-US" dirty="0" smtClean="0"/>
                        <a:t> the ability to compare data with data sources;</a:t>
                      </a:r>
                    </a:p>
                    <a:p>
                      <a:r>
                        <a:rPr lang="en-US" dirty="0" smtClean="0"/>
                        <a:t> availability of data that sometimes cannot be obtained independently.</a:t>
                      </a:r>
                      <a:endParaRPr lang="ru-RU" dirty="0"/>
                    </a:p>
                  </a:txBody>
                  <a:tcPr/>
                </a:tc>
                <a:tc>
                  <a:txBody>
                    <a:bodyPr/>
                    <a:lstStyle/>
                    <a:p>
                      <a:r>
                        <a:rPr lang="en-US" dirty="0" smtClean="0"/>
                        <a:t> incomplete data;</a:t>
                      </a:r>
                    </a:p>
                    <a:p>
                      <a:r>
                        <a:rPr lang="en-US" dirty="0" smtClean="0"/>
                        <a:t> unwarranted reliability of information from some sources;</a:t>
                      </a:r>
                    </a:p>
                    <a:p>
                      <a:r>
                        <a:rPr lang="en-US" dirty="0" smtClean="0"/>
                        <a:t> possible availability of outdated data;</a:t>
                      </a:r>
                    </a:p>
                    <a:p>
                      <a:r>
                        <a:rPr lang="en-US" dirty="0" smtClean="0"/>
                        <a:t> possible inconsistency of data from different sources;</a:t>
                      </a:r>
                    </a:p>
                    <a:p>
                      <a:r>
                        <a:rPr lang="en-US" dirty="0" smtClean="0"/>
                        <a:t> The methodology for collecting and processing data is often unknown.</a:t>
                      </a:r>
                      <a:endParaRPr lang="ru-RU" dirty="0"/>
                    </a:p>
                  </a:txBody>
                  <a:tcPr/>
                </a:tc>
              </a:tr>
            </a:tbl>
          </a:graphicData>
        </a:graphic>
      </p:graphicFrame>
    </p:spTree>
    <p:extLst>
      <p:ext uri="{BB962C8B-B14F-4D97-AF65-F5344CB8AC3E}">
        <p14:creationId xmlns:p14="http://schemas.microsoft.com/office/powerpoint/2010/main" val="2249568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en-US" sz="3200" b="1" dirty="0"/>
              <a:t>CHARACTERISTIC OF</a:t>
            </a:r>
            <a:br>
              <a:rPr lang="en-US" sz="3200" b="1" dirty="0"/>
            </a:br>
            <a:r>
              <a:rPr lang="en-US" sz="3200" b="1" u="sng" dirty="0"/>
              <a:t>SECONDARY</a:t>
            </a:r>
            <a:r>
              <a:rPr lang="en-US" sz="3200" b="1" dirty="0"/>
              <a:t> AND </a:t>
            </a:r>
            <a:r>
              <a:rPr lang="en-US" sz="3200" b="1" u="sng" dirty="0"/>
              <a:t>PRIMARY </a:t>
            </a:r>
            <a:r>
              <a:rPr lang="en-US" sz="3200" b="1" dirty="0"/>
              <a:t>INFORMATION</a:t>
            </a:r>
            <a:endParaRPr lang="ru-RU" sz="3200" dirty="0"/>
          </a:p>
        </p:txBody>
      </p:sp>
      <p:graphicFrame>
        <p:nvGraphicFramePr>
          <p:cNvPr id="4" name="Таблица 3"/>
          <p:cNvGraphicFramePr>
            <a:graphicFrameLocks noGrp="1"/>
          </p:cNvGraphicFramePr>
          <p:nvPr>
            <p:extLst>
              <p:ext uri="{D42A27DB-BD31-4B8C-83A1-F6EECF244321}">
                <p14:modId xmlns:p14="http://schemas.microsoft.com/office/powerpoint/2010/main" val="3163749758"/>
              </p:ext>
            </p:extLst>
          </p:nvPr>
        </p:nvGraphicFramePr>
        <p:xfrm>
          <a:off x="1115616" y="1556792"/>
          <a:ext cx="7848873" cy="4464496"/>
        </p:xfrm>
        <a:graphic>
          <a:graphicData uri="http://schemas.openxmlformats.org/drawingml/2006/table">
            <a:tbl>
              <a:tblPr firstRow="1" bandRow="1">
                <a:tableStyleId>{5C22544A-7EE6-4342-B048-85BDC9FD1C3A}</a:tableStyleId>
              </a:tblPr>
              <a:tblGrid>
                <a:gridCol w="2616291"/>
                <a:gridCol w="2616291"/>
                <a:gridCol w="2616291"/>
              </a:tblGrid>
              <a:tr h="507297">
                <a:tc>
                  <a:txBody>
                    <a:bodyPr/>
                    <a:lstStyle/>
                    <a:p>
                      <a:pPr algn="ctr"/>
                      <a:r>
                        <a:rPr lang="en-US" dirty="0" smtClean="0"/>
                        <a:t>Type of information </a:t>
                      </a:r>
                      <a:endParaRPr lang="ru-RU" dirty="0"/>
                    </a:p>
                  </a:txBody>
                  <a:tcPr/>
                </a:tc>
                <a:tc>
                  <a:txBody>
                    <a:bodyPr/>
                    <a:lstStyle/>
                    <a:p>
                      <a:pPr algn="ctr"/>
                      <a:r>
                        <a:rPr lang="en-US" dirty="0" smtClean="0"/>
                        <a:t>Advantages</a:t>
                      </a:r>
                      <a:endParaRPr lang="ru-RU" dirty="0"/>
                    </a:p>
                  </a:txBody>
                  <a:tcPr/>
                </a:tc>
                <a:tc>
                  <a:txBody>
                    <a:bodyPr/>
                    <a:lstStyle/>
                    <a:p>
                      <a:pPr algn="ctr"/>
                      <a:r>
                        <a:rPr lang="en-US" dirty="0" smtClean="0"/>
                        <a:t>Disadvantages</a:t>
                      </a:r>
                      <a:endParaRPr lang="ru-RU" dirty="0"/>
                    </a:p>
                  </a:txBody>
                  <a:tcPr/>
                </a:tc>
              </a:tr>
              <a:tr h="3957199">
                <a:tc>
                  <a:txBody>
                    <a:bodyPr/>
                    <a:lstStyle/>
                    <a:p>
                      <a:r>
                        <a:rPr lang="en-US" sz="2000" b="1" u="sng" dirty="0" smtClean="0"/>
                        <a:t>Primary - </a:t>
                      </a:r>
                      <a:r>
                        <a:rPr lang="en-US" sz="2000" b="0" u="none" dirty="0" smtClean="0"/>
                        <a:t>going specifically to achieve the specific objectives of the study</a:t>
                      </a:r>
                      <a:endParaRPr lang="ru-RU" b="0" u="none" dirty="0"/>
                    </a:p>
                  </a:txBody>
                  <a:tcPr/>
                </a:tc>
                <a:tc>
                  <a:txBody>
                    <a:bodyPr/>
                    <a:lstStyle/>
                    <a:p>
                      <a:r>
                        <a:rPr lang="en-US" dirty="0" smtClean="0"/>
                        <a:t> is collected for the specific purposes of this study;</a:t>
                      </a:r>
                    </a:p>
                    <a:p>
                      <a:r>
                        <a:rPr lang="en-US" dirty="0" smtClean="0"/>
                        <a:t> data is not outdated;</a:t>
                      </a:r>
                    </a:p>
                    <a:p>
                      <a:r>
                        <a:rPr lang="en-US" dirty="0" smtClean="0"/>
                        <a:t> the methodology of data collection is controlled by a pharmaceutical company;</a:t>
                      </a:r>
                    </a:p>
                    <a:p>
                      <a:r>
                        <a:rPr lang="en-US" dirty="0" smtClean="0"/>
                        <a:t> access to research results for competitors is limited.</a:t>
                      </a:r>
                      <a:endParaRPr lang="ru-RU" dirty="0"/>
                    </a:p>
                  </a:txBody>
                  <a:tcPr/>
                </a:tc>
                <a:tc>
                  <a:txBody>
                    <a:bodyPr/>
                    <a:lstStyle/>
                    <a:p>
                      <a:r>
                        <a:rPr lang="en-US" dirty="0" smtClean="0"/>
                        <a:t> data collection takes a lot of time;</a:t>
                      </a:r>
                    </a:p>
                    <a:p>
                      <a:r>
                        <a:rPr lang="en-US" dirty="0" smtClean="0"/>
                        <a:t> needs significant costs;</a:t>
                      </a:r>
                    </a:p>
                    <a:p>
                      <a:r>
                        <a:rPr lang="en-US" dirty="0" smtClean="0"/>
                        <a:t> not all information can be collected in this way;</a:t>
                      </a:r>
                    </a:p>
                    <a:p>
                      <a:r>
                        <a:rPr lang="en-US" dirty="0" smtClean="0"/>
                        <a:t> In case of insufficient qualification of researchers, the information may be inaccurate.</a:t>
                      </a:r>
                      <a:endParaRPr lang="ru-RU" dirty="0"/>
                    </a:p>
                  </a:txBody>
                  <a:tcPr/>
                </a:tc>
              </a:tr>
            </a:tbl>
          </a:graphicData>
        </a:graphic>
      </p:graphicFrame>
    </p:spTree>
    <p:extLst>
      <p:ext uri="{BB962C8B-B14F-4D97-AF65-F5344CB8AC3E}">
        <p14:creationId xmlns:p14="http://schemas.microsoft.com/office/powerpoint/2010/main" val="4168038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87624" y="188640"/>
            <a:ext cx="7498080" cy="2736304"/>
          </a:xfrm>
        </p:spPr>
        <p:txBody>
          <a:bodyPr>
            <a:normAutofit/>
          </a:bodyPr>
          <a:lstStyle/>
          <a:p>
            <a:pPr marL="82296" indent="0">
              <a:buNone/>
            </a:pPr>
            <a:r>
              <a:rPr lang="en-US" b="1" u="sng" dirty="0" smtClean="0"/>
              <a:t>Marketing </a:t>
            </a:r>
            <a:r>
              <a:rPr lang="en-US" b="1" u="sng" dirty="0"/>
              <a:t>information system (MIS</a:t>
            </a:r>
            <a:r>
              <a:rPr lang="en-US" dirty="0"/>
              <a:t>) is a set of procedures and methods designed to generate, analyze, disseminate, and store anticipated marketing decision information on a regular, continuous basis. </a:t>
            </a:r>
            <a:endParaRPr lang="ru-RU" dirty="0"/>
          </a:p>
        </p:txBody>
      </p:sp>
      <p:pic>
        <p:nvPicPr>
          <p:cNvPr id="6146" name="Picture 2" descr="H:\Универ\5-ммф\МИС.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51920" y="2636912"/>
            <a:ext cx="2647950"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59961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9923" y="116632"/>
            <a:ext cx="7498080" cy="706090"/>
          </a:xfrm>
        </p:spPr>
        <p:style>
          <a:lnRef idx="1">
            <a:schemeClr val="accent2"/>
          </a:lnRef>
          <a:fillRef idx="2">
            <a:schemeClr val="accent2"/>
          </a:fillRef>
          <a:effectRef idx="1">
            <a:schemeClr val="accent2"/>
          </a:effectRef>
          <a:fontRef idx="minor">
            <a:schemeClr val="dk1"/>
          </a:fontRef>
        </p:style>
        <p:txBody>
          <a:bodyPr>
            <a:noAutofit/>
          </a:bodyPr>
          <a:lstStyle/>
          <a:p>
            <a:pPr algn="ctr"/>
            <a:r>
              <a:rPr lang="en-US" sz="3200" dirty="0"/>
              <a:t>Structure of marketing information system</a:t>
            </a:r>
            <a:endParaRPr lang="ru-RU" sz="3200" dirty="0"/>
          </a:p>
        </p:txBody>
      </p:sp>
      <p:pic>
        <p:nvPicPr>
          <p:cNvPr id="3" name="Рисунок 2"/>
          <p:cNvPicPr>
            <a:picLocks noChangeAspect="1"/>
          </p:cNvPicPr>
          <p:nvPr/>
        </p:nvPicPr>
        <p:blipFill>
          <a:blip r:embed="rId2"/>
          <a:stretch>
            <a:fillRect/>
          </a:stretch>
        </p:blipFill>
        <p:spPr>
          <a:xfrm>
            <a:off x="2051720" y="980728"/>
            <a:ext cx="6752269" cy="3096344"/>
          </a:xfrm>
          <a:prstGeom prst="rect">
            <a:avLst/>
          </a:prstGeom>
        </p:spPr>
      </p:pic>
      <p:sp>
        <p:nvSpPr>
          <p:cNvPr id="5" name="Прямоугольник 4"/>
          <p:cNvSpPr/>
          <p:nvPr/>
        </p:nvSpPr>
        <p:spPr>
          <a:xfrm>
            <a:off x="1259632" y="4149080"/>
            <a:ext cx="4017183" cy="2677656"/>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en-US" sz="1400" dirty="0">
                <a:solidFill>
                  <a:srgbClr val="000000"/>
                </a:solidFill>
                <a:latin typeface="Cambria" panose="02040503050406030204" pitchFamily="18" charset="0"/>
              </a:rPr>
              <a:t>An Marketing Information System offers many </a:t>
            </a:r>
            <a:r>
              <a:rPr lang="en-US" sz="1400" b="1" dirty="0">
                <a:solidFill>
                  <a:srgbClr val="000000"/>
                </a:solidFill>
                <a:latin typeface="Cambria" panose="02040503050406030204" pitchFamily="18" charset="0"/>
              </a:rPr>
              <a:t>advantages: </a:t>
            </a:r>
          </a:p>
          <a:p>
            <a:r>
              <a:rPr lang="en-US" sz="1400" dirty="0">
                <a:solidFill>
                  <a:srgbClr val="000000"/>
                </a:solidFill>
                <a:latin typeface="Cambria" panose="02040503050406030204" pitchFamily="18" charset="0"/>
              </a:rPr>
              <a:t>1. Organized data collection. </a:t>
            </a:r>
          </a:p>
          <a:p>
            <a:r>
              <a:rPr lang="en-US" sz="1400" dirty="0">
                <a:solidFill>
                  <a:srgbClr val="000000"/>
                </a:solidFill>
                <a:latin typeface="Cambria" panose="02040503050406030204" pitchFamily="18" charset="0"/>
              </a:rPr>
              <a:t>2. A broad perspective. </a:t>
            </a:r>
          </a:p>
          <a:p>
            <a:r>
              <a:rPr lang="en-US" sz="1400" dirty="0">
                <a:solidFill>
                  <a:srgbClr val="000000"/>
                </a:solidFill>
                <a:latin typeface="Cambria" panose="02040503050406030204" pitchFamily="18" charset="0"/>
              </a:rPr>
              <a:t>3. The storage of important data. </a:t>
            </a:r>
          </a:p>
          <a:p>
            <a:r>
              <a:rPr lang="en-US" sz="1400" dirty="0">
                <a:solidFill>
                  <a:srgbClr val="000000"/>
                </a:solidFill>
                <a:latin typeface="Cambria" panose="02040503050406030204" pitchFamily="18" charset="0"/>
              </a:rPr>
              <a:t>4. An avoidance of crises. </a:t>
            </a:r>
          </a:p>
          <a:p>
            <a:r>
              <a:rPr lang="en-US" sz="1400" dirty="0">
                <a:solidFill>
                  <a:srgbClr val="000000"/>
                </a:solidFill>
                <a:latin typeface="Cambria" panose="02040503050406030204" pitchFamily="18" charset="0"/>
              </a:rPr>
              <a:t>5. Coordinated marketing plans. </a:t>
            </a:r>
          </a:p>
          <a:p>
            <a:r>
              <a:rPr lang="en-US" sz="1400" dirty="0">
                <a:solidFill>
                  <a:srgbClr val="000000"/>
                </a:solidFill>
                <a:latin typeface="Cambria" panose="02040503050406030204" pitchFamily="18" charset="0"/>
              </a:rPr>
              <a:t>6. Speed in obtaining sufficient information to make decisions. </a:t>
            </a:r>
          </a:p>
          <a:p>
            <a:r>
              <a:rPr lang="en-US" sz="1400" dirty="0">
                <a:solidFill>
                  <a:srgbClr val="000000"/>
                </a:solidFill>
                <a:latin typeface="Cambria" panose="02040503050406030204" pitchFamily="18" charset="0"/>
              </a:rPr>
              <a:t>7. Data amassed and kept over several time periods. </a:t>
            </a:r>
          </a:p>
          <a:p>
            <a:r>
              <a:rPr lang="en-US" sz="1400" dirty="0">
                <a:solidFill>
                  <a:srgbClr val="000000"/>
                </a:solidFill>
                <a:latin typeface="Cambria" panose="02040503050406030204" pitchFamily="18" charset="0"/>
              </a:rPr>
              <a:t>8. The ability to do a cost-benefit analysis. </a:t>
            </a:r>
          </a:p>
        </p:txBody>
      </p:sp>
      <p:sp>
        <p:nvSpPr>
          <p:cNvPr id="6" name="Прямоугольник 5"/>
          <p:cNvSpPr/>
          <p:nvPr/>
        </p:nvSpPr>
        <p:spPr>
          <a:xfrm>
            <a:off x="5561507" y="4509120"/>
            <a:ext cx="3384376" cy="181588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en-US" sz="1400" dirty="0" smtClean="0">
                <a:solidFill>
                  <a:srgbClr val="000000"/>
                </a:solidFill>
                <a:latin typeface="Cambria" panose="02040503050406030204" pitchFamily="18" charset="0"/>
              </a:rPr>
              <a:t>The </a:t>
            </a:r>
            <a:r>
              <a:rPr lang="en-US" sz="1400" b="1" dirty="0">
                <a:solidFill>
                  <a:srgbClr val="000000"/>
                </a:solidFill>
                <a:latin typeface="Cambria" panose="02040503050406030204" pitchFamily="18" charset="0"/>
              </a:rPr>
              <a:t>disadvantages</a:t>
            </a:r>
            <a:r>
              <a:rPr lang="en-US" sz="1400" dirty="0">
                <a:solidFill>
                  <a:srgbClr val="000000"/>
                </a:solidFill>
                <a:latin typeface="Cambria" panose="02040503050406030204" pitchFamily="18" charset="0"/>
              </a:rPr>
              <a:t> of a Marketing information system are high initial time and </a:t>
            </a:r>
            <a:r>
              <a:rPr lang="en-US" sz="1400" dirty="0" err="1">
                <a:solidFill>
                  <a:srgbClr val="000000"/>
                </a:solidFill>
                <a:latin typeface="Cambria" panose="02040503050406030204" pitchFamily="18" charset="0"/>
              </a:rPr>
              <a:t>labour</a:t>
            </a:r>
            <a:r>
              <a:rPr lang="en-US" sz="1400" dirty="0">
                <a:solidFill>
                  <a:srgbClr val="000000"/>
                </a:solidFill>
                <a:latin typeface="Cambria" panose="02040503050406030204" pitchFamily="18" charset="0"/>
              </a:rPr>
              <a:t> costs and the complexity of setting up an information sys-tem. Marketers often complain that they lack enough marketing </a:t>
            </a:r>
            <a:r>
              <a:rPr lang="en-US" sz="1400" dirty="0" smtClean="0">
                <a:solidFill>
                  <a:srgbClr val="000000"/>
                </a:solidFill>
                <a:latin typeface="Cambria" panose="02040503050406030204" pitchFamily="18" charset="0"/>
              </a:rPr>
              <a:t>information </a:t>
            </a:r>
            <a:r>
              <a:rPr lang="en-US" sz="1400" dirty="0">
                <a:solidFill>
                  <a:srgbClr val="000000"/>
                </a:solidFill>
                <a:latin typeface="Cambria" panose="02040503050406030204" pitchFamily="18" charset="0"/>
              </a:rPr>
              <a:t>or the right kind, or have too much of the wrong kind. </a:t>
            </a:r>
            <a:endParaRPr lang="uk-UA" sz="1400" dirty="0"/>
          </a:p>
        </p:txBody>
      </p:sp>
    </p:spTree>
    <p:extLst>
      <p:ext uri="{BB962C8B-B14F-4D97-AF65-F5344CB8AC3E}">
        <p14:creationId xmlns:p14="http://schemas.microsoft.com/office/powerpoint/2010/main" val="671799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29818" y="4522230"/>
            <a:ext cx="7263985" cy="1283034"/>
          </a:xfrm>
          <a:solidFill>
            <a:schemeClr val="accent1">
              <a:lumMod val="20000"/>
              <a:lumOff val="80000"/>
            </a:schemeClr>
          </a:solidFill>
        </p:spPr>
        <p:txBody>
          <a:bodyPr>
            <a:normAutofit/>
          </a:bodyPr>
          <a:lstStyle/>
          <a:p>
            <a:pPr marL="82296" indent="0" algn="ctr">
              <a:buNone/>
            </a:pPr>
            <a:r>
              <a:rPr lang="en-US" sz="7200" b="1" dirty="0" smtClean="0"/>
              <a:t>for attention</a:t>
            </a:r>
            <a:r>
              <a:rPr lang="ru-RU" sz="7200" b="1" dirty="0" smtClean="0"/>
              <a:t>!</a:t>
            </a:r>
            <a:endParaRPr lang="ru-RU" sz="7200" b="1" dirty="0"/>
          </a:p>
        </p:txBody>
      </p:sp>
      <p:pic>
        <p:nvPicPr>
          <p:cNvPr id="9218" name="Picture 2" descr="G:\Универ\5-ммф\Marketing in Pharmacy_2019\спасибо.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430871"/>
            <a:ext cx="7262163" cy="4091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84482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1549</TotalTime>
  <Words>1961</Words>
  <Application>Microsoft Office PowerPoint</Application>
  <PresentationFormat>Экран (4:3)</PresentationFormat>
  <Paragraphs>152</Paragraphs>
  <Slides>20</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20</vt:i4>
      </vt:variant>
    </vt:vector>
  </HeadingPairs>
  <TitlesOfParts>
    <vt:vector size="29" baseType="lpstr">
      <vt:lpstr>Calibri</vt:lpstr>
      <vt:lpstr>Cambria</vt:lpstr>
      <vt:lpstr>Corbel</vt:lpstr>
      <vt:lpstr>Gill Sans MT</vt:lpstr>
      <vt:lpstr>Times New Roman</vt:lpstr>
      <vt:lpstr>Verdana</vt:lpstr>
      <vt:lpstr>Wingdings</vt:lpstr>
      <vt:lpstr>Wingdings 2</vt:lpstr>
      <vt:lpstr>Солнцестояние</vt:lpstr>
      <vt:lpstr>Ministry of Health of Ukraine Odesa National Medical University International faculty </vt:lpstr>
      <vt:lpstr>Презентация PowerPoint</vt:lpstr>
      <vt:lpstr>Directions of marketing research</vt:lpstr>
      <vt:lpstr>Directions of marketing research</vt:lpstr>
      <vt:lpstr>Directions of marketing research</vt:lpstr>
      <vt:lpstr>Directions of marketing research</vt:lpstr>
      <vt:lpstr>The objectives of marketing research may be:</vt:lpstr>
      <vt:lpstr>PROCESS MODEL OF THE MARKETING RESEARCH</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THE VALUE OF THE PHARMACEUTICAL INFORMATION</vt:lpstr>
      <vt:lpstr>CHARACTERISTIC OF SECONDARY AND PRIMARY INFORMATION</vt:lpstr>
      <vt:lpstr>CHARACTERISTIC OF SECONDARY AND PRIMARY INFORMATION</vt:lpstr>
      <vt:lpstr>Презентация PowerPoint</vt:lpstr>
      <vt:lpstr>Structure of marketing information system</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Ministry of Health of Ukraine Odesa National Medical University Faculty of Pharmacy</dc:title>
  <dc:creator>Home</dc:creator>
  <cp:lastModifiedBy>Учетная запись Майкрософт</cp:lastModifiedBy>
  <cp:revision>224</cp:revision>
  <dcterms:created xsi:type="dcterms:W3CDTF">2019-09-03T08:02:15Z</dcterms:created>
  <dcterms:modified xsi:type="dcterms:W3CDTF">2025-09-02T10:15:19Z</dcterms:modified>
</cp:coreProperties>
</file>