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281" r:id="rId4"/>
    <p:sldId id="282" r:id="rId5"/>
    <p:sldId id="283" r:id="rId6"/>
    <p:sldId id="284" r:id="rId7"/>
    <p:sldId id="285" r:id="rId8"/>
    <p:sldId id="286" r:id="rId9"/>
    <p:sldId id="280" r:id="rId10"/>
    <p:sldId id="272" r:id="rId11"/>
    <p:sldId id="273" r:id="rId12"/>
    <p:sldId id="274" r:id="rId13"/>
    <p:sldId id="275" r:id="rId14"/>
    <p:sldId id="276" r:id="rId15"/>
    <p:sldId id="266" r:id="rId16"/>
    <p:sldId id="267" r:id="rId17"/>
    <p:sldId id="268" r:id="rId18"/>
    <p:sldId id="269" r:id="rId19"/>
    <p:sldId id="270" r:id="rId20"/>
    <p:sldId id="278" r:id="rId21"/>
    <p:sldId id="279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038" y="5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59E8C6-1EC3-449D-9586-2FA600EFC64E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65A00952-FC3E-4DA6-8ED6-4ACCD1254359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Ansoff's Product/Market Matrix</a:t>
          </a:r>
          <a:endParaRPr lang="uk-UA" dirty="0"/>
        </a:p>
      </dgm:t>
    </dgm:pt>
    <dgm:pt modelId="{25973F06-82FC-4DA6-BE61-4A4688C0E5EF}" type="parTrans" cxnId="{D7025965-3C34-48DE-9B32-BA52C514078B}">
      <dgm:prSet/>
      <dgm:spPr/>
      <dgm:t>
        <a:bodyPr/>
        <a:lstStyle/>
        <a:p>
          <a:endParaRPr lang="uk-UA"/>
        </a:p>
      </dgm:t>
    </dgm:pt>
    <dgm:pt modelId="{3AA3005A-317F-4E21-9DAE-4AA6444DA2B8}" type="sibTrans" cxnId="{D7025965-3C34-48DE-9B32-BA52C514078B}">
      <dgm:prSet/>
      <dgm:spPr/>
      <dgm:t>
        <a:bodyPr/>
        <a:lstStyle/>
        <a:p>
          <a:endParaRPr lang="uk-UA"/>
        </a:p>
      </dgm:t>
    </dgm:pt>
    <dgm:pt modelId="{C3C4644A-6D96-4658-B305-637A8D48300E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Porter’s generic strategies</a:t>
          </a:r>
          <a:endParaRPr lang="uk-UA" dirty="0"/>
        </a:p>
      </dgm:t>
    </dgm:pt>
    <dgm:pt modelId="{0EBDF3D9-5435-474C-8412-63A88E5E7843}" type="parTrans" cxnId="{91A02D53-2965-4FAF-8037-1C940ED13389}">
      <dgm:prSet/>
      <dgm:spPr/>
      <dgm:t>
        <a:bodyPr/>
        <a:lstStyle/>
        <a:p>
          <a:endParaRPr lang="uk-UA"/>
        </a:p>
      </dgm:t>
    </dgm:pt>
    <dgm:pt modelId="{5C67D9F0-13EC-4C2A-A30C-7AD1A7598EDA}" type="sibTrans" cxnId="{91A02D53-2965-4FAF-8037-1C940ED13389}">
      <dgm:prSet/>
      <dgm:spPr/>
      <dgm:t>
        <a:bodyPr/>
        <a:lstStyle/>
        <a:p>
          <a:endParaRPr lang="uk-UA"/>
        </a:p>
      </dgm:t>
    </dgm:pt>
    <dgm:pt modelId="{6E183503-96FF-45D7-B060-0068EAAB9F74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Boston Consulting Group Matrix – BCG</a:t>
          </a:r>
          <a:endParaRPr lang="uk-UA" dirty="0"/>
        </a:p>
      </dgm:t>
    </dgm:pt>
    <dgm:pt modelId="{35F902AA-0D9A-4DE7-A727-1D249FFE4E1C}" type="parTrans" cxnId="{9A04E321-56BA-414A-A1A4-85E51E544473}">
      <dgm:prSet/>
      <dgm:spPr/>
      <dgm:t>
        <a:bodyPr/>
        <a:lstStyle/>
        <a:p>
          <a:endParaRPr lang="uk-UA"/>
        </a:p>
      </dgm:t>
    </dgm:pt>
    <dgm:pt modelId="{B58FC978-75C8-4D87-9528-9BEB79398626}" type="sibTrans" cxnId="{9A04E321-56BA-414A-A1A4-85E51E544473}">
      <dgm:prSet/>
      <dgm:spPr/>
      <dgm:t>
        <a:bodyPr/>
        <a:lstStyle/>
        <a:p>
          <a:endParaRPr lang="uk-UA"/>
        </a:p>
      </dgm:t>
    </dgm:pt>
    <dgm:pt modelId="{A26A4031-1946-4088-B23D-A7A06C07B0FE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Model “attractiveness – competitiveness”</a:t>
          </a:r>
          <a:endParaRPr lang="uk-UA" dirty="0"/>
        </a:p>
      </dgm:t>
    </dgm:pt>
    <dgm:pt modelId="{E34F6F10-C8DC-47EE-8B21-65626D5EF0AD}" type="parTrans" cxnId="{F3C35337-F126-4D6A-B796-8722F60ED26A}">
      <dgm:prSet/>
      <dgm:spPr/>
      <dgm:t>
        <a:bodyPr/>
        <a:lstStyle/>
        <a:p>
          <a:endParaRPr lang="uk-UA"/>
        </a:p>
      </dgm:t>
    </dgm:pt>
    <dgm:pt modelId="{B800194F-7DD2-4A0B-BA9A-7C446CC49543}" type="sibTrans" cxnId="{F3C35337-F126-4D6A-B796-8722F60ED26A}">
      <dgm:prSet/>
      <dgm:spPr/>
      <dgm:t>
        <a:bodyPr/>
        <a:lstStyle/>
        <a:p>
          <a:endParaRPr lang="uk-UA"/>
        </a:p>
      </dgm:t>
    </dgm:pt>
    <dgm:pt modelId="{AD94253D-1AB6-4C5D-A974-25B4B5791D98}" type="pres">
      <dgm:prSet presAssocID="{4059E8C6-1EC3-449D-9586-2FA600EFC64E}" presName="CompostProcess" presStyleCnt="0">
        <dgm:presLayoutVars>
          <dgm:dir/>
          <dgm:resizeHandles val="exact"/>
        </dgm:presLayoutVars>
      </dgm:prSet>
      <dgm:spPr/>
    </dgm:pt>
    <dgm:pt modelId="{A70BA24A-D7BA-4D0E-97EC-D483F6E2394C}" type="pres">
      <dgm:prSet presAssocID="{4059E8C6-1EC3-449D-9586-2FA600EFC64E}" presName="arrow" presStyleLbl="bgShp" presStyleIdx="0" presStyleCn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F8E43101-AA0C-4AF1-8EFF-1112C91792B2}" type="pres">
      <dgm:prSet presAssocID="{4059E8C6-1EC3-449D-9586-2FA600EFC64E}" presName="linearProcess" presStyleCnt="0"/>
      <dgm:spPr/>
    </dgm:pt>
    <dgm:pt modelId="{137514AB-CD6E-4C72-9614-89892FE8D9E4}" type="pres">
      <dgm:prSet presAssocID="{65A00952-FC3E-4DA6-8ED6-4ACCD1254359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06D8324-4A72-4861-8944-1B98DB928E0D}" type="pres">
      <dgm:prSet presAssocID="{3AA3005A-317F-4E21-9DAE-4AA6444DA2B8}" presName="sibTrans" presStyleCnt="0"/>
      <dgm:spPr/>
    </dgm:pt>
    <dgm:pt modelId="{AD603228-89E8-4AA6-B539-8DEA6952DCA0}" type="pres">
      <dgm:prSet presAssocID="{C3C4644A-6D96-4658-B305-637A8D48300E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9C8E63D-F7A1-4F51-9996-D7343310878D}" type="pres">
      <dgm:prSet presAssocID="{5C67D9F0-13EC-4C2A-A30C-7AD1A7598EDA}" presName="sibTrans" presStyleCnt="0"/>
      <dgm:spPr/>
    </dgm:pt>
    <dgm:pt modelId="{5FE63530-A1A0-4418-96B1-19BABD580853}" type="pres">
      <dgm:prSet presAssocID="{6E183503-96FF-45D7-B060-0068EAAB9F74}" presName="textNode" presStyleLbl="node1" presStyleIdx="2" presStyleCnt="4" custLinFactNeighborX="-50000" custLinFactNeighborY="127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09F23E5-6038-4774-9F2F-C5076986913A}" type="pres">
      <dgm:prSet presAssocID="{B58FC978-75C8-4D87-9528-9BEB79398626}" presName="sibTrans" presStyleCnt="0"/>
      <dgm:spPr/>
    </dgm:pt>
    <dgm:pt modelId="{162FDB2A-50F9-43A0-B84A-1192B8067B1D}" type="pres">
      <dgm:prSet presAssocID="{A26A4031-1946-4088-B23D-A7A06C07B0FE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181CC706-6D49-49CE-8DB5-1E8C6D74FD3F}" type="presOf" srcId="{4059E8C6-1EC3-449D-9586-2FA600EFC64E}" destId="{AD94253D-1AB6-4C5D-A974-25B4B5791D98}" srcOrd="0" destOrd="0" presId="urn:microsoft.com/office/officeart/2005/8/layout/hProcess9"/>
    <dgm:cxn modelId="{942B6E4E-EF9C-4FFE-8265-35F80C2228A1}" type="presOf" srcId="{C3C4644A-6D96-4658-B305-637A8D48300E}" destId="{AD603228-89E8-4AA6-B539-8DEA6952DCA0}" srcOrd="0" destOrd="0" presId="urn:microsoft.com/office/officeart/2005/8/layout/hProcess9"/>
    <dgm:cxn modelId="{F3C35337-F126-4D6A-B796-8722F60ED26A}" srcId="{4059E8C6-1EC3-449D-9586-2FA600EFC64E}" destId="{A26A4031-1946-4088-B23D-A7A06C07B0FE}" srcOrd="3" destOrd="0" parTransId="{E34F6F10-C8DC-47EE-8B21-65626D5EF0AD}" sibTransId="{B800194F-7DD2-4A0B-BA9A-7C446CC49543}"/>
    <dgm:cxn modelId="{D7025965-3C34-48DE-9B32-BA52C514078B}" srcId="{4059E8C6-1EC3-449D-9586-2FA600EFC64E}" destId="{65A00952-FC3E-4DA6-8ED6-4ACCD1254359}" srcOrd="0" destOrd="0" parTransId="{25973F06-82FC-4DA6-BE61-4A4688C0E5EF}" sibTransId="{3AA3005A-317F-4E21-9DAE-4AA6444DA2B8}"/>
    <dgm:cxn modelId="{E09E0F09-9611-4E94-BBB6-95A9C8D34676}" type="presOf" srcId="{6E183503-96FF-45D7-B060-0068EAAB9F74}" destId="{5FE63530-A1A0-4418-96B1-19BABD580853}" srcOrd="0" destOrd="0" presId="urn:microsoft.com/office/officeart/2005/8/layout/hProcess9"/>
    <dgm:cxn modelId="{9797D8A2-9409-4AF4-9837-0003ADD6ABA4}" type="presOf" srcId="{65A00952-FC3E-4DA6-8ED6-4ACCD1254359}" destId="{137514AB-CD6E-4C72-9614-89892FE8D9E4}" srcOrd="0" destOrd="0" presId="urn:microsoft.com/office/officeart/2005/8/layout/hProcess9"/>
    <dgm:cxn modelId="{91A02D53-2965-4FAF-8037-1C940ED13389}" srcId="{4059E8C6-1EC3-449D-9586-2FA600EFC64E}" destId="{C3C4644A-6D96-4658-B305-637A8D48300E}" srcOrd="1" destOrd="0" parTransId="{0EBDF3D9-5435-474C-8412-63A88E5E7843}" sibTransId="{5C67D9F0-13EC-4C2A-A30C-7AD1A7598EDA}"/>
    <dgm:cxn modelId="{9E40F777-F673-40E2-ABD6-5801079F1463}" type="presOf" srcId="{A26A4031-1946-4088-B23D-A7A06C07B0FE}" destId="{162FDB2A-50F9-43A0-B84A-1192B8067B1D}" srcOrd="0" destOrd="0" presId="urn:microsoft.com/office/officeart/2005/8/layout/hProcess9"/>
    <dgm:cxn modelId="{9A04E321-56BA-414A-A1A4-85E51E544473}" srcId="{4059E8C6-1EC3-449D-9586-2FA600EFC64E}" destId="{6E183503-96FF-45D7-B060-0068EAAB9F74}" srcOrd="2" destOrd="0" parTransId="{35F902AA-0D9A-4DE7-A727-1D249FFE4E1C}" sibTransId="{B58FC978-75C8-4D87-9528-9BEB79398626}"/>
    <dgm:cxn modelId="{BD180BD7-0C91-4536-BDBD-9A2CA39333A6}" type="presParOf" srcId="{AD94253D-1AB6-4C5D-A974-25B4B5791D98}" destId="{A70BA24A-D7BA-4D0E-97EC-D483F6E2394C}" srcOrd="0" destOrd="0" presId="urn:microsoft.com/office/officeart/2005/8/layout/hProcess9"/>
    <dgm:cxn modelId="{B1413912-78D7-43CB-8B13-1170BA082BC6}" type="presParOf" srcId="{AD94253D-1AB6-4C5D-A974-25B4B5791D98}" destId="{F8E43101-AA0C-4AF1-8EFF-1112C91792B2}" srcOrd="1" destOrd="0" presId="urn:microsoft.com/office/officeart/2005/8/layout/hProcess9"/>
    <dgm:cxn modelId="{C210E118-0C82-4CFA-8A51-72E075E665DB}" type="presParOf" srcId="{F8E43101-AA0C-4AF1-8EFF-1112C91792B2}" destId="{137514AB-CD6E-4C72-9614-89892FE8D9E4}" srcOrd="0" destOrd="0" presId="urn:microsoft.com/office/officeart/2005/8/layout/hProcess9"/>
    <dgm:cxn modelId="{D001D05E-8B70-442E-8063-71EF4677746D}" type="presParOf" srcId="{F8E43101-AA0C-4AF1-8EFF-1112C91792B2}" destId="{606D8324-4A72-4861-8944-1B98DB928E0D}" srcOrd="1" destOrd="0" presId="urn:microsoft.com/office/officeart/2005/8/layout/hProcess9"/>
    <dgm:cxn modelId="{FD832E04-146F-4BD3-92D7-D23FE15878BE}" type="presParOf" srcId="{F8E43101-AA0C-4AF1-8EFF-1112C91792B2}" destId="{AD603228-89E8-4AA6-B539-8DEA6952DCA0}" srcOrd="2" destOrd="0" presId="urn:microsoft.com/office/officeart/2005/8/layout/hProcess9"/>
    <dgm:cxn modelId="{F005FFB3-8954-49A1-BAC7-49D0CC573A4B}" type="presParOf" srcId="{F8E43101-AA0C-4AF1-8EFF-1112C91792B2}" destId="{19C8E63D-F7A1-4F51-9996-D7343310878D}" srcOrd="3" destOrd="0" presId="urn:microsoft.com/office/officeart/2005/8/layout/hProcess9"/>
    <dgm:cxn modelId="{D4A5D67F-6B87-4C10-994F-48B967C56B48}" type="presParOf" srcId="{F8E43101-AA0C-4AF1-8EFF-1112C91792B2}" destId="{5FE63530-A1A0-4418-96B1-19BABD580853}" srcOrd="4" destOrd="0" presId="urn:microsoft.com/office/officeart/2005/8/layout/hProcess9"/>
    <dgm:cxn modelId="{EAAC2CA2-64B6-4537-9B37-98514612A43E}" type="presParOf" srcId="{F8E43101-AA0C-4AF1-8EFF-1112C91792B2}" destId="{009F23E5-6038-4774-9F2F-C5076986913A}" srcOrd="5" destOrd="0" presId="urn:microsoft.com/office/officeart/2005/8/layout/hProcess9"/>
    <dgm:cxn modelId="{BE26EB66-BA97-4A0A-9E8A-C867803ACC00}" type="presParOf" srcId="{F8E43101-AA0C-4AF1-8EFF-1112C91792B2}" destId="{162FDB2A-50F9-43A0-B84A-1192B8067B1D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86829B-1769-4C82-9B73-A4AC0AE59EA7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C079B20E-49AE-41C4-93BF-F98BC1AAEAF7}">
      <dgm:prSet phldrT="[Текст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Market Penetration</a:t>
          </a:r>
          <a:endParaRPr lang="uk-UA" dirty="0"/>
        </a:p>
      </dgm:t>
    </dgm:pt>
    <dgm:pt modelId="{D40160C1-C782-4F7E-ACDC-E91F7E5DE142}" type="parTrans" cxnId="{9FDF69BA-09F4-491A-80EF-3A7AF02A7CF6}">
      <dgm:prSet/>
      <dgm:spPr/>
      <dgm:t>
        <a:bodyPr/>
        <a:lstStyle/>
        <a:p>
          <a:endParaRPr lang="uk-UA"/>
        </a:p>
      </dgm:t>
    </dgm:pt>
    <dgm:pt modelId="{AA12ED0B-6E0F-47AA-B88D-C58971504F0A}" type="sibTrans" cxnId="{9FDF69BA-09F4-491A-80EF-3A7AF02A7CF6}">
      <dgm:prSet/>
      <dgm:spPr/>
      <dgm:t>
        <a:bodyPr/>
        <a:lstStyle/>
        <a:p>
          <a:endParaRPr lang="uk-UA"/>
        </a:p>
      </dgm:t>
    </dgm:pt>
    <dgm:pt modelId="{EAD874EF-FB67-4F3C-AB38-26042DA4E0ED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Means increasing of revenue by, for example, promoting the product, repositioning the brand, and so on.</a:t>
          </a:r>
          <a:endParaRPr lang="uk-UA" dirty="0"/>
        </a:p>
      </dgm:t>
    </dgm:pt>
    <dgm:pt modelId="{575DAC22-033D-437F-B775-F3483AA12368}" type="parTrans" cxnId="{91D09D5B-B515-4E9C-8BE3-B9553028B771}">
      <dgm:prSet/>
      <dgm:spPr/>
      <dgm:t>
        <a:bodyPr/>
        <a:lstStyle/>
        <a:p>
          <a:endParaRPr lang="uk-UA"/>
        </a:p>
      </dgm:t>
    </dgm:pt>
    <dgm:pt modelId="{5A4A331A-3644-4F32-92A2-AFDD2657C79B}" type="sibTrans" cxnId="{91D09D5B-B515-4E9C-8BE3-B9553028B771}">
      <dgm:prSet/>
      <dgm:spPr/>
      <dgm:t>
        <a:bodyPr/>
        <a:lstStyle/>
        <a:p>
          <a:endParaRPr lang="uk-UA"/>
        </a:p>
      </dgm:t>
    </dgm:pt>
    <dgm:pt modelId="{A51CB68D-08E9-4876-9805-92BF1AFB5946}">
      <dgm:prSet phldrT="[Текст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Market Development</a:t>
          </a:r>
          <a:endParaRPr lang="uk-UA" dirty="0"/>
        </a:p>
      </dgm:t>
    </dgm:pt>
    <dgm:pt modelId="{B5A074F4-05CC-4A0B-ABA7-98E9F0BD41D6}" type="parTrans" cxnId="{F005204D-9523-4F75-8787-5FF47CDB2249}">
      <dgm:prSet/>
      <dgm:spPr/>
      <dgm:t>
        <a:bodyPr/>
        <a:lstStyle/>
        <a:p>
          <a:endParaRPr lang="uk-UA"/>
        </a:p>
      </dgm:t>
    </dgm:pt>
    <dgm:pt modelId="{0B4BADE4-58B9-4120-99FE-CC45D4C673BA}" type="sibTrans" cxnId="{F005204D-9523-4F75-8787-5FF47CDB2249}">
      <dgm:prSet/>
      <dgm:spPr/>
      <dgm:t>
        <a:bodyPr/>
        <a:lstStyle/>
        <a:p>
          <a:endParaRPr lang="uk-UA"/>
        </a:p>
      </dgm:t>
    </dgm:pt>
    <dgm:pt modelId="{B35EB123-97C5-469A-86F9-DF9211F94AC3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Here we market our existing product range in a new market. This means that the product remains the same, but it is marketed to a new audience.</a:t>
          </a:r>
          <a:endParaRPr lang="uk-UA" dirty="0"/>
        </a:p>
      </dgm:t>
    </dgm:pt>
    <dgm:pt modelId="{49B93A6F-79FD-46CD-BCF2-ECFCEC47CCC7}" type="parTrans" cxnId="{CF6FB0B4-939C-4BD3-A302-AD7F05832C63}">
      <dgm:prSet/>
      <dgm:spPr/>
      <dgm:t>
        <a:bodyPr/>
        <a:lstStyle/>
        <a:p>
          <a:endParaRPr lang="uk-UA"/>
        </a:p>
      </dgm:t>
    </dgm:pt>
    <dgm:pt modelId="{A99D11C4-EB3F-4931-A48A-A5DBE4CBC4BE}" type="sibTrans" cxnId="{CF6FB0B4-939C-4BD3-A302-AD7F05832C63}">
      <dgm:prSet/>
      <dgm:spPr/>
      <dgm:t>
        <a:bodyPr/>
        <a:lstStyle/>
        <a:p>
          <a:endParaRPr lang="uk-UA"/>
        </a:p>
      </dgm:t>
    </dgm:pt>
    <dgm:pt modelId="{CF9900A4-BBDD-43BA-B1FE-C033D8D62971}">
      <dgm:prSet phldrT="[Текст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Product Development</a:t>
          </a:r>
          <a:endParaRPr lang="uk-UA" dirty="0"/>
        </a:p>
      </dgm:t>
    </dgm:pt>
    <dgm:pt modelId="{A97E2B12-1C16-4EFC-B813-5BE1BD2D668B}" type="parTrans" cxnId="{A26B4F54-2A01-48B3-BC71-4124AE773015}">
      <dgm:prSet/>
      <dgm:spPr/>
      <dgm:t>
        <a:bodyPr/>
        <a:lstStyle/>
        <a:p>
          <a:endParaRPr lang="uk-UA"/>
        </a:p>
      </dgm:t>
    </dgm:pt>
    <dgm:pt modelId="{3E9C5E65-B1D5-4898-AC77-13E7569A6D07}" type="sibTrans" cxnId="{A26B4F54-2A01-48B3-BC71-4124AE773015}">
      <dgm:prSet/>
      <dgm:spPr/>
      <dgm:t>
        <a:bodyPr/>
        <a:lstStyle/>
        <a:p>
          <a:endParaRPr lang="uk-UA"/>
        </a:p>
      </dgm:t>
    </dgm:pt>
    <dgm:pt modelId="{9211640D-DF36-4A0D-A074-4756C36EB6D3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This is a new product to be marketed to our existing customers. Here we develop and innovate new product offerings to replace existing ones.</a:t>
          </a:r>
          <a:endParaRPr lang="uk-UA" dirty="0"/>
        </a:p>
      </dgm:t>
    </dgm:pt>
    <dgm:pt modelId="{C46CD6BB-AE09-4F93-BA92-491F6AE75845}" type="parTrans" cxnId="{C3B19CDA-4337-4944-BE27-863D9102E176}">
      <dgm:prSet/>
      <dgm:spPr/>
      <dgm:t>
        <a:bodyPr/>
        <a:lstStyle/>
        <a:p>
          <a:endParaRPr lang="uk-UA"/>
        </a:p>
      </dgm:t>
    </dgm:pt>
    <dgm:pt modelId="{40CEDD77-7A86-469B-94E3-764C16E2A1B8}" type="sibTrans" cxnId="{C3B19CDA-4337-4944-BE27-863D9102E176}">
      <dgm:prSet/>
      <dgm:spPr/>
      <dgm:t>
        <a:bodyPr/>
        <a:lstStyle/>
        <a:p>
          <a:endParaRPr lang="uk-UA"/>
        </a:p>
      </dgm:t>
    </dgm:pt>
    <dgm:pt modelId="{CA6DCA3E-E580-4630-99A3-4C095E1967B9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mtClean="0"/>
            <a:t>Diversification</a:t>
          </a:r>
          <a:endParaRPr lang="uk-UA"/>
        </a:p>
      </dgm:t>
    </dgm:pt>
    <dgm:pt modelId="{C666EAB5-B742-4854-BAE0-78E5C84131A2}" type="parTrans" cxnId="{A1FBF59B-0ACC-4F1B-B756-6BEF2E82E9E9}">
      <dgm:prSet/>
      <dgm:spPr/>
      <dgm:t>
        <a:bodyPr/>
        <a:lstStyle/>
        <a:p>
          <a:endParaRPr lang="uk-UA"/>
        </a:p>
      </dgm:t>
    </dgm:pt>
    <dgm:pt modelId="{7F00FC7F-7E27-486F-9E32-4EA02B9C1B7F}" type="sibTrans" cxnId="{A1FBF59B-0ACC-4F1B-B756-6BEF2E82E9E9}">
      <dgm:prSet/>
      <dgm:spPr/>
      <dgm:t>
        <a:bodyPr/>
        <a:lstStyle/>
        <a:p>
          <a:endParaRPr lang="uk-UA"/>
        </a:p>
      </dgm:t>
    </dgm:pt>
    <dgm:pt modelId="{83DA083C-82AC-499D-AF0C-342E011EA392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mtClean="0"/>
            <a:t>This is where we market completely new products to new customers. There are two types of diversification, namely related and unrelated diversification.</a:t>
          </a:r>
          <a:endParaRPr lang="uk-UA"/>
        </a:p>
      </dgm:t>
    </dgm:pt>
    <dgm:pt modelId="{FC91F2B2-B285-41A8-B3CF-400DA5DAE980}" type="parTrans" cxnId="{9EEEADFA-906E-4E93-94BB-0C55DE4ED9F2}">
      <dgm:prSet/>
      <dgm:spPr/>
      <dgm:t>
        <a:bodyPr/>
        <a:lstStyle/>
        <a:p>
          <a:endParaRPr lang="uk-UA"/>
        </a:p>
      </dgm:t>
    </dgm:pt>
    <dgm:pt modelId="{5077DF4A-2604-477A-AB82-78351F520CA9}" type="sibTrans" cxnId="{9EEEADFA-906E-4E93-94BB-0C55DE4ED9F2}">
      <dgm:prSet/>
      <dgm:spPr/>
      <dgm:t>
        <a:bodyPr/>
        <a:lstStyle/>
        <a:p>
          <a:endParaRPr lang="uk-UA"/>
        </a:p>
      </dgm:t>
    </dgm:pt>
    <dgm:pt modelId="{E0C83967-F1A5-4FB0-BFA4-C9AD78EC932E}" type="pres">
      <dgm:prSet presAssocID="{1986829B-1769-4C82-9B73-A4AC0AE59EA7}" presName="linearFlow" presStyleCnt="0">
        <dgm:presLayoutVars>
          <dgm:dir/>
          <dgm:animLvl val="lvl"/>
          <dgm:resizeHandles val="exact"/>
        </dgm:presLayoutVars>
      </dgm:prSet>
      <dgm:spPr/>
    </dgm:pt>
    <dgm:pt modelId="{241D4DE1-A7B7-42F0-9642-359BF85B35D0}" type="pres">
      <dgm:prSet presAssocID="{C079B20E-49AE-41C4-93BF-F98BC1AAEAF7}" presName="composite" presStyleCnt="0"/>
      <dgm:spPr/>
    </dgm:pt>
    <dgm:pt modelId="{5965E5A6-2533-4B4A-9662-7FCA603F55F8}" type="pres">
      <dgm:prSet presAssocID="{C079B20E-49AE-41C4-93BF-F98BC1AAEAF7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DC83C51-8528-4B8A-84C8-B8AAEFCEF687}" type="pres">
      <dgm:prSet presAssocID="{C079B20E-49AE-41C4-93BF-F98BC1AAEAF7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5C07C38-FD5A-413D-BF81-DAF900481927}" type="pres">
      <dgm:prSet presAssocID="{AA12ED0B-6E0F-47AA-B88D-C58971504F0A}" presName="sp" presStyleCnt="0"/>
      <dgm:spPr/>
    </dgm:pt>
    <dgm:pt modelId="{5EA758FC-DA1B-470F-ACA3-6192B631FB5B}" type="pres">
      <dgm:prSet presAssocID="{A51CB68D-08E9-4876-9805-92BF1AFB5946}" presName="composite" presStyleCnt="0"/>
      <dgm:spPr/>
    </dgm:pt>
    <dgm:pt modelId="{7D7F1A7E-0DD7-4EAE-84D6-4D52B0660A20}" type="pres">
      <dgm:prSet presAssocID="{A51CB68D-08E9-4876-9805-92BF1AFB5946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EC874FE-D1C7-493A-995F-3966F7255F77}" type="pres">
      <dgm:prSet presAssocID="{A51CB68D-08E9-4876-9805-92BF1AFB5946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8846EF4-E89C-48AE-9A46-0B0E0466ACC6}" type="pres">
      <dgm:prSet presAssocID="{0B4BADE4-58B9-4120-99FE-CC45D4C673BA}" presName="sp" presStyleCnt="0"/>
      <dgm:spPr/>
    </dgm:pt>
    <dgm:pt modelId="{EBB35311-35EA-49AF-B3CA-AA6AFDE78A92}" type="pres">
      <dgm:prSet presAssocID="{CF9900A4-BBDD-43BA-B1FE-C033D8D62971}" presName="composite" presStyleCnt="0"/>
      <dgm:spPr/>
    </dgm:pt>
    <dgm:pt modelId="{BFC63FD4-59DE-4E15-9454-7EF87B41B82C}" type="pres">
      <dgm:prSet presAssocID="{CF9900A4-BBDD-43BA-B1FE-C033D8D62971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35C25B9-8D76-4DF8-A58D-DF7F5276A4B1}" type="pres">
      <dgm:prSet presAssocID="{CF9900A4-BBDD-43BA-B1FE-C033D8D62971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789013B-94F3-412B-8ED4-0EA328898DA2}" type="pres">
      <dgm:prSet presAssocID="{3E9C5E65-B1D5-4898-AC77-13E7569A6D07}" presName="sp" presStyleCnt="0"/>
      <dgm:spPr/>
    </dgm:pt>
    <dgm:pt modelId="{D90C5D99-AAD3-4D65-999B-B36E676B23C2}" type="pres">
      <dgm:prSet presAssocID="{CA6DCA3E-E580-4630-99A3-4C095E1967B9}" presName="composite" presStyleCnt="0"/>
      <dgm:spPr/>
    </dgm:pt>
    <dgm:pt modelId="{9007A7DE-BCCC-4B5A-BBC8-44723DBF2DFA}" type="pres">
      <dgm:prSet presAssocID="{CA6DCA3E-E580-4630-99A3-4C095E1967B9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21C3AC16-0E68-4067-906E-A17EFD0EC3AA}" type="pres">
      <dgm:prSet presAssocID="{CA6DCA3E-E580-4630-99A3-4C095E1967B9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C3B19CDA-4337-4944-BE27-863D9102E176}" srcId="{CF9900A4-BBDD-43BA-B1FE-C033D8D62971}" destId="{9211640D-DF36-4A0D-A074-4756C36EB6D3}" srcOrd="0" destOrd="0" parTransId="{C46CD6BB-AE09-4F93-BA92-491F6AE75845}" sibTransId="{40CEDD77-7A86-469B-94E3-764C16E2A1B8}"/>
    <dgm:cxn modelId="{A26B4F54-2A01-48B3-BC71-4124AE773015}" srcId="{1986829B-1769-4C82-9B73-A4AC0AE59EA7}" destId="{CF9900A4-BBDD-43BA-B1FE-C033D8D62971}" srcOrd="2" destOrd="0" parTransId="{A97E2B12-1C16-4EFC-B813-5BE1BD2D668B}" sibTransId="{3E9C5E65-B1D5-4898-AC77-13E7569A6D07}"/>
    <dgm:cxn modelId="{F005204D-9523-4F75-8787-5FF47CDB2249}" srcId="{1986829B-1769-4C82-9B73-A4AC0AE59EA7}" destId="{A51CB68D-08E9-4876-9805-92BF1AFB5946}" srcOrd="1" destOrd="0" parTransId="{B5A074F4-05CC-4A0B-ABA7-98E9F0BD41D6}" sibTransId="{0B4BADE4-58B9-4120-99FE-CC45D4C673BA}"/>
    <dgm:cxn modelId="{91D09D5B-B515-4E9C-8BE3-B9553028B771}" srcId="{C079B20E-49AE-41C4-93BF-F98BC1AAEAF7}" destId="{EAD874EF-FB67-4F3C-AB38-26042DA4E0ED}" srcOrd="0" destOrd="0" parTransId="{575DAC22-033D-437F-B775-F3483AA12368}" sibTransId="{5A4A331A-3644-4F32-92A2-AFDD2657C79B}"/>
    <dgm:cxn modelId="{A4CA0C98-C445-4971-A135-ACDC9D6338E7}" type="presOf" srcId="{CA6DCA3E-E580-4630-99A3-4C095E1967B9}" destId="{9007A7DE-BCCC-4B5A-BBC8-44723DBF2DFA}" srcOrd="0" destOrd="0" presId="urn:microsoft.com/office/officeart/2005/8/layout/chevron2"/>
    <dgm:cxn modelId="{35410998-BD74-4C53-A81F-71EBCE81F266}" type="presOf" srcId="{9211640D-DF36-4A0D-A074-4756C36EB6D3}" destId="{535C25B9-8D76-4DF8-A58D-DF7F5276A4B1}" srcOrd="0" destOrd="0" presId="urn:microsoft.com/office/officeart/2005/8/layout/chevron2"/>
    <dgm:cxn modelId="{581CC7BD-FB71-4380-8D21-47B1579896F1}" type="presOf" srcId="{C079B20E-49AE-41C4-93BF-F98BC1AAEAF7}" destId="{5965E5A6-2533-4B4A-9662-7FCA603F55F8}" srcOrd="0" destOrd="0" presId="urn:microsoft.com/office/officeart/2005/8/layout/chevron2"/>
    <dgm:cxn modelId="{89BF1C69-67EB-4A1E-B41A-F3E9C30521FE}" type="presOf" srcId="{1986829B-1769-4C82-9B73-A4AC0AE59EA7}" destId="{E0C83967-F1A5-4FB0-BFA4-C9AD78EC932E}" srcOrd="0" destOrd="0" presId="urn:microsoft.com/office/officeart/2005/8/layout/chevron2"/>
    <dgm:cxn modelId="{9EEEADFA-906E-4E93-94BB-0C55DE4ED9F2}" srcId="{CA6DCA3E-E580-4630-99A3-4C095E1967B9}" destId="{83DA083C-82AC-499D-AF0C-342E011EA392}" srcOrd="0" destOrd="0" parTransId="{FC91F2B2-B285-41A8-B3CF-400DA5DAE980}" sibTransId="{5077DF4A-2604-477A-AB82-78351F520CA9}"/>
    <dgm:cxn modelId="{9FDF69BA-09F4-491A-80EF-3A7AF02A7CF6}" srcId="{1986829B-1769-4C82-9B73-A4AC0AE59EA7}" destId="{C079B20E-49AE-41C4-93BF-F98BC1AAEAF7}" srcOrd="0" destOrd="0" parTransId="{D40160C1-C782-4F7E-ACDC-E91F7E5DE142}" sibTransId="{AA12ED0B-6E0F-47AA-B88D-C58971504F0A}"/>
    <dgm:cxn modelId="{A1FBF59B-0ACC-4F1B-B756-6BEF2E82E9E9}" srcId="{1986829B-1769-4C82-9B73-A4AC0AE59EA7}" destId="{CA6DCA3E-E580-4630-99A3-4C095E1967B9}" srcOrd="3" destOrd="0" parTransId="{C666EAB5-B742-4854-BAE0-78E5C84131A2}" sibTransId="{7F00FC7F-7E27-486F-9E32-4EA02B9C1B7F}"/>
    <dgm:cxn modelId="{C40D791A-6826-4058-8A09-1EF9C534B23F}" type="presOf" srcId="{B35EB123-97C5-469A-86F9-DF9211F94AC3}" destId="{0EC874FE-D1C7-493A-995F-3966F7255F77}" srcOrd="0" destOrd="0" presId="urn:microsoft.com/office/officeart/2005/8/layout/chevron2"/>
    <dgm:cxn modelId="{109EF8EF-F14A-4FE4-96C8-0C778D46FA0D}" type="presOf" srcId="{EAD874EF-FB67-4F3C-AB38-26042DA4E0ED}" destId="{3DC83C51-8528-4B8A-84C8-B8AAEFCEF687}" srcOrd="0" destOrd="0" presId="urn:microsoft.com/office/officeart/2005/8/layout/chevron2"/>
    <dgm:cxn modelId="{44A90FE8-7BB1-438F-91ED-8DD3685DADC0}" type="presOf" srcId="{83DA083C-82AC-499D-AF0C-342E011EA392}" destId="{21C3AC16-0E68-4067-906E-A17EFD0EC3AA}" srcOrd="0" destOrd="0" presId="urn:microsoft.com/office/officeart/2005/8/layout/chevron2"/>
    <dgm:cxn modelId="{CF6FB0B4-939C-4BD3-A302-AD7F05832C63}" srcId="{A51CB68D-08E9-4876-9805-92BF1AFB5946}" destId="{B35EB123-97C5-469A-86F9-DF9211F94AC3}" srcOrd="0" destOrd="0" parTransId="{49B93A6F-79FD-46CD-BCF2-ECFCEC47CCC7}" sibTransId="{A99D11C4-EB3F-4931-A48A-A5DBE4CBC4BE}"/>
    <dgm:cxn modelId="{F64D9032-C191-4F4F-BFC0-0C7CEF5F9FB8}" type="presOf" srcId="{A51CB68D-08E9-4876-9805-92BF1AFB5946}" destId="{7D7F1A7E-0DD7-4EAE-84D6-4D52B0660A20}" srcOrd="0" destOrd="0" presId="urn:microsoft.com/office/officeart/2005/8/layout/chevron2"/>
    <dgm:cxn modelId="{5EA949AF-0E08-4357-806E-9480A2D90D47}" type="presOf" srcId="{CF9900A4-BBDD-43BA-B1FE-C033D8D62971}" destId="{BFC63FD4-59DE-4E15-9454-7EF87B41B82C}" srcOrd="0" destOrd="0" presId="urn:microsoft.com/office/officeart/2005/8/layout/chevron2"/>
    <dgm:cxn modelId="{07B8D43B-F162-42D9-AA64-9BF209D41163}" type="presParOf" srcId="{E0C83967-F1A5-4FB0-BFA4-C9AD78EC932E}" destId="{241D4DE1-A7B7-42F0-9642-359BF85B35D0}" srcOrd="0" destOrd="0" presId="urn:microsoft.com/office/officeart/2005/8/layout/chevron2"/>
    <dgm:cxn modelId="{CFB36B06-3AC6-498D-A8FA-A7AEDBA71CD8}" type="presParOf" srcId="{241D4DE1-A7B7-42F0-9642-359BF85B35D0}" destId="{5965E5A6-2533-4B4A-9662-7FCA603F55F8}" srcOrd="0" destOrd="0" presId="urn:microsoft.com/office/officeart/2005/8/layout/chevron2"/>
    <dgm:cxn modelId="{F5E40473-7FFB-4D7D-9DBD-A58A93ADDD80}" type="presParOf" srcId="{241D4DE1-A7B7-42F0-9642-359BF85B35D0}" destId="{3DC83C51-8528-4B8A-84C8-B8AAEFCEF687}" srcOrd="1" destOrd="0" presId="urn:microsoft.com/office/officeart/2005/8/layout/chevron2"/>
    <dgm:cxn modelId="{ACD59502-E6B5-4069-B889-E8282CAC3375}" type="presParOf" srcId="{E0C83967-F1A5-4FB0-BFA4-C9AD78EC932E}" destId="{45C07C38-FD5A-413D-BF81-DAF900481927}" srcOrd="1" destOrd="0" presId="urn:microsoft.com/office/officeart/2005/8/layout/chevron2"/>
    <dgm:cxn modelId="{97C4B281-9EA9-4F22-B5F0-D983E3A75151}" type="presParOf" srcId="{E0C83967-F1A5-4FB0-BFA4-C9AD78EC932E}" destId="{5EA758FC-DA1B-470F-ACA3-6192B631FB5B}" srcOrd="2" destOrd="0" presId="urn:microsoft.com/office/officeart/2005/8/layout/chevron2"/>
    <dgm:cxn modelId="{9DA06D4A-F94B-4E01-AC4A-4114FAA58EE6}" type="presParOf" srcId="{5EA758FC-DA1B-470F-ACA3-6192B631FB5B}" destId="{7D7F1A7E-0DD7-4EAE-84D6-4D52B0660A20}" srcOrd="0" destOrd="0" presId="urn:microsoft.com/office/officeart/2005/8/layout/chevron2"/>
    <dgm:cxn modelId="{526D19EC-E8E3-4B1E-A551-778A205A62F2}" type="presParOf" srcId="{5EA758FC-DA1B-470F-ACA3-6192B631FB5B}" destId="{0EC874FE-D1C7-493A-995F-3966F7255F77}" srcOrd="1" destOrd="0" presId="urn:microsoft.com/office/officeart/2005/8/layout/chevron2"/>
    <dgm:cxn modelId="{8C90D0B8-CA7A-4DCA-A46A-87471FF0EA39}" type="presParOf" srcId="{E0C83967-F1A5-4FB0-BFA4-C9AD78EC932E}" destId="{A8846EF4-E89C-48AE-9A46-0B0E0466ACC6}" srcOrd="3" destOrd="0" presId="urn:microsoft.com/office/officeart/2005/8/layout/chevron2"/>
    <dgm:cxn modelId="{DA05CB27-B192-4B21-89A7-0B4D80978420}" type="presParOf" srcId="{E0C83967-F1A5-4FB0-BFA4-C9AD78EC932E}" destId="{EBB35311-35EA-49AF-B3CA-AA6AFDE78A92}" srcOrd="4" destOrd="0" presId="urn:microsoft.com/office/officeart/2005/8/layout/chevron2"/>
    <dgm:cxn modelId="{58365C9A-26E3-4EEA-A8EC-90DD46B105EC}" type="presParOf" srcId="{EBB35311-35EA-49AF-B3CA-AA6AFDE78A92}" destId="{BFC63FD4-59DE-4E15-9454-7EF87B41B82C}" srcOrd="0" destOrd="0" presId="urn:microsoft.com/office/officeart/2005/8/layout/chevron2"/>
    <dgm:cxn modelId="{A7B80B58-4014-4BDD-A998-7F5DFEA95782}" type="presParOf" srcId="{EBB35311-35EA-49AF-B3CA-AA6AFDE78A92}" destId="{535C25B9-8D76-4DF8-A58D-DF7F5276A4B1}" srcOrd="1" destOrd="0" presId="urn:microsoft.com/office/officeart/2005/8/layout/chevron2"/>
    <dgm:cxn modelId="{07F9B99F-0BD5-4290-8815-0C11D6FC56B9}" type="presParOf" srcId="{E0C83967-F1A5-4FB0-BFA4-C9AD78EC932E}" destId="{E789013B-94F3-412B-8ED4-0EA328898DA2}" srcOrd="5" destOrd="0" presId="urn:microsoft.com/office/officeart/2005/8/layout/chevron2"/>
    <dgm:cxn modelId="{90A9F4C5-75F8-4DDC-9303-AD6CECFB42F3}" type="presParOf" srcId="{E0C83967-F1A5-4FB0-BFA4-C9AD78EC932E}" destId="{D90C5D99-AAD3-4D65-999B-B36E676B23C2}" srcOrd="6" destOrd="0" presId="urn:microsoft.com/office/officeart/2005/8/layout/chevron2"/>
    <dgm:cxn modelId="{8B30BA69-1848-4528-931C-C95DF1B15F7F}" type="presParOf" srcId="{D90C5D99-AAD3-4D65-999B-B36E676B23C2}" destId="{9007A7DE-BCCC-4B5A-BBC8-44723DBF2DFA}" srcOrd="0" destOrd="0" presId="urn:microsoft.com/office/officeart/2005/8/layout/chevron2"/>
    <dgm:cxn modelId="{6929B26B-E342-4CB8-960D-AF6A18D07075}" type="presParOf" srcId="{D90C5D99-AAD3-4D65-999B-B36E676B23C2}" destId="{21C3AC16-0E68-4067-906E-A17EFD0EC3A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0BA24A-D7BA-4D0E-97EC-D483F6E2394C}">
      <dsp:nvSpPr>
        <dsp:cNvPr id="0" name=""/>
        <dsp:cNvSpPr/>
      </dsp:nvSpPr>
      <dsp:spPr>
        <a:xfrm>
          <a:off x="531033" y="0"/>
          <a:ext cx="6018380" cy="4264248"/>
        </a:xfrm>
        <a:prstGeom prst="rightArrow">
          <a:avLst/>
        </a:prstGeom>
        <a:gradFill rotWithShape="1">
          <a:gsLst>
            <a:gs pos="0">
              <a:schemeClr val="accent4">
                <a:tint val="35000"/>
                <a:satMod val="253000"/>
              </a:schemeClr>
            </a:gs>
            <a:gs pos="50000">
              <a:schemeClr val="accent4">
                <a:tint val="42000"/>
                <a:satMod val="255000"/>
              </a:schemeClr>
            </a:gs>
            <a:gs pos="97000">
              <a:schemeClr val="accent4">
                <a:tint val="53000"/>
                <a:satMod val="260000"/>
              </a:schemeClr>
            </a:gs>
            <a:gs pos="100000">
              <a:schemeClr val="accent4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4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137514AB-CD6E-4C72-9614-89892FE8D9E4}">
      <dsp:nvSpPr>
        <dsp:cNvPr id="0" name=""/>
        <dsp:cNvSpPr/>
      </dsp:nvSpPr>
      <dsp:spPr>
        <a:xfrm>
          <a:off x="3543" y="1279274"/>
          <a:ext cx="1704424" cy="1705699"/>
        </a:xfrm>
        <a:prstGeom prst="roundRect">
          <a:avLst/>
        </a:prstGeom>
        <a:gradFill rotWithShape="1">
          <a:gsLst>
            <a:gs pos="0">
              <a:schemeClr val="accent6">
                <a:tint val="35000"/>
                <a:satMod val="253000"/>
              </a:schemeClr>
            </a:gs>
            <a:gs pos="50000">
              <a:schemeClr val="accent6">
                <a:tint val="42000"/>
                <a:satMod val="255000"/>
              </a:schemeClr>
            </a:gs>
            <a:gs pos="97000">
              <a:schemeClr val="accent6">
                <a:tint val="53000"/>
                <a:satMod val="260000"/>
              </a:schemeClr>
            </a:gs>
            <a:gs pos="100000">
              <a:schemeClr val="accent6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6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Ansoff's Product/Market Matrix</a:t>
          </a:r>
          <a:endParaRPr lang="uk-UA" sz="1600" kern="1200" dirty="0"/>
        </a:p>
      </dsp:txBody>
      <dsp:txXfrm>
        <a:off x="86746" y="1362477"/>
        <a:ext cx="1538018" cy="1539293"/>
      </dsp:txXfrm>
    </dsp:sp>
    <dsp:sp modelId="{AD603228-89E8-4AA6-B539-8DEA6952DCA0}">
      <dsp:nvSpPr>
        <dsp:cNvPr id="0" name=""/>
        <dsp:cNvSpPr/>
      </dsp:nvSpPr>
      <dsp:spPr>
        <a:xfrm>
          <a:off x="1793189" y="1279274"/>
          <a:ext cx="1704424" cy="1705699"/>
        </a:xfrm>
        <a:prstGeom prst="roundRect">
          <a:avLst/>
        </a:prstGeom>
        <a:gradFill rotWithShape="1">
          <a:gsLst>
            <a:gs pos="0">
              <a:schemeClr val="accent6">
                <a:tint val="35000"/>
                <a:satMod val="253000"/>
              </a:schemeClr>
            </a:gs>
            <a:gs pos="50000">
              <a:schemeClr val="accent6">
                <a:tint val="42000"/>
                <a:satMod val="255000"/>
              </a:schemeClr>
            </a:gs>
            <a:gs pos="97000">
              <a:schemeClr val="accent6">
                <a:tint val="53000"/>
                <a:satMod val="260000"/>
              </a:schemeClr>
            </a:gs>
            <a:gs pos="100000">
              <a:schemeClr val="accent6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6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Porter’s generic strategies</a:t>
          </a:r>
          <a:endParaRPr lang="uk-UA" sz="1600" kern="1200" dirty="0"/>
        </a:p>
      </dsp:txBody>
      <dsp:txXfrm>
        <a:off x="1876392" y="1362477"/>
        <a:ext cx="1538018" cy="1539293"/>
      </dsp:txXfrm>
    </dsp:sp>
    <dsp:sp modelId="{5FE63530-A1A0-4418-96B1-19BABD580853}">
      <dsp:nvSpPr>
        <dsp:cNvPr id="0" name=""/>
        <dsp:cNvSpPr/>
      </dsp:nvSpPr>
      <dsp:spPr>
        <a:xfrm>
          <a:off x="3540224" y="1301005"/>
          <a:ext cx="1704424" cy="1705699"/>
        </a:xfrm>
        <a:prstGeom prst="roundRect">
          <a:avLst/>
        </a:prstGeom>
        <a:gradFill rotWithShape="1">
          <a:gsLst>
            <a:gs pos="0">
              <a:schemeClr val="accent6">
                <a:tint val="35000"/>
                <a:satMod val="253000"/>
              </a:schemeClr>
            </a:gs>
            <a:gs pos="50000">
              <a:schemeClr val="accent6">
                <a:tint val="42000"/>
                <a:satMod val="255000"/>
              </a:schemeClr>
            </a:gs>
            <a:gs pos="97000">
              <a:schemeClr val="accent6">
                <a:tint val="53000"/>
                <a:satMod val="260000"/>
              </a:schemeClr>
            </a:gs>
            <a:gs pos="100000">
              <a:schemeClr val="accent6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6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Boston Consulting Group Matrix – BCG</a:t>
          </a:r>
          <a:endParaRPr lang="uk-UA" sz="1600" kern="1200" dirty="0"/>
        </a:p>
      </dsp:txBody>
      <dsp:txXfrm>
        <a:off x="3623427" y="1384208"/>
        <a:ext cx="1538018" cy="1539293"/>
      </dsp:txXfrm>
    </dsp:sp>
    <dsp:sp modelId="{162FDB2A-50F9-43A0-B84A-1192B8067B1D}">
      <dsp:nvSpPr>
        <dsp:cNvPr id="0" name=""/>
        <dsp:cNvSpPr/>
      </dsp:nvSpPr>
      <dsp:spPr>
        <a:xfrm>
          <a:off x="5372480" y="1279274"/>
          <a:ext cx="1704424" cy="1705699"/>
        </a:xfrm>
        <a:prstGeom prst="roundRect">
          <a:avLst/>
        </a:prstGeom>
        <a:gradFill rotWithShape="1">
          <a:gsLst>
            <a:gs pos="0">
              <a:schemeClr val="accent6">
                <a:tint val="35000"/>
                <a:satMod val="253000"/>
              </a:schemeClr>
            </a:gs>
            <a:gs pos="50000">
              <a:schemeClr val="accent6">
                <a:tint val="42000"/>
                <a:satMod val="255000"/>
              </a:schemeClr>
            </a:gs>
            <a:gs pos="97000">
              <a:schemeClr val="accent6">
                <a:tint val="53000"/>
                <a:satMod val="260000"/>
              </a:schemeClr>
            </a:gs>
            <a:gs pos="100000">
              <a:schemeClr val="accent6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6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Model “attractiveness – competitiveness”</a:t>
          </a:r>
          <a:endParaRPr lang="uk-UA" sz="1600" kern="1200" dirty="0"/>
        </a:p>
      </dsp:txBody>
      <dsp:txXfrm>
        <a:off x="5455683" y="1362477"/>
        <a:ext cx="1538018" cy="15392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65E5A6-2533-4B4A-9662-7FCA603F55F8}">
      <dsp:nvSpPr>
        <dsp:cNvPr id="0" name=""/>
        <dsp:cNvSpPr/>
      </dsp:nvSpPr>
      <dsp:spPr>
        <a:xfrm rot="5400000">
          <a:off x="-169068" y="169670"/>
          <a:ext cx="1127124" cy="788987"/>
        </a:xfrm>
        <a:prstGeom prst="chevron">
          <a:avLst/>
        </a:prstGeom>
        <a:gradFill rotWithShape="1">
          <a:gsLst>
            <a:gs pos="0">
              <a:schemeClr val="accent3">
                <a:tint val="35000"/>
                <a:satMod val="253000"/>
              </a:schemeClr>
            </a:gs>
            <a:gs pos="50000">
              <a:schemeClr val="accent3">
                <a:tint val="42000"/>
                <a:satMod val="255000"/>
              </a:schemeClr>
            </a:gs>
            <a:gs pos="97000">
              <a:schemeClr val="accent3">
                <a:tint val="53000"/>
                <a:satMod val="260000"/>
              </a:schemeClr>
            </a:gs>
            <a:gs pos="100000">
              <a:schemeClr val="accent3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3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Market Penetration</a:t>
          </a:r>
          <a:endParaRPr lang="uk-UA" sz="1000" kern="1200" dirty="0"/>
        </a:p>
      </dsp:txBody>
      <dsp:txXfrm rot="-5400000">
        <a:off x="1" y="395096"/>
        <a:ext cx="788987" cy="338137"/>
      </dsp:txXfrm>
    </dsp:sp>
    <dsp:sp modelId="{3DC83C51-8528-4B8A-84C8-B8AAEFCEF687}">
      <dsp:nvSpPr>
        <dsp:cNvPr id="0" name=""/>
        <dsp:cNvSpPr/>
      </dsp:nvSpPr>
      <dsp:spPr>
        <a:xfrm rot="5400000">
          <a:off x="3556570" y="-2766981"/>
          <a:ext cx="732631" cy="6267796"/>
        </a:xfrm>
        <a:prstGeom prst="round2SameRect">
          <a:avLst/>
        </a:prstGeom>
        <a:gradFill rotWithShape="1">
          <a:gsLst>
            <a:gs pos="0">
              <a:schemeClr val="accent6">
                <a:tint val="35000"/>
                <a:satMod val="253000"/>
              </a:schemeClr>
            </a:gs>
            <a:gs pos="50000">
              <a:schemeClr val="accent6">
                <a:tint val="42000"/>
                <a:satMod val="255000"/>
              </a:schemeClr>
            </a:gs>
            <a:gs pos="97000">
              <a:schemeClr val="accent6">
                <a:tint val="53000"/>
                <a:satMod val="260000"/>
              </a:schemeClr>
            </a:gs>
            <a:gs pos="100000">
              <a:schemeClr val="accent6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6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Means increasing of revenue by, for example, promoting the product, repositioning the brand, and so on.</a:t>
          </a:r>
          <a:endParaRPr lang="uk-UA" sz="1500" kern="1200" dirty="0"/>
        </a:p>
      </dsp:txBody>
      <dsp:txXfrm rot="-5400000">
        <a:off x="788988" y="36365"/>
        <a:ext cx="6232032" cy="661103"/>
      </dsp:txXfrm>
    </dsp:sp>
    <dsp:sp modelId="{7D7F1A7E-0DD7-4EAE-84D6-4D52B0660A20}">
      <dsp:nvSpPr>
        <dsp:cNvPr id="0" name=""/>
        <dsp:cNvSpPr/>
      </dsp:nvSpPr>
      <dsp:spPr>
        <a:xfrm rot="5400000">
          <a:off x="-169068" y="1148227"/>
          <a:ext cx="1127124" cy="788987"/>
        </a:xfrm>
        <a:prstGeom prst="chevron">
          <a:avLst/>
        </a:prstGeom>
        <a:gradFill rotWithShape="1">
          <a:gsLst>
            <a:gs pos="0">
              <a:schemeClr val="accent3">
                <a:tint val="35000"/>
                <a:satMod val="253000"/>
              </a:schemeClr>
            </a:gs>
            <a:gs pos="50000">
              <a:schemeClr val="accent3">
                <a:tint val="42000"/>
                <a:satMod val="255000"/>
              </a:schemeClr>
            </a:gs>
            <a:gs pos="97000">
              <a:schemeClr val="accent3">
                <a:tint val="53000"/>
                <a:satMod val="260000"/>
              </a:schemeClr>
            </a:gs>
            <a:gs pos="100000">
              <a:schemeClr val="accent3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3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Market Development</a:t>
          </a:r>
          <a:endParaRPr lang="uk-UA" sz="1000" kern="1200" dirty="0"/>
        </a:p>
      </dsp:txBody>
      <dsp:txXfrm rot="-5400000">
        <a:off x="1" y="1373653"/>
        <a:ext cx="788987" cy="338137"/>
      </dsp:txXfrm>
    </dsp:sp>
    <dsp:sp modelId="{0EC874FE-D1C7-493A-995F-3966F7255F77}">
      <dsp:nvSpPr>
        <dsp:cNvPr id="0" name=""/>
        <dsp:cNvSpPr/>
      </dsp:nvSpPr>
      <dsp:spPr>
        <a:xfrm rot="5400000">
          <a:off x="3556570" y="-1788423"/>
          <a:ext cx="732631" cy="6267796"/>
        </a:xfrm>
        <a:prstGeom prst="round2SameRect">
          <a:avLst/>
        </a:prstGeom>
        <a:gradFill rotWithShape="1">
          <a:gsLst>
            <a:gs pos="0">
              <a:schemeClr val="accent6">
                <a:tint val="35000"/>
                <a:satMod val="253000"/>
              </a:schemeClr>
            </a:gs>
            <a:gs pos="50000">
              <a:schemeClr val="accent6">
                <a:tint val="42000"/>
                <a:satMod val="255000"/>
              </a:schemeClr>
            </a:gs>
            <a:gs pos="97000">
              <a:schemeClr val="accent6">
                <a:tint val="53000"/>
                <a:satMod val="260000"/>
              </a:schemeClr>
            </a:gs>
            <a:gs pos="100000">
              <a:schemeClr val="accent6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6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Here we market our existing product range in a new market. This means that the product remains the same, but it is marketed to a new audience.</a:t>
          </a:r>
          <a:endParaRPr lang="uk-UA" sz="1500" kern="1200" dirty="0"/>
        </a:p>
      </dsp:txBody>
      <dsp:txXfrm rot="-5400000">
        <a:off x="788988" y="1014923"/>
        <a:ext cx="6232032" cy="661103"/>
      </dsp:txXfrm>
    </dsp:sp>
    <dsp:sp modelId="{BFC63FD4-59DE-4E15-9454-7EF87B41B82C}">
      <dsp:nvSpPr>
        <dsp:cNvPr id="0" name=""/>
        <dsp:cNvSpPr/>
      </dsp:nvSpPr>
      <dsp:spPr>
        <a:xfrm rot="5400000">
          <a:off x="-169068" y="2126784"/>
          <a:ext cx="1127124" cy="788987"/>
        </a:xfrm>
        <a:prstGeom prst="chevron">
          <a:avLst/>
        </a:prstGeom>
        <a:gradFill rotWithShape="1">
          <a:gsLst>
            <a:gs pos="0">
              <a:schemeClr val="accent3">
                <a:tint val="35000"/>
                <a:satMod val="253000"/>
              </a:schemeClr>
            </a:gs>
            <a:gs pos="50000">
              <a:schemeClr val="accent3">
                <a:tint val="42000"/>
                <a:satMod val="255000"/>
              </a:schemeClr>
            </a:gs>
            <a:gs pos="97000">
              <a:schemeClr val="accent3">
                <a:tint val="53000"/>
                <a:satMod val="260000"/>
              </a:schemeClr>
            </a:gs>
            <a:gs pos="100000">
              <a:schemeClr val="accent3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3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Product Development</a:t>
          </a:r>
          <a:endParaRPr lang="uk-UA" sz="1000" kern="1200" dirty="0"/>
        </a:p>
      </dsp:txBody>
      <dsp:txXfrm rot="-5400000">
        <a:off x="1" y="2352210"/>
        <a:ext cx="788987" cy="338137"/>
      </dsp:txXfrm>
    </dsp:sp>
    <dsp:sp modelId="{535C25B9-8D76-4DF8-A58D-DF7F5276A4B1}">
      <dsp:nvSpPr>
        <dsp:cNvPr id="0" name=""/>
        <dsp:cNvSpPr/>
      </dsp:nvSpPr>
      <dsp:spPr>
        <a:xfrm rot="5400000">
          <a:off x="3556570" y="-809866"/>
          <a:ext cx="732631" cy="6267796"/>
        </a:xfrm>
        <a:prstGeom prst="round2SameRect">
          <a:avLst/>
        </a:prstGeom>
        <a:gradFill rotWithShape="1">
          <a:gsLst>
            <a:gs pos="0">
              <a:schemeClr val="accent6">
                <a:tint val="35000"/>
                <a:satMod val="253000"/>
              </a:schemeClr>
            </a:gs>
            <a:gs pos="50000">
              <a:schemeClr val="accent6">
                <a:tint val="42000"/>
                <a:satMod val="255000"/>
              </a:schemeClr>
            </a:gs>
            <a:gs pos="97000">
              <a:schemeClr val="accent6">
                <a:tint val="53000"/>
                <a:satMod val="260000"/>
              </a:schemeClr>
            </a:gs>
            <a:gs pos="100000">
              <a:schemeClr val="accent6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6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This is a new product to be marketed to our existing customers. Here we develop and innovate new product offerings to replace existing ones.</a:t>
          </a:r>
          <a:endParaRPr lang="uk-UA" sz="1500" kern="1200" dirty="0"/>
        </a:p>
      </dsp:txBody>
      <dsp:txXfrm rot="-5400000">
        <a:off x="788988" y="1993480"/>
        <a:ext cx="6232032" cy="661103"/>
      </dsp:txXfrm>
    </dsp:sp>
    <dsp:sp modelId="{9007A7DE-BCCC-4B5A-BBC8-44723DBF2DFA}">
      <dsp:nvSpPr>
        <dsp:cNvPr id="0" name=""/>
        <dsp:cNvSpPr/>
      </dsp:nvSpPr>
      <dsp:spPr>
        <a:xfrm rot="5400000">
          <a:off x="-169068" y="3105342"/>
          <a:ext cx="1127124" cy="788987"/>
        </a:xfrm>
        <a:prstGeom prst="chevron">
          <a:avLst/>
        </a:prstGeom>
        <a:gradFill rotWithShape="1">
          <a:gsLst>
            <a:gs pos="0">
              <a:schemeClr val="accent3">
                <a:tint val="35000"/>
                <a:satMod val="253000"/>
              </a:schemeClr>
            </a:gs>
            <a:gs pos="50000">
              <a:schemeClr val="accent3">
                <a:tint val="42000"/>
                <a:satMod val="255000"/>
              </a:schemeClr>
            </a:gs>
            <a:gs pos="97000">
              <a:schemeClr val="accent3">
                <a:tint val="53000"/>
                <a:satMod val="260000"/>
              </a:schemeClr>
            </a:gs>
            <a:gs pos="100000">
              <a:schemeClr val="accent3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3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/>
            <a:t>Diversification</a:t>
          </a:r>
          <a:endParaRPr lang="uk-UA" sz="1000" kern="1200"/>
        </a:p>
      </dsp:txBody>
      <dsp:txXfrm rot="-5400000">
        <a:off x="1" y="3330768"/>
        <a:ext cx="788987" cy="338137"/>
      </dsp:txXfrm>
    </dsp:sp>
    <dsp:sp modelId="{21C3AC16-0E68-4067-906E-A17EFD0EC3AA}">
      <dsp:nvSpPr>
        <dsp:cNvPr id="0" name=""/>
        <dsp:cNvSpPr/>
      </dsp:nvSpPr>
      <dsp:spPr>
        <a:xfrm rot="5400000">
          <a:off x="3556570" y="168691"/>
          <a:ext cx="732631" cy="6267796"/>
        </a:xfrm>
        <a:prstGeom prst="round2SameRect">
          <a:avLst/>
        </a:prstGeom>
        <a:gradFill rotWithShape="1">
          <a:gsLst>
            <a:gs pos="0">
              <a:schemeClr val="accent6">
                <a:tint val="35000"/>
                <a:satMod val="253000"/>
              </a:schemeClr>
            </a:gs>
            <a:gs pos="50000">
              <a:schemeClr val="accent6">
                <a:tint val="42000"/>
                <a:satMod val="255000"/>
              </a:schemeClr>
            </a:gs>
            <a:gs pos="97000">
              <a:schemeClr val="accent6">
                <a:tint val="53000"/>
                <a:satMod val="260000"/>
              </a:schemeClr>
            </a:gs>
            <a:gs pos="100000">
              <a:schemeClr val="accent6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6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smtClean="0"/>
            <a:t>This is where we market completely new products to new customers. There are two types of diversification, namely related and unrelated diversification.</a:t>
          </a:r>
          <a:endParaRPr lang="uk-UA" sz="1500" kern="1200"/>
        </a:p>
      </dsp:txBody>
      <dsp:txXfrm rot="-5400000">
        <a:off x="788988" y="2972037"/>
        <a:ext cx="6232032" cy="6611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29154"/>
            <a:ext cx="7651576" cy="230425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tx1"/>
                </a:solidFill>
                <a:effectLst/>
              </a:rPr>
              <a:t>Ministry of Health of Ukraine</a:t>
            </a:r>
            <a:r>
              <a:rPr lang="ru-RU" sz="3600" dirty="0">
                <a:solidFill>
                  <a:schemeClr val="tx1"/>
                </a:solidFill>
                <a:effectLst/>
              </a:rPr>
              <a:t/>
            </a:r>
            <a:br>
              <a:rPr lang="ru-RU" sz="3600" dirty="0">
                <a:solidFill>
                  <a:schemeClr val="tx1"/>
                </a:solidFill>
                <a:effectLst/>
              </a:rPr>
            </a:br>
            <a:r>
              <a:rPr lang="en-US" sz="3600" dirty="0">
                <a:solidFill>
                  <a:schemeClr val="tx1"/>
                </a:solidFill>
                <a:effectLst/>
              </a:rPr>
              <a:t>Odesa National Medical University</a:t>
            </a:r>
            <a:r>
              <a:rPr lang="ru-RU" sz="3600" dirty="0">
                <a:solidFill>
                  <a:schemeClr val="tx1"/>
                </a:solidFill>
                <a:effectLst/>
              </a:rPr>
              <a:t/>
            </a:r>
            <a:br>
              <a:rPr lang="ru-RU" sz="3600" dirty="0">
                <a:solidFill>
                  <a:schemeClr val="tx1"/>
                </a:solidFill>
                <a:effectLst/>
              </a:rPr>
            </a:br>
            <a:r>
              <a:rPr lang="en-US" sz="3600" dirty="0" smtClean="0">
                <a:solidFill>
                  <a:schemeClr val="tx1"/>
                </a:solidFill>
                <a:effectLst/>
              </a:rPr>
              <a:t>International Faculty</a:t>
            </a:r>
            <a:r>
              <a:rPr lang="ru-RU" sz="3600" dirty="0">
                <a:solidFill>
                  <a:schemeClr val="tx1"/>
                </a:solidFill>
                <a:effectLst/>
              </a:rPr>
              <a:t/>
            </a:r>
            <a:br>
              <a:rPr lang="ru-RU" sz="3600" dirty="0">
                <a:solidFill>
                  <a:schemeClr val="tx1"/>
                </a:solidFill>
                <a:effectLst/>
              </a:rPr>
            </a:b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2852936"/>
            <a:ext cx="7406640" cy="3672408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2200" b="1" dirty="0"/>
              <a:t>LECTURE</a:t>
            </a:r>
            <a:r>
              <a:rPr lang="uk-UA" sz="2200" b="1" dirty="0"/>
              <a:t> </a:t>
            </a:r>
            <a:r>
              <a:rPr lang="uk-UA" sz="2200" b="1" dirty="0" smtClean="0"/>
              <a:t>№16:</a:t>
            </a:r>
            <a:endParaRPr lang="uk-UA" sz="2200" b="1" dirty="0"/>
          </a:p>
          <a:p>
            <a:pPr algn="ctr"/>
            <a:r>
              <a:rPr lang="en-US" sz="3600" b="1" dirty="0" smtClean="0"/>
              <a:t>“ </a:t>
            </a:r>
            <a:r>
              <a:rPr lang="en-US" sz="3600" b="1" dirty="0"/>
              <a:t>Assortment policy of pharmaceutical enterprises</a:t>
            </a:r>
            <a:r>
              <a:rPr lang="en-US" sz="3600" b="1" dirty="0" smtClean="0"/>
              <a:t>.”</a:t>
            </a:r>
            <a:endParaRPr lang="uk-UA" sz="3600" b="1" dirty="0"/>
          </a:p>
          <a:p>
            <a:pPr algn="ctr"/>
            <a:endParaRPr lang="en-US" sz="2800" b="1" dirty="0" smtClean="0"/>
          </a:p>
          <a:p>
            <a:pPr algn="ctr"/>
            <a:endParaRPr lang="en-US" sz="2800" b="1" dirty="0"/>
          </a:p>
          <a:p>
            <a:pPr algn="ctr"/>
            <a:endParaRPr lang="en-US" sz="2800" b="1" dirty="0" smtClean="0"/>
          </a:p>
          <a:p>
            <a:pPr algn="ctr"/>
            <a:endParaRPr lang="uk-UA" sz="2800" b="1" dirty="0"/>
          </a:p>
          <a:p>
            <a:pPr algn="ctr"/>
            <a:r>
              <a:rPr lang="en-US" dirty="0"/>
              <a:t>Odessa</a:t>
            </a:r>
            <a:r>
              <a:rPr lang="uk-UA" dirty="0"/>
              <a:t> – </a:t>
            </a:r>
            <a:r>
              <a:rPr lang="uk-UA" dirty="0" smtClean="0"/>
              <a:t>20</a:t>
            </a:r>
            <a:r>
              <a:rPr lang="en-US" u="sng" dirty="0" smtClean="0">
                <a:latin typeface="Corbel" panose="020B0503020204020204" pitchFamily="34" charset="0"/>
              </a:rPr>
              <a:t>2</a:t>
            </a:r>
            <a:r>
              <a:rPr lang="uk-UA" u="sng" dirty="0" smtClean="0">
                <a:latin typeface="Corbel" panose="020B0503020204020204" pitchFamily="34" charset="0"/>
              </a:rPr>
              <a:t>5</a:t>
            </a:r>
            <a:r>
              <a:rPr lang="en-US" u="sng" dirty="0" smtClean="0"/>
              <a:t>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280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16632"/>
            <a:ext cx="7498080" cy="2376264"/>
          </a:xfrm>
        </p:spPr>
        <p:txBody>
          <a:bodyPr>
            <a:normAutofit fontScale="70000" lnSpcReduction="20000"/>
          </a:bodyPr>
          <a:lstStyle/>
          <a:p>
            <a:pPr marL="82296" indent="0" algn="just">
              <a:buNone/>
            </a:pPr>
            <a:r>
              <a:rPr lang="en-US" b="1" u="sng" dirty="0" smtClean="0"/>
              <a:t>«Marketing </a:t>
            </a:r>
            <a:r>
              <a:rPr lang="en-US" b="1" u="sng" dirty="0"/>
              <a:t>strategy» (strategy of coverage of the market): </a:t>
            </a:r>
            <a:r>
              <a:rPr lang="en-US" dirty="0"/>
              <a:t>this is formation and </a:t>
            </a:r>
            <a:r>
              <a:rPr lang="en-US" dirty="0" smtClean="0"/>
              <a:t>realization </a:t>
            </a:r>
            <a:r>
              <a:rPr lang="en-US" dirty="0"/>
              <a:t>of purposes and problems of the enterprise-manufacturer and the exporter on each separate market (a market segment) and each goods for the certain period of time (long-term, intermediate term) for realization of industrial and commercial activity in full conformity of a market situation and opportunities of the enterprise (firm).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187624" y="2512404"/>
            <a:ext cx="7354064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Realization of marketing strategy is carried out in the conditions of quickly changing environment of the firm which account is possible only in short-term plans, i.e. in frameworks of «</a:t>
            </a:r>
            <a:r>
              <a:rPr lang="en-US" b="1" dirty="0">
                <a:solidFill>
                  <a:srgbClr val="000000"/>
                </a:solidFill>
                <a:latin typeface="Cambria" panose="02040503050406030204" pitchFamily="18" charset="0"/>
              </a:rPr>
              <a:t>marketing tactics</a:t>
            </a:r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». 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896" y="3933056"/>
            <a:ext cx="3312368" cy="220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292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16632"/>
            <a:ext cx="7498080" cy="72008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en-US" dirty="0"/>
              <a:t>B</a:t>
            </a:r>
            <a:r>
              <a:rPr lang="en-US" dirty="0" smtClean="0"/>
              <a:t>asic </a:t>
            </a:r>
            <a:r>
              <a:rPr lang="en-US" dirty="0"/>
              <a:t>models of strategic decision-making 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154944428"/>
              </p:ext>
            </p:extLst>
          </p:nvPr>
        </p:nvGraphicFramePr>
        <p:xfrm>
          <a:off x="1524000" y="1397000"/>
          <a:ext cx="7080448" cy="4264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47549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16632"/>
            <a:ext cx="7498080" cy="72008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en-US" dirty="0"/>
              <a:t>Ansoff's Product/Market Matrix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619672" y="908720"/>
            <a:ext cx="6264696" cy="1905926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368704695"/>
              </p:ext>
            </p:extLst>
          </p:nvPr>
        </p:nvGraphicFramePr>
        <p:xfrm>
          <a:off x="1264256" y="2708920"/>
          <a:ext cx="705678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99960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16632"/>
            <a:ext cx="7498080" cy="72008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en-US" dirty="0" smtClean="0"/>
              <a:t>Strategic </a:t>
            </a:r>
            <a:r>
              <a:rPr lang="en-US" dirty="0"/>
              <a:t>Porter’s model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482" y="1340768"/>
            <a:ext cx="6626332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203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16632"/>
            <a:ext cx="7498080" cy="72008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en-US" b="1" dirty="0" smtClean="0"/>
              <a:t>BCG </a:t>
            </a:r>
            <a:r>
              <a:rPr lang="en-US" b="1" dirty="0"/>
              <a:t>Matrix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013643" y="1628800"/>
            <a:ext cx="7880260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793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16632"/>
            <a:ext cx="7498080" cy="72008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82296" indent="0" algn="ctr">
              <a:buNone/>
            </a:pPr>
            <a:r>
              <a:rPr lang="en-US" b="1" dirty="0" smtClean="0"/>
              <a:t>Model </a:t>
            </a:r>
            <a:r>
              <a:rPr lang="en-US" b="1" dirty="0"/>
              <a:t>“</a:t>
            </a:r>
            <a:r>
              <a:rPr lang="en-US" b="1" dirty="0" smtClean="0"/>
              <a:t>attractiveness </a:t>
            </a:r>
            <a:r>
              <a:rPr lang="en-US" b="1" dirty="0"/>
              <a:t>– competitiveness”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312160" y="2708920"/>
            <a:ext cx="7229528" cy="325757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43608" y="1172651"/>
            <a:ext cx="7560840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In construction process of a matrix for each of indicators weightiness is defined, the rank on the selected scale then the weighed estimation of an indicator taking into account the received estimation and factor of </a:t>
            </a:r>
            <a:r>
              <a:rPr lang="en-US" dirty="0" smtClean="0">
                <a:solidFill>
                  <a:srgbClr val="000000"/>
                </a:solidFill>
                <a:latin typeface="Cambria" panose="02040503050406030204" pitchFamily="18" charset="0"/>
              </a:rPr>
              <a:t>weightiness </a:t>
            </a:r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of an indicator is defined is appropriated.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23117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16632"/>
            <a:ext cx="7498080" cy="72008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en-US" b="1" dirty="0"/>
              <a:t>Classification of marketing strategies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1052736"/>
            <a:ext cx="6096944" cy="5504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733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16632"/>
            <a:ext cx="7498080" cy="2736304"/>
          </a:xfrm>
        </p:spPr>
        <p:txBody>
          <a:bodyPr/>
          <a:lstStyle/>
          <a:p>
            <a:pPr marL="82296" indent="0">
              <a:buNone/>
            </a:pPr>
            <a:r>
              <a:rPr lang="en-US" b="1" u="sng" dirty="0"/>
              <a:t>Pharmaceutical innovations </a:t>
            </a:r>
            <a:r>
              <a:rPr lang="en-US" dirty="0"/>
              <a:t>are new drugs and new processes, as well as their significant technological </a:t>
            </a:r>
            <a:r>
              <a:rPr lang="en-US" dirty="0" smtClean="0"/>
              <a:t>changes. Pharmaceutical </a:t>
            </a:r>
            <a:r>
              <a:rPr lang="en-US" dirty="0"/>
              <a:t>innovations are classified into two types: </a:t>
            </a:r>
            <a:r>
              <a:rPr lang="en-US" i="1" dirty="0" smtClean="0"/>
              <a:t>product (grocery) </a:t>
            </a:r>
            <a:r>
              <a:rPr lang="en-US" i="1" dirty="0"/>
              <a:t>and </a:t>
            </a:r>
            <a:r>
              <a:rPr lang="en-US" i="1" dirty="0" smtClean="0"/>
              <a:t>process.</a:t>
            </a:r>
            <a:endParaRPr lang="ru-RU" dirty="0"/>
          </a:p>
        </p:txBody>
      </p:sp>
      <p:pic>
        <p:nvPicPr>
          <p:cNvPr id="6146" name="Picture 2" descr="G:\Универ\5-ммф\Marketing in Pharmacy_2019\инноваци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970908"/>
            <a:ext cx="4747617" cy="2381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222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Pharmaceutical innovations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en-US" b="1" dirty="0" smtClean="0"/>
              <a:t>Products (Grocery) </a:t>
            </a:r>
            <a:r>
              <a:rPr lang="en-US" i="1" dirty="0" smtClean="0"/>
              <a:t>include</a:t>
            </a:r>
            <a:r>
              <a:rPr lang="en-US" i="1" dirty="0"/>
              <a:t>:</a:t>
            </a:r>
            <a:endParaRPr lang="en-US" dirty="0"/>
          </a:p>
          <a:p>
            <a:r>
              <a:rPr lang="en-US" dirty="0" smtClean="0"/>
              <a:t>creation </a:t>
            </a:r>
            <a:r>
              <a:rPr lang="en-US" dirty="0"/>
              <a:t>and release of original drugs;    </a:t>
            </a:r>
          </a:p>
          <a:p>
            <a:r>
              <a:rPr lang="en-US" dirty="0" smtClean="0"/>
              <a:t>development </a:t>
            </a:r>
            <a:r>
              <a:rPr lang="en-US" dirty="0"/>
              <a:t>and production of generic drugs;    </a:t>
            </a:r>
          </a:p>
          <a:p>
            <a:r>
              <a:rPr lang="en-US" dirty="0" smtClean="0"/>
              <a:t>introduction </a:t>
            </a:r>
            <a:r>
              <a:rPr lang="en-US" dirty="0"/>
              <a:t>of new forms of drugs;    </a:t>
            </a:r>
          </a:p>
          <a:p>
            <a:r>
              <a:rPr lang="en-US" dirty="0" smtClean="0"/>
              <a:t>Improvement </a:t>
            </a:r>
            <a:r>
              <a:rPr lang="en-US" dirty="0"/>
              <a:t>of the quality of already produced drugs;    </a:t>
            </a:r>
          </a:p>
          <a:p>
            <a:r>
              <a:rPr lang="en-US" dirty="0" smtClean="0"/>
              <a:t>identify </a:t>
            </a:r>
            <a:r>
              <a:rPr lang="en-US" dirty="0"/>
              <a:t>new areas of application of known drugs.   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4747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498080" cy="868958"/>
          </a:xfrm>
        </p:spPr>
        <p:txBody>
          <a:bodyPr/>
          <a:lstStyle/>
          <a:p>
            <a:r>
              <a:rPr lang="en-US" b="1" u="sng" dirty="0"/>
              <a:t>Pharmaceutical innovations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980728"/>
            <a:ext cx="7632848" cy="5616624"/>
          </a:xfrm>
        </p:spPr>
        <p:txBody>
          <a:bodyPr>
            <a:normAutofit fontScale="85000" lnSpcReduction="20000"/>
          </a:bodyPr>
          <a:lstStyle/>
          <a:p>
            <a:pPr marL="82296" indent="0">
              <a:buNone/>
            </a:pPr>
            <a:r>
              <a:rPr lang="en-US" b="1" dirty="0"/>
              <a:t>Process </a:t>
            </a:r>
            <a:r>
              <a:rPr lang="en-US" i="1" dirty="0" smtClean="0"/>
              <a:t>are </a:t>
            </a:r>
            <a:r>
              <a:rPr lang="en-US" i="1" dirty="0"/>
              <a:t>divided </a:t>
            </a:r>
            <a:r>
              <a:rPr lang="en-US" i="1" dirty="0" smtClean="0"/>
              <a:t>into:</a:t>
            </a:r>
            <a:endParaRPr lang="en-US" dirty="0"/>
          </a:p>
          <a:p>
            <a:r>
              <a:rPr lang="en-US" u="sng" dirty="0" smtClean="0"/>
              <a:t>technological</a:t>
            </a:r>
            <a:r>
              <a:rPr lang="en-US" dirty="0" smtClean="0"/>
              <a:t> </a:t>
            </a:r>
            <a:r>
              <a:rPr lang="en-US" dirty="0"/>
              <a:t>(introduction of new or improvement of existing technologies);    </a:t>
            </a:r>
          </a:p>
          <a:p>
            <a:r>
              <a:rPr lang="en-US" u="sng" dirty="0" smtClean="0"/>
              <a:t>organizational </a:t>
            </a:r>
            <a:r>
              <a:rPr lang="en-US" u="sng" dirty="0"/>
              <a:t>and managerial </a:t>
            </a:r>
            <a:r>
              <a:rPr lang="en-US" dirty="0"/>
              <a:t>(development of new markets, use of new channels of promotion of medicines and forms of sales promotion, use of new economic, managerial, organizational mechanisms);    </a:t>
            </a:r>
          </a:p>
          <a:p>
            <a:r>
              <a:rPr lang="en-US" u="sng" dirty="0" smtClean="0"/>
              <a:t>social</a:t>
            </a:r>
            <a:r>
              <a:rPr lang="en-US" dirty="0" smtClean="0"/>
              <a:t> </a:t>
            </a:r>
            <a:r>
              <a:rPr lang="en-US" dirty="0"/>
              <a:t>(improving the quality of drugs already being produced; improving working conditions and improving the qualification and professional level of staff);    </a:t>
            </a:r>
          </a:p>
          <a:p>
            <a:r>
              <a:rPr lang="en-US" u="sng" dirty="0" smtClean="0"/>
              <a:t>information</a:t>
            </a:r>
            <a:r>
              <a:rPr lang="en-US" dirty="0" smtClean="0"/>
              <a:t> </a:t>
            </a:r>
            <a:r>
              <a:rPr lang="en-US" dirty="0"/>
              <a:t>(implementation of information technologies in management, streamlining of information flows).   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1733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848872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cap="all" dirty="0" smtClean="0">
                <a:effectLst/>
              </a:rPr>
              <a:t/>
            </a:r>
            <a:br>
              <a:rPr lang="en-US" b="1" cap="all" dirty="0" smtClean="0">
                <a:effectLst/>
              </a:rPr>
            </a:br>
            <a:r>
              <a:rPr lang="en-US" sz="3600" b="1" cap="all" dirty="0" smtClean="0">
                <a:effectLst/>
              </a:rPr>
              <a:t>LEVELS </a:t>
            </a:r>
            <a:r>
              <a:rPr lang="en-US" sz="3600" b="1" cap="all" dirty="0">
                <a:effectLst/>
              </a:rPr>
              <a:t>OF NOVELTY OF MEDICINES</a:t>
            </a:r>
            <a:r>
              <a:rPr lang="en-US" b="1" dirty="0">
                <a:effectLst/>
              </a:rPr>
              <a:t/>
            </a:r>
            <a:br>
              <a:rPr lang="en-US" b="1" dirty="0">
                <a:effectLst/>
              </a:rPr>
            </a:b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1520" y="1124744"/>
            <a:ext cx="5544616" cy="302433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An original drug </a:t>
            </a:r>
            <a:r>
              <a:rPr lang="en-US" sz="2000" dirty="0">
                <a:solidFill>
                  <a:schemeClr val="tx1"/>
                </a:solidFill>
              </a:rPr>
              <a:t>is a product that is owned only by the company that developed it or the company that holds the first license to sell it. The active substance of </a:t>
            </a:r>
            <a:r>
              <a:rPr lang="en-US" sz="2000" dirty="0" smtClean="0">
                <a:solidFill>
                  <a:schemeClr val="tx1"/>
                </a:solidFill>
              </a:rPr>
              <a:t>OD </a:t>
            </a:r>
            <a:r>
              <a:rPr lang="en-US" sz="2000" dirty="0">
                <a:solidFill>
                  <a:schemeClr val="tx1"/>
                </a:solidFill>
              </a:rPr>
              <a:t>has a patent, until the expiration of which no other pharmaceutical company has the right to synthesize and use this active substance for commercial and non-commercial needs.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012160" y="1146294"/>
            <a:ext cx="3024336" cy="23547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generic </a:t>
            </a:r>
            <a:r>
              <a:rPr lang="en-US" sz="2400" dirty="0">
                <a:solidFill>
                  <a:schemeClr val="tx1"/>
                </a:solidFill>
              </a:rPr>
              <a:t>drug - </a:t>
            </a:r>
            <a:r>
              <a:rPr lang="en-US" sz="2400" dirty="0" smtClean="0">
                <a:solidFill>
                  <a:schemeClr val="tx1"/>
                </a:solidFill>
              </a:rPr>
              <a:t>a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drug</a:t>
            </a:r>
            <a:r>
              <a:rPr lang="en-US" sz="2400" dirty="0">
                <a:solidFill>
                  <a:schemeClr val="tx1"/>
                </a:solidFill>
              </a:rPr>
              <a:t> whose term of patent protection for an active substance has expired.</a:t>
            </a:r>
            <a:endParaRPr lang="ru-RU" sz="2400" dirty="0">
              <a:solidFill>
                <a:schemeClr val="tx1"/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3023828" y="76470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7524328" y="76470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1475656" y="4149080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4283968" y="4149080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Скругленный прямоугольник 13"/>
          <p:cNvSpPr/>
          <p:nvPr/>
        </p:nvSpPr>
        <p:spPr>
          <a:xfrm>
            <a:off x="251520" y="5085184"/>
            <a:ext cx="2772308" cy="100811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new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pharmacological group</a:t>
            </a:r>
          </a:p>
          <a:p>
            <a:pPr algn="ctr"/>
            <a:endParaRPr lang="ru-RU" sz="2000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34788" y="5085184"/>
            <a:ext cx="2592288" cy="100811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existing pharmacological group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7170" name="Picture 2" descr="G:\Универ\5-ммф\Marketing in Pharmacy_2019\восклицательный зна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780259"/>
            <a:ext cx="1752600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59368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498080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cap="all" dirty="0" smtClean="0">
                <a:effectLst/>
              </a:rPr>
              <a:t/>
            </a:r>
            <a:br>
              <a:rPr lang="en-US" b="1" cap="all" dirty="0" smtClean="0">
                <a:effectLst/>
              </a:rPr>
            </a:br>
            <a:r>
              <a:rPr lang="en-US" sz="3100" b="1" cap="all" dirty="0" smtClean="0">
                <a:effectLst/>
              </a:rPr>
              <a:t>THE </a:t>
            </a:r>
            <a:r>
              <a:rPr lang="en-US" sz="3100" b="1" cap="all" dirty="0">
                <a:effectLst/>
              </a:rPr>
              <a:t>MAIN STAGES OF DRUG DEVELOPMENT</a:t>
            </a:r>
            <a:r>
              <a:rPr lang="en-US" b="1" dirty="0">
                <a:effectLst/>
              </a:rPr>
              <a:t/>
            </a:r>
            <a:br>
              <a:rPr lang="en-US" b="1" dirty="0">
                <a:effectLst/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3082722"/>
              </p:ext>
            </p:extLst>
          </p:nvPr>
        </p:nvGraphicFramePr>
        <p:xfrm>
          <a:off x="1043608" y="980729"/>
          <a:ext cx="7776864" cy="5616623"/>
        </p:xfrm>
        <a:graphic>
          <a:graphicData uri="http://schemas.openxmlformats.org/drawingml/2006/table">
            <a:tbl>
              <a:tblPr/>
              <a:tblGrid>
                <a:gridCol w="2276154"/>
                <a:gridCol w="2750355"/>
                <a:gridCol w="2750355"/>
              </a:tblGrid>
              <a:tr h="330389">
                <a:tc rowSpan="2"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Times New Roman"/>
                        </a:rPr>
                        <a:t>Stage</a:t>
                      </a:r>
                      <a:endParaRPr lang="en-US" b="1" dirty="0">
                        <a:effectLst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/>
                        </a:rPr>
                        <a:t>The name of the stage and its relevance for:</a:t>
                      </a:r>
                      <a:endParaRPr lang="en-US" dirty="0">
                        <a:effectLst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07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effectLst/>
                          <a:latin typeface="Times New Roman"/>
                        </a:rPr>
                        <a:t>of the original</a:t>
                      </a:r>
                      <a:endParaRPr lang="en-US" dirty="0">
                        <a:effectLst/>
                      </a:endParaRPr>
                    </a:p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effectLst/>
                          <a:latin typeface="Times New Roman"/>
                        </a:rPr>
                        <a:t>medication</a:t>
                      </a:r>
                      <a:endParaRPr lang="en-US" dirty="0">
                        <a:effectLst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effectLst/>
                          <a:latin typeface="Times New Roman"/>
                        </a:rPr>
                        <a:t>generic</a:t>
                      </a:r>
                      <a:endParaRPr lang="en-US" dirty="0">
                        <a:effectLst/>
                      </a:endParaRPr>
                    </a:p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effectLst/>
                          <a:latin typeface="Times New Roman"/>
                        </a:rPr>
                        <a:t>medication</a:t>
                      </a:r>
                      <a:endParaRPr lang="en-US" dirty="0">
                        <a:effectLst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660779"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Times New Roman"/>
                        </a:rPr>
                        <a:t>I</a:t>
                      </a:r>
                      <a:endParaRPr lang="en-US" dirty="0">
                        <a:effectLst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</a:rPr>
                        <a:t>Scientific idea and its rationale</a:t>
                      </a:r>
                      <a:endParaRPr lang="en-US" dirty="0">
                        <a:effectLst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</a:rPr>
                        <a:t>Not done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170"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/>
                        </a:rPr>
                        <a:t>II</a:t>
                      </a:r>
                      <a:endParaRPr lang="en-US" dirty="0">
                        <a:effectLst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</a:rPr>
                        <a:t>Directed synthesis or screening of biologically active substances</a:t>
                      </a:r>
                      <a:endParaRPr lang="en-US" dirty="0">
                        <a:effectLst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</a:rPr>
                        <a:t>Not done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3117"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/>
                        </a:rPr>
                        <a:t>III</a:t>
                      </a:r>
                      <a:endParaRPr lang="en-US" dirty="0">
                        <a:effectLst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</a:rPr>
                        <a:t>Development of control technology and methods ; biopharmaceutical, preclinical and clinical studies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</a:rPr>
                        <a:t>Development of technology and methods of control; biopharmaceutical simplified preclinical studies and limited clinical trials or demonstration of bioequivalence of medicinal products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389"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Times New Roman"/>
                        </a:rPr>
                        <a:t>IV</a:t>
                      </a:r>
                      <a:endParaRPr lang="en-US" dirty="0">
                        <a:effectLst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</a:rPr>
                        <a:t>Commercial production, marketing and marketing</a:t>
                      </a:r>
                      <a:endParaRPr lang="en-US" dirty="0">
                        <a:effectLst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43356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5010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cap="all" dirty="0">
                <a:effectLst/>
              </a:rPr>
              <a:t>COMPETITIVENESS OF A MEDICINAL PRODUCT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196752"/>
            <a:ext cx="7818072" cy="5400600"/>
          </a:xfrm>
        </p:spPr>
        <p:txBody>
          <a:bodyPr>
            <a:normAutofit fontScale="92500" lnSpcReduction="20000"/>
          </a:bodyPr>
          <a:lstStyle/>
          <a:p>
            <a:pPr marL="82296" indent="0">
              <a:buNone/>
            </a:pPr>
            <a:r>
              <a:rPr lang="en-US" dirty="0"/>
              <a:t>is a set of consumer properties of a medicinal product provided during development and production, which contributes to its fastest realization on a specific market in a certain period of time in the case of differences from analogues: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by </a:t>
            </a:r>
            <a:r>
              <a:rPr lang="en-US" dirty="0"/>
              <a:t>the degree of satisfaction of the needs of the consumer organization or the individual consumer and the level of costs for its purchase and use;    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 by the degree of awareness, accessibility and convenience of the consumer in making the purchase and use, provided with marketing and logistical measures.   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1060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332656"/>
            <a:ext cx="7498080" cy="5904656"/>
          </a:xfrm>
        </p:spPr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en-US" b="1" dirty="0"/>
              <a:t>A trademark </a:t>
            </a:r>
            <a:r>
              <a:rPr lang="en-US" dirty="0"/>
              <a:t>is a name, a name, a symbol, a picture, or a combination thereof, intended to identify the products or services of a particular seller and differentiate them from the products of competitors</a:t>
            </a:r>
            <a:r>
              <a:rPr lang="en-US" dirty="0" smtClean="0"/>
              <a:t>.</a:t>
            </a:r>
          </a:p>
          <a:p>
            <a:pPr marL="82296" indent="0">
              <a:buNone/>
            </a:pPr>
            <a:endParaRPr lang="en-US" dirty="0"/>
          </a:p>
          <a:p>
            <a:pPr marL="82296" indent="0">
              <a:buNone/>
            </a:pPr>
            <a:r>
              <a:rPr lang="en-US" dirty="0"/>
              <a:t>Pharmaceutical companies manufacturing generic drugs often release them under an international, non-proprietary name or under a specially crafted name that must be different from the original drug's name.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07393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Function of Trademark</a:t>
            </a: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980728"/>
            <a:ext cx="7776864" cy="5544616"/>
          </a:xfrm>
        </p:spPr>
        <p:txBody>
          <a:bodyPr>
            <a:normAutofit fontScale="92500" lnSpcReduction="20000"/>
          </a:bodyPr>
          <a:lstStyle/>
          <a:p>
            <a:r>
              <a:rPr lang="en-US" sz="3400" dirty="0"/>
              <a:t>- establishment of direct connections with consumers;</a:t>
            </a:r>
          </a:p>
          <a:p>
            <a:r>
              <a:rPr lang="en-US" sz="3400" dirty="0"/>
              <a:t>- determination and representation of goods’ features in comparison with analogues;</a:t>
            </a:r>
          </a:p>
          <a:p>
            <a:r>
              <a:rPr lang="en-US" sz="3400" dirty="0"/>
              <a:t>- description of relationship of different goods of the same kind by certain criteria (quality, price line);</a:t>
            </a:r>
          </a:p>
          <a:p>
            <a:r>
              <a:rPr lang="en-US" sz="3400" dirty="0"/>
              <a:t>- symbolical instructions on consumer properties and utility of goods for the consumer;</a:t>
            </a:r>
          </a:p>
          <a:p>
            <a:r>
              <a:rPr lang="en-US" sz="3400" dirty="0"/>
              <a:t>- protection against fakes and probability to mix with the similar goods of other manufacturers.</a:t>
            </a:r>
            <a:r>
              <a:rPr lang="en-US" dirty="0"/>
              <a:t>     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74596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Types </a:t>
            </a:r>
            <a:r>
              <a:rPr lang="en-US" b="1" dirty="0"/>
              <a:t>of trade marks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82296" indent="0">
              <a:buNone/>
            </a:pPr>
            <a:r>
              <a:rPr lang="en-US" dirty="0"/>
              <a:t>- manufacturer mark (brand) – the mark created by the </a:t>
            </a:r>
            <a:r>
              <a:rPr lang="en-US" dirty="0" smtClean="0"/>
              <a:t>manufacturer</a:t>
            </a:r>
            <a:r>
              <a:rPr lang="en-US" dirty="0"/>
              <a:t>;</a:t>
            </a:r>
          </a:p>
          <a:p>
            <a:pPr marL="82296" indent="0">
              <a:buNone/>
            </a:pPr>
            <a:r>
              <a:rPr lang="en-US" dirty="0"/>
              <a:t>- own-label mark (brand) which is created and appropriated by </a:t>
            </a:r>
            <a:r>
              <a:rPr lang="en-US" dirty="0" smtClean="0"/>
              <a:t>trading </a:t>
            </a:r>
            <a:r>
              <a:rPr lang="en-US" dirty="0"/>
              <a:t>and marketing intermediaries;</a:t>
            </a:r>
          </a:p>
          <a:p>
            <a:pPr marL="82296" indent="0">
              <a:buNone/>
            </a:pPr>
            <a:r>
              <a:rPr lang="en-US" dirty="0"/>
              <a:t>- license mark – the branded name of goods or the service, offered the licensee the proprietor of trade mark;</a:t>
            </a:r>
          </a:p>
          <a:p>
            <a:pPr marL="82296" indent="0">
              <a:buNone/>
            </a:pPr>
            <a:r>
              <a:rPr lang="en-US" dirty="0"/>
              <a:t>- joint mark – provides use for one goods of branded names of two different enterprises (firms);</a:t>
            </a:r>
          </a:p>
          <a:p>
            <a:pPr marL="82296" indent="0">
              <a:buNone/>
            </a:pPr>
            <a:r>
              <a:rPr lang="en-US" dirty="0"/>
              <a:t>- group marks – use by firm of one name for all goods (for example, production of known manufacturer of medical equipment “Siemens”);</a:t>
            </a:r>
          </a:p>
          <a:p>
            <a:pPr marL="82296" indent="0">
              <a:buNone/>
            </a:pPr>
            <a:r>
              <a:rPr lang="en-US" dirty="0"/>
              <a:t>- marks-fighters – cheap variants of marks which are supervised by manufacturers and provide small expenses for trade mark advancement.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7061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498080" cy="940966"/>
          </a:xfrm>
        </p:spPr>
        <p:txBody>
          <a:bodyPr/>
          <a:lstStyle/>
          <a:p>
            <a:pPr algn="ctr"/>
            <a:r>
              <a:rPr lang="en-US" dirty="0" smtClean="0"/>
              <a:t>Brand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124744"/>
            <a:ext cx="7818072" cy="5123656"/>
          </a:xfrm>
        </p:spPr>
        <p:txBody>
          <a:bodyPr>
            <a:normAutofit lnSpcReduction="10000"/>
          </a:bodyPr>
          <a:lstStyle/>
          <a:p>
            <a:r>
              <a:rPr lang="en-US" i="1" dirty="0"/>
              <a:t>A brand </a:t>
            </a:r>
            <a:r>
              <a:rPr lang="en-US" dirty="0"/>
              <a:t>is a strong perception of the consumer about the brand, its image in the minds of consumers. In other words, a brand is called a well-known brand with a defined, formed position. A brand is a broad concept that, in addition to the brand, covers: the drug itself, its characteristics, expectations, consumer perceptions, consumer information and promises of certain benefits that the brand owner guarantees to consumers.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85991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498080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effectLst/>
              </a:rPr>
              <a:t/>
            </a:r>
            <a:br>
              <a:rPr lang="en-US" b="1" dirty="0" smtClean="0">
                <a:effectLst/>
              </a:rPr>
            </a:br>
            <a:r>
              <a:rPr lang="en-US" b="1" dirty="0" smtClean="0">
                <a:effectLst/>
              </a:rPr>
              <a:t>Packaging </a:t>
            </a:r>
            <a:r>
              <a:rPr lang="en-US" b="1" dirty="0">
                <a:effectLst/>
              </a:rPr>
              <a:t>of </a:t>
            </a:r>
            <a:r>
              <a:rPr lang="en-US" b="1" dirty="0" smtClean="0">
                <a:effectLst/>
              </a:rPr>
              <a:t>medicines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052736"/>
            <a:ext cx="7848872" cy="3168352"/>
          </a:xfrm>
        </p:spPr>
        <p:txBody>
          <a:bodyPr/>
          <a:lstStyle/>
          <a:p>
            <a:pPr marL="82296" indent="0">
              <a:buNone/>
            </a:pPr>
            <a:r>
              <a:rPr lang="en-US" dirty="0"/>
              <a:t>Another element of a pharmaceutical enterprise's product policy is packaging, which, in a mature market, is becoming an increasingly effective marketing tool, an integral part of the company's image and the subject of innovative search.</a:t>
            </a:r>
            <a:endParaRPr lang="ru-RU" dirty="0"/>
          </a:p>
        </p:txBody>
      </p:sp>
      <p:pic>
        <p:nvPicPr>
          <p:cNvPr id="8194" name="Picture 2" descr="G:\Универ\5-ммф\Marketing in Pharmacy_2019\упаковка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760"/>
          <a:stretch/>
        </p:blipFill>
        <p:spPr bwMode="auto">
          <a:xfrm>
            <a:off x="6012160" y="3789040"/>
            <a:ext cx="2689645" cy="2740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04875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88640"/>
            <a:ext cx="792088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cap="all" dirty="0">
                <a:effectLst/>
              </a:rPr>
              <a:t>STAGES OF THE DRUG PACKAGING PROCESS</a:t>
            </a:r>
            <a:endParaRPr lang="ru-RU" sz="28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078812" y="908720"/>
            <a:ext cx="2160240" cy="90689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C</a:t>
            </a:r>
            <a:r>
              <a:rPr lang="en-US" sz="2400" b="1" dirty="0" smtClean="0">
                <a:solidFill>
                  <a:schemeClr val="tx1"/>
                </a:solidFill>
              </a:rPr>
              <a:t>onsumer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267744" y="2235055"/>
            <a:ext cx="1891188" cy="8640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retail (individual) packaging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644009" y="2235055"/>
            <a:ext cx="1728191" cy="8339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Grocery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(product</a:t>
            </a:r>
            <a:r>
              <a:rPr lang="en-US" dirty="0">
                <a:solidFill>
                  <a:schemeClr val="tx1"/>
                </a:solidFill>
              </a:rPr>
              <a:t>) packaging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948264" y="2235053"/>
            <a:ext cx="1675404" cy="86409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T</a:t>
            </a:r>
            <a:r>
              <a:rPr lang="en-US" sz="2000" b="1" dirty="0" smtClean="0">
                <a:solidFill>
                  <a:schemeClr val="tx1"/>
                </a:solidFill>
              </a:rPr>
              <a:t>ransport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385246" y="3494247"/>
            <a:ext cx="1656184" cy="648072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step 1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4671293" y="3478229"/>
            <a:ext cx="1656184" cy="648072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step 2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6967484" y="3478229"/>
            <a:ext cx="1656184" cy="648072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step 3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107504" y="3477872"/>
            <a:ext cx="1656184" cy="648072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step 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7504" y="4653135"/>
            <a:ext cx="1800200" cy="2088233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solidFill>
                  <a:schemeClr val="tx1"/>
                </a:solidFill>
              </a:rPr>
              <a:t>the pre-preparation phase of </a:t>
            </a:r>
            <a:r>
              <a:rPr lang="en-US" sz="2000" dirty="0">
                <a:solidFill>
                  <a:schemeClr val="tx1"/>
                </a:solidFill>
              </a:rPr>
              <a:t>medicines and packaging materials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385246" y="4667720"/>
            <a:ext cx="1656184" cy="2073647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drugs are </a:t>
            </a:r>
            <a:r>
              <a:rPr lang="en-US" sz="2000" u="sng" dirty="0">
                <a:solidFill>
                  <a:schemeClr val="tx1"/>
                </a:solidFill>
              </a:rPr>
              <a:t>packaged in retail (protective, individual</a:t>
            </a:r>
            <a:r>
              <a:rPr lang="en-US" sz="2000" dirty="0">
                <a:solidFill>
                  <a:schemeClr val="tx1"/>
                </a:solidFill>
              </a:rPr>
              <a:t>) packaging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671293" y="4655243"/>
            <a:ext cx="1656184" cy="208612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Product </a:t>
            </a:r>
            <a:r>
              <a:rPr lang="en-US" sz="2000" dirty="0">
                <a:solidFill>
                  <a:schemeClr val="tx1"/>
                </a:solidFill>
              </a:rPr>
              <a:t>(grocery</a:t>
            </a:r>
            <a:r>
              <a:rPr lang="en-US" sz="2000" dirty="0" smtClean="0">
                <a:solidFill>
                  <a:schemeClr val="tx1"/>
                </a:solidFill>
              </a:rPr>
              <a:t>) </a:t>
            </a:r>
            <a:r>
              <a:rPr lang="en-US" sz="2000" dirty="0">
                <a:solidFill>
                  <a:schemeClr val="tx1"/>
                </a:solidFill>
              </a:rPr>
              <a:t>packaging</a:t>
            </a:r>
            <a:endParaRPr lang="ru-RU" sz="2000" dirty="0">
              <a:solidFill>
                <a:schemeClr val="tx1"/>
              </a:solidFill>
            </a:endParaRPr>
          </a:p>
          <a:p>
            <a:pPr algn="ctr"/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967484" y="4667721"/>
            <a:ext cx="1656184" cy="207364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Transport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packaging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cxnSp>
        <p:nvCxnSpPr>
          <p:cNvPr id="17" name="Прямая со стрелкой 16"/>
          <p:cNvCxnSpPr>
            <a:stCxn id="4" idx="2"/>
          </p:cNvCxnSpPr>
          <p:nvPr/>
        </p:nvCxnSpPr>
        <p:spPr>
          <a:xfrm flipH="1">
            <a:off x="3419872" y="1815618"/>
            <a:ext cx="739060" cy="4194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4" idx="2"/>
          </p:cNvCxnSpPr>
          <p:nvPr/>
        </p:nvCxnSpPr>
        <p:spPr>
          <a:xfrm>
            <a:off x="4158932" y="1815618"/>
            <a:ext cx="1080120" cy="41943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11" idx="6"/>
            <a:endCxn id="8" idx="2"/>
          </p:cNvCxnSpPr>
          <p:nvPr/>
        </p:nvCxnSpPr>
        <p:spPr>
          <a:xfrm>
            <a:off x="1763688" y="3801908"/>
            <a:ext cx="621558" cy="163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8" idx="6"/>
            <a:endCxn id="9" idx="2"/>
          </p:cNvCxnSpPr>
          <p:nvPr/>
        </p:nvCxnSpPr>
        <p:spPr>
          <a:xfrm flipV="1">
            <a:off x="4041430" y="3802265"/>
            <a:ext cx="629863" cy="1601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9" idx="6"/>
            <a:endCxn id="10" idx="2"/>
          </p:cNvCxnSpPr>
          <p:nvPr/>
        </p:nvCxnSpPr>
        <p:spPr>
          <a:xfrm>
            <a:off x="6327477" y="3802265"/>
            <a:ext cx="640007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11" idx="4"/>
          </p:cNvCxnSpPr>
          <p:nvPr/>
        </p:nvCxnSpPr>
        <p:spPr>
          <a:xfrm>
            <a:off x="935596" y="4125944"/>
            <a:ext cx="0" cy="52719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8" idx="4"/>
            <a:endCxn id="13" idx="0"/>
          </p:cNvCxnSpPr>
          <p:nvPr/>
        </p:nvCxnSpPr>
        <p:spPr>
          <a:xfrm>
            <a:off x="3213338" y="4142319"/>
            <a:ext cx="0" cy="52540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9" idx="4"/>
            <a:endCxn id="14" idx="0"/>
          </p:cNvCxnSpPr>
          <p:nvPr/>
        </p:nvCxnSpPr>
        <p:spPr>
          <a:xfrm>
            <a:off x="5499385" y="4126301"/>
            <a:ext cx="0" cy="5289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10" idx="4"/>
            <a:endCxn id="15" idx="0"/>
          </p:cNvCxnSpPr>
          <p:nvPr/>
        </p:nvCxnSpPr>
        <p:spPr>
          <a:xfrm>
            <a:off x="7795576" y="4126301"/>
            <a:ext cx="0" cy="5414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58340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29818" y="4522230"/>
            <a:ext cx="7263985" cy="128303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en-US" sz="7200" b="1" dirty="0" smtClean="0"/>
              <a:t>for attention</a:t>
            </a:r>
            <a:r>
              <a:rPr lang="ru-RU" sz="7200" b="1" dirty="0" smtClean="0"/>
              <a:t>!</a:t>
            </a:r>
            <a:endParaRPr lang="ru-RU" sz="7200" b="1" dirty="0"/>
          </a:p>
        </p:txBody>
      </p:sp>
      <p:pic>
        <p:nvPicPr>
          <p:cNvPr id="9218" name="Picture 2" descr="G:\Универ\5-ммф\Marketing in Pharmacy_2019\спасиб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30871"/>
            <a:ext cx="7262163" cy="409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38448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508</TotalTime>
  <Words>794</Words>
  <Application>Microsoft Office PowerPoint</Application>
  <PresentationFormat>Экран (4:3)</PresentationFormat>
  <Paragraphs>110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0" baseType="lpstr">
      <vt:lpstr>Arial</vt:lpstr>
      <vt:lpstr>Cambria</vt:lpstr>
      <vt:lpstr>Corbel</vt:lpstr>
      <vt:lpstr>Gill Sans MT</vt:lpstr>
      <vt:lpstr>Times New Roman</vt:lpstr>
      <vt:lpstr>Verdana</vt:lpstr>
      <vt:lpstr>Wingdings</vt:lpstr>
      <vt:lpstr>Wingdings 2</vt:lpstr>
      <vt:lpstr>Солнцестояние</vt:lpstr>
      <vt:lpstr>Ministry of Health of Ukraine Odesa National Medical University International Faculty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Pharmaceutical innovations</vt:lpstr>
      <vt:lpstr>Pharmaceutical innovations</vt:lpstr>
      <vt:lpstr> LEVELS OF NOVELTY OF MEDICINES </vt:lpstr>
      <vt:lpstr> THE MAIN STAGES OF DRUG DEVELOPMENT </vt:lpstr>
      <vt:lpstr>COMPETITIVENESS OF A MEDICINAL PRODUCT</vt:lpstr>
      <vt:lpstr>Презентация PowerPoint</vt:lpstr>
      <vt:lpstr> Function of Trademark </vt:lpstr>
      <vt:lpstr>Types of trade marks</vt:lpstr>
      <vt:lpstr>Brand</vt:lpstr>
      <vt:lpstr> Packaging of medicines </vt:lpstr>
      <vt:lpstr>STAGES OF THE DRUG PACKAGING PROCESS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Ministry of Health of Ukraine Odesa National Medical University Faculty of Pharmacy </dc:title>
  <dc:creator>Home</dc:creator>
  <cp:lastModifiedBy>Учетная запись Майкрософт</cp:lastModifiedBy>
  <cp:revision>75</cp:revision>
  <dcterms:created xsi:type="dcterms:W3CDTF">2019-09-03T08:02:15Z</dcterms:created>
  <dcterms:modified xsi:type="dcterms:W3CDTF">2025-09-05T11:41:51Z</dcterms:modified>
</cp:coreProperties>
</file>