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7"/>
  </p:notesMasterIdLst>
  <p:sldIdLst>
    <p:sldId id="256" r:id="rId5"/>
    <p:sldId id="257" r:id="rId6"/>
    <p:sldId id="258" r:id="rId7"/>
    <p:sldId id="259" r:id="rId8"/>
    <p:sldId id="260" r:id="rId9"/>
    <p:sldId id="261" r:id="rId10"/>
    <p:sldId id="262" r:id="rId11"/>
    <p:sldId id="263" r:id="rId12"/>
    <p:sldId id="265" r:id="rId13"/>
    <p:sldId id="266" r:id="rId14"/>
    <p:sldId id="269" r:id="rId15"/>
    <p:sldId id="282" r:id="rId16"/>
    <p:sldId id="272" r:id="rId17"/>
    <p:sldId id="273" r:id="rId18"/>
    <p:sldId id="283" r:id="rId19"/>
    <p:sldId id="274" r:id="rId20"/>
    <p:sldId id="275" r:id="rId21"/>
    <p:sldId id="277" r:id="rId22"/>
    <p:sldId id="278" r:id="rId23"/>
    <p:sldId id="279" r:id="rId24"/>
    <p:sldId id="280" r:id="rId25"/>
    <p:sldId id="281"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gNLcEbzfwl+oiGulzxVhhYXnZI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1038" y="8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3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uk-U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036104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a:t>
            </a:fld>
            <a:endParaRPr/>
          </a:p>
        </p:txBody>
      </p:sp>
    </p:spTree>
    <p:extLst>
      <p:ext uri="{BB962C8B-B14F-4D97-AF65-F5344CB8AC3E}">
        <p14:creationId xmlns:p14="http://schemas.microsoft.com/office/powerpoint/2010/main" val="1922737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0" name="Google Shape;30;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1" name="Google Shape;31;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4"/>
        <p:cNvGrpSpPr/>
        <p:nvPr/>
      </p:nvGrpSpPr>
      <p:grpSpPr>
        <a:xfrm>
          <a:off x="0" y="0"/>
          <a:ext cx="0" cy="0"/>
          <a:chOff x="0" y="0"/>
          <a:chExt cx="0" cy="0"/>
        </a:xfrm>
      </p:grpSpPr>
      <p:sp>
        <p:nvSpPr>
          <p:cNvPr id="35" name="Google Shape;35;p2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0" name="Google Shape;50;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1" name="Google Shape;51;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6"/>
        <p:cNvGrpSpPr/>
        <p:nvPr/>
      </p:nvGrpSpPr>
      <p:grpSpPr>
        <a:xfrm>
          <a:off x="0" y="0"/>
          <a:ext cx="0" cy="0"/>
          <a:chOff x="0" y="0"/>
          <a:chExt cx="0" cy="0"/>
        </a:xfrm>
      </p:grpSpPr>
      <p:sp>
        <p:nvSpPr>
          <p:cNvPr id="57" name="Google Shape;57;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61"/>
        <p:cNvGrpSpPr/>
        <p:nvPr/>
      </p:nvGrpSpPr>
      <p:grpSpPr>
        <a:xfrm>
          <a:off x="0" y="0"/>
          <a:ext cx="0" cy="0"/>
          <a:chOff x="0" y="0"/>
          <a:chExt cx="0" cy="0"/>
        </a:xfrm>
      </p:grpSpPr>
      <p:sp>
        <p:nvSpPr>
          <p:cNvPr id="62" name="Google Shape;6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1792288" y="612775"/>
            <a:ext cx="5486400" cy="4114800"/>
          </a:xfrm>
          <a:prstGeom prst="rect">
            <a:avLst/>
          </a:prstGeom>
          <a:noFill/>
          <a:ln>
            <a:noFill/>
          </a:ln>
        </p:spPr>
      </p:sp>
      <p:sp>
        <p:nvSpPr>
          <p:cNvPr id="68" name="Google Shape;68;p3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uk-U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971600" y="188641"/>
            <a:ext cx="7714859" cy="1224135"/>
          </a:xfrm>
          <a:prstGeom prst="rect">
            <a:avLst/>
          </a:prstGeom>
          <a:noFill/>
          <a:ln>
            <a:noFill/>
          </a:ln>
        </p:spPr>
        <p:txBody>
          <a:bodyPr spcFirstLastPara="1" wrap="square" lIns="91425" tIns="45700" rIns="91425" bIns="45700" anchor="ctr" anchorCtr="0">
            <a:normAutofit/>
          </a:bodyPr>
          <a:lstStyle/>
          <a:p>
            <a:pPr marL="182880" lvl="0" indent="0" algn="ctr" rtl="0">
              <a:spcBef>
                <a:spcPts val="0"/>
              </a:spcBef>
              <a:spcAft>
                <a:spcPts val="0"/>
              </a:spcAft>
              <a:buClr>
                <a:schemeClr val="dk1"/>
              </a:buClr>
              <a:buSzPts val="2400"/>
              <a:buFont typeface="Calibri"/>
              <a:buNone/>
            </a:pPr>
            <a:r>
              <a:rPr lang="en" sz="2400" b="1" dirty="0">
                <a:solidFill>
                  <a:schemeClr val="dk1"/>
                </a:solidFill>
              </a:rPr>
              <a:t>Odesa National Medical University </a:t>
            </a:r>
            <a:r>
              <a:rPr lang="uk-UA" sz="2400" b="1" dirty="0">
                <a:solidFill>
                  <a:schemeClr val="dk1"/>
                </a:solidFill>
              </a:rPr>
              <a:t/>
            </a:r>
            <a:br>
              <a:rPr lang="uk-UA" sz="2400" b="1" dirty="0">
                <a:solidFill>
                  <a:schemeClr val="dk1"/>
                </a:solidFill>
              </a:rPr>
            </a:br>
            <a:r>
              <a:rPr lang="en" sz="2400" b="1" dirty="0">
                <a:solidFill>
                  <a:schemeClr val="dk1"/>
                </a:solidFill>
              </a:rPr>
              <a:t>Department of Pharmacy Organization and Economics </a:t>
            </a:r>
            <a:r>
              <a:rPr lang="en" sz="2400" b="1" dirty="0" smtClean="0">
                <a:solidFill>
                  <a:schemeClr val="dk1"/>
                </a:solidFill>
              </a:rPr>
              <a:t>with postgraduate training</a:t>
            </a:r>
            <a:endParaRPr sz="2400" u="sng" dirty="0">
              <a:solidFill>
                <a:schemeClr val="dk1"/>
              </a:solidFill>
            </a:endParaRPr>
          </a:p>
        </p:txBody>
      </p:sp>
      <p:sp>
        <p:nvSpPr>
          <p:cNvPr id="90" name="Google Shape;90;p1"/>
          <p:cNvSpPr txBox="1">
            <a:spLocks noGrp="1"/>
          </p:cNvSpPr>
          <p:nvPr>
            <p:ph type="subTitle" idx="1"/>
          </p:nvPr>
        </p:nvSpPr>
        <p:spPr>
          <a:xfrm>
            <a:off x="1619672" y="1886947"/>
            <a:ext cx="6573114" cy="2304256"/>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200"/>
              <a:buNone/>
            </a:pPr>
            <a:r>
              <a:rPr lang="en" b="1" u="sng" dirty="0">
                <a:solidFill>
                  <a:schemeClr val="dk1"/>
                </a:solidFill>
              </a:rPr>
              <a:t>Lecture </a:t>
            </a:r>
            <a:r>
              <a:rPr lang="en" b="1" u="sng" dirty="0" smtClean="0">
                <a:solidFill>
                  <a:schemeClr val="dk1"/>
                </a:solidFill>
              </a:rPr>
              <a:t>16</a:t>
            </a:r>
            <a:endParaRPr b="1" u="sng" dirty="0">
              <a:solidFill>
                <a:schemeClr val="dk1"/>
              </a:solidFill>
            </a:endParaRPr>
          </a:p>
          <a:p>
            <a:pPr marL="0" lvl="0" indent="0" algn="ctr" rtl="0">
              <a:spcBef>
                <a:spcPts val="544"/>
              </a:spcBef>
              <a:spcAft>
                <a:spcPts val="0"/>
              </a:spcAft>
              <a:buClr>
                <a:schemeClr val="dk1"/>
              </a:buClr>
              <a:buSzPts val="3200"/>
              <a:buNone/>
            </a:pPr>
            <a:r>
              <a:rPr lang="en" dirty="0">
                <a:solidFill>
                  <a:schemeClr val="dk1"/>
                </a:solidFill>
              </a:rPr>
              <a:t>Price, pricing, pricing policy of pharmaceutical and pharmacy enterprises.</a:t>
            </a:r>
            <a:endParaRPr dirty="0">
              <a:solidFill>
                <a:schemeClr val="dk1"/>
              </a:solidFill>
            </a:endParaRPr>
          </a:p>
        </p:txBody>
      </p:sp>
      <p:sp>
        <p:nvSpPr>
          <p:cNvPr id="91" name="Google Shape;91;p1"/>
          <p:cNvSpPr txBox="1"/>
          <p:nvPr/>
        </p:nvSpPr>
        <p:spPr>
          <a:xfrm>
            <a:off x="3546773" y="6361856"/>
            <a:ext cx="223224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 sz="1800" b="0" i="0" u="none" strike="noStrike" cap="none" dirty="0">
                <a:solidFill>
                  <a:schemeClr val="dk1"/>
                </a:solidFill>
                <a:latin typeface="Calibri"/>
                <a:ea typeface="Calibri"/>
                <a:cs typeface="Calibri"/>
                <a:sym typeface="Calibri"/>
              </a:rPr>
              <a:t>Odessa </a:t>
            </a:r>
            <a:r>
              <a:rPr lang="en" sz="1800" b="0" i="0" u="none" strike="noStrike" cap="none" dirty="0" smtClean="0">
                <a:solidFill>
                  <a:schemeClr val="dk1"/>
                </a:solidFill>
                <a:latin typeface="Calibri"/>
                <a:ea typeface="Calibri"/>
                <a:cs typeface="Calibri"/>
                <a:sym typeface="Calibri"/>
              </a:rPr>
              <a:t>202</a:t>
            </a:r>
            <a:r>
              <a:rPr lang="en-US" sz="1800" b="0" i="0" u="none" strike="noStrike" cap="none" dirty="0" smtClean="0">
                <a:solidFill>
                  <a:schemeClr val="dk1"/>
                </a:solidFill>
                <a:latin typeface="Calibri"/>
                <a:ea typeface="Calibri"/>
                <a:cs typeface="Calibri"/>
                <a:sym typeface="Calibri"/>
              </a:rPr>
              <a:t>5</a:t>
            </a:r>
            <a:endParaRPr sz="1800" b="0" i="0" u="none" strike="noStrike" cap="none" dirty="0">
              <a:solidFill>
                <a:schemeClr val="dk1"/>
              </a:solidFill>
              <a:latin typeface="Calibri"/>
              <a:ea typeface="Calibri"/>
              <a:cs typeface="Calibri"/>
              <a:sym typeface="Calibri"/>
            </a:endParaRPr>
          </a:p>
        </p:txBody>
      </p:sp>
      <p:sp>
        <p:nvSpPr>
          <p:cNvPr id="92" name="Google Shape;92;p1"/>
          <p:cNvSpPr txBox="1"/>
          <p:nvPr/>
        </p:nvSpPr>
        <p:spPr>
          <a:xfrm rot="-5400000">
            <a:off x="-2959095" y="3127138"/>
            <a:ext cx="6731100" cy="477000"/>
          </a:xfrm>
          <a:prstGeom prst="rect">
            <a:avLst/>
          </a:prstGeom>
          <a:solidFill>
            <a:schemeClr val="accent1">
              <a:lumMod val="20000"/>
              <a:lumOff val="8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 sz="2500" b="1" i="0" u="none" strike="noStrike" cap="none" dirty="0">
                <a:solidFill>
                  <a:schemeClr val="dk1"/>
                </a:solidFill>
                <a:latin typeface="Calibri"/>
                <a:ea typeface="Calibri"/>
                <a:cs typeface="Calibri"/>
                <a:sym typeface="Calibri"/>
              </a:rPr>
              <a:t>Pharmaceutical management and marketing</a:t>
            </a:r>
            <a:endParaRPr sz="2500" b="1" i="0" u="none" strike="noStrike" cap="none" dirty="0">
              <a:solidFill>
                <a:schemeClr val="dk1"/>
              </a:solidFill>
              <a:latin typeface="Calibri"/>
              <a:ea typeface="Calibri"/>
              <a:cs typeface="Calibri"/>
              <a:sym typeface="Calibri"/>
            </a:endParaRPr>
          </a:p>
        </p:txBody>
      </p:sp>
      <p:pic>
        <p:nvPicPr>
          <p:cNvPr id="93" name="Google Shape;93;p1"/>
          <p:cNvPicPr preferRelativeResize="0"/>
          <p:nvPr/>
        </p:nvPicPr>
        <p:blipFill>
          <a:blip r:embed="rId3">
            <a:alphaModFix/>
          </a:blip>
          <a:stretch>
            <a:fillRect/>
          </a:stretch>
        </p:blipFill>
        <p:spPr>
          <a:xfrm>
            <a:off x="3376133" y="3985153"/>
            <a:ext cx="3060179" cy="229513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6067" y="121381"/>
            <a:ext cx="5271961" cy="695915"/>
          </a:xfrm>
          <a:solidFill>
            <a:schemeClr val="accent1">
              <a:lumMod val="20000"/>
              <a:lumOff val="80000"/>
            </a:schemeClr>
          </a:solidFill>
        </p:spPr>
        <p:txBody>
          <a:bodyPr/>
          <a:lstStyle/>
          <a:p>
            <a:r>
              <a:rPr lang="en" sz="3200" b="1" dirty="0"/>
              <a:t>Definition</a:t>
            </a:r>
            <a:endParaRPr lang="ru-RU" sz="3200" b="1" dirty="0"/>
          </a:p>
        </p:txBody>
      </p:sp>
      <p:sp>
        <p:nvSpPr>
          <p:cNvPr id="3" name="Скругленный прямоугольник 2"/>
          <p:cNvSpPr/>
          <p:nvPr/>
        </p:nvSpPr>
        <p:spPr>
          <a:xfrm>
            <a:off x="234669" y="995320"/>
            <a:ext cx="8731306" cy="11328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400" i="1" u="sng" dirty="0"/>
              <a:t>Price </a:t>
            </a:r>
            <a:r>
              <a:rPr lang="en" sz="2400" dirty="0"/>
              <a:t>is the exchange equivalent of the value of goods or services in monetary terms.</a:t>
            </a:r>
          </a:p>
        </p:txBody>
      </p:sp>
      <p:sp>
        <p:nvSpPr>
          <p:cNvPr id="4" name="Скругленный прямоугольник 3"/>
          <p:cNvSpPr/>
          <p:nvPr/>
        </p:nvSpPr>
        <p:spPr>
          <a:xfrm>
            <a:off x="362792" y="2740502"/>
            <a:ext cx="5586202" cy="1443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400" dirty="0"/>
              <a:t>The price is the sum of all the values exchanged by the buyer for the opportunity to use the product or service.</a:t>
            </a:r>
          </a:p>
        </p:txBody>
      </p:sp>
      <p:sp>
        <p:nvSpPr>
          <p:cNvPr id="5" name="Скругленный прямоугольник 4"/>
          <p:cNvSpPr/>
          <p:nvPr/>
        </p:nvSpPr>
        <p:spPr>
          <a:xfrm>
            <a:off x="362791" y="4643154"/>
            <a:ext cx="5586201" cy="16453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Price is the only component of the marketing mix that brings profit, other components represent costs. Price is the most flexible component of marketing.</a:t>
            </a:r>
          </a:p>
        </p:txBody>
      </p:sp>
      <p:pic>
        <p:nvPicPr>
          <p:cNvPr id="1028" name="Picture 4" descr="ДФС хоче контролювати сплату держкомпаніями частини чистого прибуток у  бюджет - FINBAL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979" y="4725102"/>
            <a:ext cx="2491984" cy="14814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Заробляємо на валюті: як відкрити обмінний кіоск | buduysvoe.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979" y="2630325"/>
            <a:ext cx="2217912" cy="1663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26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3050699" y="121381"/>
            <a:ext cx="3172078" cy="8658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800" dirty="0"/>
              <a:t>Price functions</a:t>
            </a:r>
          </a:p>
        </p:txBody>
      </p:sp>
      <p:cxnSp>
        <p:nvCxnSpPr>
          <p:cNvPr id="8" name="Прямая со стрелкой 7"/>
          <p:cNvCxnSpPr>
            <a:stCxn id="6" idx="2"/>
          </p:cNvCxnSpPr>
          <p:nvPr/>
        </p:nvCxnSpPr>
        <p:spPr>
          <a:xfrm flipH="1">
            <a:off x="2063469" y="987228"/>
            <a:ext cx="2573269" cy="631179"/>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6" idx="2"/>
          </p:cNvCxnSpPr>
          <p:nvPr/>
        </p:nvCxnSpPr>
        <p:spPr>
          <a:xfrm>
            <a:off x="4636738" y="987228"/>
            <a:ext cx="0" cy="88203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6" idx="2"/>
          </p:cNvCxnSpPr>
          <p:nvPr/>
        </p:nvCxnSpPr>
        <p:spPr>
          <a:xfrm>
            <a:off x="4636738" y="987228"/>
            <a:ext cx="2565174" cy="501707"/>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6" idx="2"/>
          </p:cNvCxnSpPr>
          <p:nvPr/>
        </p:nvCxnSpPr>
        <p:spPr>
          <a:xfrm flipH="1">
            <a:off x="2913133" y="987228"/>
            <a:ext cx="1723605" cy="211202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6" idx="2"/>
          </p:cNvCxnSpPr>
          <p:nvPr/>
        </p:nvCxnSpPr>
        <p:spPr>
          <a:xfrm>
            <a:off x="4636738" y="987228"/>
            <a:ext cx="2192940" cy="2112021"/>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Скругленный прямоугольник 16"/>
          <p:cNvSpPr/>
          <p:nvPr/>
        </p:nvSpPr>
        <p:spPr>
          <a:xfrm>
            <a:off x="364142" y="1699328"/>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Accounting</a:t>
            </a:r>
            <a:endParaRPr lang="ru-RU" sz="2000" dirty="0"/>
          </a:p>
        </p:txBody>
      </p:sp>
      <p:sp>
        <p:nvSpPr>
          <p:cNvPr id="18" name="Скругленный прямоугольник 17"/>
          <p:cNvSpPr/>
          <p:nvPr/>
        </p:nvSpPr>
        <p:spPr>
          <a:xfrm>
            <a:off x="1942089"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Regulating</a:t>
            </a:r>
            <a:endParaRPr lang="ru-RU" sz="2000" dirty="0"/>
          </a:p>
        </p:txBody>
      </p:sp>
      <p:sp>
        <p:nvSpPr>
          <p:cNvPr id="19" name="Скругленный прямоугольник 18"/>
          <p:cNvSpPr/>
          <p:nvPr/>
        </p:nvSpPr>
        <p:spPr>
          <a:xfrm>
            <a:off x="3880132" y="1869260"/>
            <a:ext cx="1695280"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800" dirty="0"/>
              <a:t>Stimulating</a:t>
            </a:r>
            <a:endParaRPr lang="ru-RU" sz="1800" dirty="0"/>
          </a:p>
        </p:txBody>
      </p:sp>
      <p:sp>
        <p:nvSpPr>
          <p:cNvPr id="20" name="Скругленный прямоугольник 19"/>
          <p:cNvSpPr/>
          <p:nvPr/>
        </p:nvSpPr>
        <p:spPr>
          <a:xfrm>
            <a:off x="5575412"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200" dirty="0"/>
              <a:t>Criterion of rational placement of production</a:t>
            </a:r>
            <a:endParaRPr lang="ru-RU" sz="1200" dirty="0"/>
          </a:p>
        </p:txBody>
      </p:sp>
      <p:sp>
        <p:nvSpPr>
          <p:cNvPr id="21" name="Скругленный прямоугольник 20"/>
          <p:cNvSpPr/>
          <p:nvPr/>
        </p:nvSpPr>
        <p:spPr>
          <a:xfrm>
            <a:off x="7007703" y="1536812"/>
            <a:ext cx="1942088" cy="6648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Distribution</a:t>
            </a:r>
            <a:endParaRPr lang="ru-RU" sz="2000" dirty="0"/>
          </a:p>
        </p:txBody>
      </p:sp>
      <p:pic>
        <p:nvPicPr>
          <p:cNvPr id="1026" name="Picture 2" descr="Антимонопольний комітет рекомендував «Аптеці низьких цін» встановити низькі  ціни / Полтавщин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824" y="4248056"/>
            <a:ext cx="3291632" cy="2139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2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970" y="97104"/>
            <a:ext cx="3028543" cy="1337996"/>
          </a:xfrm>
          <a:solidFill>
            <a:schemeClr val="accent1">
              <a:lumMod val="20000"/>
              <a:lumOff val="80000"/>
            </a:schemeClr>
          </a:solidFill>
        </p:spPr>
        <p:txBody>
          <a:bodyPr>
            <a:noAutofit/>
          </a:bodyPr>
          <a:lstStyle/>
          <a:p>
            <a:pPr algn="ctr"/>
            <a:r>
              <a:rPr lang="en" sz="4400" i="1" u="sng" dirty="0">
                <a:effectLst>
                  <a:outerShdw blurRad="38100" dist="38100" dir="2700000" algn="tl">
                    <a:srgbClr val="000000">
                      <a:alpha val="43137"/>
                    </a:srgbClr>
                  </a:outerShdw>
                </a:effectLst>
              </a:rPr>
              <a:t>Accounting </a:t>
            </a:r>
            <a:r>
              <a:rPr lang="en" sz="4400" i="1" dirty="0"/>
              <a:t>function</a:t>
            </a:r>
            <a:endParaRPr lang="ru-RU" sz="4400" i="1" dirty="0"/>
          </a:p>
        </p:txBody>
      </p:sp>
      <p:sp>
        <p:nvSpPr>
          <p:cNvPr id="3" name="Текст 2"/>
          <p:cNvSpPr>
            <a:spLocks noGrp="1"/>
          </p:cNvSpPr>
          <p:nvPr>
            <p:ph type="body" idx="1"/>
          </p:nvPr>
        </p:nvSpPr>
        <p:spPr>
          <a:xfrm>
            <a:off x="4596276" y="1132885"/>
            <a:ext cx="4179536" cy="4879497"/>
          </a:xfrm>
        </p:spPr>
        <p:txBody>
          <a:bodyPr/>
          <a:lstStyle/>
          <a:p>
            <a:pPr marL="25400" indent="0" algn="ctr">
              <a:buNone/>
            </a:pPr>
            <a:r>
              <a:rPr lang="en" dirty="0"/>
              <a:t>Determines the very essence of the price, that is, being a monetary expression of value, the price shows what it costs society to satisfy a specific need for a particular product.</a:t>
            </a:r>
            <a:endParaRPr lang="ru-RU" dirty="0"/>
          </a:p>
        </p:txBody>
      </p:sp>
      <p:pic>
        <p:nvPicPr>
          <p:cNvPr id="2050" name="Picture 2" descr="✓Чим відрізняється ціна від вартості"/>
          <p:cNvPicPr>
            <a:picLocks noChangeAspect="1" noChangeArrowheads="1"/>
          </p:cNvPicPr>
          <p:nvPr/>
        </p:nvPicPr>
        <p:blipFill rotWithShape="1">
          <a:blip r:embed="rId2">
            <a:extLst>
              <a:ext uri="{28A0092B-C50C-407E-A947-70E740481C1C}">
                <a14:useLocalDpi xmlns:a14="http://schemas.microsoft.com/office/drawing/2010/main" val="0"/>
              </a:ext>
            </a:extLst>
          </a:blip>
          <a:srcRect l="13431" r="18530"/>
          <a:stretch/>
        </p:blipFill>
        <p:spPr bwMode="auto">
          <a:xfrm>
            <a:off x="574533" y="2126181"/>
            <a:ext cx="3188263" cy="340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5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en" sz="4400" i="1" u="sng" dirty="0">
                <a:effectLst>
                  <a:outerShdw blurRad="38100" dist="38100" dir="2700000" algn="tl">
                    <a:srgbClr val="000000">
                      <a:alpha val="43137"/>
                    </a:srgbClr>
                  </a:outerShdw>
                </a:effectLst>
              </a:rPr>
              <a:t>Stimulating </a:t>
            </a:r>
            <a:r>
              <a:rPr lang="en" sz="4400" i="1" dirty="0"/>
              <a:t>function</a:t>
            </a:r>
            <a:endParaRPr lang="ru-RU" sz="4400" i="1" dirty="0"/>
          </a:p>
        </p:txBody>
      </p:sp>
      <p:sp>
        <p:nvSpPr>
          <p:cNvPr id="3" name="Текст 2"/>
          <p:cNvSpPr>
            <a:spLocks noGrp="1"/>
          </p:cNvSpPr>
          <p:nvPr>
            <p:ph type="body" idx="1"/>
          </p:nvPr>
        </p:nvSpPr>
        <p:spPr>
          <a:xfrm>
            <a:off x="4560341" y="1796432"/>
            <a:ext cx="4179536" cy="3010237"/>
          </a:xfrm>
        </p:spPr>
        <p:txBody>
          <a:bodyPr/>
          <a:lstStyle/>
          <a:p>
            <a:pPr marL="25400" indent="0" algn="ctr">
              <a:buNone/>
            </a:pPr>
            <a:r>
              <a:rPr lang="en" dirty="0"/>
              <a:t>It is expressed in the encouraging or stimulating effect of the price on production and consumption.</a:t>
            </a:r>
          </a:p>
          <a:p>
            <a:pPr marL="25400" indent="0" algn="ctr">
              <a:buNone/>
            </a:pPr>
            <a:endParaRPr lang="uk-UA" dirty="0"/>
          </a:p>
          <a:p>
            <a:pPr marL="25400" indent="0" algn="ctr">
              <a:buNone/>
            </a:pPr>
            <a:endParaRPr lang="ru-RU" sz="2000" dirty="0"/>
          </a:p>
        </p:txBody>
      </p:sp>
      <p:pic>
        <p:nvPicPr>
          <p:cNvPr id="3074" name="Picture 2" descr="З 1 січня в Україні дорожчає майже все | Інформаційний Поті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785" y="2109998"/>
            <a:ext cx="4210556" cy="315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660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en" sz="4400" i="1" u="sng" dirty="0">
                <a:effectLst>
                  <a:outerShdw blurRad="38100" dist="38100" dir="2700000" algn="tl">
                    <a:srgbClr val="000000">
                      <a:alpha val="43137"/>
                    </a:srgbClr>
                  </a:outerShdw>
                </a:effectLst>
              </a:rPr>
              <a:t>Regulatory </a:t>
            </a:r>
            <a:r>
              <a:rPr lang="en" sz="4400" i="1" dirty="0"/>
              <a:t>function</a:t>
            </a:r>
            <a:endParaRPr lang="ru-RU" sz="4400" i="1" dirty="0"/>
          </a:p>
        </p:txBody>
      </p:sp>
      <p:sp>
        <p:nvSpPr>
          <p:cNvPr id="3" name="Текст 2"/>
          <p:cNvSpPr>
            <a:spLocks noGrp="1"/>
          </p:cNvSpPr>
          <p:nvPr>
            <p:ph type="body" idx="1"/>
          </p:nvPr>
        </p:nvSpPr>
        <p:spPr>
          <a:xfrm>
            <a:off x="4560341" y="1796432"/>
            <a:ext cx="4179536" cy="3010237"/>
          </a:xfrm>
        </p:spPr>
        <p:txBody>
          <a:bodyPr>
            <a:normAutofit/>
          </a:bodyPr>
          <a:lstStyle/>
          <a:p>
            <a:pPr marL="25400" indent="0" algn="ctr">
              <a:buNone/>
            </a:pPr>
            <a:r>
              <a:rPr lang="en" dirty="0"/>
              <a:t>Prices are the link between production and consumption, supply and demand.</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111" y="2153241"/>
            <a:ext cx="3570213" cy="348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837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en" sz="4400" i="1" u="sng" dirty="0">
                <a:effectLst>
                  <a:outerShdw blurRad="38100" dist="38100" dir="2700000" algn="tl">
                    <a:srgbClr val="000000">
                      <a:alpha val="43137"/>
                    </a:srgbClr>
                  </a:outerShdw>
                </a:effectLst>
              </a:rPr>
              <a:t>Distribution </a:t>
            </a:r>
            <a:r>
              <a:rPr lang="en" sz="4400" i="1" dirty="0"/>
              <a:t>function</a:t>
            </a:r>
            <a:endParaRPr lang="ru-RU" sz="4400" i="1" dirty="0"/>
          </a:p>
        </p:txBody>
      </p:sp>
      <p:sp>
        <p:nvSpPr>
          <p:cNvPr id="3" name="Текст 2"/>
          <p:cNvSpPr>
            <a:spLocks noGrp="1"/>
          </p:cNvSpPr>
          <p:nvPr>
            <p:ph type="body" idx="1"/>
          </p:nvPr>
        </p:nvSpPr>
        <p:spPr>
          <a:xfrm>
            <a:off x="4616985" y="1187758"/>
            <a:ext cx="4179536" cy="4733841"/>
          </a:xfrm>
        </p:spPr>
        <p:txBody>
          <a:bodyPr>
            <a:normAutofit fontScale="62500" lnSpcReduction="20000"/>
          </a:bodyPr>
          <a:lstStyle/>
          <a:p>
            <a:pPr marL="25400" indent="0" algn="ctr">
              <a:buNone/>
            </a:pPr>
            <a:r>
              <a:rPr lang="en" sz="4000" dirty="0"/>
              <a:t>The only one of all functions has a state scale, since it involves the participation of the price in the expansion and redistribution of national income between the branches of the economy, different forms of ownership, regions of the country, the accumulation fund and the consumption fund, different social groups of the population.</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971" y="2254137"/>
            <a:ext cx="3901626" cy="260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0766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1" y="97104"/>
            <a:ext cx="8197234" cy="1337996"/>
          </a:xfrm>
          <a:solidFill>
            <a:schemeClr val="accent1">
              <a:lumMod val="20000"/>
              <a:lumOff val="80000"/>
            </a:schemeClr>
          </a:solidFill>
        </p:spPr>
        <p:txBody>
          <a:bodyPr>
            <a:noAutofit/>
          </a:bodyPr>
          <a:lstStyle/>
          <a:p>
            <a:pPr algn="ctr"/>
            <a:r>
              <a:rPr lang="en" sz="4400" i="1" u="sng" dirty="0">
                <a:effectLst>
                  <a:outerShdw blurRad="38100" dist="38100" dir="2700000" algn="tl">
                    <a:srgbClr val="000000">
                      <a:alpha val="43137"/>
                    </a:srgbClr>
                  </a:outerShdw>
                </a:effectLst>
              </a:rPr>
              <a:t>Price as a criterion for rational placement of production</a:t>
            </a:r>
            <a:endParaRPr lang="ru-RU" sz="4400" i="1" dirty="0"/>
          </a:p>
        </p:txBody>
      </p:sp>
      <p:sp>
        <p:nvSpPr>
          <p:cNvPr id="3" name="Текст 2"/>
          <p:cNvSpPr>
            <a:spLocks noGrp="1"/>
          </p:cNvSpPr>
          <p:nvPr>
            <p:ph type="body" idx="1"/>
          </p:nvPr>
        </p:nvSpPr>
        <p:spPr>
          <a:xfrm>
            <a:off x="4714090" y="1673280"/>
            <a:ext cx="4179536" cy="4733841"/>
          </a:xfrm>
        </p:spPr>
        <p:txBody>
          <a:bodyPr>
            <a:normAutofit fontScale="85000" lnSpcReduction="20000"/>
          </a:bodyPr>
          <a:lstStyle/>
          <a:p>
            <a:pPr marL="25400" indent="0" algn="ctr">
              <a:buNone/>
            </a:pPr>
            <a:r>
              <a:rPr lang="en-US" sz="4000" dirty="0"/>
              <a:t>This function shows that with the help of the mechanism of the prices transferring the capital from one sector of economy into another one, where the rate of return is higher, is carried out. </a:t>
            </a: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2703458"/>
            <a:ext cx="4076940" cy="2078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620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5292" y="178024"/>
            <a:ext cx="8229600" cy="802643"/>
          </a:xfrm>
          <a:solidFill>
            <a:schemeClr val="accent1">
              <a:lumMod val="20000"/>
              <a:lumOff val="80000"/>
            </a:schemeClr>
          </a:solidFill>
        </p:spPr>
        <p:txBody>
          <a:bodyPr/>
          <a:lstStyle/>
          <a:p>
            <a:r>
              <a:rPr lang="en" b="1" dirty="0"/>
              <a:t>Classification</a:t>
            </a:r>
            <a:r>
              <a:rPr lang="en" dirty="0"/>
              <a:t> </a:t>
            </a:r>
            <a:r>
              <a:rPr lang="en" b="1" dirty="0"/>
              <a:t>prices</a:t>
            </a:r>
            <a:endParaRPr lang="ru-RU" b="1" dirty="0"/>
          </a:p>
        </p:txBody>
      </p:sp>
      <p:sp>
        <p:nvSpPr>
          <p:cNvPr id="3" name="Выноска со стрелкой вправо 2"/>
          <p:cNvSpPr/>
          <p:nvPr/>
        </p:nvSpPr>
        <p:spPr>
          <a:xfrm>
            <a:off x="671639" y="1367554"/>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800" dirty="0"/>
              <a:t>According to the degree of government influence on pricing:</a:t>
            </a:r>
            <a:endParaRPr lang="ru-RU" sz="1800" dirty="0"/>
          </a:p>
        </p:txBody>
      </p:sp>
      <p:sp>
        <p:nvSpPr>
          <p:cNvPr id="4" name="Выноска со стрелкой вправо 3"/>
          <p:cNvSpPr/>
          <p:nvPr/>
        </p:nvSpPr>
        <p:spPr>
          <a:xfrm>
            <a:off x="671639" y="2669022"/>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Depending on the forms and spheres of trade</a:t>
            </a:r>
            <a:endParaRPr lang="ru-RU" sz="2000" dirty="0"/>
          </a:p>
        </p:txBody>
      </p:sp>
      <p:sp>
        <p:nvSpPr>
          <p:cNvPr id="5" name="Выноска со стрелкой вправо 4"/>
          <p:cNvSpPr/>
          <p:nvPr/>
        </p:nvSpPr>
        <p:spPr>
          <a:xfrm>
            <a:off x="671639" y="3889571"/>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Auction and exchange prices</a:t>
            </a:r>
            <a:endParaRPr lang="ru-RU" sz="2000" dirty="0"/>
          </a:p>
        </p:txBody>
      </p:sp>
      <p:sp>
        <p:nvSpPr>
          <p:cNvPr id="6" name="Выноска со стрелкой вправо 5"/>
          <p:cNvSpPr/>
          <p:nvPr/>
        </p:nvSpPr>
        <p:spPr>
          <a:xfrm>
            <a:off x="671638" y="5080448"/>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World market prices</a:t>
            </a:r>
            <a:endParaRPr lang="ru-RU" sz="2000" dirty="0"/>
          </a:p>
        </p:txBody>
      </p:sp>
      <p:sp>
        <p:nvSpPr>
          <p:cNvPr id="7" name="Прямоугольник с двумя скругленными противолежащими углами 6"/>
          <p:cNvSpPr/>
          <p:nvPr/>
        </p:nvSpPr>
        <p:spPr>
          <a:xfrm>
            <a:off x="4369698" y="1367554"/>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 sz="2000" dirty="0"/>
              <a:t>Free prices;</a:t>
            </a:r>
          </a:p>
          <a:p>
            <a:pPr marL="285750" indent="-285750">
              <a:buFont typeface="Wingdings" panose="05000000000000000000" pitchFamily="2" charset="2"/>
              <a:buChar char="v"/>
            </a:pPr>
            <a:r>
              <a:rPr lang="en" sz="2000" dirty="0"/>
              <a:t>Regulated prices</a:t>
            </a:r>
          </a:p>
          <a:p>
            <a:pPr marL="285750" indent="-285750">
              <a:buFont typeface="Wingdings" panose="05000000000000000000" pitchFamily="2" charset="2"/>
              <a:buChar char="v"/>
            </a:pPr>
            <a:r>
              <a:rPr lang="en" sz="2000" dirty="0"/>
              <a:t>Fixed prices;</a:t>
            </a:r>
            <a:endParaRPr lang="ru-RU" sz="2000" dirty="0"/>
          </a:p>
        </p:txBody>
      </p:sp>
      <p:sp>
        <p:nvSpPr>
          <p:cNvPr id="8" name="Прямоугольник с двумя скругленными противолежащими углами 7"/>
          <p:cNvSpPr/>
          <p:nvPr/>
        </p:nvSpPr>
        <p:spPr>
          <a:xfrm>
            <a:off x="4369698" y="2669022"/>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 sz="2000" dirty="0"/>
              <a:t>Wholesale prices;</a:t>
            </a:r>
          </a:p>
          <a:p>
            <a:pPr marL="285750" indent="-285750">
              <a:buFont typeface="Wingdings" panose="05000000000000000000" pitchFamily="2" charset="2"/>
              <a:buChar char="v"/>
            </a:pPr>
            <a:r>
              <a:rPr lang="en" sz="2000" dirty="0"/>
              <a:t>Retail prices</a:t>
            </a:r>
          </a:p>
          <a:p>
            <a:pPr marL="285750" indent="-285750">
              <a:buFont typeface="Wingdings" panose="05000000000000000000" pitchFamily="2" charset="2"/>
              <a:buChar char="v"/>
            </a:pPr>
            <a:r>
              <a:rPr lang="en" sz="2000" dirty="0"/>
              <a:t>Tariffs;</a:t>
            </a:r>
            <a:endParaRPr lang="ru-RU" sz="2000" dirty="0"/>
          </a:p>
        </p:txBody>
      </p:sp>
      <p:sp>
        <p:nvSpPr>
          <p:cNvPr id="9" name="Прямоугольник с двумя скругленными противолежащими углами 8"/>
          <p:cNvSpPr/>
          <p:nvPr/>
        </p:nvSpPr>
        <p:spPr>
          <a:xfrm>
            <a:off x="4369697" y="5080448"/>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 sz="1600" dirty="0"/>
              <a:t>Established for the goods of this group on the world market and determined by international trade organizations for a certain period</a:t>
            </a:r>
            <a:endParaRPr lang="ru-RU" sz="1600" dirty="0"/>
          </a:p>
        </p:txBody>
      </p:sp>
      <p:sp>
        <p:nvSpPr>
          <p:cNvPr id="10" name="Прямоугольник с двумя скругленными противолежащими углами 9"/>
          <p:cNvSpPr/>
          <p:nvPr/>
        </p:nvSpPr>
        <p:spPr>
          <a:xfrm>
            <a:off x="4369698" y="3889571"/>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 sz="1600" dirty="0"/>
              <a:t>They are formed on the corresponding types of markets that belong to the free market type.</a:t>
            </a:r>
            <a:endParaRPr lang="ru-RU" sz="1600" dirty="0"/>
          </a:p>
        </p:txBody>
      </p:sp>
    </p:spTree>
    <p:extLst>
      <p:ext uri="{BB962C8B-B14F-4D97-AF65-F5344CB8AC3E}">
        <p14:creationId xmlns:p14="http://schemas.microsoft.com/office/powerpoint/2010/main" val="719535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en" b="1" dirty="0"/>
              <a:t>Pricing factors</a:t>
            </a:r>
            <a:endParaRPr lang="ru-RU" b="1" dirty="0"/>
          </a:p>
        </p:txBody>
      </p:sp>
      <p:sp>
        <p:nvSpPr>
          <p:cNvPr id="3" name="Скругленный прямоугольник 2"/>
          <p:cNvSpPr/>
          <p:nvPr/>
        </p:nvSpPr>
        <p:spPr>
          <a:xfrm>
            <a:off x="728283" y="1731696"/>
            <a:ext cx="760652" cy="47257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 sz="2800" b="1" dirty="0"/>
              <a:t>Pricing factors</a:t>
            </a:r>
            <a:endParaRPr lang="ru-RU" sz="2800" b="1" dirty="0"/>
          </a:p>
        </p:txBody>
      </p:sp>
      <p:sp>
        <p:nvSpPr>
          <p:cNvPr id="4" name="Скругленный прямоугольник 3"/>
          <p:cNvSpPr/>
          <p:nvPr/>
        </p:nvSpPr>
        <p:spPr>
          <a:xfrm>
            <a:off x="2257678" y="1731696"/>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 sz="2000" dirty="0"/>
              <a:t>Internal</a:t>
            </a:r>
            <a:endParaRPr lang="ru-RU" sz="2000" dirty="0"/>
          </a:p>
        </p:txBody>
      </p:sp>
      <p:sp>
        <p:nvSpPr>
          <p:cNvPr id="5" name="Скругленный прямоугольник 4"/>
          <p:cNvSpPr/>
          <p:nvPr/>
        </p:nvSpPr>
        <p:spPr>
          <a:xfrm>
            <a:off x="2257678" y="4402067"/>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 sz="2000" dirty="0"/>
              <a:t>External</a:t>
            </a:r>
            <a:endParaRPr lang="ru-RU" sz="2000" dirty="0"/>
          </a:p>
        </p:txBody>
      </p:sp>
      <p:sp>
        <p:nvSpPr>
          <p:cNvPr id="6" name="Выноска со стрелкой влево 5"/>
          <p:cNvSpPr/>
          <p:nvPr/>
        </p:nvSpPr>
        <p:spPr>
          <a:xfrm>
            <a:off x="2848396" y="1812616"/>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Life cycle stage</a:t>
            </a:r>
            <a:endParaRPr lang="ru-RU" sz="2000" dirty="0"/>
          </a:p>
        </p:txBody>
      </p:sp>
      <p:sp>
        <p:nvSpPr>
          <p:cNvPr id="7" name="Выноска со стрелкой влево 6"/>
          <p:cNvSpPr/>
          <p:nvPr/>
        </p:nvSpPr>
        <p:spPr>
          <a:xfrm>
            <a:off x="2848396" y="2338598"/>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Costs</a:t>
            </a:r>
            <a:endParaRPr lang="ru-RU" sz="2000" dirty="0"/>
          </a:p>
        </p:txBody>
      </p:sp>
      <p:sp>
        <p:nvSpPr>
          <p:cNvPr id="8" name="Выноска со стрелкой влево 7"/>
          <p:cNvSpPr/>
          <p:nvPr/>
        </p:nvSpPr>
        <p:spPr>
          <a:xfrm>
            <a:off x="2848396" y="2840305"/>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Marketing strategy</a:t>
            </a:r>
            <a:endParaRPr lang="ru-RU" sz="2000" dirty="0"/>
          </a:p>
        </p:txBody>
      </p:sp>
      <p:sp>
        <p:nvSpPr>
          <p:cNvPr id="9" name="Выноска со стрелкой влево 8"/>
          <p:cNvSpPr/>
          <p:nvPr/>
        </p:nvSpPr>
        <p:spPr>
          <a:xfrm>
            <a:off x="2848396" y="3348754"/>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Marketing objectives</a:t>
            </a:r>
            <a:endParaRPr lang="ru-RU" sz="2000" dirty="0"/>
          </a:p>
        </p:txBody>
      </p:sp>
      <p:sp>
        <p:nvSpPr>
          <p:cNvPr id="10" name="Выноска со стрелкой влево 9"/>
          <p:cNvSpPr/>
          <p:nvPr/>
        </p:nvSpPr>
        <p:spPr>
          <a:xfrm>
            <a:off x="2848396" y="4473547"/>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Competitors</a:t>
            </a:r>
            <a:endParaRPr lang="ru-RU" sz="2000" dirty="0"/>
          </a:p>
        </p:txBody>
      </p:sp>
      <p:sp>
        <p:nvSpPr>
          <p:cNvPr id="11" name="Выноска со стрелкой влево 10"/>
          <p:cNvSpPr/>
          <p:nvPr/>
        </p:nvSpPr>
        <p:spPr>
          <a:xfrm>
            <a:off x="2848396" y="5008969"/>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Members of the building channels</a:t>
            </a:r>
            <a:endParaRPr lang="ru-RU" sz="2000" dirty="0"/>
          </a:p>
        </p:txBody>
      </p:sp>
      <p:sp>
        <p:nvSpPr>
          <p:cNvPr id="12" name="Выноска со стрелкой влево 11"/>
          <p:cNvSpPr/>
          <p:nvPr/>
        </p:nvSpPr>
        <p:spPr>
          <a:xfrm>
            <a:off x="2848396" y="5517420"/>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State regulation</a:t>
            </a:r>
            <a:endParaRPr lang="ru-RU" sz="2000" dirty="0"/>
          </a:p>
        </p:txBody>
      </p:sp>
      <p:sp>
        <p:nvSpPr>
          <p:cNvPr id="13" name="Выноска со стрелкой влево 12"/>
          <p:cNvSpPr/>
          <p:nvPr/>
        </p:nvSpPr>
        <p:spPr>
          <a:xfrm>
            <a:off x="2848396" y="6043401"/>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Consumers</a:t>
            </a:r>
            <a:endParaRPr lang="ru-RU" sz="2000" dirty="0"/>
          </a:p>
        </p:txBody>
      </p:sp>
      <p:sp>
        <p:nvSpPr>
          <p:cNvPr id="14" name="Стрелка вправо 13"/>
          <p:cNvSpPr/>
          <p:nvPr/>
        </p:nvSpPr>
        <p:spPr>
          <a:xfrm>
            <a:off x="1488935" y="5396039"/>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1488935" y="2674418"/>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95126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en" b="1" dirty="0"/>
              <a:t>Stages of drug pricing</a:t>
            </a:r>
            <a:endParaRPr lang="ru-RU" b="1" dirty="0"/>
          </a:p>
        </p:txBody>
      </p:sp>
      <p:sp>
        <p:nvSpPr>
          <p:cNvPr id="16" name="Прямоугольник 15"/>
          <p:cNvSpPr/>
          <p:nvPr/>
        </p:nvSpPr>
        <p:spPr>
          <a:xfrm>
            <a:off x="3293458" y="1149069"/>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Analysis of factors affecting the price policy of a pharmaceutical enterprise</a:t>
            </a:r>
            <a:endParaRPr lang="ru-RU" dirty="0"/>
          </a:p>
        </p:txBody>
      </p:sp>
      <p:sp>
        <p:nvSpPr>
          <p:cNvPr id="17" name="Прямоугольник 16"/>
          <p:cNvSpPr/>
          <p:nvPr/>
        </p:nvSpPr>
        <p:spPr>
          <a:xfrm>
            <a:off x="3293458" y="2580011"/>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Choosing a pricing strategy</a:t>
            </a:r>
            <a:endParaRPr lang="ru-RU" dirty="0"/>
          </a:p>
        </p:txBody>
      </p:sp>
      <p:sp>
        <p:nvSpPr>
          <p:cNvPr id="18" name="Прямоугольник 17"/>
          <p:cNvSpPr/>
          <p:nvPr/>
        </p:nvSpPr>
        <p:spPr>
          <a:xfrm>
            <a:off x="3293458" y="3947564"/>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Choice of pricing model and method</a:t>
            </a:r>
            <a:endParaRPr lang="ru-RU" dirty="0"/>
          </a:p>
        </p:txBody>
      </p:sp>
      <p:sp>
        <p:nvSpPr>
          <p:cNvPr id="19" name="Прямоугольник 18"/>
          <p:cNvSpPr/>
          <p:nvPr/>
        </p:nvSpPr>
        <p:spPr>
          <a:xfrm>
            <a:off x="3293458" y="5355578"/>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Price calculation</a:t>
            </a:r>
            <a:endParaRPr lang="ru-RU" dirty="0"/>
          </a:p>
        </p:txBody>
      </p:sp>
      <p:cxnSp>
        <p:nvCxnSpPr>
          <p:cNvPr id="21" name="Прямая со стрелкой 20"/>
          <p:cNvCxnSpPr>
            <a:stCxn id="16" idx="2"/>
            <a:endCxn id="17" idx="0"/>
          </p:cNvCxnSpPr>
          <p:nvPr/>
        </p:nvCxnSpPr>
        <p:spPr>
          <a:xfrm>
            <a:off x="4414205" y="2201034"/>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414205" y="3631976"/>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416902" y="4999529"/>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6" idx="1"/>
          </p:cNvCxnSpPr>
          <p:nvPr/>
        </p:nvCxnSpPr>
        <p:spPr>
          <a:xfrm flipH="1">
            <a:off x="1537487" y="1675052"/>
            <a:ext cx="1755971" cy="623086"/>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16" idx="3"/>
          </p:cNvCxnSpPr>
          <p:nvPr/>
        </p:nvCxnSpPr>
        <p:spPr>
          <a:xfrm>
            <a:off x="5534952" y="1675052"/>
            <a:ext cx="1990641" cy="62308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8" name="Скругленный прямоугольник 27"/>
          <p:cNvSpPr/>
          <p:nvPr/>
        </p:nvSpPr>
        <p:spPr>
          <a:xfrm>
            <a:off x="687823" y="2389174"/>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Internal factors</a:t>
            </a:r>
            <a:endParaRPr lang="ru-RU" dirty="0"/>
          </a:p>
        </p:txBody>
      </p:sp>
      <p:sp>
        <p:nvSpPr>
          <p:cNvPr id="29" name="Скругленный прямоугольник 28"/>
          <p:cNvSpPr/>
          <p:nvPr/>
        </p:nvSpPr>
        <p:spPr>
          <a:xfrm>
            <a:off x="6602426" y="2392545"/>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External factors</a:t>
            </a:r>
            <a:endParaRPr lang="ru-RU" dirty="0"/>
          </a:p>
        </p:txBody>
      </p:sp>
    </p:spTree>
    <p:extLst>
      <p:ext uri="{BB962C8B-B14F-4D97-AF65-F5344CB8AC3E}">
        <p14:creationId xmlns:p14="http://schemas.microsoft.com/office/powerpoint/2010/main" val="2003425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6339"/>
          </a:xfrm>
          <a:solidFill>
            <a:schemeClr val="accent1">
              <a:lumMod val="20000"/>
              <a:lumOff val="80000"/>
            </a:schemeClr>
          </a:solidFill>
        </p:spPr>
        <p:txBody>
          <a:bodyPr/>
          <a:lstStyle/>
          <a:p>
            <a:r>
              <a:rPr lang="en" b="1" dirty="0"/>
              <a:t>Law of demand</a:t>
            </a:r>
            <a:endParaRPr lang="ru-RU" b="1" dirty="0"/>
          </a:p>
        </p:txBody>
      </p:sp>
      <p:sp>
        <p:nvSpPr>
          <p:cNvPr id="3" name="TextBox 2"/>
          <p:cNvSpPr txBox="1"/>
          <p:nvPr/>
        </p:nvSpPr>
        <p:spPr>
          <a:xfrm>
            <a:off x="6530272" y="1412861"/>
            <a:ext cx="2395241" cy="4401205"/>
          </a:xfrm>
          <a:prstGeom prst="rect">
            <a:avLst/>
          </a:prstGeom>
          <a:noFill/>
        </p:spPr>
        <p:txBody>
          <a:bodyPr wrap="square" rtlCol="0">
            <a:spAutoFit/>
          </a:bodyPr>
          <a:lstStyle/>
          <a:p>
            <a:r>
              <a:rPr lang="en" sz="2000" dirty="0"/>
              <a:t>The demand curve </a:t>
            </a:r>
            <a:r>
              <a:rPr lang="en" sz="2000" b="1" dirty="0"/>
              <a:t>shows </a:t>
            </a:r>
            <a:r>
              <a:rPr lang="en" sz="2000" dirty="0"/>
              <a:t>:</a:t>
            </a:r>
          </a:p>
          <a:p>
            <a:r>
              <a:rPr lang="en" sz="2000" dirty="0"/>
              <a:t>- </a:t>
            </a:r>
            <a:r>
              <a:rPr lang="en" sz="2000" b="1" u="sng" dirty="0"/>
              <a:t>a larger number of buyers </a:t>
            </a:r>
            <a:r>
              <a:rPr lang="en" sz="2000" dirty="0"/>
              <a:t>will be able to purchase the product at </a:t>
            </a:r>
            <a:r>
              <a:rPr lang="en" sz="2000" b="1" u="sng" dirty="0"/>
              <a:t>a low price </a:t>
            </a:r>
            <a:r>
              <a:rPr lang="en" sz="2000" dirty="0"/>
              <a:t>;</a:t>
            </a:r>
          </a:p>
          <a:p>
            <a:r>
              <a:rPr lang="en" sz="2000" dirty="0"/>
              <a:t>- if </a:t>
            </a:r>
            <a:r>
              <a:rPr lang="en" sz="2000" b="1" u="sng" dirty="0"/>
              <a:t>the prices </a:t>
            </a:r>
            <a:r>
              <a:rPr lang="en" sz="2000" dirty="0"/>
              <a:t>for the goods are </a:t>
            </a:r>
            <a:r>
              <a:rPr lang="en" sz="2000" b="1" u="sng" dirty="0"/>
              <a:t>high </a:t>
            </a:r>
            <a:r>
              <a:rPr lang="en" sz="2000" dirty="0"/>
              <a:t>, a certain </a:t>
            </a:r>
            <a:r>
              <a:rPr lang="en" sz="2000" b="1" u="sng" dirty="0"/>
              <a:t>number of buyers </a:t>
            </a:r>
            <a:r>
              <a:rPr lang="en" sz="2000" b="1" dirty="0"/>
              <a:t>will refuse </a:t>
            </a:r>
            <a:r>
              <a:rPr lang="en" sz="2000" dirty="0"/>
              <a:t>to buy;</a:t>
            </a:r>
            <a:endParaRPr lang="ru-RU" sz="2000" dirty="0"/>
          </a:p>
        </p:txBody>
      </p:sp>
      <p:pic>
        <p:nvPicPr>
          <p:cNvPr id="5" name="Рисунок 4"/>
          <p:cNvPicPr>
            <a:picLocks noChangeAspect="1"/>
          </p:cNvPicPr>
          <p:nvPr/>
        </p:nvPicPr>
        <p:blipFill>
          <a:blip r:embed="rId2"/>
          <a:stretch>
            <a:fillRect/>
          </a:stretch>
        </p:blipFill>
        <p:spPr>
          <a:xfrm>
            <a:off x="251881" y="4429472"/>
            <a:ext cx="6187457" cy="2170345"/>
          </a:xfrm>
          <a:prstGeom prst="rect">
            <a:avLst/>
          </a:prstGeom>
        </p:spPr>
      </p:pic>
      <p:pic>
        <p:nvPicPr>
          <p:cNvPr id="6" name="Рисунок 5"/>
          <p:cNvPicPr>
            <a:picLocks noChangeAspect="1"/>
          </p:cNvPicPr>
          <p:nvPr/>
        </p:nvPicPr>
        <p:blipFill>
          <a:blip r:embed="rId3"/>
          <a:stretch>
            <a:fillRect/>
          </a:stretch>
        </p:blipFill>
        <p:spPr>
          <a:xfrm>
            <a:off x="410845" y="1412861"/>
            <a:ext cx="5019712" cy="2800370"/>
          </a:xfrm>
          <a:prstGeom prst="rect">
            <a:avLst/>
          </a:prstGeom>
        </p:spPr>
      </p:pic>
    </p:spTree>
    <p:extLst>
      <p:ext uri="{BB962C8B-B14F-4D97-AF65-F5344CB8AC3E}">
        <p14:creationId xmlns:p14="http://schemas.microsoft.com/office/powerpoint/2010/main" val="3690449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en" b="1" dirty="0"/>
              <a:t>Causes of </a:t>
            </a:r>
            <a:r>
              <a:rPr lang="en" b="1" dirty="0" err="1"/>
              <a:t>inelastic </a:t>
            </a:r>
            <a:r>
              <a:rPr lang="en" b="1" dirty="0"/>
              <a:t>demand</a:t>
            </a:r>
            <a:endParaRPr lang="ru-RU" b="1" dirty="0"/>
          </a:p>
        </p:txBody>
      </p:sp>
      <p:sp>
        <p:nvSpPr>
          <p:cNvPr id="3" name="Выноска с четырьмя стрелками 2"/>
          <p:cNvSpPr/>
          <p:nvPr/>
        </p:nvSpPr>
        <p:spPr>
          <a:xfrm>
            <a:off x="2290045" y="2322412"/>
            <a:ext cx="4337332" cy="3325828"/>
          </a:xfrm>
          <a:prstGeom prst="quadArrowCallout">
            <a:avLst>
              <a:gd name="adj1" fmla="val 18515"/>
              <a:gd name="adj2" fmla="val 5357"/>
              <a:gd name="adj3" fmla="val 17785"/>
              <a:gd name="adj4" fmla="val 407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400" dirty="0"/>
              <a:t>Medicinal product</a:t>
            </a:r>
            <a:endParaRPr lang="ru-RU" sz="2400" dirty="0"/>
          </a:p>
        </p:txBody>
      </p:sp>
      <p:sp>
        <p:nvSpPr>
          <p:cNvPr id="4" name="Скругленный прямоугольник 3"/>
          <p:cNvSpPr/>
          <p:nvPr/>
        </p:nvSpPr>
        <p:spPr>
          <a:xfrm>
            <a:off x="3212537" y="1408012"/>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800" dirty="0"/>
              <a:t>has no or almost no substitutes</a:t>
            </a:r>
            <a:endParaRPr lang="ru-RU" sz="1800" dirty="0"/>
          </a:p>
        </p:txBody>
      </p:sp>
      <p:sp>
        <p:nvSpPr>
          <p:cNvPr id="6" name="Скругленный прямоугольник 5"/>
          <p:cNvSpPr/>
          <p:nvPr/>
        </p:nvSpPr>
        <p:spPr>
          <a:xfrm>
            <a:off x="6651653" y="3528126"/>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has unique or exceptional properties</a:t>
            </a:r>
            <a:endParaRPr lang="ru-RU" sz="2000" dirty="0"/>
          </a:p>
        </p:txBody>
      </p:sp>
      <p:sp>
        <p:nvSpPr>
          <p:cNvPr id="8" name="Скругленный прямоугольник 7"/>
          <p:cNvSpPr/>
          <p:nvPr/>
        </p:nvSpPr>
        <p:spPr>
          <a:xfrm>
            <a:off x="4458711" y="5685997"/>
            <a:ext cx="3342011"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a stable attachment of a significant part of the market to its brand was formed</a:t>
            </a:r>
            <a:endParaRPr lang="ru-RU" dirty="0"/>
          </a:p>
        </p:txBody>
      </p:sp>
      <p:sp>
        <p:nvSpPr>
          <p:cNvPr id="9" name="Скругленный прямоугольник 8"/>
          <p:cNvSpPr/>
          <p:nvPr/>
        </p:nvSpPr>
        <p:spPr>
          <a:xfrm>
            <a:off x="0" y="3590163"/>
            <a:ext cx="229004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dirty="0"/>
              <a:t>there are no competing drugs</a:t>
            </a:r>
            <a:endParaRPr lang="ru-RU" sz="2000" dirty="0"/>
          </a:p>
        </p:txBody>
      </p:sp>
      <p:sp>
        <p:nvSpPr>
          <p:cNvPr id="10" name="Скругленный прямоугольник 9"/>
          <p:cNvSpPr/>
          <p:nvPr/>
        </p:nvSpPr>
        <p:spPr>
          <a:xfrm>
            <a:off x="1060057" y="5685997"/>
            <a:ext cx="339865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consumers believe that the price increase is related to the improvement of the quality of the medicinal product or to inflationary processes in the economy</a:t>
            </a:r>
            <a:endParaRPr lang="ru-RU" dirty="0"/>
          </a:p>
        </p:txBody>
      </p:sp>
    </p:spTree>
    <p:extLst>
      <p:ext uri="{BB962C8B-B14F-4D97-AF65-F5344CB8AC3E}">
        <p14:creationId xmlns:p14="http://schemas.microsoft.com/office/powerpoint/2010/main" val="3829294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506633968"/>
              </p:ext>
            </p:extLst>
          </p:nvPr>
        </p:nvGraphicFramePr>
        <p:xfrm>
          <a:off x="496312" y="320757"/>
          <a:ext cx="8299730" cy="6055766"/>
        </p:xfrm>
        <a:graphic>
          <a:graphicData uri="http://schemas.openxmlformats.org/drawingml/2006/table">
            <a:tbl>
              <a:tblPr firstRow="1" bandRow="1">
                <a:tableStyleId>{5C22544A-7EE6-4342-B048-85BDC9FD1C3A}</a:tableStyleId>
              </a:tblPr>
              <a:tblGrid>
                <a:gridCol w="3096552">
                  <a:extLst>
                    <a:ext uri="{9D8B030D-6E8A-4147-A177-3AD203B41FA5}">
                      <a16:colId xmlns="" xmlns:a16="http://schemas.microsoft.com/office/drawing/2014/main" val="20000"/>
                    </a:ext>
                  </a:extLst>
                </a:gridCol>
                <a:gridCol w="5203178">
                  <a:extLst>
                    <a:ext uri="{9D8B030D-6E8A-4147-A177-3AD203B41FA5}">
                      <a16:colId xmlns="" xmlns:a16="http://schemas.microsoft.com/office/drawing/2014/main" val="20001"/>
                    </a:ext>
                  </a:extLst>
                </a:gridCol>
              </a:tblGrid>
              <a:tr h="609160">
                <a:tc gridSpan="2">
                  <a:txBody>
                    <a:bodyPr/>
                    <a:lstStyle/>
                    <a:p>
                      <a:pPr algn="ctr"/>
                      <a:r>
                        <a:rPr lang="en" dirty="0"/>
                        <a:t>FACTORS INFLUENCING THE PRICE ELASTICITY OF MEDICINE DEMAND</a:t>
                      </a:r>
                    </a:p>
                  </a:txBody>
                  <a:tcPr anchor="ctr"/>
                </a:tc>
                <a:tc hMerge="1">
                  <a:txBody>
                    <a:bodyPr/>
                    <a:lstStyle/>
                    <a:p>
                      <a:endParaRPr lang="ru-RU" dirty="0"/>
                    </a:p>
                  </a:txBody>
                  <a:tcPr/>
                </a:tc>
                <a:extLst>
                  <a:ext uri="{0D108BD9-81ED-4DB2-BD59-A6C34878D82A}">
                    <a16:rowId xmlns="" xmlns:a16="http://schemas.microsoft.com/office/drawing/2014/main" val="10000"/>
                  </a:ext>
                </a:extLst>
              </a:tr>
              <a:tr h="1719981">
                <a:tc>
                  <a:txBody>
                    <a:bodyPr/>
                    <a:lstStyle/>
                    <a:p>
                      <a:pPr algn="just">
                        <a:spcAft>
                          <a:spcPts val="0"/>
                        </a:spcAft>
                      </a:pPr>
                      <a:r>
                        <a:rPr lang="en" sz="2000" b="1" i="1" dirty="0">
                          <a:effectLst/>
                          <a:latin typeface="Times New Roman"/>
                          <a:ea typeface="Times New Roman"/>
                        </a:rPr>
                        <a:t>interchangeability of the drug</a:t>
                      </a:r>
                      <a:r>
                        <a:rPr lang="en"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en" sz="1600" dirty="0">
                          <a:effectLst/>
                          <a:latin typeface="Times New Roman"/>
                          <a:ea typeface="Times New Roman"/>
                        </a:rPr>
                        <a:t>the more analogue drugs on the market, the higher the elasticity of demand for it (one generic drug </a:t>
                      </a:r>
                      <a:r>
                        <a:rPr lang="en" sz="1600" dirty="0" err="1">
                          <a:effectLst/>
                          <a:latin typeface="Times New Roman"/>
                          <a:ea typeface="Times New Roman"/>
                        </a:rPr>
                        <a:t>can </a:t>
                      </a:r>
                      <a:r>
                        <a:rPr lang="en" sz="1600" dirty="0">
                          <a:effectLst/>
                          <a:latin typeface="Times New Roman"/>
                          <a:ea typeface="Times New Roman"/>
                        </a:rPr>
                        <a:t>be replaced by another with the same active substance);</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1"/>
                  </a:ext>
                </a:extLst>
              </a:tr>
              <a:tr h="1146654">
                <a:tc>
                  <a:txBody>
                    <a:bodyPr/>
                    <a:lstStyle/>
                    <a:p>
                      <a:pPr algn="just">
                        <a:spcAft>
                          <a:spcPts val="0"/>
                        </a:spcAft>
                      </a:pPr>
                      <a:r>
                        <a:rPr lang="en" sz="2000" b="1" i="1" dirty="0">
                          <a:effectLst/>
                          <a:latin typeface="Times New Roman"/>
                          <a:ea typeface="Times New Roman"/>
                        </a:rPr>
                        <a:t>the importance of medicines for the consumer</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en" sz="1600" dirty="0">
                          <a:effectLst/>
                          <a:latin typeface="Times New Roman"/>
                          <a:ea typeface="Times New Roman"/>
                        </a:rPr>
                        <a:t>innovative drugs can become such, medical services for a sick person are often inelastic;</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2"/>
                  </a:ext>
                </a:extLst>
              </a:tr>
              <a:tr h="1433317">
                <a:tc>
                  <a:txBody>
                    <a:bodyPr/>
                    <a:lstStyle/>
                    <a:p>
                      <a:pPr algn="just">
                        <a:spcAft>
                          <a:spcPts val="0"/>
                        </a:spcAft>
                      </a:pPr>
                      <a:r>
                        <a:rPr lang="en" sz="2000" b="1" i="1" dirty="0">
                          <a:effectLst/>
                          <a:latin typeface="Times New Roman"/>
                          <a:ea typeface="Times New Roman"/>
                        </a:rPr>
                        <a:t>the specific weight of the medicinal product in the consumer's income</a:t>
                      </a:r>
                      <a:r>
                        <a:rPr lang="en"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en" sz="1600" dirty="0">
                          <a:effectLst/>
                          <a:latin typeface="Times New Roman"/>
                          <a:ea typeface="Times New Roman"/>
                        </a:rPr>
                        <a:t>the greater the share of medicinal products in the consumer's budget, the higher the price elasticity of demand for them;</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3"/>
                  </a:ext>
                </a:extLst>
              </a:tr>
              <a:tr h="1146654">
                <a:tc>
                  <a:txBody>
                    <a:bodyPr/>
                    <a:lstStyle/>
                    <a:p>
                      <a:pPr algn="just">
                        <a:spcAft>
                          <a:spcPts val="0"/>
                        </a:spcAft>
                      </a:pPr>
                      <a:r>
                        <a:rPr lang="en" sz="2000" b="1" i="1" dirty="0">
                          <a:effectLst/>
                          <a:latin typeface="Times New Roman"/>
                          <a:ea typeface="Times New Roman"/>
                        </a:rPr>
                        <a:t>time factor</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en" sz="1600" dirty="0">
                          <a:effectLst/>
                          <a:latin typeface="Times New Roman"/>
                          <a:ea typeface="Times New Roman"/>
                        </a:rPr>
                        <a:t>the longer the decision-making period, the more elastic the demand for the drug.</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01117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82523"/>
          </a:xfrm>
          <a:solidFill>
            <a:schemeClr val="accent1">
              <a:lumMod val="20000"/>
              <a:lumOff val="80000"/>
            </a:schemeClr>
          </a:solidFill>
        </p:spPr>
        <p:txBody>
          <a:bodyPr/>
          <a:lstStyle/>
          <a:p>
            <a:r>
              <a:rPr lang="en" b="1" dirty="0"/>
              <a:t>Law of supply</a:t>
            </a:r>
            <a:endParaRPr lang="ru-RU" b="1" dirty="0"/>
          </a:p>
        </p:txBody>
      </p:sp>
      <p:sp>
        <p:nvSpPr>
          <p:cNvPr id="3" name="TextBox 2"/>
          <p:cNvSpPr txBox="1"/>
          <p:nvPr/>
        </p:nvSpPr>
        <p:spPr>
          <a:xfrm>
            <a:off x="5146535" y="1521303"/>
            <a:ext cx="3787071" cy="2154436"/>
          </a:xfrm>
          <a:prstGeom prst="rect">
            <a:avLst/>
          </a:prstGeom>
          <a:noFill/>
        </p:spPr>
        <p:txBody>
          <a:bodyPr wrap="square" rtlCol="0">
            <a:spAutoFit/>
          </a:bodyPr>
          <a:lstStyle/>
          <a:p>
            <a:r>
              <a:rPr lang="en" sz="2000" b="1" i="1" u="sng" dirty="0"/>
              <a:t>Supply </a:t>
            </a:r>
            <a:r>
              <a:rPr lang="en" sz="2000" dirty="0"/>
              <a:t>is the total volume of goods that sellers are ready to offer at a specific time, in a specific place at alternative prices.</a:t>
            </a:r>
          </a:p>
          <a:p>
            <a:endParaRPr lang="ru-RU" dirty="0"/>
          </a:p>
        </p:txBody>
      </p:sp>
      <p:sp>
        <p:nvSpPr>
          <p:cNvPr id="4" name="TextBox 3"/>
          <p:cNvSpPr txBox="1"/>
          <p:nvPr/>
        </p:nvSpPr>
        <p:spPr>
          <a:xfrm>
            <a:off x="5235547" y="4458712"/>
            <a:ext cx="3528127" cy="1569660"/>
          </a:xfrm>
          <a:prstGeom prst="rect">
            <a:avLst/>
          </a:prstGeom>
          <a:noFill/>
        </p:spPr>
        <p:txBody>
          <a:bodyPr wrap="square" rtlCol="0">
            <a:spAutoFit/>
          </a:bodyPr>
          <a:lstStyle/>
          <a:p>
            <a:r>
              <a:rPr lang="en" sz="2400" b="1" u="sng" dirty="0"/>
              <a:t>The equilibrium price </a:t>
            </a:r>
            <a:r>
              <a:rPr lang="en" sz="2400" dirty="0"/>
              <a:t>indicates that the sellers' price is the same as the buyers' price.</a:t>
            </a:r>
            <a:endParaRPr lang="ru-RU" sz="2400" dirty="0"/>
          </a:p>
        </p:txBody>
      </p:sp>
      <p:pic>
        <p:nvPicPr>
          <p:cNvPr id="5" name="Рисунок 4"/>
          <p:cNvPicPr>
            <a:picLocks noChangeAspect="1"/>
          </p:cNvPicPr>
          <p:nvPr/>
        </p:nvPicPr>
        <p:blipFill>
          <a:blip r:embed="rId2"/>
          <a:stretch>
            <a:fillRect/>
          </a:stretch>
        </p:blipFill>
        <p:spPr>
          <a:xfrm>
            <a:off x="533997" y="1424609"/>
            <a:ext cx="4073819" cy="2251130"/>
          </a:xfrm>
          <a:prstGeom prst="rect">
            <a:avLst/>
          </a:prstGeom>
        </p:spPr>
      </p:pic>
      <p:pic>
        <p:nvPicPr>
          <p:cNvPr id="6" name="Рисунок 5"/>
          <p:cNvPicPr>
            <a:picLocks noChangeAspect="1"/>
          </p:cNvPicPr>
          <p:nvPr/>
        </p:nvPicPr>
        <p:blipFill>
          <a:blip r:embed="rId3"/>
          <a:stretch>
            <a:fillRect/>
          </a:stretch>
        </p:blipFill>
        <p:spPr>
          <a:xfrm>
            <a:off x="387258" y="3612822"/>
            <a:ext cx="4572033" cy="2924196"/>
          </a:xfrm>
          <a:prstGeom prst="rect">
            <a:avLst/>
          </a:prstGeom>
        </p:spPr>
      </p:pic>
    </p:spTree>
    <p:extLst>
      <p:ext uri="{BB962C8B-B14F-4D97-AF65-F5344CB8AC3E}">
        <p14:creationId xmlns:p14="http://schemas.microsoft.com/office/powerpoint/2010/main" val="2067279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2168665" y="1844984"/>
            <a:ext cx="4822853"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3200" dirty="0"/>
              <a:t>Pricing strategies</a:t>
            </a:r>
            <a:endParaRPr lang="ru-RU" sz="3200" dirty="0"/>
          </a:p>
        </p:txBody>
      </p:sp>
      <p:sp>
        <p:nvSpPr>
          <p:cNvPr id="12" name="Прямоугольник с двумя скругленными противолежащими углами 11"/>
          <p:cNvSpPr/>
          <p:nvPr/>
        </p:nvSpPr>
        <p:spPr>
          <a:xfrm>
            <a:off x="1246173" y="493614"/>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800" dirty="0"/>
              <a:t>Market penetration strategy</a:t>
            </a:r>
            <a:endParaRPr lang="ru-RU" sz="1800" dirty="0"/>
          </a:p>
        </p:txBody>
      </p:sp>
      <p:sp>
        <p:nvSpPr>
          <p:cNvPr id="13" name="Прямоугольник с двумя скругленными противолежащими углами 12"/>
          <p:cNvSpPr/>
          <p:nvPr/>
        </p:nvSpPr>
        <p:spPr>
          <a:xfrm>
            <a:off x="4991437" y="493613"/>
            <a:ext cx="2953593" cy="784929"/>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800" dirty="0"/>
              <a:t>Strategy for "price-performance" indicators</a:t>
            </a:r>
            <a:endParaRPr lang="ru-RU" sz="1800" dirty="0"/>
          </a:p>
        </p:txBody>
      </p:sp>
      <p:sp>
        <p:nvSpPr>
          <p:cNvPr id="14" name="Прямоугольник с двумя скругленными противолежащими углами 13"/>
          <p:cNvSpPr/>
          <p:nvPr/>
        </p:nvSpPr>
        <p:spPr>
          <a:xfrm>
            <a:off x="1246171"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800" dirty="0"/>
              <a:t>Strategy of the price leader</a:t>
            </a:r>
            <a:endParaRPr lang="ru-RU" sz="1800" dirty="0"/>
          </a:p>
        </p:txBody>
      </p:sp>
      <p:sp>
        <p:nvSpPr>
          <p:cNvPr id="15" name="Прямоугольник с двумя скругленными противолежащими углами 14"/>
          <p:cNvSpPr/>
          <p:nvPr/>
        </p:nvSpPr>
        <p:spPr>
          <a:xfrm>
            <a:off x="4991437"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800" dirty="0"/>
              <a:t>"Associate" market strategy</a:t>
            </a:r>
            <a:endParaRPr lang="ru-RU" sz="1800" dirty="0"/>
          </a:p>
        </p:txBody>
      </p:sp>
      <p:sp>
        <p:nvSpPr>
          <p:cNvPr id="16" name="Выноска со стрелкой вверх 15"/>
          <p:cNvSpPr/>
          <p:nvPr/>
        </p:nvSpPr>
        <p:spPr>
          <a:xfrm>
            <a:off x="1399922" y="3882829"/>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 sz="1600" dirty="0"/>
              <a:t>Skimming strategy</a:t>
            </a:r>
          </a:p>
          <a:p>
            <a:pPr marL="285750" indent="-285750">
              <a:buFont typeface="Wingdings" panose="05000000000000000000" pitchFamily="2" charset="2"/>
              <a:buChar char="v"/>
            </a:pPr>
            <a:r>
              <a:rPr lang="en" sz="1600" dirty="0"/>
              <a:t>"prestigious pricing" strategy</a:t>
            </a:r>
          </a:p>
          <a:p>
            <a:pPr marL="285750" indent="-285750">
              <a:buFont typeface="Wingdings" panose="05000000000000000000" pitchFamily="2" charset="2"/>
              <a:buChar char="v"/>
            </a:pPr>
            <a:r>
              <a:rPr lang="en" sz="1600" dirty="0"/>
              <a:t>Strategy of discriminatory prices</a:t>
            </a:r>
            <a:endParaRPr lang="ru-RU" sz="1600" dirty="0"/>
          </a:p>
        </p:txBody>
      </p:sp>
      <p:sp>
        <p:nvSpPr>
          <p:cNvPr id="17" name="Выноска со стрелкой вверх 16"/>
          <p:cNvSpPr/>
          <p:nvPr/>
        </p:nvSpPr>
        <p:spPr>
          <a:xfrm>
            <a:off x="5242290" y="3882828"/>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 dirty="0"/>
              <a:t>Discount pricing strategy</a:t>
            </a:r>
          </a:p>
          <a:p>
            <a:pPr marL="285750" indent="-285750">
              <a:buFont typeface="Wingdings" panose="05000000000000000000" pitchFamily="2" charset="2"/>
              <a:buChar char="v"/>
            </a:pPr>
            <a:r>
              <a:rPr lang="en" dirty="0"/>
              <a:t>Flexible pricing strategy</a:t>
            </a:r>
          </a:p>
          <a:p>
            <a:pPr marL="285750" indent="-285750">
              <a:buFont typeface="Wingdings" panose="05000000000000000000" pitchFamily="2" charset="2"/>
              <a:buChar char="v"/>
            </a:pPr>
            <a:r>
              <a:rPr lang="en" dirty="0"/>
              <a:t>Unstable price strategy</a:t>
            </a:r>
          </a:p>
          <a:p>
            <a:pPr marL="285750" indent="-285750">
              <a:buFont typeface="Wingdings" panose="05000000000000000000" pitchFamily="2" charset="2"/>
              <a:buChar char="v"/>
            </a:pPr>
            <a:r>
              <a:rPr lang="en" dirty="0"/>
              <a:t>Competitive pricing strategy</a:t>
            </a:r>
          </a:p>
          <a:p>
            <a:pPr marL="285750" indent="-285750">
              <a:buFont typeface="Wingdings" panose="05000000000000000000" pitchFamily="2" charset="2"/>
              <a:buChar char="v"/>
            </a:pPr>
            <a:r>
              <a:rPr lang="en" dirty="0"/>
              <a:t>Unrounded pricing strategy</a:t>
            </a:r>
          </a:p>
          <a:p>
            <a:pPr marL="285750" indent="-285750">
              <a:buFont typeface="Wingdings" panose="05000000000000000000" pitchFamily="2" charset="2"/>
              <a:buChar char="v"/>
            </a:pPr>
            <a:r>
              <a:rPr lang="en" dirty="0"/>
              <a:t>Mass procurement strategy</a:t>
            </a:r>
            <a:endParaRPr lang="uk-UA" sz="1600" dirty="0"/>
          </a:p>
        </p:txBody>
      </p:sp>
      <p:cxnSp>
        <p:nvCxnSpPr>
          <p:cNvPr id="19" name="Прямая со стрелкой 18"/>
          <p:cNvCxnSpPr>
            <a:stCxn id="11" idx="0"/>
            <a:endCxn id="12" idx="1"/>
          </p:cNvCxnSpPr>
          <p:nvPr/>
        </p:nvCxnSpPr>
        <p:spPr>
          <a:xfrm flipH="1" flipV="1">
            <a:off x="2722970" y="1278542"/>
            <a:ext cx="1857122" cy="56644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11" idx="0"/>
            <a:endCxn id="13" idx="1"/>
          </p:cNvCxnSpPr>
          <p:nvPr/>
        </p:nvCxnSpPr>
        <p:spPr>
          <a:xfrm flipV="1">
            <a:off x="4580092" y="1278542"/>
            <a:ext cx="1888142" cy="56644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1" idx="2"/>
            <a:endCxn id="14" idx="3"/>
          </p:cNvCxnSpPr>
          <p:nvPr/>
        </p:nvCxnSpPr>
        <p:spPr>
          <a:xfrm flipH="1">
            <a:off x="2722968" y="2573267"/>
            <a:ext cx="1857124" cy="5246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1" idx="2"/>
            <a:endCxn id="15" idx="3"/>
          </p:cNvCxnSpPr>
          <p:nvPr/>
        </p:nvCxnSpPr>
        <p:spPr>
          <a:xfrm>
            <a:off x="4580092" y="2573267"/>
            <a:ext cx="1888142" cy="5246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110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en" sz="2800" dirty="0"/>
              <a:t>Market penetration </a:t>
            </a:r>
            <a:r>
              <a:rPr lang="en" sz="2800" dirty="0" smtClean="0"/>
              <a:t>strategy</a:t>
            </a:r>
            <a:endParaRPr lang="uk-UA" sz="2800" dirty="0"/>
          </a:p>
        </p:txBody>
      </p:sp>
      <p:sp>
        <p:nvSpPr>
          <p:cNvPr id="3" name="Текст 2"/>
          <p:cNvSpPr>
            <a:spLocks noGrp="1"/>
          </p:cNvSpPr>
          <p:nvPr>
            <p:ph type="body" idx="1"/>
          </p:nvPr>
        </p:nvSpPr>
        <p:spPr>
          <a:xfrm>
            <a:off x="3793535" y="556271"/>
            <a:ext cx="5111750" cy="5853113"/>
          </a:xfrm>
        </p:spPr>
        <p:txBody>
          <a:bodyPr>
            <a:normAutofit fontScale="92500"/>
          </a:bodyPr>
          <a:lstStyle/>
          <a:p>
            <a:pPr marL="25400" indent="0" algn="ctr">
              <a:buNone/>
            </a:pPr>
            <a:r>
              <a:rPr lang="en" dirty="0"/>
              <a:t>By setting relatively low prices for their medicines, manufacturers hope to attract a large number of consumers and capture a significant market share. It is typical for manufacturers who are just starting their activities, or are developing a new market segment, or do not have patent protection and a trademark, that is, </a:t>
            </a:r>
            <a:r>
              <a:rPr lang="en" dirty="0" err="1"/>
              <a:t>generic drugs </a:t>
            </a:r>
            <a:r>
              <a:rPr lang="en" dirty="0"/>
              <a:t>.</a:t>
            </a:r>
          </a:p>
        </p:txBody>
      </p:sp>
      <p:pic>
        <p:nvPicPr>
          <p:cNvPr id="4098" name="Picture 2" descr="Трансфертне ціноутворення: зібрати не можна відпустити. Закон і Бізне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323" y="2613263"/>
            <a:ext cx="3559575" cy="1869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31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en" sz="2800" dirty="0"/>
              <a:t>The strategy of "removing the cream"</a:t>
            </a:r>
          </a:p>
        </p:txBody>
      </p:sp>
      <p:sp>
        <p:nvSpPr>
          <p:cNvPr id="3" name="Текст 2"/>
          <p:cNvSpPr>
            <a:spLocks noGrp="1"/>
          </p:cNvSpPr>
          <p:nvPr>
            <p:ph type="body" idx="1"/>
          </p:nvPr>
        </p:nvSpPr>
        <p:spPr>
          <a:xfrm>
            <a:off x="3906824" y="1116702"/>
            <a:ext cx="5111750" cy="5154626"/>
          </a:xfrm>
        </p:spPr>
        <p:txBody>
          <a:bodyPr>
            <a:normAutofit fontScale="92500" lnSpcReduction="20000"/>
          </a:bodyPr>
          <a:lstStyle/>
          <a:p>
            <a:pPr marL="25400" indent="0" algn="ctr">
              <a:buNone/>
            </a:pPr>
            <a:r>
              <a:rPr lang="en" dirty="0"/>
              <a:t>The pharmaceutical firm initially sets high prestige prices for original drugs that do not have analogues, which make them affordable only to consumers with a high level of affluence. After the first wave of sales slows down, the prices are gradually reduced, which makes it possible to gradually involve more and more market segments in the purchase of the medicinal product.</a:t>
            </a:r>
          </a:p>
        </p:txBody>
      </p:sp>
      <p:pic>
        <p:nvPicPr>
          <p:cNvPr id="8194" name="Picture 2" descr="Усе про ціноутворення"/>
          <p:cNvPicPr>
            <a:picLocks noChangeAspect="1" noChangeArrowheads="1"/>
          </p:cNvPicPr>
          <p:nvPr/>
        </p:nvPicPr>
        <p:blipFill rotWithShape="1">
          <a:blip r:embed="rId2">
            <a:extLst>
              <a:ext uri="{28A0092B-C50C-407E-A947-70E740481C1C}">
                <a14:useLocalDpi xmlns:a14="http://schemas.microsoft.com/office/drawing/2010/main" val="0"/>
              </a:ext>
            </a:extLst>
          </a:blip>
          <a:srcRect l="17008" r="21952"/>
          <a:stretch/>
        </p:blipFill>
        <p:spPr bwMode="auto">
          <a:xfrm>
            <a:off x="445061" y="2310824"/>
            <a:ext cx="2816029" cy="241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132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en" sz="2800" dirty="0"/>
              <a:t>Strategy of "prestigious" prices</a:t>
            </a:r>
          </a:p>
        </p:txBody>
      </p:sp>
      <p:sp>
        <p:nvSpPr>
          <p:cNvPr id="3" name="Текст 2"/>
          <p:cNvSpPr>
            <a:spLocks noGrp="1"/>
          </p:cNvSpPr>
          <p:nvPr>
            <p:ph type="body" idx="1"/>
          </p:nvPr>
        </p:nvSpPr>
        <p:spPr>
          <a:xfrm>
            <a:off x="3906824" y="1116702"/>
            <a:ext cx="5111750" cy="5154626"/>
          </a:xfrm>
        </p:spPr>
        <p:txBody>
          <a:bodyPr>
            <a:normAutofit fontScale="92500" lnSpcReduction="10000"/>
          </a:bodyPr>
          <a:lstStyle/>
          <a:p>
            <a:pPr marL="25400" indent="0" algn="ctr">
              <a:buNone/>
            </a:pPr>
            <a:r>
              <a:rPr lang="en" dirty="0"/>
              <a:t>Consumers associate high prices with high quality and effectiveness of the drug. They are installed by companies with a high image in the pharmaceutical market. Consumers perceive a high price as a guarantee against fakes, which is especially important for medicinal products.</a:t>
            </a:r>
          </a:p>
        </p:txBody>
      </p:sp>
      <p:pic>
        <p:nvPicPr>
          <p:cNvPr id="9218" name="Picture 2" descr="Класифікація цін. Ціни і ціноутворення — Порадим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63" y="2635488"/>
            <a:ext cx="3901511" cy="2179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91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16740" y="216110"/>
            <a:ext cx="4040188" cy="787301"/>
          </a:xfrm>
          <a:solidFill>
            <a:schemeClr val="accent1">
              <a:lumMod val="20000"/>
              <a:lumOff val="80000"/>
            </a:schemeClr>
          </a:solidFill>
        </p:spPr>
        <p:txBody>
          <a:bodyPr anchor="ctr"/>
          <a:lstStyle/>
          <a:p>
            <a:r>
              <a:rPr lang="en" dirty="0"/>
              <a:t>Strategy of the price leader</a:t>
            </a:r>
            <a:endParaRPr lang="ru-RU" dirty="0"/>
          </a:p>
        </p:txBody>
      </p:sp>
      <p:sp>
        <p:nvSpPr>
          <p:cNvPr id="4" name="Текст 3"/>
          <p:cNvSpPr>
            <a:spLocks noGrp="1"/>
          </p:cNvSpPr>
          <p:nvPr>
            <p:ph type="body" idx="2"/>
          </p:nvPr>
        </p:nvSpPr>
        <p:spPr>
          <a:xfrm>
            <a:off x="449108" y="1220015"/>
            <a:ext cx="4040188" cy="3951288"/>
          </a:xfrm>
        </p:spPr>
        <p:txBody>
          <a:bodyPr>
            <a:normAutofit/>
          </a:bodyPr>
          <a:lstStyle/>
          <a:p>
            <a:pPr marL="76200" indent="0" algn="ctr">
              <a:buNone/>
            </a:pPr>
            <a:r>
              <a:rPr lang="en" sz="2800" dirty="0"/>
              <a:t>It provides for the production and sale of high-quality, competitive medicines. Relevant for large pharmaceutical companies</a:t>
            </a:r>
          </a:p>
        </p:txBody>
      </p:sp>
      <p:sp>
        <p:nvSpPr>
          <p:cNvPr id="5" name="Текст 4"/>
          <p:cNvSpPr>
            <a:spLocks noGrp="1"/>
          </p:cNvSpPr>
          <p:nvPr>
            <p:ph type="body" idx="3"/>
          </p:nvPr>
        </p:nvSpPr>
        <p:spPr>
          <a:xfrm>
            <a:off x="4628840" y="210393"/>
            <a:ext cx="4361411" cy="791137"/>
          </a:xfrm>
          <a:solidFill>
            <a:schemeClr val="accent1">
              <a:lumMod val="20000"/>
              <a:lumOff val="80000"/>
            </a:schemeClr>
          </a:solidFill>
        </p:spPr>
        <p:txBody>
          <a:bodyPr>
            <a:noAutofit/>
          </a:bodyPr>
          <a:lstStyle/>
          <a:p>
            <a:pPr algn="ctr"/>
            <a:r>
              <a:rPr lang="en" dirty="0"/>
              <a:t>Strategy of discriminatory prices</a:t>
            </a:r>
          </a:p>
        </p:txBody>
      </p:sp>
      <p:sp>
        <p:nvSpPr>
          <p:cNvPr id="6" name="Текст 5"/>
          <p:cNvSpPr>
            <a:spLocks noGrp="1"/>
          </p:cNvSpPr>
          <p:nvPr>
            <p:ph type="body" idx="4"/>
          </p:nvPr>
        </p:nvSpPr>
        <p:spPr>
          <a:xfrm>
            <a:off x="4677393" y="1665077"/>
            <a:ext cx="4041775" cy="3157776"/>
          </a:xfrm>
        </p:spPr>
        <p:txBody>
          <a:bodyPr>
            <a:normAutofit/>
          </a:bodyPr>
          <a:lstStyle/>
          <a:p>
            <a:pPr marL="76200" indent="0" algn="ctr">
              <a:buNone/>
            </a:pPr>
            <a:r>
              <a:rPr lang="en" sz="2800" dirty="0">
                <a:solidFill>
                  <a:schemeClr val="tx1"/>
                </a:solidFill>
              </a:rPr>
              <a:t>is used if a pharmaceutical company sells a medicine at two or more different prices at constant costs.</a:t>
            </a:r>
          </a:p>
        </p:txBody>
      </p:sp>
      <p:pic>
        <p:nvPicPr>
          <p:cNvPr id="7" name="Picture 2" descr="Ціноутворення в 1с роздріб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202" y="4842562"/>
            <a:ext cx="1981637" cy="190732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Зміна цін на нерухомість за останні 10 років – Нерухоміст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1055" y="4368639"/>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393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660" y="104705"/>
            <a:ext cx="8229600" cy="744958"/>
          </a:xfrm>
          <a:solidFill>
            <a:schemeClr val="accent1">
              <a:lumMod val="20000"/>
              <a:lumOff val="80000"/>
            </a:schemeClr>
          </a:solidFill>
        </p:spPr>
        <p:txBody>
          <a:bodyPr>
            <a:normAutofit fontScale="90000"/>
          </a:bodyPr>
          <a:lstStyle/>
          <a:p>
            <a:r>
              <a:rPr lang="en" b="1" dirty="0"/>
              <a:t>Pricing models and methods</a:t>
            </a:r>
            <a:endParaRPr lang="ru-RU" b="1" dirty="0"/>
          </a:p>
        </p:txBody>
      </p:sp>
      <p:sp>
        <p:nvSpPr>
          <p:cNvPr id="3" name="Прямоугольник с двумя скругленными противолежащими углами 2"/>
          <p:cNvSpPr/>
          <p:nvPr/>
        </p:nvSpPr>
        <p:spPr>
          <a:xfrm>
            <a:off x="3050697" y="2913133"/>
            <a:ext cx="3511944" cy="38841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Basic pricing models</a:t>
            </a:r>
            <a:endParaRPr lang="ru-RU" dirty="0"/>
          </a:p>
        </p:txBody>
      </p:sp>
      <p:sp>
        <p:nvSpPr>
          <p:cNvPr id="4" name="Скругленный прямоугольник 3"/>
          <p:cNvSpPr/>
          <p:nvPr/>
        </p:nvSpPr>
        <p:spPr>
          <a:xfrm>
            <a:off x="3528127" y="1982549"/>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b="1" u="sng" dirty="0"/>
              <a:t>cost </a:t>
            </a:r>
            <a:endParaRPr lang="ru-RU" b="1" u="sng" dirty="0"/>
          </a:p>
        </p:txBody>
      </p:sp>
      <p:sp>
        <p:nvSpPr>
          <p:cNvPr id="5" name="Скругленный прямоугольник 4"/>
          <p:cNvSpPr/>
          <p:nvPr/>
        </p:nvSpPr>
        <p:spPr>
          <a:xfrm>
            <a:off x="1924555" y="3640068"/>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A pricing model based on </a:t>
            </a:r>
            <a:r>
              <a:rPr lang="en" b="1" u="sng" dirty="0"/>
              <a:t>market demand</a:t>
            </a:r>
            <a:endParaRPr lang="ru-RU" b="1" u="sng" dirty="0"/>
          </a:p>
        </p:txBody>
      </p:sp>
      <p:sp>
        <p:nvSpPr>
          <p:cNvPr id="6" name="Скругленный прямоугольник 5"/>
          <p:cNvSpPr/>
          <p:nvPr/>
        </p:nvSpPr>
        <p:spPr>
          <a:xfrm>
            <a:off x="5080449" y="3640067"/>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t>A pricing model based on </a:t>
            </a:r>
            <a:r>
              <a:rPr lang="en" b="1" u="sng" dirty="0"/>
              <a:t>competition</a:t>
            </a:r>
            <a:endParaRPr lang="ru-RU" b="1" u="sng" dirty="0"/>
          </a:p>
        </p:txBody>
      </p:sp>
      <p:sp>
        <p:nvSpPr>
          <p:cNvPr id="7" name="Прямоугольник с двумя вырезанными противолежащими углами 6"/>
          <p:cNvSpPr/>
          <p:nvPr/>
        </p:nvSpPr>
        <p:spPr>
          <a:xfrm>
            <a:off x="3528128" y="971044"/>
            <a:ext cx="2403334" cy="89012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 sz="1200" dirty="0"/>
              <a:t>- Method of allowances</a:t>
            </a:r>
          </a:p>
          <a:p>
            <a:r>
              <a:rPr lang="en" sz="1200" dirty="0"/>
              <a:t>- The method of ensuring target profit on invested capital</a:t>
            </a:r>
            <a:endParaRPr lang="ru-RU" sz="1200" dirty="0"/>
          </a:p>
        </p:txBody>
      </p:sp>
      <p:sp>
        <p:nvSpPr>
          <p:cNvPr id="8" name="Прямоугольник с двумя вырезанными противолежащими углами 7"/>
          <p:cNvSpPr/>
          <p:nvPr/>
        </p:nvSpPr>
        <p:spPr>
          <a:xfrm>
            <a:off x="1924556"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 sz="1200" dirty="0"/>
              <a:t>- The method of maximizing current profit</a:t>
            </a:r>
          </a:p>
          <a:p>
            <a:r>
              <a:rPr lang="en" sz="1200" dirty="0"/>
              <a:t>- The method of setting the price based on the perceived "value" of the medicine</a:t>
            </a:r>
          </a:p>
          <a:p>
            <a:r>
              <a:rPr lang="en" sz="1200" dirty="0"/>
              <a:t>- Methods of establishing contractual prices in conditions of inflation</a:t>
            </a:r>
          </a:p>
        </p:txBody>
      </p:sp>
      <p:sp>
        <p:nvSpPr>
          <p:cNvPr id="9" name="Прямоугольник с двумя вырезанными противолежащими углами 8"/>
          <p:cNvSpPr/>
          <p:nvPr/>
        </p:nvSpPr>
        <p:spPr>
          <a:xfrm>
            <a:off x="5143837"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 sz="1200" dirty="0"/>
              <a:t>- Pricing method based on current price level</a:t>
            </a:r>
          </a:p>
          <a:p>
            <a:r>
              <a:rPr lang="en" sz="1200" dirty="0"/>
              <a:t>- The method of determining the price according to the level of competitiveness</a:t>
            </a:r>
          </a:p>
          <a:p>
            <a:r>
              <a:rPr lang="en" sz="1200" dirty="0"/>
              <a:t>- The method of setting the price based on bidding (tender pricing)</a:t>
            </a:r>
          </a:p>
          <a:p>
            <a:endParaRPr lang="ru-RU" sz="1200" dirty="0"/>
          </a:p>
        </p:txBody>
      </p:sp>
      <p:sp>
        <p:nvSpPr>
          <p:cNvPr id="10" name="Выгнутая вверх стрелка 9"/>
          <p:cNvSpPr/>
          <p:nvPr/>
        </p:nvSpPr>
        <p:spPr>
          <a:xfrm rot="16617336">
            <a:off x="2759385" y="1642683"/>
            <a:ext cx="849664" cy="436970"/>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Выгнутая влево стрелка 10"/>
          <p:cNvSpPr/>
          <p:nvPr/>
        </p:nvSpPr>
        <p:spPr>
          <a:xfrm>
            <a:off x="1209759" y="4027808"/>
            <a:ext cx="590719" cy="1166603"/>
          </a:xfrm>
          <a:prstGeom prst="curv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право стрелка 11"/>
          <p:cNvSpPr/>
          <p:nvPr/>
        </p:nvSpPr>
        <p:spPr>
          <a:xfrm>
            <a:off x="7622697" y="3921936"/>
            <a:ext cx="671639" cy="1272475"/>
          </a:xfrm>
          <a:prstGeom prst="curved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3" name="Стрелка вверх 12"/>
          <p:cNvSpPr/>
          <p:nvPr/>
        </p:nvSpPr>
        <p:spPr>
          <a:xfrm>
            <a:off x="4636735" y="2662279"/>
            <a:ext cx="190164" cy="25085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3325827" y="3301550"/>
            <a:ext cx="202300"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6133763" y="3301550"/>
            <a:ext cx="211741"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494956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en" dirty="0"/>
              <a:t>Thank you for your attention!</a:t>
            </a:r>
            <a:endParaRPr lang="ru-RU" dirty="0"/>
          </a:p>
        </p:txBody>
      </p:sp>
      <p:pic>
        <p:nvPicPr>
          <p:cNvPr id="11266" name="Picture 2" descr="Белые человечки для презентации на прозрачном фоне - фото и картинки  abrakadabra.f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168" y="1503782"/>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507875"/>
      </p:ext>
    </p:extLst>
  </p:cSld>
  <p:clrMapOvr>
    <a:masterClrMapping/>
  </p:clrMapOvr>
</p:sld>
</file>

<file path=ppt/theme/theme1.xml><?xml version="1.0" encoding="utf-8"?>
<a:theme xmlns:a="http://schemas.openxmlformats.org/drawingml/2006/main" name="Тема Office">
  <a:themeElements>
    <a:clrScheme name="Изящная">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D4B5BDEEF330584AB8A5BE3DC460E67C" ma:contentTypeVersion="4" ma:contentTypeDescription="Создание документа." ma:contentTypeScope="" ma:versionID="98a81706406fada97de9c8075e294765">
  <xsd:schema xmlns:xsd="http://www.w3.org/2001/XMLSchema" xmlns:xs="http://www.w3.org/2001/XMLSchema" xmlns:p="http://schemas.microsoft.com/office/2006/metadata/properties" xmlns:ns2="ec5507e3-dac6-4fe3-82e0-d91e45e3d8c2" xmlns:ns3="ad6597e2-a05c-437c-9041-8b00afe4af54" targetNamespace="http://schemas.microsoft.com/office/2006/metadata/properties" ma:root="true" ma:fieldsID="244d344f6651368dc01038454af0e66a" ns2:_="" ns3:_="">
    <xsd:import namespace="ec5507e3-dac6-4fe3-82e0-d91e45e3d8c2"/>
    <xsd:import namespace="ad6597e2-a05c-437c-9041-8b00afe4af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5507e3-dac6-4fe3-82e0-d91e45e3d8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6597e2-a05c-437c-9041-8b00afe4af54"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368E3D-3DF4-48A3-8F93-E5A43CEEB5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5507e3-dac6-4fe3-82e0-d91e45e3d8c2"/>
    <ds:schemaRef ds:uri="ad6597e2-a05c-437c-9041-8b00afe4a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174DD6-8B3B-4705-A5DA-392ECC473BF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B5B7C7E-7025-44A8-B4CB-1B079D135A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378</TotalTime>
  <Words>1084</Words>
  <Application>Microsoft Office PowerPoint</Application>
  <PresentationFormat>Экран (4:3)</PresentationFormat>
  <Paragraphs>119</Paragraphs>
  <Slides>22</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Times New Roman</vt:lpstr>
      <vt:lpstr>Wingdings</vt:lpstr>
      <vt:lpstr>Тема Office</vt:lpstr>
      <vt:lpstr>Odesa National Medical University  Department of Pharmacy Organization and Economics with postgraduate training</vt:lpstr>
      <vt:lpstr>Definition</vt:lpstr>
      <vt:lpstr>Презентация PowerPoint</vt:lpstr>
      <vt:lpstr>Accounting function</vt:lpstr>
      <vt:lpstr>Stimulating function</vt:lpstr>
      <vt:lpstr>Regulatory function</vt:lpstr>
      <vt:lpstr>Distribution function</vt:lpstr>
      <vt:lpstr>Price as a criterion for rational placement of production</vt:lpstr>
      <vt:lpstr>Classification prices</vt:lpstr>
      <vt:lpstr>Pricing factors</vt:lpstr>
      <vt:lpstr>Stages of drug pricing</vt:lpstr>
      <vt:lpstr>Law of demand</vt:lpstr>
      <vt:lpstr>Causes of inelastic demand</vt:lpstr>
      <vt:lpstr>Презентация PowerPoint</vt:lpstr>
      <vt:lpstr>Law of supply</vt:lpstr>
      <vt:lpstr>Презентация PowerPoint</vt:lpstr>
      <vt:lpstr>Market penetration strategy</vt:lpstr>
      <vt:lpstr>The strategy of "removing the cream"</vt:lpstr>
      <vt:lpstr>Strategy of "prestigious" prices</vt:lpstr>
      <vt:lpstr>Презентация PowerPoint</vt:lpstr>
      <vt:lpstr>Pricing models and methods</vt:lpstr>
      <vt:lpstr>Thank you for your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50</cp:revision>
  <dcterms:created xsi:type="dcterms:W3CDTF">2022-09-08T14:07:54Z</dcterms:created>
  <dcterms:modified xsi:type="dcterms:W3CDTF">2025-09-07T12:22:50Z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0x010100D4B5BDEEF330584AB8A5BE3DC460E67C</vt:lpwstr>
  </property>
</Properties>
</file>