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81" r:id="rId4"/>
    <p:sldId id="282" r:id="rId5"/>
    <p:sldId id="283" r:id="rId6"/>
    <p:sldId id="284" r:id="rId7"/>
    <p:sldId id="285" r:id="rId8"/>
    <p:sldId id="286" r:id="rId9"/>
    <p:sldId id="292" r:id="rId10"/>
    <p:sldId id="293" r:id="rId11"/>
    <p:sldId id="279"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1038" y="5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07.09.2025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07.09.2025</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29154"/>
            <a:ext cx="7651576" cy="2304256"/>
          </a:xfrm>
        </p:spPr>
        <p:txBody>
          <a:bodyPr>
            <a:normAutofit/>
          </a:bodyPr>
          <a:lstStyle/>
          <a:p>
            <a:pPr algn="ctr"/>
            <a:r>
              <a:rPr lang="en-US" sz="3600" dirty="0">
                <a:solidFill>
                  <a:schemeClr val="tx1"/>
                </a:solidFill>
                <a:effectLst/>
              </a:rPr>
              <a:t>Ministry of Health of Ukraine</a:t>
            </a:r>
            <a:r>
              <a:rPr lang="ru-RU" sz="3600" dirty="0">
                <a:solidFill>
                  <a:schemeClr val="tx1"/>
                </a:solidFill>
                <a:effectLst/>
              </a:rPr>
              <a:t/>
            </a:r>
            <a:br>
              <a:rPr lang="ru-RU" sz="3600" dirty="0">
                <a:solidFill>
                  <a:schemeClr val="tx1"/>
                </a:solidFill>
                <a:effectLst/>
              </a:rPr>
            </a:br>
            <a:r>
              <a:rPr lang="en-US" sz="3600" dirty="0">
                <a:solidFill>
                  <a:schemeClr val="tx1"/>
                </a:solidFill>
                <a:effectLst/>
              </a:rPr>
              <a:t>Odesa National Medical University</a:t>
            </a:r>
            <a:r>
              <a:rPr lang="ru-RU" sz="3600" dirty="0">
                <a:solidFill>
                  <a:schemeClr val="tx1"/>
                </a:solidFill>
                <a:effectLst/>
              </a:rPr>
              <a:t/>
            </a:r>
            <a:br>
              <a:rPr lang="ru-RU" sz="3600" dirty="0">
                <a:solidFill>
                  <a:schemeClr val="tx1"/>
                </a:solidFill>
                <a:effectLst/>
              </a:rPr>
            </a:br>
            <a:endParaRPr lang="ru-RU" sz="3600" dirty="0"/>
          </a:p>
        </p:txBody>
      </p:sp>
      <p:sp>
        <p:nvSpPr>
          <p:cNvPr id="3" name="Подзаголовок 2"/>
          <p:cNvSpPr>
            <a:spLocks noGrp="1"/>
          </p:cNvSpPr>
          <p:nvPr>
            <p:ph type="subTitle" idx="1"/>
          </p:nvPr>
        </p:nvSpPr>
        <p:spPr>
          <a:xfrm>
            <a:off x="1187624" y="2564904"/>
            <a:ext cx="7406640" cy="3960440"/>
          </a:xfrm>
        </p:spPr>
        <p:txBody>
          <a:bodyPr>
            <a:normAutofit fontScale="92500" lnSpcReduction="10000"/>
          </a:bodyPr>
          <a:lstStyle/>
          <a:p>
            <a:pPr algn="ctr"/>
            <a:r>
              <a:rPr lang="en-US" sz="2200" b="1" dirty="0"/>
              <a:t>LECTURE</a:t>
            </a:r>
            <a:r>
              <a:rPr lang="uk-UA" sz="2200" b="1" dirty="0"/>
              <a:t> </a:t>
            </a:r>
            <a:r>
              <a:rPr lang="uk-UA" sz="2200" b="1" dirty="0" smtClean="0"/>
              <a:t>№</a:t>
            </a:r>
            <a:r>
              <a:rPr lang="en-US" sz="2200" b="1" dirty="0" smtClean="0"/>
              <a:t>17</a:t>
            </a:r>
            <a:r>
              <a:rPr lang="uk-UA" sz="2200" b="1" dirty="0" smtClean="0"/>
              <a:t>:</a:t>
            </a:r>
            <a:endParaRPr lang="uk-UA" sz="2200" b="1" dirty="0"/>
          </a:p>
          <a:p>
            <a:pPr algn="ctr"/>
            <a:r>
              <a:rPr lang="en-US" sz="3600" b="1" dirty="0" smtClean="0"/>
              <a:t>“</a:t>
            </a:r>
            <a:r>
              <a:rPr lang="en-US" sz="4400" b="1" dirty="0"/>
              <a:t>Marketing activities of pharmaceutical </a:t>
            </a:r>
            <a:r>
              <a:rPr lang="en-US" sz="4400" b="1" dirty="0" smtClean="0"/>
              <a:t>enterprises</a:t>
            </a:r>
            <a:r>
              <a:rPr lang="en-US" sz="4800" b="1" dirty="0" smtClean="0"/>
              <a:t>”</a:t>
            </a:r>
            <a:endParaRPr lang="uk-UA" sz="4800" b="1" dirty="0"/>
          </a:p>
          <a:p>
            <a:pPr algn="ctr"/>
            <a:endParaRPr lang="en-US" sz="2800" b="1" dirty="0" smtClean="0"/>
          </a:p>
          <a:p>
            <a:pPr algn="ctr"/>
            <a:endParaRPr lang="en-US" sz="2800" b="1" dirty="0"/>
          </a:p>
          <a:p>
            <a:pPr algn="ctr"/>
            <a:endParaRPr lang="en-US" sz="2800" b="1" dirty="0" smtClean="0"/>
          </a:p>
          <a:p>
            <a:pPr algn="ctr"/>
            <a:endParaRPr lang="uk-UA" sz="2800" b="1" dirty="0"/>
          </a:p>
          <a:p>
            <a:pPr algn="ctr"/>
            <a:r>
              <a:rPr lang="en-US" dirty="0"/>
              <a:t>Odessa</a:t>
            </a:r>
            <a:r>
              <a:rPr lang="uk-UA" dirty="0"/>
              <a:t> – </a:t>
            </a:r>
            <a:r>
              <a:rPr lang="en-US" dirty="0" smtClean="0"/>
              <a:t>2025</a:t>
            </a:r>
            <a:r>
              <a:rPr lang="en-US" u="sng" dirty="0" smtClean="0"/>
              <a:t> </a:t>
            </a:r>
            <a:endParaRPr lang="ru-RU" dirty="0"/>
          </a:p>
          <a:p>
            <a:endParaRPr lang="ru-RU" dirty="0"/>
          </a:p>
        </p:txBody>
      </p:sp>
    </p:spTree>
    <p:extLst>
      <p:ext uri="{BB962C8B-B14F-4D97-AF65-F5344CB8AC3E}">
        <p14:creationId xmlns:p14="http://schemas.microsoft.com/office/powerpoint/2010/main" val="3722806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16632"/>
            <a:ext cx="7240848" cy="778098"/>
          </a:xfrm>
        </p:spPr>
        <p:txBody>
          <a:bodyPr>
            <a:normAutofit/>
          </a:bodyPr>
          <a:lstStyle/>
          <a:p>
            <a:pPr algn="ctr"/>
            <a:r>
              <a:rPr lang="en-US" sz="2800" b="1" dirty="0" smtClean="0"/>
              <a:t>Sales policy of pharmaceutical enterprises</a:t>
            </a:r>
            <a:endParaRPr lang="ru-RU" sz="2800" dirty="0"/>
          </a:p>
        </p:txBody>
      </p:sp>
      <p:sp>
        <p:nvSpPr>
          <p:cNvPr id="3" name="Объект 2"/>
          <p:cNvSpPr>
            <a:spLocks noGrp="1"/>
          </p:cNvSpPr>
          <p:nvPr>
            <p:ph idx="1"/>
          </p:nvPr>
        </p:nvSpPr>
        <p:spPr>
          <a:xfrm>
            <a:off x="1115616" y="908720"/>
            <a:ext cx="7848872" cy="2808312"/>
          </a:xfrm>
        </p:spPr>
        <p:txBody>
          <a:bodyPr>
            <a:normAutofit/>
          </a:bodyPr>
          <a:lstStyle/>
          <a:p>
            <a:pPr marL="82296" indent="0">
              <a:buNone/>
            </a:pPr>
            <a:r>
              <a:rPr lang="en-US" b="1" u="sng" dirty="0"/>
              <a:t>SALES POLICY </a:t>
            </a:r>
            <a:r>
              <a:rPr lang="en-US" dirty="0"/>
              <a:t>is the activity of a pharmaceutical firm aimed at planning, implementing and controlling the movement of medicines to meet consumer demand and generate profits.</a:t>
            </a:r>
            <a:endParaRPr lang="ru-RU" dirty="0"/>
          </a:p>
        </p:txBody>
      </p:sp>
      <p:pic>
        <p:nvPicPr>
          <p:cNvPr id="1026" name="Picture 2" descr="H:\Универ\sales polic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3068960"/>
            <a:ext cx="2304256" cy="3197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1698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16632"/>
            <a:ext cx="7168840" cy="850106"/>
          </a:xfrm>
        </p:spPr>
        <p:txBody>
          <a:bodyPr>
            <a:normAutofit/>
          </a:bodyPr>
          <a:lstStyle/>
          <a:p>
            <a:pPr algn="ctr"/>
            <a:r>
              <a:rPr lang="en-US" sz="2400" b="1" dirty="0" smtClean="0"/>
              <a:t>TASKS OF DISTRIBUTION POLICY</a:t>
            </a:r>
            <a:endParaRPr lang="ru-RU" sz="2800" b="1" dirty="0"/>
          </a:p>
        </p:txBody>
      </p:sp>
      <p:sp>
        <p:nvSpPr>
          <p:cNvPr id="4" name="Скругленный прямоугольник 3"/>
          <p:cNvSpPr/>
          <p:nvPr/>
        </p:nvSpPr>
        <p:spPr>
          <a:xfrm>
            <a:off x="1619672" y="980728"/>
            <a:ext cx="2160240" cy="72008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STRATEGIC TASKS</a:t>
            </a:r>
            <a:endParaRPr lang="ru-RU" dirty="0">
              <a:solidFill>
                <a:schemeClr val="tx1"/>
              </a:solidFill>
            </a:endParaRPr>
          </a:p>
        </p:txBody>
      </p:sp>
      <p:sp>
        <p:nvSpPr>
          <p:cNvPr id="5" name="Скругленный прямоугольник 4"/>
          <p:cNvSpPr/>
          <p:nvPr/>
        </p:nvSpPr>
        <p:spPr>
          <a:xfrm>
            <a:off x="5760132" y="980728"/>
            <a:ext cx="2160240" cy="72008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TACTICAL TASKS</a:t>
            </a:r>
            <a:endParaRPr lang="ru-RU" dirty="0">
              <a:solidFill>
                <a:schemeClr val="tx1"/>
              </a:solidFill>
            </a:endParaRPr>
          </a:p>
        </p:txBody>
      </p:sp>
      <p:cxnSp>
        <p:nvCxnSpPr>
          <p:cNvPr id="7" name="Прямая со стрелкой 6"/>
          <p:cNvCxnSpPr>
            <a:stCxn id="4" idx="2"/>
          </p:cNvCxnSpPr>
          <p:nvPr/>
        </p:nvCxnSpPr>
        <p:spPr>
          <a:xfrm>
            <a:off x="2699792" y="1700808"/>
            <a:ext cx="0" cy="64807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Прямая со стрелкой 7"/>
          <p:cNvCxnSpPr/>
          <p:nvPr/>
        </p:nvCxnSpPr>
        <p:spPr>
          <a:xfrm>
            <a:off x="6840252" y="1700808"/>
            <a:ext cx="0" cy="64807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 name="Скругленный прямоугольник 8"/>
          <p:cNvSpPr/>
          <p:nvPr/>
        </p:nvSpPr>
        <p:spPr>
          <a:xfrm>
            <a:off x="1115616" y="2348880"/>
            <a:ext cx="3024336" cy="4248472"/>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AutoNum type="arabicPeriod"/>
            </a:pPr>
            <a:r>
              <a:rPr lang="en-US" dirty="0" smtClean="0">
                <a:solidFill>
                  <a:schemeClr val="tx1"/>
                </a:solidFill>
              </a:rPr>
              <a:t>Planning </a:t>
            </a:r>
            <a:r>
              <a:rPr lang="en-US" dirty="0">
                <a:solidFill>
                  <a:schemeClr val="tx1"/>
                </a:solidFill>
              </a:rPr>
              <a:t>(forecast) future distribution channels </a:t>
            </a:r>
            <a:endParaRPr lang="en-US" dirty="0" smtClean="0">
              <a:solidFill>
                <a:schemeClr val="tx1"/>
              </a:solidFill>
            </a:endParaRPr>
          </a:p>
          <a:p>
            <a:pPr marL="342900" indent="-342900" algn="just">
              <a:buAutoNum type="arabicPeriod"/>
            </a:pPr>
            <a:r>
              <a:rPr lang="en-US" dirty="0" smtClean="0">
                <a:solidFill>
                  <a:schemeClr val="tx1"/>
                </a:solidFill>
              </a:rPr>
              <a:t> </a:t>
            </a:r>
            <a:r>
              <a:rPr lang="en-US" dirty="0">
                <a:solidFill>
                  <a:schemeClr val="tx1"/>
                </a:solidFill>
              </a:rPr>
              <a:t>Selection of systems and methods of marketing and related types of channels </a:t>
            </a:r>
            <a:endParaRPr lang="en-US" dirty="0" smtClean="0">
              <a:solidFill>
                <a:schemeClr val="tx1"/>
              </a:solidFill>
            </a:endParaRPr>
          </a:p>
          <a:p>
            <a:pPr marL="342900" indent="-342900" algn="just">
              <a:buAutoNum type="arabicPeriod"/>
            </a:pPr>
            <a:r>
              <a:rPr lang="en-US" dirty="0" smtClean="0">
                <a:solidFill>
                  <a:schemeClr val="tx1"/>
                </a:solidFill>
              </a:rPr>
              <a:t>Routing </a:t>
            </a:r>
            <a:r>
              <a:rPr lang="en-US" dirty="0">
                <a:solidFill>
                  <a:schemeClr val="tx1"/>
                </a:solidFill>
              </a:rPr>
              <a:t>of sales </a:t>
            </a:r>
            <a:endParaRPr lang="en-US" dirty="0" smtClean="0">
              <a:solidFill>
                <a:schemeClr val="tx1"/>
              </a:solidFill>
            </a:endParaRPr>
          </a:p>
          <a:p>
            <a:pPr marL="342900" indent="-342900" algn="just">
              <a:buAutoNum type="arabicPeriod"/>
            </a:pPr>
            <a:r>
              <a:rPr lang="en-US" dirty="0" smtClean="0">
                <a:solidFill>
                  <a:schemeClr val="tx1"/>
                </a:solidFill>
              </a:rPr>
              <a:t> </a:t>
            </a:r>
            <a:r>
              <a:rPr lang="en-US" dirty="0">
                <a:solidFill>
                  <a:schemeClr val="tx1"/>
                </a:solidFill>
              </a:rPr>
              <a:t>Establish a network of wholesale and retail outlets, warehouses, showrooms, etc.</a:t>
            </a:r>
            <a:endParaRPr lang="ru-RU" dirty="0">
              <a:solidFill>
                <a:schemeClr val="tx1"/>
              </a:solidFill>
            </a:endParaRPr>
          </a:p>
        </p:txBody>
      </p:sp>
      <p:sp>
        <p:nvSpPr>
          <p:cNvPr id="10" name="Скругленный прямоугольник 9"/>
          <p:cNvSpPr/>
          <p:nvPr/>
        </p:nvSpPr>
        <p:spPr>
          <a:xfrm>
            <a:off x="4644008" y="2348880"/>
            <a:ext cx="4392488" cy="4248472"/>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AutoNum type="arabicPeriod"/>
            </a:pPr>
            <a:r>
              <a:rPr lang="en-US" dirty="0" smtClean="0">
                <a:solidFill>
                  <a:schemeClr val="tx1"/>
                </a:solidFill>
              </a:rPr>
              <a:t>Operation </a:t>
            </a:r>
            <a:r>
              <a:rPr lang="en-US" dirty="0">
                <a:solidFill>
                  <a:schemeClr val="tx1"/>
                </a:solidFill>
              </a:rPr>
              <a:t>with existing customers and attract new ones </a:t>
            </a:r>
            <a:endParaRPr lang="en-US" dirty="0" smtClean="0">
              <a:solidFill>
                <a:schemeClr val="tx1"/>
              </a:solidFill>
            </a:endParaRPr>
          </a:p>
          <a:p>
            <a:pPr marL="342900" indent="-342900" algn="just">
              <a:buAutoNum type="arabicPeriod"/>
            </a:pPr>
            <a:r>
              <a:rPr lang="en-US" dirty="0" smtClean="0">
                <a:solidFill>
                  <a:schemeClr val="tx1"/>
                </a:solidFill>
              </a:rPr>
              <a:t>Search </a:t>
            </a:r>
            <a:r>
              <a:rPr lang="en-US" dirty="0">
                <a:solidFill>
                  <a:schemeClr val="tx1"/>
                </a:solidFill>
              </a:rPr>
              <a:t>and selection of commercial offers for the supply of goods </a:t>
            </a:r>
            <a:endParaRPr lang="en-US" dirty="0" smtClean="0">
              <a:solidFill>
                <a:schemeClr val="tx1"/>
              </a:solidFill>
            </a:endParaRPr>
          </a:p>
          <a:p>
            <a:pPr marL="342900" indent="-342900" algn="just">
              <a:buAutoNum type="arabicPeriod"/>
            </a:pPr>
            <a:r>
              <a:rPr lang="en-US" dirty="0" smtClean="0">
                <a:solidFill>
                  <a:schemeClr val="tx1"/>
                </a:solidFill>
              </a:rPr>
              <a:t>Organization </a:t>
            </a:r>
            <a:r>
              <a:rPr lang="en-US" dirty="0">
                <a:solidFill>
                  <a:schemeClr val="tx1"/>
                </a:solidFill>
              </a:rPr>
              <a:t>of orders, including the transportation of freight and cargo handling operations </a:t>
            </a:r>
            <a:endParaRPr lang="en-US" dirty="0" smtClean="0">
              <a:solidFill>
                <a:schemeClr val="tx1"/>
              </a:solidFill>
            </a:endParaRPr>
          </a:p>
          <a:p>
            <a:pPr marL="342900" indent="-342900" algn="just">
              <a:buAutoNum type="arabicPeriod"/>
            </a:pPr>
            <a:r>
              <a:rPr lang="en-US" dirty="0" smtClean="0">
                <a:solidFill>
                  <a:schemeClr val="tx1"/>
                </a:solidFill>
              </a:rPr>
              <a:t>Ensuring </a:t>
            </a:r>
            <a:r>
              <a:rPr lang="en-US" dirty="0">
                <a:solidFill>
                  <a:schemeClr val="tx1"/>
                </a:solidFill>
              </a:rPr>
              <a:t>the effectiveness of marketing </a:t>
            </a:r>
            <a:endParaRPr lang="en-US" dirty="0" smtClean="0">
              <a:solidFill>
                <a:schemeClr val="tx1"/>
              </a:solidFill>
            </a:endParaRPr>
          </a:p>
          <a:p>
            <a:pPr marL="342900" indent="-342900" algn="just">
              <a:buAutoNum type="arabicPeriod"/>
            </a:pPr>
            <a:r>
              <a:rPr lang="en-US" dirty="0" smtClean="0">
                <a:solidFill>
                  <a:schemeClr val="tx1"/>
                </a:solidFill>
              </a:rPr>
              <a:t>Check </a:t>
            </a:r>
            <a:r>
              <a:rPr lang="en-US" dirty="0">
                <a:solidFill>
                  <a:schemeClr val="tx1"/>
                </a:solidFill>
              </a:rPr>
              <a:t>the availability of inventory and other logistics </a:t>
            </a:r>
            <a:endParaRPr lang="en-US" dirty="0" smtClean="0">
              <a:solidFill>
                <a:schemeClr val="tx1"/>
              </a:solidFill>
            </a:endParaRPr>
          </a:p>
          <a:p>
            <a:pPr marL="342900" indent="-342900" algn="just">
              <a:buAutoNum type="arabicPeriod"/>
            </a:pPr>
            <a:r>
              <a:rPr lang="en-US" dirty="0" smtClean="0">
                <a:solidFill>
                  <a:schemeClr val="tx1"/>
                </a:solidFill>
              </a:rPr>
              <a:t>Develop </a:t>
            </a:r>
            <a:r>
              <a:rPr lang="en-US" dirty="0">
                <a:solidFill>
                  <a:schemeClr val="tx1"/>
                </a:solidFill>
              </a:rPr>
              <a:t>methods of sales promotion, including how to motivate participants in a distribution channel, etc. </a:t>
            </a:r>
            <a:endParaRPr lang="ru-RU" dirty="0">
              <a:solidFill>
                <a:schemeClr val="tx1"/>
              </a:solidFill>
            </a:endParaRPr>
          </a:p>
        </p:txBody>
      </p:sp>
    </p:spTree>
    <p:extLst>
      <p:ext uri="{BB962C8B-B14F-4D97-AF65-F5344CB8AC3E}">
        <p14:creationId xmlns:p14="http://schemas.microsoft.com/office/powerpoint/2010/main" val="1782399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260648"/>
            <a:ext cx="7848872" cy="4032448"/>
          </a:xfrm>
        </p:spPr>
        <p:txBody>
          <a:bodyPr>
            <a:normAutofit/>
          </a:bodyPr>
          <a:lstStyle/>
          <a:p>
            <a:pPr marL="82296" indent="0">
              <a:buNone/>
            </a:pPr>
            <a:r>
              <a:rPr lang="en-US" b="1" dirty="0"/>
              <a:t>DISTRIBUTION CHANNELS </a:t>
            </a:r>
            <a:r>
              <a:rPr lang="en-US" dirty="0"/>
              <a:t>- a collection of pharmaceutical companies or individuals who perform the intermediary functions for the physical movement of medicines and medical products and take over or facilitate the transfer of ownership of medicines from the manufacturer to the consumer.</a:t>
            </a:r>
          </a:p>
        </p:txBody>
      </p:sp>
      <p:pic>
        <p:nvPicPr>
          <p:cNvPr id="2050" name="Picture 2" descr="H:\Универ\канали дистри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9151" y="3933056"/>
            <a:ext cx="3537743" cy="264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508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16632"/>
            <a:ext cx="7992888" cy="648072"/>
          </a:xfrm>
        </p:spPr>
        <p:txBody>
          <a:bodyPr>
            <a:normAutofit fontScale="90000"/>
          </a:bodyPr>
          <a:lstStyle/>
          <a:p>
            <a:pPr algn="ctr"/>
            <a:r>
              <a:rPr lang="en-US" b="1" dirty="0" smtClean="0"/>
              <a:t>Functions of distribution channels</a:t>
            </a:r>
            <a:endParaRPr lang="ru-RU" b="1" dirty="0"/>
          </a:p>
        </p:txBody>
      </p:sp>
      <p:sp>
        <p:nvSpPr>
          <p:cNvPr id="3" name="Объект 2"/>
          <p:cNvSpPr>
            <a:spLocks noGrp="1"/>
          </p:cNvSpPr>
          <p:nvPr>
            <p:ph idx="1"/>
          </p:nvPr>
        </p:nvSpPr>
        <p:spPr>
          <a:xfrm>
            <a:off x="1115616" y="692696"/>
            <a:ext cx="8028384" cy="4896544"/>
          </a:xfrm>
        </p:spPr>
        <p:txBody>
          <a:bodyPr>
            <a:normAutofit fontScale="85000" lnSpcReduction="20000"/>
          </a:bodyPr>
          <a:lstStyle/>
          <a:p>
            <a:pPr marL="82296" indent="0">
              <a:buNone/>
            </a:pPr>
            <a:r>
              <a:rPr lang="en-US" dirty="0" smtClean="0"/>
              <a:t>1</a:t>
            </a:r>
            <a:r>
              <a:rPr lang="en-US" b="1" dirty="0" smtClean="0"/>
              <a:t>. Reporting </a:t>
            </a:r>
            <a:r>
              <a:rPr lang="en-US" dirty="0"/>
              <a:t>– collecting and processing information obtained through market research and for planning and organization processes of distribution of goods</a:t>
            </a:r>
            <a:r>
              <a:rPr lang="en-US" dirty="0" smtClean="0"/>
              <a:t>.</a:t>
            </a:r>
          </a:p>
          <a:p>
            <a:pPr marL="82296" indent="0">
              <a:buNone/>
            </a:pPr>
            <a:r>
              <a:rPr lang="en-US" b="1" dirty="0" smtClean="0"/>
              <a:t> </a:t>
            </a:r>
            <a:r>
              <a:rPr lang="en-US" b="1" dirty="0"/>
              <a:t>2. Promotion </a:t>
            </a:r>
            <a:r>
              <a:rPr lang="en-US" dirty="0"/>
              <a:t>– the development and distribution by means of marketing communication of information about products to attract buyers. </a:t>
            </a:r>
            <a:endParaRPr lang="en-US" dirty="0" smtClean="0"/>
          </a:p>
          <a:p>
            <a:pPr marL="82296" indent="0">
              <a:buNone/>
            </a:pPr>
            <a:r>
              <a:rPr lang="en-US" b="1" dirty="0" smtClean="0"/>
              <a:t>3</a:t>
            </a:r>
            <a:r>
              <a:rPr lang="en-US" b="1" dirty="0"/>
              <a:t>. Establish contacts and negotiations </a:t>
            </a:r>
            <a:r>
              <a:rPr lang="en-US" dirty="0"/>
              <a:t>– establishing and maintaining relationships with potential buyers, an agreement on prices, volumes and terms of delivery </a:t>
            </a:r>
            <a:endParaRPr lang="en-US" dirty="0" smtClean="0"/>
          </a:p>
          <a:p>
            <a:pPr marL="82296" indent="0">
              <a:buNone/>
            </a:pPr>
            <a:r>
              <a:rPr lang="en-US" b="1" dirty="0" smtClean="0"/>
              <a:t>4</a:t>
            </a:r>
            <a:r>
              <a:rPr lang="en-US" b="1" dirty="0"/>
              <a:t>. Ordering </a:t>
            </a:r>
            <a:r>
              <a:rPr lang="en-US" dirty="0"/>
              <a:t>– the conclusion of contracts with other members of distribution channel to purchase products by manufacturer, monitor their implementation. </a:t>
            </a:r>
            <a:endParaRPr lang="en-US" dirty="0" smtClean="0"/>
          </a:p>
        </p:txBody>
      </p:sp>
    </p:spTree>
    <p:extLst>
      <p:ext uri="{BB962C8B-B14F-4D97-AF65-F5344CB8AC3E}">
        <p14:creationId xmlns:p14="http://schemas.microsoft.com/office/powerpoint/2010/main" val="3640271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8100392" cy="778098"/>
          </a:xfrm>
        </p:spPr>
        <p:txBody>
          <a:bodyPr>
            <a:normAutofit fontScale="90000"/>
          </a:bodyPr>
          <a:lstStyle/>
          <a:p>
            <a:pPr algn="ctr"/>
            <a:r>
              <a:rPr lang="en-US" b="1" dirty="0"/>
              <a:t>Functions of distribution channels</a:t>
            </a:r>
            <a:endParaRPr lang="ru-RU" b="1" dirty="0">
              <a:effectLst/>
            </a:endParaRPr>
          </a:p>
        </p:txBody>
      </p:sp>
      <p:sp>
        <p:nvSpPr>
          <p:cNvPr id="3" name="Объект 2"/>
          <p:cNvSpPr>
            <a:spLocks noGrp="1"/>
          </p:cNvSpPr>
          <p:nvPr>
            <p:ph idx="1"/>
          </p:nvPr>
        </p:nvSpPr>
        <p:spPr>
          <a:xfrm>
            <a:off x="1115616" y="1124744"/>
            <a:ext cx="7848872" cy="5112568"/>
          </a:xfrm>
        </p:spPr>
        <p:txBody>
          <a:bodyPr>
            <a:normAutofit fontScale="92500" lnSpcReduction="10000"/>
          </a:bodyPr>
          <a:lstStyle/>
          <a:p>
            <a:pPr marL="82296" indent="0">
              <a:buNone/>
            </a:pPr>
            <a:r>
              <a:rPr lang="en-US" b="1" dirty="0"/>
              <a:t>5. Adapt products to customer requirements </a:t>
            </a:r>
            <a:r>
              <a:rPr lang="en-US" dirty="0"/>
              <a:t>– production, sorting, packing and wrapping, assembling products, after sales service. </a:t>
            </a:r>
          </a:p>
          <a:p>
            <a:pPr marL="82296" indent="0">
              <a:buNone/>
            </a:pPr>
            <a:r>
              <a:rPr lang="en-US" b="1" dirty="0"/>
              <a:t>6. Physical movement of goods </a:t>
            </a:r>
            <a:r>
              <a:rPr lang="en-US" dirty="0"/>
              <a:t>– the organization of transportation and warehousing. </a:t>
            </a:r>
          </a:p>
          <a:p>
            <a:pPr marL="82296" indent="0">
              <a:buNone/>
            </a:pPr>
            <a:r>
              <a:rPr lang="en-US" b="1" dirty="0"/>
              <a:t>7. Financing </a:t>
            </a:r>
            <a:r>
              <a:rPr lang="en-US" dirty="0"/>
              <a:t>– search and distribution of the funds needed to cover the operating cost of the distribution channel. </a:t>
            </a:r>
          </a:p>
          <a:p>
            <a:pPr marL="82296" indent="0">
              <a:buNone/>
            </a:pPr>
            <a:r>
              <a:rPr lang="en-US" b="1" dirty="0"/>
              <a:t>8. Risk-taking </a:t>
            </a:r>
            <a:r>
              <a:rPr lang="en-US" dirty="0"/>
              <a:t>– the responsibility for all processes in the channel of distribution</a:t>
            </a:r>
            <a:endParaRPr lang="ru-RU" dirty="0"/>
          </a:p>
        </p:txBody>
      </p:sp>
    </p:spTree>
    <p:extLst>
      <p:ext uri="{BB962C8B-B14F-4D97-AF65-F5344CB8AC3E}">
        <p14:creationId xmlns:p14="http://schemas.microsoft.com/office/powerpoint/2010/main" val="636284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16632"/>
            <a:ext cx="7498080" cy="1008112"/>
          </a:xfrm>
        </p:spPr>
        <p:txBody>
          <a:bodyPr>
            <a:noAutofit/>
          </a:bodyPr>
          <a:lstStyle/>
          <a:p>
            <a:pPr algn="ctr"/>
            <a:r>
              <a:rPr lang="en-US" sz="2400" b="1" dirty="0"/>
              <a:t>EXAMPLES OF VARIOUS DISTRIBUTION CHANNELS</a:t>
            </a:r>
            <a:endParaRPr lang="ru-RU" sz="2400" b="1" dirty="0"/>
          </a:p>
        </p:txBody>
      </p:sp>
      <p:pic>
        <p:nvPicPr>
          <p:cNvPr id="10" name="Рисунок 9"/>
          <p:cNvPicPr/>
          <p:nvPr/>
        </p:nvPicPr>
        <p:blipFill rotWithShape="1">
          <a:blip r:embed="rId2"/>
          <a:srcRect l="27722" t="19834" r="25816" b="11020"/>
          <a:stretch/>
        </p:blipFill>
        <p:spPr bwMode="auto">
          <a:xfrm>
            <a:off x="1259632" y="908720"/>
            <a:ext cx="7560840" cy="59492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30828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116632"/>
            <a:ext cx="7168840" cy="850106"/>
          </a:xfrm>
        </p:spPr>
        <p:txBody>
          <a:bodyPr/>
          <a:lstStyle/>
          <a:p>
            <a:pPr algn="ctr"/>
            <a:r>
              <a:rPr lang="en-US" b="1" dirty="0" smtClean="0"/>
              <a:t>Targets </a:t>
            </a:r>
            <a:r>
              <a:rPr lang="en-US" b="1" dirty="0"/>
              <a:t>for drug pricing</a:t>
            </a:r>
            <a:endParaRPr lang="ru-RU" b="1" dirty="0"/>
          </a:p>
        </p:txBody>
      </p:sp>
      <p:sp>
        <p:nvSpPr>
          <p:cNvPr id="3" name="Объект 2"/>
          <p:cNvSpPr>
            <a:spLocks noGrp="1"/>
          </p:cNvSpPr>
          <p:nvPr>
            <p:ph idx="1"/>
          </p:nvPr>
        </p:nvSpPr>
        <p:spPr>
          <a:xfrm>
            <a:off x="1115616" y="836712"/>
            <a:ext cx="7920880" cy="3528392"/>
          </a:xfrm>
        </p:spPr>
        <p:txBody>
          <a:bodyPr>
            <a:normAutofit lnSpcReduction="10000"/>
          </a:bodyPr>
          <a:lstStyle/>
          <a:p>
            <a:pPr marL="82296" indent="0">
              <a:buNone/>
            </a:pPr>
            <a:r>
              <a:rPr lang="en-US" u="sng" dirty="0"/>
              <a:t>LENGTH OF THE SALES CHANNEL </a:t>
            </a:r>
            <a:r>
              <a:rPr lang="en-US" dirty="0"/>
              <a:t>determines the number of intermediaries through which medicines pass on the path from manufacturer to consumer.</a:t>
            </a:r>
          </a:p>
          <a:p>
            <a:pPr marL="82296" indent="0">
              <a:buNone/>
            </a:pPr>
            <a:r>
              <a:rPr lang="en-US" u="sng" dirty="0"/>
              <a:t>LEVEL OF THE DISTRIBUTION CHANNEL </a:t>
            </a:r>
            <a:r>
              <a:rPr lang="en-US" dirty="0" smtClean="0"/>
              <a:t>- </a:t>
            </a:r>
            <a:r>
              <a:rPr lang="en-US" dirty="0"/>
              <a:t>Any intermediary who performs any work on the promotion of medicines to the consumer.</a:t>
            </a:r>
            <a:endParaRPr lang="ru-RU" dirty="0"/>
          </a:p>
        </p:txBody>
      </p:sp>
    </p:spTree>
    <p:extLst>
      <p:ext uri="{BB962C8B-B14F-4D97-AF65-F5344CB8AC3E}">
        <p14:creationId xmlns:p14="http://schemas.microsoft.com/office/powerpoint/2010/main" val="38776791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116632"/>
            <a:ext cx="7498080" cy="2125216"/>
          </a:xfrm>
        </p:spPr>
        <p:txBody>
          <a:bodyPr/>
          <a:lstStyle/>
          <a:p>
            <a:pPr marL="82296" indent="0">
              <a:buNone/>
            </a:pPr>
            <a:r>
              <a:rPr lang="en-US" b="1" dirty="0"/>
              <a:t>Width of distribution channel</a:t>
            </a:r>
            <a:r>
              <a:rPr lang="en-US" dirty="0"/>
              <a:t>, </a:t>
            </a:r>
            <a:r>
              <a:rPr lang="en-US" i="1" dirty="0" smtClean="0"/>
              <a:t>(or </a:t>
            </a:r>
            <a:r>
              <a:rPr lang="en-US" i="1" dirty="0"/>
              <a:t>the method of </a:t>
            </a:r>
            <a:r>
              <a:rPr lang="en-US" i="1" dirty="0" smtClean="0"/>
              <a:t>distribution of medicinal products</a:t>
            </a:r>
            <a:r>
              <a:rPr lang="en-US" dirty="0" smtClean="0"/>
              <a:t>), </a:t>
            </a:r>
            <a:r>
              <a:rPr lang="en-US" dirty="0"/>
              <a:t>is the number of independent participants at each channel level.</a:t>
            </a:r>
            <a:endParaRPr lang="ru-RU" dirty="0"/>
          </a:p>
        </p:txBody>
      </p:sp>
      <p:sp>
        <p:nvSpPr>
          <p:cNvPr id="4" name="Вертикальный свиток 3"/>
          <p:cNvSpPr/>
          <p:nvPr/>
        </p:nvSpPr>
        <p:spPr>
          <a:xfrm>
            <a:off x="-252536" y="2996952"/>
            <a:ext cx="3600400" cy="3744416"/>
          </a:xfrm>
          <a:prstGeom prst="verticalScroll">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exclusive distribution</a:t>
            </a:r>
          </a:p>
          <a:p>
            <a:pPr algn="just"/>
            <a:r>
              <a:rPr lang="en-US" sz="2000" dirty="0">
                <a:solidFill>
                  <a:schemeClr val="tx1"/>
                </a:solidFill>
              </a:rPr>
              <a:t>limited number of resellers in the geographic region (one or two) to maintain a prestigious image, control over sales channels and generate high profits through high pricing.</a:t>
            </a:r>
            <a:endParaRPr lang="ru-RU" sz="2000" dirty="0">
              <a:solidFill>
                <a:schemeClr val="tx1"/>
              </a:solidFill>
            </a:endParaRPr>
          </a:p>
        </p:txBody>
      </p:sp>
      <p:sp>
        <p:nvSpPr>
          <p:cNvPr id="5" name="Вертикальный свиток 4"/>
          <p:cNvSpPr/>
          <p:nvPr/>
        </p:nvSpPr>
        <p:spPr>
          <a:xfrm>
            <a:off x="2915816" y="2132856"/>
            <a:ext cx="3600400" cy="3744416"/>
          </a:xfrm>
          <a:prstGeom prst="verticalScroll">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dirty="0">
                <a:solidFill>
                  <a:schemeClr val="tx1"/>
                </a:solidFill>
              </a:rPr>
              <a:t>intensive distribution</a:t>
            </a:r>
          </a:p>
          <a:p>
            <a:pPr algn="just"/>
            <a:r>
              <a:rPr lang="en-US" sz="2000" dirty="0">
                <a:solidFill>
                  <a:schemeClr val="tx1"/>
                </a:solidFill>
              </a:rPr>
              <a:t>use of numerous intermediaries in order to reach a wide market, obtain high profits through mass sales and convenience of the place of purchase of medicines for the consumer.</a:t>
            </a:r>
            <a:endParaRPr lang="ru-RU" sz="2000" dirty="0">
              <a:solidFill>
                <a:schemeClr val="tx1"/>
              </a:solidFill>
            </a:endParaRPr>
          </a:p>
        </p:txBody>
      </p:sp>
      <p:sp>
        <p:nvSpPr>
          <p:cNvPr id="6" name="Вертикальный свиток 5"/>
          <p:cNvSpPr/>
          <p:nvPr/>
        </p:nvSpPr>
        <p:spPr>
          <a:xfrm>
            <a:off x="5796136" y="3015441"/>
            <a:ext cx="3600400" cy="3744416"/>
          </a:xfrm>
          <a:prstGeom prst="verticalScroll">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selective distribution</a:t>
            </a:r>
          </a:p>
          <a:p>
            <a:pPr algn="just"/>
            <a:r>
              <a:rPr lang="en-US" sz="2000" dirty="0">
                <a:solidFill>
                  <a:schemeClr val="tx1"/>
                </a:solidFill>
              </a:rPr>
              <a:t>selecting the best resellers to combine channel control, a prestigious image with sufficient sales and revenue.</a:t>
            </a:r>
            <a:endParaRPr lang="ru-RU" sz="2000" dirty="0">
              <a:solidFill>
                <a:schemeClr val="tx1"/>
              </a:solidFill>
            </a:endParaRPr>
          </a:p>
        </p:txBody>
      </p:sp>
    </p:spTree>
    <p:extLst>
      <p:ext uri="{BB962C8B-B14F-4D97-AF65-F5344CB8AC3E}">
        <p14:creationId xmlns:p14="http://schemas.microsoft.com/office/powerpoint/2010/main" val="2117279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rotWithShape="1">
          <a:blip r:embed="rId2"/>
          <a:srcRect l="27103" t="38292" r="25971" b="16529"/>
          <a:stretch/>
        </p:blipFill>
        <p:spPr bwMode="auto">
          <a:xfrm>
            <a:off x="1043606" y="0"/>
            <a:ext cx="8029813" cy="67413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68855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29818" y="4522230"/>
            <a:ext cx="7263985" cy="1283034"/>
          </a:xfrm>
          <a:solidFill>
            <a:schemeClr val="accent1">
              <a:lumMod val="20000"/>
              <a:lumOff val="80000"/>
            </a:schemeClr>
          </a:solidFill>
        </p:spPr>
        <p:txBody>
          <a:bodyPr>
            <a:normAutofit/>
          </a:bodyPr>
          <a:lstStyle/>
          <a:p>
            <a:pPr marL="82296" indent="0" algn="ctr">
              <a:buNone/>
            </a:pPr>
            <a:r>
              <a:rPr lang="en-US" sz="7200" b="1" dirty="0" smtClean="0"/>
              <a:t>for attention</a:t>
            </a:r>
            <a:r>
              <a:rPr lang="ru-RU" sz="7200" b="1" dirty="0" smtClean="0"/>
              <a:t>!</a:t>
            </a:r>
            <a:endParaRPr lang="ru-RU" sz="7200" b="1" dirty="0"/>
          </a:p>
        </p:txBody>
      </p:sp>
      <p:pic>
        <p:nvPicPr>
          <p:cNvPr id="9218" name="Picture 2" descr="G:\Универ\5-ммф\Marketing in Pharmacy_2019\спасиб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30871"/>
            <a:ext cx="7262163" cy="409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8448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683</TotalTime>
  <Words>545</Words>
  <Application>Microsoft Office PowerPoint</Application>
  <PresentationFormat>Экран (4:3)</PresentationFormat>
  <Paragraphs>46</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Corbel</vt:lpstr>
      <vt:lpstr>Gill Sans MT</vt:lpstr>
      <vt:lpstr>Verdana</vt:lpstr>
      <vt:lpstr>Wingdings 2</vt:lpstr>
      <vt:lpstr>Солнцестояние</vt:lpstr>
      <vt:lpstr>Ministry of Health of Ukraine Odesa National Medical University </vt:lpstr>
      <vt:lpstr>Sales policy of pharmaceutical enterprises</vt:lpstr>
      <vt:lpstr>TASKS OF DISTRIBUTION POLICY</vt:lpstr>
      <vt:lpstr>Презентация PowerPoint</vt:lpstr>
      <vt:lpstr>Functions of distribution channels</vt:lpstr>
      <vt:lpstr>Functions of distribution channels</vt:lpstr>
      <vt:lpstr>EXAMPLES OF VARIOUS DISTRIBUTION CHANNELS</vt:lpstr>
      <vt:lpstr>Targets for drug pricing</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Faculty of Pharmacy</dc:title>
  <dc:creator>Home</dc:creator>
  <cp:lastModifiedBy>Учетная запись Майкрософт</cp:lastModifiedBy>
  <cp:revision>101</cp:revision>
  <dcterms:created xsi:type="dcterms:W3CDTF">2019-09-03T08:02:15Z</dcterms:created>
  <dcterms:modified xsi:type="dcterms:W3CDTF">2025-09-07T12:25:15Z</dcterms:modified>
</cp:coreProperties>
</file>