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sldIdLst>
    <p:sldId id="256" r:id="rId2"/>
    <p:sldId id="280" r:id="rId3"/>
    <p:sldId id="293" r:id="rId4"/>
    <p:sldId id="294" r:id="rId5"/>
    <p:sldId id="284" r:id="rId6"/>
    <p:sldId id="290" r:id="rId7"/>
    <p:sldId id="291" r:id="rId8"/>
    <p:sldId id="295" r:id="rId9"/>
    <p:sldId id="296" r:id="rId10"/>
    <p:sldId id="279"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9" d="100"/>
          <a:sy n="89" d="100"/>
        </p:scale>
        <p:origin x="1038" y="5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9CBC85-C159-4444-96FD-F4B3A0D42CE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uk-UA"/>
        </a:p>
      </dgm:t>
    </dgm:pt>
    <dgm:pt modelId="{595D90F4-26A3-47C8-ADDD-53ED9853B9DD}">
      <dgm:prSet phldrT="[Текст]" custT="1"/>
      <dgm:spPr/>
      <dgm:t>
        <a:bodyPr/>
        <a:lstStyle/>
        <a:p>
          <a:r>
            <a:rPr lang="en-US" sz="1800" b="1" dirty="0" smtClean="0">
              <a:solidFill>
                <a:schemeClr val="tx1"/>
              </a:solidFill>
            </a:rPr>
            <a:t>The marketing role</a:t>
          </a:r>
          <a:endParaRPr lang="uk-UA" sz="1800" b="1" dirty="0">
            <a:solidFill>
              <a:schemeClr val="tx1"/>
            </a:solidFill>
          </a:endParaRPr>
        </a:p>
      </dgm:t>
    </dgm:pt>
    <dgm:pt modelId="{82AEE264-7ACB-4A99-B810-8CF18D1D573E}" type="parTrans" cxnId="{D7AE2E21-EF07-4140-8161-DFE675899CEE}">
      <dgm:prSet/>
      <dgm:spPr/>
      <dgm:t>
        <a:bodyPr/>
        <a:lstStyle/>
        <a:p>
          <a:endParaRPr lang="uk-UA"/>
        </a:p>
      </dgm:t>
    </dgm:pt>
    <dgm:pt modelId="{8517362F-8A12-4B20-877F-1E51FAC9008B}" type="sibTrans" cxnId="{D7AE2E21-EF07-4140-8161-DFE675899CEE}">
      <dgm:prSet/>
      <dgm:spPr/>
      <dgm:t>
        <a:bodyPr/>
        <a:lstStyle/>
        <a:p>
          <a:endParaRPr lang="uk-UA"/>
        </a:p>
      </dgm:t>
    </dgm:pt>
    <dgm:pt modelId="{FDC98801-2194-4780-9900-94B5F07F7575}">
      <dgm:prSet phldrT="[Текст]"/>
      <dgm:spPr/>
      <dgm:t>
        <a:bodyPr/>
        <a:lstStyle/>
        <a:p>
          <a:r>
            <a:rPr lang="en-US" dirty="0" smtClean="0"/>
            <a:t>consists in influence on a target market through each of the elements of marketing, because it includes a mechanism for the transfer of customer information, in turn, advertising is a component of marketing communications.</a:t>
          </a:r>
          <a:endParaRPr lang="uk-UA" dirty="0"/>
        </a:p>
      </dgm:t>
    </dgm:pt>
    <dgm:pt modelId="{B70FE710-77E1-4584-AEF0-EEEE23D63AF5}" type="parTrans" cxnId="{60007991-1AA1-489A-9B44-CF864EBD4BBC}">
      <dgm:prSet/>
      <dgm:spPr/>
      <dgm:t>
        <a:bodyPr/>
        <a:lstStyle/>
        <a:p>
          <a:endParaRPr lang="uk-UA"/>
        </a:p>
      </dgm:t>
    </dgm:pt>
    <dgm:pt modelId="{63D27FB9-AFBC-49EA-AE05-8CF1864861A5}" type="sibTrans" cxnId="{60007991-1AA1-489A-9B44-CF864EBD4BBC}">
      <dgm:prSet/>
      <dgm:spPr/>
      <dgm:t>
        <a:bodyPr/>
        <a:lstStyle/>
        <a:p>
          <a:endParaRPr lang="uk-UA"/>
        </a:p>
      </dgm:t>
    </dgm:pt>
    <dgm:pt modelId="{A04B261D-EFF0-4A7E-A7E7-251C8D0117A9}">
      <dgm:prSet phldrT="[Текст]" custT="1"/>
      <dgm:spPr/>
      <dgm:t>
        <a:bodyPr/>
        <a:lstStyle/>
        <a:p>
          <a:r>
            <a:rPr lang="en-US" sz="1800" b="1" dirty="0" smtClean="0">
              <a:solidFill>
                <a:schemeClr val="tx1"/>
              </a:solidFill>
            </a:rPr>
            <a:t>The communicative role</a:t>
          </a:r>
          <a:endParaRPr lang="uk-UA" sz="1800" b="1" dirty="0">
            <a:solidFill>
              <a:schemeClr val="tx1"/>
            </a:solidFill>
          </a:endParaRPr>
        </a:p>
      </dgm:t>
    </dgm:pt>
    <dgm:pt modelId="{1567689A-D73C-4E7F-8D07-D86FD6EA85A9}" type="parTrans" cxnId="{38113482-B87E-4E56-9B54-C7672959B906}">
      <dgm:prSet/>
      <dgm:spPr/>
      <dgm:t>
        <a:bodyPr/>
        <a:lstStyle/>
        <a:p>
          <a:endParaRPr lang="uk-UA"/>
        </a:p>
      </dgm:t>
    </dgm:pt>
    <dgm:pt modelId="{DC458577-99F3-4ABA-B562-5F4961217281}" type="sibTrans" cxnId="{38113482-B87E-4E56-9B54-C7672959B906}">
      <dgm:prSet/>
      <dgm:spPr/>
      <dgm:t>
        <a:bodyPr/>
        <a:lstStyle/>
        <a:p>
          <a:endParaRPr lang="uk-UA"/>
        </a:p>
      </dgm:t>
    </dgm:pt>
    <dgm:pt modelId="{3745FA2A-011C-49A2-8EA9-C9AB2AF1A45F}">
      <dgm:prSet phldrT="[Текст]"/>
      <dgm:spPr/>
      <dgm:t>
        <a:bodyPr/>
        <a:lstStyle/>
        <a:p>
          <a:r>
            <a:rPr lang="en-US" dirty="0" smtClean="0"/>
            <a:t>is that advertising is a form of mass communication. It transmits various types of marketing information to achieve understanding between buyers and sellers in the market.</a:t>
          </a:r>
          <a:endParaRPr lang="uk-UA" dirty="0"/>
        </a:p>
      </dgm:t>
    </dgm:pt>
    <dgm:pt modelId="{F63F3081-418D-4771-B5E5-1608B2A3AA6B}" type="parTrans" cxnId="{F0252B53-1571-451D-BE77-559357AD15A8}">
      <dgm:prSet/>
      <dgm:spPr/>
      <dgm:t>
        <a:bodyPr/>
        <a:lstStyle/>
        <a:p>
          <a:endParaRPr lang="uk-UA"/>
        </a:p>
      </dgm:t>
    </dgm:pt>
    <dgm:pt modelId="{BC2831AA-46DB-4546-91F9-8E8243891D48}" type="sibTrans" cxnId="{F0252B53-1571-451D-BE77-559357AD15A8}">
      <dgm:prSet/>
      <dgm:spPr/>
      <dgm:t>
        <a:bodyPr/>
        <a:lstStyle/>
        <a:p>
          <a:endParaRPr lang="uk-UA"/>
        </a:p>
      </dgm:t>
    </dgm:pt>
    <dgm:pt modelId="{85FC9B84-79B7-41B1-B9C7-A8BAFAECEB85}">
      <dgm:prSet phldrT="[Текст]" custT="1"/>
      <dgm:spPr/>
      <dgm:t>
        <a:bodyPr/>
        <a:lstStyle/>
        <a:p>
          <a:r>
            <a:rPr lang="en-US" sz="1800" b="1" dirty="0" smtClean="0">
              <a:solidFill>
                <a:schemeClr val="tx1"/>
              </a:solidFill>
            </a:rPr>
            <a:t>On economic role</a:t>
          </a:r>
          <a:endParaRPr lang="uk-UA" sz="1800" b="1" dirty="0">
            <a:solidFill>
              <a:schemeClr val="tx1"/>
            </a:solidFill>
          </a:endParaRPr>
        </a:p>
      </dgm:t>
    </dgm:pt>
    <dgm:pt modelId="{DDEDB5E0-7EC0-417A-9193-3C67A0B4033D}" type="parTrans" cxnId="{FA3776EA-07C6-42EE-8AD7-34B8D09908FF}">
      <dgm:prSet/>
      <dgm:spPr/>
      <dgm:t>
        <a:bodyPr/>
        <a:lstStyle/>
        <a:p>
          <a:endParaRPr lang="uk-UA"/>
        </a:p>
      </dgm:t>
    </dgm:pt>
    <dgm:pt modelId="{7A4C0AE0-6FC4-4EAA-9A93-5F3229484BE5}" type="sibTrans" cxnId="{FA3776EA-07C6-42EE-8AD7-34B8D09908FF}">
      <dgm:prSet/>
      <dgm:spPr/>
      <dgm:t>
        <a:bodyPr/>
        <a:lstStyle/>
        <a:p>
          <a:endParaRPr lang="uk-UA"/>
        </a:p>
      </dgm:t>
    </dgm:pt>
    <dgm:pt modelId="{42D97A5B-FC79-447C-B96C-77FE156D82AF}">
      <dgm:prSet phldrT="[Текст]"/>
      <dgm:spPr/>
      <dgm:t>
        <a:bodyPr/>
        <a:lstStyle/>
        <a:p>
          <a:r>
            <a:rPr lang="en-US" dirty="0" smtClean="0"/>
            <a:t>of the system, there are two views concerning the impact of advertising on the economy.</a:t>
          </a:r>
          <a:endParaRPr lang="uk-UA" dirty="0"/>
        </a:p>
      </dgm:t>
    </dgm:pt>
    <dgm:pt modelId="{860A1318-D2A5-4CA9-860E-35CEDE70FD13}" type="parTrans" cxnId="{4AC5420B-EF13-4EC1-AE62-2319803E5E08}">
      <dgm:prSet/>
      <dgm:spPr/>
      <dgm:t>
        <a:bodyPr/>
        <a:lstStyle/>
        <a:p>
          <a:endParaRPr lang="uk-UA"/>
        </a:p>
      </dgm:t>
    </dgm:pt>
    <dgm:pt modelId="{C26B8E72-B139-439F-AE68-FE3E7EADC775}" type="sibTrans" cxnId="{4AC5420B-EF13-4EC1-AE62-2319803E5E08}">
      <dgm:prSet/>
      <dgm:spPr/>
      <dgm:t>
        <a:bodyPr/>
        <a:lstStyle/>
        <a:p>
          <a:endParaRPr lang="uk-UA"/>
        </a:p>
      </dgm:t>
    </dgm:pt>
    <dgm:pt modelId="{319B4F61-4787-4E8D-B3C6-A25502A17529}">
      <dgm:prSet custT="1"/>
      <dgm:spPr/>
      <dgm:t>
        <a:bodyPr/>
        <a:lstStyle/>
        <a:p>
          <a:r>
            <a:rPr lang="en-US" sz="1800" b="1" dirty="0" smtClean="0">
              <a:solidFill>
                <a:schemeClr val="tx1"/>
              </a:solidFill>
            </a:rPr>
            <a:t>The social role</a:t>
          </a:r>
          <a:endParaRPr lang="uk-UA" sz="1800" b="1" dirty="0">
            <a:solidFill>
              <a:schemeClr val="tx1"/>
            </a:solidFill>
          </a:endParaRPr>
        </a:p>
      </dgm:t>
    </dgm:pt>
    <dgm:pt modelId="{158538C2-949F-4642-A04A-C44831C1F082}" type="parTrans" cxnId="{F6EE8FFA-E232-4BFA-B77F-BE1BF033AE1C}">
      <dgm:prSet/>
      <dgm:spPr/>
      <dgm:t>
        <a:bodyPr/>
        <a:lstStyle/>
        <a:p>
          <a:endParaRPr lang="uk-UA"/>
        </a:p>
      </dgm:t>
    </dgm:pt>
    <dgm:pt modelId="{7EFB2193-CDCA-4F35-BBDA-D290EFC17506}" type="sibTrans" cxnId="{F6EE8FFA-E232-4BFA-B77F-BE1BF033AE1C}">
      <dgm:prSet/>
      <dgm:spPr/>
      <dgm:t>
        <a:bodyPr/>
        <a:lstStyle/>
        <a:p>
          <a:endParaRPr lang="uk-UA"/>
        </a:p>
      </dgm:t>
    </dgm:pt>
    <dgm:pt modelId="{5DCCFACA-BD87-4FE9-995C-E4416FD7D9B8}">
      <dgm:prSet/>
      <dgm:spPr/>
      <dgm:t>
        <a:bodyPr/>
        <a:lstStyle/>
        <a:p>
          <a:r>
            <a:rPr lang="en-US" dirty="0" smtClean="0"/>
            <a:t>1. Advertising informs about the new and improved products</a:t>
          </a:r>
          <a:endParaRPr lang="uk-UA" dirty="0"/>
        </a:p>
      </dgm:t>
    </dgm:pt>
    <dgm:pt modelId="{4C6BF18E-C246-4BCD-ABA8-D2CC4ED881AD}" type="parTrans" cxnId="{F72A2F5B-9FDE-4E2F-B58A-73FEFC4A7609}">
      <dgm:prSet/>
      <dgm:spPr/>
      <dgm:t>
        <a:bodyPr/>
        <a:lstStyle/>
        <a:p>
          <a:endParaRPr lang="uk-UA"/>
        </a:p>
      </dgm:t>
    </dgm:pt>
    <dgm:pt modelId="{3259760F-8578-45DB-8A63-CFEDFFD47AFA}" type="sibTrans" cxnId="{F72A2F5B-9FDE-4E2F-B58A-73FEFC4A7609}">
      <dgm:prSet/>
      <dgm:spPr/>
      <dgm:t>
        <a:bodyPr/>
        <a:lstStyle/>
        <a:p>
          <a:endParaRPr lang="uk-UA"/>
        </a:p>
      </dgm:t>
    </dgm:pt>
    <dgm:pt modelId="{20E264D8-BC2D-4AB5-8CEC-7F106724376A}">
      <dgm:prSet/>
      <dgm:spPr/>
      <dgm:t>
        <a:bodyPr/>
        <a:lstStyle/>
        <a:p>
          <a:r>
            <a:rPr lang="en-US" dirty="0" smtClean="0"/>
            <a:t>2. Facilitates comparison of products, enabling the buyer to make a decision on the purchase</a:t>
          </a:r>
          <a:endParaRPr lang="uk-UA" dirty="0"/>
        </a:p>
      </dgm:t>
    </dgm:pt>
    <dgm:pt modelId="{5382294F-52AF-4042-9FE9-153A35A29A3E}" type="parTrans" cxnId="{133B8D3E-B7E2-4E21-990F-DEEAE69B6348}">
      <dgm:prSet/>
      <dgm:spPr/>
      <dgm:t>
        <a:bodyPr/>
        <a:lstStyle/>
        <a:p>
          <a:endParaRPr lang="uk-UA"/>
        </a:p>
      </dgm:t>
    </dgm:pt>
    <dgm:pt modelId="{6C5CFFA1-2075-415B-B3FB-042089EF47A8}" type="sibTrans" cxnId="{133B8D3E-B7E2-4E21-990F-DEEAE69B6348}">
      <dgm:prSet/>
      <dgm:spPr/>
      <dgm:t>
        <a:bodyPr/>
        <a:lstStyle/>
        <a:p>
          <a:endParaRPr lang="uk-UA"/>
        </a:p>
      </dgm:t>
    </dgm:pt>
    <dgm:pt modelId="{DC2FCF36-1401-4137-B3D6-C3E031756188}">
      <dgm:prSet/>
      <dgm:spPr/>
      <dgm:t>
        <a:bodyPr/>
        <a:lstStyle/>
        <a:p>
          <a:r>
            <a:rPr lang="en-US" dirty="0" smtClean="0"/>
            <a:t>3. Advertising has an impact on people</a:t>
          </a:r>
          <a:endParaRPr lang="uk-UA" dirty="0"/>
        </a:p>
      </dgm:t>
    </dgm:pt>
    <dgm:pt modelId="{D663819B-73F3-4677-9103-961B1C601109}" type="parTrans" cxnId="{AB36B849-96E4-47D9-80C2-ACCA8C1C854E}">
      <dgm:prSet/>
      <dgm:spPr/>
      <dgm:t>
        <a:bodyPr/>
        <a:lstStyle/>
        <a:p>
          <a:endParaRPr lang="uk-UA"/>
        </a:p>
      </dgm:t>
    </dgm:pt>
    <dgm:pt modelId="{607F960C-E0D9-4C6C-AF66-F0073B76D388}" type="sibTrans" cxnId="{AB36B849-96E4-47D9-80C2-ACCA8C1C854E}">
      <dgm:prSet/>
      <dgm:spPr/>
      <dgm:t>
        <a:bodyPr/>
        <a:lstStyle/>
        <a:p>
          <a:endParaRPr lang="uk-UA"/>
        </a:p>
      </dgm:t>
    </dgm:pt>
    <dgm:pt modelId="{0BCA2AA6-3DCC-4A5B-8154-6D817D1BBA73}">
      <dgm:prSet/>
      <dgm:spPr/>
      <dgm:t>
        <a:bodyPr/>
        <a:lstStyle/>
        <a:p>
          <a:r>
            <a:rPr lang="en-US" dirty="0" smtClean="0"/>
            <a:t>4. Development of advertising is to some extent an indicator of social development.</a:t>
          </a:r>
          <a:endParaRPr lang="uk-UA" dirty="0"/>
        </a:p>
      </dgm:t>
    </dgm:pt>
    <dgm:pt modelId="{CFB1B8A0-B17F-47D7-AD55-456FF40428FE}" type="parTrans" cxnId="{6E88E049-0814-4ACD-ABCC-D2F2A3732EE5}">
      <dgm:prSet/>
      <dgm:spPr/>
      <dgm:t>
        <a:bodyPr/>
        <a:lstStyle/>
        <a:p>
          <a:endParaRPr lang="uk-UA"/>
        </a:p>
      </dgm:t>
    </dgm:pt>
    <dgm:pt modelId="{5CD05621-5DED-451B-82D8-1F157990BCAB}" type="sibTrans" cxnId="{6E88E049-0814-4ACD-ABCC-D2F2A3732EE5}">
      <dgm:prSet/>
      <dgm:spPr/>
      <dgm:t>
        <a:bodyPr/>
        <a:lstStyle/>
        <a:p>
          <a:endParaRPr lang="uk-UA"/>
        </a:p>
      </dgm:t>
    </dgm:pt>
    <dgm:pt modelId="{721210D8-7E4E-43C8-BAD1-FD10DFCD1CBF}" type="pres">
      <dgm:prSet presAssocID="{139CBC85-C159-4444-96FD-F4B3A0D42CE9}" presName="Name0" presStyleCnt="0">
        <dgm:presLayoutVars>
          <dgm:dir/>
          <dgm:animLvl val="lvl"/>
          <dgm:resizeHandles val="exact"/>
        </dgm:presLayoutVars>
      </dgm:prSet>
      <dgm:spPr/>
      <dgm:t>
        <a:bodyPr/>
        <a:lstStyle/>
        <a:p>
          <a:endParaRPr lang="uk-UA"/>
        </a:p>
      </dgm:t>
    </dgm:pt>
    <dgm:pt modelId="{B4E8B6AA-48EC-47CF-916C-23FB68D89CF1}" type="pres">
      <dgm:prSet presAssocID="{595D90F4-26A3-47C8-ADDD-53ED9853B9DD}" presName="linNode" presStyleCnt="0"/>
      <dgm:spPr/>
    </dgm:pt>
    <dgm:pt modelId="{EAD50128-6058-4628-8461-CDDE88A0D23D}" type="pres">
      <dgm:prSet presAssocID="{595D90F4-26A3-47C8-ADDD-53ED9853B9DD}" presName="parentText" presStyleLbl="node1" presStyleIdx="0" presStyleCnt="4" custScaleX="126241">
        <dgm:presLayoutVars>
          <dgm:chMax val="1"/>
          <dgm:bulletEnabled val="1"/>
        </dgm:presLayoutVars>
      </dgm:prSet>
      <dgm:spPr/>
      <dgm:t>
        <a:bodyPr/>
        <a:lstStyle/>
        <a:p>
          <a:endParaRPr lang="uk-UA"/>
        </a:p>
      </dgm:t>
    </dgm:pt>
    <dgm:pt modelId="{94E7B28A-37EF-465F-92B3-6926D9FDFC2E}" type="pres">
      <dgm:prSet presAssocID="{595D90F4-26A3-47C8-ADDD-53ED9853B9DD}" presName="descendantText" presStyleLbl="alignAccFollowNode1" presStyleIdx="0" presStyleCnt="4" custScaleX="221758">
        <dgm:presLayoutVars>
          <dgm:bulletEnabled val="1"/>
        </dgm:presLayoutVars>
      </dgm:prSet>
      <dgm:spPr/>
      <dgm:t>
        <a:bodyPr/>
        <a:lstStyle/>
        <a:p>
          <a:endParaRPr lang="uk-UA"/>
        </a:p>
      </dgm:t>
    </dgm:pt>
    <dgm:pt modelId="{F6C6FE41-4627-4798-B4D1-9251EE804A91}" type="pres">
      <dgm:prSet presAssocID="{8517362F-8A12-4B20-877F-1E51FAC9008B}" presName="sp" presStyleCnt="0"/>
      <dgm:spPr/>
    </dgm:pt>
    <dgm:pt modelId="{932CC3A5-E1CB-4009-80BD-2833D7FDBB01}" type="pres">
      <dgm:prSet presAssocID="{A04B261D-EFF0-4A7E-A7E7-251C8D0117A9}" presName="linNode" presStyleCnt="0"/>
      <dgm:spPr/>
    </dgm:pt>
    <dgm:pt modelId="{10A07A43-4967-4630-A444-270E62305D8D}" type="pres">
      <dgm:prSet presAssocID="{A04B261D-EFF0-4A7E-A7E7-251C8D0117A9}" presName="parentText" presStyleLbl="node1" presStyleIdx="1" presStyleCnt="4" custScaleX="126241">
        <dgm:presLayoutVars>
          <dgm:chMax val="1"/>
          <dgm:bulletEnabled val="1"/>
        </dgm:presLayoutVars>
      </dgm:prSet>
      <dgm:spPr/>
      <dgm:t>
        <a:bodyPr/>
        <a:lstStyle/>
        <a:p>
          <a:endParaRPr lang="uk-UA"/>
        </a:p>
      </dgm:t>
    </dgm:pt>
    <dgm:pt modelId="{9F31951A-CD15-4C9C-B0F0-4B8F34AAB770}" type="pres">
      <dgm:prSet presAssocID="{A04B261D-EFF0-4A7E-A7E7-251C8D0117A9}" presName="descendantText" presStyleLbl="alignAccFollowNode1" presStyleIdx="1" presStyleCnt="4" custScaleX="221758">
        <dgm:presLayoutVars>
          <dgm:bulletEnabled val="1"/>
        </dgm:presLayoutVars>
      </dgm:prSet>
      <dgm:spPr/>
      <dgm:t>
        <a:bodyPr/>
        <a:lstStyle/>
        <a:p>
          <a:endParaRPr lang="uk-UA"/>
        </a:p>
      </dgm:t>
    </dgm:pt>
    <dgm:pt modelId="{7F44096C-8BBE-4A56-B8DC-5EDE8F09315D}" type="pres">
      <dgm:prSet presAssocID="{DC458577-99F3-4ABA-B562-5F4961217281}" presName="sp" presStyleCnt="0"/>
      <dgm:spPr/>
    </dgm:pt>
    <dgm:pt modelId="{EEBCD513-BB8E-4F91-97A9-46045C6F9FBD}" type="pres">
      <dgm:prSet presAssocID="{85FC9B84-79B7-41B1-B9C7-A8BAFAECEB85}" presName="linNode" presStyleCnt="0"/>
      <dgm:spPr/>
    </dgm:pt>
    <dgm:pt modelId="{82D18EAE-5958-4CAE-938D-ADA3E0EDD984}" type="pres">
      <dgm:prSet presAssocID="{85FC9B84-79B7-41B1-B9C7-A8BAFAECEB85}" presName="parentText" presStyleLbl="node1" presStyleIdx="2" presStyleCnt="4" custScaleX="126241">
        <dgm:presLayoutVars>
          <dgm:chMax val="1"/>
          <dgm:bulletEnabled val="1"/>
        </dgm:presLayoutVars>
      </dgm:prSet>
      <dgm:spPr/>
      <dgm:t>
        <a:bodyPr/>
        <a:lstStyle/>
        <a:p>
          <a:endParaRPr lang="uk-UA"/>
        </a:p>
      </dgm:t>
    </dgm:pt>
    <dgm:pt modelId="{F4C233AB-C971-405F-AD62-B7A4D6EFE1E7}" type="pres">
      <dgm:prSet presAssocID="{85FC9B84-79B7-41B1-B9C7-A8BAFAECEB85}" presName="descendantText" presStyleLbl="alignAccFollowNode1" presStyleIdx="2" presStyleCnt="4" custScaleX="221758">
        <dgm:presLayoutVars>
          <dgm:bulletEnabled val="1"/>
        </dgm:presLayoutVars>
      </dgm:prSet>
      <dgm:spPr/>
      <dgm:t>
        <a:bodyPr/>
        <a:lstStyle/>
        <a:p>
          <a:endParaRPr lang="uk-UA"/>
        </a:p>
      </dgm:t>
    </dgm:pt>
    <dgm:pt modelId="{6F92FA73-575E-463C-8100-471998C9ABB2}" type="pres">
      <dgm:prSet presAssocID="{7A4C0AE0-6FC4-4EAA-9A93-5F3229484BE5}" presName="sp" presStyleCnt="0"/>
      <dgm:spPr/>
    </dgm:pt>
    <dgm:pt modelId="{47CACCCC-A2D2-48E2-BA9D-320065C01239}" type="pres">
      <dgm:prSet presAssocID="{319B4F61-4787-4E8D-B3C6-A25502A17529}" presName="linNode" presStyleCnt="0"/>
      <dgm:spPr/>
    </dgm:pt>
    <dgm:pt modelId="{C398FDC9-7483-42A7-A5B7-8B007A3B4032}" type="pres">
      <dgm:prSet presAssocID="{319B4F61-4787-4E8D-B3C6-A25502A17529}" presName="parentText" presStyleLbl="node1" presStyleIdx="3" presStyleCnt="4" custScaleX="126241">
        <dgm:presLayoutVars>
          <dgm:chMax val="1"/>
          <dgm:bulletEnabled val="1"/>
        </dgm:presLayoutVars>
      </dgm:prSet>
      <dgm:spPr/>
      <dgm:t>
        <a:bodyPr/>
        <a:lstStyle/>
        <a:p>
          <a:endParaRPr lang="uk-UA"/>
        </a:p>
      </dgm:t>
    </dgm:pt>
    <dgm:pt modelId="{CFFD003E-642A-449D-BFF8-357CEF33506B}" type="pres">
      <dgm:prSet presAssocID="{319B4F61-4787-4E8D-B3C6-A25502A17529}" presName="descendantText" presStyleLbl="alignAccFollowNode1" presStyleIdx="3" presStyleCnt="4" custScaleX="221758">
        <dgm:presLayoutVars>
          <dgm:bulletEnabled val="1"/>
        </dgm:presLayoutVars>
      </dgm:prSet>
      <dgm:spPr/>
      <dgm:t>
        <a:bodyPr/>
        <a:lstStyle/>
        <a:p>
          <a:endParaRPr lang="uk-UA"/>
        </a:p>
      </dgm:t>
    </dgm:pt>
  </dgm:ptLst>
  <dgm:cxnLst>
    <dgm:cxn modelId="{B5ACD4EF-B3DB-4124-81C8-08CB71ABFBC7}" type="presOf" srcId="{595D90F4-26A3-47C8-ADDD-53ED9853B9DD}" destId="{EAD50128-6058-4628-8461-CDDE88A0D23D}" srcOrd="0" destOrd="0" presId="urn:microsoft.com/office/officeart/2005/8/layout/vList5"/>
    <dgm:cxn modelId="{2C2FDCDC-9DCE-4D31-AD68-3CDE843C909A}" type="presOf" srcId="{5DCCFACA-BD87-4FE9-995C-E4416FD7D9B8}" destId="{CFFD003E-642A-449D-BFF8-357CEF33506B}" srcOrd="0" destOrd="0" presId="urn:microsoft.com/office/officeart/2005/8/layout/vList5"/>
    <dgm:cxn modelId="{629982E1-A21F-4159-9121-B50C56FCBF34}" type="presOf" srcId="{0BCA2AA6-3DCC-4A5B-8154-6D817D1BBA73}" destId="{CFFD003E-642A-449D-BFF8-357CEF33506B}" srcOrd="0" destOrd="3" presId="urn:microsoft.com/office/officeart/2005/8/layout/vList5"/>
    <dgm:cxn modelId="{EC9EB3FA-6C66-4E9D-BE27-0238E021DDEB}" type="presOf" srcId="{319B4F61-4787-4E8D-B3C6-A25502A17529}" destId="{C398FDC9-7483-42A7-A5B7-8B007A3B4032}" srcOrd="0" destOrd="0" presId="urn:microsoft.com/office/officeart/2005/8/layout/vList5"/>
    <dgm:cxn modelId="{6023B814-C795-483A-82B1-F2EF247831B2}" type="presOf" srcId="{A04B261D-EFF0-4A7E-A7E7-251C8D0117A9}" destId="{10A07A43-4967-4630-A444-270E62305D8D}" srcOrd="0" destOrd="0" presId="urn:microsoft.com/office/officeart/2005/8/layout/vList5"/>
    <dgm:cxn modelId="{AB36B849-96E4-47D9-80C2-ACCA8C1C854E}" srcId="{319B4F61-4787-4E8D-B3C6-A25502A17529}" destId="{DC2FCF36-1401-4137-B3D6-C3E031756188}" srcOrd="2" destOrd="0" parTransId="{D663819B-73F3-4677-9103-961B1C601109}" sibTransId="{607F960C-E0D9-4C6C-AF66-F0073B76D388}"/>
    <dgm:cxn modelId="{18DE38A5-F470-45C3-B4BC-2BA99D40B054}" type="presOf" srcId="{FDC98801-2194-4780-9900-94B5F07F7575}" destId="{94E7B28A-37EF-465F-92B3-6926D9FDFC2E}" srcOrd="0" destOrd="0" presId="urn:microsoft.com/office/officeart/2005/8/layout/vList5"/>
    <dgm:cxn modelId="{6E88E049-0814-4ACD-ABCC-D2F2A3732EE5}" srcId="{319B4F61-4787-4E8D-B3C6-A25502A17529}" destId="{0BCA2AA6-3DCC-4A5B-8154-6D817D1BBA73}" srcOrd="3" destOrd="0" parTransId="{CFB1B8A0-B17F-47D7-AD55-456FF40428FE}" sibTransId="{5CD05621-5DED-451B-82D8-1F157990BCAB}"/>
    <dgm:cxn modelId="{9694F225-C24C-4C74-A4AC-52454326847E}" type="presOf" srcId="{85FC9B84-79B7-41B1-B9C7-A8BAFAECEB85}" destId="{82D18EAE-5958-4CAE-938D-ADA3E0EDD984}" srcOrd="0" destOrd="0" presId="urn:microsoft.com/office/officeart/2005/8/layout/vList5"/>
    <dgm:cxn modelId="{F6EE8FFA-E232-4BFA-B77F-BE1BF033AE1C}" srcId="{139CBC85-C159-4444-96FD-F4B3A0D42CE9}" destId="{319B4F61-4787-4E8D-B3C6-A25502A17529}" srcOrd="3" destOrd="0" parTransId="{158538C2-949F-4642-A04A-C44831C1F082}" sibTransId="{7EFB2193-CDCA-4F35-BBDA-D290EFC17506}"/>
    <dgm:cxn modelId="{FA3776EA-07C6-42EE-8AD7-34B8D09908FF}" srcId="{139CBC85-C159-4444-96FD-F4B3A0D42CE9}" destId="{85FC9B84-79B7-41B1-B9C7-A8BAFAECEB85}" srcOrd="2" destOrd="0" parTransId="{DDEDB5E0-7EC0-417A-9193-3C67A0B4033D}" sibTransId="{7A4C0AE0-6FC4-4EAA-9A93-5F3229484BE5}"/>
    <dgm:cxn modelId="{E34432FB-20A4-4593-AB88-6961C1A71CBD}" type="presOf" srcId="{3745FA2A-011C-49A2-8EA9-C9AB2AF1A45F}" destId="{9F31951A-CD15-4C9C-B0F0-4B8F34AAB770}" srcOrd="0" destOrd="0" presId="urn:microsoft.com/office/officeart/2005/8/layout/vList5"/>
    <dgm:cxn modelId="{F75EDBB0-136D-40C6-9E81-D564BC567232}" type="presOf" srcId="{42D97A5B-FC79-447C-B96C-77FE156D82AF}" destId="{F4C233AB-C971-405F-AD62-B7A4D6EFE1E7}" srcOrd="0" destOrd="0" presId="urn:microsoft.com/office/officeart/2005/8/layout/vList5"/>
    <dgm:cxn modelId="{6B77976E-5ACD-44F7-BD5E-74E542B72139}" type="presOf" srcId="{139CBC85-C159-4444-96FD-F4B3A0D42CE9}" destId="{721210D8-7E4E-43C8-BAD1-FD10DFCD1CBF}" srcOrd="0" destOrd="0" presId="urn:microsoft.com/office/officeart/2005/8/layout/vList5"/>
    <dgm:cxn modelId="{F0252B53-1571-451D-BE77-559357AD15A8}" srcId="{A04B261D-EFF0-4A7E-A7E7-251C8D0117A9}" destId="{3745FA2A-011C-49A2-8EA9-C9AB2AF1A45F}" srcOrd="0" destOrd="0" parTransId="{F63F3081-418D-4771-B5E5-1608B2A3AA6B}" sibTransId="{BC2831AA-46DB-4546-91F9-8E8243891D48}"/>
    <dgm:cxn modelId="{4AC5420B-EF13-4EC1-AE62-2319803E5E08}" srcId="{85FC9B84-79B7-41B1-B9C7-A8BAFAECEB85}" destId="{42D97A5B-FC79-447C-B96C-77FE156D82AF}" srcOrd="0" destOrd="0" parTransId="{860A1318-D2A5-4CA9-860E-35CEDE70FD13}" sibTransId="{C26B8E72-B139-439F-AE68-FE3E7EADC775}"/>
    <dgm:cxn modelId="{7F20AC68-C2CC-40FB-89CC-82B372A28DC5}" type="presOf" srcId="{20E264D8-BC2D-4AB5-8CEC-7F106724376A}" destId="{CFFD003E-642A-449D-BFF8-357CEF33506B}" srcOrd="0" destOrd="1" presId="urn:microsoft.com/office/officeart/2005/8/layout/vList5"/>
    <dgm:cxn modelId="{38113482-B87E-4E56-9B54-C7672959B906}" srcId="{139CBC85-C159-4444-96FD-F4B3A0D42CE9}" destId="{A04B261D-EFF0-4A7E-A7E7-251C8D0117A9}" srcOrd="1" destOrd="0" parTransId="{1567689A-D73C-4E7F-8D07-D86FD6EA85A9}" sibTransId="{DC458577-99F3-4ABA-B562-5F4961217281}"/>
    <dgm:cxn modelId="{D7AE2E21-EF07-4140-8161-DFE675899CEE}" srcId="{139CBC85-C159-4444-96FD-F4B3A0D42CE9}" destId="{595D90F4-26A3-47C8-ADDD-53ED9853B9DD}" srcOrd="0" destOrd="0" parTransId="{82AEE264-7ACB-4A99-B810-8CF18D1D573E}" sibTransId="{8517362F-8A12-4B20-877F-1E51FAC9008B}"/>
    <dgm:cxn modelId="{133B8D3E-B7E2-4E21-990F-DEEAE69B6348}" srcId="{319B4F61-4787-4E8D-B3C6-A25502A17529}" destId="{20E264D8-BC2D-4AB5-8CEC-7F106724376A}" srcOrd="1" destOrd="0" parTransId="{5382294F-52AF-4042-9FE9-153A35A29A3E}" sibTransId="{6C5CFFA1-2075-415B-B3FB-042089EF47A8}"/>
    <dgm:cxn modelId="{60007991-1AA1-489A-9B44-CF864EBD4BBC}" srcId="{595D90F4-26A3-47C8-ADDD-53ED9853B9DD}" destId="{FDC98801-2194-4780-9900-94B5F07F7575}" srcOrd="0" destOrd="0" parTransId="{B70FE710-77E1-4584-AEF0-EEEE23D63AF5}" sibTransId="{63D27FB9-AFBC-49EA-AE05-8CF1864861A5}"/>
    <dgm:cxn modelId="{F72A2F5B-9FDE-4E2F-B58A-73FEFC4A7609}" srcId="{319B4F61-4787-4E8D-B3C6-A25502A17529}" destId="{5DCCFACA-BD87-4FE9-995C-E4416FD7D9B8}" srcOrd="0" destOrd="0" parTransId="{4C6BF18E-C246-4BCD-ABA8-D2CC4ED881AD}" sibTransId="{3259760F-8578-45DB-8A63-CFEDFFD47AFA}"/>
    <dgm:cxn modelId="{8498F3C8-4496-4A79-8483-26FB61104A72}" type="presOf" srcId="{DC2FCF36-1401-4137-B3D6-C3E031756188}" destId="{CFFD003E-642A-449D-BFF8-357CEF33506B}" srcOrd="0" destOrd="2" presId="urn:microsoft.com/office/officeart/2005/8/layout/vList5"/>
    <dgm:cxn modelId="{BEDEDDDE-A805-457A-A429-FEE1295EBFE6}" type="presParOf" srcId="{721210D8-7E4E-43C8-BAD1-FD10DFCD1CBF}" destId="{B4E8B6AA-48EC-47CF-916C-23FB68D89CF1}" srcOrd="0" destOrd="0" presId="urn:microsoft.com/office/officeart/2005/8/layout/vList5"/>
    <dgm:cxn modelId="{7F806A1B-E423-4328-BC9C-43F7704C54F1}" type="presParOf" srcId="{B4E8B6AA-48EC-47CF-916C-23FB68D89CF1}" destId="{EAD50128-6058-4628-8461-CDDE88A0D23D}" srcOrd="0" destOrd="0" presId="urn:microsoft.com/office/officeart/2005/8/layout/vList5"/>
    <dgm:cxn modelId="{C0855C85-637B-45EE-BC0E-2B692145CCB1}" type="presParOf" srcId="{B4E8B6AA-48EC-47CF-916C-23FB68D89CF1}" destId="{94E7B28A-37EF-465F-92B3-6926D9FDFC2E}" srcOrd="1" destOrd="0" presId="urn:microsoft.com/office/officeart/2005/8/layout/vList5"/>
    <dgm:cxn modelId="{9D323442-E1A0-4099-9134-05BC5F044128}" type="presParOf" srcId="{721210D8-7E4E-43C8-BAD1-FD10DFCD1CBF}" destId="{F6C6FE41-4627-4798-B4D1-9251EE804A91}" srcOrd="1" destOrd="0" presId="urn:microsoft.com/office/officeart/2005/8/layout/vList5"/>
    <dgm:cxn modelId="{C137A36F-BABA-494D-98FC-3BF8CDD83771}" type="presParOf" srcId="{721210D8-7E4E-43C8-BAD1-FD10DFCD1CBF}" destId="{932CC3A5-E1CB-4009-80BD-2833D7FDBB01}" srcOrd="2" destOrd="0" presId="urn:microsoft.com/office/officeart/2005/8/layout/vList5"/>
    <dgm:cxn modelId="{C966B011-21E9-4D2A-82F0-3CB699FFBD93}" type="presParOf" srcId="{932CC3A5-E1CB-4009-80BD-2833D7FDBB01}" destId="{10A07A43-4967-4630-A444-270E62305D8D}" srcOrd="0" destOrd="0" presId="urn:microsoft.com/office/officeart/2005/8/layout/vList5"/>
    <dgm:cxn modelId="{C1BF3B1C-88B9-45EA-A257-A9ACE657A677}" type="presParOf" srcId="{932CC3A5-E1CB-4009-80BD-2833D7FDBB01}" destId="{9F31951A-CD15-4C9C-B0F0-4B8F34AAB770}" srcOrd="1" destOrd="0" presId="urn:microsoft.com/office/officeart/2005/8/layout/vList5"/>
    <dgm:cxn modelId="{AED7A277-C729-46E8-B50C-4CEB76B8D39B}" type="presParOf" srcId="{721210D8-7E4E-43C8-BAD1-FD10DFCD1CBF}" destId="{7F44096C-8BBE-4A56-B8DC-5EDE8F09315D}" srcOrd="3" destOrd="0" presId="urn:microsoft.com/office/officeart/2005/8/layout/vList5"/>
    <dgm:cxn modelId="{221EDD19-39CA-42B8-B45A-964B7CB91FBD}" type="presParOf" srcId="{721210D8-7E4E-43C8-BAD1-FD10DFCD1CBF}" destId="{EEBCD513-BB8E-4F91-97A9-46045C6F9FBD}" srcOrd="4" destOrd="0" presId="urn:microsoft.com/office/officeart/2005/8/layout/vList5"/>
    <dgm:cxn modelId="{2E559B8A-1812-4F51-AA9C-6090E420E354}" type="presParOf" srcId="{EEBCD513-BB8E-4F91-97A9-46045C6F9FBD}" destId="{82D18EAE-5958-4CAE-938D-ADA3E0EDD984}" srcOrd="0" destOrd="0" presId="urn:microsoft.com/office/officeart/2005/8/layout/vList5"/>
    <dgm:cxn modelId="{26B0E4C1-24C1-4105-B1FC-742892EF7FC2}" type="presParOf" srcId="{EEBCD513-BB8E-4F91-97A9-46045C6F9FBD}" destId="{F4C233AB-C971-405F-AD62-B7A4D6EFE1E7}" srcOrd="1" destOrd="0" presId="urn:microsoft.com/office/officeart/2005/8/layout/vList5"/>
    <dgm:cxn modelId="{F5943E6A-3EA8-4BA7-A620-C04330257163}" type="presParOf" srcId="{721210D8-7E4E-43C8-BAD1-FD10DFCD1CBF}" destId="{6F92FA73-575E-463C-8100-471998C9ABB2}" srcOrd="5" destOrd="0" presId="urn:microsoft.com/office/officeart/2005/8/layout/vList5"/>
    <dgm:cxn modelId="{1F07F56A-DA48-47DF-AFC4-F48304B868AF}" type="presParOf" srcId="{721210D8-7E4E-43C8-BAD1-FD10DFCD1CBF}" destId="{47CACCCC-A2D2-48E2-BA9D-320065C01239}" srcOrd="6" destOrd="0" presId="urn:microsoft.com/office/officeart/2005/8/layout/vList5"/>
    <dgm:cxn modelId="{D968809C-B379-49C8-B611-01AE1F5A9294}" type="presParOf" srcId="{47CACCCC-A2D2-48E2-BA9D-320065C01239}" destId="{C398FDC9-7483-42A7-A5B7-8B007A3B4032}" srcOrd="0" destOrd="0" presId="urn:microsoft.com/office/officeart/2005/8/layout/vList5"/>
    <dgm:cxn modelId="{1EB2475F-6807-41B3-99D8-85628002A51D}" type="presParOf" srcId="{47CACCCC-A2D2-48E2-BA9D-320065C01239}" destId="{CFFD003E-642A-449D-BFF8-357CEF33506B}"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B4C71EC6-210F-42DE-9C53-41977AD35B3D}" type="datetimeFigureOut">
              <a:rPr lang="ru-RU" smtClean="0"/>
              <a:t>07.09.2025</a:t>
            </a:fld>
            <a:endParaRPr lang="ru-RU"/>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ru-RU"/>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B19B0651-EE4F-4900-A07F-96A6BFA9D0F0}" type="slidenum">
              <a:rPr lang="ru-RU" smtClean="0"/>
              <a:t>‹#›</a:t>
            </a:fld>
            <a:endParaRPr lang="ru-RU"/>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79641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07.09.2025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938504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B4C71EC6-210F-42DE-9C53-41977AD35B3D}" type="datetimeFigureOut">
              <a:rPr lang="ru-RU" smtClean="0"/>
              <a:t>07.09.2025</a:t>
            </a:fld>
            <a:endParaRPr lang="ru-RU"/>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ru-RU"/>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B19B0651-EE4F-4900-A07F-96A6BFA9D0F0}" type="slidenum">
              <a:rPr lang="ru-RU" smtClean="0"/>
              <a:t>‹#›</a:t>
            </a:fld>
            <a:endParaRPr lang="ru-RU"/>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59965276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07.09.2025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712623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07.09.2025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111865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07.09.2025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408743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07.09.2025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478295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B4C71EC6-210F-42DE-9C53-41977AD35B3D}" type="datetimeFigureOut">
              <a:rPr lang="ru-RU" smtClean="0"/>
              <a:t>07.09.2025</a:t>
            </a:fld>
            <a:endParaRPr lang="ru-RU"/>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ru-RU"/>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B19B0651-EE4F-4900-A07F-96A6BFA9D0F0}" type="slidenum">
              <a:rPr lang="ru-RU" smtClean="0"/>
              <a:t>‹#›</a:t>
            </a:fld>
            <a:endParaRPr lang="ru-RU"/>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15672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smtClean="0"/>
              <a:t>Вставка рисунка</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B4C71EC6-210F-42DE-9C53-41977AD35B3D}" type="datetimeFigureOut">
              <a:rPr lang="ru-RU" smtClean="0"/>
              <a:t>07.09.2025</a:t>
            </a:fld>
            <a:endParaRPr lang="ru-RU"/>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ru-RU"/>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B19B0651-EE4F-4900-A07F-96A6BFA9D0F0}" type="slidenum">
              <a:rPr lang="ru-RU" smtClean="0"/>
              <a:t>‹#›</a:t>
            </a:fld>
            <a:endParaRPr lang="ru-RU"/>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34823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07.09.2025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940119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07.09.2025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749362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B4C71EC6-210F-42DE-9C53-41977AD35B3D}" type="datetimeFigureOut">
              <a:rPr lang="ru-RU" smtClean="0"/>
              <a:t>07.09.2025</a:t>
            </a:fld>
            <a:endParaRPr lang="ru-RU"/>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ru-RU"/>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B19B0651-EE4F-4900-A07F-96A6BFA9D0F0}" type="slidenum">
              <a:rPr lang="ru-RU" smtClean="0"/>
              <a:t>‹#›</a:t>
            </a:fld>
            <a:endParaRPr lang="ru-RU"/>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58254682"/>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4" orient="horz" pos="1368">
          <p15:clr>
            <a:srgbClr val="F26B43"/>
          </p15:clr>
        </p15:guide>
        <p15:guide id="5"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5184">
          <p15:clr>
            <a:srgbClr val="F26B43"/>
          </p15:clr>
        </p15:guide>
        <p15:guide id="10" pos="702">
          <p15:clr>
            <a:srgbClr val="F26B43"/>
          </p15:clr>
        </p15:guide>
        <p15:guide id="11" pos="64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moderntechno.de/index.php/meit/article/view/meit25-04-070/5411"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youtube.com/watch?v=X5w3KsmBNiU"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06020" y="980728"/>
            <a:ext cx="7920880" cy="1224136"/>
          </a:xfrm>
        </p:spPr>
        <p:txBody>
          <a:bodyPr>
            <a:noAutofit/>
          </a:bodyPr>
          <a:lstStyle/>
          <a:p>
            <a:pPr algn="ctr"/>
            <a:r>
              <a:rPr lang="en-US" sz="2800" dirty="0">
                <a:effectLst/>
              </a:rPr>
              <a:t>Ministry of Health of Ukraine</a:t>
            </a:r>
            <a:r>
              <a:rPr lang="ru-RU" sz="2800" dirty="0">
                <a:effectLst/>
              </a:rPr>
              <a:t/>
            </a:r>
            <a:br>
              <a:rPr lang="ru-RU" sz="2800" dirty="0">
                <a:effectLst/>
              </a:rPr>
            </a:br>
            <a:r>
              <a:rPr lang="en-US" sz="2800" dirty="0">
                <a:effectLst/>
              </a:rPr>
              <a:t>Odesa National Medical University</a:t>
            </a:r>
            <a:r>
              <a:rPr lang="ru-RU" sz="2800" dirty="0">
                <a:effectLst/>
              </a:rPr>
              <a:t/>
            </a:r>
            <a:br>
              <a:rPr lang="ru-RU" sz="2800" dirty="0">
                <a:effectLst/>
              </a:rPr>
            </a:br>
            <a:endParaRPr lang="ru-RU" sz="2800" dirty="0"/>
          </a:p>
        </p:txBody>
      </p:sp>
      <p:sp>
        <p:nvSpPr>
          <p:cNvPr id="3" name="Подзаголовок 2"/>
          <p:cNvSpPr>
            <a:spLocks noGrp="1"/>
          </p:cNvSpPr>
          <p:nvPr>
            <p:ph type="subTitle" idx="1"/>
          </p:nvPr>
        </p:nvSpPr>
        <p:spPr>
          <a:xfrm>
            <a:off x="899592" y="2204864"/>
            <a:ext cx="7406640" cy="3960440"/>
          </a:xfrm>
        </p:spPr>
        <p:txBody>
          <a:bodyPr>
            <a:normAutofit fontScale="92500" lnSpcReduction="20000"/>
          </a:bodyPr>
          <a:lstStyle/>
          <a:p>
            <a:pPr algn="ctr"/>
            <a:r>
              <a:rPr lang="en-US" sz="2200" b="1" dirty="0" smtClean="0">
                <a:solidFill>
                  <a:schemeClr val="tx1"/>
                </a:solidFill>
              </a:rPr>
              <a:t>LECTURE</a:t>
            </a:r>
            <a:endParaRPr lang="uk-UA" sz="2200" b="1" dirty="0">
              <a:solidFill>
                <a:schemeClr val="tx1"/>
              </a:solidFill>
            </a:endParaRPr>
          </a:p>
          <a:p>
            <a:r>
              <a:rPr lang="en-US" sz="4300" b="1" dirty="0" smtClean="0">
                <a:solidFill>
                  <a:schemeClr val="tx1"/>
                </a:solidFill>
              </a:rPr>
              <a:t>“</a:t>
            </a:r>
            <a:r>
              <a:rPr lang="en-US" sz="4300" b="1" dirty="0">
                <a:solidFill>
                  <a:schemeClr val="tx1"/>
                </a:solidFill>
              </a:rPr>
              <a:t>Advertising in the pharmaceutical marketing </a:t>
            </a:r>
            <a:r>
              <a:rPr lang="en-US" sz="4300" b="1" dirty="0" smtClean="0">
                <a:solidFill>
                  <a:schemeClr val="tx1"/>
                </a:solidFill>
              </a:rPr>
              <a:t>system”</a:t>
            </a:r>
            <a:endParaRPr lang="uk-UA" sz="4300" b="1" dirty="0">
              <a:solidFill>
                <a:schemeClr val="tx1"/>
              </a:solidFill>
            </a:endParaRPr>
          </a:p>
          <a:p>
            <a:pPr algn="ctr"/>
            <a:endParaRPr lang="en-US" sz="2800" b="1" dirty="0" smtClean="0">
              <a:solidFill>
                <a:schemeClr val="bg1"/>
              </a:solidFill>
            </a:endParaRPr>
          </a:p>
          <a:p>
            <a:pPr algn="ctr"/>
            <a:endParaRPr lang="en-US" sz="2800" b="1" dirty="0">
              <a:solidFill>
                <a:schemeClr val="bg1"/>
              </a:solidFill>
            </a:endParaRPr>
          </a:p>
          <a:p>
            <a:pPr algn="ctr"/>
            <a:endParaRPr lang="en-US" sz="2800" b="1" dirty="0" smtClean="0">
              <a:solidFill>
                <a:schemeClr val="bg1"/>
              </a:solidFill>
            </a:endParaRPr>
          </a:p>
          <a:p>
            <a:pPr algn="ctr"/>
            <a:endParaRPr lang="uk-UA" sz="2800" b="1" dirty="0">
              <a:solidFill>
                <a:schemeClr val="bg1"/>
              </a:solidFill>
            </a:endParaRPr>
          </a:p>
          <a:p>
            <a:pPr algn="ctr"/>
            <a:r>
              <a:rPr lang="en-US" b="1" dirty="0">
                <a:solidFill>
                  <a:schemeClr val="tx1"/>
                </a:solidFill>
              </a:rPr>
              <a:t>Odessa</a:t>
            </a:r>
            <a:r>
              <a:rPr lang="uk-UA" b="1" dirty="0">
                <a:solidFill>
                  <a:schemeClr val="tx1"/>
                </a:solidFill>
              </a:rPr>
              <a:t> – </a:t>
            </a:r>
            <a:r>
              <a:rPr lang="uk-UA" b="1" dirty="0" smtClean="0">
                <a:solidFill>
                  <a:schemeClr val="tx1"/>
                </a:solidFill>
              </a:rPr>
              <a:t>20</a:t>
            </a:r>
            <a:r>
              <a:rPr lang="uk-UA" b="1" u="sng" dirty="0" smtClean="0">
                <a:solidFill>
                  <a:schemeClr val="tx1"/>
                </a:solidFill>
              </a:rPr>
              <a:t>2</a:t>
            </a:r>
            <a:r>
              <a:rPr lang="en-US" b="1" u="sng" smtClean="0">
                <a:solidFill>
                  <a:schemeClr val="tx1"/>
                </a:solidFill>
              </a:rPr>
              <a:t>5</a:t>
            </a:r>
            <a:endParaRPr lang="ru-RU" b="1" dirty="0">
              <a:solidFill>
                <a:schemeClr val="tx1"/>
              </a:solidFill>
            </a:endParaRPr>
          </a:p>
          <a:p>
            <a:endParaRPr lang="ru-RU" dirty="0">
              <a:solidFill>
                <a:schemeClr val="bg1"/>
              </a:solidFill>
            </a:endParaRPr>
          </a:p>
        </p:txBody>
      </p:sp>
      <p:pic>
        <p:nvPicPr>
          <p:cNvPr id="1028" name="Picture 4" descr="8 Ways to Run a Promotion | EPI Marketing Servic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47863" y="4149080"/>
            <a:ext cx="2232249" cy="1450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8060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1241884" y="207019"/>
            <a:ext cx="6804248" cy="701701"/>
          </a:xfrm>
        </p:spPr>
        <p:txBody>
          <a:bodyPr>
            <a:normAutofit fontScale="90000"/>
          </a:bodyPr>
          <a:lstStyle/>
          <a:p>
            <a:pPr algn="ctr"/>
            <a:r>
              <a:rPr lang="en-US" b="1" dirty="0">
                <a:solidFill>
                  <a:schemeClr val="accent6">
                    <a:lumMod val="50000"/>
                  </a:schemeClr>
                </a:solidFill>
              </a:rPr>
              <a:t>ADVERTISING AND ITS ROLE </a:t>
            </a:r>
            <a:endParaRPr lang="uk-UA" b="1" dirty="0">
              <a:solidFill>
                <a:schemeClr val="accent6">
                  <a:lumMod val="50000"/>
                </a:schemeClr>
              </a:solidFill>
            </a:endParaRPr>
          </a:p>
        </p:txBody>
      </p:sp>
      <p:sp>
        <p:nvSpPr>
          <p:cNvPr id="7" name="Скругленный прямоугольник 6"/>
          <p:cNvSpPr/>
          <p:nvPr/>
        </p:nvSpPr>
        <p:spPr>
          <a:xfrm>
            <a:off x="683568" y="980728"/>
            <a:ext cx="7920880" cy="38884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Advertising </a:t>
            </a:r>
            <a:r>
              <a:rPr lang="en-US" sz="2400" dirty="0">
                <a:solidFill>
                  <a:schemeClr val="tx1"/>
                </a:solidFill>
              </a:rPr>
              <a:t>is the best tool for the business enterprise in an attempt to influence the </a:t>
            </a:r>
            <a:r>
              <a:rPr lang="en-US" sz="2400" dirty="0" smtClean="0">
                <a:solidFill>
                  <a:schemeClr val="tx1"/>
                </a:solidFill>
              </a:rPr>
              <a:t>behavior </a:t>
            </a:r>
            <a:r>
              <a:rPr lang="en-US" sz="2400" dirty="0">
                <a:solidFill>
                  <a:schemeClr val="tx1"/>
                </a:solidFill>
              </a:rPr>
              <a:t>of consumers draw their attention to the </a:t>
            </a:r>
            <a:r>
              <a:rPr lang="en-US" sz="2400" dirty="0" smtClean="0">
                <a:solidFill>
                  <a:schemeClr val="tx1"/>
                </a:solidFill>
              </a:rPr>
              <a:t>production </a:t>
            </a:r>
            <a:r>
              <a:rPr lang="en-US" sz="2400" dirty="0">
                <a:solidFill>
                  <a:schemeClr val="tx1"/>
                </a:solidFill>
              </a:rPr>
              <a:t>company, to create a positive image of the company to show it to the public good</a:t>
            </a:r>
            <a:r>
              <a:rPr lang="en-US" sz="2400" dirty="0" smtClean="0">
                <a:solidFill>
                  <a:schemeClr val="tx1"/>
                </a:solidFill>
              </a:rPr>
              <a:t>.</a:t>
            </a:r>
          </a:p>
          <a:p>
            <a:pPr algn="ctr"/>
            <a:r>
              <a:rPr lang="en-US" sz="2400" b="1" dirty="0">
                <a:solidFill>
                  <a:schemeClr val="tx1"/>
                </a:solidFill>
              </a:rPr>
              <a:t>Advertising </a:t>
            </a:r>
            <a:r>
              <a:rPr lang="en-US" sz="2400" dirty="0">
                <a:solidFill>
                  <a:schemeClr val="tx1"/>
                </a:solidFill>
              </a:rPr>
              <a:t>is tool convincing information about a product or </a:t>
            </a:r>
            <a:r>
              <a:rPr lang="en-US" sz="2400" dirty="0" smtClean="0">
                <a:solidFill>
                  <a:schemeClr val="tx1"/>
                </a:solidFill>
              </a:rPr>
              <a:t>company</a:t>
            </a:r>
            <a:r>
              <a:rPr lang="en-US" sz="2400" dirty="0">
                <a:solidFill>
                  <a:schemeClr val="tx1"/>
                </a:solidFill>
              </a:rPr>
              <a:t>, the commercial promotion of consumer goods and the good qualities of the company, the tool that prepares an active and potential customer to purchase. </a:t>
            </a:r>
            <a:endParaRPr lang="uk-UA" sz="2400" dirty="0">
              <a:solidFill>
                <a:schemeClr val="tx1"/>
              </a:solidFill>
            </a:endParaRPr>
          </a:p>
        </p:txBody>
      </p:sp>
      <p:pic>
        <p:nvPicPr>
          <p:cNvPr id="2050" name="Picture 2" descr="Performance vs Promo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4941168"/>
            <a:ext cx="2819400" cy="1619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5514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755576" y="188640"/>
            <a:ext cx="8136904" cy="12241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Advertising appears in four roles: marketing, communication, </a:t>
            </a:r>
            <a:r>
              <a:rPr lang="en-US" sz="2400" dirty="0" smtClean="0">
                <a:solidFill>
                  <a:schemeClr val="tx1"/>
                </a:solidFill>
              </a:rPr>
              <a:t>economic </a:t>
            </a:r>
            <a:r>
              <a:rPr lang="en-US" sz="2400" dirty="0">
                <a:solidFill>
                  <a:schemeClr val="tx1"/>
                </a:solidFill>
              </a:rPr>
              <a:t>and social. </a:t>
            </a:r>
            <a:endParaRPr lang="uk-UA" sz="2400" dirty="0">
              <a:solidFill>
                <a:schemeClr val="tx1"/>
              </a:solidFill>
            </a:endParaRPr>
          </a:p>
        </p:txBody>
      </p:sp>
      <p:graphicFrame>
        <p:nvGraphicFramePr>
          <p:cNvPr id="4" name="Схема 3"/>
          <p:cNvGraphicFramePr/>
          <p:nvPr>
            <p:extLst>
              <p:ext uri="{D42A27DB-BD31-4B8C-83A1-F6EECF244321}">
                <p14:modId xmlns:p14="http://schemas.microsoft.com/office/powerpoint/2010/main" val="4122253951"/>
              </p:ext>
            </p:extLst>
          </p:nvPr>
        </p:nvGraphicFramePr>
        <p:xfrm>
          <a:off x="899592" y="1556792"/>
          <a:ext cx="7560840"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8135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827584" y="188641"/>
            <a:ext cx="7920880" cy="576064"/>
          </a:xfrm>
        </p:spPr>
        <p:txBody>
          <a:bodyPr>
            <a:noAutofit/>
          </a:bodyPr>
          <a:lstStyle/>
          <a:p>
            <a:pPr algn="ctr"/>
            <a:r>
              <a:rPr lang="en-US" sz="2800" b="1" dirty="0">
                <a:solidFill>
                  <a:schemeClr val="accent6">
                    <a:lumMod val="50000"/>
                  </a:schemeClr>
                </a:solidFill>
              </a:rPr>
              <a:t>Classification of advertisements</a:t>
            </a:r>
            <a:endParaRPr lang="uk-UA" sz="2800" b="1" dirty="0">
              <a:solidFill>
                <a:schemeClr val="accent6">
                  <a:lumMod val="50000"/>
                </a:schemeClr>
              </a:solidFill>
            </a:endParaRPr>
          </a:p>
        </p:txBody>
      </p:sp>
      <p:pic>
        <p:nvPicPr>
          <p:cNvPr id="3" name="Рисунок 2"/>
          <p:cNvPicPr>
            <a:picLocks noChangeAspect="1"/>
          </p:cNvPicPr>
          <p:nvPr/>
        </p:nvPicPr>
        <p:blipFill>
          <a:blip r:embed="rId2"/>
          <a:stretch>
            <a:fillRect/>
          </a:stretch>
        </p:blipFill>
        <p:spPr>
          <a:xfrm>
            <a:off x="1940028" y="908719"/>
            <a:ext cx="5872332" cy="572503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057141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116632"/>
            <a:ext cx="7890080" cy="1008112"/>
          </a:xfrm>
        </p:spPr>
        <p:txBody>
          <a:bodyPr>
            <a:normAutofit/>
          </a:bodyPr>
          <a:lstStyle/>
          <a:p>
            <a:pPr algn="ctr"/>
            <a:r>
              <a:rPr lang="en-US" sz="2800" b="1" dirty="0">
                <a:solidFill>
                  <a:srgbClr val="C00000"/>
                </a:solidFill>
                <a:effectLst/>
              </a:rPr>
              <a:t>Characteristics of components of the marketing communications system</a:t>
            </a:r>
            <a:endParaRPr lang="ru-RU" sz="2800" b="1" dirty="0">
              <a:solidFill>
                <a:srgbClr val="C00000"/>
              </a:solidFill>
              <a:effectLst/>
            </a:endParaRPr>
          </a:p>
        </p:txBody>
      </p:sp>
      <p:sp>
        <p:nvSpPr>
          <p:cNvPr id="3" name="Объект 2"/>
          <p:cNvSpPr>
            <a:spLocks noGrp="1"/>
          </p:cNvSpPr>
          <p:nvPr>
            <p:ph idx="1"/>
          </p:nvPr>
        </p:nvSpPr>
        <p:spPr>
          <a:xfrm>
            <a:off x="1043608" y="1052736"/>
            <a:ext cx="7890080" cy="5544616"/>
          </a:xfrm>
        </p:spPr>
        <p:txBody>
          <a:bodyPr>
            <a:normAutofit/>
          </a:bodyPr>
          <a:lstStyle/>
          <a:p>
            <a:pPr marL="82296" indent="0" algn="ctr">
              <a:buNone/>
            </a:pPr>
            <a:r>
              <a:rPr lang="en-US" b="1" i="1" u="sng" dirty="0" smtClean="0"/>
              <a:t>Its </a:t>
            </a:r>
            <a:r>
              <a:rPr lang="en-US" b="1" i="1" u="sng" dirty="0"/>
              <a:t>unique characteristics are</a:t>
            </a:r>
            <a:r>
              <a:rPr lang="en-US" dirty="0"/>
              <a:t>:</a:t>
            </a:r>
          </a:p>
          <a:p>
            <a:r>
              <a:rPr lang="en-US" dirty="0" smtClean="0"/>
              <a:t>expressive </a:t>
            </a:r>
            <a:r>
              <a:rPr lang="en-US" dirty="0"/>
              <a:t>in nature, able to effectively present a drug, the pharmaceutical company itself</a:t>
            </a:r>
            <a:r>
              <a:rPr lang="en-US" dirty="0" smtClean="0"/>
              <a:t>;</a:t>
            </a:r>
            <a:endParaRPr lang="ru-RU" dirty="0" smtClean="0"/>
          </a:p>
          <a:p>
            <a:r>
              <a:rPr lang="en-US" dirty="0"/>
              <a:t>mass audience </a:t>
            </a:r>
            <a:r>
              <a:rPr lang="en-US" dirty="0" smtClean="0"/>
              <a:t>reach</a:t>
            </a:r>
            <a:endParaRPr lang="ru-RU" dirty="0" smtClean="0"/>
          </a:p>
          <a:p>
            <a:r>
              <a:rPr lang="en-US" dirty="0"/>
              <a:t>possibility of repeated appeal, ability to persuade, persuasion;</a:t>
            </a:r>
          </a:p>
          <a:p>
            <a:r>
              <a:rPr lang="en-US" dirty="0" smtClean="0"/>
              <a:t>impersonality </a:t>
            </a:r>
            <a:r>
              <a:rPr lang="en-US" dirty="0"/>
              <a:t>(compared to a personal sale, advertising is only capable of monologue (except electronic “direct mail”) and not of dialogue with the audience;</a:t>
            </a:r>
          </a:p>
          <a:p>
            <a:r>
              <a:rPr lang="en-US" dirty="0" smtClean="0"/>
              <a:t>some </a:t>
            </a:r>
            <a:r>
              <a:rPr lang="en-US" dirty="0"/>
              <a:t>of its types require large allocations (TV advertising), others - much cheaper (newspaper advertising).</a:t>
            </a:r>
            <a:endParaRPr lang="ru-RU" dirty="0"/>
          </a:p>
        </p:txBody>
      </p:sp>
    </p:spTree>
    <p:extLst>
      <p:ext uri="{BB962C8B-B14F-4D97-AF65-F5344CB8AC3E}">
        <p14:creationId xmlns:p14="http://schemas.microsoft.com/office/powerpoint/2010/main" val="42852533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16632"/>
            <a:ext cx="7498080" cy="634082"/>
          </a:xfrm>
        </p:spPr>
        <p:txBody>
          <a:bodyPr>
            <a:normAutofit fontScale="90000"/>
          </a:bodyPr>
          <a:lstStyle/>
          <a:p>
            <a:pPr algn="ctr"/>
            <a:r>
              <a:rPr lang="en-US" dirty="0" smtClean="0">
                <a:solidFill>
                  <a:srgbClr val="C00000"/>
                </a:solidFill>
              </a:rPr>
              <a:t>Advertising roles:</a:t>
            </a:r>
            <a:endParaRPr lang="ru-RU" dirty="0">
              <a:solidFill>
                <a:srgbClr val="C00000"/>
              </a:solidFill>
            </a:endParaRPr>
          </a:p>
        </p:txBody>
      </p:sp>
      <p:sp>
        <p:nvSpPr>
          <p:cNvPr id="3" name="Объект 2"/>
          <p:cNvSpPr>
            <a:spLocks noGrp="1"/>
          </p:cNvSpPr>
          <p:nvPr>
            <p:ph idx="1"/>
          </p:nvPr>
        </p:nvSpPr>
        <p:spPr>
          <a:xfrm>
            <a:off x="1043608" y="692696"/>
            <a:ext cx="7848872" cy="5760640"/>
          </a:xfrm>
        </p:spPr>
        <p:txBody>
          <a:bodyPr>
            <a:normAutofit/>
          </a:bodyPr>
          <a:lstStyle/>
          <a:p>
            <a:pPr marL="82296" indent="0">
              <a:buNone/>
            </a:pPr>
            <a:r>
              <a:rPr lang="en-US" dirty="0" smtClean="0"/>
              <a:t>1. </a:t>
            </a:r>
            <a:r>
              <a:rPr lang="en-US" b="1" dirty="0" smtClean="0"/>
              <a:t>Marketing: </a:t>
            </a:r>
            <a:r>
              <a:rPr lang="en-US" dirty="0" smtClean="0"/>
              <a:t>consists </a:t>
            </a:r>
            <a:r>
              <a:rPr lang="en-US" dirty="0"/>
              <a:t>in influence on a target market through each of the elements of marketing,</a:t>
            </a:r>
            <a:endParaRPr lang="en-US" dirty="0" smtClean="0"/>
          </a:p>
          <a:p>
            <a:pPr marL="82296" indent="0">
              <a:buNone/>
            </a:pPr>
            <a:r>
              <a:rPr lang="en-US" dirty="0" smtClean="0"/>
              <a:t>2. </a:t>
            </a:r>
            <a:r>
              <a:rPr lang="en-US" b="1" dirty="0" smtClean="0"/>
              <a:t>Communication: </a:t>
            </a:r>
            <a:r>
              <a:rPr lang="en-US" dirty="0" smtClean="0"/>
              <a:t>is </a:t>
            </a:r>
            <a:r>
              <a:rPr lang="en-US" dirty="0"/>
              <a:t>that advertising is a form of mass communication. It transmits various types of marketing information to achieve understanding between buyers and sellers in the market. </a:t>
            </a:r>
            <a:endParaRPr lang="en-US" dirty="0" smtClean="0"/>
          </a:p>
          <a:p>
            <a:pPr marL="82296" indent="0">
              <a:buNone/>
            </a:pPr>
            <a:r>
              <a:rPr lang="en-US" dirty="0" smtClean="0"/>
              <a:t>3. </a:t>
            </a:r>
            <a:r>
              <a:rPr lang="en-US" b="1" dirty="0" smtClean="0"/>
              <a:t>Economic</a:t>
            </a:r>
            <a:r>
              <a:rPr lang="en-US" dirty="0" smtClean="0"/>
              <a:t> </a:t>
            </a:r>
            <a:r>
              <a:rPr lang="en-US" dirty="0"/>
              <a:t>is seen as a source of information, which increases the sensitivity of consumers to price and stimulate competition. </a:t>
            </a:r>
            <a:endParaRPr lang="en-US" dirty="0" smtClean="0"/>
          </a:p>
          <a:p>
            <a:pPr marL="82296" indent="0">
              <a:buNone/>
            </a:pPr>
            <a:r>
              <a:rPr lang="en-US" dirty="0" smtClean="0"/>
              <a:t>4. </a:t>
            </a:r>
            <a:r>
              <a:rPr lang="en-US" b="1" dirty="0" smtClean="0"/>
              <a:t>Social </a:t>
            </a:r>
          </a:p>
          <a:p>
            <a:pPr>
              <a:buFontTx/>
              <a:buChar char="-"/>
            </a:pPr>
            <a:r>
              <a:rPr lang="en-US" dirty="0" smtClean="0"/>
              <a:t>Advertising </a:t>
            </a:r>
            <a:r>
              <a:rPr lang="en-US" dirty="0"/>
              <a:t>informs about the new and improved products  </a:t>
            </a:r>
            <a:endParaRPr lang="en-US" dirty="0" smtClean="0"/>
          </a:p>
          <a:p>
            <a:pPr>
              <a:buFontTx/>
              <a:buChar char="-"/>
            </a:pPr>
            <a:r>
              <a:rPr lang="en-US" dirty="0" smtClean="0"/>
              <a:t>-Facilitates </a:t>
            </a:r>
            <a:r>
              <a:rPr lang="en-US" dirty="0"/>
              <a:t>comparison of products, enabling the buyer to make a decision on the purchase </a:t>
            </a:r>
            <a:endParaRPr lang="en-US" dirty="0" smtClean="0"/>
          </a:p>
          <a:p>
            <a:pPr>
              <a:buFontTx/>
              <a:buChar char="-"/>
            </a:pPr>
            <a:r>
              <a:rPr lang="en-US" dirty="0" smtClean="0"/>
              <a:t>-Advertising </a:t>
            </a:r>
            <a:r>
              <a:rPr lang="en-US" dirty="0"/>
              <a:t>has an impact on people </a:t>
            </a:r>
            <a:r>
              <a:rPr lang="en-US" dirty="0" smtClean="0"/>
              <a:t> - Development </a:t>
            </a:r>
            <a:r>
              <a:rPr lang="en-US" dirty="0"/>
              <a:t>of advertising is to some extent an indicator of social development.</a:t>
            </a:r>
            <a:endParaRPr lang="ru-RU" dirty="0"/>
          </a:p>
        </p:txBody>
      </p:sp>
    </p:spTree>
    <p:extLst>
      <p:ext uri="{BB962C8B-B14F-4D97-AF65-F5344CB8AC3E}">
        <p14:creationId xmlns:p14="http://schemas.microsoft.com/office/powerpoint/2010/main" val="17780829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16632"/>
            <a:ext cx="7498080" cy="850106"/>
          </a:xfrm>
        </p:spPr>
        <p:txBody>
          <a:bodyPr>
            <a:normAutofit/>
          </a:bodyPr>
          <a:lstStyle/>
          <a:p>
            <a:pPr algn="ctr"/>
            <a:r>
              <a:rPr lang="en-US" sz="2000" b="1" dirty="0">
                <a:effectLst/>
              </a:rPr>
              <a:t>MODEL OF ADVERTISING INFLUENCE ON POTENTIAL CONSUMER</a:t>
            </a:r>
            <a:endParaRPr lang="ru-RU" sz="2000" b="1" dirty="0">
              <a:effectLst/>
            </a:endParaRPr>
          </a:p>
        </p:txBody>
      </p:sp>
      <p:sp>
        <p:nvSpPr>
          <p:cNvPr id="4" name="Прямоугольник 3"/>
          <p:cNvSpPr/>
          <p:nvPr/>
        </p:nvSpPr>
        <p:spPr>
          <a:xfrm>
            <a:off x="107504" y="980728"/>
            <a:ext cx="864096" cy="587727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4800" b="1" dirty="0" smtClean="0"/>
              <a:t>Consumers</a:t>
            </a:r>
            <a:endParaRPr lang="ru-RU" sz="4800" b="1" dirty="0"/>
          </a:p>
        </p:txBody>
      </p:sp>
      <p:sp>
        <p:nvSpPr>
          <p:cNvPr id="5" name="Прямоугольник 4"/>
          <p:cNvSpPr/>
          <p:nvPr/>
        </p:nvSpPr>
        <p:spPr>
          <a:xfrm>
            <a:off x="1505816" y="1268760"/>
            <a:ext cx="2016224" cy="64807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Attention</a:t>
            </a:r>
            <a:endParaRPr lang="ru-RU" dirty="0"/>
          </a:p>
        </p:txBody>
      </p:sp>
      <p:sp>
        <p:nvSpPr>
          <p:cNvPr id="6" name="Прямоугольник 5"/>
          <p:cNvSpPr/>
          <p:nvPr/>
        </p:nvSpPr>
        <p:spPr>
          <a:xfrm>
            <a:off x="1532594" y="2650203"/>
            <a:ext cx="2016224" cy="64807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Interest</a:t>
            </a:r>
            <a:endParaRPr lang="ru-RU" dirty="0"/>
          </a:p>
        </p:txBody>
      </p:sp>
      <p:sp>
        <p:nvSpPr>
          <p:cNvPr id="7" name="Прямоугольник 6"/>
          <p:cNvSpPr/>
          <p:nvPr/>
        </p:nvSpPr>
        <p:spPr>
          <a:xfrm>
            <a:off x="1532594" y="3919364"/>
            <a:ext cx="2016224" cy="64807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a:t>
            </a:r>
            <a:r>
              <a:rPr lang="en-US" dirty="0" smtClean="0"/>
              <a:t>mpulsion</a:t>
            </a:r>
            <a:endParaRPr lang="ru-RU" dirty="0"/>
          </a:p>
        </p:txBody>
      </p:sp>
      <p:sp>
        <p:nvSpPr>
          <p:cNvPr id="8" name="Прямоугольник 7"/>
          <p:cNvSpPr/>
          <p:nvPr/>
        </p:nvSpPr>
        <p:spPr>
          <a:xfrm>
            <a:off x="1532594" y="5013176"/>
            <a:ext cx="2016224" cy="64807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Desire</a:t>
            </a:r>
            <a:endParaRPr lang="ru-RU" dirty="0"/>
          </a:p>
        </p:txBody>
      </p:sp>
      <p:sp>
        <p:nvSpPr>
          <p:cNvPr id="9" name="Прямоугольник 8"/>
          <p:cNvSpPr/>
          <p:nvPr/>
        </p:nvSpPr>
        <p:spPr>
          <a:xfrm>
            <a:off x="1509192" y="6201308"/>
            <a:ext cx="2016224" cy="64807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Act</a:t>
            </a:r>
            <a:endParaRPr lang="ru-RU" dirty="0"/>
          </a:p>
        </p:txBody>
      </p:sp>
      <p:sp>
        <p:nvSpPr>
          <p:cNvPr id="10" name="Прямоугольник 9"/>
          <p:cNvSpPr/>
          <p:nvPr/>
        </p:nvSpPr>
        <p:spPr>
          <a:xfrm>
            <a:off x="4644008" y="980728"/>
            <a:ext cx="4392488" cy="43204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The rationality of choosing a means of advertising distribution</a:t>
            </a:r>
            <a:endParaRPr lang="ru-RU" sz="1600" b="1" dirty="0">
              <a:solidFill>
                <a:schemeClr val="tx1"/>
              </a:solidFill>
            </a:endParaRPr>
          </a:p>
        </p:txBody>
      </p:sp>
      <p:sp>
        <p:nvSpPr>
          <p:cNvPr id="11" name="Прямоугольник 10"/>
          <p:cNvSpPr/>
          <p:nvPr/>
        </p:nvSpPr>
        <p:spPr>
          <a:xfrm>
            <a:off x="4644008" y="1592796"/>
            <a:ext cx="4392488" cy="43204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Form of advertisement</a:t>
            </a:r>
            <a:endParaRPr lang="ru-RU" b="1" dirty="0">
              <a:solidFill>
                <a:schemeClr val="tx1"/>
              </a:solidFill>
            </a:endParaRPr>
          </a:p>
        </p:txBody>
      </p:sp>
      <p:sp>
        <p:nvSpPr>
          <p:cNvPr id="12" name="Прямоугольник 11"/>
          <p:cNvSpPr/>
          <p:nvPr/>
        </p:nvSpPr>
        <p:spPr>
          <a:xfrm>
            <a:off x="4644008" y="2434179"/>
            <a:ext cx="4385985" cy="43204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The structure of the advertising appeal</a:t>
            </a:r>
            <a:endParaRPr lang="ru-RU" b="1" dirty="0">
              <a:solidFill>
                <a:schemeClr val="tx1"/>
              </a:solidFill>
            </a:endParaRPr>
          </a:p>
        </p:txBody>
      </p:sp>
      <p:sp>
        <p:nvSpPr>
          <p:cNvPr id="13" name="Прямоугольник 12"/>
          <p:cNvSpPr/>
          <p:nvPr/>
        </p:nvSpPr>
        <p:spPr>
          <a:xfrm>
            <a:off x="4644008" y="3013206"/>
            <a:ext cx="4392488" cy="43204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Content of the advertising appeal</a:t>
            </a:r>
            <a:endParaRPr lang="ru-RU" b="1" dirty="0">
              <a:solidFill>
                <a:schemeClr val="tx1"/>
              </a:solidFill>
            </a:endParaRPr>
          </a:p>
        </p:txBody>
      </p:sp>
      <p:sp>
        <p:nvSpPr>
          <p:cNvPr id="14" name="Прямоугольник 13"/>
          <p:cNvSpPr/>
          <p:nvPr/>
        </p:nvSpPr>
        <p:spPr>
          <a:xfrm>
            <a:off x="4644008" y="3789040"/>
            <a:ext cx="4385985" cy="778396"/>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The association of the advertised medicinal product with the specific needs of the consumer</a:t>
            </a:r>
            <a:endParaRPr lang="ru-RU" sz="1600" b="1" dirty="0">
              <a:solidFill>
                <a:schemeClr val="tx1"/>
              </a:solidFill>
            </a:endParaRPr>
          </a:p>
        </p:txBody>
      </p:sp>
      <p:sp>
        <p:nvSpPr>
          <p:cNvPr id="15" name="Прямоугольник 14"/>
          <p:cNvSpPr/>
          <p:nvPr/>
        </p:nvSpPr>
        <p:spPr>
          <a:xfrm>
            <a:off x="4644008" y="5643284"/>
            <a:ext cx="4415994" cy="43204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Moral and social motives</a:t>
            </a:r>
            <a:endParaRPr lang="ru-RU" b="1" dirty="0">
              <a:solidFill>
                <a:schemeClr val="tx1"/>
              </a:solidFill>
            </a:endParaRPr>
          </a:p>
        </p:txBody>
      </p:sp>
      <p:sp>
        <p:nvSpPr>
          <p:cNvPr id="16" name="Прямоугольник 15"/>
          <p:cNvSpPr/>
          <p:nvPr/>
        </p:nvSpPr>
        <p:spPr>
          <a:xfrm>
            <a:off x="4644008" y="5188621"/>
            <a:ext cx="4413405" cy="43204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Emotional motives</a:t>
            </a:r>
            <a:endParaRPr lang="ru-RU" b="1" dirty="0">
              <a:solidFill>
                <a:schemeClr val="tx1"/>
              </a:solidFill>
            </a:endParaRPr>
          </a:p>
        </p:txBody>
      </p:sp>
      <p:sp>
        <p:nvSpPr>
          <p:cNvPr id="17" name="Прямоугольник 16"/>
          <p:cNvSpPr/>
          <p:nvPr/>
        </p:nvSpPr>
        <p:spPr>
          <a:xfrm>
            <a:off x="4644008" y="4725144"/>
            <a:ext cx="4404831" cy="43204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Rational motives</a:t>
            </a:r>
            <a:endParaRPr lang="ru-RU" b="1" dirty="0">
              <a:solidFill>
                <a:schemeClr val="tx1"/>
              </a:solidFill>
            </a:endParaRPr>
          </a:p>
        </p:txBody>
      </p:sp>
      <p:sp>
        <p:nvSpPr>
          <p:cNvPr id="18" name="Прямоугольник 17"/>
          <p:cNvSpPr/>
          <p:nvPr/>
        </p:nvSpPr>
        <p:spPr>
          <a:xfrm>
            <a:off x="4644008" y="6309320"/>
            <a:ext cx="4429766" cy="43204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The decision to purchase the advertised drug</a:t>
            </a:r>
            <a:endParaRPr lang="ru-RU" b="1" dirty="0">
              <a:solidFill>
                <a:schemeClr val="tx1"/>
              </a:solidFill>
            </a:endParaRPr>
          </a:p>
        </p:txBody>
      </p:sp>
      <p:sp>
        <p:nvSpPr>
          <p:cNvPr id="19" name="Стрелка вправо 18"/>
          <p:cNvSpPr/>
          <p:nvPr/>
        </p:nvSpPr>
        <p:spPr>
          <a:xfrm rot="10800000">
            <a:off x="944441" y="1520565"/>
            <a:ext cx="534216" cy="21602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Стрелка вправо 19"/>
          <p:cNvSpPr/>
          <p:nvPr/>
        </p:nvSpPr>
        <p:spPr>
          <a:xfrm rot="10800000">
            <a:off x="974976" y="2866227"/>
            <a:ext cx="534216" cy="21602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Стрелка вправо 20"/>
          <p:cNvSpPr/>
          <p:nvPr/>
        </p:nvSpPr>
        <p:spPr>
          <a:xfrm rot="10800000">
            <a:off x="998378" y="4135388"/>
            <a:ext cx="534216" cy="21602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Стрелка вправо 21"/>
          <p:cNvSpPr/>
          <p:nvPr/>
        </p:nvSpPr>
        <p:spPr>
          <a:xfrm rot="10800000">
            <a:off x="971600" y="5229200"/>
            <a:ext cx="534216" cy="21602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Стрелка вправо 22"/>
          <p:cNvSpPr/>
          <p:nvPr/>
        </p:nvSpPr>
        <p:spPr>
          <a:xfrm rot="10800000">
            <a:off x="956607" y="6417332"/>
            <a:ext cx="534216" cy="21602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5" name="Прямая со стрелкой 24"/>
          <p:cNvCxnSpPr>
            <a:stCxn id="10" idx="1"/>
            <a:endCxn id="5" idx="3"/>
          </p:cNvCxnSpPr>
          <p:nvPr/>
        </p:nvCxnSpPr>
        <p:spPr>
          <a:xfrm flipH="1">
            <a:off x="3522040" y="1196752"/>
            <a:ext cx="1121968" cy="39604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7" name="Прямая со стрелкой 26"/>
          <p:cNvCxnSpPr>
            <a:stCxn id="11" idx="1"/>
            <a:endCxn id="5" idx="3"/>
          </p:cNvCxnSpPr>
          <p:nvPr/>
        </p:nvCxnSpPr>
        <p:spPr>
          <a:xfrm flipH="1" flipV="1">
            <a:off x="3522040" y="1592796"/>
            <a:ext cx="1121968" cy="21602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9" name="Прямая со стрелкой 28"/>
          <p:cNvCxnSpPr>
            <a:stCxn id="12" idx="1"/>
            <a:endCxn id="6" idx="3"/>
          </p:cNvCxnSpPr>
          <p:nvPr/>
        </p:nvCxnSpPr>
        <p:spPr>
          <a:xfrm flipH="1">
            <a:off x="3548818" y="2650203"/>
            <a:ext cx="1095190" cy="32403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1" name="Прямая со стрелкой 30"/>
          <p:cNvCxnSpPr>
            <a:stCxn id="13" idx="1"/>
            <a:endCxn id="6" idx="3"/>
          </p:cNvCxnSpPr>
          <p:nvPr/>
        </p:nvCxnSpPr>
        <p:spPr>
          <a:xfrm flipH="1" flipV="1">
            <a:off x="3548818" y="2974239"/>
            <a:ext cx="1095190" cy="25499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3" name="Прямая со стрелкой 32"/>
          <p:cNvCxnSpPr>
            <a:stCxn id="14" idx="1"/>
            <a:endCxn id="7" idx="3"/>
          </p:cNvCxnSpPr>
          <p:nvPr/>
        </p:nvCxnSpPr>
        <p:spPr>
          <a:xfrm flipH="1">
            <a:off x="3548818" y="4178238"/>
            <a:ext cx="1095190" cy="6516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5" name="Прямая со стрелкой 34"/>
          <p:cNvCxnSpPr>
            <a:stCxn id="17" idx="1"/>
            <a:endCxn id="8" idx="3"/>
          </p:cNvCxnSpPr>
          <p:nvPr/>
        </p:nvCxnSpPr>
        <p:spPr>
          <a:xfrm flipH="1">
            <a:off x="3548818" y="4941168"/>
            <a:ext cx="1095190" cy="39604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7" name="Прямая со стрелкой 36"/>
          <p:cNvCxnSpPr>
            <a:stCxn id="16" idx="1"/>
            <a:endCxn id="8" idx="3"/>
          </p:cNvCxnSpPr>
          <p:nvPr/>
        </p:nvCxnSpPr>
        <p:spPr>
          <a:xfrm flipH="1" flipV="1">
            <a:off x="3548818" y="5337212"/>
            <a:ext cx="1095190" cy="6743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9" name="Прямая со стрелкой 38"/>
          <p:cNvCxnSpPr>
            <a:stCxn id="15" idx="1"/>
            <a:endCxn id="8" idx="3"/>
          </p:cNvCxnSpPr>
          <p:nvPr/>
        </p:nvCxnSpPr>
        <p:spPr>
          <a:xfrm flipH="1" flipV="1">
            <a:off x="3548818" y="5337212"/>
            <a:ext cx="1095190" cy="52209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1" name="Прямая со стрелкой 40"/>
          <p:cNvCxnSpPr>
            <a:stCxn id="18" idx="1"/>
            <a:endCxn id="9" idx="3"/>
          </p:cNvCxnSpPr>
          <p:nvPr/>
        </p:nvCxnSpPr>
        <p:spPr>
          <a:xfrm flipH="1">
            <a:off x="3525416" y="6525344"/>
            <a:ext cx="1118592"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5951638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16632"/>
            <a:ext cx="7704856" cy="1152128"/>
          </a:xfrm>
        </p:spPr>
        <p:txBody>
          <a:bodyPr>
            <a:normAutofit fontScale="90000"/>
          </a:bodyPr>
          <a:lstStyle/>
          <a:p>
            <a:pPr marL="82296" indent="0" algn="ctr"/>
            <a:r>
              <a:rPr lang="en-US" b="1" dirty="0">
                <a:solidFill>
                  <a:schemeClr val="accent6">
                    <a:lumMod val="50000"/>
                  </a:schemeClr>
                </a:solidFill>
              </a:rPr>
              <a:t>MANAGEMENT OF ADVERTISING OF PHARMACEUTICAL </a:t>
            </a:r>
            <a:r>
              <a:rPr lang="en-US" b="1" dirty="0" smtClean="0">
                <a:solidFill>
                  <a:schemeClr val="accent6">
                    <a:lumMod val="50000"/>
                  </a:schemeClr>
                </a:solidFill>
              </a:rPr>
              <a:t>BRANDS</a:t>
            </a:r>
            <a:endParaRPr lang="uk-UA" b="1" dirty="0">
              <a:solidFill>
                <a:schemeClr val="accent6">
                  <a:lumMod val="50000"/>
                </a:schemeClr>
              </a:solidFill>
            </a:endParaRPr>
          </a:p>
        </p:txBody>
      </p:sp>
      <p:sp>
        <p:nvSpPr>
          <p:cNvPr id="3" name="Объект 2"/>
          <p:cNvSpPr>
            <a:spLocks noGrp="1"/>
          </p:cNvSpPr>
          <p:nvPr>
            <p:ph idx="1"/>
          </p:nvPr>
        </p:nvSpPr>
        <p:spPr>
          <a:xfrm>
            <a:off x="899592" y="1484784"/>
            <a:ext cx="7920880" cy="2232248"/>
          </a:xfrm>
        </p:spPr>
        <p:txBody>
          <a:bodyPr>
            <a:normAutofit/>
          </a:bodyPr>
          <a:lstStyle/>
          <a:p>
            <a:pPr marL="82296" indent="0">
              <a:buNone/>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development of the pharmaceutical industry and the pharmaceutical market in Ukraine is important not only for the economic, but also for the social and even political aspects of the life of Ukrainian society. In the conditions of tough market competition and the high cost of developing new drugs, pharmaceutical companies are forced to look for additional competitive advantages, such as, for example, brand advertising.</a:t>
            </a:r>
            <a:endParaRPr lang="ru-RU"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6660232" y="4005064"/>
            <a:ext cx="2286017" cy="2286017"/>
          </a:xfrm>
          <a:prstGeom prst="rect">
            <a:avLst/>
          </a:prstGeom>
        </p:spPr>
      </p:pic>
      <p:sp>
        <p:nvSpPr>
          <p:cNvPr id="5" name="Прямоугольник 4"/>
          <p:cNvSpPr/>
          <p:nvPr/>
        </p:nvSpPr>
        <p:spPr>
          <a:xfrm>
            <a:off x="1907704" y="4725144"/>
            <a:ext cx="4572000" cy="1477328"/>
          </a:xfrm>
          <a:prstGeom prst="rect">
            <a:avLst/>
          </a:prstGeom>
        </p:spPr>
        <p:txBody>
          <a:bodyPr>
            <a:spAutoFit/>
          </a:bodyPr>
          <a:lstStyle/>
          <a:p>
            <a:r>
              <a:rPr lang="en-US" b="1" dirty="0" err="1">
                <a:solidFill>
                  <a:srgbClr val="FF0000"/>
                </a:solidFill>
                <a:latin typeface="Times New Roman" panose="02020603050405020304" pitchFamily="18" charset="0"/>
                <a:cs typeface="Times New Roman" panose="02020603050405020304" pitchFamily="18" charset="0"/>
              </a:rPr>
              <a:t>P</a:t>
            </a:r>
            <a:r>
              <a:rPr lang="uk-UA" b="1" dirty="0" err="1" smtClean="0">
                <a:solidFill>
                  <a:srgbClr val="FF0000"/>
                </a:solidFill>
                <a:latin typeface="Times New Roman" panose="02020603050405020304" pitchFamily="18" charset="0"/>
                <a:cs typeface="Times New Roman" panose="02020603050405020304" pitchFamily="18" charset="0"/>
              </a:rPr>
              <a:t>lease</a:t>
            </a:r>
            <a:r>
              <a:rPr lang="uk-UA" b="1" dirty="0" smtClean="0">
                <a:solidFill>
                  <a:srgbClr val="FF0000"/>
                </a:solidFill>
                <a:latin typeface="Times New Roman" panose="02020603050405020304" pitchFamily="18" charset="0"/>
                <a:cs typeface="Times New Roman" panose="02020603050405020304" pitchFamily="18" charset="0"/>
              </a:rPr>
              <a:t> </a:t>
            </a:r>
            <a:r>
              <a:rPr lang="uk-UA" b="1" dirty="0" err="1">
                <a:solidFill>
                  <a:srgbClr val="FF0000"/>
                </a:solidFill>
                <a:latin typeface="Times New Roman" panose="02020603050405020304" pitchFamily="18" charset="0"/>
                <a:cs typeface="Times New Roman" panose="02020603050405020304" pitchFamily="18" charset="0"/>
              </a:rPr>
              <a:t>read</a:t>
            </a:r>
            <a:r>
              <a:rPr lang="uk-UA" b="1" dirty="0">
                <a:solidFill>
                  <a:srgbClr val="FF0000"/>
                </a:solidFill>
                <a:latin typeface="Times New Roman" panose="02020603050405020304" pitchFamily="18" charset="0"/>
                <a:cs typeface="Times New Roman" panose="02020603050405020304" pitchFamily="18" charset="0"/>
              </a:rPr>
              <a:t> </a:t>
            </a:r>
            <a:r>
              <a:rPr lang="uk-UA" b="1" dirty="0" err="1">
                <a:solidFill>
                  <a:srgbClr val="FF0000"/>
                </a:solidFill>
                <a:latin typeface="Times New Roman" panose="02020603050405020304" pitchFamily="18" charset="0"/>
                <a:cs typeface="Times New Roman" panose="02020603050405020304" pitchFamily="18" charset="0"/>
              </a:rPr>
              <a:t>the</a:t>
            </a:r>
            <a:r>
              <a:rPr lang="uk-UA" b="1" dirty="0">
                <a:solidFill>
                  <a:srgbClr val="FF0000"/>
                </a:solidFill>
                <a:latin typeface="Times New Roman" panose="02020603050405020304" pitchFamily="18" charset="0"/>
                <a:cs typeface="Times New Roman" panose="02020603050405020304" pitchFamily="18" charset="0"/>
              </a:rPr>
              <a:t> </a:t>
            </a:r>
            <a:r>
              <a:rPr lang="uk-UA" b="1" dirty="0" err="1">
                <a:solidFill>
                  <a:srgbClr val="FF0000"/>
                </a:solidFill>
                <a:latin typeface="Times New Roman" panose="02020603050405020304" pitchFamily="18" charset="0"/>
                <a:cs typeface="Times New Roman" panose="02020603050405020304" pitchFamily="18" charset="0"/>
              </a:rPr>
              <a:t>article</a:t>
            </a:r>
            <a:r>
              <a:rPr lang="uk-UA" b="1" dirty="0">
                <a:solidFill>
                  <a:srgbClr val="FF0000"/>
                </a:solidFill>
                <a:latin typeface="Times New Roman" panose="02020603050405020304" pitchFamily="18" charset="0"/>
                <a:cs typeface="Times New Roman" panose="02020603050405020304" pitchFamily="18" charset="0"/>
              </a:rPr>
              <a:t> </a:t>
            </a:r>
            <a:r>
              <a:rPr lang="uk-UA" b="1" dirty="0" err="1">
                <a:solidFill>
                  <a:srgbClr val="FF0000"/>
                </a:solidFill>
                <a:latin typeface="Times New Roman" panose="02020603050405020304" pitchFamily="18" charset="0"/>
                <a:cs typeface="Times New Roman" panose="02020603050405020304" pitchFamily="18" charset="0"/>
              </a:rPr>
              <a:t>by</a:t>
            </a:r>
            <a:r>
              <a:rPr lang="uk-UA" b="1" dirty="0">
                <a:solidFill>
                  <a:srgbClr val="FF0000"/>
                </a:solidFill>
                <a:latin typeface="Times New Roman" panose="02020603050405020304" pitchFamily="18" charset="0"/>
                <a:cs typeface="Times New Roman" panose="02020603050405020304" pitchFamily="18" charset="0"/>
              </a:rPr>
              <a:t> </a:t>
            </a:r>
            <a:r>
              <a:rPr lang="uk-UA" b="1" dirty="0" err="1">
                <a:solidFill>
                  <a:srgbClr val="FF0000"/>
                </a:solidFill>
                <a:latin typeface="Times New Roman" panose="02020603050405020304" pitchFamily="18" charset="0"/>
                <a:cs typeface="Times New Roman" panose="02020603050405020304" pitchFamily="18" charset="0"/>
              </a:rPr>
              <a:t>scanning</a:t>
            </a:r>
            <a:r>
              <a:rPr lang="uk-UA" b="1" dirty="0">
                <a:solidFill>
                  <a:srgbClr val="FF0000"/>
                </a:solidFill>
                <a:latin typeface="Times New Roman" panose="02020603050405020304" pitchFamily="18" charset="0"/>
                <a:cs typeface="Times New Roman" panose="02020603050405020304" pitchFamily="18" charset="0"/>
              </a:rPr>
              <a:t> </a:t>
            </a:r>
            <a:r>
              <a:rPr lang="uk-UA" b="1" dirty="0" err="1">
                <a:solidFill>
                  <a:srgbClr val="FF0000"/>
                </a:solidFill>
                <a:latin typeface="Times New Roman" panose="02020603050405020304" pitchFamily="18" charset="0"/>
                <a:cs typeface="Times New Roman" panose="02020603050405020304" pitchFamily="18" charset="0"/>
              </a:rPr>
              <a:t>the</a:t>
            </a:r>
            <a:r>
              <a:rPr lang="uk-UA" b="1" dirty="0">
                <a:solidFill>
                  <a:srgbClr val="FF0000"/>
                </a:solidFill>
                <a:latin typeface="Times New Roman" panose="02020603050405020304" pitchFamily="18" charset="0"/>
                <a:cs typeface="Times New Roman" panose="02020603050405020304" pitchFamily="18" charset="0"/>
              </a:rPr>
              <a:t> </a:t>
            </a:r>
            <a:r>
              <a:rPr lang="uk-UA" b="1" dirty="0" err="1" smtClean="0">
                <a:solidFill>
                  <a:srgbClr val="FF0000"/>
                </a:solidFill>
                <a:latin typeface="Times New Roman" panose="02020603050405020304" pitchFamily="18" charset="0"/>
                <a:cs typeface="Times New Roman" panose="02020603050405020304" pitchFamily="18" charset="0"/>
              </a:rPr>
              <a:t>barcode</a:t>
            </a:r>
            <a:r>
              <a:rPr lang="en-US" b="1" dirty="0" smtClean="0">
                <a:solidFill>
                  <a:srgbClr val="FF0000"/>
                </a:solidFill>
                <a:latin typeface="Times New Roman" panose="02020603050405020304" pitchFamily="18" charset="0"/>
                <a:cs typeface="Times New Roman" panose="02020603050405020304" pitchFamily="18" charset="0"/>
              </a:rPr>
              <a:t> or use the link</a:t>
            </a:r>
          </a:p>
          <a:p>
            <a:r>
              <a:rPr lang="en-US" b="1" dirty="0">
                <a:solidFill>
                  <a:srgbClr val="FF0000"/>
                </a:solidFill>
                <a:latin typeface="Times New Roman" panose="02020603050405020304" pitchFamily="18" charset="0"/>
                <a:cs typeface="Times New Roman" panose="02020603050405020304" pitchFamily="18" charset="0"/>
                <a:hlinkClick r:id="rId3"/>
              </a:rPr>
              <a:t>https://</a:t>
            </a:r>
            <a:r>
              <a:rPr lang="en-US" b="1" dirty="0" smtClean="0">
                <a:solidFill>
                  <a:srgbClr val="FF0000"/>
                </a:solidFill>
                <a:latin typeface="Times New Roman" panose="02020603050405020304" pitchFamily="18" charset="0"/>
                <a:cs typeface="Times New Roman" panose="02020603050405020304" pitchFamily="18" charset="0"/>
                <a:hlinkClick r:id="rId3"/>
              </a:rPr>
              <a:t>www.moderntechno.de/index.php/meit/article/view/meit25-04-070/5411</a:t>
            </a:r>
            <a:endParaRPr lang="en-US" b="1" dirty="0" smtClean="0">
              <a:solidFill>
                <a:srgbClr val="FF0000"/>
              </a:solidFill>
              <a:latin typeface="Times New Roman" panose="02020603050405020304" pitchFamily="18" charset="0"/>
              <a:cs typeface="Times New Roman" panose="02020603050405020304" pitchFamily="18" charset="0"/>
            </a:endParaRPr>
          </a:p>
          <a:p>
            <a:endParaRPr lang="uk-UA" b="1" dirty="0">
              <a:solidFill>
                <a:srgbClr val="FF0000"/>
              </a:solidFill>
              <a:latin typeface="Times New Roman" panose="02020603050405020304" pitchFamily="18" charset="0"/>
              <a:cs typeface="Times New Roman" panose="02020603050405020304" pitchFamily="18" charset="0"/>
            </a:endParaRPr>
          </a:p>
        </p:txBody>
      </p:sp>
      <p:sp>
        <p:nvSpPr>
          <p:cNvPr id="6" name="Выгнутая вверх стрелка 5"/>
          <p:cNvSpPr/>
          <p:nvPr/>
        </p:nvSpPr>
        <p:spPr>
          <a:xfrm rot="20548054">
            <a:off x="4857496" y="3481206"/>
            <a:ext cx="1935468" cy="759687"/>
          </a:xfrm>
          <a:prstGeom prst="curved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solidFill>
                <a:schemeClr val="tx1"/>
              </a:solidFill>
            </a:endParaRPr>
          </a:p>
        </p:txBody>
      </p:sp>
    </p:spTree>
    <p:extLst>
      <p:ext uri="{BB962C8B-B14F-4D97-AF65-F5344CB8AC3E}">
        <p14:creationId xmlns:p14="http://schemas.microsoft.com/office/powerpoint/2010/main" val="37773350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16632"/>
            <a:ext cx="7704856" cy="1152128"/>
          </a:xfrm>
        </p:spPr>
        <p:txBody>
          <a:bodyPr>
            <a:normAutofit fontScale="90000"/>
          </a:bodyPr>
          <a:lstStyle/>
          <a:p>
            <a:r>
              <a:rPr lang="en-US" b="1" dirty="0">
                <a:solidFill>
                  <a:schemeClr val="accent6">
                    <a:lumMod val="50000"/>
                  </a:schemeClr>
                </a:solidFill>
                <a:latin typeface="Times New Roman" panose="02020603050405020304" pitchFamily="18" charset="0"/>
                <a:cs typeface="Times New Roman" panose="02020603050405020304" pitchFamily="18" charset="0"/>
              </a:rPr>
              <a:t>The Future of Prescription Drug Promotion and Digital Marketing</a:t>
            </a:r>
            <a:endParaRPr lang="uk-UA"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99592" y="1484784"/>
            <a:ext cx="7920880" cy="2232248"/>
          </a:xfrm>
        </p:spPr>
        <p:txBody>
          <a:bodyPr>
            <a:normAutofit fontScale="85000" lnSpcReduction="20000"/>
          </a:bodyPr>
          <a:lstStyle/>
          <a:p>
            <a:pPr marL="82296" indent="0">
              <a:buNone/>
            </a:pPr>
            <a:r>
              <a:rPr lang="en-US" dirty="0">
                <a:latin typeface="Times New Roman" panose="02020603050405020304" pitchFamily="18" charset="0"/>
                <a:cs typeface="Times New Roman" panose="02020603050405020304" pitchFamily="18" charset="0"/>
              </a:rPr>
              <a:t>The Duke-Margolis Center convened a one-day public workshop that explored the state of digital prescription drug promotion, including the marketing technologies and strategies currently available and commonly used by marketers. Participants explored how current and future digital marketing tools can impact patient, HCP, and consumer perceptions and behaviors generally, while diving into specific issues like the presentation of risk information and disclosures of material information necessary to ensure that the prescription drug promotion through these digital platforms and technologies is truthful and non-misleading. Participants discussed emerging trends in both digital and legacy marketing channels and what those trends may mean for public health.</a:t>
            </a:r>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907704" y="4725144"/>
            <a:ext cx="4572000" cy="1477328"/>
          </a:xfrm>
          <a:prstGeom prst="rect">
            <a:avLst/>
          </a:prstGeom>
        </p:spPr>
        <p:txBody>
          <a:bodyPr>
            <a:spAutoFit/>
          </a:bodyPr>
          <a:lstStyle/>
          <a:p>
            <a:r>
              <a:rPr lang="en-US" b="1" dirty="0" err="1">
                <a:solidFill>
                  <a:srgbClr val="FF0000"/>
                </a:solidFill>
                <a:latin typeface="Times New Roman" panose="02020603050405020304" pitchFamily="18" charset="0"/>
                <a:cs typeface="Times New Roman" panose="02020603050405020304" pitchFamily="18" charset="0"/>
              </a:rPr>
              <a:t>P</a:t>
            </a:r>
            <a:r>
              <a:rPr lang="uk-UA" b="1" dirty="0" err="1" smtClean="0">
                <a:solidFill>
                  <a:srgbClr val="FF0000"/>
                </a:solidFill>
                <a:latin typeface="Times New Roman" panose="02020603050405020304" pitchFamily="18" charset="0"/>
                <a:cs typeface="Times New Roman" panose="02020603050405020304" pitchFamily="18" charset="0"/>
              </a:rPr>
              <a:t>lease</a:t>
            </a:r>
            <a:r>
              <a:rPr lang="uk-UA" b="1" dirty="0" smtClean="0">
                <a:solidFill>
                  <a:srgbClr val="FF0000"/>
                </a:solidFill>
                <a:latin typeface="Times New Roman" panose="02020603050405020304" pitchFamily="18" charset="0"/>
                <a:cs typeface="Times New Roman" panose="02020603050405020304" pitchFamily="18" charset="0"/>
              </a:rPr>
              <a:t> </a:t>
            </a:r>
            <a:r>
              <a:rPr lang="en-US" b="1" dirty="0" smtClean="0">
                <a:solidFill>
                  <a:srgbClr val="FF0000"/>
                </a:solidFill>
                <a:latin typeface="Times New Roman" panose="02020603050405020304" pitchFamily="18" charset="0"/>
                <a:cs typeface="Times New Roman" panose="02020603050405020304" pitchFamily="18" charset="0"/>
              </a:rPr>
              <a:t>view</a:t>
            </a:r>
            <a:r>
              <a:rPr lang="uk-UA" b="1" dirty="0" smtClean="0">
                <a:solidFill>
                  <a:srgbClr val="FF0000"/>
                </a:solidFill>
                <a:latin typeface="Times New Roman" panose="02020603050405020304" pitchFamily="18" charset="0"/>
                <a:cs typeface="Times New Roman" panose="02020603050405020304" pitchFamily="18" charset="0"/>
              </a:rPr>
              <a:t> </a:t>
            </a:r>
            <a:r>
              <a:rPr lang="uk-UA" b="1" dirty="0" err="1">
                <a:solidFill>
                  <a:srgbClr val="FF0000"/>
                </a:solidFill>
                <a:latin typeface="Times New Roman" panose="02020603050405020304" pitchFamily="18" charset="0"/>
                <a:cs typeface="Times New Roman" panose="02020603050405020304" pitchFamily="18" charset="0"/>
              </a:rPr>
              <a:t>the</a:t>
            </a:r>
            <a:r>
              <a:rPr lang="uk-UA" b="1" dirty="0">
                <a:solidFill>
                  <a:srgbClr val="FF0000"/>
                </a:solidFill>
                <a:latin typeface="Times New Roman" panose="02020603050405020304" pitchFamily="18" charset="0"/>
                <a:cs typeface="Times New Roman" panose="02020603050405020304" pitchFamily="18" charset="0"/>
              </a:rPr>
              <a:t> </a:t>
            </a:r>
            <a:r>
              <a:rPr lang="en-US" b="1" dirty="0" smtClean="0">
                <a:solidFill>
                  <a:srgbClr val="FF0000"/>
                </a:solidFill>
                <a:latin typeface="Times New Roman" panose="02020603050405020304" pitchFamily="18" charset="0"/>
                <a:cs typeface="Times New Roman" panose="02020603050405020304" pitchFamily="18" charset="0"/>
              </a:rPr>
              <a:t>video</a:t>
            </a:r>
            <a:r>
              <a:rPr lang="uk-UA" b="1" dirty="0" smtClean="0">
                <a:solidFill>
                  <a:srgbClr val="FF0000"/>
                </a:solidFill>
                <a:latin typeface="Times New Roman" panose="02020603050405020304" pitchFamily="18" charset="0"/>
                <a:cs typeface="Times New Roman" panose="02020603050405020304" pitchFamily="18" charset="0"/>
              </a:rPr>
              <a:t> </a:t>
            </a:r>
            <a:r>
              <a:rPr lang="uk-UA" b="1" dirty="0" err="1">
                <a:solidFill>
                  <a:srgbClr val="FF0000"/>
                </a:solidFill>
                <a:latin typeface="Times New Roman" panose="02020603050405020304" pitchFamily="18" charset="0"/>
                <a:cs typeface="Times New Roman" panose="02020603050405020304" pitchFamily="18" charset="0"/>
              </a:rPr>
              <a:t>by</a:t>
            </a:r>
            <a:r>
              <a:rPr lang="uk-UA" b="1" dirty="0">
                <a:solidFill>
                  <a:srgbClr val="FF0000"/>
                </a:solidFill>
                <a:latin typeface="Times New Roman" panose="02020603050405020304" pitchFamily="18" charset="0"/>
                <a:cs typeface="Times New Roman" panose="02020603050405020304" pitchFamily="18" charset="0"/>
              </a:rPr>
              <a:t> </a:t>
            </a:r>
            <a:r>
              <a:rPr lang="uk-UA" b="1" dirty="0" err="1">
                <a:solidFill>
                  <a:srgbClr val="FF0000"/>
                </a:solidFill>
                <a:latin typeface="Times New Roman" panose="02020603050405020304" pitchFamily="18" charset="0"/>
                <a:cs typeface="Times New Roman" panose="02020603050405020304" pitchFamily="18" charset="0"/>
              </a:rPr>
              <a:t>scanning</a:t>
            </a:r>
            <a:r>
              <a:rPr lang="uk-UA" b="1" dirty="0">
                <a:solidFill>
                  <a:srgbClr val="FF0000"/>
                </a:solidFill>
                <a:latin typeface="Times New Roman" panose="02020603050405020304" pitchFamily="18" charset="0"/>
                <a:cs typeface="Times New Roman" panose="02020603050405020304" pitchFamily="18" charset="0"/>
              </a:rPr>
              <a:t> </a:t>
            </a:r>
            <a:r>
              <a:rPr lang="uk-UA" b="1" dirty="0" err="1">
                <a:solidFill>
                  <a:srgbClr val="FF0000"/>
                </a:solidFill>
                <a:latin typeface="Times New Roman" panose="02020603050405020304" pitchFamily="18" charset="0"/>
                <a:cs typeface="Times New Roman" panose="02020603050405020304" pitchFamily="18" charset="0"/>
              </a:rPr>
              <a:t>the</a:t>
            </a:r>
            <a:r>
              <a:rPr lang="uk-UA" b="1" dirty="0">
                <a:solidFill>
                  <a:srgbClr val="FF0000"/>
                </a:solidFill>
                <a:latin typeface="Times New Roman" panose="02020603050405020304" pitchFamily="18" charset="0"/>
                <a:cs typeface="Times New Roman" panose="02020603050405020304" pitchFamily="18" charset="0"/>
              </a:rPr>
              <a:t> </a:t>
            </a:r>
            <a:r>
              <a:rPr lang="uk-UA" b="1" dirty="0" err="1" smtClean="0">
                <a:solidFill>
                  <a:srgbClr val="FF0000"/>
                </a:solidFill>
                <a:latin typeface="Times New Roman" panose="02020603050405020304" pitchFamily="18" charset="0"/>
                <a:cs typeface="Times New Roman" panose="02020603050405020304" pitchFamily="18" charset="0"/>
              </a:rPr>
              <a:t>barcode</a:t>
            </a:r>
            <a:r>
              <a:rPr lang="en-US" b="1" dirty="0" smtClean="0">
                <a:solidFill>
                  <a:srgbClr val="FF0000"/>
                </a:solidFill>
                <a:latin typeface="Times New Roman" panose="02020603050405020304" pitchFamily="18" charset="0"/>
                <a:cs typeface="Times New Roman" panose="02020603050405020304" pitchFamily="18" charset="0"/>
              </a:rPr>
              <a:t> or use the link</a:t>
            </a:r>
          </a:p>
          <a:p>
            <a:r>
              <a:rPr lang="en-US" b="1" dirty="0">
                <a:solidFill>
                  <a:srgbClr val="FF0000"/>
                </a:solidFill>
                <a:latin typeface="Times New Roman" panose="02020603050405020304" pitchFamily="18" charset="0"/>
                <a:cs typeface="Times New Roman" panose="02020603050405020304" pitchFamily="18" charset="0"/>
                <a:hlinkClick r:id="rId2"/>
              </a:rPr>
              <a:t>https://</a:t>
            </a:r>
            <a:r>
              <a:rPr lang="en-US" b="1" dirty="0" smtClean="0">
                <a:solidFill>
                  <a:srgbClr val="FF0000"/>
                </a:solidFill>
                <a:latin typeface="Times New Roman" panose="02020603050405020304" pitchFamily="18" charset="0"/>
                <a:cs typeface="Times New Roman" panose="02020603050405020304" pitchFamily="18" charset="0"/>
                <a:hlinkClick r:id="rId2"/>
              </a:rPr>
              <a:t>www.youtube.com/watch?v=X5w3KsmBNiU</a:t>
            </a:r>
            <a:endParaRPr lang="en-US" b="1" dirty="0" smtClean="0">
              <a:solidFill>
                <a:srgbClr val="FF0000"/>
              </a:solidFill>
              <a:latin typeface="Times New Roman" panose="02020603050405020304" pitchFamily="18" charset="0"/>
              <a:cs typeface="Times New Roman" panose="02020603050405020304" pitchFamily="18" charset="0"/>
            </a:endParaRPr>
          </a:p>
          <a:p>
            <a:endParaRPr lang="en-US" b="1" dirty="0" smtClean="0">
              <a:solidFill>
                <a:srgbClr val="FF0000"/>
              </a:solidFill>
              <a:latin typeface="Times New Roman" panose="02020603050405020304" pitchFamily="18" charset="0"/>
              <a:cs typeface="Times New Roman" panose="02020603050405020304" pitchFamily="18" charset="0"/>
            </a:endParaRPr>
          </a:p>
        </p:txBody>
      </p:sp>
      <p:sp>
        <p:nvSpPr>
          <p:cNvPr id="6" name="Выгнутая вверх стрелка 5"/>
          <p:cNvSpPr/>
          <p:nvPr/>
        </p:nvSpPr>
        <p:spPr>
          <a:xfrm rot="20548054">
            <a:off x="4857496" y="3481206"/>
            <a:ext cx="1935468" cy="759687"/>
          </a:xfrm>
          <a:prstGeom prst="curved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solidFill>
                <a:schemeClr val="tx1"/>
              </a:solidFill>
            </a:endParaRPr>
          </a:p>
        </p:txBody>
      </p:sp>
      <p:pic>
        <p:nvPicPr>
          <p:cNvPr id="7" name="Рисунок 6"/>
          <p:cNvPicPr>
            <a:picLocks noChangeAspect="1"/>
          </p:cNvPicPr>
          <p:nvPr/>
        </p:nvPicPr>
        <p:blipFill>
          <a:blip r:embed="rId3"/>
          <a:stretch>
            <a:fillRect/>
          </a:stretch>
        </p:blipFill>
        <p:spPr>
          <a:xfrm>
            <a:off x="6577512" y="3997487"/>
            <a:ext cx="2209816" cy="2257442"/>
          </a:xfrm>
          <a:prstGeom prst="rect">
            <a:avLst/>
          </a:prstGeom>
        </p:spPr>
      </p:pic>
    </p:spTree>
    <p:extLst>
      <p:ext uri="{BB962C8B-B14F-4D97-AF65-F5344CB8AC3E}">
        <p14:creationId xmlns:p14="http://schemas.microsoft.com/office/powerpoint/2010/main" val="12466110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29818" y="4522230"/>
            <a:ext cx="7263985" cy="1283034"/>
          </a:xfrm>
          <a:solidFill>
            <a:schemeClr val="accent1">
              <a:lumMod val="20000"/>
              <a:lumOff val="80000"/>
            </a:schemeClr>
          </a:solidFill>
        </p:spPr>
        <p:txBody>
          <a:bodyPr>
            <a:normAutofit/>
          </a:bodyPr>
          <a:lstStyle/>
          <a:p>
            <a:pPr marL="82296" indent="0" algn="ctr">
              <a:buNone/>
            </a:pPr>
            <a:r>
              <a:rPr lang="en-US" sz="7200" b="1" dirty="0" smtClean="0"/>
              <a:t>for attention</a:t>
            </a:r>
            <a:r>
              <a:rPr lang="ru-RU" sz="7200" b="1" dirty="0" smtClean="0"/>
              <a:t>!</a:t>
            </a:r>
            <a:endParaRPr lang="ru-RU" sz="7200" b="1" dirty="0"/>
          </a:p>
        </p:txBody>
      </p:sp>
      <p:pic>
        <p:nvPicPr>
          <p:cNvPr id="9218" name="Picture 2" descr="G:\Универ\5-ммф\Marketing in Pharmacy_2019\спасибо.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430871"/>
            <a:ext cx="7262163" cy="4091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844825"/>
      </p:ext>
    </p:extLst>
  </p:cSld>
  <p:clrMapOvr>
    <a:masterClrMapping/>
  </p:clrMapOvr>
  <p:timing>
    <p:tnLst>
      <p:par>
        <p:cTn id="1" dur="indefinite" restart="never" nodeType="tmRoot"/>
      </p:par>
    </p:tn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TM10001105[[fn=Уголки]]</Template>
  <TotalTime>1161</TotalTime>
  <Words>776</Words>
  <Application>Microsoft Office PowerPoint</Application>
  <PresentationFormat>Экран (4:3)</PresentationFormat>
  <Paragraphs>64</Paragraphs>
  <Slides>10</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10</vt:i4>
      </vt:variant>
    </vt:vector>
  </HeadingPairs>
  <TitlesOfParts>
    <vt:vector size="13" baseType="lpstr">
      <vt:lpstr>Franklin Gothic Book</vt:lpstr>
      <vt:lpstr>Times New Roman</vt:lpstr>
      <vt:lpstr>Crop</vt:lpstr>
      <vt:lpstr>Ministry of Health of Ukraine Odesa National Medical University </vt:lpstr>
      <vt:lpstr>ADVERTISING AND ITS ROLE </vt:lpstr>
      <vt:lpstr>Презентация PowerPoint</vt:lpstr>
      <vt:lpstr>Classification of advertisements</vt:lpstr>
      <vt:lpstr>Characteristics of components of the marketing communications system</vt:lpstr>
      <vt:lpstr>Advertising roles:</vt:lpstr>
      <vt:lpstr>MODEL OF ADVERTISING INFLUENCE ON POTENTIAL CONSUMER</vt:lpstr>
      <vt:lpstr>MANAGEMENT OF ADVERTISING OF PHARMACEUTICAL BRANDS</vt:lpstr>
      <vt:lpstr>The Future of Prescription Drug Promotion and Digital Marketing</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Ministry of Health of Ukraine Odesa National Medical University Faculty of Pharmacy</dc:title>
  <dc:creator>Home</dc:creator>
  <cp:lastModifiedBy>Учетная запись Майкрософт</cp:lastModifiedBy>
  <cp:revision>189</cp:revision>
  <dcterms:created xsi:type="dcterms:W3CDTF">2019-09-03T08:02:15Z</dcterms:created>
  <dcterms:modified xsi:type="dcterms:W3CDTF">2025-09-07T12:27:59Z</dcterms:modified>
</cp:coreProperties>
</file>